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4.xml" ContentType="application/vnd.openxmlformats-officedocument.presentationml.tags+xml"/>
  <Override PartName="/ppt/notesSlides/notesSlide2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sldIdLst>
    <p:sldId id="1500" r:id="rId5"/>
    <p:sldId id="461" r:id="rId6"/>
    <p:sldId id="1326" r:id="rId7"/>
    <p:sldId id="1376" r:id="rId8"/>
    <p:sldId id="1501" r:id="rId9"/>
    <p:sldId id="1503" r:id="rId10"/>
    <p:sldId id="1504" r:id="rId11"/>
    <p:sldId id="1505" r:id="rId12"/>
    <p:sldId id="1506" r:id="rId13"/>
    <p:sldId id="1515" r:id="rId14"/>
    <p:sldId id="1508" r:id="rId15"/>
    <p:sldId id="1509" r:id="rId16"/>
    <p:sldId id="1510" r:id="rId17"/>
    <p:sldId id="1511" r:id="rId18"/>
    <p:sldId id="1512" r:id="rId19"/>
    <p:sldId id="1513" r:id="rId20"/>
    <p:sldId id="1521" r:id="rId21"/>
    <p:sldId id="1514" r:id="rId22"/>
    <p:sldId id="1516" r:id="rId23"/>
    <p:sldId id="1517" r:id="rId24"/>
    <p:sldId id="1518" r:id="rId25"/>
    <p:sldId id="1519" r:id="rId26"/>
    <p:sldId id="1520" r:id="rId27"/>
    <p:sldId id="1610" r:id="rId28"/>
    <p:sldId id="1611" r:id="rId29"/>
    <p:sldId id="1612" r:id="rId30"/>
    <p:sldId id="1614" r:id="rId31"/>
    <p:sldId id="1613" r:id="rId32"/>
    <p:sldId id="148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9E9102-7751-3200-BC32-A785280C1941}" name="jacqueline.mackay9@nhs.scot" initials="ja" userId="S::urn:spo:guest#jacqueline.mackay9@nhs.scot::" providerId="AD"/>
  <p188:author id="{56C37038-7B7C-137C-9F53-4F38122B0D9A}" name="Ailsa Christie" initials="AC" userId="S::ailsa@talkabouttrust.org::8e0f5b20-19f0-4ab6-b829-f10df5086ccb" providerId="AD"/>
  <p188:author id="{62B8883F-7B6B-466D-9516-72E20E030ED7}" name="Liz Stanton" initials="LS" userId="S::liz@talkabouttrust.org::687483ca-506c-4979-9751-ef5ff6b1798f" providerId="AD"/>
  <p188:author id="{8FC1ED5E-0AF2-3C40-A4BF-43FEA0432E0B}" name="Karen Perryman" initials="KP" userId="S::karen@alcoholeducationtrust.org::18ee01d1-41f5-426a-9edd-1fd1df959f3c" providerId="AD"/>
  <p188:author id="{43D5E991-F6D5-0ECE-6CB6-F9ABF44FF63E}" name="Helena Conibear" initials="HC" userId="S::helena@talkabouttrust.org::14702610-6db2-485a-bfee-48fdd19d9556" providerId="AD"/>
  <p188:author id="{F3E5869B-783F-6F82-63E9-7269D3E29F62}" name="Liz Stanton" initials="" userId="S::liz.stanton@getsafeonline.org::a07c7241-eb5d-4b95-8dc4-75a9fc3e7cce" providerId="AD"/>
  <p188:author id="{9D5027B9-6023-4A5E-D15A-704C9F06DAEF}" name="Guest User" initials="GU" userId="S::urn:spo:anon#4672aaa01869fbda382185d7e1c0d770496c6bcc21b69dfe8c0724a2b33c40ac::" providerId="AD"/>
  <p188:author id="{A307CEC3-763B-E53B-255E-257AB989E2D1}" name="Alison Rees" initials="" userId="S::alison@talkabouttrust.org::643807b7-95c8-4d06-bfbd-2c8a4c2b8f9b" providerId="AD"/>
  <p188:author id="{46A8A6CA-38D8-F96E-D684-7CF62C2E970E}" name="Ailsa Christie" initials="AC" userId="5876f2cbc96fb4d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3461"/>
    <a:srgbClr val="9E0E7A"/>
    <a:srgbClr val="29CAD9"/>
    <a:srgbClr val="0377CD"/>
    <a:srgbClr val="00B050"/>
    <a:srgbClr val="ED7D31"/>
    <a:srgbClr val="71D43F"/>
    <a:srgbClr val="ED9F40"/>
    <a:srgbClr val="BCDBF5"/>
    <a:srgbClr val="B4D4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ECF32B-1084-A098-47B8-70DC1F2CAE1B}" v="1" dt="2026-09-11T08:35:21.564"/>
    <p1510:client id="{DAF26C69-6FB0-FE48-90AF-B76D990EA020}" v="1" dt="2026-09-10T13:38:09.1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09T12:17:07.863"/>
    </inkml:context>
    <inkml:brush xml:id="br0">
      <inkml:brushProperty name="width" value="0.35" units="cm"/>
      <inkml:brushProperty name="height" value="0.35" units="cm"/>
      <inkml:brushProperty name="color" value="#FFFFFF"/>
    </inkml:brush>
  </inkml:definitions>
  <inkml:trace contextRef="#ctx0" brushRef="#br0">232 157 24575,'35'0'0,"-11"0"0,-31 0 0,-24 0 0,-20-2 0,-11-6 0,7-2 0,13-1 0,16 1 0,13 4 0,10 0 0,27-1 0,-3 2 0,21 0 0,-15 3 0,-4 2 0,-5 0 0,-5 0 0,-2 2 0,-4-1 0,2-13 0,-3-4 0,2-12 0,-3 10 0,0 7 0,-1 9 0,11 2 0,4 0 0,9 0 0,-1 2 0,-5 0 0,-10 0 0,-6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09T12:17:07.878"/>
    </inkml:context>
    <inkml:brush xml:id="br0">
      <inkml:brushProperty name="width" value="0.35" units="cm"/>
      <inkml:brushProperty name="height" value="0.35" units="cm"/>
      <inkml:brushProperty name="color" value="#FFFFFF"/>
    </inkml:brush>
  </inkml:definitions>
  <inkml:trace contextRef="#ctx0" brushRef="#br0">1 1 24575,'53'28'0,"-4"-6"0,-12-11 0,-4-1 0,-4 0 0,-4-3 0,-5-2 0,4-4 0,4-1 0,1 0 0,0 0 0,-2 0 0,1 0 0,2 0 0,0 0 0,-5 0 0,-6 0 0,-2 0 0,2 7 0,2-4 0,2 4 0,-1-4 0,-3 0 0,-1 2 0,0 3 0,-2-1 0,3-1 0,-1-2 0,0-3 0,7 1 0,-8-2 0,6 3 0,-5 1 0,3 1 0,3 0 0,-1-4 0,-2 0 0,-5 3 0,0 1 0,3 0 0,3 0 0,1-4 0,-3-1 0,-2 0 0,-1 0 0,9 0 0,-9 0 0,-78 0 0,11 0 0,-70 0 0,44 0 0,6 0 0,8 0 0,10 0 0,8 0 0,7 0 0,3 0 0,2 0 0,0 0 0,5 0 0,1 0 0,4 0 0,-3 0 0,-3 0 0,2 0 0,-2 0 0,-1 0 0,-3 0 0,-2 0 0,15 0 0,6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09T12:17:07.894"/>
    </inkml:context>
    <inkml:brush xml:id="br0">
      <inkml:brushProperty name="width" value="0.35" units="cm"/>
      <inkml:brushProperty name="height" value="0.35" units="cm"/>
      <inkml:brushProperty name="color" value="#FFFFFF"/>
    </inkml:brush>
  </inkml:definitions>
  <inkml:trace contextRef="#ctx0" brushRef="#br0">1 1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09T12:17:07.895"/>
    </inkml:context>
    <inkml:brush xml:id="br0">
      <inkml:brushProperty name="width" value="0.35" units="cm"/>
      <inkml:brushProperty name="height" value="0.35" units="cm"/>
      <inkml:brushProperty name="color" value="#FFFFFF"/>
    </inkml:brush>
  </inkml:definitions>
  <inkml:trace contextRef="#ctx0" brushRef="#br0">0 1 24575,'0'0'0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09T12:17:07.910"/>
    </inkml:context>
    <inkml:brush xml:id="br0">
      <inkml:brushProperty name="width" value="0.35" units="cm"/>
      <inkml:brushProperty name="height" value="0.35" units="cm"/>
      <inkml:brushProperty name="color" value="#FFFFFF"/>
    </inkml:brush>
  </inkml:definitions>
  <inkml:trace contextRef="#ctx0" brushRef="#br0">1 362 24575,'74'-29'0,"-6"1"0,-11-5 0,-4 0 0,-4 3 0,6-6 0,-6 7 0,-8 6 0,-11 7 0,-13 9 0,-2 2 0,-1 0 0,-1 1 0,-2 1 0,-1 2 0,1 1 0,1 0 0,3 0 0,5 0 0,6 0 0,2 0 0,2 0 0,-3 0 0,-5 0 0,0 0 0,-1 0 0,1 0 0,0 0 0,-4 0 0,-5 0 0,-3 0 0,-1 0 0,1 0 0,0 0 0,-1 0 0,2 4 0,0-1 0,1 4 0,0-3 0,-1 3 0,-1-2 0,0 1 0,1 0 0,1-1 0,0 1 0,1 3 0,1 1 0,1 1 0,1 2 0,1-1 0,1 3 0,1 1 0,-2-2 0,-1 0 0,-2-2 0,0-2 0,0 1 0,0 1 0,0 2 0,1 1 0,1-3 0,1-1 0,2-5 0,0-2 0,0-3 0,0-1 0,0 0 0,-3 0 0,-3 0 0,-3 0 0,-1 0 0,1-1 0,-2-3 0,-2-5 0,-4 0 0,-2-5 0,0 1 0,0 1 0,-1 0 0,-3 2 0,-4 2 0,-5-1 0,-5-1 0,-4-1 0,-1-2 0,1-3 0,0-4 0,3 0 0,2-1 0,4 4 0,4 1 0,4 3 0,3 2 0,1 1 0,-4 3 0,-6-2 0,-2 1 0,-15-3 0,-6 1 0,-12 2 0,-5 1 0,7 1 0,6 4 0,11-1 0,9 3 0,6 0 0,2 0 0,1 0 0,-1 0 0,0 0 0,1 0 0,1 0 0,-4 0 0,2 0 0,-6 0 0,0 0 0,0 0 0,1 0 0,2 0 0,4 0 0,1-2 0,2-1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09T12:17:07.911"/>
    </inkml:context>
    <inkml:brush xml:id="br0">
      <inkml:brushProperty name="width" value="0.35" units="cm"/>
      <inkml:brushProperty name="height" value="0.35" units="cm"/>
      <inkml:brushProperty name="color" value="#FFFFFF"/>
    </inkml:brush>
  </inkml:definitions>
  <inkml:trace contextRef="#ctx0" brushRef="#br0">0 411 24575,'34'-25'0,"2"2"0,13-6 0,5-3 0,1-2 0,-4 2 0,-14 10 0,-8 7 0,-9 5 0,-3 5 0,-2 0 0,-1 1 0,1 1 0,-3 1 0,-1 0 0,-1 0 0,0-1 0,3-2 0,1-1 0,2-2 0,0-2 0,1-1 0,2-1 0,0 2 0,0 2 0,-2 1 0,-1 0 0,-1 0 0,-3 0 0,0 2 0,-4 3 0,3-1 0,-3 1 0,3-1 0,-2 1 0,2 2 0,2-3 0,3 1 0,0-3 0,0 1 0,-2 2 0,1-1 0,-1 1 0,0-1 0,2 1 0,1-3 0,2 3 0,0-3 0,0 0 0,0 3 0,-2-1 0,-2 3 0,-2 0 0,0 1 0,0 0 0,1 2 0,0 1 0,-1 2 0,-4-1 0,-1 2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09T12:17:07.925"/>
    </inkml:context>
    <inkml:brush xml:id="br0">
      <inkml:brushProperty name="width" value="0.35" units="cm"/>
      <inkml:brushProperty name="height" value="0.35" units="cm"/>
      <inkml:brushProperty name="color" value="#FFFFFF"/>
    </inkml:brush>
  </inkml:definitions>
  <inkml:trace contextRef="#ctx0" brushRef="#br0">0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CB13F9-B114-447F-8CFD-2A6123AD8442}" type="datetimeFigureOut">
              <a:rPr lang="en-GB" smtClean="0"/>
              <a:t>21/09/2026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D2583B-0416-4875-B919-A7A9CBD1C777}" type="slidenum">
              <a:rPr lang="en-GB" smtClean="0"/>
              <a:t>‹#›</a:t>
            </a:fld>
            <a:endParaRPr lang="en-GB"/>
          </a:p>
        </p:txBody>
      </p:sp>
    </p:spTree>
    <p:extLst>
      <p:ext uri="{BB962C8B-B14F-4D97-AF65-F5344CB8AC3E}">
        <p14:creationId xmlns:p14="http://schemas.microsoft.com/office/powerpoint/2010/main" val="2800227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eur01.safelinks.protection.outlook.com/?url=https%3A%2F%2Fwww.nhsggc.scot%2Fyour-health%2Fquit-your-way%2Fquit-your-way-youth%2F&amp;data=05%7C02%7Cailsa%40talkabouttrust.org%7C3aec4726526649b6b15308dd8ca8b72e%7Cbd6b2b15beb6435991c67a164a4a0e4f%7C0%7C0%7C638821378463215545%7CUnknown%7CTWFpbGZsb3d8eyJFbXB0eU1hcGkiOnRydWUsIlYiOiIwLjAuMDAwMCIsIlAiOiJXaW4zMiIsIkFOIjoiTWFpbCIsIldUIjoyfQ%3D%3D%7C0%7C%7C%7C&amp;sdata=ptyvcg3TWB%2FcI3hHHmFL7vD31nJP%2Bw8TeT%2FvSLDWzAw%3D&amp;reserved=0" TargetMode="External"/><Relationship Id="rId2" Type="http://schemas.openxmlformats.org/officeDocument/2006/relationships/slide" Target="../slides/slide29.xml"/><Relationship Id="rId1" Type="http://schemas.openxmlformats.org/officeDocument/2006/relationships/notesMaster" Target="../notesMasters/notesMaster1.xml"/><Relationship Id="rId5" Type="http://schemas.openxmlformats.org/officeDocument/2006/relationships/hyperlink" Target="https://eur01.safelinks.protection.outlook.com/?url=https%3A%2F%2Fwww.nhsinform.scot%2Fcampaigns%2Fvaping%2F&amp;data=05%7C02%7Cailsa%40talkabouttrust.org%7C3aec4726526649b6b15308dd8ca8b72e%7Cbd6b2b15beb6435991c67a164a4a0e4f%7C0%7C0%7C638821378463276679%7CUnknown%7CTWFpbGZsb3d8eyJFbXB0eU1hcGkiOnRydWUsIlYiOiIwLjAuMDAwMCIsIlAiOiJXaW4zMiIsIkFOIjoiTWFpbCIsIldUIjoyfQ%3D%3D%7C0%7C%7C%7C&amp;sdata=hn5ngUnx%2BqTAAGJb4OB5SNeYtcSn3TgWkZtOoTO2JXo%3D&amp;reserved=0" TargetMode="External"/><Relationship Id="rId4" Type="http://schemas.openxmlformats.org/officeDocument/2006/relationships/hyperlink" Target="https://eur01.safelinks.protection.outlook.com/?url=https%3A%2F%2Fwww.nhsggc.scot%2Fdownloads%2Fyoung-people-and-vaping-briefing-paper%2F&amp;data=05%7C02%7Cailsa%40talkabouttrust.org%7C3aec4726526649b6b15308dd8ca8b72e%7Cbd6b2b15beb6435991c67a164a4a0e4f%7C0%7C0%7C638821378463244695%7CUnknown%7CTWFpbGZsb3d8eyJFbXB0eU1hcGkiOnRydWUsIlYiOiIwLjAuMDAwMCIsIlAiOiJXaW4zMiIsIkFOIjoiTWFpbCIsIldUIjoyfQ%3D%3D%7C0%7C%7C%7C&amp;sdata=BDuJOAc3qTOGfceJTZuRysV3aWjPmxFxBMU4%2Fl9eGJ8%3D&amp;reserved=0"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D1E24-C5EF-9F7B-E9FE-D51BB3648444}"/>
            </a:ext>
          </a:extLst>
        </p:cNvPr>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89EF36BA-5B35-5C16-2204-A6931AF99ED2}"/>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663BD7CA-A58B-E554-7C68-E0BC0400432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1200" b="1" kern="1200">
                <a:solidFill>
                  <a:schemeClr val="tx1"/>
                </a:solidFill>
                <a:effectLst/>
                <a:latin typeface="+mn-lt"/>
                <a:ea typeface="+mn-ea"/>
                <a:cs typeface="+mn-cs"/>
              </a:rPr>
              <a:t>Facilitator Guide</a:t>
            </a:r>
          </a:p>
          <a:p>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About this Resource:</a:t>
            </a:r>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This resource has been designed for trusted adults working with young people across the third sector.  </a:t>
            </a:r>
          </a:p>
          <a:p>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The resource aims to encourage discussion, critical thinking and informed decision-making. The aim is not to tell young people what choices to make. The content and activities are designed to explore influences, consider consequences and develop confidence in making decisions that are right for the young person. </a:t>
            </a: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The slides can be displayed but could also just be used as structure/framework for facilitator to run the session.  The resources are discussion and activity based with shorter games and some extended project-based work where there is more time available.  </a:t>
            </a:r>
          </a:p>
          <a:p>
            <a:pPr lvl="0"/>
            <a:endParaRPr lang="en-GB" sz="1200" kern="1200">
              <a:solidFill>
                <a:schemeClr val="tx1"/>
              </a:solidFill>
              <a:effectLst/>
              <a:latin typeface="+mn-lt"/>
              <a:ea typeface="+mn-ea"/>
              <a:cs typeface="+mn-cs"/>
            </a:endParaRPr>
          </a:p>
          <a:p>
            <a:pPr lvl="0"/>
            <a:r>
              <a:rPr lang="en-GB" sz="1200" b="1" kern="1200">
                <a:solidFill>
                  <a:schemeClr val="tx1"/>
                </a:solidFill>
                <a:effectLst/>
                <a:latin typeface="+mn-lt"/>
                <a:ea typeface="+mn-ea"/>
                <a:cs typeface="+mn-cs"/>
              </a:rPr>
              <a:t>Choose the parts of the resource that are most relevant to your setting.  </a:t>
            </a:r>
            <a:r>
              <a:rPr lang="en-GB" sz="1200" kern="1200">
                <a:solidFill>
                  <a:schemeClr val="tx1"/>
                </a:solidFill>
                <a:effectLst/>
                <a:latin typeface="+mn-lt"/>
                <a:ea typeface="+mn-ea"/>
                <a:cs typeface="+mn-cs"/>
              </a:rPr>
              <a:t>The age groups for the resources are a guideline; it may be helpful to use games/activities from more than one age group resource.  There is also more than one session’s content in each age group resource, </a:t>
            </a:r>
            <a:r>
              <a:rPr lang="en-GB" sz="1200" b="1" kern="1200">
                <a:solidFill>
                  <a:schemeClr val="tx1"/>
                </a:solidFill>
                <a:effectLst/>
                <a:latin typeface="+mn-lt"/>
                <a:ea typeface="+mn-ea"/>
                <a:cs typeface="+mn-cs"/>
              </a:rPr>
              <a:t>facilitators should tailor to suit the session time/number of sessions they can allocate to the topic.  The resource can be edited (by hiding slides) to allow the facilitator to shorten it to suit their group.  </a:t>
            </a:r>
            <a:r>
              <a:rPr lang="en-GB" sz="1200" kern="1200">
                <a:solidFill>
                  <a:schemeClr val="tx1"/>
                </a:solidFill>
                <a:effectLst/>
                <a:latin typeface="+mn-lt"/>
                <a:ea typeface="+mn-ea"/>
                <a:cs typeface="+mn-cs"/>
              </a:rPr>
              <a:t>Good practice around substance education tells us that revisiting topics is helpful, breaking the resource into smaller chunks is a good way to use it.  </a:t>
            </a: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Certain topic areas have been set within one of the age group resources, where we feel the topic is most likely to become relevant.  Please see following content list to support using parts of resource should the areas be raised by the young people at a different age and stage.  For example, we have put information about vape spiking in the 16+ resource.  It can be accessed there and used for younger age groups should this be an area of concern for trusted adults or an area of relevance/interest for the young people they are working with. </a:t>
            </a:r>
          </a:p>
          <a:p>
            <a:pPr lvl="0"/>
            <a:endParaRPr lang="en-GB" sz="1200" kern="1200">
              <a:solidFill>
                <a:schemeClr val="tx1"/>
              </a:solidFill>
              <a:effectLst/>
              <a:latin typeface="+mn-lt"/>
              <a:ea typeface="+mn-ea"/>
              <a:cs typeface="+mn-cs"/>
            </a:endParaRPr>
          </a:p>
          <a:p>
            <a:pPr lvl="0"/>
            <a:r>
              <a:rPr lang="en-GB" sz="1200" b="1" kern="1200">
                <a:solidFill>
                  <a:schemeClr val="tx1"/>
                </a:solidFill>
                <a:effectLst/>
                <a:latin typeface="+mn-lt"/>
                <a:ea typeface="+mn-ea"/>
                <a:cs typeface="+mn-cs"/>
              </a:rPr>
              <a:t>8 – 12 yrs resource:</a:t>
            </a:r>
          </a:p>
          <a:p>
            <a:pPr lvl="0"/>
            <a:endParaRPr lang="en-GB" sz="1200" kern="120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a:solidFill>
                  <a:schemeClr val="tx1"/>
                </a:solidFill>
                <a:effectLst/>
                <a:latin typeface="+mn-lt"/>
                <a:ea typeface="+mn-ea"/>
                <a:cs typeface="+mn-cs"/>
              </a:rPr>
              <a:t>What is Vaping?</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What is Nicotine?</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Impact on body/brain.</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Influence/Pressure scenarios.</a:t>
            </a:r>
          </a:p>
          <a:p>
            <a:pPr lvl="0"/>
            <a:endParaRPr lang="en-GB" sz="1200" kern="1200">
              <a:solidFill>
                <a:schemeClr val="tx1"/>
              </a:solidFill>
              <a:effectLst/>
              <a:latin typeface="+mn-lt"/>
              <a:ea typeface="+mn-ea"/>
              <a:cs typeface="+mn-cs"/>
            </a:endParaRPr>
          </a:p>
          <a:p>
            <a:pPr lvl="0"/>
            <a:r>
              <a:rPr lang="en-GB" sz="1200" b="1" kern="1200">
                <a:solidFill>
                  <a:schemeClr val="tx1"/>
                </a:solidFill>
                <a:effectLst/>
                <a:latin typeface="+mn-lt"/>
                <a:ea typeface="+mn-ea"/>
                <a:cs typeface="+mn-cs"/>
              </a:rPr>
              <a:t>12 – 15 yrs resource:</a:t>
            </a:r>
          </a:p>
          <a:p>
            <a:pPr lvl="0"/>
            <a:endParaRPr lang="en-GB" sz="1200" kern="120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a:solidFill>
                  <a:schemeClr val="tx1"/>
                </a:solidFill>
                <a:effectLst/>
                <a:latin typeface="+mn-lt"/>
                <a:ea typeface="+mn-ea"/>
                <a:cs typeface="+mn-cs"/>
              </a:rPr>
              <a:t>Effects of nicotine and withdrawal.</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Unregulated vapes</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Fire Risk/Storing vapes safely/Vapes and the environment</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Pressure/Influence and choices around vaping</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Diversionary activities/alternative ways to relax/stay stress free</a:t>
            </a:r>
          </a:p>
          <a:p>
            <a:pPr lvl="0"/>
            <a:endParaRPr lang="en-GB" sz="1200" kern="1200">
              <a:solidFill>
                <a:schemeClr val="tx1"/>
              </a:solidFill>
              <a:effectLst/>
              <a:latin typeface="+mn-lt"/>
              <a:ea typeface="+mn-ea"/>
              <a:cs typeface="+mn-cs"/>
            </a:endParaRPr>
          </a:p>
          <a:p>
            <a:pPr lvl="0"/>
            <a:r>
              <a:rPr lang="en-GB" sz="1200" b="1" kern="1200">
                <a:solidFill>
                  <a:schemeClr val="tx1"/>
                </a:solidFill>
                <a:effectLst/>
                <a:latin typeface="+mn-lt"/>
                <a:ea typeface="+mn-ea"/>
                <a:cs typeface="+mn-cs"/>
              </a:rPr>
              <a:t>16+ resource:</a:t>
            </a:r>
          </a:p>
          <a:p>
            <a:pPr lvl="0"/>
            <a:endParaRPr lang="en-GB" sz="1200" kern="120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a:solidFill>
                  <a:schemeClr val="tx1"/>
                </a:solidFill>
                <a:effectLst/>
                <a:latin typeface="+mn-lt"/>
                <a:ea typeface="+mn-ea"/>
                <a:cs typeface="+mn-cs"/>
              </a:rPr>
              <a:t>Summary of vaping/nicotine knowledge</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How does vaping affect each area of a person’s life</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Unregulated vapes/THC vapes</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Staying safe around vapes/vape spiking</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Making choices around vapes/nicotine</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Nicotine pouches</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Vapes and Social Media</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Vaping and the Law</a:t>
            </a:r>
          </a:p>
          <a:p>
            <a:pPr marL="171450" lvl="0" indent="-171450">
              <a:buFont typeface="Arial" panose="020B0604020202020204" pitchFamily="34" charset="0"/>
              <a:buChar char="•"/>
            </a:pPr>
            <a:r>
              <a:rPr lang="en-GB" sz="1200" kern="1200">
                <a:solidFill>
                  <a:schemeClr val="tx1"/>
                </a:solidFill>
                <a:effectLst/>
                <a:latin typeface="+mn-lt"/>
                <a:ea typeface="+mn-ea"/>
                <a:cs typeface="+mn-cs"/>
              </a:rPr>
              <a:t>Vaping: Is it a local issue.  Includes creating a group agreement to manage vaping in youth organisation settings.  </a:t>
            </a:r>
          </a:p>
          <a:p>
            <a:pPr marL="171450" lvl="0" indent="-171450">
              <a:buFont typeface="Arial" panose="020B0604020202020204" pitchFamily="34" charset="0"/>
              <a:buChar char="•"/>
            </a:pPr>
            <a:endParaRPr lang="en-GB" sz="1200" kern="1200">
              <a:solidFill>
                <a:schemeClr val="tx1"/>
              </a:solidFill>
              <a:effectLst/>
              <a:latin typeface="+mn-lt"/>
              <a:ea typeface="+mn-ea"/>
              <a:cs typeface="+mn-cs"/>
            </a:endParaRP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The resources may encourage questions/discussion about other areas that young people feel are relevant to them such as other substances, issues related to risk taking, relationship-based issues etc.  This can be positive; facilitators don’t need to know all the answers to hold useful discussion and to agree to revisit any areas that are clearly important to work on with the group.  </a:t>
            </a:r>
          </a:p>
          <a:p>
            <a:pPr lvl="0"/>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Overview of Outcomes:</a:t>
            </a:r>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Increase knowledge and understanding of vaping and nicotine</a:t>
            </a:r>
          </a:p>
          <a:p>
            <a:pPr lvl="0"/>
            <a:r>
              <a:rPr lang="en-GB" sz="1200" kern="1200">
                <a:solidFill>
                  <a:schemeClr val="tx1"/>
                </a:solidFill>
                <a:effectLst/>
                <a:latin typeface="+mn-lt"/>
                <a:ea typeface="+mn-ea"/>
                <a:cs typeface="+mn-cs"/>
              </a:rPr>
              <a:t>Consider risks and protective factors around vapes and nicotine.</a:t>
            </a:r>
          </a:p>
          <a:p>
            <a:pPr lvl="0"/>
            <a:r>
              <a:rPr lang="en-GB" sz="1200" kern="1200">
                <a:solidFill>
                  <a:schemeClr val="tx1"/>
                </a:solidFill>
                <a:effectLst/>
                <a:latin typeface="+mn-lt"/>
                <a:ea typeface="+mn-ea"/>
                <a:cs typeface="+mn-cs"/>
              </a:rPr>
              <a:t>Explore influences that can affect decision-making.</a:t>
            </a:r>
          </a:p>
          <a:p>
            <a:pPr lvl="0"/>
            <a:r>
              <a:rPr lang="en-GB" sz="1200" kern="1200">
                <a:solidFill>
                  <a:schemeClr val="tx1"/>
                </a:solidFill>
                <a:effectLst/>
                <a:latin typeface="+mn-lt"/>
                <a:ea typeface="+mn-ea"/>
                <a:cs typeface="+mn-cs"/>
              </a:rPr>
              <a:t>Practise discussing challenging situations.</a:t>
            </a:r>
          </a:p>
          <a:p>
            <a:pPr lvl="0"/>
            <a:r>
              <a:rPr lang="en-GB" sz="1200" kern="1200">
                <a:solidFill>
                  <a:schemeClr val="tx1"/>
                </a:solidFill>
                <a:effectLst/>
                <a:latin typeface="+mn-lt"/>
                <a:ea typeface="+mn-ea"/>
                <a:cs typeface="+mn-cs"/>
              </a:rPr>
              <a:t>Develop confidence in making informed choices.</a:t>
            </a: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Before starting a session:</a:t>
            </a:r>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Consider prior knowledge and lived experience of those within the group.</a:t>
            </a:r>
          </a:p>
          <a:p>
            <a:pPr lvl="0"/>
            <a:r>
              <a:rPr lang="en-GB" sz="1200" kern="1200">
                <a:solidFill>
                  <a:schemeClr val="tx1"/>
                </a:solidFill>
                <a:effectLst/>
                <a:latin typeface="+mn-lt"/>
                <a:ea typeface="+mn-ea"/>
                <a:cs typeface="+mn-cs"/>
              </a:rPr>
              <a:t>Agree group expectations.</a:t>
            </a:r>
          </a:p>
          <a:p>
            <a:pPr lvl="0"/>
            <a:r>
              <a:rPr lang="en-GB" sz="1200" kern="1200">
                <a:solidFill>
                  <a:schemeClr val="tx1"/>
                </a:solidFill>
                <a:effectLst/>
                <a:latin typeface="+mn-lt"/>
                <a:ea typeface="+mn-ea"/>
                <a:cs typeface="+mn-cs"/>
              </a:rPr>
              <a:t>Make it clear that nobody is required to share personal experiences.</a:t>
            </a:r>
          </a:p>
          <a:p>
            <a:pPr lvl="0"/>
            <a:r>
              <a:rPr lang="en-GB" sz="1200" kern="1200">
                <a:solidFill>
                  <a:schemeClr val="tx1"/>
                </a:solidFill>
                <a:effectLst/>
                <a:latin typeface="+mn-lt"/>
                <a:ea typeface="+mn-ea"/>
                <a:cs typeface="+mn-cs"/>
              </a:rPr>
              <a:t>Be prepared to signpost support where need arises.</a:t>
            </a:r>
          </a:p>
          <a:p>
            <a:r>
              <a:rPr lang="en-GB" sz="1200" kern="1200">
                <a:solidFill>
                  <a:schemeClr val="tx1"/>
                </a:solidFill>
                <a:effectLst/>
                <a:latin typeface="+mn-lt"/>
                <a:ea typeface="+mn-ea"/>
                <a:cs typeface="+mn-cs"/>
              </a:rPr>
              <a:t> </a:t>
            </a:r>
          </a:p>
          <a:p>
            <a:r>
              <a:rPr lang="en-GB" sz="1200" b="1" kern="1200">
                <a:solidFill>
                  <a:schemeClr val="tx1"/>
                </a:solidFill>
                <a:effectLst/>
                <a:latin typeface="+mn-lt"/>
                <a:ea typeface="+mn-ea"/>
                <a:cs typeface="+mn-cs"/>
              </a:rPr>
              <a:t>Facilitation style:</a:t>
            </a:r>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Use open questions wherever possible.</a:t>
            </a:r>
          </a:p>
          <a:p>
            <a:pPr lvl="0"/>
            <a:r>
              <a:rPr lang="en-GB" sz="1200" kern="1200">
                <a:solidFill>
                  <a:schemeClr val="tx1"/>
                </a:solidFill>
                <a:effectLst/>
                <a:latin typeface="+mn-lt"/>
                <a:ea typeface="+mn-ea"/>
                <a:cs typeface="+mn-cs"/>
              </a:rPr>
              <a:t>Encourage discussion between young people.</a:t>
            </a:r>
          </a:p>
          <a:p>
            <a:pPr lvl="0"/>
            <a:r>
              <a:rPr lang="en-GB" sz="1200" kern="1200">
                <a:solidFill>
                  <a:schemeClr val="tx1"/>
                </a:solidFill>
                <a:effectLst/>
                <a:latin typeface="+mn-lt"/>
                <a:ea typeface="+mn-ea"/>
                <a:cs typeface="+mn-cs"/>
              </a:rPr>
              <a:t>Acknowledge different viewpoints.</a:t>
            </a:r>
          </a:p>
          <a:p>
            <a:pPr lvl="0"/>
            <a:r>
              <a:rPr lang="en-GB" sz="1200" kern="1200">
                <a:solidFill>
                  <a:schemeClr val="tx1"/>
                </a:solidFill>
                <a:effectLst/>
                <a:latin typeface="+mn-lt"/>
                <a:ea typeface="+mn-ea"/>
                <a:cs typeface="+mn-cs"/>
              </a:rPr>
              <a:t>Focus on curiosity rather than judgement.</a:t>
            </a:r>
          </a:p>
          <a:p>
            <a:pPr lvl="0"/>
            <a:r>
              <a:rPr lang="en-GB" sz="1200" kern="1200">
                <a:solidFill>
                  <a:schemeClr val="tx1"/>
                </a:solidFill>
                <a:effectLst/>
                <a:latin typeface="+mn-lt"/>
                <a:ea typeface="+mn-ea"/>
                <a:cs typeface="+mn-cs"/>
              </a:rPr>
              <a:t>Start with where young people are at, noting they may not have much interest or connection to longer term health harms.  </a:t>
            </a:r>
          </a:p>
          <a:p>
            <a:pPr lvl="0"/>
            <a:r>
              <a:rPr lang="en-GB" sz="1200" kern="1200">
                <a:solidFill>
                  <a:schemeClr val="tx1"/>
                </a:solidFill>
                <a:effectLst/>
                <a:latin typeface="+mn-lt"/>
                <a:ea typeface="+mn-ea"/>
                <a:cs typeface="+mn-cs"/>
              </a:rPr>
              <a:t>Encourage critical thinking as opposed to ‘telling’ where possible.  </a:t>
            </a:r>
          </a:p>
          <a:p>
            <a:pPr>
              <a:lnSpc>
                <a:spcPct val="115000"/>
              </a:lnSpc>
              <a:spcAft>
                <a:spcPts val="800"/>
              </a:spcAft>
            </a:pPr>
            <a:endParaRPr lang="en-GB" sz="1800" b="1" kern="100">
              <a:cs typeface="Calibri"/>
            </a:endParaRPr>
          </a:p>
        </p:txBody>
      </p:sp>
      <p:sp>
        <p:nvSpPr>
          <p:cNvPr id="15364" name="Slide Number Placeholder 3">
            <a:extLst>
              <a:ext uri="{FF2B5EF4-FFF2-40B4-BE49-F238E27FC236}">
                <a16:creationId xmlns:a16="http://schemas.microsoft.com/office/drawing/2014/main" id="{1ED9FE9D-FCDF-674A-3E63-09BA7F95F40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itchFamily="2" charset="0"/>
                <a:ea typeface="MS PGothic" panose="020B0600070205080204" pitchFamily="34" charset="-128"/>
              </a:defRPr>
            </a:lvl1pPr>
            <a:lvl2pPr marL="742950" indent="-285750">
              <a:spcBef>
                <a:spcPct val="30000"/>
              </a:spcBef>
              <a:defRPr sz="1200">
                <a:solidFill>
                  <a:schemeClr val="tx1"/>
                </a:solidFill>
                <a:latin typeface="Times" pitchFamily="2" charset="0"/>
                <a:ea typeface="MS PGothic" panose="020B0600070205080204" pitchFamily="34" charset="-128"/>
              </a:defRPr>
            </a:lvl2pPr>
            <a:lvl3pPr marL="1143000" indent="-228600">
              <a:spcBef>
                <a:spcPct val="30000"/>
              </a:spcBef>
              <a:defRPr sz="1200">
                <a:solidFill>
                  <a:schemeClr val="tx1"/>
                </a:solidFill>
                <a:latin typeface="Times" pitchFamily="2" charset="0"/>
                <a:ea typeface="MS PGothic" panose="020B0600070205080204" pitchFamily="34" charset="-128"/>
              </a:defRPr>
            </a:lvl3pPr>
            <a:lvl4pPr marL="1600200" indent="-228600">
              <a:spcBef>
                <a:spcPct val="30000"/>
              </a:spcBef>
              <a:defRPr sz="1200">
                <a:solidFill>
                  <a:schemeClr val="tx1"/>
                </a:solidFill>
                <a:latin typeface="Times" pitchFamily="2" charset="0"/>
                <a:ea typeface="MS PGothic" panose="020B0600070205080204" pitchFamily="34" charset="-128"/>
              </a:defRPr>
            </a:lvl4pPr>
            <a:lvl5pPr marL="2057400" indent="-228600">
              <a:spcBef>
                <a:spcPct val="30000"/>
              </a:spcBef>
              <a:defRPr sz="1200">
                <a:solidFill>
                  <a:schemeClr val="tx1"/>
                </a:solidFill>
                <a:latin typeface="Times" pitchFamily="2"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Times" pitchFamily="2"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Times" pitchFamily="2"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Times" pitchFamily="2"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Times" pitchFamily="2" charset="0"/>
                <a:ea typeface="MS PGothic" panose="020B0600070205080204" pitchFamily="34" charset="-128"/>
              </a:defRPr>
            </a:lvl9pPr>
          </a:lstStyle>
          <a:p>
            <a:pPr>
              <a:spcBef>
                <a:spcPct val="0"/>
              </a:spcBef>
            </a:pPr>
            <a:fld id="{E8352466-ED9E-6241-8FB4-582E8A116C0B}" type="slidenum">
              <a:rPr lang="en-US" altLang="en-US" smtClean="0">
                <a:latin typeface="Arial" panose="020B0604020202020204" pitchFamily="34" charset="0"/>
              </a:rPr>
              <a:pPr>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1204313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lnSpc>
                <a:spcPts val="1564"/>
              </a:lnSpc>
              <a:spcAft>
                <a:spcPts val="800"/>
              </a:spcAft>
              <a:buNone/>
            </a:pPr>
            <a:r>
              <a:rPr lang="en-GB" sz="1800" b="1" i="0">
                <a:solidFill>
                  <a:srgbClr val="000000"/>
                </a:solidFill>
                <a:effectLst/>
                <a:latin typeface="Aptos" panose="020B0004020202020204" pitchFamily="34" charset="0"/>
              </a:rPr>
              <a:t>Slide: Group Agreement</a:t>
            </a:r>
            <a:r>
              <a:rPr lang="en-GB" sz="1800" b="0" i="0">
                <a:solidFill>
                  <a:srgbClr val="000000"/>
                </a:solidFill>
                <a:effectLst/>
                <a:latin typeface="Aptos" panose="020B0004020202020204" pitchFamily="34" charset="0"/>
              </a:rPr>
              <a:t> </a:t>
            </a:r>
          </a:p>
          <a:p>
            <a:pPr algn="l" rtl="0" fontAlgn="base">
              <a:lnSpc>
                <a:spcPts val="1564"/>
              </a:lnSpc>
              <a:spcAft>
                <a:spcPts val="800"/>
              </a:spcAft>
              <a:buNone/>
            </a:pPr>
            <a:endParaRPr lang="en-GB" sz="2800" b="0" i="0">
              <a:solidFill>
                <a:srgbClr val="000000"/>
              </a:solidFill>
              <a:effectLst/>
              <a:latin typeface="Segoe UI" panose="020B0502040204020203" pitchFamily="34" charset="0"/>
            </a:endParaRPr>
          </a:p>
          <a:p>
            <a:pPr algn="l" rtl="0" fontAlgn="base">
              <a:lnSpc>
                <a:spcPts val="1564"/>
              </a:lnSpc>
              <a:spcAft>
                <a:spcPts val="800"/>
              </a:spcAft>
              <a:buNone/>
            </a:pPr>
            <a:r>
              <a:rPr lang="en-GB" sz="1800" b="0" i="0">
                <a:solidFill>
                  <a:srgbClr val="000000"/>
                </a:solidFill>
                <a:effectLst/>
                <a:latin typeface="Aptos" panose="020B0004020202020204" pitchFamily="34" charset="0"/>
              </a:rPr>
              <a:t>Facilitator establishes a </a:t>
            </a:r>
            <a:r>
              <a:rPr lang="en-GB" sz="1800" b="1" i="0">
                <a:solidFill>
                  <a:srgbClr val="000000"/>
                </a:solidFill>
                <a:effectLst/>
                <a:latin typeface="Aptos" panose="020B0004020202020204" pitchFamily="34" charset="0"/>
              </a:rPr>
              <a:t>group agreement</a:t>
            </a:r>
            <a:r>
              <a:rPr lang="en-GB" sz="1800" b="0" i="0">
                <a:solidFill>
                  <a:srgbClr val="000000"/>
                </a:solidFill>
                <a:effectLst/>
                <a:latin typeface="Aptos" panose="020B0004020202020204" pitchFamily="34" charset="0"/>
              </a:rPr>
              <a:t> with young people.  It may be helpful to have some understanding of the lived experiences of the group to support best delivery of the resource.  This may be something young people are happy to share, or something the group decides is private.  In practice we found young people were keen to share their experiences when a safe space was facilitated by trusted adults.  </a:t>
            </a:r>
            <a:endParaRPr lang="en-GB" sz="2800" b="0" i="0">
              <a:solidFill>
                <a:srgbClr val="000000"/>
              </a:solidFill>
              <a:effectLst/>
              <a:latin typeface="Segoe UI" panose="020B0502040204020203" pitchFamily="34" charset="0"/>
            </a:endParaRPr>
          </a:p>
        </p:txBody>
      </p:sp>
      <p:sp>
        <p:nvSpPr>
          <p:cNvPr id="4" name="Slide Number Placeholder 3"/>
          <p:cNvSpPr>
            <a:spLocks noGrp="1"/>
          </p:cNvSpPr>
          <p:nvPr>
            <p:ph type="sldNum" sz="quarter" idx="10"/>
          </p:nvPr>
        </p:nvSpPr>
        <p:spPr/>
        <p:txBody>
          <a:bodyPr/>
          <a:lstStyle/>
          <a:p>
            <a:fld id="{C08248B4-05AC-4B1A-992B-69771E8850E2}" type="slidenum">
              <a:rPr lang="en-GB" smtClean="0"/>
              <a:t>2</a:t>
            </a:fld>
            <a:endParaRPr lang="en-GB"/>
          </a:p>
        </p:txBody>
      </p:sp>
    </p:spTree>
    <p:extLst>
      <p:ext uri="{BB962C8B-B14F-4D97-AF65-F5344CB8AC3E}">
        <p14:creationId xmlns:p14="http://schemas.microsoft.com/office/powerpoint/2010/main" val="4152303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304A5-16FE-003D-310D-40B267B0E5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B01BBD-3B97-CB46-A506-3D46E3684C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18944-8297-0820-6F91-6FDF31005D49}"/>
              </a:ext>
            </a:extLst>
          </p:cNvPr>
          <p:cNvSpPr>
            <a:spLocks noGrp="1"/>
          </p:cNvSpPr>
          <p:nvPr>
            <p:ph type="body" idx="1"/>
          </p:nvPr>
        </p:nvSpPr>
        <p:spPr/>
        <p:txBody>
          <a:bodyPr/>
          <a:lstStyle/>
          <a:p>
            <a:pPr algn="l" rtl="0" fontAlgn="base">
              <a:lnSpc>
                <a:spcPts val="1564"/>
              </a:lnSpc>
              <a:spcAft>
                <a:spcPts val="800"/>
              </a:spcAft>
              <a:buNone/>
            </a:pPr>
            <a:r>
              <a:rPr lang="en-GB" sz="1800" b="1" i="0">
                <a:solidFill>
                  <a:srgbClr val="000000"/>
                </a:solidFill>
                <a:effectLst/>
                <a:latin typeface="Aptos" panose="020B0004020202020204" pitchFamily="34" charset="0"/>
              </a:rPr>
              <a:t>Slide: What are we covering?</a:t>
            </a:r>
            <a:endParaRPr lang="en-GB" b="0" i="0">
              <a:solidFill>
                <a:srgbClr val="000000"/>
              </a:solidFill>
              <a:effectLst/>
              <a:latin typeface="Segoe UI" panose="020B0502040204020203" pitchFamily="34" charset="0"/>
            </a:endParaRPr>
          </a:p>
          <a:p>
            <a:pPr algn="just" rtl="0" fontAlgn="base">
              <a:lnSpc>
                <a:spcPts val="1564"/>
              </a:lnSpc>
              <a:spcAft>
                <a:spcPts val="800"/>
              </a:spcAft>
            </a:pPr>
            <a:endParaRPr lang="en-GB" sz="1800" b="0" i="0">
              <a:solidFill>
                <a:srgbClr val="000000"/>
              </a:solidFill>
              <a:effectLst/>
              <a:latin typeface="Aptos" panose="020B0004020202020204" pitchFamily="34" charset="0"/>
            </a:endParaRPr>
          </a:p>
          <a:p>
            <a:pPr algn="just" rtl="0" fontAlgn="base">
              <a:lnSpc>
                <a:spcPts val="1564"/>
              </a:lnSpc>
              <a:spcAft>
                <a:spcPts val="800"/>
              </a:spcAft>
            </a:pPr>
            <a:r>
              <a:rPr lang="en-GB" sz="1800" b="0" i="0">
                <a:solidFill>
                  <a:srgbClr val="000000"/>
                </a:solidFill>
                <a:effectLst/>
                <a:latin typeface="Aptos" panose="020B0004020202020204" pitchFamily="34" charset="0"/>
              </a:rPr>
              <a:t>Facilitator shares summary of the topics that will be covered during the session so young people have an idea of what they will be looking at. </a:t>
            </a:r>
            <a:endParaRPr lang="en-GB" b="0" i="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608A818A-7E6E-CBBA-4552-1F694F688FFE}"/>
              </a:ext>
            </a:extLst>
          </p:cNvPr>
          <p:cNvSpPr>
            <a:spLocks noGrp="1"/>
          </p:cNvSpPr>
          <p:nvPr>
            <p:ph type="sldNum" sz="quarter" idx="10"/>
          </p:nvPr>
        </p:nvSpPr>
        <p:spPr/>
        <p:txBody>
          <a:bodyPr/>
          <a:lstStyle/>
          <a:p>
            <a:fld id="{C08248B4-05AC-4B1A-992B-69771E8850E2}" type="slidenum">
              <a:rPr lang="en-GB" smtClean="0"/>
              <a:t>3</a:t>
            </a:fld>
            <a:endParaRPr lang="en-GB"/>
          </a:p>
        </p:txBody>
      </p:sp>
    </p:spTree>
    <p:extLst>
      <p:ext uri="{BB962C8B-B14F-4D97-AF65-F5344CB8AC3E}">
        <p14:creationId xmlns:p14="http://schemas.microsoft.com/office/powerpoint/2010/main" val="3068497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Slide: So, what do you know about vaping?</a:t>
            </a:r>
          </a:p>
          <a:p>
            <a:endParaRPr lang="en-GB" b="1"/>
          </a:p>
          <a:p>
            <a:r>
              <a:rPr lang="en-GB" b="1"/>
              <a:t>Purpose</a:t>
            </a:r>
          </a:p>
          <a:p>
            <a:r>
              <a:rPr lang="en-GB"/>
              <a:t>To find out what young people already know about vaping, identify any misconceptions and encourage curiosity before introducing the topic.</a:t>
            </a:r>
          </a:p>
          <a:p>
            <a:endParaRPr lang="en-GB"/>
          </a:p>
          <a:p>
            <a:r>
              <a:rPr lang="en-GB" b="1"/>
              <a:t>Facilitator Notes</a:t>
            </a:r>
          </a:p>
          <a:p>
            <a:r>
              <a:rPr lang="en-GB"/>
              <a:t>Explain that this is a warm-up discussion and that there are no wrong questions or answers.</a:t>
            </a:r>
          </a:p>
          <a:p>
            <a:r>
              <a:rPr lang="en-GB"/>
              <a:t>Some prompt questions for the group:</a:t>
            </a:r>
          </a:p>
          <a:p>
            <a:r>
              <a:rPr lang="en-GB"/>
              <a:t>What is a vape?</a:t>
            </a:r>
          </a:p>
          <a:p>
            <a:r>
              <a:rPr lang="en-GB"/>
              <a:t>What have you heard about vaping?</a:t>
            </a:r>
          </a:p>
          <a:p>
            <a:r>
              <a:rPr lang="en-GB"/>
              <a:t>Where have you seen people vaping?</a:t>
            </a:r>
          </a:p>
          <a:p>
            <a:r>
              <a:rPr lang="en-GB"/>
              <a:t>Why do you think some people use vapes?</a:t>
            </a:r>
          </a:p>
          <a:p>
            <a:r>
              <a:rPr lang="en-GB"/>
              <a:t>Do all vapes contain nicotine?</a:t>
            </a:r>
          </a:p>
          <a:p>
            <a:r>
              <a:rPr lang="en-GB"/>
              <a:t>Allow participants to share their ideas without immediately correcting them. Acknowledge contributions and make a note of any myths or misconceptions that can be revisited later in the session.</a:t>
            </a:r>
          </a:p>
          <a:p>
            <a:endParaRPr lang="en-GB"/>
          </a:p>
          <a:p>
            <a:r>
              <a:rPr lang="en-GB"/>
              <a:t>Use open questions to encourage discussion and reassure the group that they will explore the facts together throughout the activity.</a:t>
            </a:r>
          </a:p>
          <a:p>
            <a:endParaRPr lang="en-GB"/>
          </a:p>
          <a:p>
            <a:r>
              <a:rPr lang="en-GB" b="1"/>
              <a:t>Key message:</a:t>
            </a:r>
            <a:r>
              <a:rPr lang="en-GB"/>
              <a:t> Everyone starts with different knowledge and experiences. Today is an opportunity to ask questions, challenge myths and learn some facts about vaping.</a:t>
            </a:r>
          </a:p>
          <a:p>
            <a:endParaRPr lang="en-GB"/>
          </a:p>
        </p:txBody>
      </p:sp>
      <p:sp>
        <p:nvSpPr>
          <p:cNvPr id="4" name="Slide Number Placeholder 3"/>
          <p:cNvSpPr>
            <a:spLocks noGrp="1"/>
          </p:cNvSpPr>
          <p:nvPr>
            <p:ph type="sldNum" sz="quarter" idx="5"/>
          </p:nvPr>
        </p:nvSpPr>
        <p:spPr/>
        <p:txBody>
          <a:bodyPr/>
          <a:lstStyle/>
          <a:p>
            <a:fld id="{713DB98F-6C2B-4949-B3FD-B1FAAD83D033}" type="slidenum">
              <a:rPr lang="en-US" smtClean="0"/>
              <a:t>4</a:t>
            </a:fld>
            <a:endParaRPr lang="en-US"/>
          </a:p>
        </p:txBody>
      </p:sp>
    </p:spTree>
    <p:extLst>
      <p:ext uri="{BB962C8B-B14F-4D97-AF65-F5344CB8AC3E}">
        <p14:creationId xmlns:p14="http://schemas.microsoft.com/office/powerpoint/2010/main" val="3274277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434D5-868A-7BDE-B5A2-36E1499120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B0B16D-3182-9306-A662-2DF8B3D7E6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60AB86-8288-6D4C-BE67-B7287B74278A}"/>
              </a:ext>
            </a:extLst>
          </p:cNvPr>
          <p:cNvSpPr>
            <a:spLocks noGrp="1"/>
          </p:cNvSpPr>
          <p:nvPr>
            <p:ph type="body" idx="1"/>
          </p:nvPr>
        </p:nvSpPr>
        <p:spPr/>
        <p:txBody>
          <a:bodyPr/>
          <a:lstStyle/>
          <a:p>
            <a:r>
              <a:rPr lang="en-GB" b="1"/>
              <a:t>Slide: Yes / No Relay Game</a:t>
            </a:r>
          </a:p>
          <a:p>
            <a:endParaRPr lang="en-GB" b="1"/>
          </a:p>
          <a:p>
            <a:r>
              <a:rPr lang="en-GB" b="1"/>
              <a:t>Purpose</a:t>
            </a:r>
          </a:p>
          <a:p>
            <a:r>
              <a:rPr lang="en-GB"/>
              <a:t>To introduce key facts about vaping in an active way, while encouraging young people to think critically about common statements and myths.</a:t>
            </a:r>
          </a:p>
          <a:p>
            <a:endParaRPr lang="en-GB"/>
          </a:p>
          <a:p>
            <a:r>
              <a:rPr lang="en-GB" b="1"/>
              <a:t>Facilitator Notes</a:t>
            </a:r>
          </a:p>
          <a:p>
            <a:r>
              <a:rPr lang="en-GB"/>
              <a:t>Explain that participants will play a quick relay game.</a:t>
            </a:r>
          </a:p>
          <a:p>
            <a:endParaRPr lang="en-GB"/>
          </a:p>
          <a:p>
            <a:r>
              <a:rPr lang="en-GB"/>
              <a:t>Split the group into teams and ask each team to choose a runner. Designate one side of the room as </a:t>
            </a:r>
            <a:r>
              <a:rPr lang="en-GB" b="1"/>
              <a:t>‘Yes’</a:t>
            </a:r>
            <a:r>
              <a:rPr lang="en-GB"/>
              <a:t> and the other side as </a:t>
            </a:r>
            <a:r>
              <a:rPr lang="en-GB" b="1"/>
              <a:t>‘No’</a:t>
            </a:r>
            <a:r>
              <a:rPr lang="en-GB"/>
              <a:t>.</a:t>
            </a:r>
          </a:p>
          <a:p>
            <a:r>
              <a:rPr lang="en-GB"/>
              <a:t>The group must decide whether the answer is </a:t>
            </a:r>
            <a:r>
              <a:rPr lang="en-GB" b="1"/>
              <a:t>Yes</a:t>
            </a:r>
            <a:r>
              <a:rPr lang="en-GB"/>
              <a:t> or </a:t>
            </a:r>
            <a:r>
              <a:rPr lang="en-GB" b="1"/>
              <a:t>No</a:t>
            </a:r>
            <a:r>
              <a:rPr lang="en-GB"/>
              <a:t>, then send the runner to that side of the room to ‘tag’ the answer then return to base.</a:t>
            </a:r>
          </a:p>
          <a:p>
            <a:r>
              <a:rPr lang="en-GB"/>
              <a:t>After each statement, reveal the correct answer and discuss some of the answer detail. Encourage the whole group to join in with the discussion.</a:t>
            </a:r>
          </a:p>
          <a:p>
            <a:r>
              <a:rPr lang="en-GB"/>
              <a:t>Remind participants that it is okay to get answers wrong—the aim is to learn together and challenge common myths about vaping.</a:t>
            </a:r>
          </a:p>
          <a:p>
            <a:endParaRPr lang="en-GB"/>
          </a:p>
          <a:p>
            <a:r>
              <a:rPr lang="en-GB" b="1"/>
              <a:t>Key message:</a:t>
            </a:r>
            <a:r>
              <a:rPr lang="en-GB"/>
              <a:t> Vaping can be confusing, and there is lots we might not know. Learning the facts helps young people make informed and healthy choices.</a:t>
            </a:r>
          </a:p>
          <a:p>
            <a:endParaRPr lang="en-GB"/>
          </a:p>
        </p:txBody>
      </p:sp>
      <p:sp>
        <p:nvSpPr>
          <p:cNvPr id="4" name="Slide Number Placeholder 3">
            <a:extLst>
              <a:ext uri="{FF2B5EF4-FFF2-40B4-BE49-F238E27FC236}">
                <a16:creationId xmlns:a16="http://schemas.microsoft.com/office/drawing/2014/main" id="{244E2201-FCF1-4A21-B2C4-D7256DE949EE}"/>
              </a:ext>
            </a:extLst>
          </p:cNvPr>
          <p:cNvSpPr>
            <a:spLocks noGrp="1"/>
          </p:cNvSpPr>
          <p:nvPr>
            <p:ph type="sldNum" sz="quarter" idx="5"/>
          </p:nvPr>
        </p:nvSpPr>
        <p:spPr/>
        <p:txBody>
          <a:bodyPr/>
          <a:lstStyle/>
          <a:p>
            <a:fld id="{713DB98F-6C2B-4949-B3FD-B1FAAD83D033}" type="slidenum">
              <a:rPr lang="en-US" smtClean="0"/>
              <a:t>5</a:t>
            </a:fld>
            <a:endParaRPr lang="en-US"/>
          </a:p>
        </p:txBody>
      </p:sp>
    </p:spTree>
    <p:extLst>
      <p:ext uri="{BB962C8B-B14F-4D97-AF65-F5344CB8AC3E}">
        <p14:creationId xmlns:p14="http://schemas.microsoft.com/office/powerpoint/2010/main" val="23575506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A8D4F-D9FA-5302-3493-189E0627D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19F29-AEC7-47F7-B162-B4705E623A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24F46A-CB2B-3692-F0CC-86DF17E4057D}"/>
              </a:ext>
            </a:extLst>
          </p:cNvPr>
          <p:cNvSpPr>
            <a:spLocks noGrp="1"/>
          </p:cNvSpPr>
          <p:nvPr>
            <p:ph type="body" idx="1"/>
          </p:nvPr>
        </p:nvSpPr>
        <p:spPr/>
        <p:txBody>
          <a:bodyPr/>
          <a:lstStyle/>
          <a:p>
            <a:r>
              <a:rPr lang="en-GB" b="1"/>
              <a:t>Slide: Yes / No Relay Game – “Vaping is addictive.”</a:t>
            </a:r>
          </a:p>
          <a:p>
            <a:endParaRPr lang="en-GB" b="1"/>
          </a:p>
          <a:p>
            <a:r>
              <a:rPr lang="en-GB" b="1"/>
              <a:t>Purpose</a:t>
            </a:r>
          </a:p>
          <a:p>
            <a:r>
              <a:rPr lang="en-GB"/>
              <a:t>To help young people understand that most vapes contain nicotine, which is an addictive drug that can make it difficult to stop using.</a:t>
            </a:r>
          </a:p>
          <a:p>
            <a:endParaRPr lang="en-GB"/>
          </a:p>
          <a:p>
            <a:r>
              <a:rPr lang="en-GB" b="1"/>
              <a:t>Facilitator Notes</a:t>
            </a:r>
          </a:p>
          <a:p>
            <a:r>
              <a:rPr lang="en-GB"/>
              <a:t>Read the statement aloud and ask groups to decide whether the answer is </a:t>
            </a:r>
            <a:r>
              <a:rPr lang="en-GB" b="1"/>
              <a:t>Yes</a:t>
            </a:r>
            <a:r>
              <a:rPr lang="en-GB"/>
              <a:t> or </a:t>
            </a:r>
            <a:r>
              <a:rPr lang="en-GB" b="1"/>
              <a:t>No</a:t>
            </a:r>
            <a:r>
              <a:rPr lang="en-GB"/>
              <a:t> before racing to the correct side of the room.</a:t>
            </a:r>
          </a:p>
          <a:p>
            <a:r>
              <a:rPr lang="en-GB"/>
              <a:t>Reveal the answer and briefly discuss why.</a:t>
            </a:r>
          </a:p>
          <a:p>
            <a:endParaRPr lang="en-GB"/>
          </a:p>
          <a:p>
            <a:r>
              <a:rPr lang="en-GB" b="1"/>
              <a:t>Answer: ✅ Yes</a:t>
            </a:r>
            <a:endParaRPr lang="en-GB"/>
          </a:p>
          <a:p>
            <a:r>
              <a:rPr lang="en-GB"/>
              <a:t>Explain that </a:t>
            </a:r>
            <a:r>
              <a:rPr lang="en-GB" b="1"/>
              <a:t>most vapes contain nicotine</a:t>
            </a:r>
            <a:r>
              <a:rPr lang="en-GB"/>
              <a:t>, which is an addictive drug. Nicotine changes the way the brain works by creating feelings of reward, making people want to use it again and again.</a:t>
            </a:r>
          </a:p>
          <a:p>
            <a:r>
              <a:rPr lang="en-GB"/>
              <a:t>The more someone uses nicotine, the harder it can become to stop. If they stop using it, they may experience cravings or withdrawal symptoms such as feeling irritable, restless or finding it difficult to concentrate.</a:t>
            </a:r>
          </a:p>
          <a:p>
            <a:r>
              <a:rPr lang="en-GB"/>
              <a:t>Remind the group that not every vape contains nicotine, but the majority of disposable and popular vapes used by young people do.</a:t>
            </a:r>
          </a:p>
          <a:p>
            <a:endParaRPr lang="en-GB"/>
          </a:p>
          <a:p>
            <a:r>
              <a:rPr lang="en-GB" b="1"/>
              <a:t>Key message:</a:t>
            </a:r>
            <a:r>
              <a:rPr lang="en-GB"/>
              <a:t> Nicotine is an addictive drug. Because most vapes contain nicotine, regular vaping can lead to dependence and make quitting difficult.</a:t>
            </a:r>
          </a:p>
          <a:p>
            <a:endParaRPr lang="en-GB"/>
          </a:p>
        </p:txBody>
      </p:sp>
      <p:sp>
        <p:nvSpPr>
          <p:cNvPr id="4" name="Slide Number Placeholder 3">
            <a:extLst>
              <a:ext uri="{FF2B5EF4-FFF2-40B4-BE49-F238E27FC236}">
                <a16:creationId xmlns:a16="http://schemas.microsoft.com/office/drawing/2014/main" id="{F7125ED1-274C-A688-FB37-F84D08326690}"/>
              </a:ext>
            </a:extLst>
          </p:cNvPr>
          <p:cNvSpPr>
            <a:spLocks noGrp="1"/>
          </p:cNvSpPr>
          <p:nvPr>
            <p:ph type="sldNum" sz="quarter" idx="5"/>
          </p:nvPr>
        </p:nvSpPr>
        <p:spPr/>
        <p:txBody>
          <a:bodyPr/>
          <a:lstStyle/>
          <a:p>
            <a:fld id="{713DB98F-6C2B-4949-B3FD-B1FAAD83D033}" type="slidenum">
              <a:rPr lang="en-US" smtClean="0"/>
              <a:t>6</a:t>
            </a:fld>
            <a:endParaRPr lang="en-US"/>
          </a:p>
        </p:txBody>
      </p:sp>
    </p:spTree>
    <p:extLst>
      <p:ext uri="{BB962C8B-B14F-4D97-AF65-F5344CB8AC3E}">
        <p14:creationId xmlns:p14="http://schemas.microsoft.com/office/powerpoint/2010/main" val="2336101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1BD88-B047-01B5-217B-4F3CC1DCFC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1D6931-6C56-0969-8433-F72DB798C9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3484F4-8102-1AE6-A8D2-941F8C858CCC}"/>
              </a:ext>
            </a:extLst>
          </p:cNvPr>
          <p:cNvSpPr>
            <a:spLocks noGrp="1"/>
          </p:cNvSpPr>
          <p:nvPr>
            <p:ph type="body" idx="1"/>
          </p:nvPr>
        </p:nvSpPr>
        <p:spPr/>
        <p:txBody>
          <a:bodyPr/>
          <a:lstStyle/>
          <a:p>
            <a:r>
              <a:rPr lang="en-GB" b="1"/>
              <a:t>Slide: Yes / No Relay Game – “Vaping is risk free.”</a:t>
            </a:r>
          </a:p>
          <a:p>
            <a:endParaRPr lang="en-GB" b="1"/>
          </a:p>
          <a:p>
            <a:r>
              <a:rPr lang="en-GB" b="1"/>
              <a:t>Purpose</a:t>
            </a:r>
          </a:p>
          <a:p>
            <a:r>
              <a:rPr lang="en-GB"/>
              <a:t>To help young people understand that vaping is not risk free and that using vapes can have negative effects on health and wellbeing.</a:t>
            </a:r>
          </a:p>
          <a:p>
            <a:endParaRPr lang="en-GB"/>
          </a:p>
          <a:p>
            <a:r>
              <a:rPr lang="en-GB" b="1"/>
              <a:t>Facilitator Notes</a:t>
            </a:r>
          </a:p>
          <a:p>
            <a:r>
              <a:rPr lang="en-GB"/>
              <a:t>Read the statement aloud and ask groups to decide whether the answer is </a:t>
            </a:r>
            <a:r>
              <a:rPr lang="en-GB" b="1"/>
              <a:t>Yes</a:t>
            </a:r>
            <a:r>
              <a:rPr lang="en-GB"/>
              <a:t> or </a:t>
            </a:r>
            <a:r>
              <a:rPr lang="en-GB" b="1"/>
              <a:t>No</a:t>
            </a:r>
            <a:r>
              <a:rPr lang="en-GB"/>
              <a:t> before racing to the correct side of the room.</a:t>
            </a:r>
          </a:p>
          <a:p>
            <a:r>
              <a:rPr lang="en-GB"/>
              <a:t>Reveal the answer and briefly discuss why.</a:t>
            </a:r>
          </a:p>
          <a:p>
            <a:endParaRPr lang="en-GB"/>
          </a:p>
          <a:p>
            <a:r>
              <a:rPr lang="en-GB" b="1"/>
              <a:t>Answer: ❌ No</a:t>
            </a:r>
            <a:endParaRPr lang="en-GB"/>
          </a:p>
          <a:p>
            <a:r>
              <a:rPr lang="en-GB"/>
              <a:t>Explain that vaping is </a:t>
            </a:r>
            <a:r>
              <a:rPr lang="en-GB" b="1"/>
              <a:t>not risk free</a:t>
            </a:r>
            <a:r>
              <a:rPr lang="en-GB"/>
              <a:t>. Most vapes contain nicotine, which is an addictive drug, and using vapes can cause effects.</a:t>
            </a:r>
          </a:p>
          <a:p>
            <a:r>
              <a:rPr lang="en-GB"/>
              <a:t>Some people experience </a:t>
            </a:r>
            <a:r>
              <a:rPr lang="en-GB" b="1"/>
              <a:t>coughing, sore throats, headaches, dizziness or feeling sick</a:t>
            </a:r>
            <a:r>
              <a:rPr lang="en-GB"/>
              <a:t>, especially when they first start vaping or use large amounts.</a:t>
            </a:r>
          </a:p>
          <a:p>
            <a:r>
              <a:rPr lang="en-GB"/>
              <a:t>Scientists are still learning about the </a:t>
            </a:r>
            <a:r>
              <a:rPr lang="en-GB" b="1"/>
              <a:t>long-term effects</a:t>
            </a:r>
            <a:r>
              <a:rPr lang="en-GB"/>
              <a:t> of vaping, so we do not yet know all of the possible health risks. This is one reason why children and young people are advised not to vape.</a:t>
            </a:r>
          </a:p>
          <a:p>
            <a:endParaRPr lang="en-GB"/>
          </a:p>
          <a:p>
            <a:r>
              <a:rPr lang="en-GB"/>
              <a:t>You can also remind the group that nicotine can affect mood and concentration, making some people feel irritable or find it harder to focus when they are craving more.</a:t>
            </a:r>
          </a:p>
          <a:p>
            <a:endParaRPr lang="en-GB"/>
          </a:p>
          <a:p>
            <a:r>
              <a:rPr lang="en-GB" b="1"/>
              <a:t>Key message:</a:t>
            </a:r>
            <a:r>
              <a:rPr lang="en-GB"/>
              <a:t> Vaping is not harmless or risk free. It can have negative effects on health, and the long-term effects are still being researched.</a:t>
            </a:r>
          </a:p>
          <a:p>
            <a:endParaRPr lang="en-GB"/>
          </a:p>
        </p:txBody>
      </p:sp>
      <p:sp>
        <p:nvSpPr>
          <p:cNvPr id="4" name="Slide Number Placeholder 3">
            <a:extLst>
              <a:ext uri="{FF2B5EF4-FFF2-40B4-BE49-F238E27FC236}">
                <a16:creationId xmlns:a16="http://schemas.microsoft.com/office/drawing/2014/main" id="{135C395B-4538-01CC-FF48-14E16D732908}"/>
              </a:ext>
            </a:extLst>
          </p:cNvPr>
          <p:cNvSpPr>
            <a:spLocks noGrp="1"/>
          </p:cNvSpPr>
          <p:nvPr>
            <p:ph type="sldNum" sz="quarter" idx="5"/>
          </p:nvPr>
        </p:nvSpPr>
        <p:spPr/>
        <p:txBody>
          <a:bodyPr/>
          <a:lstStyle/>
          <a:p>
            <a:fld id="{713DB98F-6C2B-4949-B3FD-B1FAAD83D033}" type="slidenum">
              <a:rPr lang="en-US" smtClean="0"/>
              <a:t>7</a:t>
            </a:fld>
            <a:endParaRPr lang="en-US"/>
          </a:p>
        </p:txBody>
      </p:sp>
    </p:spTree>
    <p:extLst>
      <p:ext uri="{BB962C8B-B14F-4D97-AF65-F5344CB8AC3E}">
        <p14:creationId xmlns:p14="http://schemas.microsoft.com/office/powerpoint/2010/main" val="4064641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8FA7D-CC3E-B7D1-EBEE-EB72EB7510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F3ECC2-E6B0-A7FA-E169-898F8E7C8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807FC4-44F6-FF51-059A-9D53ECBAEB60}"/>
              </a:ext>
            </a:extLst>
          </p:cNvPr>
          <p:cNvSpPr>
            <a:spLocks noGrp="1"/>
          </p:cNvSpPr>
          <p:nvPr>
            <p:ph type="body" idx="1"/>
          </p:nvPr>
        </p:nvSpPr>
        <p:spPr/>
        <p:txBody>
          <a:bodyPr/>
          <a:lstStyle/>
          <a:p>
            <a:r>
              <a:rPr lang="en-GB" b="1"/>
              <a:t>Slide: Yes / No Relay Game – “It is illegal to give or sell a vape to a person under 18.”</a:t>
            </a:r>
          </a:p>
          <a:p>
            <a:endParaRPr lang="en-GB" b="1"/>
          </a:p>
          <a:p>
            <a:r>
              <a:rPr lang="en-GB" b="1"/>
              <a:t>Purpose</a:t>
            </a:r>
          </a:p>
          <a:p>
            <a:r>
              <a:rPr lang="en-GB"/>
              <a:t>To help young people understand that the law protects children and young people by making it illegal to sell or supply vapes to anyone under the age of 18.</a:t>
            </a:r>
          </a:p>
          <a:p>
            <a:endParaRPr lang="en-GB"/>
          </a:p>
          <a:p>
            <a:r>
              <a:rPr lang="en-GB" b="1"/>
              <a:t>Facilitator Notes</a:t>
            </a:r>
          </a:p>
          <a:p>
            <a:r>
              <a:rPr lang="en-GB"/>
              <a:t>Read the statement aloud and ask groups to decide whether the answer is </a:t>
            </a:r>
            <a:r>
              <a:rPr lang="en-GB" b="1"/>
              <a:t>Yes</a:t>
            </a:r>
            <a:r>
              <a:rPr lang="en-GB"/>
              <a:t> or </a:t>
            </a:r>
            <a:r>
              <a:rPr lang="en-GB" b="1"/>
              <a:t>No</a:t>
            </a:r>
            <a:r>
              <a:rPr lang="en-GB"/>
              <a:t> before racing to the correct side of the room.</a:t>
            </a:r>
          </a:p>
          <a:p>
            <a:r>
              <a:rPr lang="en-GB"/>
              <a:t>Reveal the answer and briefly discuss why.</a:t>
            </a:r>
          </a:p>
          <a:p>
            <a:endParaRPr lang="en-GB"/>
          </a:p>
          <a:p>
            <a:r>
              <a:rPr lang="en-GB" b="1"/>
              <a:t>Answer: ✅ Yes</a:t>
            </a:r>
            <a:endParaRPr lang="en-GB"/>
          </a:p>
          <a:p>
            <a:r>
              <a:rPr lang="en-GB"/>
              <a:t>Explain that in the UK it is illegal to </a:t>
            </a:r>
            <a:r>
              <a:rPr lang="en-GB" b="1"/>
              <a:t>sell</a:t>
            </a:r>
            <a:r>
              <a:rPr lang="en-GB"/>
              <a:t> a vape to anyone under the age of 18. It is also illegal for an adult to </a:t>
            </a:r>
            <a:r>
              <a:rPr lang="en-GB" b="1"/>
              <a:t>buy or supply</a:t>
            </a:r>
            <a:r>
              <a:rPr lang="en-GB"/>
              <a:t> a vape for someone who is under 18 (known as proxy purchasing).</a:t>
            </a:r>
          </a:p>
          <a:p>
            <a:r>
              <a:rPr lang="en-GB"/>
              <a:t>Ask the group why they think this law exists. Encourage answers such as protecting young people from nicotine addiction and keeping them safe while their brains and bodies are still developing.</a:t>
            </a:r>
          </a:p>
          <a:p>
            <a:endParaRPr lang="en-GB"/>
          </a:p>
          <a:p>
            <a:r>
              <a:rPr lang="en-GB"/>
              <a:t>Reassure participants that these rules are there to help protect children and young people, just like age restrictions on cigarettes and alcohol.</a:t>
            </a:r>
          </a:p>
          <a:p>
            <a:endParaRPr lang="en-GB"/>
          </a:p>
          <a:p>
            <a:r>
              <a:rPr lang="en-GB" b="1"/>
              <a:t>Key message:</a:t>
            </a:r>
            <a:r>
              <a:rPr lang="en-GB"/>
              <a:t> Vapes are age-restricted products. It is illegal to sell or supply them to anyone under 18 because the law is designed to protect young people from harm.</a:t>
            </a:r>
          </a:p>
          <a:p>
            <a:endParaRPr lang="en-GB"/>
          </a:p>
        </p:txBody>
      </p:sp>
      <p:sp>
        <p:nvSpPr>
          <p:cNvPr id="4" name="Slide Number Placeholder 3">
            <a:extLst>
              <a:ext uri="{FF2B5EF4-FFF2-40B4-BE49-F238E27FC236}">
                <a16:creationId xmlns:a16="http://schemas.microsoft.com/office/drawing/2014/main" id="{2FEFA14D-63A6-6E2F-698F-FDDB11DDB43F}"/>
              </a:ext>
            </a:extLst>
          </p:cNvPr>
          <p:cNvSpPr>
            <a:spLocks noGrp="1"/>
          </p:cNvSpPr>
          <p:nvPr>
            <p:ph type="sldNum" sz="quarter" idx="5"/>
          </p:nvPr>
        </p:nvSpPr>
        <p:spPr/>
        <p:txBody>
          <a:bodyPr/>
          <a:lstStyle/>
          <a:p>
            <a:fld id="{713DB98F-6C2B-4949-B3FD-B1FAAD83D033}" type="slidenum">
              <a:rPr lang="en-US" smtClean="0"/>
              <a:t>8</a:t>
            </a:fld>
            <a:endParaRPr lang="en-US"/>
          </a:p>
        </p:txBody>
      </p:sp>
    </p:spTree>
    <p:extLst>
      <p:ext uri="{BB962C8B-B14F-4D97-AF65-F5344CB8AC3E}">
        <p14:creationId xmlns:p14="http://schemas.microsoft.com/office/powerpoint/2010/main" val="2473335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2ADF8-A4F2-7374-DE1D-4540BE96D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A9263D-4D26-D5F3-A4EA-04E4EC4F39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1C3687-4E07-E519-BB48-FAB02FF7E6DD}"/>
              </a:ext>
            </a:extLst>
          </p:cNvPr>
          <p:cNvSpPr>
            <a:spLocks noGrp="1"/>
          </p:cNvSpPr>
          <p:nvPr>
            <p:ph type="body" idx="1"/>
          </p:nvPr>
        </p:nvSpPr>
        <p:spPr/>
        <p:txBody>
          <a:bodyPr/>
          <a:lstStyle/>
          <a:p>
            <a:r>
              <a:rPr lang="en-GB" b="1"/>
              <a:t>Slide: Vapes: What are they?</a:t>
            </a:r>
          </a:p>
          <a:p>
            <a:endParaRPr lang="en-GB" b="1"/>
          </a:p>
          <a:p>
            <a:r>
              <a:rPr lang="en-GB" b="1"/>
              <a:t>Purpose</a:t>
            </a:r>
          </a:p>
          <a:p>
            <a:r>
              <a:rPr lang="en-GB"/>
              <a:t>To introduce young people to what a vape is, how it works and what is inside it using simple, age-appropriate language.</a:t>
            </a:r>
          </a:p>
          <a:p>
            <a:endParaRPr lang="en-GB"/>
          </a:p>
          <a:p>
            <a:r>
              <a:rPr lang="en-GB" b="1"/>
              <a:t>Facilitator Notes</a:t>
            </a:r>
          </a:p>
          <a:p>
            <a:r>
              <a:rPr lang="en-GB"/>
              <a:t>Explain that </a:t>
            </a:r>
            <a:r>
              <a:rPr lang="en-GB" b="1"/>
              <a:t>vapes are electronic devices that heat up a liquid to create a mist, or vapour, which is breathed into the lungs.</a:t>
            </a:r>
            <a:endParaRPr lang="en-GB"/>
          </a:p>
          <a:p>
            <a:r>
              <a:rPr lang="en-GB"/>
              <a:t>Sharing that while vapes come in lots of different colours, shapes and flavours, </a:t>
            </a:r>
            <a:r>
              <a:rPr lang="en-GB" b="1"/>
              <a:t>most contain nicotine</a:t>
            </a:r>
            <a:r>
              <a:rPr lang="en-GB"/>
              <a:t>, an addictive drug. They also contain other ingredients, including flavourings and chemicals that help create the vapour.</a:t>
            </a:r>
          </a:p>
          <a:p>
            <a:endParaRPr lang="en-GB"/>
          </a:p>
          <a:p>
            <a:r>
              <a:rPr lang="en-GB"/>
              <a:t>You may wish to explain that vapes were originally designed to help some adults who smoke cigarettes stop smoking, but </a:t>
            </a:r>
            <a:r>
              <a:rPr lang="en-GB" b="1"/>
              <a:t>they are not made for children or young people.</a:t>
            </a:r>
          </a:p>
          <a:p>
            <a:endParaRPr lang="en-GB"/>
          </a:p>
          <a:p>
            <a:r>
              <a:rPr lang="en-GB"/>
              <a:t>Keep the explanation simple and avoid technical detail. Encourage questions and correct any myths or misunderstandings that arise.</a:t>
            </a:r>
          </a:p>
          <a:p>
            <a:endParaRPr lang="en-GB"/>
          </a:p>
          <a:p>
            <a:r>
              <a:rPr lang="en-GB" b="1"/>
              <a:t>Key message:</a:t>
            </a:r>
            <a:r>
              <a:rPr lang="en-GB"/>
              <a:t> A vape is an electronic device that turns a liquid into a vapour. Most vapes contain nicotine, which is addictive, and they are not intended for children or young people.</a:t>
            </a:r>
          </a:p>
          <a:p>
            <a:endParaRPr lang="en-GB"/>
          </a:p>
        </p:txBody>
      </p:sp>
      <p:sp>
        <p:nvSpPr>
          <p:cNvPr id="4" name="Slide Number Placeholder 3">
            <a:extLst>
              <a:ext uri="{FF2B5EF4-FFF2-40B4-BE49-F238E27FC236}">
                <a16:creationId xmlns:a16="http://schemas.microsoft.com/office/drawing/2014/main" id="{AA468794-DFE3-A943-31FC-D04CF33AEB94}"/>
              </a:ext>
            </a:extLst>
          </p:cNvPr>
          <p:cNvSpPr>
            <a:spLocks noGrp="1"/>
          </p:cNvSpPr>
          <p:nvPr>
            <p:ph type="sldNum" sz="quarter" idx="5"/>
          </p:nvPr>
        </p:nvSpPr>
        <p:spPr/>
        <p:txBody>
          <a:bodyPr/>
          <a:lstStyle/>
          <a:p>
            <a:fld id="{713DB98F-6C2B-4949-B3FD-B1FAAD83D033}" type="slidenum">
              <a:rPr lang="en-US" smtClean="0"/>
              <a:t>9</a:t>
            </a:fld>
            <a:endParaRPr lang="en-US"/>
          </a:p>
        </p:txBody>
      </p:sp>
    </p:spTree>
    <p:extLst>
      <p:ext uri="{BB962C8B-B14F-4D97-AF65-F5344CB8AC3E}">
        <p14:creationId xmlns:p14="http://schemas.microsoft.com/office/powerpoint/2010/main" val="40857189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AE96D-870E-60BB-3B6F-CF768E5BF3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013B52-7182-8786-8B70-C08DB3A76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14D244-3B4E-3AC4-9306-BD031ACDE5E6}"/>
              </a:ext>
            </a:extLst>
          </p:cNvPr>
          <p:cNvSpPr>
            <a:spLocks noGrp="1"/>
          </p:cNvSpPr>
          <p:nvPr>
            <p:ph type="body" idx="1"/>
          </p:nvPr>
        </p:nvSpPr>
        <p:spPr/>
        <p:txBody>
          <a:bodyPr/>
          <a:lstStyle/>
          <a:p>
            <a:r>
              <a:rPr lang="en-GB" b="1"/>
              <a:t>Slide: Vapes: What are they for?</a:t>
            </a:r>
          </a:p>
          <a:p>
            <a:endParaRPr lang="en-GB" b="1"/>
          </a:p>
          <a:p>
            <a:r>
              <a:rPr lang="en-GB" b="1"/>
              <a:t>Purpose</a:t>
            </a:r>
          </a:p>
          <a:p>
            <a:r>
              <a:rPr lang="en-GB"/>
              <a:t>To help young people understand that vapes were designed to support adults who smoke to quit smoking and were not intended for children or young people.</a:t>
            </a:r>
          </a:p>
          <a:p>
            <a:endParaRPr lang="en-GB"/>
          </a:p>
          <a:p>
            <a:r>
              <a:rPr lang="en-GB" b="1"/>
              <a:t>Facilitator Notes</a:t>
            </a:r>
          </a:p>
          <a:p>
            <a:r>
              <a:rPr lang="en-GB"/>
              <a:t>Explain that </a:t>
            </a:r>
            <a:r>
              <a:rPr lang="en-GB" b="1"/>
              <a:t>vapes are not meant to be used by children or young people</a:t>
            </a:r>
            <a:r>
              <a:rPr lang="en-GB"/>
              <a:t>. They were developed as a tool that </a:t>
            </a:r>
            <a:r>
              <a:rPr lang="en-GB" b="1"/>
              <a:t>can help some adults who smoke cigarettes to stop smoking</a:t>
            </a:r>
            <a:r>
              <a:rPr lang="en-GB"/>
              <a:t> by providing nicotine without burning tobacco.</a:t>
            </a:r>
          </a:p>
          <a:p>
            <a:r>
              <a:rPr lang="en-GB"/>
              <a:t>Clarify that this does </a:t>
            </a:r>
            <a:r>
              <a:rPr lang="en-GB" b="1"/>
              <a:t>not</a:t>
            </a:r>
            <a:r>
              <a:rPr lang="en-GB"/>
              <a:t> mean vapes are harmless. They are intended for </a:t>
            </a:r>
            <a:r>
              <a:rPr lang="en-GB" b="1"/>
              <a:t>adult who smoke only</a:t>
            </a:r>
            <a:r>
              <a:rPr lang="en-GB"/>
              <a:t> and are not recommended for people who do not already smoke.</a:t>
            </a:r>
          </a:p>
          <a:p>
            <a:r>
              <a:rPr lang="en-GB"/>
              <a:t>You may wish to point out that because children's brains are still developing, nicotine can be particularly harmful and addictive for them.</a:t>
            </a:r>
          </a:p>
          <a:p>
            <a:endParaRPr lang="en-GB"/>
          </a:p>
          <a:p>
            <a:r>
              <a:rPr lang="en-GB"/>
              <a:t>Reinforce that if someone has never smoked, </a:t>
            </a:r>
            <a:r>
              <a:rPr lang="en-GB" b="1"/>
              <a:t>starting to vape is not a healthy choice</a:t>
            </a:r>
            <a:r>
              <a:rPr lang="en-GB"/>
              <a:t>.  If you don’t smoke, don’t vape. </a:t>
            </a:r>
          </a:p>
          <a:p>
            <a:r>
              <a:rPr lang="en-GB"/>
              <a:t> </a:t>
            </a:r>
          </a:p>
          <a:p>
            <a:r>
              <a:rPr lang="en-GB" b="1"/>
              <a:t>Key message:</a:t>
            </a:r>
            <a:r>
              <a:rPr lang="en-GB"/>
              <a:t> Vapes were designed to help some adult smokers quit smoking. They are not intended for children or young people or for people who have never smoked.</a:t>
            </a:r>
          </a:p>
          <a:p>
            <a:endParaRPr lang="en-GB"/>
          </a:p>
        </p:txBody>
      </p:sp>
      <p:sp>
        <p:nvSpPr>
          <p:cNvPr id="4" name="Slide Number Placeholder 3">
            <a:extLst>
              <a:ext uri="{FF2B5EF4-FFF2-40B4-BE49-F238E27FC236}">
                <a16:creationId xmlns:a16="http://schemas.microsoft.com/office/drawing/2014/main" id="{55B93BBF-471D-3539-E15E-7DE21DC3F52B}"/>
              </a:ext>
            </a:extLst>
          </p:cNvPr>
          <p:cNvSpPr>
            <a:spLocks noGrp="1"/>
          </p:cNvSpPr>
          <p:nvPr>
            <p:ph type="sldNum" sz="quarter" idx="5"/>
          </p:nvPr>
        </p:nvSpPr>
        <p:spPr/>
        <p:txBody>
          <a:bodyPr/>
          <a:lstStyle/>
          <a:p>
            <a:fld id="{713DB98F-6C2B-4949-B3FD-B1FAAD83D033}" type="slidenum">
              <a:rPr lang="en-US" smtClean="0"/>
              <a:t>10</a:t>
            </a:fld>
            <a:endParaRPr lang="en-US"/>
          </a:p>
        </p:txBody>
      </p:sp>
    </p:spTree>
    <p:extLst>
      <p:ext uri="{BB962C8B-B14F-4D97-AF65-F5344CB8AC3E}">
        <p14:creationId xmlns:p14="http://schemas.microsoft.com/office/powerpoint/2010/main" val="2968070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A0364-4DFA-829A-72CD-0179C2B841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46E240-803F-F55A-8883-69D52C11EF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2A7EF5-E24D-7815-8BB2-5E6EE4B90639}"/>
              </a:ext>
            </a:extLst>
          </p:cNvPr>
          <p:cNvSpPr>
            <a:spLocks noGrp="1"/>
          </p:cNvSpPr>
          <p:nvPr>
            <p:ph type="body" idx="1"/>
          </p:nvPr>
        </p:nvSpPr>
        <p:spPr/>
        <p:txBody>
          <a:bodyPr/>
          <a:lstStyle/>
          <a:p>
            <a:r>
              <a:rPr lang="en-GB" b="1"/>
              <a:t>Slide: Did you know… 93% of young people aged 11–17 choose not to vape?</a:t>
            </a:r>
          </a:p>
          <a:p>
            <a:endParaRPr lang="en-GB" b="1"/>
          </a:p>
          <a:p>
            <a:r>
              <a:rPr lang="en-GB" b="1"/>
              <a:t>Purpose</a:t>
            </a:r>
          </a:p>
          <a:p>
            <a:r>
              <a:rPr lang="en-GB"/>
              <a:t>To challenge the misconception that “everyone vapes” and reinforce that the vast majority of young people choose not to vape.</a:t>
            </a:r>
          </a:p>
          <a:p>
            <a:endParaRPr lang="en-GB"/>
          </a:p>
          <a:p>
            <a:r>
              <a:rPr lang="en-GB" b="1"/>
              <a:t>Facilitator Notes</a:t>
            </a:r>
          </a:p>
          <a:p>
            <a:r>
              <a:rPr lang="en-GB"/>
              <a:t>Begin by revealing the statistic and ask the group if it surprises them.</a:t>
            </a:r>
          </a:p>
          <a:p>
            <a:r>
              <a:rPr lang="en-GB"/>
              <a:t>Ask:</a:t>
            </a:r>
          </a:p>
          <a:p>
            <a:r>
              <a:rPr lang="en-GB"/>
              <a:t>“Why do you think 93% of young people choose not to vape?”</a:t>
            </a:r>
          </a:p>
          <a:p>
            <a:r>
              <a:rPr lang="en-GB"/>
              <a:t>“Why might people think vaping is more common than it really is?”</a:t>
            </a:r>
          </a:p>
          <a:p>
            <a:r>
              <a:rPr lang="en-GB"/>
              <a:t>Give young people time to share their ideas and discuss some of the reasons.</a:t>
            </a:r>
          </a:p>
          <a:p>
            <a:r>
              <a:rPr lang="en-GB"/>
              <a:t>Possible answers could include:</a:t>
            </a:r>
          </a:p>
          <a:p>
            <a:r>
              <a:rPr lang="en-GB"/>
              <a:t>They know vaping can be addictive.</a:t>
            </a:r>
          </a:p>
          <a:p>
            <a:r>
              <a:rPr lang="en-GB"/>
              <a:t>They want to look after their health.</a:t>
            </a:r>
          </a:p>
          <a:p>
            <a:r>
              <a:rPr lang="en-GB"/>
              <a:t>Their friends and family don’t vape.</a:t>
            </a:r>
          </a:p>
          <a:p>
            <a:r>
              <a:rPr lang="en-GB"/>
              <a:t>They are not interested.</a:t>
            </a:r>
          </a:p>
          <a:p>
            <a:r>
              <a:rPr lang="en-GB"/>
              <a:t>They know it is only meant for adults who smoke.</a:t>
            </a:r>
          </a:p>
          <a:p>
            <a:r>
              <a:rPr lang="en-GB"/>
              <a:t>They play sports or enjoy other hobbies and don’t want vaping to affect them.</a:t>
            </a:r>
          </a:p>
          <a:p>
            <a:r>
              <a:rPr lang="en-GB"/>
              <a:t>They know it is illegal to buy vapes if you are under 18.</a:t>
            </a:r>
          </a:p>
          <a:p>
            <a:r>
              <a:rPr lang="en-GB"/>
              <a:t>Explain that seeing people vape on social media, outside shops or in public can make it seem like “everyone is doing it”, but this is not the case.</a:t>
            </a:r>
          </a:p>
          <a:p>
            <a:endParaRPr lang="en-GB"/>
          </a:p>
          <a:p>
            <a:r>
              <a:rPr lang="en-GB"/>
              <a:t>Reinforce that </a:t>
            </a:r>
            <a:r>
              <a:rPr lang="en-GB" b="1"/>
              <a:t>most young people make the healthy choice not to vape</a:t>
            </a:r>
            <a:r>
              <a:rPr lang="en-GB"/>
              <a:t>.</a:t>
            </a:r>
          </a:p>
          <a:p>
            <a:endParaRPr lang="en-GB"/>
          </a:p>
          <a:p>
            <a:r>
              <a:rPr lang="en-GB" b="1"/>
              <a:t>Key message:</a:t>
            </a:r>
            <a:r>
              <a:rPr lang="en-GB"/>
              <a:t> The vast majority of young people choose not to vape. Just because you notice vaping doesn’t mean it is the norm.</a:t>
            </a:r>
          </a:p>
          <a:p>
            <a:endParaRPr lang="en-GB"/>
          </a:p>
        </p:txBody>
      </p:sp>
      <p:sp>
        <p:nvSpPr>
          <p:cNvPr id="4" name="Slide Number Placeholder 3">
            <a:extLst>
              <a:ext uri="{FF2B5EF4-FFF2-40B4-BE49-F238E27FC236}">
                <a16:creationId xmlns:a16="http://schemas.microsoft.com/office/drawing/2014/main" id="{550B738A-DC13-506D-C755-F7650D410D55}"/>
              </a:ext>
            </a:extLst>
          </p:cNvPr>
          <p:cNvSpPr>
            <a:spLocks noGrp="1"/>
          </p:cNvSpPr>
          <p:nvPr>
            <p:ph type="sldNum" sz="quarter" idx="5"/>
          </p:nvPr>
        </p:nvSpPr>
        <p:spPr/>
        <p:txBody>
          <a:bodyPr/>
          <a:lstStyle/>
          <a:p>
            <a:fld id="{713DB98F-6C2B-4949-B3FD-B1FAAD83D033}" type="slidenum">
              <a:rPr lang="en-US" smtClean="0"/>
              <a:t>11</a:t>
            </a:fld>
            <a:endParaRPr lang="en-US"/>
          </a:p>
        </p:txBody>
      </p:sp>
    </p:spTree>
    <p:extLst>
      <p:ext uri="{BB962C8B-B14F-4D97-AF65-F5344CB8AC3E}">
        <p14:creationId xmlns:p14="http://schemas.microsoft.com/office/powerpoint/2010/main" val="668630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E2BF4-6371-B937-C1F8-C909E6C621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48341D-68DA-67E9-5166-D8017B69EC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88E673-72E5-5B30-C411-A93A033674A5}"/>
              </a:ext>
            </a:extLst>
          </p:cNvPr>
          <p:cNvSpPr>
            <a:spLocks noGrp="1"/>
          </p:cNvSpPr>
          <p:nvPr>
            <p:ph type="body" idx="1"/>
          </p:nvPr>
        </p:nvSpPr>
        <p:spPr/>
        <p:txBody>
          <a:bodyPr/>
          <a:lstStyle/>
          <a:p>
            <a:r>
              <a:rPr lang="en-GB" b="1"/>
              <a:t>Slide: Did you know… 19.5% of young people aged 11–17 years have tried vaping?</a:t>
            </a:r>
          </a:p>
          <a:p>
            <a:endParaRPr lang="en-GB" b="1"/>
          </a:p>
          <a:p>
            <a:r>
              <a:rPr lang="en-GB" b="1"/>
              <a:t>Purpose</a:t>
            </a:r>
          </a:p>
          <a:p>
            <a:r>
              <a:rPr lang="en-GB"/>
              <a:t>To encourage young people to think about why some people experiment with vaping while reinforcing that trying a vape does not mean someone will continue to use one.</a:t>
            </a:r>
          </a:p>
          <a:p>
            <a:endParaRPr lang="en-GB"/>
          </a:p>
          <a:p>
            <a:r>
              <a:rPr lang="en-GB" b="1"/>
              <a:t>Facilitator Notes</a:t>
            </a:r>
          </a:p>
          <a:p>
            <a:r>
              <a:rPr lang="en-GB"/>
              <a:t>Reveal the statistic and ask the group:</a:t>
            </a:r>
          </a:p>
          <a:p>
            <a:r>
              <a:rPr lang="en-GB"/>
              <a:t>“Why do you think some young people might try vaping?”</a:t>
            </a:r>
          </a:p>
          <a:p>
            <a:r>
              <a:rPr lang="en-GB"/>
              <a:t>Give participants time to discuss and share their ideas.</a:t>
            </a:r>
          </a:p>
          <a:p>
            <a:r>
              <a:rPr lang="en-GB"/>
              <a:t>Possible answers include:</a:t>
            </a:r>
          </a:p>
          <a:p>
            <a:r>
              <a:rPr lang="en-GB"/>
              <a:t>Curiosity – wanting to know what it is like.</a:t>
            </a:r>
          </a:p>
          <a:p>
            <a:r>
              <a:rPr lang="en-GB"/>
              <a:t>Friends are doing it.</a:t>
            </a:r>
          </a:p>
          <a:p>
            <a:r>
              <a:rPr lang="en-GB"/>
              <a:t>They have seen it on social media.</a:t>
            </a:r>
          </a:p>
          <a:p>
            <a:r>
              <a:rPr lang="en-GB"/>
              <a:t>They like the colourful designs or flavours.</a:t>
            </a:r>
          </a:p>
          <a:p>
            <a:r>
              <a:rPr lang="en-GB"/>
              <a:t>They think it looks fun or “cool”.</a:t>
            </a:r>
          </a:p>
          <a:p>
            <a:r>
              <a:rPr lang="en-GB"/>
              <a:t>Someone offered them a vape.</a:t>
            </a:r>
          </a:p>
          <a:p>
            <a:r>
              <a:rPr lang="en-GB"/>
              <a:t>They do not know much about the risks.</a:t>
            </a:r>
          </a:p>
          <a:p>
            <a:r>
              <a:rPr lang="en-GB"/>
              <a:t>They think “just one try won’t matter.”</a:t>
            </a:r>
          </a:p>
          <a:p>
            <a:endParaRPr lang="en-GB"/>
          </a:p>
          <a:p>
            <a:r>
              <a:rPr lang="en-GB"/>
              <a:t>Explain that </a:t>
            </a:r>
            <a:r>
              <a:rPr lang="en-GB" b="1"/>
              <a:t>trying a vape once does not mean someone will become a regular user</a:t>
            </a:r>
            <a:r>
              <a:rPr lang="en-GB"/>
              <a:t>, but because most vapes contain nicotine, they can be addictive and some people find it difficult to stop.</a:t>
            </a:r>
          </a:p>
          <a:p>
            <a:r>
              <a:rPr lang="en-GB"/>
              <a:t>You can contrast this with the previous slide by reminding the group that </a:t>
            </a:r>
            <a:r>
              <a:rPr lang="en-GB" b="1"/>
              <a:t>although around one in five young people have tried vaping, the vast majority do not vape regularly and most choose not to vape at all.</a:t>
            </a:r>
          </a:p>
          <a:p>
            <a:endParaRPr lang="en-GB"/>
          </a:p>
          <a:p>
            <a:r>
              <a:rPr lang="en-GB" b="1"/>
              <a:t>Key message:</a:t>
            </a:r>
            <a:r>
              <a:rPr lang="en-GB"/>
              <a:t> Some young people may try vaping out of curiosity or because of others around them, but most young people choose not to vape, and trying it carries risks because many vapes contain addictive nicotine.</a:t>
            </a:r>
          </a:p>
          <a:p>
            <a:endParaRPr lang="en-GB"/>
          </a:p>
        </p:txBody>
      </p:sp>
      <p:sp>
        <p:nvSpPr>
          <p:cNvPr id="4" name="Slide Number Placeholder 3">
            <a:extLst>
              <a:ext uri="{FF2B5EF4-FFF2-40B4-BE49-F238E27FC236}">
                <a16:creationId xmlns:a16="http://schemas.microsoft.com/office/drawing/2014/main" id="{75C75423-9E1F-ADAA-7692-E9E68A382093}"/>
              </a:ext>
            </a:extLst>
          </p:cNvPr>
          <p:cNvSpPr>
            <a:spLocks noGrp="1"/>
          </p:cNvSpPr>
          <p:nvPr>
            <p:ph type="sldNum" sz="quarter" idx="5"/>
          </p:nvPr>
        </p:nvSpPr>
        <p:spPr/>
        <p:txBody>
          <a:bodyPr/>
          <a:lstStyle/>
          <a:p>
            <a:fld id="{713DB98F-6C2B-4949-B3FD-B1FAAD83D033}" type="slidenum">
              <a:rPr lang="en-US" smtClean="0"/>
              <a:t>12</a:t>
            </a:fld>
            <a:endParaRPr lang="en-US"/>
          </a:p>
        </p:txBody>
      </p:sp>
    </p:spTree>
    <p:extLst>
      <p:ext uri="{BB962C8B-B14F-4D97-AF65-F5344CB8AC3E}">
        <p14:creationId xmlns:p14="http://schemas.microsoft.com/office/powerpoint/2010/main" val="2605547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687D7-BA5B-A651-C226-EE4D160D1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EB20AF-3356-BDEE-2370-4923F08881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492106-BE73-B999-3995-9EFE0B4E66FD}"/>
              </a:ext>
            </a:extLst>
          </p:cNvPr>
          <p:cNvSpPr>
            <a:spLocks noGrp="1"/>
          </p:cNvSpPr>
          <p:nvPr>
            <p:ph type="body" idx="1"/>
          </p:nvPr>
        </p:nvSpPr>
        <p:spPr/>
        <p:txBody>
          <a:bodyPr/>
          <a:lstStyle/>
          <a:p>
            <a:r>
              <a:rPr lang="en-GB" b="1"/>
              <a:t>Slide: Vape </a:t>
            </a:r>
            <a:r>
              <a:rPr lang="en-GB" b="1" err="1"/>
              <a:t>Radpuff</a:t>
            </a:r>
            <a:r>
              <a:rPr lang="en-GB" b="1"/>
              <a:t>!</a:t>
            </a:r>
          </a:p>
          <a:p>
            <a:endParaRPr lang="en-GB" b="1"/>
          </a:p>
          <a:p>
            <a:r>
              <a:rPr lang="en-GB" b="1"/>
              <a:t>Purpose</a:t>
            </a:r>
          </a:p>
          <a:p>
            <a:r>
              <a:rPr lang="en-GB"/>
              <a:t>To introduce nicotine in a fun, age-appropriate way and help young people understand that nicotine is the substance in most vapes that can make people want to keep using them.</a:t>
            </a:r>
          </a:p>
          <a:p>
            <a:endParaRPr lang="en-GB"/>
          </a:p>
          <a:p>
            <a:r>
              <a:rPr lang="en-GB" b="1"/>
              <a:t>Facilitator Notes</a:t>
            </a:r>
          </a:p>
          <a:p>
            <a:r>
              <a:rPr lang="en-GB"/>
              <a:t>Explain that we are about to watch a short-animated video called </a:t>
            </a:r>
            <a:r>
              <a:rPr lang="en-GB" b="1"/>
              <a:t>Vape </a:t>
            </a:r>
            <a:r>
              <a:rPr lang="en-GB" b="1" err="1"/>
              <a:t>Radpuff</a:t>
            </a:r>
            <a:r>
              <a:rPr lang="en-GB"/>
              <a:t>, which introduces nicotine and how it affects the body and brain.</a:t>
            </a:r>
          </a:p>
          <a:p>
            <a:r>
              <a:rPr lang="en-GB"/>
              <a:t>Before playing the video, ask:</a:t>
            </a:r>
          </a:p>
          <a:p>
            <a:r>
              <a:rPr lang="en-GB"/>
              <a:t>"Has anyone heard of nicotine before?“</a:t>
            </a:r>
          </a:p>
          <a:p>
            <a:r>
              <a:rPr lang="en-GB"/>
              <a:t>“What do you understand about it?”</a:t>
            </a:r>
          </a:p>
          <a:p>
            <a:r>
              <a:rPr lang="en-GB"/>
              <a:t>Play the embedded video where resources allow.</a:t>
            </a:r>
          </a:p>
          <a:p>
            <a:endParaRPr lang="en-GB"/>
          </a:p>
          <a:p>
            <a:r>
              <a:rPr lang="en-GB"/>
              <a:t>After the video, ask participants what they can remember. Encourage simple answers and reassure them there are no wrong answers.</a:t>
            </a:r>
          </a:p>
          <a:p>
            <a:r>
              <a:rPr lang="en-GB"/>
              <a:t>You may wish to draw out the following key points from the video:</a:t>
            </a:r>
          </a:p>
          <a:p>
            <a:r>
              <a:rPr lang="en-GB"/>
              <a:t>Nicotine is a drug found in most vapes.</a:t>
            </a:r>
          </a:p>
          <a:p>
            <a:r>
              <a:rPr lang="en-GB"/>
              <a:t>Nicotine can make people want to keep using a vape.</a:t>
            </a:r>
          </a:p>
          <a:p>
            <a:r>
              <a:rPr lang="en-GB"/>
              <a:t>The more nicotine someone uses, the harder it can be to stop.</a:t>
            </a:r>
          </a:p>
          <a:p>
            <a:r>
              <a:rPr lang="en-GB"/>
              <a:t>Children and young people's brains are still growing and developing.</a:t>
            </a:r>
          </a:p>
          <a:p>
            <a:endParaRPr lang="en-GB"/>
          </a:p>
          <a:p>
            <a:r>
              <a:rPr lang="en-GB"/>
              <a:t>Keep the discussion light and interactive. The aim is not to overload participants with information but to introduce the idea that nicotine is the ingredient in vapes that can make them addictive.</a:t>
            </a:r>
          </a:p>
          <a:p>
            <a:endParaRPr lang="en-GB"/>
          </a:p>
          <a:p>
            <a:r>
              <a:rPr lang="en-GB" b="1"/>
              <a:t>Key message:</a:t>
            </a:r>
            <a:r>
              <a:rPr lang="en-GB"/>
              <a:t> Nicotine is the addictive substance found in most vapes. It can make people want to keep using a vape, which is why vapes are not intended for children and young people.</a:t>
            </a:r>
          </a:p>
          <a:p>
            <a:endParaRPr lang="en-GB"/>
          </a:p>
        </p:txBody>
      </p:sp>
      <p:sp>
        <p:nvSpPr>
          <p:cNvPr id="4" name="Slide Number Placeholder 3">
            <a:extLst>
              <a:ext uri="{FF2B5EF4-FFF2-40B4-BE49-F238E27FC236}">
                <a16:creationId xmlns:a16="http://schemas.microsoft.com/office/drawing/2014/main" id="{86C7B52B-C373-2C56-D6D2-57F1D18E19BD}"/>
              </a:ext>
            </a:extLst>
          </p:cNvPr>
          <p:cNvSpPr>
            <a:spLocks noGrp="1"/>
          </p:cNvSpPr>
          <p:nvPr>
            <p:ph type="sldNum" sz="quarter" idx="5"/>
          </p:nvPr>
        </p:nvSpPr>
        <p:spPr/>
        <p:txBody>
          <a:bodyPr/>
          <a:lstStyle/>
          <a:p>
            <a:fld id="{713DB98F-6C2B-4949-B3FD-B1FAAD83D033}" type="slidenum">
              <a:rPr lang="en-US" smtClean="0"/>
              <a:t>13</a:t>
            </a:fld>
            <a:endParaRPr lang="en-US"/>
          </a:p>
        </p:txBody>
      </p:sp>
    </p:spTree>
    <p:extLst>
      <p:ext uri="{BB962C8B-B14F-4D97-AF65-F5344CB8AC3E}">
        <p14:creationId xmlns:p14="http://schemas.microsoft.com/office/powerpoint/2010/main" val="1897479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C9ACA-8371-26B6-A76C-4905808358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0957AF-317A-5479-2D1C-B6B0C78779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0F6D6D-26CB-DC58-FD43-520DCBE93F5D}"/>
              </a:ext>
            </a:extLst>
          </p:cNvPr>
          <p:cNvSpPr>
            <a:spLocks noGrp="1"/>
          </p:cNvSpPr>
          <p:nvPr>
            <p:ph type="body" idx="1"/>
          </p:nvPr>
        </p:nvSpPr>
        <p:spPr/>
        <p:txBody>
          <a:bodyPr/>
          <a:lstStyle/>
          <a:p>
            <a:r>
              <a:rPr lang="en-GB" b="1"/>
              <a:t>Slide: What is Nicotine?</a:t>
            </a:r>
          </a:p>
          <a:p>
            <a:endParaRPr lang="en-GB" b="1"/>
          </a:p>
          <a:p>
            <a:r>
              <a:rPr lang="en-GB" b="1"/>
              <a:t>Purpose</a:t>
            </a:r>
          </a:p>
          <a:p>
            <a:r>
              <a:rPr lang="en-GB"/>
              <a:t>To introduce nicotine as the main drug found in most vapes and help young people understand some of the effects it can have on the body and how they feel.</a:t>
            </a:r>
          </a:p>
          <a:p>
            <a:endParaRPr lang="en-GB"/>
          </a:p>
          <a:p>
            <a:r>
              <a:rPr lang="en-GB" b="1"/>
              <a:t>Facilitator Notes</a:t>
            </a:r>
          </a:p>
          <a:p>
            <a:r>
              <a:rPr lang="en-GB"/>
              <a:t>Explain that nicotine is a chemical found in most vapes and tobacco products. It is the ingredient that can make people want to keep using them.</a:t>
            </a:r>
          </a:p>
          <a:p>
            <a:r>
              <a:rPr lang="en-GB"/>
              <a:t>Nicotine is a chemical that affects the brain and body. </a:t>
            </a:r>
          </a:p>
          <a:p>
            <a:r>
              <a:rPr lang="en-GB"/>
              <a:t>It can make people feel more alert or awake for a short time. </a:t>
            </a:r>
          </a:p>
          <a:p>
            <a:r>
              <a:rPr lang="en-GB"/>
              <a:t>It can make the heartbeat faster and increase breathing rate. </a:t>
            </a:r>
          </a:p>
          <a:p>
            <a:r>
              <a:rPr lang="en-GB"/>
              <a:t>The effects do not last long and can be followed by feeling tired, irritable or wanting more nicotine. </a:t>
            </a:r>
          </a:p>
          <a:p>
            <a:r>
              <a:rPr lang="en-GB"/>
              <a:t>You could compare nicotine to a rollercoaster that gives a quick burst of energy before dropping again. This can help children understand why some people keep using nicotine repeatedly throughout the day.</a:t>
            </a:r>
          </a:p>
          <a:p>
            <a:endParaRPr lang="en-GB"/>
          </a:p>
          <a:p>
            <a:r>
              <a:rPr lang="en-GB"/>
              <a:t>The central idea is that nicotine changes how the body feels and can make people want to keep using it.</a:t>
            </a:r>
          </a:p>
          <a:p>
            <a:endParaRPr lang="en-GB"/>
          </a:p>
          <a:p>
            <a:r>
              <a:rPr lang="en-GB" b="1"/>
              <a:t>Discussion Questions</a:t>
            </a:r>
          </a:p>
          <a:p>
            <a:r>
              <a:rPr lang="en-GB"/>
              <a:t>Have you ever had a burst of energy that didn't last very long? </a:t>
            </a:r>
          </a:p>
          <a:p>
            <a:r>
              <a:rPr lang="en-GB"/>
              <a:t>Why do you think someone might want to keep using something that makes them feel different? </a:t>
            </a:r>
          </a:p>
          <a:p>
            <a:r>
              <a:rPr lang="en-GB"/>
              <a:t>What do you think happens when the effects wear off? </a:t>
            </a:r>
          </a:p>
          <a:p>
            <a:endParaRPr lang="en-GB"/>
          </a:p>
          <a:p>
            <a:r>
              <a:rPr lang="en-GB" b="1"/>
              <a:t>Key Message</a:t>
            </a:r>
          </a:p>
          <a:p>
            <a:r>
              <a:rPr lang="en-GB" b="0"/>
              <a:t>Nicotine is a chemical found in most vapes. It changes how the brain and body feel for a short time and can make people want to keep using it.</a:t>
            </a:r>
          </a:p>
          <a:p>
            <a:endParaRPr lang="en-GB"/>
          </a:p>
        </p:txBody>
      </p:sp>
      <p:sp>
        <p:nvSpPr>
          <p:cNvPr id="4" name="Slide Number Placeholder 3">
            <a:extLst>
              <a:ext uri="{FF2B5EF4-FFF2-40B4-BE49-F238E27FC236}">
                <a16:creationId xmlns:a16="http://schemas.microsoft.com/office/drawing/2014/main" id="{7977FA2F-FA93-9CAC-98CB-FCEBB805CCBB}"/>
              </a:ext>
            </a:extLst>
          </p:cNvPr>
          <p:cNvSpPr>
            <a:spLocks noGrp="1"/>
          </p:cNvSpPr>
          <p:nvPr>
            <p:ph type="sldNum" sz="quarter" idx="5"/>
          </p:nvPr>
        </p:nvSpPr>
        <p:spPr/>
        <p:txBody>
          <a:bodyPr/>
          <a:lstStyle/>
          <a:p>
            <a:fld id="{713DB98F-6C2B-4949-B3FD-B1FAAD83D033}" type="slidenum">
              <a:rPr lang="en-US" smtClean="0"/>
              <a:t>14</a:t>
            </a:fld>
            <a:endParaRPr lang="en-US"/>
          </a:p>
        </p:txBody>
      </p:sp>
    </p:spTree>
    <p:extLst>
      <p:ext uri="{BB962C8B-B14F-4D97-AF65-F5344CB8AC3E}">
        <p14:creationId xmlns:p14="http://schemas.microsoft.com/office/powerpoint/2010/main" val="4207825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C9ACA-8371-26B6-A76C-4905808358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0957AF-317A-5479-2D1C-B6B0C78779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0F6D6D-26CB-DC58-FD43-520DCBE93F5D}"/>
              </a:ext>
            </a:extLst>
          </p:cNvPr>
          <p:cNvSpPr>
            <a:spLocks noGrp="1"/>
          </p:cNvSpPr>
          <p:nvPr>
            <p:ph type="body" idx="1"/>
          </p:nvPr>
        </p:nvSpPr>
        <p:spPr/>
        <p:txBody>
          <a:bodyPr/>
          <a:lstStyle/>
          <a:p>
            <a:r>
              <a:rPr lang="en-GB" b="1"/>
              <a:t>Slide: Nicotine Withdrawal</a:t>
            </a:r>
          </a:p>
          <a:p>
            <a:endParaRPr lang="en-GB" b="1"/>
          </a:p>
          <a:p>
            <a:r>
              <a:rPr lang="en-GB" b="1"/>
              <a:t>Purpose</a:t>
            </a:r>
          </a:p>
          <a:p>
            <a:r>
              <a:rPr lang="en-GB"/>
              <a:t>To help young people understand that when someone becomes used to nicotine, they may feel uncomfortable if they stop using it. These feelings are called withdrawal symptoms and are a sign that the body has become used to having nicotine.</a:t>
            </a:r>
          </a:p>
          <a:p>
            <a:endParaRPr lang="en-GB"/>
          </a:p>
          <a:p>
            <a:r>
              <a:rPr lang="en-GB" b="1"/>
              <a:t>Facilitator Notes</a:t>
            </a:r>
          </a:p>
          <a:p>
            <a:r>
              <a:rPr lang="en-GB"/>
              <a:t>Explain that nicotine can make the brain and body get used to having it. When someone who regularly uses nicotine stops, their body may react because it is missing the nicotine it has become used to.</a:t>
            </a:r>
          </a:p>
          <a:p>
            <a:r>
              <a:rPr lang="en-GB"/>
              <a:t>Introduce the word </a:t>
            </a:r>
            <a:r>
              <a:rPr lang="en-GB" b="1"/>
              <a:t>withdrawal</a:t>
            </a:r>
            <a:r>
              <a:rPr lang="en-GB"/>
              <a:t> as the name for these uncomfortable feelings.</a:t>
            </a:r>
          </a:p>
          <a:p>
            <a:r>
              <a:rPr lang="en-GB"/>
              <a:t>Using the pictures on the slide, discuss some common withdrawal symptoms:</a:t>
            </a:r>
          </a:p>
          <a:p>
            <a:r>
              <a:rPr lang="en-GB"/>
              <a:t>Feeling restless, fidgety or jumpy. </a:t>
            </a:r>
          </a:p>
          <a:p>
            <a:r>
              <a:rPr lang="en-GB"/>
              <a:t>Finding it hard to concentrate. </a:t>
            </a:r>
          </a:p>
          <a:p>
            <a:r>
              <a:rPr lang="en-GB"/>
              <a:t>Feeling grumpy, frustrated or bad-tempered. </a:t>
            </a:r>
          </a:p>
          <a:p>
            <a:r>
              <a:rPr lang="en-GB"/>
              <a:t>Headaches. </a:t>
            </a:r>
          </a:p>
          <a:p>
            <a:r>
              <a:rPr lang="en-GB"/>
              <a:t>Trouble sleeping. </a:t>
            </a:r>
          </a:p>
          <a:p>
            <a:r>
              <a:rPr lang="en-GB"/>
              <a:t>Feeling unwell or sick. </a:t>
            </a:r>
          </a:p>
          <a:p>
            <a:endParaRPr lang="en-GB"/>
          </a:p>
          <a:p>
            <a:r>
              <a:rPr lang="en-GB"/>
              <a:t>Emphasise that not everyone experiences all these symptoms, but they can happen when someone becomes dependent on nicotine.</a:t>
            </a:r>
          </a:p>
          <a:p>
            <a:r>
              <a:rPr lang="en-GB"/>
              <a:t>You may wish to compare it to how people sometimes feel tired, hungry or irritable when they miss something their body has become used to, although nicotine withdrawal can be stronger because nicotine is an addictive drug.</a:t>
            </a:r>
          </a:p>
          <a:p>
            <a:r>
              <a:rPr lang="en-GB"/>
              <a:t>Keep the explanation simple and avoid creating worry. The goal is to help children understand why some people find it difficult to stop vaping once they have started.</a:t>
            </a:r>
          </a:p>
          <a:p>
            <a:endParaRPr lang="en-GB"/>
          </a:p>
          <a:p>
            <a:r>
              <a:rPr lang="en-GB" b="1"/>
              <a:t>Discussion Questions</a:t>
            </a:r>
          </a:p>
          <a:p>
            <a:r>
              <a:rPr lang="en-GB"/>
              <a:t>Which of these symptoms do you think would be most difficult to deal with? </a:t>
            </a:r>
          </a:p>
          <a:p>
            <a:r>
              <a:rPr lang="en-GB"/>
              <a:t>Why might someone find it hard to stop vaping if they experience these feelings? </a:t>
            </a:r>
          </a:p>
          <a:p>
            <a:r>
              <a:rPr lang="en-GB"/>
              <a:t>Do any of these symptoms surprise you? </a:t>
            </a:r>
          </a:p>
          <a:p>
            <a:r>
              <a:rPr lang="en-GB"/>
              <a:t>How might friends or family support someone who is trying to stop using nicotine? </a:t>
            </a:r>
          </a:p>
          <a:p>
            <a:endParaRPr lang="en-GB"/>
          </a:p>
          <a:p>
            <a:r>
              <a:rPr lang="en-GB" b="1"/>
              <a:t>Quick Summary</a:t>
            </a:r>
          </a:p>
          <a:p>
            <a:r>
              <a:rPr lang="en-GB"/>
              <a:t>Withdrawal symptoms are a sign that the body has become used to nicotine. </a:t>
            </a:r>
          </a:p>
          <a:p>
            <a:r>
              <a:rPr lang="en-GB"/>
              <a:t>These feelings are usually temporary and improve with time. </a:t>
            </a:r>
          </a:p>
          <a:p>
            <a:r>
              <a:rPr lang="en-GB"/>
              <a:t>One reason people continue vaping is to avoid these uncomfortable feelings. </a:t>
            </a:r>
          </a:p>
          <a:p>
            <a:r>
              <a:rPr lang="en-GB"/>
              <a:t>This is why it is easier not to start using nicotine in the first place. </a:t>
            </a:r>
          </a:p>
          <a:p>
            <a:endParaRPr lang="en-GB"/>
          </a:p>
          <a:p>
            <a:r>
              <a:rPr lang="en-GB" b="1"/>
              <a:t>Key Message</a:t>
            </a:r>
          </a:p>
          <a:p>
            <a:r>
              <a:rPr lang="en-GB" b="0"/>
              <a:t>Nicotine can make the body become dependent on it. When someone stops using nicotine, they may experience withdrawal symptoms such as headaches, difficulty concentrating, poor sleep or feeling grumpy, which can make it harder to quit.</a:t>
            </a:r>
          </a:p>
        </p:txBody>
      </p:sp>
      <p:sp>
        <p:nvSpPr>
          <p:cNvPr id="4" name="Slide Number Placeholder 3">
            <a:extLst>
              <a:ext uri="{FF2B5EF4-FFF2-40B4-BE49-F238E27FC236}">
                <a16:creationId xmlns:a16="http://schemas.microsoft.com/office/drawing/2014/main" id="{7977FA2F-FA93-9CAC-98CB-FCEBB805CCBB}"/>
              </a:ext>
            </a:extLst>
          </p:cNvPr>
          <p:cNvSpPr>
            <a:spLocks noGrp="1"/>
          </p:cNvSpPr>
          <p:nvPr>
            <p:ph type="sldNum" sz="quarter" idx="5"/>
          </p:nvPr>
        </p:nvSpPr>
        <p:spPr/>
        <p:txBody>
          <a:bodyPr/>
          <a:lstStyle/>
          <a:p>
            <a:fld id="{713DB98F-6C2B-4949-B3FD-B1FAAD83D033}" type="slidenum">
              <a:rPr lang="en-US" smtClean="0"/>
              <a:t>15</a:t>
            </a:fld>
            <a:endParaRPr lang="en-US"/>
          </a:p>
        </p:txBody>
      </p:sp>
    </p:spTree>
    <p:extLst>
      <p:ext uri="{BB962C8B-B14F-4D97-AF65-F5344CB8AC3E}">
        <p14:creationId xmlns:p14="http://schemas.microsoft.com/office/powerpoint/2010/main" val="42078258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59E09-DBBF-668E-D64F-5AA64F6B71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66C257-1A31-ACF1-9056-C30FF1AD31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3D0C3A-4A3C-D6BD-BEB1-300D851977B2}"/>
              </a:ext>
            </a:extLst>
          </p:cNvPr>
          <p:cNvSpPr>
            <a:spLocks noGrp="1"/>
          </p:cNvSpPr>
          <p:nvPr>
            <p:ph type="body" idx="1"/>
          </p:nvPr>
        </p:nvSpPr>
        <p:spPr/>
        <p:txBody>
          <a:bodyPr/>
          <a:lstStyle/>
          <a:p>
            <a:r>
              <a:rPr lang="en-GB" b="1"/>
              <a:t>Slide: Nicotine Tig Game</a:t>
            </a:r>
          </a:p>
          <a:p>
            <a:endParaRPr lang="en-GB" b="1"/>
          </a:p>
          <a:p>
            <a:r>
              <a:rPr lang="en-GB" b="1"/>
              <a:t>Purpose</a:t>
            </a:r>
          </a:p>
          <a:p>
            <a:r>
              <a:rPr lang="en-GB"/>
              <a:t>To provide an active way for young people to explore how nicotine addiction can grow over time and become harder to break away from. </a:t>
            </a:r>
          </a:p>
          <a:p>
            <a:endParaRPr lang="en-GB"/>
          </a:p>
          <a:p>
            <a:r>
              <a:rPr lang="en-GB" b="1"/>
              <a:t>Please note: </a:t>
            </a:r>
            <a:r>
              <a:rPr lang="en-GB"/>
              <a:t>This activity uses an analogy to communicate a key learning point about nicotine dependence; it is not intended to show exactly how nicotine affects the body or how addiction develops.</a:t>
            </a:r>
          </a:p>
          <a:p>
            <a:endParaRPr lang="en-GB"/>
          </a:p>
          <a:p>
            <a:r>
              <a:rPr lang="en-GB" b="1"/>
              <a:t>Facilitator Notes</a:t>
            </a:r>
          </a:p>
          <a:p>
            <a:r>
              <a:rPr lang="en-GB"/>
              <a:t>Explain that the group will take part in a quick game called </a:t>
            </a:r>
            <a:r>
              <a:rPr lang="en-GB" b="1"/>
              <a:t>Nicotine Tig</a:t>
            </a:r>
            <a:r>
              <a:rPr lang="en-GB"/>
              <a:t>.</a:t>
            </a:r>
          </a:p>
          <a:p>
            <a:r>
              <a:rPr lang="en-GB"/>
              <a:t>Read through the instructions on the slide and ensure everyone understands the rules before starting.</a:t>
            </a:r>
          </a:p>
          <a:p>
            <a:endParaRPr lang="en-GB"/>
          </a:p>
          <a:p>
            <a:r>
              <a:rPr lang="en-GB" b="1"/>
              <a:t>Safety reminders:</a:t>
            </a:r>
            <a:endParaRPr lang="en-GB"/>
          </a:p>
          <a:p>
            <a:r>
              <a:rPr lang="en-GB"/>
              <a:t>Use a clear area free from hazards. </a:t>
            </a:r>
          </a:p>
          <a:p>
            <a:r>
              <a:rPr lang="en-GB"/>
              <a:t>Walking/gentle jogging should be encouraged. </a:t>
            </a:r>
          </a:p>
          <a:p>
            <a:r>
              <a:rPr lang="en-GB"/>
              <a:t>If holding hands is uncomfortable, participants can link elbows or lightly touch shoulders instead. </a:t>
            </a:r>
          </a:p>
          <a:p>
            <a:r>
              <a:rPr lang="en-GB" i="1"/>
              <a:t>Facilitator can observe </a:t>
            </a:r>
          </a:p>
          <a:p>
            <a:r>
              <a:rPr lang="en-GB" i="1"/>
              <a:t>"At the start, everyone could move freely. As more people joined the chain, movement became harder. Nicotine can work in a similar way. The longer someone uses nicotine, the more their body can become used to it, making it harder to stop."</a:t>
            </a:r>
            <a:endParaRPr lang="en-GB"/>
          </a:p>
          <a:p>
            <a:r>
              <a:rPr lang="en-GB"/>
              <a:t>Keep the discussion simple and age appropriate. The aim is to support understanding that addiction often develops gradually rather than all at once.</a:t>
            </a:r>
          </a:p>
          <a:p>
            <a:endParaRPr lang="en-GB"/>
          </a:p>
          <a:p>
            <a:r>
              <a:rPr lang="en-GB" b="1"/>
              <a:t>Key Message</a:t>
            </a:r>
          </a:p>
          <a:p>
            <a:r>
              <a:rPr lang="en-GB" b="0"/>
              <a:t>Nicotine addiction can grow over time. The longer someone uses nicotine, the harder it can become to break away from it.</a:t>
            </a:r>
          </a:p>
          <a:p>
            <a:endParaRPr lang="en-GB"/>
          </a:p>
        </p:txBody>
      </p:sp>
      <p:sp>
        <p:nvSpPr>
          <p:cNvPr id="4" name="Slide Number Placeholder 3">
            <a:extLst>
              <a:ext uri="{FF2B5EF4-FFF2-40B4-BE49-F238E27FC236}">
                <a16:creationId xmlns:a16="http://schemas.microsoft.com/office/drawing/2014/main" id="{F50E64FA-07A8-7541-27BE-5E69AFD450B3}"/>
              </a:ext>
            </a:extLst>
          </p:cNvPr>
          <p:cNvSpPr>
            <a:spLocks noGrp="1"/>
          </p:cNvSpPr>
          <p:nvPr>
            <p:ph type="sldNum" sz="quarter" idx="5"/>
          </p:nvPr>
        </p:nvSpPr>
        <p:spPr/>
        <p:txBody>
          <a:bodyPr/>
          <a:lstStyle/>
          <a:p>
            <a:fld id="{713DB98F-6C2B-4949-B3FD-B1FAAD83D033}" type="slidenum">
              <a:rPr lang="en-US" smtClean="0"/>
              <a:t>16</a:t>
            </a:fld>
            <a:endParaRPr lang="en-US"/>
          </a:p>
        </p:txBody>
      </p:sp>
    </p:spTree>
    <p:extLst>
      <p:ext uri="{BB962C8B-B14F-4D97-AF65-F5344CB8AC3E}">
        <p14:creationId xmlns:p14="http://schemas.microsoft.com/office/powerpoint/2010/main" val="1594178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C049F-0F19-6F8D-6608-184B212C09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44CBBB-ADEB-004E-3954-FCB8391046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9BB3EF-E92A-55A8-FE9A-B6BB42EA2446}"/>
              </a:ext>
            </a:extLst>
          </p:cNvPr>
          <p:cNvSpPr>
            <a:spLocks noGrp="1"/>
          </p:cNvSpPr>
          <p:nvPr>
            <p:ph type="body" idx="1"/>
          </p:nvPr>
        </p:nvSpPr>
        <p:spPr/>
        <p:txBody>
          <a:bodyPr/>
          <a:lstStyle/>
          <a:p>
            <a:r>
              <a:rPr lang="en-GB" b="1"/>
              <a:t>Slide: Nicotine Tig Discussion</a:t>
            </a:r>
          </a:p>
          <a:p>
            <a:endParaRPr lang="en-GB" b="1"/>
          </a:p>
          <a:p>
            <a:r>
              <a:rPr lang="en-GB" b="1"/>
              <a:t>Purpose</a:t>
            </a:r>
          </a:p>
          <a:p>
            <a:r>
              <a:rPr lang="en-GB"/>
              <a:t>To help young people understand how nicotine addiction can develop over time and why it can become harder to stop the longer someone uses nicotine.</a:t>
            </a:r>
          </a:p>
          <a:p>
            <a:endParaRPr lang="en-GB"/>
          </a:p>
          <a:p>
            <a:r>
              <a:rPr lang="en-GB" b="1"/>
              <a:t>Facilitator Notes</a:t>
            </a:r>
          </a:p>
          <a:p>
            <a:r>
              <a:rPr lang="en-GB"/>
              <a:t>This slide follows the </a:t>
            </a:r>
            <a:r>
              <a:rPr lang="en-GB" b="1"/>
              <a:t>Nicotine Tig</a:t>
            </a:r>
            <a:r>
              <a:rPr lang="en-GB"/>
              <a:t> activity and is designed to help participants reflect on what happened during the game.</a:t>
            </a:r>
          </a:p>
          <a:p>
            <a:r>
              <a:rPr lang="en-GB"/>
              <a:t>Begin by asking participants to describe what they noticed during the activity</a:t>
            </a:r>
          </a:p>
          <a:p>
            <a:r>
              <a:rPr lang="en-GB"/>
              <a:t>Use the discussion questions on the slide:</a:t>
            </a:r>
          </a:p>
          <a:p>
            <a:r>
              <a:rPr lang="en-GB"/>
              <a:t>What happened as the group got bigger? </a:t>
            </a:r>
          </a:p>
          <a:p>
            <a:r>
              <a:rPr lang="en-GB"/>
              <a:t>Was it easier or harder to move? </a:t>
            </a:r>
          </a:p>
          <a:p>
            <a:r>
              <a:rPr lang="en-GB"/>
              <a:t>How did it feel being stuck to other people? </a:t>
            </a:r>
          </a:p>
          <a:p>
            <a:r>
              <a:rPr lang="en-GB"/>
              <a:t>What strategies helped you keep moving? </a:t>
            </a:r>
          </a:p>
          <a:p>
            <a:r>
              <a:rPr lang="en-GB"/>
              <a:t>Encourage participants to notice that at the start of the game it was easy to move freely, but as more people became connected, movement became slower and more difficult.</a:t>
            </a:r>
          </a:p>
          <a:p>
            <a:r>
              <a:rPr lang="en-GB"/>
              <a:t>Explain that the game is a simple way of thinking about addiction. At first, someone may feel they are in control and can stop whenever they want. However, the longer nicotine is used, the more the body and brain can become used to it, making it harder to break away.</a:t>
            </a:r>
          </a:p>
          <a:p>
            <a:r>
              <a:rPr lang="en-GB"/>
              <a:t>For younger children, avoid complex discussions about addiction. Focus on the idea that:</a:t>
            </a:r>
          </a:p>
          <a:p>
            <a:r>
              <a:rPr lang="en-GB" i="1"/>
              <a:t>"The more people joined together in the game, the harder it was to move around. Nicotine can be a bit like that. The longer someone uses it, the harder it can be to stop.“</a:t>
            </a:r>
          </a:p>
          <a:p>
            <a:endParaRPr lang="en-GB"/>
          </a:p>
          <a:p>
            <a:r>
              <a:rPr lang="en-GB" b="1"/>
              <a:t>Quick Summary </a:t>
            </a:r>
          </a:p>
          <a:p>
            <a:r>
              <a:rPr lang="en-GB"/>
              <a:t>Addiction does not happen instantly. </a:t>
            </a:r>
          </a:p>
          <a:p>
            <a:r>
              <a:rPr lang="en-GB"/>
              <a:t>Nicotine can make people want to keep using it. </a:t>
            </a:r>
          </a:p>
          <a:p>
            <a:r>
              <a:rPr lang="en-GB"/>
              <a:t>The earlier someone avoids nicotine, the easier it is to stay nicotine-free. </a:t>
            </a:r>
          </a:p>
          <a:p>
            <a:r>
              <a:rPr lang="en-GB"/>
              <a:t>People who are addicted to nicotine can get support to help them stop. </a:t>
            </a:r>
          </a:p>
          <a:p>
            <a:endParaRPr lang="en-GB"/>
          </a:p>
          <a:p>
            <a:r>
              <a:rPr lang="en-GB" b="1"/>
              <a:t>Key Message</a:t>
            </a:r>
          </a:p>
          <a:p>
            <a:r>
              <a:rPr lang="en-GB" b="0"/>
              <a:t>Nicotine addiction can grow over time. Just like in the game, the longer it continues, the harder it can become to break free.</a:t>
            </a:r>
          </a:p>
          <a:p>
            <a:endParaRPr lang="en-GB"/>
          </a:p>
        </p:txBody>
      </p:sp>
      <p:sp>
        <p:nvSpPr>
          <p:cNvPr id="4" name="Slide Number Placeholder 3">
            <a:extLst>
              <a:ext uri="{FF2B5EF4-FFF2-40B4-BE49-F238E27FC236}">
                <a16:creationId xmlns:a16="http://schemas.microsoft.com/office/drawing/2014/main" id="{41F5D996-50D5-AE28-5C0C-B723323EF7CF}"/>
              </a:ext>
            </a:extLst>
          </p:cNvPr>
          <p:cNvSpPr>
            <a:spLocks noGrp="1"/>
          </p:cNvSpPr>
          <p:nvPr>
            <p:ph type="sldNum" sz="quarter" idx="5"/>
          </p:nvPr>
        </p:nvSpPr>
        <p:spPr/>
        <p:txBody>
          <a:bodyPr/>
          <a:lstStyle/>
          <a:p>
            <a:fld id="{713DB98F-6C2B-4949-B3FD-B1FAAD83D033}" type="slidenum">
              <a:rPr lang="en-US" smtClean="0"/>
              <a:t>17</a:t>
            </a:fld>
            <a:endParaRPr lang="en-US"/>
          </a:p>
        </p:txBody>
      </p:sp>
    </p:spTree>
    <p:extLst>
      <p:ext uri="{BB962C8B-B14F-4D97-AF65-F5344CB8AC3E}">
        <p14:creationId xmlns:p14="http://schemas.microsoft.com/office/powerpoint/2010/main" val="41826332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75937-59F4-2E9D-9B48-712EF00064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05BFF7-37CC-C0F8-5CC0-07C507477D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E7AF89-638C-ED35-5E29-F54E17ED26D0}"/>
              </a:ext>
            </a:extLst>
          </p:cNvPr>
          <p:cNvSpPr>
            <a:spLocks noGrp="1"/>
          </p:cNvSpPr>
          <p:nvPr>
            <p:ph type="body" idx="1"/>
          </p:nvPr>
        </p:nvSpPr>
        <p:spPr/>
        <p:txBody>
          <a:bodyPr/>
          <a:lstStyle/>
          <a:p>
            <a:r>
              <a:rPr lang="en-GB" b="1"/>
              <a:t>Slide: Vaping: How does it affect us?</a:t>
            </a:r>
          </a:p>
          <a:p>
            <a:r>
              <a:rPr lang="en-GB" b="1"/>
              <a:t>Purpose</a:t>
            </a:r>
          </a:p>
          <a:p>
            <a:r>
              <a:rPr lang="en-GB"/>
              <a:t>To help young people understand that vaping can affect different parts of the body and that some effects can happen straight away, while the long-term effects are still being studied.</a:t>
            </a:r>
          </a:p>
          <a:p>
            <a:endParaRPr lang="en-GB"/>
          </a:p>
          <a:p>
            <a:r>
              <a:rPr lang="en-GB" b="1"/>
              <a:t>Facilitator Notes</a:t>
            </a:r>
          </a:p>
          <a:p>
            <a:r>
              <a:rPr lang="en-GB"/>
              <a:t>Begin by asking participants what they think happens to the body when someone vapes. Encourage a few responses before exploring the slide together.</a:t>
            </a:r>
          </a:p>
          <a:p>
            <a:r>
              <a:rPr lang="en-GB"/>
              <a:t>Explain that vaping can affect different parts of the body in different ways.</a:t>
            </a:r>
          </a:p>
          <a:p>
            <a:r>
              <a:rPr lang="en-GB"/>
              <a:t>Start with the </a:t>
            </a:r>
            <a:r>
              <a:rPr lang="en-GB" b="1"/>
              <a:t>Immediate Effects</a:t>
            </a:r>
            <a:r>
              <a:rPr lang="en-GB"/>
              <a:t> section on the right-hand side. Explain that some people can experience effects shortly after vaping, including:</a:t>
            </a:r>
          </a:p>
          <a:p>
            <a:r>
              <a:rPr lang="en-GB"/>
              <a:t>Headaches </a:t>
            </a:r>
          </a:p>
          <a:p>
            <a:r>
              <a:rPr lang="en-GB"/>
              <a:t>Feeling dizzy or sick </a:t>
            </a:r>
          </a:p>
          <a:p>
            <a:r>
              <a:rPr lang="en-GB"/>
              <a:t>Feeling shaky, restless or distracted </a:t>
            </a:r>
          </a:p>
          <a:p>
            <a:r>
              <a:rPr lang="en-GB"/>
              <a:t>Coughing, wheezing or shortness of breath </a:t>
            </a:r>
          </a:p>
          <a:p>
            <a:r>
              <a:rPr lang="en-GB"/>
              <a:t>Ask if any of these effects surprise the group.</a:t>
            </a:r>
          </a:p>
          <a:p>
            <a:r>
              <a:rPr lang="en-GB"/>
              <a:t>Next, move to the </a:t>
            </a:r>
            <a:r>
              <a:rPr lang="en-GB" b="1"/>
              <a:t>Long-Term Effects</a:t>
            </a:r>
            <a:r>
              <a:rPr lang="en-GB"/>
              <a:t> section.</a:t>
            </a:r>
          </a:p>
          <a:p>
            <a:r>
              <a:rPr lang="en-GB"/>
              <a:t>Explain that because vapes are relatively new, scientists are still learning about their long-term effects. However, there are concerns that vaping may:</a:t>
            </a:r>
          </a:p>
          <a:p>
            <a:r>
              <a:rPr lang="en-GB"/>
              <a:t>Cause problems with the lungs </a:t>
            </a:r>
          </a:p>
          <a:p>
            <a:r>
              <a:rPr lang="en-GB"/>
              <a:t>Lead to nicotine dependence or addiction </a:t>
            </a:r>
          </a:p>
          <a:p>
            <a:r>
              <a:rPr lang="en-GB"/>
              <a:t>Affect heart health </a:t>
            </a:r>
          </a:p>
          <a:p>
            <a:r>
              <a:rPr lang="en-GB"/>
              <a:t>Cause problems with the mouth, teeth and gums </a:t>
            </a:r>
          </a:p>
          <a:p>
            <a:r>
              <a:rPr lang="en-GB"/>
              <a:t>Point out that scientists continue to study vaping to better understand how it affects health over many years.</a:t>
            </a:r>
          </a:p>
          <a:p>
            <a:r>
              <a:rPr lang="en-GB"/>
              <a:t>Use the body image in the centre to reinforce that vaping can affect more than just the lungs.</a:t>
            </a:r>
          </a:p>
          <a:p>
            <a:endParaRPr lang="en-GB" b="1"/>
          </a:p>
          <a:p>
            <a:r>
              <a:rPr lang="en-GB" b="1"/>
              <a:t>Discussion Questions</a:t>
            </a:r>
          </a:p>
          <a:p>
            <a:r>
              <a:rPr lang="en-GB"/>
              <a:t>Which of the immediate effects would be most unpleasant? </a:t>
            </a:r>
          </a:p>
          <a:p>
            <a:r>
              <a:rPr lang="en-GB"/>
              <a:t>Why do you think headaches or dizziness might happen? </a:t>
            </a:r>
          </a:p>
          <a:p>
            <a:r>
              <a:rPr lang="en-GB"/>
              <a:t>Which parts of the body do you think vaping affects? </a:t>
            </a:r>
          </a:p>
          <a:p>
            <a:r>
              <a:rPr lang="en-GB"/>
              <a:t>Why do you think scientists are still researching the long-term effects? </a:t>
            </a:r>
          </a:p>
          <a:p>
            <a:endParaRPr lang="en-GB"/>
          </a:p>
          <a:p>
            <a:r>
              <a:rPr lang="en-GB" b="1"/>
              <a:t>Quick Summary</a:t>
            </a:r>
          </a:p>
          <a:p>
            <a:r>
              <a:rPr lang="en-GB"/>
              <a:t>Most vapes contain nicotine, which affects the brain and body. </a:t>
            </a:r>
          </a:p>
          <a:p>
            <a:r>
              <a:rPr lang="en-GB"/>
              <a:t>Young people's bodies and brains are still growing and developing. </a:t>
            </a:r>
          </a:p>
          <a:p>
            <a:r>
              <a:rPr lang="en-GB"/>
              <a:t>Not everyone experiences the same effects, but there are known risks. </a:t>
            </a:r>
          </a:p>
          <a:p>
            <a:r>
              <a:rPr lang="en-GB"/>
              <a:t>Choosing not to vape is the best way to avoid these effects. </a:t>
            </a:r>
          </a:p>
          <a:p>
            <a:endParaRPr lang="en-GB"/>
          </a:p>
          <a:p>
            <a:r>
              <a:rPr lang="en-GB" b="1"/>
              <a:t>Key Message</a:t>
            </a:r>
          </a:p>
          <a:p>
            <a:r>
              <a:rPr lang="en-GB" b="0"/>
              <a:t>Vaping can affect different parts of the body. Some effects can happen straight away, and scientists are still learning about the long-term effects on health.</a:t>
            </a:r>
          </a:p>
          <a:p>
            <a:pPr algn="l" rtl="0" fontAlgn="base">
              <a:lnSpc>
                <a:spcPts val="1564"/>
              </a:lnSpc>
              <a:spcAft>
                <a:spcPts val="800"/>
              </a:spcAft>
            </a:pPr>
            <a:r>
              <a:rPr lang="en-GB" sz="1200" b="0" i="0">
                <a:solidFill>
                  <a:srgbClr val="000000"/>
                </a:solidFill>
                <a:effectLst/>
                <a:latin typeface="Aptos" panose="020B0004020202020204" pitchFamily="34" charset="0"/>
              </a:rPr>
              <a:t> </a:t>
            </a:r>
            <a:endParaRPr lang="en-GB" b="0" i="0">
              <a:solidFill>
                <a:srgbClr val="000000"/>
              </a:solidFill>
              <a:effectLst/>
              <a:latin typeface="Segoe UI" panose="020B0502040204020203" pitchFamily="34" charset="0"/>
            </a:endParaRPr>
          </a:p>
          <a:p>
            <a:endParaRPr lang="en-GB"/>
          </a:p>
        </p:txBody>
      </p:sp>
      <p:sp>
        <p:nvSpPr>
          <p:cNvPr id="4" name="Slide Number Placeholder 3">
            <a:extLst>
              <a:ext uri="{FF2B5EF4-FFF2-40B4-BE49-F238E27FC236}">
                <a16:creationId xmlns:a16="http://schemas.microsoft.com/office/drawing/2014/main" id="{639AB3A4-8F80-9B93-EDEE-301D718B7549}"/>
              </a:ext>
            </a:extLst>
          </p:cNvPr>
          <p:cNvSpPr>
            <a:spLocks noGrp="1"/>
          </p:cNvSpPr>
          <p:nvPr>
            <p:ph type="sldNum" sz="quarter" idx="5"/>
          </p:nvPr>
        </p:nvSpPr>
        <p:spPr/>
        <p:txBody>
          <a:bodyPr/>
          <a:lstStyle/>
          <a:p>
            <a:fld id="{713DB98F-6C2B-4949-B3FD-B1FAAD83D033}" type="slidenum">
              <a:rPr lang="en-US" smtClean="0"/>
              <a:t>18</a:t>
            </a:fld>
            <a:endParaRPr lang="en-US"/>
          </a:p>
        </p:txBody>
      </p:sp>
    </p:spTree>
    <p:extLst>
      <p:ext uri="{BB962C8B-B14F-4D97-AF65-F5344CB8AC3E}">
        <p14:creationId xmlns:p14="http://schemas.microsoft.com/office/powerpoint/2010/main" val="30057851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CB91D-411F-1353-CC4E-22A5F9CF34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2FD013-F065-4F34-6539-02FDE63462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0FA65E-277A-1228-170E-C2DF70E97A59}"/>
              </a:ext>
            </a:extLst>
          </p:cNvPr>
          <p:cNvSpPr>
            <a:spLocks noGrp="1"/>
          </p:cNvSpPr>
          <p:nvPr>
            <p:ph type="body" idx="1"/>
          </p:nvPr>
        </p:nvSpPr>
        <p:spPr/>
        <p:txBody>
          <a:bodyPr/>
          <a:lstStyle/>
          <a:p>
            <a:r>
              <a:rPr lang="en-GB" b="1"/>
              <a:t>Slide: Heart Rate Spiking</a:t>
            </a:r>
          </a:p>
          <a:p>
            <a:endParaRPr lang="en-GB" b="1"/>
          </a:p>
          <a:p>
            <a:r>
              <a:rPr lang="en-GB" b="1"/>
              <a:t>Purpose</a:t>
            </a:r>
          </a:p>
          <a:p>
            <a:r>
              <a:rPr lang="en-GB"/>
              <a:t>To help young people understand that nicotine can make the heart work faster and that this can affect how the body and brain feel.</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Please note: </a:t>
            </a:r>
            <a:r>
              <a:rPr lang="en-GB"/>
              <a:t>This activity uses an analogy to communicate a key learning point about nicotine dependence; it is not intended to show exactly how nicotine affects the body or how addiction develops.</a:t>
            </a:r>
          </a:p>
          <a:p>
            <a:endParaRPr lang="en-GB"/>
          </a:p>
          <a:p>
            <a:r>
              <a:rPr lang="en-GB" b="1"/>
              <a:t>Facilitator Notes</a:t>
            </a:r>
          </a:p>
          <a:p>
            <a:r>
              <a:rPr lang="en-GB"/>
              <a:t>Explain that nicotine is a stimulant, which means it can make the body work harder and faster for a short time.</a:t>
            </a:r>
          </a:p>
          <a:p>
            <a:r>
              <a:rPr lang="en-GB"/>
              <a:t>Tell the group they are going to take part in a quick challenge to experience what it feels like when their heart rate increases.</a:t>
            </a:r>
          </a:p>
          <a:p>
            <a:r>
              <a:rPr lang="en-GB"/>
              <a:t>Ask participants to:</a:t>
            </a:r>
          </a:p>
          <a:p>
            <a:r>
              <a:rPr lang="en-GB"/>
              <a:t>Do high knees, shuttle runs or another safe energetic activity for 30 seconds. </a:t>
            </a:r>
          </a:p>
          <a:p>
            <a:r>
              <a:rPr lang="en-GB"/>
              <a:t>Stop immediately when instructed. </a:t>
            </a:r>
          </a:p>
          <a:p>
            <a:r>
              <a:rPr lang="en-GB"/>
              <a:t>Count backwards from 50 as quickly and accurately as they can. </a:t>
            </a:r>
          </a:p>
          <a:p>
            <a:r>
              <a:rPr lang="en-GB"/>
              <a:t>Afterwards, ask the group:</a:t>
            </a:r>
          </a:p>
          <a:p>
            <a:r>
              <a:rPr lang="en-GB"/>
              <a:t>Was your heart beating faster? </a:t>
            </a:r>
          </a:p>
          <a:p>
            <a:r>
              <a:rPr lang="en-GB"/>
              <a:t>Were you breathing harder? </a:t>
            </a:r>
          </a:p>
          <a:p>
            <a:r>
              <a:rPr lang="en-GB"/>
              <a:t>Was it harder to think clearly or concentrate? </a:t>
            </a:r>
          </a:p>
          <a:p>
            <a:r>
              <a:rPr lang="en-GB"/>
              <a:t>Did anyone make mistakes when counting? </a:t>
            </a:r>
          </a:p>
          <a:p>
            <a:r>
              <a:rPr lang="en-GB"/>
              <a:t>Explain that when our bodies are working hard, it can sometimes be more difficult to concentrate or think clearly. Nicotine can also increase heart rate and make the body feel more alert, restless or jumpy.</a:t>
            </a:r>
          </a:p>
          <a:p>
            <a:r>
              <a:rPr lang="en-GB"/>
              <a:t>Make it clear that this activity is only a simple demonstration and is not exactly the same as nicotine use, but it helps show how changes in heart rate can affect how we feel.</a:t>
            </a:r>
          </a:p>
          <a:p>
            <a:endParaRPr lang="en-GB"/>
          </a:p>
          <a:p>
            <a:r>
              <a:rPr lang="en-GB" b="1"/>
              <a:t>Discussion Questions</a:t>
            </a:r>
          </a:p>
          <a:p>
            <a:r>
              <a:rPr lang="en-GB"/>
              <a:t>How did your body feel after the exercise? </a:t>
            </a:r>
          </a:p>
          <a:p>
            <a:r>
              <a:rPr lang="en-GB"/>
              <a:t>What happened to your breathing? </a:t>
            </a:r>
          </a:p>
          <a:p>
            <a:r>
              <a:rPr lang="en-GB"/>
              <a:t>Was counting backwards easy or difficult? </a:t>
            </a:r>
          </a:p>
          <a:p>
            <a:r>
              <a:rPr lang="en-GB"/>
              <a:t>Why do you think nicotine might affect how someone feels or concentrates? </a:t>
            </a:r>
          </a:p>
          <a:p>
            <a:endParaRPr lang="en-GB"/>
          </a:p>
          <a:p>
            <a:r>
              <a:rPr lang="en-GB" b="1"/>
              <a:t>Quick Summary</a:t>
            </a:r>
          </a:p>
          <a:p>
            <a:r>
              <a:rPr lang="en-GB"/>
              <a:t>Nicotine can make the heart beat faster. </a:t>
            </a:r>
          </a:p>
          <a:p>
            <a:r>
              <a:rPr lang="en-GB"/>
              <a:t>Nicotine can make people feel restless or jittery. </a:t>
            </a:r>
          </a:p>
          <a:p>
            <a:r>
              <a:rPr lang="en-GB"/>
              <a:t>The effects are usually temporary but can make some people feel uncomfortable. </a:t>
            </a:r>
          </a:p>
          <a:p>
            <a:r>
              <a:rPr lang="en-GB"/>
              <a:t>Young people's hearts and bodies are still developing. </a:t>
            </a:r>
          </a:p>
          <a:p>
            <a:endParaRPr lang="en-GB" b="1"/>
          </a:p>
          <a:p>
            <a:r>
              <a:rPr lang="en-GB" b="1"/>
              <a:t>Key Message</a:t>
            </a:r>
          </a:p>
          <a:p>
            <a:r>
              <a:rPr lang="en-GB" b="0"/>
              <a:t>Nicotine can make the heart beat faster and may affect how a person feels, concentrates and reacts.</a:t>
            </a:r>
          </a:p>
          <a:p>
            <a:endParaRPr lang="en-GB"/>
          </a:p>
        </p:txBody>
      </p:sp>
      <p:sp>
        <p:nvSpPr>
          <p:cNvPr id="4" name="Slide Number Placeholder 3">
            <a:extLst>
              <a:ext uri="{FF2B5EF4-FFF2-40B4-BE49-F238E27FC236}">
                <a16:creationId xmlns:a16="http://schemas.microsoft.com/office/drawing/2014/main" id="{1CD1EFD8-4E69-5771-63C1-A8AD3FCDCE06}"/>
              </a:ext>
            </a:extLst>
          </p:cNvPr>
          <p:cNvSpPr>
            <a:spLocks noGrp="1"/>
          </p:cNvSpPr>
          <p:nvPr>
            <p:ph type="sldNum" sz="quarter" idx="5"/>
          </p:nvPr>
        </p:nvSpPr>
        <p:spPr/>
        <p:txBody>
          <a:bodyPr/>
          <a:lstStyle/>
          <a:p>
            <a:fld id="{713DB98F-6C2B-4949-B3FD-B1FAAD83D033}" type="slidenum">
              <a:rPr lang="en-US" smtClean="0"/>
              <a:t>19</a:t>
            </a:fld>
            <a:endParaRPr lang="en-US"/>
          </a:p>
        </p:txBody>
      </p:sp>
    </p:spTree>
    <p:extLst>
      <p:ext uri="{BB962C8B-B14F-4D97-AF65-F5344CB8AC3E}">
        <p14:creationId xmlns:p14="http://schemas.microsoft.com/office/powerpoint/2010/main" val="203650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9A9AD-7B6A-8E01-D806-1100C9E43A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9DCFD-4AAF-BEB9-4DDF-9CBA32A491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7AB1BE-2AA6-B11F-EF28-F8FE3B3309A6}"/>
              </a:ext>
            </a:extLst>
          </p:cNvPr>
          <p:cNvSpPr>
            <a:spLocks noGrp="1"/>
          </p:cNvSpPr>
          <p:nvPr>
            <p:ph type="body" idx="1"/>
          </p:nvPr>
        </p:nvSpPr>
        <p:spPr/>
        <p:txBody>
          <a:bodyPr/>
          <a:lstStyle/>
          <a:p>
            <a:r>
              <a:rPr lang="en-GB" b="1"/>
              <a:t>Slide:  Brain Power</a:t>
            </a:r>
          </a:p>
          <a:p>
            <a:endParaRPr lang="en-GB" b="1"/>
          </a:p>
          <a:p>
            <a:r>
              <a:rPr lang="en-GB" b="1"/>
              <a:t>Purpose</a:t>
            </a:r>
          </a:p>
          <a:p>
            <a:r>
              <a:rPr lang="en-GB"/>
              <a:t>To help young people understand that nicotine can affect concentration, memory and learning, and to demonstrate how distractions can make it harder for the brain to focus on a task.</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Please note: </a:t>
            </a:r>
            <a:r>
              <a:rPr lang="en-GB"/>
              <a:t>This activity uses an analogy to communicate a key learning point about nicotine dependence; it is not intended to show exactly how nicotine affects the body or how addiction develops.</a:t>
            </a:r>
          </a:p>
          <a:p>
            <a:endParaRPr lang="en-GB"/>
          </a:p>
          <a:p>
            <a:r>
              <a:rPr lang="en-GB" b="1"/>
              <a:t>Facilitator Notes</a:t>
            </a:r>
          </a:p>
          <a:p>
            <a:r>
              <a:rPr lang="en-GB"/>
              <a:t>Explain that our brains work best when they can concentrate on one thing at a time. Nicotine can affect attention, focus and learning, especially in young people whose brains are still developing.</a:t>
            </a:r>
          </a:p>
          <a:p>
            <a:r>
              <a:rPr lang="en-GB"/>
              <a:t>Tell the group they are going to take part in a quick memory challenge.</a:t>
            </a:r>
          </a:p>
          <a:p>
            <a:r>
              <a:rPr lang="en-GB"/>
              <a:t>Ask participants to carefully look at the next slide and try to remember the five items shown.</a:t>
            </a:r>
          </a:p>
          <a:p>
            <a:r>
              <a:rPr lang="en-GB"/>
              <a:t>While they are trying to memorise the items, ask the rest of their team to create distractions such as:</a:t>
            </a:r>
          </a:p>
          <a:p>
            <a:r>
              <a:rPr lang="en-GB"/>
              <a:t>Counting aloud </a:t>
            </a:r>
          </a:p>
          <a:p>
            <a:r>
              <a:rPr lang="en-GB"/>
              <a:t>Saying random words </a:t>
            </a:r>
          </a:p>
          <a:p>
            <a:r>
              <a:rPr lang="en-GB"/>
              <a:t>Making background noise </a:t>
            </a:r>
          </a:p>
          <a:p>
            <a:r>
              <a:rPr lang="en-GB"/>
              <a:t>Asking simple questions </a:t>
            </a:r>
          </a:p>
          <a:p>
            <a:r>
              <a:rPr lang="en-GB"/>
              <a:t>After the memory challenge, ask participants to recall as many items as possible.</a:t>
            </a:r>
          </a:p>
          <a:p>
            <a:r>
              <a:rPr lang="en-GB"/>
              <a:t>Use the discussion questions on the slide:</a:t>
            </a:r>
          </a:p>
          <a:p>
            <a:r>
              <a:rPr lang="en-GB"/>
              <a:t>Was it easy or hard to focus? </a:t>
            </a:r>
          </a:p>
          <a:p>
            <a:r>
              <a:rPr lang="en-GB"/>
              <a:t>What made it difficult? </a:t>
            </a:r>
          </a:p>
          <a:p>
            <a:r>
              <a:rPr lang="en-GB"/>
              <a:t>Did the distractions affect your memory? </a:t>
            </a:r>
          </a:p>
          <a:p>
            <a:r>
              <a:rPr lang="en-GB"/>
              <a:t>Would it have been easier in a quiet room? </a:t>
            </a:r>
          </a:p>
          <a:p>
            <a:r>
              <a:rPr lang="en-GB"/>
              <a:t>Explain that this activity demonstrates how distractions can affect concentration and memory. Scientists are concerned that nicotine may also affect attention, learning and memory, particularly while young people's brains are still developing.</a:t>
            </a:r>
          </a:p>
          <a:p>
            <a:endParaRPr lang="en-GB"/>
          </a:p>
          <a:p>
            <a:r>
              <a:rPr lang="en-GB" b="1"/>
              <a:t>Discussion Questions</a:t>
            </a:r>
          </a:p>
          <a:p>
            <a:r>
              <a:rPr lang="en-GB"/>
              <a:t>What helped you remember the items? </a:t>
            </a:r>
          </a:p>
          <a:p>
            <a:r>
              <a:rPr lang="en-GB"/>
              <a:t>What distracted you the most? </a:t>
            </a:r>
          </a:p>
          <a:p>
            <a:r>
              <a:rPr lang="en-GB"/>
              <a:t>Why is concentration important in school, sports and hobbies? </a:t>
            </a:r>
          </a:p>
          <a:p>
            <a:r>
              <a:rPr lang="en-GB"/>
              <a:t>How might it feel if focusing became more difficult? </a:t>
            </a:r>
          </a:p>
          <a:p>
            <a:endParaRPr lang="en-GB"/>
          </a:p>
          <a:p>
            <a:r>
              <a:rPr lang="en-GB" b="1"/>
              <a:t>Quick Summary</a:t>
            </a:r>
          </a:p>
          <a:p>
            <a:r>
              <a:rPr lang="en-GB"/>
              <a:t>The brain continues developing throughout childhood and adolescence. </a:t>
            </a:r>
          </a:p>
          <a:p>
            <a:r>
              <a:rPr lang="en-GB"/>
              <a:t>Good concentration helps us learn new skills and information. </a:t>
            </a:r>
          </a:p>
          <a:p>
            <a:r>
              <a:rPr lang="en-GB"/>
              <a:t>Nicotine can affect parts of the brain involved in attention and memory. </a:t>
            </a:r>
          </a:p>
          <a:p>
            <a:r>
              <a:rPr lang="en-GB"/>
              <a:t>Looking after our brains helps us learn, play and make decisions. </a:t>
            </a:r>
          </a:p>
          <a:p>
            <a:endParaRPr lang="en-GB"/>
          </a:p>
          <a:p>
            <a:r>
              <a:rPr lang="en-GB" b="1"/>
              <a:t>Key Message</a:t>
            </a:r>
          </a:p>
          <a:p>
            <a:r>
              <a:rPr lang="en-GB" b="0"/>
              <a:t>Our brains need focus to learn and remember. Nicotine can affect attention, memory and learning, especially while young people's brains are still developing.</a:t>
            </a:r>
          </a:p>
          <a:p>
            <a:endParaRPr lang="en-GB"/>
          </a:p>
        </p:txBody>
      </p:sp>
      <p:sp>
        <p:nvSpPr>
          <p:cNvPr id="4" name="Slide Number Placeholder 3">
            <a:extLst>
              <a:ext uri="{FF2B5EF4-FFF2-40B4-BE49-F238E27FC236}">
                <a16:creationId xmlns:a16="http://schemas.microsoft.com/office/drawing/2014/main" id="{7883FE58-C057-0A38-84FD-59171B90AF49}"/>
              </a:ext>
            </a:extLst>
          </p:cNvPr>
          <p:cNvSpPr>
            <a:spLocks noGrp="1"/>
          </p:cNvSpPr>
          <p:nvPr>
            <p:ph type="sldNum" sz="quarter" idx="5"/>
          </p:nvPr>
        </p:nvSpPr>
        <p:spPr/>
        <p:txBody>
          <a:bodyPr/>
          <a:lstStyle/>
          <a:p>
            <a:fld id="{713DB98F-6C2B-4949-B3FD-B1FAAD83D033}" type="slidenum">
              <a:rPr lang="en-US" smtClean="0"/>
              <a:t>20</a:t>
            </a:fld>
            <a:endParaRPr lang="en-US"/>
          </a:p>
        </p:txBody>
      </p:sp>
    </p:spTree>
    <p:extLst>
      <p:ext uri="{BB962C8B-B14F-4D97-AF65-F5344CB8AC3E}">
        <p14:creationId xmlns:p14="http://schemas.microsoft.com/office/powerpoint/2010/main" val="25552655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1024D-10EF-884E-4C09-96B9220EF8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A935DC-E705-4116-96C2-D0E2854FCA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28FAF3-2B02-1FA4-DDA8-588672828FB6}"/>
              </a:ext>
            </a:extLst>
          </p:cNvPr>
          <p:cNvSpPr>
            <a:spLocks noGrp="1"/>
          </p:cNvSpPr>
          <p:nvPr>
            <p:ph type="body" idx="1"/>
          </p:nvPr>
        </p:nvSpPr>
        <p:spPr/>
        <p:txBody>
          <a:bodyPr/>
          <a:lstStyle/>
          <a:p>
            <a:r>
              <a:rPr lang="en-GB" b="1"/>
              <a:t>Slide:  Brain Power</a:t>
            </a:r>
          </a:p>
          <a:p>
            <a:endParaRPr lang="en-GB" b="1"/>
          </a:p>
          <a:p>
            <a:r>
              <a:rPr lang="en-GB" b="1"/>
              <a:t>Purpose</a:t>
            </a:r>
          </a:p>
          <a:p>
            <a:r>
              <a:rPr lang="en-GB"/>
              <a:t>To help young people understand that nicotine can affect concentration, memory and learning, and to demonstrate how distractions can make it harder for the brain to focus on a task.</a:t>
            </a:r>
          </a:p>
          <a:p>
            <a:endParaRPr lang="en-GB"/>
          </a:p>
          <a:p>
            <a:r>
              <a:rPr lang="en-GB" b="1"/>
              <a:t>Facilitator Notes</a:t>
            </a:r>
          </a:p>
          <a:p>
            <a:r>
              <a:rPr lang="en-GB"/>
              <a:t>Explain that our brains work best when they can concentrate on one thing at a time. Nicotine can affect attention, focus and learning, especially in young people whose brains are still developing.</a:t>
            </a:r>
          </a:p>
          <a:p>
            <a:r>
              <a:rPr lang="en-GB"/>
              <a:t>Tell the group they are going to take part in a quick memory challenge.</a:t>
            </a:r>
          </a:p>
          <a:p>
            <a:r>
              <a:rPr lang="en-GB"/>
              <a:t>Ask participants to carefully look at the next slide and try to remember the five items shown.</a:t>
            </a:r>
          </a:p>
          <a:p>
            <a:r>
              <a:rPr lang="en-GB"/>
              <a:t>While they are trying to memorise the items, ask the rest of their team to create distractions such as:</a:t>
            </a:r>
          </a:p>
          <a:p>
            <a:r>
              <a:rPr lang="en-GB"/>
              <a:t>Counting aloud </a:t>
            </a:r>
          </a:p>
          <a:p>
            <a:r>
              <a:rPr lang="en-GB"/>
              <a:t>Saying random words </a:t>
            </a:r>
          </a:p>
          <a:p>
            <a:r>
              <a:rPr lang="en-GB"/>
              <a:t>Making background noise </a:t>
            </a:r>
          </a:p>
          <a:p>
            <a:r>
              <a:rPr lang="en-GB"/>
              <a:t>Asking simple questions </a:t>
            </a:r>
          </a:p>
          <a:p>
            <a:r>
              <a:rPr lang="en-GB"/>
              <a:t>After the memory challenge, ask participants to recall as many items as possible.</a:t>
            </a:r>
          </a:p>
          <a:p>
            <a:r>
              <a:rPr lang="en-GB"/>
              <a:t>Use the discussion questions on the slide:</a:t>
            </a:r>
          </a:p>
          <a:p>
            <a:r>
              <a:rPr lang="en-GB"/>
              <a:t>Was it easy or hard to focus? </a:t>
            </a:r>
          </a:p>
          <a:p>
            <a:r>
              <a:rPr lang="en-GB"/>
              <a:t>What made it difficult? </a:t>
            </a:r>
          </a:p>
          <a:p>
            <a:r>
              <a:rPr lang="en-GB"/>
              <a:t>Did the distractions affect your memory? </a:t>
            </a:r>
          </a:p>
          <a:p>
            <a:r>
              <a:rPr lang="en-GB"/>
              <a:t>Would it have been easier in a quiet room? </a:t>
            </a:r>
          </a:p>
          <a:p>
            <a:r>
              <a:rPr lang="en-GB"/>
              <a:t>Explain that this activity demonstrates how distractions can affect concentration and memory. Scientists are concerned that nicotine may also affect attention, learning and memory, particularly while young people's brains are still developing.</a:t>
            </a:r>
          </a:p>
          <a:p>
            <a:endParaRPr lang="en-GB"/>
          </a:p>
          <a:p>
            <a:r>
              <a:rPr lang="en-GB" b="1"/>
              <a:t>Discussion Questions</a:t>
            </a:r>
          </a:p>
          <a:p>
            <a:r>
              <a:rPr lang="en-GB"/>
              <a:t>What helped you remember the items? </a:t>
            </a:r>
          </a:p>
          <a:p>
            <a:r>
              <a:rPr lang="en-GB"/>
              <a:t>What distracted you the most? </a:t>
            </a:r>
          </a:p>
          <a:p>
            <a:r>
              <a:rPr lang="en-GB"/>
              <a:t>Why is concentration important in school, sports and hobbies? </a:t>
            </a:r>
          </a:p>
          <a:p>
            <a:r>
              <a:rPr lang="en-GB"/>
              <a:t>How might it feel if focusing became more difficult? </a:t>
            </a:r>
          </a:p>
          <a:p>
            <a:endParaRPr lang="en-GB"/>
          </a:p>
          <a:p>
            <a:r>
              <a:rPr lang="en-GB" b="1"/>
              <a:t>Quick Summary</a:t>
            </a:r>
          </a:p>
          <a:p>
            <a:r>
              <a:rPr lang="en-GB"/>
              <a:t>The brain continues developing throughout childhood and adolescence. </a:t>
            </a:r>
          </a:p>
          <a:p>
            <a:r>
              <a:rPr lang="en-GB"/>
              <a:t>Good concentration helps us learn new skills and information. </a:t>
            </a:r>
          </a:p>
          <a:p>
            <a:r>
              <a:rPr lang="en-GB"/>
              <a:t>Nicotine can affect parts of the brain involved in attention and memory. </a:t>
            </a:r>
          </a:p>
          <a:p>
            <a:r>
              <a:rPr lang="en-GB"/>
              <a:t>Looking after our brains helps us learn, play and make decisions. </a:t>
            </a:r>
          </a:p>
          <a:p>
            <a:endParaRPr lang="en-GB"/>
          </a:p>
          <a:p>
            <a:r>
              <a:rPr lang="en-GB" b="1"/>
              <a:t>Key Message</a:t>
            </a:r>
          </a:p>
          <a:p>
            <a:r>
              <a:rPr lang="en-GB" b="0"/>
              <a:t>Our brains need focus to learn and remember. Nicotine can affect attention, memory and learning, especially while young people's brains are still developing.</a:t>
            </a:r>
          </a:p>
          <a:p>
            <a:endParaRPr lang="en-GB"/>
          </a:p>
        </p:txBody>
      </p:sp>
      <p:sp>
        <p:nvSpPr>
          <p:cNvPr id="4" name="Slide Number Placeholder 3">
            <a:extLst>
              <a:ext uri="{FF2B5EF4-FFF2-40B4-BE49-F238E27FC236}">
                <a16:creationId xmlns:a16="http://schemas.microsoft.com/office/drawing/2014/main" id="{9C4BAB88-3262-1269-049F-29FDC8709148}"/>
              </a:ext>
            </a:extLst>
          </p:cNvPr>
          <p:cNvSpPr>
            <a:spLocks noGrp="1"/>
          </p:cNvSpPr>
          <p:nvPr>
            <p:ph type="sldNum" sz="quarter" idx="5"/>
          </p:nvPr>
        </p:nvSpPr>
        <p:spPr/>
        <p:txBody>
          <a:bodyPr/>
          <a:lstStyle/>
          <a:p>
            <a:fld id="{713DB98F-6C2B-4949-B3FD-B1FAAD83D033}" type="slidenum">
              <a:rPr lang="en-US" smtClean="0"/>
              <a:t>21</a:t>
            </a:fld>
            <a:endParaRPr lang="en-US"/>
          </a:p>
        </p:txBody>
      </p:sp>
    </p:spTree>
    <p:extLst>
      <p:ext uri="{BB962C8B-B14F-4D97-AF65-F5344CB8AC3E}">
        <p14:creationId xmlns:p14="http://schemas.microsoft.com/office/powerpoint/2010/main" val="37992422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70CFB-6E05-0397-E53E-478CDCE5EF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04887E-908C-A3D2-C27E-0A01F577BC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83C6D4-1BBA-5B60-D323-A571F432BB33}"/>
              </a:ext>
            </a:extLst>
          </p:cNvPr>
          <p:cNvSpPr>
            <a:spLocks noGrp="1"/>
          </p:cNvSpPr>
          <p:nvPr>
            <p:ph type="body" idx="1"/>
          </p:nvPr>
        </p:nvSpPr>
        <p:spPr/>
        <p:txBody>
          <a:bodyPr/>
          <a:lstStyle/>
          <a:p>
            <a:r>
              <a:rPr lang="en-GB" b="1"/>
              <a:t>Slide: Nicotine Loop</a:t>
            </a:r>
          </a:p>
          <a:p>
            <a:endParaRPr lang="en-GB" b="1"/>
          </a:p>
          <a:p>
            <a:r>
              <a:rPr lang="en-GB" b="1"/>
              <a:t>Purpose</a:t>
            </a:r>
          </a:p>
          <a:p>
            <a:r>
              <a:rPr lang="en-GB"/>
              <a:t>To help young people understand how addiction can make someone feel stuck in a cycle, even when they want to stop.</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Please note: </a:t>
            </a:r>
            <a:r>
              <a:rPr lang="en-GB"/>
              <a:t>This activity uses an analogy to communicate a key learning point about nicotine dependence; it is not intended to show exactly how nicotine affects the body or how addiction develops.</a:t>
            </a:r>
          </a:p>
          <a:p>
            <a:endParaRPr lang="en-GB"/>
          </a:p>
          <a:p>
            <a:r>
              <a:rPr lang="en-GB" b="1"/>
              <a:t>Facilitator Notes</a:t>
            </a:r>
          </a:p>
          <a:p>
            <a:r>
              <a:rPr lang="en-GB"/>
              <a:t>Remind young people that nicotine is addictive. This means it can make people feel like they need to keep using it, even when they no longer want to.</a:t>
            </a:r>
          </a:p>
          <a:p>
            <a:r>
              <a:rPr lang="en-GB"/>
              <a:t>Tell the group they are going to take part in a quick challenge.</a:t>
            </a:r>
          </a:p>
          <a:p>
            <a:r>
              <a:rPr lang="en-GB"/>
              <a:t>Ask for a volunteer to start. Place a cone or marker a short distance away.</a:t>
            </a:r>
          </a:p>
          <a:p>
            <a:r>
              <a:rPr lang="en-GB"/>
              <a:t>The volunteer must keep running to the cone and back repeatedly. They are not allowed to stop on their own. The only way they can stop is if another participant volunteers to take their place.</a:t>
            </a:r>
          </a:p>
          <a:p>
            <a:r>
              <a:rPr lang="en-GB"/>
              <a:t>Allow the activity to continue for a few rounds so participants experience the feeling of wanting a break but needing someone else to step in.</a:t>
            </a:r>
          </a:p>
          <a:p>
            <a:r>
              <a:rPr lang="en-GB"/>
              <a:t>After the activity, ask:</a:t>
            </a:r>
          </a:p>
          <a:p>
            <a:r>
              <a:rPr lang="en-GB"/>
              <a:t>Did you want to stop? </a:t>
            </a:r>
          </a:p>
          <a:p>
            <a:r>
              <a:rPr lang="en-GB"/>
              <a:t>How did it feel when you couldn't stop straight away? </a:t>
            </a:r>
          </a:p>
          <a:p>
            <a:r>
              <a:rPr lang="en-GB"/>
              <a:t>Were you hoping someone would replace you? </a:t>
            </a:r>
          </a:p>
          <a:p>
            <a:r>
              <a:rPr lang="en-GB"/>
              <a:t>Did anyone feel stuck? </a:t>
            </a:r>
          </a:p>
          <a:p>
            <a:endParaRPr lang="en-GB"/>
          </a:p>
          <a:p>
            <a:r>
              <a:rPr lang="en-GB"/>
              <a:t>Explain that addiction is not the same as this game, but it can sometimes feel similar. People may want to stop using nicotine but find it difficult because their body has become used to it.</a:t>
            </a:r>
          </a:p>
          <a:p>
            <a:r>
              <a:rPr lang="en-GB"/>
              <a:t>Emphasise that addiction is not about being weak or making bad choices. Nicotine changes the way the brain responds, which can make stopping feel challenging.</a:t>
            </a:r>
          </a:p>
          <a:p>
            <a:endParaRPr lang="en-GB"/>
          </a:p>
          <a:p>
            <a:r>
              <a:rPr lang="en-GB" b="1"/>
              <a:t>Discussion Questions</a:t>
            </a:r>
          </a:p>
          <a:p>
            <a:r>
              <a:rPr lang="en-GB"/>
              <a:t>Why do you think some people keep vaping even if they know the risks? </a:t>
            </a:r>
          </a:p>
          <a:p>
            <a:r>
              <a:rPr lang="en-GB"/>
              <a:t>What might help someone who wants to stop? </a:t>
            </a:r>
          </a:p>
          <a:p>
            <a:r>
              <a:rPr lang="en-GB"/>
              <a:t>Why is it easier not to start than to stop later? </a:t>
            </a:r>
          </a:p>
          <a:p>
            <a:endParaRPr lang="en-GB"/>
          </a:p>
          <a:p>
            <a:r>
              <a:rPr lang="en-GB" b="1"/>
              <a:t>Key Message</a:t>
            </a:r>
          </a:p>
          <a:p>
            <a:r>
              <a:rPr lang="en-GB" b="0"/>
              <a:t>Nicotine can create a cycle that is hard to break. The best way to avoid nicotine addiction is not to start using nicotine products in the first place.</a:t>
            </a:r>
          </a:p>
          <a:p>
            <a:endParaRPr lang="en-GB"/>
          </a:p>
        </p:txBody>
      </p:sp>
      <p:sp>
        <p:nvSpPr>
          <p:cNvPr id="4" name="Slide Number Placeholder 3">
            <a:extLst>
              <a:ext uri="{FF2B5EF4-FFF2-40B4-BE49-F238E27FC236}">
                <a16:creationId xmlns:a16="http://schemas.microsoft.com/office/drawing/2014/main" id="{7A241014-E443-AD36-1ED7-51082019D2B9}"/>
              </a:ext>
            </a:extLst>
          </p:cNvPr>
          <p:cNvSpPr>
            <a:spLocks noGrp="1"/>
          </p:cNvSpPr>
          <p:nvPr>
            <p:ph type="sldNum" sz="quarter" idx="5"/>
          </p:nvPr>
        </p:nvSpPr>
        <p:spPr/>
        <p:txBody>
          <a:bodyPr/>
          <a:lstStyle/>
          <a:p>
            <a:fld id="{713DB98F-6C2B-4949-B3FD-B1FAAD83D033}" type="slidenum">
              <a:rPr lang="en-US" smtClean="0"/>
              <a:t>22</a:t>
            </a:fld>
            <a:endParaRPr lang="en-US"/>
          </a:p>
        </p:txBody>
      </p:sp>
    </p:spTree>
    <p:extLst>
      <p:ext uri="{BB962C8B-B14F-4D97-AF65-F5344CB8AC3E}">
        <p14:creationId xmlns:p14="http://schemas.microsoft.com/office/powerpoint/2010/main" val="26726991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B2FD5-78EF-FD19-4D82-60F81FA538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65DD53-B0C5-0364-248D-BC256F5524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22C206-86BD-0AFE-4A8F-86E9BB5B6FCE}"/>
              </a:ext>
            </a:extLst>
          </p:cNvPr>
          <p:cNvSpPr>
            <a:spLocks noGrp="1"/>
          </p:cNvSpPr>
          <p:nvPr>
            <p:ph type="body" idx="1"/>
          </p:nvPr>
        </p:nvSpPr>
        <p:spPr/>
        <p:txBody>
          <a:bodyPr/>
          <a:lstStyle/>
          <a:p>
            <a:r>
              <a:rPr lang="en-GB" b="1"/>
              <a:t>Slide: What do we know now?</a:t>
            </a:r>
          </a:p>
          <a:p>
            <a:endParaRPr lang="en-GB" b="1"/>
          </a:p>
          <a:p>
            <a:r>
              <a:rPr lang="en-GB" b="1"/>
              <a:t>Purpose</a:t>
            </a:r>
          </a:p>
          <a:p>
            <a:r>
              <a:rPr lang="en-GB"/>
              <a:t>To help young people reflect on what they have learned about vaping and nicotine and reinforce key messages through discussion with peers.</a:t>
            </a:r>
          </a:p>
          <a:p>
            <a:endParaRPr lang="en-GB"/>
          </a:p>
          <a:p>
            <a:r>
              <a:rPr lang="en-GB" b="1"/>
              <a:t>Facilitator Notes</a:t>
            </a:r>
          </a:p>
          <a:p>
            <a:r>
              <a:rPr lang="en-GB"/>
              <a:t>Explain that the group has now explored what vaping is, what nicotine does, and how vaping can affect our bodies and brains.</a:t>
            </a:r>
          </a:p>
          <a:p>
            <a:r>
              <a:rPr lang="en-GB"/>
              <a:t>Ask participants to turn to a partner or small group and share at least one thing they learned, found surprising, or will remember from today's session.</a:t>
            </a:r>
          </a:p>
          <a:p>
            <a:r>
              <a:rPr lang="en-GB"/>
              <a:t>Give groups 2–3 minutes to discuss. Encourage everyone to contribute, even if it is just one fact or idea.</a:t>
            </a:r>
          </a:p>
          <a:p>
            <a:r>
              <a:rPr lang="en-GB"/>
              <a:t>After the discussion, invite volunteers to share their thoughts with the wider group. Use the speech bubbles on the slide to record key points if appropriate.</a:t>
            </a:r>
          </a:p>
          <a:p>
            <a:r>
              <a:rPr lang="en-GB"/>
              <a:t>If needed, prompt with questions such as:</a:t>
            </a:r>
          </a:p>
          <a:p>
            <a:r>
              <a:rPr lang="en-GB"/>
              <a:t>What was the most surprising thing you learned? </a:t>
            </a:r>
          </a:p>
          <a:p>
            <a:r>
              <a:rPr lang="en-GB"/>
              <a:t>What did you learn about nicotine? </a:t>
            </a:r>
          </a:p>
          <a:p>
            <a:r>
              <a:rPr lang="en-GB"/>
              <a:t>What did you learn about addiction? </a:t>
            </a:r>
          </a:p>
          <a:p>
            <a:r>
              <a:rPr lang="en-GB"/>
              <a:t>What did you learn about how vaping affects the body or brain? </a:t>
            </a:r>
          </a:p>
          <a:p>
            <a:r>
              <a:rPr lang="en-GB"/>
              <a:t>What advice would you give another young person about vaping? </a:t>
            </a:r>
          </a:p>
          <a:p>
            <a:endParaRPr lang="en-GB"/>
          </a:p>
          <a:p>
            <a:r>
              <a:rPr lang="en-GB" b="1"/>
              <a:t>Key Messages</a:t>
            </a:r>
          </a:p>
          <a:p>
            <a:r>
              <a:rPr lang="en-GB"/>
              <a:t>Most young people choose not to vape. </a:t>
            </a:r>
          </a:p>
          <a:p>
            <a:r>
              <a:rPr lang="en-GB"/>
              <a:t>Vapes are designed for adults trying to stop smoking, not for children. </a:t>
            </a:r>
          </a:p>
          <a:p>
            <a:r>
              <a:rPr lang="en-GB"/>
              <a:t>Most vapes contain nicotine, which is addictive. </a:t>
            </a:r>
          </a:p>
          <a:p>
            <a:r>
              <a:rPr lang="en-GB"/>
              <a:t>Nicotine can affect the body, brain, focus, mood and heart rate. </a:t>
            </a:r>
          </a:p>
          <a:p>
            <a:r>
              <a:rPr lang="en-GB"/>
              <a:t>The best way to avoid nicotine addiction is not to start vaping.</a:t>
            </a:r>
          </a:p>
          <a:p>
            <a:endParaRPr lang="en-GB"/>
          </a:p>
        </p:txBody>
      </p:sp>
      <p:sp>
        <p:nvSpPr>
          <p:cNvPr id="4" name="Slide Number Placeholder 3">
            <a:extLst>
              <a:ext uri="{FF2B5EF4-FFF2-40B4-BE49-F238E27FC236}">
                <a16:creationId xmlns:a16="http://schemas.microsoft.com/office/drawing/2014/main" id="{AE60C8F5-8874-19C9-255B-22CF9FEFB22F}"/>
              </a:ext>
            </a:extLst>
          </p:cNvPr>
          <p:cNvSpPr>
            <a:spLocks noGrp="1"/>
          </p:cNvSpPr>
          <p:nvPr>
            <p:ph type="sldNum" sz="quarter" idx="5"/>
          </p:nvPr>
        </p:nvSpPr>
        <p:spPr/>
        <p:txBody>
          <a:bodyPr/>
          <a:lstStyle/>
          <a:p>
            <a:fld id="{713DB98F-6C2B-4949-B3FD-B1FAAD83D033}" type="slidenum">
              <a:rPr lang="en-US" smtClean="0"/>
              <a:t>23</a:t>
            </a:fld>
            <a:endParaRPr lang="en-US"/>
          </a:p>
        </p:txBody>
      </p:sp>
    </p:spTree>
    <p:extLst>
      <p:ext uri="{BB962C8B-B14F-4D97-AF65-F5344CB8AC3E}">
        <p14:creationId xmlns:p14="http://schemas.microsoft.com/office/powerpoint/2010/main" val="22133233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185E0-BBAA-F581-8EBE-D4B42410C0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652294-7298-1488-69DD-EB532E7286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E03581-560C-C840-D910-D68FD7DB71C8}"/>
              </a:ext>
            </a:extLst>
          </p:cNvPr>
          <p:cNvSpPr>
            <a:spLocks noGrp="1"/>
          </p:cNvSpPr>
          <p:nvPr>
            <p:ph type="body" idx="1"/>
          </p:nvPr>
        </p:nvSpPr>
        <p:spPr/>
        <p:txBody>
          <a:bodyPr/>
          <a:lstStyle/>
          <a:p>
            <a:r>
              <a:rPr lang="en-GB" b="1"/>
              <a:t>Slide: What should Katie do?</a:t>
            </a:r>
          </a:p>
          <a:p>
            <a:endParaRPr lang="en-US">
              <a:solidFill>
                <a:srgbClr val="444444"/>
              </a:solidFill>
            </a:endParaRPr>
          </a:p>
          <a:p>
            <a:r>
              <a:rPr lang="en-GB" b="1"/>
              <a:t>Purpose</a:t>
            </a:r>
            <a:endParaRPr lang="en-US">
              <a:solidFill>
                <a:srgbClr val="444444"/>
              </a:solidFill>
            </a:endParaRPr>
          </a:p>
          <a:p>
            <a:r>
              <a:rPr lang="en-GB"/>
              <a:t>To help young people recognise some of the warning signs of grooming or exploitation, practise how to respond safely if they are offered a vape or another substance and build confidence to say no and seek support.</a:t>
            </a:r>
          </a:p>
          <a:p>
            <a:endParaRPr lang="en-US">
              <a:solidFill>
                <a:srgbClr val="444444"/>
              </a:solidFill>
            </a:endParaRPr>
          </a:p>
          <a:p>
            <a:r>
              <a:rPr lang="en-GB" b="1"/>
              <a:t>Facilitator Notes</a:t>
            </a:r>
            <a:endParaRPr lang="en-US">
              <a:solidFill>
                <a:srgbClr val="444444"/>
              </a:solidFill>
            </a:endParaRPr>
          </a:p>
          <a:p>
            <a:r>
              <a:rPr lang="en-GB"/>
              <a:t>Explain that this story is fictional, but situations like this can happen. Share that there are no perfect answers, but they should think about what feels safe and why.</a:t>
            </a:r>
            <a:endParaRPr lang="en-US">
              <a:solidFill>
                <a:srgbClr val="444444"/>
              </a:solidFill>
            </a:endParaRPr>
          </a:p>
          <a:p>
            <a:endParaRPr lang="en-GB"/>
          </a:p>
          <a:p>
            <a:r>
              <a:rPr lang="en-GB"/>
              <a:t>Hold discussions around:</a:t>
            </a:r>
            <a:endParaRPr lang="en-US">
              <a:solidFill>
                <a:srgbClr val="444444"/>
              </a:solidFill>
            </a:endParaRPr>
          </a:p>
          <a:p>
            <a:r>
              <a:rPr lang="en-GB"/>
              <a:t>What warning signs did you notice? </a:t>
            </a:r>
            <a:endParaRPr lang="en-US">
              <a:solidFill>
                <a:srgbClr val="444444"/>
              </a:solidFill>
            </a:endParaRPr>
          </a:p>
          <a:p>
            <a:r>
              <a:rPr lang="en-GB"/>
              <a:t>Why do you think Jay offered the vape for free? </a:t>
            </a:r>
            <a:endParaRPr lang="en-US">
              <a:solidFill>
                <a:srgbClr val="444444"/>
              </a:solidFill>
            </a:endParaRPr>
          </a:p>
          <a:p>
            <a:r>
              <a:rPr lang="en-GB"/>
              <a:t>Why might Katie find it difficult to say no? </a:t>
            </a:r>
            <a:endParaRPr lang="en-US">
              <a:solidFill>
                <a:srgbClr val="444444"/>
              </a:solidFill>
            </a:endParaRPr>
          </a:p>
          <a:p>
            <a:r>
              <a:rPr lang="en-GB"/>
              <a:t>What could Katie do next? </a:t>
            </a:r>
            <a:endParaRPr lang="en-US">
              <a:solidFill>
                <a:srgbClr val="444444"/>
              </a:solidFill>
            </a:endParaRPr>
          </a:p>
          <a:p>
            <a:r>
              <a:rPr lang="en-GB"/>
              <a:t>Consider the warning signs, such as:</a:t>
            </a:r>
            <a:endParaRPr lang="en-US">
              <a:solidFill>
                <a:srgbClr val="444444"/>
              </a:solidFill>
            </a:endParaRPr>
          </a:p>
          <a:p>
            <a:r>
              <a:rPr lang="en-GB"/>
              <a:t>Jay is much older than Katie. </a:t>
            </a:r>
            <a:endParaRPr lang="en-US">
              <a:solidFill>
                <a:srgbClr val="444444"/>
              </a:solidFill>
            </a:endParaRPr>
          </a:p>
          <a:p>
            <a:r>
              <a:rPr lang="en-GB"/>
              <a:t>Katie doesn't really know him. </a:t>
            </a:r>
            <a:endParaRPr lang="en-US">
              <a:solidFill>
                <a:srgbClr val="444444"/>
              </a:solidFill>
            </a:endParaRPr>
          </a:p>
          <a:p>
            <a:r>
              <a:rPr lang="en-GB"/>
              <a:t>He offers something for free. </a:t>
            </a:r>
            <a:endParaRPr lang="en-US">
              <a:solidFill>
                <a:srgbClr val="444444"/>
              </a:solidFill>
            </a:endParaRPr>
          </a:p>
          <a:p>
            <a:r>
              <a:rPr lang="en-GB"/>
              <a:t>He tells her the first one is free. </a:t>
            </a:r>
            <a:endParaRPr lang="en-US">
              <a:solidFill>
                <a:srgbClr val="444444"/>
              </a:solidFill>
            </a:endParaRPr>
          </a:p>
          <a:p>
            <a:r>
              <a:rPr lang="en-GB"/>
              <a:t>He says he can get her "more" or "anything else" later. </a:t>
            </a:r>
            <a:endParaRPr lang="en-US">
              <a:solidFill>
                <a:srgbClr val="444444"/>
              </a:solidFill>
            </a:endParaRPr>
          </a:p>
          <a:p>
            <a:r>
              <a:rPr lang="en-GB"/>
              <a:t>He is trying to build trust quickly. </a:t>
            </a:r>
            <a:endParaRPr lang="en-US">
              <a:solidFill>
                <a:srgbClr val="444444"/>
              </a:solidFill>
            </a:endParaRPr>
          </a:p>
          <a:p>
            <a:r>
              <a:rPr lang="en-GB"/>
              <a:t>Explain that people who want something from someone don't always seem scary. They can appear friendly, generous or confident. Offering gifts or free items is sometimes a way of encouraging someone to come back for more.</a:t>
            </a:r>
            <a:endParaRPr lang="en-US">
              <a:solidFill>
                <a:srgbClr val="444444"/>
              </a:solidFill>
            </a:endParaRPr>
          </a:p>
          <a:p>
            <a:r>
              <a:rPr lang="en-GB"/>
              <a:t>For the final activity, invite pairs to either:</a:t>
            </a:r>
            <a:endParaRPr lang="en-US">
              <a:solidFill>
                <a:srgbClr val="444444"/>
              </a:solidFill>
            </a:endParaRPr>
          </a:p>
          <a:p>
            <a:r>
              <a:rPr lang="en-GB"/>
              <a:t>Act out how Katie could respond safely, or </a:t>
            </a:r>
            <a:endParaRPr lang="en-US">
              <a:solidFill>
                <a:srgbClr val="444444"/>
              </a:solidFill>
            </a:endParaRPr>
          </a:p>
          <a:p>
            <a:r>
              <a:rPr lang="en-GB"/>
              <a:t>Write a short script showing what Katie might say. </a:t>
            </a:r>
            <a:endParaRPr lang="en-US">
              <a:solidFill>
                <a:srgbClr val="444444"/>
              </a:solidFill>
            </a:endParaRPr>
          </a:p>
          <a:p>
            <a:r>
              <a:rPr lang="en-GB"/>
              <a:t>If groups struggle, suggest simple responses such as:</a:t>
            </a:r>
            <a:endParaRPr lang="en-US">
              <a:solidFill>
                <a:srgbClr val="444444"/>
              </a:solidFill>
            </a:endParaRPr>
          </a:p>
          <a:p>
            <a:r>
              <a:rPr lang="en-GB"/>
              <a:t>"No thanks." </a:t>
            </a:r>
            <a:endParaRPr lang="en-US">
              <a:solidFill>
                <a:srgbClr val="444444"/>
              </a:solidFill>
            </a:endParaRPr>
          </a:p>
          <a:p>
            <a:r>
              <a:rPr lang="en-GB"/>
              <a:t>"I'm not interested." </a:t>
            </a:r>
            <a:endParaRPr lang="en-US">
              <a:solidFill>
                <a:srgbClr val="444444"/>
              </a:solidFill>
            </a:endParaRPr>
          </a:p>
          <a:p>
            <a:r>
              <a:rPr lang="en-GB"/>
              <a:t>"I've got to go." </a:t>
            </a:r>
            <a:endParaRPr lang="en-US">
              <a:solidFill>
                <a:srgbClr val="444444"/>
              </a:solidFill>
            </a:endParaRPr>
          </a:p>
          <a:p>
            <a:r>
              <a:rPr lang="en-GB"/>
              <a:t>Walking away and joining friends. </a:t>
            </a:r>
            <a:endParaRPr lang="en-US">
              <a:solidFill>
                <a:srgbClr val="444444"/>
              </a:solidFill>
            </a:endParaRPr>
          </a:p>
          <a:p>
            <a:r>
              <a:rPr lang="en-GB"/>
              <a:t>Telling a trusted adult if the interaction continues. </a:t>
            </a:r>
          </a:p>
          <a:p>
            <a:endParaRPr lang="en-US">
              <a:solidFill>
                <a:srgbClr val="444444"/>
              </a:solidFill>
            </a:endParaRPr>
          </a:p>
          <a:p>
            <a:r>
              <a:rPr lang="en-GB" b="1"/>
              <a:t>Key Messages</a:t>
            </a:r>
            <a:endParaRPr lang="en-US">
              <a:solidFill>
                <a:srgbClr val="444444"/>
              </a:solidFill>
            </a:endParaRPr>
          </a:p>
          <a:p>
            <a:r>
              <a:rPr lang="en-GB"/>
              <a:t>If something feels wrong, trust your instincts. </a:t>
            </a:r>
            <a:endParaRPr lang="en-US">
              <a:solidFill>
                <a:srgbClr val="444444"/>
              </a:solidFill>
            </a:endParaRPr>
          </a:p>
          <a:p>
            <a:r>
              <a:rPr lang="en-GB"/>
              <a:t>You never have to accept something because it is free. </a:t>
            </a:r>
            <a:endParaRPr lang="en-US">
              <a:solidFill>
                <a:srgbClr val="444444"/>
              </a:solidFill>
            </a:endParaRPr>
          </a:p>
          <a:p>
            <a:r>
              <a:rPr lang="en-GB"/>
              <a:t>It is okay to say no and walk away. </a:t>
            </a:r>
            <a:endParaRPr lang="en-US">
              <a:solidFill>
                <a:srgbClr val="444444"/>
              </a:solidFill>
            </a:endParaRPr>
          </a:p>
          <a:p>
            <a:r>
              <a:rPr lang="en-GB"/>
              <a:t>If someone you don't know well keeps offering you vapes, alcohol, drugs or gifts, tell a trusted adult. </a:t>
            </a:r>
            <a:endParaRPr lang="en-US">
              <a:solidFill>
                <a:srgbClr val="444444"/>
              </a:solidFill>
            </a:endParaRPr>
          </a:p>
          <a:p>
            <a:r>
              <a:rPr lang="en-GB"/>
              <a:t>Being able to recognise these warning signs can help keep you and your friends safe.</a:t>
            </a:r>
            <a:endParaRPr lang="en-US">
              <a:solidFill>
                <a:srgbClr val="444444"/>
              </a:solidFill>
            </a:endParaRPr>
          </a:p>
          <a:p>
            <a:endParaRPr lang="en-GB" b="1">
              <a:ea typeface="Calibri"/>
              <a:cs typeface="Calibri"/>
            </a:endParaRPr>
          </a:p>
          <a:p>
            <a:endParaRPr lang="en-US">
              <a:solidFill>
                <a:srgbClr val="444444"/>
              </a:solidFill>
            </a:endParaRPr>
          </a:p>
        </p:txBody>
      </p:sp>
      <p:sp>
        <p:nvSpPr>
          <p:cNvPr id="4" name="Slide Number Placeholder 3">
            <a:extLst>
              <a:ext uri="{FF2B5EF4-FFF2-40B4-BE49-F238E27FC236}">
                <a16:creationId xmlns:a16="http://schemas.microsoft.com/office/drawing/2014/main" id="{BBB69FBE-80C0-D912-E392-7830D9EF2A5C}"/>
              </a:ext>
            </a:extLst>
          </p:cNvPr>
          <p:cNvSpPr>
            <a:spLocks noGrp="1"/>
          </p:cNvSpPr>
          <p:nvPr>
            <p:ph type="sldNum" sz="quarter" idx="5"/>
          </p:nvPr>
        </p:nvSpPr>
        <p:spPr/>
        <p:txBody>
          <a:bodyPr/>
          <a:lstStyle/>
          <a:p>
            <a:fld id="{713DB98F-6C2B-4949-B3FD-B1FAAD83D033}" type="slidenum">
              <a:rPr lang="en-US" smtClean="0"/>
              <a:t>24</a:t>
            </a:fld>
            <a:endParaRPr lang="en-US"/>
          </a:p>
        </p:txBody>
      </p:sp>
    </p:spTree>
    <p:extLst>
      <p:ext uri="{BB962C8B-B14F-4D97-AF65-F5344CB8AC3E}">
        <p14:creationId xmlns:p14="http://schemas.microsoft.com/office/powerpoint/2010/main" val="431418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A1C1F-7C56-2DB3-6F6F-559DC6711B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B30DF5-EC1A-E80B-167A-6E2F8A2967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AEC16-784C-E745-6649-627F3485D0D5}"/>
              </a:ext>
            </a:extLst>
          </p:cNvPr>
          <p:cNvSpPr>
            <a:spLocks noGrp="1"/>
          </p:cNvSpPr>
          <p:nvPr>
            <p:ph type="body" idx="1"/>
          </p:nvPr>
        </p:nvSpPr>
        <p:spPr/>
        <p:txBody>
          <a:bodyPr/>
          <a:lstStyle/>
          <a:p>
            <a:r>
              <a:rPr lang="en-GB" b="1"/>
              <a:t>Slide: What should Katie do?</a:t>
            </a:r>
          </a:p>
          <a:p>
            <a:endParaRPr lang="en-US">
              <a:solidFill>
                <a:srgbClr val="444444"/>
              </a:solidFill>
            </a:endParaRPr>
          </a:p>
          <a:p>
            <a:r>
              <a:rPr lang="en-GB" b="1"/>
              <a:t>Purpose</a:t>
            </a:r>
            <a:endParaRPr lang="en-US">
              <a:solidFill>
                <a:srgbClr val="444444"/>
              </a:solidFill>
            </a:endParaRPr>
          </a:p>
          <a:p>
            <a:r>
              <a:rPr lang="en-GB"/>
              <a:t>To help young people recognise some of the warning signs of grooming or exploitation, practise how to respond safely if they are offered a vape or another substance and build confidence to say no and seek support.</a:t>
            </a:r>
          </a:p>
          <a:p>
            <a:endParaRPr lang="en-US">
              <a:solidFill>
                <a:srgbClr val="444444"/>
              </a:solidFill>
            </a:endParaRPr>
          </a:p>
          <a:p>
            <a:r>
              <a:rPr lang="en-GB" b="1"/>
              <a:t>Facilitator Notes</a:t>
            </a:r>
            <a:endParaRPr lang="en-US">
              <a:solidFill>
                <a:srgbClr val="444444"/>
              </a:solidFill>
            </a:endParaRPr>
          </a:p>
          <a:p>
            <a:r>
              <a:rPr lang="en-GB"/>
              <a:t>Explain that this story is fictional, but situations like this can happen. Share that there are no perfect answers, but they should think about what feels safe and why.</a:t>
            </a:r>
            <a:endParaRPr lang="en-US">
              <a:solidFill>
                <a:srgbClr val="444444"/>
              </a:solidFill>
            </a:endParaRPr>
          </a:p>
          <a:p>
            <a:endParaRPr lang="en-GB"/>
          </a:p>
          <a:p>
            <a:r>
              <a:rPr lang="en-GB"/>
              <a:t>Hold discussions around:</a:t>
            </a:r>
            <a:endParaRPr lang="en-US">
              <a:solidFill>
                <a:srgbClr val="444444"/>
              </a:solidFill>
            </a:endParaRPr>
          </a:p>
          <a:p>
            <a:r>
              <a:rPr lang="en-GB"/>
              <a:t>What warning signs did you notice? </a:t>
            </a:r>
            <a:endParaRPr lang="en-US">
              <a:solidFill>
                <a:srgbClr val="444444"/>
              </a:solidFill>
            </a:endParaRPr>
          </a:p>
          <a:p>
            <a:r>
              <a:rPr lang="en-GB"/>
              <a:t>Why do you think Jay offered the vape for free? </a:t>
            </a:r>
            <a:endParaRPr lang="en-US">
              <a:solidFill>
                <a:srgbClr val="444444"/>
              </a:solidFill>
            </a:endParaRPr>
          </a:p>
          <a:p>
            <a:r>
              <a:rPr lang="en-GB"/>
              <a:t>Why might Katie find it difficult to say no? </a:t>
            </a:r>
            <a:endParaRPr lang="en-US">
              <a:solidFill>
                <a:srgbClr val="444444"/>
              </a:solidFill>
            </a:endParaRPr>
          </a:p>
          <a:p>
            <a:r>
              <a:rPr lang="en-GB"/>
              <a:t>What could Katie do next? </a:t>
            </a:r>
            <a:endParaRPr lang="en-US">
              <a:solidFill>
                <a:srgbClr val="444444"/>
              </a:solidFill>
            </a:endParaRPr>
          </a:p>
          <a:p>
            <a:r>
              <a:rPr lang="en-GB"/>
              <a:t>Consider the warning signs, such as:</a:t>
            </a:r>
            <a:endParaRPr lang="en-US">
              <a:solidFill>
                <a:srgbClr val="444444"/>
              </a:solidFill>
            </a:endParaRPr>
          </a:p>
          <a:p>
            <a:r>
              <a:rPr lang="en-GB"/>
              <a:t>Jay is much older than Katie. </a:t>
            </a:r>
            <a:endParaRPr lang="en-US">
              <a:solidFill>
                <a:srgbClr val="444444"/>
              </a:solidFill>
            </a:endParaRPr>
          </a:p>
          <a:p>
            <a:r>
              <a:rPr lang="en-GB"/>
              <a:t>Katie doesn't really know him. </a:t>
            </a:r>
            <a:endParaRPr lang="en-US">
              <a:solidFill>
                <a:srgbClr val="444444"/>
              </a:solidFill>
            </a:endParaRPr>
          </a:p>
          <a:p>
            <a:r>
              <a:rPr lang="en-GB"/>
              <a:t>He offers something for free. </a:t>
            </a:r>
            <a:endParaRPr lang="en-US">
              <a:solidFill>
                <a:srgbClr val="444444"/>
              </a:solidFill>
            </a:endParaRPr>
          </a:p>
          <a:p>
            <a:r>
              <a:rPr lang="en-GB"/>
              <a:t>He tells her the first one is free. </a:t>
            </a:r>
            <a:endParaRPr lang="en-US">
              <a:solidFill>
                <a:srgbClr val="444444"/>
              </a:solidFill>
            </a:endParaRPr>
          </a:p>
          <a:p>
            <a:r>
              <a:rPr lang="en-GB"/>
              <a:t>He says he can get her "more" or "anything else" later. </a:t>
            </a:r>
            <a:endParaRPr lang="en-US">
              <a:solidFill>
                <a:srgbClr val="444444"/>
              </a:solidFill>
            </a:endParaRPr>
          </a:p>
          <a:p>
            <a:r>
              <a:rPr lang="en-GB"/>
              <a:t>He is trying to build trust quickly. </a:t>
            </a:r>
            <a:endParaRPr lang="en-US">
              <a:solidFill>
                <a:srgbClr val="444444"/>
              </a:solidFill>
            </a:endParaRPr>
          </a:p>
          <a:p>
            <a:r>
              <a:rPr lang="en-GB"/>
              <a:t>Explain that people who want something from someone don't always seem scary. They can appear friendly, generous or confident. Offering gifts or free items is sometimes a way of encouraging someone to come back for more.</a:t>
            </a:r>
            <a:endParaRPr lang="en-US">
              <a:solidFill>
                <a:srgbClr val="444444"/>
              </a:solidFill>
            </a:endParaRPr>
          </a:p>
          <a:p>
            <a:r>
              <a:rPr lang="en-GB"/>
              <a:t>For the final activity, invite pairs to either:</a:t>
            </a:r>
            <a:endParaRPr lang="en-US">
              <a:solidFill>
                <a:srgbClr val="444444"/>
              </a:solidFill>
            </a:endParaRPr>
          </a:p>
          <a:p>
            <a:r>
              <a:rPr lang="en-GB"/>
              <a:t>Act out how Katie could respond safely, or </a:t>
            </a:r>
            <a:endParaRPr lang="en-US">
              <a:solidFill>
                <a:srgbClr val="444444"/>
              </a:solidFill>
            </a:endParaRPr>
          </a:p>
          <a:p>
            <a:r>
              <a:rPr lang="en-GB"/>
              <a:t>Write a short script showing what Katie might say. </a:t>
            </a:r>
            <a:endParaRPr lang="en-US">
              <a:solidFill>
                <a:srgbClr val="444444"/>
              </a:solidFill>
            </a:endParaRPr>
          </a:p>
          <a:p>
            <a:r>
              <a:rPr lang="en-GB"/>
              <a:t>If groups struggle, suggest simple responses such as:</a:t>
            </a:r>
            <a:endParaRPr lang="en-US">
              <a:solidFill>
                <a:srgbClr val="444444"/>
              </a:solidFill>
            </a:endParaRPr>
          </a:p>
          <a:p>
            <a:r>
              <a:rPr lang="en-GB"/>
              <a:t>"No thanks." </a:t>
            </a:r>
            <a:endParaRPr lang="en-US">
              <a:solidFill>
                <a:srgbClr val="444444"/>
              </a:solidFill>
            </a:endParaRPr>
          </a:p>
          <a:p>
            <a:r>
              <a:rPr lang="en-GB"/>
              <a:t>"I'm not interested." </a:t>
            </a:r>
            <a:endParaRPr lang="en-US">
              <a:solidFill>
                <a:srgbClr val="444444"/>
              </a:solidFill>
            </a:endParaRPr>
          </a:p>
          <a:p>
            <a:r>
              <a:rPr lang="en-GB"/>
              <a:t>"I've got to go." </a:t>
            </a:r>
            <a:endParaRPr lang="en-US">
              <a:solidFill>
                <a:srgbClr val="444444"/>
              </a:solidFill>
            </a:endParaRPr>
          </a:p>
          <a:p>
            <a:r>
              <a:rPr lang="en-GB"/>
              <a:t>Walking away and joining friends. </a:t>
            </a:r>
            <a:endParaRPr lang="en-US">
              <a:solidFill>
                <a:srgbClr val="444444"/>
              </a:solidFill>
            </a:endParaRPr>
          </a:p>
          <a:p>
            <a:r>
              <a:rPr lang="en-GB"/>
              <a:t>Telling a trusted adult if the interaction continues. </a:t>
            </a:r>
          </a:p>
          <a:p>
            <a:endParaRPr lang="en-US">
              <a:solidFill>
                <a:srgbClr val="444444"/>
              </a:solidFill>
            </a:endParaRPr>
          </a:p>
          <a:p>
            <a:r>
              <a:rPr lang="en-GB" b="1"/>
              <a:t>Key Messages</a:t>
            </a:r>
            <a:endParaRPr lang="en-US">
              <a:solidFill>
                <a:srgbClr val="444444"/>
              </a:solidFill>
            </a:endParaRPr>
          </a:p>
          <a:p>
            <a:r>
              <a:rPr lang="en-GB"/>
              <a:t>If something feels wrong, trust your instincts. </a:t>
            </a:r>
            <a:endParaRPr lang="en-US">
              <a:solidFill>
                <a:srgbClr val="444444"/>
              </a:solidFill>
            </a:endParaRPr>
          </a:p>
          <a:p>
            <a:r>
              <a:rPr lang="en-GB"/>
              <a:t>You never have to accept something because it is free. </a:t>
            </a:r>
            <a:endParaRPr lang="en-US">
              <a:solidFill>
                <a:srgbClr val="444444"/>
              </a:solidFill>
            </a:endParaRPr>
          </a:p>
          <a:p>
            <a:r>
              <a:rPr lang="en-GB"/>
              <a:t>It is okay to say no and walk away. </a:t>
            </a:r>
            <a:endParaRPr lang="en-US">
              <a:solidFill>
                <a:srgbClr val="444444"/>
              </a:solidFill>
            </a:endParaRPr>
          </a:p>
          <a:p>
            <a:r>
              <a:rPr lang="en-GB"/>
              <a:t>If someone you don't know well keeps offering you vapes, alcohol, drugs or gifts, tell a trusted adult. </a:t>
            </a:r>
            <a:endParaRPr lang="en-US">
              <a:solidFill>
                <a:srgbClr val="444444"/>
              </a:solidFill>
            </a:endParaRPr>
          </a:p>
          <a:p>
            <a:r>
              <a:rPr lang="en-GB"/>
              <a:t>Being able to recognise these warning signs can help keep you and your friends safe.</a:t>
            </a:r>
            <a:endParaRPr lang="en-US">
              <a:solidFill>
                <a:srgbClr val="444444"/>
              </a:solidFill>
            </a:endParaRPr>
          </a:p>
          <a:p>
            <a:endParaRPr lang="en-GB" b="1">
              <a:ea typeface="Calibri"/>
              <a:cs typeface="Calibri"/>
            </a:endParaRPr>
          </a:p>
          <a:p>
            <a:endParaRPr lang="en-GB"/>
          </a:p>
        </p:txBody>
      </p:sp>
      <p:sp>
        <p:nvSpPr>
          <p:cNvPr id="4" name="Slide Number Placeholder 3">
            <a:extLst>
              <a:ext uri="{FF2B5EF4-FFF2-40B4-BE49-F238E27FC236}">
                <a16:creationId xmlns:a16="http://schemas.microsoft.com/office/drawing/2014/main" id="{F27EDD7E-2540-3025-D0BD-C8D6E420F590}"/>
              </a:ext>
            </a:extLst>
          </p:cNvPr>
          <p:cNvSpPr>
            <a:spLocks noGrp="1"/>
          </p:cNvSpPr>
          <p:nvPr>
            <p:ph type="sldNum" sz="quarter" idx="5"/>
          </p:nvPr>
        </p:nvSpPr>
        <p:spPr/>
        <p:txBody>
          <a:bodyPr/>
          <a:lstStyle/>
          <a:p>
            <a:fld id="{713DB98F-6C2B-4949-B3FD-B1FAAD83D033}" type="slidenum">
              <a:rPr lang="en-US" smtClean="0"/>
              <a:t>25</a:t>
            </a:fld>
            <a:endParaRPr lang="en-US"/>
          </a:p>
        </p:txBody>
      </p:sp>
    </p:spTree>
    <p:extLst>
      <p:ext uri="{BB962C8B-B14F-4D97-AF65-F5344CB8AC3E}">
        <p14:creationId xmlns:p14="http://schemas.microsoft.com/office/powerpoint/2010/main" val="10203758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2F407-7694-108F-FF1A-691B8AEBE7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6C6000-2598-6AC2-9DE2-1DC2029ABE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D8A3B2-A260-E857-02F7-8370B979CA57}"/>
              </a:ext>
            </a:extLst>
          </p:cNvPr>
          <p:cNvSpPr>
            <a:spLocks noGrp="1"/>
          </p:cNvSpPr>
          <p:nvPr>
            <p:ph type="body" idx="1"/>
          </p:nvPr>
        </p:nvSpPr>
        <p:spPr/>
        <p:txBody>
          <a:bodyPr/>
          <a:lstStyle/>
          <a:p>
            <a:r>
              <a:rPr lang="en-GB" b="1"/>
              <a:t>Slide: Role Play</a:t>
            </a:r>
          </a:p>
          <a:p>
            <a:endParaRPr lang="en-US">
              <a:solidFill>
                <a:srgbClr val="444444"/>
              </a:solidFill>
            </a:endParaRPr>
          </a:p>
          <a:p>
            <a:r>
              <a:rPr lang="en-GB" b="1"/>
              <a:t>Purpose</a:t>
            </a:r>
            <a:endParaRPr lang="en-US">
              <a:solidFill>
                <a:srgbClr val="444444"/>
              </a:solidFill>
            </a:endParaRPr>
          </a:p>
          <a:p>
            <a:r>
              <a:rPr lang="en-GB"/>
              <a:t>To give young people the opportunity to practise responding confidently and safely if they are offered a vape or find themselves in a situation where they feel pressured. This scenario builds on the previous two, supporting young people to play it forward around what happens next. </a:t>
            </a:r>
          </a:p>
          <a:p>
            <a:endParaRPr lang="en-US">
              <a:solidFill>
                <a:srgbClr val="444444"/>
              </a:solidFill>
            </a:endParaRPr>
          </a:p>
          <a:p>
            <a:r>
              <a:rPr lang="en-GB" b="1"/>
              <a:t>Facilitator Notes</a:t>
            </a:r>
            <a:endParaRPr lang="en-US">
              <a:solidFill>
                <a:srgbClr val="444444"/>
              </a:solidFill>
            </a:endParaRPr>
          </a:p>
          <a:p>
            <a:r>
              <a:rPr lang="en-GB"/>
              <a:t>Explain that practising what to say makes it much easier to respond in real life. Remind everyone that there are lots of safe ways to refuse and leave a situation.</a:t>
            </a:r>
            <a:endParaRPr lang="en-US">
              <a:solidFill>
                <a:srgbClr val="444444"/>
              </a:solidFill>
            </a:endParaRPr>
          </a:p>
          <a:p>
            <a:r>
              <a:rPr lang="en-GB"/>
              <a:t>Ask young people to work in pairs. One person creates a simple scenario where someone is being offered a vape, and the other practises responding. They should then swap roles and try a different situation.</a:t>
            </a:r>
            <a:endParaRPr lang="en-US">
              <a:solidFill>
                <a:srgbClr val="444444"/>
              </a:solidFill>
            </a:endParaRPr>
          </a:p>
          <a:p>
            <a:r>
              <a:rPr lang="en-GB"/>
              <a:t>You may use the example on the slide or encourage participants to think of their own scenarios, such as:</a:t>
            </a:r>
            <a:endParaRPr lang="en-US">
              <a:solidFill>
                <a:srgbClr val="444444"/>
              </a:solidFill>
            </a:endParaRPr>
          </a:p>
          <a:p>
            <a:r>
              <a:rPr lang="en-GB"/>
              <a:t>An older young person offers them a vape. </a:t>
            </a:r>
            <a:endParaRPr lang="en-US">
              <a:solidFill>
                <a:srgbClr val="444444"/>
              </a:solidFill>
            </a:endParaRPr>
          </a:p>
          <a:p>
            <a:r>
              <a:rPr lang="en-GB"/>
              <a:t>A friend says, "Everyone's doing it." </a:t>
            </a:r>
            <a:endParaRPr lang="en-US">
              <a:solidFill>
                <a:srgbClr val="444444"/>
              </a:solidFill>
            </a:endParaRPr>
          </a:p>
          <a:p>
            <a:r>
              <a:rPr lang="en-GB"/>
              <a:t>Someone offers a free vape at the park. </a:t>
            </a:r>
            <a:endParaRPr lang="en-US">
              <a:solidFill>
                <a:srgbClr val="444444"/>
              </a:solidFill>
            </a:endParaRPr>
          </a:p>
          <a:p>
            <a:r>
              <a:rPr lang="en-GB"/>
              <a:t>Someone says, "Don't be boring—just try it once." </a:t>
            </a:r>
            <a:endParaRPr lang="en-US">
              <a:solidFill>
                <a:srgbClr val="444444"/>
              </a:solidFill>
            </a:endParaRPr>
          </a:p>
          <a:p>
            <a:endParaRPr lang="en-GB"/>
          </a:p>
          <a:p>
            <a:r>
              <a:rPr lang="en-GB"/>
              <a:t>Encourage participants to use one of the refusal strategies they have already learned, such as:</a:t>
            </a:r>
            <a:endParaRPr lang="en-US">
              <a:solidFill>
                <a:srgbClr val="444444"/>
              </a:solidFill>
            </a:endParaRPr>
          </a:p>
          <a:p>
            <a:r>
              <a:rPr lang="en-GB"/>
              <a:t>Saying "No thanks." </a:t>
            </a:r>
            <a:endParaRPr lang="en-US">
              <a:solidFill>
                <a:srgbClr val="444444"/>
              </a:solidFill>
            </a:endParaRPr>
          </a:p>
          <a:p>
            <a:r>
              <a:rPr lang="en-GB"/>
              <a:t>Giving a simple reason. </a:t>
            </a:r>
            <a:endParaRPr lang="en-US">
              <a:solidFill>
                <a:srgbClr val="444444"/>
              </a:solidFill>
            </a:endParaRPr>
          </a:p>
          <a:p>
            <a:r>
              <a:rPr lang="en-GB"/>
              <a:t>Walking away. </a:t>
            </a:r>
            <a:endParaRPr lang="en-US">
              <a:solidFill>
                <a:srgbClr val="444444"/>
              </a:solidFill>
            </a:endParaRPr>
          </a:p>
          <a:p>
            <a:r>
              <a:rPr lang="en-GB"/>
              <a:t>Joining another group of friends. </a:t>
            </a:r>
            <a:endParaRPr lang="en-US">
              <a:solidFill>
                <a:srgbClr val="444444"/>
              </a:solidFill>
            </a:endParaRPr>
          </a:p>
          <a:p>
            <a:r>
              <a:rPr lang="en-GB"/>
              <a:t>Telling a trusted adult if they continue to feel uncomfortable. </a:t>
            </a:r>
            <a:endParaRPr lang="en-US">
              <a:solidFill>
                <a:srgbClr val="444444"/>
              </a:solidFill>
            </a:endParaRPr>
          </a:p>
          <a:p>
            <a:r>
              <a:rPr lang="en-GB"/>
              <a:t>After a few minutes, bring the group back together and ask:</a:t>
            </a:r>
            <a:endParaRPr lang="en-US">
              <a:solidFill>
                <a:srgbClr val="444444"/>
              </a:solidFill>
            </a:endParaRPr>
          </a:p>
          <a:p>
            <a:r>
              <a:rPr lang="en-GB"/>
              <a:t>Which responses felt easiest? </a:t>
            </a:r>
            <a:endParaRPr lang="en-US">
              <a:solidFill>
                <a:srgbClr val="444444"/>
              </a:solidFill>
            </a:endParaRPr>
          </a:p>
          <a:p>
            <a:r>
              <a:rPr lang="en-GB"/>
              <a:t>Which felt hardest? </a:t>
            </a:r>
            <a:endParaRPr lang="en-US">
              <a:solidFill>
                <a:srgbClr val="444444"/>
              </a:solidFill>
            </a:endParaRPr>
          </a:p>
          <a:p>
            <a:r>
              <a:rPr lang="en-GB"/>
              <a:t>What would make it easier to say no in real life? </a:t>
            </a:r>
            <a:endParaRPr lang="en-US">
              <a:solidFill>
                <a:srgbClr val="444444"/>
              </a:solidFill>
            </a:endParaRPr>
          </a:p>
          <a:p>
            <a:r>
              <a:rPr lang="en-GB"/>
              <a:t>What could you do if someone kept asking? </a:t>
            </a:r>
          </a:p>
          <a:p>
            <a:endParaRPr lang="en-US">
              <a:solidFill>
                <a:srgbClr val="444444"/>
              </a:solidFill>
            </a:endParaRPr>
          </a:p>
          <a:p>
            <a:r>
              <a:rPr lang="en-GB"/>
              <a:t>Remind participants that they do not have to be rude or argue. Their safety is the priority, and it is always okay to leave a situation that makes them feel uncomfortable.</a:t>
            </a:r>
            <a:endParaRPr lang="en-US">
              <a:solidFill>
                <a:srgbClr val="444444"/>
              </a:solidFill>
            </a:endParaRPr>
          </a:p>
          <a:p>
            <a:endParaRPr lang="en-GB" b="1"/>
          </a:p>
          <a:p>
            <a:r>
              <a:rPr lang="en-GB" b="1"/>
              <a:t>Key Message</a:t>
            </a:r>
            <a:endParaRPr lang="en-US">
              <a:solidFill>
                <a:srgbClr val="444444"/>
              </a:solidFill>
            </a:endParaRPr>
          </a:p>
          <a:p>
            <a:r>
              <a:rPr lang="en-GB" b="0"/>
              <a:t>The more you practise saying no, the easier it becomes. You have the right to make your own choices, walk away from pressure, and ask a trusted adult for help if you need it.</a:t>
            </a:r>
            <a:endParaRPr lang="en-GB" b="0">
              <a:solidFill>
                <a:srgbClr val="444444"/>
              </a:solidFill>
            </a:endParaRPr>
          </a:p>
          <a:p>
            <a:endParaRPr lang="en-GB" b="1">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EEAA9602-101C-F374-EA6E-BC3D0A208F83}"/>
              </a:ext>
            </a:extLst>
          </p:cNvPr>
          <p:cNvSpPr>
            <a:spLocks noGrp="1"/>
          </p:cNvSpPr>
          <p:nvPr>
            <p:ph type="sldNum" sz="quarter" idx="5"/>
          </p:nvPr>
        </p:nvSpPr>
        <p:spPr/>
        <p:txBody>
          <a:bodyPr/>
          <a:lstStyle/>
          <a:p>
            <a:fld id="{713DB98F-6C2B-4949-B3FD-B1FAAD83D033}" type="slidenum">
              <a:rPr lang="en-US" smtClean="0"/>
              <a:t>26</a:t>
            </a:fld>
            <a:endParaRPr lang="en-US"/>
          </a:p>
        </p:txBody>
      </p:sp>
    </p:spTree>
    <p:extLst>
      <p:ext uri="{BB962C8B-B14F-4D97-AF65-F5344CB8AC3E}">
        <p14:creationId xmlns:p14="http://schemas.microsoft.com/office/powerpoint/2010/main" val="37002847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740A4-169C-B5F8-BE68-ECA89A4B0E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30996-5D6E-0094-4447-830CF573AD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C4D0FD-C3EC-F405-9A7A-31113335DFD4}"/>
              </a:ext>
            </a:extLst>
          </p:cNvPr>
          <p:cNvSpPr>
            <a:spLocks noGrp="1"/>
          </p:cNvSpPr>
          <p:nvPr>
            <p:ph type="body" idx="1"/>
          </p:nvPr>
        </p:nvSpPr>
        <p:spPr/>
        <p:txBody>
          <a:bodyPr/>
          <a:lstStyle/>
          <a:p>
            <a:r>
              <a:rPr lang="en-GB" b="1"/>
              <a:t>Slide: What should I say?</a:t>
            </a:r>
            <a:endParaRPr lang="en-US">
              <a:solidFill>
                <a:srgbClr val="444444"/>
              </a:solidFill>
            </a:endParaRPr>
          </a:p>
          <a:p>
            <a:endParaRPr lang="en-GB" b="1"/>
          </a:p>
          <a:p>
            <a:r>
              <a:rPr lang="en-GB" b="1"/>
              <a:t>Purpose</a:t>
            </a:r>
            <a:endParaRPr lang="en-US">
              <a:solidFill>
                <a:srgbClr val="444444"/>
              </a:solidFill>
            </a:endParaRPr>
          </a:p>
          <a:p>
            <a:r>
              <a:rPr lang="en-GB"/>
              <a:t>To help young people practise simple, confident ways to say no, leave a situation safely, and avoid feeling pressured into accepting a vape or another substance.</a:t>
            </a:r>
            <a:endParaRPr lang="en-US">
              <a:solidFill>
                <a:srgbClr val="444444"/>
              </a:solidFill>
            </a:endParaRPr>
          </a:p>
          <a:p>
            <a:endParaRPr lang="en-GB" b="1"/>
          </a:p>
          <a:p>
            <a:r>
              <a:rPr lang="en-GB" b="1"/>
              <a:t>Facilitator Notes</a:t>
            </a:r>
            <a:endParaRPr lang="en-US">
              <a:solidFill>
                <a:srgbClr val="444444"/>
              </a:solidFill>
            </a:endParaRPr>
          </a:p>
          <a:p>
            <a:r>
              <a:rPr lang="en-GB"/>
              <a:t>Explain that saying no does not always have to mean simply saying "No." Sometimes it can feel easier to give a reason, change the subject, or leave the situation.</a:t>
            </a:r>
            <a:endParaRPr lang="en-US">
              <a:solidFill>
                <a:srgbClr val="444444"/>
              </a:solidFill>
            </a:endParaRPr>
          </a:p>
          <a:p>
            <a:r>
              <a:rPr lang="en-GB"/>
              <a:t>Read through the examples on the slide together. Ask which responses they think would work best and why.</a:t>
            </a:r>
            <a:endParaRPr lang="en-US">
              <a:solidFill>
                <a:srgbClr val="444444"/>
              </a:solidFill>
            </a:endParaRPr>
          </a:p>
          <a:p>
            <a:r>
              <a:rPr lang="en-GB"/>
              <a:t>Remind the group that there is no single "right" answer. Different responses work for different people and situations. The most important thing is to get away safely and not feel pressured into doing something they don't want to do.</a:t>
            </a:r>
            <a:endParaRPr lang="en-US">
              <a:solidFill>
                <a:srgbClr val="444444"/>
              </a:solidFill>
            </a:endParaRPr>
          </a:p>
          <a:p>
            <a:r>
              <a:rPr lang="en-GB"/>
              <a:t>Invite participants to work in pairs and either:</a:t>
            </a:r>
            <a:endParaRPr lang="en-US">
              <a:solidFill>
                <a:srgbClr val="444444"/>
              </a:solidFill>
            </a:endParaRPr>
          </a:p>
          <a:p>
            <a:r>
              <a:rPr lang="en-GB"/>
              <a:t>Choose one of the responses and act it out. </a:t>
            </a:r>
            <a:endParaRPr lang="en-US">
              <a:solidFill>
                <a:srgbClr val="444444"/>
              </a:solidFill>
            </a:endParaRPr>
          </a:p>
          <a:p>
            <a:r>
              <a:rPr lang="en-GB"/>
              <a:t>Think of another safe response they could use. </a:t>
            </a:r>
            <a:endParaRPr lang="en-US">
              <a:solidFill>
                <a:srgbClr val="444444"/>
              </a:solidFill>
            </a:endParaRPr>
          </a:p>
          <a:p>
            <a:r>
              <a:rPr lang="en-GB"/>
              <a:t>Practise saying it confidently. </a:t>
            </a:r>
            <a:endParaRPr lang="en-US">
              <a:solidFill>
                <a:srgbClr val="444444"/>
              </a:solidFill>
            </a:endParaRPr>
          </a:p>
          <a:p>
            <a:endParaRPr lang="en-GB"/>
          </a:p>
          <a:p>
            <a:r>
              <a:rPr lang="en-GB"/>
              <a:t>Encourage everyone to use a clear voice, make eye contact if they feel comfortable, and then walk away or rejoin friends.</a:t>
            </a:r>
            <a:endParaRPr lang="en-US">
              <a:solidFill>
                <a:srgbClr val="444444"/>
              </a:solidFill>
            </a:endParaRPr>
          </a:p>
          <a:p>
            <a:r>
              <a:rPr lang="en-GB"/>
              <a:t>If appropriate, introduce the idea of the </a:t>
            </a:r>
            <a:r>
              <a:rPr lang="en-GB" b="1"/>
              <a:t>"broken record"</a:t>
            </a:r>
            <a:r>
              <a:rPr lang="en-GB"/>
              <a:t> technique—calmly repeating the same response if someone keeps asking.</a:t>
            </a:r>
            <a:endParaRPr lang="en-US">
              <a:solidFill>
                <a:srgbClr val="444444"/>
              </a:solidFill>
            </a:endParaRPr>
          </a:p>
          <a:p>
            <a:r>
              <a:rPr lang="en-GB"/>
              <a:t>Examples include:</a:t>
            </a:r>
            <a:endParaRPr lang="en-US">
              <a:solidFill>
                <a:srgbClr val="444444"/>
              </a:solidFill>
            </a:endParaRPr>
          </a:p>
          <a:p>
            <a:r>
              <a:rPr lang="en-GB"/>
              <a:t>"No thanks." </a:t>
            </a:r>
            <a:endParaRPr lang="en-US">
              <a:solidFill>
                <a:srgbClr val="444444"/>
              </a:solidFill>
            </a:endParaRPr>
          </a:p>
          <a:p>
            <a:r>
              <a:rPr lang="en-GB"/>
              <a:t>"I'm not interested." </a:t>
            </a:r>
            <a:endParaRPr lang="en-US">
              <a:solidFill>
                <a:srgbClr val="444444"/>
              </a:solidFill>
            </a:endParaRPr>
          </a:p>
          <a:p>
            <a:r>
              <a:rPr lang="en-GB"/>
              <a:t>"That's not for me." </a:t>
            </a:r>
            <a:endParaRPr lang="en-US">
              <a:solidFill>
                <a:srgbClr val="444444"/>
              </a:solidFill>
            </a:endParaRPr>
          </a:p>
          <a:p>
            <a:r>
              <a:rPr lang="en-GB"/>
              <a:t>"I've got to go." </a:t>
            </a:r>
            <a:endParaRPr lang="en-US">
              <a:solidFill>
                <a:srgbClr val="444444"/>
              </a:solidFill>
            </a:endParaRPr>
          </a:p>
          <a:p>
            <a:r>
              <a:rPr lang="en-GB"/>
              <a:t>"My friends are waiting." </a:t>
            </a:r>
            <a:endParaRPr lang="en-US">
              <a:solidFill>
                <a:srgbClr val="444444"/>
              </a:solidFill>
            </a:endParaRPr>
          </a:p>
          <a:p>
            <a:endParaRPr lang="en-GB" b="1"/>
          </a:p>
          <a:p>
            <a:r>
              <a:rPr lang="en-GB" b="1"/>
              <a:t>Key Message</a:t>
            </a:r>
            <a:endParaRPr lang="en-US">
              <a:solidFill>
                <a:srgbClr val="444444"/>
              </a:solidFill>
            </a:endParaRPr>
          </a:p>
          <a:p>
            <a:r>
              <a:rPr lang="en-GB" b="0"/>
              <a:t>You don't need to make excuses or argue. It's okay to say no, leave the situation, and ask for help if someone won't take no for an answer.</a:t>
            </a:r>
            <a:endParaRPr lang="en-GB" b="0">
              <a:solidFill>
                <a:srgbClr val="444444"/>
              </a:solidFill>
            </a:endParaRPr>
          </a:p>
          <a:p>
            <a:endParaRPr lang="en-GB">
              <a:solidFill>
                <a:srgbClr val="444444"/>
              </a:solidFill>
            </a:endParaRPr>
          </a:p>
          <a:p>
            <a:endParaRPr lang="en-GB" b="1">
              <a:solidFill>
                <a:srgbClr val="000000"/>
              </a:solidFill>
              <a:ea typeface="Calibri"/>
              <a:cs typeface="Calibri"/>
            </a:endParaRPr>
          </a:p>
        </p:txBody>
      </p:sp>
      <p:sp>
        <p:nvSpPr>
          <p:cNvPr id="4" name="Slide Number Placeholder 3">
            <a:extLst>
              <a:ext uri="{FF2B5EF4-FFF2-40B4-BE49-F238E27FC236}">
                <a16:creationId xmlns:a16="http://schemas.microsoft.com/office/drawing/2014/main" id="{4D479487-9D6C-92E5-DDBB-DCBB9164FBCA}"/>
              </a:ext>
            </a:extLst>
          </p:cNvPr>
          <p:cNvSpPr>
            <a:spLocks noGrp="1"/>
          </p:cNvSpPr>
          <p:nvPr>
            <p:ph type="sldNum" sz="quarter" idx="5"/>
          </p:nvPr>
        </p:nvSpPr>
        <p:spPr/>
        <p:txBody>
          <a:bodyPr/>
          <a:lstStyle/>
          <a:p>
            <a:fld id="{713DB98F-6C2B-4949-B3FD-B1FAAD83D033}" type="slidenum">
              <a:rPr lang="en-US" smtClean="0"/>
              <a:t>27</a:t>
            </a:fld>
            <a:endParaRPr lang="en-US"/>
          </a:p>
        </p:txBody>
      </p:sp>
    </p:spTree>
    <p:extLst>
      <p:ext uri="{BB962C8B-B14F-4D97-AF65-F5344CB8AC3E}">
        <p14:creationId xmlns:p14="http://schemas.microsoft.com/office/powerpoint/2010/main" val="25164079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02BEF-8CAB-4D99-E017-1C5A57F1AC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BEA4C8-E44A-A76B-5BB1-59DBDD51A0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DE9B19-2B37-76DB-2AD2-23EEA8CA7172}"/>
              </a:ext>
            </a:extLst>
          </p:cNvPr>
          <p:cNvSpPr>
            <a:spLocks noGrp="1"/>
          </p:cNvSpPr>
          <p:nvPr>
            <p:ph type="body" idx="1"/>
          </p:nvPr>
        </p:nvSpPr>
        <p:spPr/>
        <p:txBody>
          <a:bodyPr/>
          <a:lstStyle/>
          <a:p>
            <a:r>
              <a:rPr lang="en-GB" b="1"/>
              <a:t>Slide: What should we remember?</a:t>
            </a:r>
            <a:endParaRPr lang="en-US"/>
          </a:p>
          <a:p>
            <a:endParaRPr lang="en-GB" b="1">
              <a:ea typeface="Calibri"/>
              <a:cs typeface="Calibri"/>
            </a:endParaRPr>
          </a:p>
          <a:p>
            <a:r>
              <a:rPr lang="en-GB" b="1"/>
              <a:t>Facilitator Notes</a:t>
            </a:r>
            <a:endParaRPr lang="en-US">
              <a:ea typeface="Calibri"/>
              <a:cs typeface="Calibri"/>
            </a:endParaRPr>
          </a:p>
          <a:p>
            <a:r>
              <a:rPr lang="en-GB"/>
              <a:t>Finish by reminding the group that today's session isn’t just about vaping—it was about making confident choices.</a:t>
            </a:r>
            <a:endParaRPr lang="en-US">
              <a:ea typeface="Calibri"/>
              <a:cs typeface="Calibri"/>
            </a:endParaRPr>
          </a:p>
          <a:p>
            <a:endParaRPr lang="en-GB">
              <a:ea typeface="Calibri"/>
              <a:cs typeface="Calibri"/>
            </a:endParaRPr>
          </a:p>
          <a:p>
            <a:r>
              <a:rPr lang="en-GB"/>
              <a:t>Reinforcing:</a:t>
            </a:r>
            <a:endParaRPr lang="en-US">
              <a:ea typeface="Calibri"/>
              <a:cs typeface="Calibri"/>
            </a:endParaRPr>
          </a:p>
          <a:p>
            <a:endParaRPr lang="en-GB">
              <a:ea typeface="Calibri"/>
              <a:cs typeface="Calibri"/>
            </a:endParaRPr>
          </a:p>
          <a:p>
            <a:pPr marL="342900" indent="-342900">
              <a:buFont typeface="Wingdings,sans-serif"/>
              <a:buChar char="ü"/>
            </a:pPr>
            <a:r>
              <a:rPr lang="en-US"/>
              <a:t>How to </a:t>
            </a:r>
            <a:r>
              <a:rPr lang="en-US" b="1" err="1"/>
              <a:t>recognise</a:t>
            </a:r>
            <a:r>
              <a:rPr lang="en-US" b="1"/>
              <a:t> peer influence</a:t>
            </a:r>
            <a:r>
              <a:rPr lang="en-US"/>
              <a:t> and the risks it can bring</a:t>
            </a:r>
            <a:br>
              <a:rPr lang="en-US">
                <a:cs typeface="+mn-lt"/>
              </a:rPr>
            </a:br>
            <a:endParaRPr lang="en-US">
              <a:ea typeface="Calibri"/>
              <a:cs typeface="Calibri"/>
            </a:endParaRPr>
          </a:p>
          <a:p>
            <a:pPr marL="342900" indent="-342900">
              <a:buFont typeface="Wingdings,sans-serif"/>
              <a:buChar char="ü"/>
            </a:pPr>
            <a:r>
              <a:rPr lang="en-US"/>
              <a:t>How you can </a:t>
            </a:r>
            <a:r>
              <a:rPr lang="en-US" b="1"/>
              <a:t>say "no" confidently</a:t>
            </a:r>
            <a:r>
              <a:rPr lang="en-US"/>
              <a:t> when you want to.</a:t>
            </a:r>
            <a:endParaRPr lang="en-US">
              <a:ea typeface="Calibri"/>
              <a:cs typeface="Calibri"/>
            </a:endParaRPr>
          </a:p>
          <a:p>
            <a:pPr marL="285750" indent="-285750">
              <a:buFont typeface="Wingdings,sans-serif"/>
              <a:buChar char="ü"/>
            </a:pPr>
            <a:endParaRPr lang="en-US">
              <a:ea typeface="Calibri"/>
              <a:cs typeface="Calibri"/>
            </a:endParaRPr>
          </a:p>
          <a:p>
            <a:pPr marL="342900" indent="-342900">
              <a:buFont typeface="Wingdings,sans-serif"/>
              <a:buChar char="ü"/>
            </a:pPr>
            <a:r>
              <a:rPr lang="en-US"/>
              <a:t>How to have a </a:t>
            </a:r>
            <a:r>
              <a:rPr lang="en-US" b="1"/>
              <a:t>plan</a:t>
            </a:r>
            <a:r>
              <a:rPr lang="en-US"/>
              <a:t> for tough choices</a:t>
            </a:r>
            <a:br>
              <a:rPr lang="en-US">
                <a:cs typeface="+mn-lt"/>
              </a:rPr>
            </a:br>
            <a:endParaRPr lang="en-US">
              <a:ea typeface="Calibri"/>
              <a:cs typeface="Calibri"/>
            </a:endParaRPr>
          </a:p>
          <a:p>
            <a:pPr marL="342900" indent="-342900">
              <a:buFont typeface="Wingdings,sans-serif"/>
              <a:buChar char="ü"/>
            </a:pPr>
            <a:r>
              <a:rPr lang="en-US"/>
              <a:t>How to </a:t>
            </a:r>
            <a:r>
              <a:rPr lang="en-US" b="1"/>
              <a:t>support each other</a:t>
            </a:r>
            <a:endParaRPr lang="en-US">
              <a:ea typeface="Calibri"/>
              <a:cs typeface="Calibri"/>
            </a:endParaRPr>
          </a:p>
          <a:p>
            <a:endParaRPr lang="en-GB">
              <a:ea typeface="Calibri"/>
              <a:cs typeface="Calibri"/>
            </a:endParaRPr>
          </a:p>
          <a:p>
            <a:r>
              <a:rPr lang="en-GB" b="1"/>
              <a:t>What's one thing you'll remember from today?</a:t>
            </a:r>
            <a:r>
              <a:rPr lang="en-GB"/>
              <a:t> </a:t>
            </a:r>
            <a:endParaRPr lang="en-US">
              <a:ea typeface="Calibri"/>
              <a:cs typeface="Calibri"/>
            </a:endParaRPr>
          </a:p>
          <a:p>
            <a:r>
              <a:rPr lang="en-GB" b="1"/>
              <a:t>What's one thing you could do if someone offered you a vape?</a:t>
            </a:r>
            <a:r>
              <a:rPr lang="en-GB"/>
              <a:t> </a:t>
            </a:r>
            <a:endParaRPr lang="en-GB">
              <a:ea typeface="Calibri"/>
              <a:cs typeface="Calibri"/>
            </a:endParaRPr>
          </a:p>
          <a:p>
            <a:endParaRPr lang="en-US">
              <a:ea typeface="Calibri"/>
              <a:cs typeface="Calibri"/>
            </a:endParaRPr>
          </a:p>
          <a:p>
            <a:r>
              <a:rPr lang="en-GB"/>
              <a:t>Reinforce that everyone has the right to make their own choices, say no, and ask for help if they ever need it.</a:t>
            </a:r>
            <a:endParaRPr lang="en-US">
              <a:ea typeface="Calibri"/>
              <a:cs typeface="Calibri"/>
            </a:endParaRPr>
          </a:p>
          <a:p>
            <a:endParaRPr lang="en-GB" b="1"/>
          </a:p>
          <a:p>
            <a:r>
              <a:rPr lang="en-GB" b="1"/>
              <a:t>Key message:</a:t>
            </a:r>
            <a:r>
              <a:rPr lang="en-GB"/>
              <a:t> </a:t>
            </a:r>
            <a:r>
              <a:rPr lang="en-GB" i="1"/>
              <a:t>Being yourself and making healthy choices is always stronger than following the crowd.</a:t>
            </a:r>
            <a:endParaRPr lang="en-GB">
              <a:ea typeface="Calibri"/>
              <a:cs typeface="Calibri"/>
            </a:endParaRPr>
          </a:p>
          <a:p>
            <a:endParaRPr lang="en-GB">
              <a:solidFill>
                <a:srgbClr val="444444"/>
              </a:solidFill>
            </a:endParaRPr>
          </a:p>
          <a:p>
            <a:endParaRPr lang="en-GB">
              <a:ea typeface="Calibri"/>
              <a:cs typeface="Calibri"/>
            </a:endParaRPr>
          </a:p>
        </p:txBody>
      </p:sp>
      <p:sp>
        <p:nvSpPr>
          <p:cNvPr id="4" name="Slide Number Placeholder 3">
            <a:extLst>
              <a:ext uri="{FF2B5EF4-FFF2-40B4-BE49-F238E27FC236}">
                <a16:creationId xmlns:a16="http://schemas.microsoft.com/office/drawing/2014/main" id="{BA68972E-F1C8-C098-CC8B-49FEAD6B4D13}"/>
              </a:ext>
            </a:extLst>
          </p:cNvPr>
          <p:cNvSpPr>
            <a:spLocks noGrp="1"/>
          </p:cNvSpPr>
          <p:nvPr>
            <p:ph type="sldNum" sz="quarter" idx="5"/>
          </p:nvPr>
        </p:nvSpPr>
        <p:spPr/>
        <p:txBody>
          <a:bodyPr/>
          <a:lstStyle/>
          <a:p>
            <a:fld id="{713DB98F-6C2B-4949-B3FD-B1FAAD83D033}" type="slidenum">
              <a:rPr lang="en-US" smtClean="0"/>
              <a:t>28</a:t>
            </a:fld>
            <a:endParaRPr lang="en-US"/>
          </a:p>
        </p:txBody>
      </p:sp>
    </p:spTree>
    <p:extLst>
      <p:ext uri="{BB962C8B-B14F-4D97-AF65-F5344CB8AC3E}">
        <p14:creationId xmlns:p14="http://schemas.microsoft.com/office/powerpoint/2010/main" val="9419800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262CA-BDC8-328B-DBDB-BF878EDB39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353E60-8DE2-29B4-04CD-38B576E61D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B2AD36-308D-C7F3-4028-9F0EB9FB8785}"/>
              </a:ext>
            </a:extLst>
          </p:cNvPr>
          <p:cNvSpPr>
            <a:spLocks noGrp="1"/>
          </p:cNvSpPr>
          <p:nvPr>
            <p:ph type="body" idx="1"/>
          </p:nvPr>
        </p:nvSpPr>
        <p:spPr/>
        <p:txBody>
          <a:bodyPr/>
          <a:lstStyle/>
          <a:p>
            <a:r>
              <a:rPr lang="en-GB" b="1"/>
              <a:t>Slide: Need to Talk?</a:t>
            </a:r>
          </a:p>
          <a:p>
            <a:r>
              <a:rPr lang="en-GB" b="1"/>
              <a:t>Purpose</a:t>
            </a:r>
          </a:p>
          <a:p>
            <a:r>
              <a:rPr lang="en-GB"/>
              <a:t>To ensure young people know where they can access support, information or someone to talk to if anything discussed during the session has raised questions, worries or concerns.</a:t>
            </a:r>
          </a:p>
          <a:p>
            <a:endParaRPr lang="en-GB" b="1"/>
          </a:p>
          <a:p>
            <a:r>
              <a:rPr lang="en-GB" b="1"/>
              <a:t>Facilitator Notes</a:t>
            </a:r>
          </a:p>
          <a:p>
            <a:r>
              <a:rPr lang="en-GB"/>
              <a:t>Explain that sometimes discussions about vaping, nicotine, health, family members or friends can make people think about their own experiences or leave them with questions.</a:t>
            </a:r>
          </a:p>
          <a:p>
            <a:r>
              <a:rPr lang="en-GB"/>
              <a:t>Remind young people that they do not need to deal with worries on their own and that there are trusted adults and organisations that can help.</a:t>
            </a:r>
          </a:p>
          <a:p>
            <a:r>
              <a:rPr lang="en-GB"/>
              <a:t>Briefly introduce Childline as a free, confidential service for children and young people where they can talk about anything that is worrying them.</a:t>
            </a:r>
          </a:p>
          <a:p>
            <a:endParaRPr lang="en-GB"/>
          </a:p>
          <a:p>
            <a:r>
              <a:rPr lang="en-GB"/>
              <a:t>You may also wish to remind participants that they can speak to:</a:t>
            </a:r>
          </a:p>
          <a:p>
            <a:r>
              <a:rPr lang="en-GB"/>
              <a:t>A parent, carer or trusted family member </a:t>
            </a:r>
          </a:p>
          <a:p>
            <a:r>
              <a:rPr lang="en-GB"/>
              <a:t>A youth worker </a:t>
            </a:r>
          </a:p>
          <a:p>
            <a:r>
              <a:rPr lang="en-GB"/>
              <a:t>A teacher or school staff member </a:t>
            </a:r>
          </a:p>
          <a:p>
            <a:r>
              <a:rPr lang="en-GB"/>
              <a:t>A school nurse </a:t>
            </a:r>
          </a:p>
          <a:p>
            <a:r>
              <a:rPr lang="en-GB"/>
              <a:t>Another trusted adult </a:t>
            </a:r>
          </a:p>
          <a:p>
            <a:r>
              <a:rPr lang="en-GB"/>
              <a:t>Reassure the group that asking for help is a positive thing to do and that support is available even if a problem feels small.</a:t>
            </a:r>
          </a:p>
          <a:p>
            <a:endParaRPr lang="en-GB" b="1"/>
          </a:p>
          <a:p>
            <a:r>
              <a:rPr lang="en-GB" b="1"/>
              <a:t>Key Message</a:t>
            </a:r>
          </a:p>
          <a:p>
            <a:endParaRPr lang="en-GB" b="1"/>
          </a:p>
          <a:p>
            <a:r>
              <a:rPr lang="en-GB" b="0"/>
              <a:t>If something is worrying you, talk to someone you trust. Support and advice are available, and you do not have to deal with problems on your own.</a:t>
            </a:r>
          </a:p>
          <a:p>
            <a:pPr algn="l" rtl="0" fontAlgn="base">
              <a:lnSpc>
                <a:spcPts val="1564"/>
              </a:lnSpc>
              <a:spcAft>
                <a:spcPts val="800"/>
              </a:spcAft>
              <a:buNone/>
            </a:pPr>
            <a:endParaRPr lang="en-GB" sz="1800" b="0" i="0" u="sng" strike="noStrike">
              <a:solidFill>
                <a:srgbClr val="000000"/>
              </a:solidFill>
              <a:effectLst/>
              <a:latin typeface="Aptos" panose="020B0004020202020204" pitchFamily="34" charset="0"/>
              <a:hlinkClick r:id="rId3"/>
            </a:endParaRPr>
          </a:p>
          <a:p>
            <a:pPr algn="l" rtl="0" fontAlgn="base">
              <a:lnSpc>
                <a:spcPts val="1564"/>
              </a:lnSpc>
              <a:spcAft>
                <a:spcPts val="800"/>
              </a:spcAft>
              <a:buNone/>
            </a:pPr>
            <a:r>
              <a:rPr lang="en-GB" sz="1800" b="0" i="0" u="sng" strike="noStrike">
                <a:solidFill>
                  <a:srgbClr val="000000"/>
                </a:solidFill>
                <a:effectLst/>
                <a:latin typeface="Aptos" panose="020B0004020202020204" pitchFamily="34" charset="0"/>
                <a:hlinkClick r:id="rId3"/>
              </a:rPr>
              <a:t>Quit your way Youth - NHSGGC</a:t>
            </a:r>
            <a:r>
              <a:rPr lang="en-GB" sz="1800" b="0" i="0">
                <a:solidFill>
                  <a:srgbClr val="000000"/>
                </a:solidFill>
                <a:effectLst/>
                <a:latin typeface="Aptos" panose="020B0004020202020204" pitchFamily="34" charset="0"/>
              </a:rPr>
              <a:t> </a:t>
            </a:r>
            <a:endParaRPr lang="en-GB" b="0" i="0">
              <a:solidFill>
                <a:srgbClr val="000000"/>
              </a:solidFill>
              <a:effectLst/>
              <a:latin typeface="Segoe UI" panose="020B0502040204020203" pitchFamily="34" charset="0"/>
            </a:endParaRPr>
          </a:p>
          <a:p>
            <a:pPr algn="l" rtl="0" fontAlgn="base">
              <a:lnSpc>
                <a:spcPts val="1564"/>
              </a:lnSpc>
              <a:buNone/>
            </a:pPr>
            <a:r>
              <a:rPr lang="en-GB" sz="1800" b="0" i="0" u="sng" strike="noStrike">
                <a:solidFill>
                  <a:srgbClr val="000000"/>
                </a:solidFill>
                <a:effectLst/>
                <a:latin typeface="Aptos" panose="020B0004020202020204" pitchFamily="34" charset="0"/>
                <a:hlinkClick r:id="rId4"/>
              </a:rPr>
              <a:t>Young people and vaping briefing paper - NHSGGC</a:t>
            </a:r>
            <a:r>
              <a:rPr lang="en-GB" sz="1800" b="0" i="0">
                <a:solidFill>
                  <a:srgbClr val="000000"/>
                </a:solidFill>
                <a:effectLst/>
                <a:latin typeface="Aptos" panose="020B0004020202020204" pitchFamily="34" charset="0"/>
              </a:rPr>
              <a:t> </a:t>
            </a:r>
            <a:endParaRPr lang="en-GB" b="0" i="0">
              <a:solidFill>
                <a:srgbClr val="000000"/>
              </a:solidFill>
              <a:effectLst/>
              <a:latin typeface="Segoe UI" panose="020B0502040204020203" pitchFamily="34" charset="0"/>
            </a:endParaRPr>
          </a:p>
          <a:p>
            <a:pPr algn="l" rtl="0" fontAlgn="base">
              <a:lnSpc>
                <a:spcPts val="1564"/>
              </a:lnSpc>
            </a:pPr>
            <a:r>
              <a:rPr lang="en-GB" sz="1800" b="0" i="0" u="sng" strike="noStrike">
                <a:solidFill>
                  <a:srgbClr val="000000"/>
                </a:solidFill>
                <a:effectLst/>
                <a:latin typeface="Aptos" panose="020B0004020202020204" pitchFamily="34" charset="0"/>
                <a:hlinkClick r:id="rId5"/>
              </a:rPr>
              <a:t>Vaping addiction soon takes hold | NHS inform</a:t>
            </a:r>
            <a:r>
              <a:rPr lang="en-GB" sz="1800" b="0" i="0">
                <a:solidFill>
                  <a:srgbClr val="000000"/>
                </a:solidFill>
                <a:effectLst/>
                <a:latin typeface="Aptos" panose="020B0004020202020204" pitchFamily="34" charset="0"/>
              </a:rPr>
              <a:t> </a:t>
            </a:r>
            <a:endParaRPr lang="en-GB" b="0" i="0">
              <a:solidFill>
                <a:srgbClr val="000000"/>
              </a:solidFill>
              <a:effectLst/>
              <a:latin typeface="Segoe UI" panose="020B0502040204020203" pitchFamily="34" charset="0"/>
            </a:endParaRPr>
          </a:p>
          <a:p>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E1D2014-7A02-EB73-D70C-BA9720130C4E}"/>
              </a:ext>
            </a:extLst>
          </p:cNvPr>
          <p:cNvSpPr>
            <a:spLocks noGrp="1"/>
          </p:cNvSpPr>
          <p:nvPr>
            <p:ph type="sldNum" sz="quarter" idx="10"/>
          </p:nvPr>
        </p:nvSpPr>
        <p:spPr/>
        <p:txBody>
          <a:bodyPr/>
          <a:lstStyle/>
          <a:p>
            <a:fld id="{C08248B4-05AC-4B1A-992B-69771E8850E2}" type="slidenum">
              <a:rPr lang="en-GB" smtClean="0"/>
              <a:t>29</a:t>
            </a:fld>
            <a:endParaRPr lang="en-GB"/>
          </a:p>
        </p:txBody>
      </p:sp>
    </p:spTree>
    <p:extLst>
      <p:ext uri="{BB962C8B-B14F-4D97-AF65-F5344CB8AC3E}">
        <p14:creationId xmlns:p14="http://schemas.microsoft.com/office/powerpoint/2010/main" val="4014380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2F9F2-C488-4B82-AB98-D865A520F22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1D18F61-A77F-4A21-B585-1FDD1775CE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3364111-64FB-4BA8-A682-18154C37C378}"/>
              </a:ext>
            </a:extLst>
          </p:cNvPr>
          <p:cNvSpPr>
            <a:spLocks noGrp="1"/>
          </p:cNvSpPr>
          <p:nvPr>
            <p:ph type="dt" sz="half" idx="10"/>
          </p:nvPr>
        </p:nvSpPr>
        <p:spPr/>
        <p:txBody>
          <a:bodyPr/>
          <a:lstStyle/>
          <a:p>
            <a:fld id="{92EB9492-F1AF-4536-8EEF-FBB7C275D94A}" type="datetimeFigureOut">
              <a:rPr lang="en-GB" smtClean="0"/>
              <a:t>21/09/2026</a:t>
            </a:fld>
            <a:endParaRPr lang="en-GB"/>
          </a:p>
        </p:txBody>
      </p:sp>
      <p:sp>
        <p:nvSpPr>
          <p:cNvPr id="5" name="Footer Placeholder 4">
            <a:extLst>
              <a:ext uri="{FF2B5EF4-FFF2-40B4-BE49-F238E27FC236}">
                <a16:creationId xmlns:a16="http://schemas.microsoft.com/office/drawing/2014/main" id="{9C124F67-35E6-40BC-907D-25ACA0FF05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F138C6-06FA-43B2-9693-59774A525E45}"/>
              </a:ext>
            </a:extLst>
          </p:cNvPr>
          <p:cNvSpPr>
            <a:spLocks noGrp="1"/>
          </p:cNvSpPr>
          <p:nvPr>
            <p:ph type="sldNum" sz="quarter" idx="12"/>
          </p:nvPr>
        </p:nvSpPr>
        <p:spPr/>
        <p:txBody>
          <a:bodyPr/>
          <a:lstStyle/>
          <a:p>
            <a:fld id="{8A4BDD69-5057-470E-B92C-4B7DDA341F2E}" type="slidenum">
              <a:rPr lang="en-GB" smtClean="0"/>
              <a:t>‹#›</a:t>
            </a:fld>
            <a:endParaRPr lang="en-GB"/>
          </a:p>
        </p:txBody>
      </p:sp>
    </p:spTree>
    <p:extLst>
      <p:ext uri="{BB962C8B-B14F-4D97-AF65-F5344CB8AC3E}">
        <p14:creationId xmlns:p14="http://schemas.microsoft.com/office/powerpoint/2010/main" val="3061017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2EA6E-DE5D-441A-AA22-0CAF942FCD1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0F4E4A4-A4DC-4FD0-A1B8-A9CC4D6AE83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6F15C34-CE3C-451B-8D2A-A9389FF66AE9}"/>
              </a:ext>
            </a:extLst>
          </p:cNvPr>
          <p:cNvSpPr>
            <a:spLocks noGrp="1"/>
          </p:cNvSpPr>
          <p:nvPr>
            <p:ph type="dt" sz="half" idx="10"/>
          </p:nvPr>
        </p:nvSpPr>
        <p:spPr/>
        <p:txBody>
          <a:bodyPr/>
          <a:lstStyle/>
          <a:p>
            <a:fld id="{92EB9492-F1AF-4536-8EEF-FBB7C275D94A}" type="datetimeFigureOut">
              <a:rPr lang="en-GB" smtClean="0"/>
              <a:t>21/09/2026</a:t>
            </a:fld>
            <a:endParaRPr lang="en-GB"/>
          </a:p>
        </p:txBody>
      </p:sp>
      <p:sp>
        <p:nvSpPr>
          <p:cNvPr id="5" name="Footer Placeholder 4">
            <a:extLst>
              <a:ext uri="{FF2B5EF4-FFF2-40B4-BE49-F238E27FC236}">
                <a16:creationId xmlns:a16="http://schemas.microsoft.com/office/drawing/2014/main" id="{4B012B99-F8D1-44D0-A4D4-287EEFDDE3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FC06A6-B70E-4975-902D-5C6C82169EE4}"/>
              </a:ext>
            </a:extLst>
          </p:cNvPr>
          <p:cNvSpPr>
            <a:spLocks noGrp="1"/>
          </p:cNvSpPr>
          <p:nvPr>
            <p:ph type="sldNum" sz="quarter" idx="12"/>
          </p:nvPr>
        </p:nvSpPr>
        <p:spPr/>
        <p:txBody>
          <a:bodyPr/>
          <a:lstStyle/>
          <a:p>
            <a:fld id="{8A4BDD69-5057-470E-B92C-4B7DDA341F2E}" type="slidenum">
              <a:rPr lang="en-GB" smtClean="0"/>
              <a:t>‹#›</a:t>
            </a:fld>
            <a:endParaRPr lang="en-GB"/>
          </a:p>
        </p:txBody>
      </p:sp>
    </p:spTree>
    <p:extLst>
      <p:ext uri="{BB962C8B-B14F-4D97-AF65-F5344CB8AC3E}">
        <p14:creationId xmlns:p14="http://schemas.microsoft.com/office/powerpoint/2010/main" val="1019904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25C62-5A72-4417-93DB-D6558D2B9B9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07727028-7A4B-470D-9C63-D9AF2A1AEF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CA0ABE6-069D-48A9-AA85-3A8F7AF7BDD5}"/>
              </a:ext>
            </a:extLst>
          </p:cNvPr>
          <p:cNvSpPr>
            <a:spLocks noGrp="1"/>
          </p:cNvSpPr>
          <p:nvPr>
            <p:ph type="dt" sz="half" idx="10"/>
          </p:nvPr>
        </p:nvSpPr>
        <p:spPr/>
        <p:txBody>
          <a:bodyPr/>
          <a:lstStyle/>
          <a:p>
            <a:fld id="{92EB9492-F1AF-4536-8EEF-FBB7C275D94A}" type="datetimeFigureOut">
              <a:rPr lang="en-GB" smtClean="0"/>
              <a:t>21/09/2026</a:t>
            </a:fld>
            <a:endParaRPr lang="en-GB"/>
          </a:p>
        </p:txBody>
      </p:sp>
      <p:sp>
        <p:nvSpPr>
          <p:cNvPr id="5" name="Footer Placeholder 4">
            <a:extLst>
              <a:ext uri="{FF2B5EF4-FFF2-40B4-BE49-F238E27FC236}">
                <a16:creationId xmlns:a16="http://schemas.microsoft.com/office/drawing/2014/main" id="{6C4F2852-DC16-4ED4-92B5-2FC2208837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93B5DF-57C0-4F49-BA82-CD78D5395E69}"/>
              </a:ext>
            </a:extLst>
          </p:cNvPr>
          <p:cNvSpPr>
            <a:spLocks noGrp="1"/>
          </p:cNvSpPr>
          <p:nvPr>
            <p:ph type="sldNum" sz="quarter" idx="12"/>
          </p:nvPr>
        </p:nvSpPr>
        <p:spPr/>
        <p:txBody>
          <a:bodyPr/>
          <a:lstStyle/>
          <a:p>
            <a:fld id="{8A4BDD69-5057-470E-B92C-4B7DDA341F2E}" type="slidenum">
              <a:rPr lang="en-GB" smtClean="0"/>
              <a:t>‹#›</a:t>
            </a:fld>
            <a:endParaRPr lang="en-GB"/>
          </a:p>
        </p:txBody>
      </p:sp>
    </p:spTree>
    <p:extLst>
      <p:ext uri="{BB962C8B-B14F-4D97-AF65-F5344CB8AC3E}">
        <p14:creationId xmlns:p14="http://schemas.microsoft.com/office/powerpoint/2010/main" val="3570147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2137D-C862-496B-AA52-520419767C2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8372C2C-3A0C-4020-9442-FA7D5ED72A8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1AFE6FB-3E3B-4646-92D6-29B60DFD3F6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BDA5EE7-9461-4FA3-BC44-907AAF82B2DC}"/>
              </a:ext>
            </a:extLst>
          </p:cNvPr>
          <p:cNvSpPr>
            <a:spLocks noGrp="1"/>
          </p:cNvSpPr>
          <p:nvPr>
            <p:ph type="dt" sz="half" idx="10"/>
          </p:nvPr>
        </p:nvSpPr>
        <p:spPr/>
        <p:txBody>
          <a:bodyPr/>
          <a:lstStyle/>
          <a:p>
            <a:fld id="{92EB9492-F1AF-4536-8EEF-FBB7C275D94A}" type="datetimeFigureOut">
              <a:rPr lang="en-GB" smtClean="0"/>
              <a:t>21/09/2026</a:t>
            </a:fld>
            <a:endParaRPr lang="en-GB"/>
          </a:p>
        </p:txBody>
      </p:sp>
      <p:sp>
        <p:nvSpPr>
          <p:cNvPr id="6" name="Footer Placeholder 5">
            <a:extLst>
              <a:ext uri="{FF2B5EF4-FFF2-40B4-BE49-F238E27FC236}">
                <a16:creationId xmlns:a16="http://schemas.microsoft.com/office/drawing/2014/main" id="{068531FD-62CB-43FC-854A-81774E21E3A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5AC4E7B-8B73-4E46-A99B-3B70A0CAFD35}"/>
              </a:ext>
            </a:extLst>
          </p:cNvPr>
          <p:cNvSpPr>
            <a:spLocks noGrp="1"/>
          </p:cNvSpPr>
          <p:nvPr>
            <p:ph type="sldNum" sz="quarter" idx="12"/>
          </p:nvPr>
        </p:nvSpPr>
        <p:spPr/>
        <p:txBody>
          <a:bodyPr/>
          <a:lstStyle/>
          <a:p>
            <a:fld id="{8A4BDD69-5057-470E-B92C-4B7DDA341F2E}" type="slidenum">
              <a:rPr lang="en-GB" smtClean="0"/>
              <a:t>‹#›</a:t>
            </a:fld>
            <a:endParaRPr lang="en-GB"/>
          </a:p>
        </p:txBody>
      </p:sp>
    </p:spTree>
    <p:extLst>
      <p:ext uri="{BB962C8B-B14F-4D97-AF65-F5344CB8AC3E}">
        <p14:creationId xmlns:p14="http://schemas.microsoft.com/office/powerpoint/2010/main" val="3148528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98EE8-161E-42B6-AB40-E46D6BCC46A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B7393B09-4DB8-456F-AA9D-7A3BFAA2D7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2CC14DD-7C77-4789-89F1-392E7452369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4AA6C82-F09B-40AA-84E4-0DB27423D3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9AB4CE8-3609-46B6-A57D-D199C635AA8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B00AD28-8FE5-4354-A54D-E587D0DCD419}"/>
              </a:ext>
            </a:extLst>
          </p:cNvPr>
          <p:cNvSpPr>
            <a:spLocks noGrp="1"/>
          </p:cNvSpPr>
          <p:nvPr>
            <p:ph type="dt" sz="half" idx="10"/>
          </p:nvPr>
        </p:nvSpPr>
        <p:spPr/>
        <p:txBody>
          <a:bodyPr/>
          <a:lstStyle/>
          <a:p>
            <a:fld id="{92EB9492-F1AF-4536-8EEF-FBB7C275D94A}" type="datetimeFigureOut">
              <a:rPr lang="en-GB" smtClean="0"/>
              <a:t>21/09/2026</a:t>
            </a:fld>
            <a:endParaRPr lang="en-GB"/>
          </a:p>
        </p:txBody>
      </p:sp>
      <p:sp>
        <p:nvSpPr>
          <p:cNvPr id="8" name="Footer Placeholder 7">
            <a:extLst>
              <a:ext uri="{FF2B5EF4-FFF2-40B4-BE49-F238E27FC236}">
                <a16:creationId xmlns:a16="http://schemas.microsoft.com/office/drawing/2014/main" id="{D127988B-E983-409F-80D9-036AD76E46B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20F56E2-418D-4DB7-98FC-6AC583819F0E}"/>
              </a:ext>
            </a:extLst>
          </p:cNvPr>
          <p:cNvSpPr>
            <a:spLocks noGrp="1"/>
          </p:cNvSpPr>
          <p:nvPr>
            <p:ph type="sldNum" sz="quarter" idx="12"/>
          </p:nvPr>
        </p:nvSpPr>
        <p:spPr/>
        <p:txBody>
          <a:bodyPr/>
          <a:lstStyle/>
          <a:p>
            <a:fld id="{8A4BDD69-5057-470E-B92C-4B7DDA341F2E}" type="slidenum">
              <a:rPr lang="en-GB" smtClean="0"/>
              <a:t>‹#›</a:t>
            </a:fld>
            <a:endParaRPr lang="en-GB"/>
          </a:p>
        </p:txBody>
      </p:sp>
    </p:spTree>
    <p:extLst>
      <p:ext uri="{BB962C8B-B14F-4D97-AF65-F5344CB8AC3E}">
        <p14:creationId xmlns:p14="http://schemas.microsoft.com/office/powerpoint/2010/main" val="3404967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DC614-C78C-4F5E-9F32-6505C321D4A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C5384A6-5AD7-4AFB-BC6A-9591182B4472}"/>
              </a:ext>
            </a:extLst>
          </p:cNvPr>
          <p:cNvSpPr>
            <a:spLocks noGrp="1"/>
          </p:cNvSpPr>
          <p:nvPr>
            <p:ph type="dt" sz="half" idx="10"/>
          </p:nvPr>
        </p:nvSpPr>
        <p:spPr/>
        <p:txBody>
          <a:bodyPr/>
          <a:lstStyle/>
          <a:p>
            <a:fld id="{92EB9492-F1AF-4536-8EEF-FBB7C275D94A}" type="datetimeFigureOut">
              <a:rPr lang="en-GB" smtClean="0"/>
              <a:t>21/09/2026</a:t>
            </a:fld>
            <a:endParaRPr lang="en-GB"/>
          </a:p>
        </p:txBody>
      </p:sp>
      <p:sp>
        <p:nvSpPr>
          <p:cNvPr id="4" name="Footer Placeholder 3">
            <a:extLst>
              <a:ext uri="{FF2B5EF4-FFF2-40B4-BE49-F238E27FC236}">
                <a16:creationId xmlns:a16="http://schemas.microsoft.com/office/drawing/2014/main" id="{E00760C9-46DF-4869-9530-F156A4D5315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76F900D-854F-4D30-9DCF-F6FC3981DF86}"/>
              </a:ext>
            </a:extLst>
          </p:cNvPr>
          <p:cNvSpPr>
            <a:spLocks noGrp="1"/>
          </p:cNvSpPr>
          <p:nvPr>
            <p:ph type="sldNum" sz="quarter" idx="12"/>
          </p:nvPr>
        </p:nvSpPr>
        <p:spPr/>
        <p:txBody>
          <a:bodyPr/>
          <a:lstStyle/>
          <a:p>
            <a:fld id="{8A4BDD69-5057-470E-B92C-4B7DDA341F2E}" type="slidenum">
              <a:rPr lang="en-GB" smtClean="0"/>
              <a:t>‹#›</a:t>
            </a:fld>
            <a:endParaRPr lang="en-GB"/>
          </a:p>
        </p:txBody>
      </p:sp>
    </p:spTree>
    <p:extLst>
      <p:ext uri="{BB962C8B-B14F-4D97-AF65-F5344CB8AC3E}">
        <p14:creationId xmlns:p14="http://schemas.microsoft.com/office/powerpoint/2010/main" val="1851348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4156FE-9C4B-471B-879C-98C7FCCB7BF2}"/>
              </a:ext>
            </a:extLst>
          </p:cNvPr>
          <p:cNvSpPr>
            <a:spLocks noGrp="1"/>
          </p:cNvSpPr>
          <p:nvPr>
            <p:ph type="dt" sz="half" idx="10"/>
          </p:nvPr>
        </p:nvSpPr>
        <p:spPr/>
        <p:txBody>
          <a:bodyPr/>
          <a:lstStyle/>
          <a:p>
            <a:fld id="{92EB9492-F1AF-4536-8EEF-FBB7C275D94A}" type="datetimeFigureOut">
              <a:rPr lang="en-GB" smtClean="0"/>
              <a:t>21/09/2026</a:t>
            </a:fld>
            <a:endParaRPr lang="en-GB"/>
          </a:p>
        </p:txBody>
      </p:sp>
      <p:sp>
        <p:nvSpPr>
          <p:cNvPr id="3" name="Footer Placeholder 2">
            <a:extLst>
              <a:ext uri="{FF2B5EF4-FFF2-40B4-BE49-F238E27FC236}">
                <a16:creationId xmlns:a16="http://schemas.microsoft.com/office/drawing/2014/main" id="{BCE6EB4E-B90A-4873-9CD2-1BB905B1909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EAE9EDE-F930-41EA-9394-5189E99003B3}"/>
              </a:ext>
            </a:extLst>
          </p:cNvPr>
          <p:cNvSpPr>
            <a:spLocks noGrp="1"/>
          </p:cNvSpPr>
          <p:nvPr>
            <p:ph type="sldNum" sz="quarter" idx="12"/>
          </p:nvPr>
        </p:nvSpPr>
        <p:spPr/>
        <p:txBody>
          <a:bodyPr/>
          <a:lstStyle/>
          <a:p>
            <a:fld id="{8A4BDD69-5057-470E-B92C-4B7DDA341F2E}" type="slidenum">
              <a:rPr lang="en-GB" smtClean="0"/>
              <a:t>‹#›</a:t>
            </a:fld>
            <a:endParaRPr lang="en-GB"/>
          </a:p>
        </p:txBody>
      </p:sp>
    </p:spTree>
    <p:extLst>
      <p:ext uri="{BB962C8B-B14F-4D97-AF65-F5344CB8AC3E}">
        <p14:creationId xmlns:p14="http://schemas.microsoft.com/office/powerpoint/2010/main" val="3859588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23318-AC2F-491F-85AD-8B5347BE2F8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9559B74-1D4F-4A40-9DBF-93A747E207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41850AD1-AEC1-4D7F-8BD3-B6AD9D54A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5A20565-4D7C-4BCA-89BB-9B491864F835}"/>
              </a:ext>
            </a:extLst>
          </p:cNvPr>
          <p:cNvSpPr>
            <a:spLocks noGrp="1"/>
          </p:cNvSpPr>
          <p:nvPr>
            <p:ph type="dt" sz="half" idx="10"/>
          </p:nvPr>
        </p:nvSpPr>
        <p:spPr/>
        <p:txBody>
          <a:bodyPr/>
          <a:lstStyle/>
          <a:p>
            <a:fld id="{92EB9492-F1AF-4536-8EEF-FBB7C275D94A}" type="datetimeFigureOut">
              <a:rPr lang="en-GB" smtClean="0"/>
              <a:t>21/09/2026</a:t>
            </a:fld>
            <a:endParaRPr lang="en-GB"/>
          </a:p>
        </p:txBody>
      </p:sp>
      <p:sp>
        <p:nvSpPr>
          <p:cNvPr id="6" name="Footer Placeholder 5">
            <a:extLst>
              <a:ext uri="{FF2B5EF4-FFF2-40B4-BE49-F238E27FC236}">
                <a16:creationId xmlns:a16="http://schemas.microsoft.com/office/drawing/2014/main" id="{8E7677B1-C57A-40F6-AA2D-18D726D3506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BD68206-02D8-45AA-98A2-5F641A6A5272}"/>
              </a:ext>
            </a:extLst>
          </p:cNvPr>
          <p:cNvSpPr>
            <a:spLocks noGrp="1"/>
          </p:cNvSpPr>
          <p:nvPr>
            <p:ph type="sldNum" sz="quarter" idx="12"/>
          </p:nvPr>
        </p:nvSpPr>
        <p:spPr/>
        <p:txBody>
          <a:bodyPr/>
          <a:lstStyle/>
          <a:p>
            <a:fld id="{8A4BDD69-5057-470E-B92C-4B7DDA341F2E}" type="slidenum">
              <a:rPr lang="en-GB" smtClean="0"/>
              <a:t>‹#›</a:t>
            </a:fld>
            <a:endParaRPr lang="en-GB"/>
          </a:p>
        </p:txBody>
      </p:sp>
    </p:spTree>
    <p:extLst>
      <p:ext uri="{BB962C8B-B14F-4D97-AF65-F5344CB8AC3E}">
        <p14:creationId xmlns:p14="http://schemas.microsoft.com/office/powerpoint/2010/main" val="1432218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230A5-D645-4620-B89E-EAD8A8889B2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31923FA1-EA83-47AA-B63D-87ACD7B204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377BC1A-4B2E-4CA3-8648-8E0A1BEF71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261D66A-06FC-46C2-A0BF-62BABA5FE413}"/>
              </a:ext>
            </a:extLst>
          </p:cNvPr>
          <p:cNvSpPr>
            <a:spLocks noGrp="1"/>
          </p:cNvSpPr>
          <p:nvPr>
            <p:ph type="dt" sz="half" idx="10"/>
          </p:nvPr>
        </p:nvSpPr>
        <p:spPr/>
        <p:txBody>
          <a:bodyPr/>
          <a:lstStyle/>
          <a:p>
            <a:fld id="{92EB9492-F1AF-4536-8EEF-FBB7C275D94A}" type="datetimeFigureOut">
              <a:rPr lang="en-GB" smtClean="0"/>
              <a:t>21/09/2026</a:t>
            </a:fld>
            <a:endParaRPr lang="en-GB"/>
          </a:p>
        </p:txBody>
      </p:sp>
      <p:sp>
        <p:nvSpPr>
          <p:cNvPr id="6" name="Footer Placeholder 5">
            <a:extLst>
              <a:ext uri="{FF2B5EF4-FFF2-40B4-BE49-F238E27FC236}">
                <a16:creationId xmlns:a16="http://schemas.microsoft.com/office/drawing/2014/main" id="{5612992B-86D4-40C4-978B-72D4B5DBFE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314D52-930D-4BE8-A55A-80A00DD4EA97}"/>
              </a:ext>
            </a:extLst>
          </p:cNvPr>
          <p:cNvSpPr>
            <a:spLocks noGrp="1"/>
          </p:cNvSpPr>
          <p:nvPr>
            <p:ph type="sldNum" sz="quarter" idx="12"/>
          </p:nvPr>
        </p:nvSpPr>
        <p:spPr/>
        <p:txBody>
          <a:bodyPr/>
          <a:lstStyle/>
          <a:p>
            <a:fld id="{8A4BDD69-5057-470E-B92C-4B7DDA341F2E}" type="slidenum">
              <a:rPr lang="en-GB" smtClean="0"/>
              <a:t>‹#›</a:t>
            </a:fld>
            <a:endParaRPr lang="en-GB"/>
          </a:p>
        </p:txBody>
      </p:sp>
    </p:spTree>
    <p:extLst>
      <p:ext uri="{BB962C8B-B14F-4D97-AF65-F5344CB8AC3E}">
        <p14:creationId xmlns:p14="http://schemas.microsoft.com/office/powerpoint/2010/main" val="2698274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63657-A99C-40C1-8A94-87D614F4E7A0}"/>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A625A259-4DF5-49EC-BDEF-F70EE7D27BA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8DB8409-96A5-4BC9-B748-CDBC1FFA69CF}"/>
              </a:ext>
            </a:extLst>
          </p:cNvPr>
          <p:cNvSpPr>
            <a:spLocks noGrp="1"/>
          </p:cNvSpPr>
          <p:nvPr>
            <p:ph type="dt" sz="half" idx="10"/>
          </p:nvPr>
        </p:nvSpPr>
        <p:spPr/>
        <p:txBody>
          <a:bodyPr/>
          <a:lstStyle/>
          <a:p>
            <a:fld id="{92EB9492-F1AF-4536-8EEF-FBB7C275D94A}" type="datetimeFigureOut">
              <a:rPr lang="en-GB" smtClean="0"/>
              <a:t>21/09/2026</a:t>
            </a:fld>
            <a:endParaRPr lang="en-GB"/>
          </a:p>
        </p:txBody>
      </p:sp>
      <p:sp>
        <p:nvSpPr>
          <p:cNvPr id="5" name="Footer Placeholder 4">
            <a:extLst>
              <a:ext uri="{FF2B5EF4-FFF2-40B4-BE49-F238E27FC236}">
                <a16:creationId xmlns:a16="http://schemas.microsoft.com/office/drawing/2014/main" id="{570F458F-D318-4245-90F0-2F1D09CE90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B5A6C3-374A-49AB-B655-1E304EBFF898}"/>
              </a:ext>
            </a:extLst>
          </p:cNvPr>
          <p:cNvSpPr>
            <a:spLocks noGrp="1"/>
          </p:cNvSpPr>
          <p:nvPr>
            <p:ph type="sldNum" sz="quarter" idx="12"/>
          </p:nvPr>
        </p:nvSpPr>
        <p:spPr/>
        <p:txBody>
          <a:bodyPr/>
          <a:lstStyle/>
          <a:p>
            <a:fld id="{8A4BDD69-5057-470E-B92C-4B7DDA341F2E}" type="slidenum">
              <a:rPr lang="en-GB" smtClean="0"/>
              <a:t>‹#›</a:t>
            </a:fld>
            <a:endParaRPr lang="en-GB"/>
          </a:p>
        </p:txBody>
      </p:sp>
    </p:spTree>
    <p:extLst>
      <p:ext uri="{BB962C8B-B14F-4D97-AF65-F5344CB8AC3E}">
        <p14:creationId xmlns:p14="http://schemas.microsoft.com/office/powerpoint/2010/main" val="292904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B8E561-49AD-41C9-8F15-F49B986A0D8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13BF91C-C4C2-4ED5-A143-767E29DE2C9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54F12C4-A4D6-4E00-BDC4-7BD6D6ADB0BE}"/>
              </a:ext>
            </a:extLst>
          </p:cNvPr>
          <p:cNvSpPr>
            <a:spLocks noGrp="1"/>
          </p:cNvSpPr>
          <p:nvPr>
            <p:ph type="dt" sz="half" idx="10"/>
          </p:nvPr>
        </p:nvSpPr>
        <p:spPr/>
        <p:txBody>
          <a:bodyPr/>
          <a:lstStyle/>
          <a:p>
            <a:fld id="{92EB9492-F1AF-4536-8EEF-FBB7C275D94A}" type="datetimeFigureOut">
              <a:rPr lang="en-GB" smtClean="0"/>
              <a:t>21/09/2026</a:t>
            </a:fld>
            <a:endParaRPr lang="en-GB"/>
          </a:p>
        </p:txBody>
      </p:sp>
      <p:sp>
        <p:nvSpPr>
          <p:cNvPr id="5" name="Footer Placeholder 4">
            <a:extLst>
              <a:ext uri="{FF2B5EF4-FFF2-40B4-BE49-F238E27FC236}">
                <a16:creationId xmlns:a16="http://schemas.microsoft.com/office/drawing/2014/main" id="{27B35850-0A9E-4B97-A4F7-DD5D2CB894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CF71C2-0CBD-459E-99A7-F1B23B994175}"/>
              </a:ext>
            </a:extLst>
          </p:cNvPr>
          <p:cNvSpPr>
            <a:spLocks noGrp="1"/>
          </p:cNvSpPr>
          <p:nvPr>
            <p:ph type="sldNum" sz="quarter" idx="12"/>
          </p:nvPr>
        </p:nvSpPr>
        <p:spPr/>
        <p:txBody>
          <a:bodyPr/>
          <a:lstStyle/>
          <a:p>
            <a:fld id="{8A4BDD69-5057-470E-B92C-4B7DDA341F2E}" type="slidenum">
              <a:rPr lang="en-GB" smtClean="0"/>
              <a:t>‹#›</a:t>
            </a:fld>
            <a:endParaRPr lang="en-GB"/>
          </a:p>
        </p:txBody>
      </p:sp>
    </p:spTree>
    <p:extLst>
      <p:ext uri="{BB962C8B-B14F-4D97-AF65-F5344CB8AC3E}">
        <p14:creationId xmlns:p14="http://schemas.microsoft.com/office/powerpoint/2010/main" val="2640966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9AFCE5-72CB-41F0-85C4-C09CD4111A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BD9DC874-1330-40AD-9FFC-4BDCDCBB36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4E332B2-0920-42C8-9B6C-24A2D20DC3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EB9492-F1AF-4536-8EEF-FBB7C275D94A}" type="datetimeFigureOut">
              <a:rPr lang="en-GB" smtClean="0"/>
              <a:t>21/09/2026</a:t>
            </a:fld>
            <a:endParaRPr lang="en-GB"/>
          </a:p>
        </p:txBody>
      </p:sp>
      <p:sp>
        <p:nvSpPr>
          <p:cNvPr id="5" name="Footer Placeholder 4">
            <a:extLst>
              <a:ext uri="{FF2B5EF4-FFF2-40B4-BE49-F238E27FC236}">
                <a16:creationId xmlns:a16="http://schemas.microsoft.com/office/drawing/2014/main" id="{56F1D40C-A886-41D3-97BF-83F1EDB94E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A6C138A-6B12-4C91-8737-6E618F7A99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4BDD69-5057-470E-B92C-4B7DDA341F2E}" type="slidenum">
              <a:rPr lang="en-GB" smtClean="0"/>
              <a:t>‹#›</a:t>
            </a:fld>
            <a:endParaRPr lang="en-GB"/>
          </a:p>
        </p:txBody>
      </p:sp>
    </p:spTree>
    <p:extLst>
      <p:ext uri="{BB962C8B-B14F-4D97-AF65-F5344CB8AC3E}">
        <p14:creationId xmlns:p14="http://schemas.microsoft.com/office/powerpoint/2010/main" val="1488078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ideo" Target="https://www.youtube.com/embed/jDzf-2zlGyQ?feature=oembed" TargetMode="External"/><Relationship Id="rId6" Type="http://schemas.openxmlformats.org/officeDocument/2006/relationships/image" Target="../media/image9.jpeg"/><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8.png"/><Relationship Id="rId18" Type="http://schemas.openxmlformats.org/officeDocument/2006/relationships/image" Target="../media/image21.png"/><Relationship Id="rId3" Type="http://schemas.openxmlformats.org/officeDocument/2006/relationships/image" Target="../media/image1.png"/><Relationship Id="rId21" Type="http://schemas.openxmlformats.org/officeDocument/2006/relationships/image" Target="../media/image24.jpeg"/><Relationship Id="rId7" Type="http://schemas.openxmlformats.org/officeDocument/2006/relationships/customXml" Target="../ink/ink2.xml"/><Relationship Id="rId12" Type="http://schemas.openxmlformats.org/officeDocument/2006/relationships/customXml" Target="../ink/ink5.xml"/><Relationship Id="rId17" Type="http://schemas.openxmlformats.org/officeDocument/2006/relationships/image" Target="../media/image20.png"/><Relationship Id="rId2" Type="http://schemas.openxmlformats.org/officeDocument/2006/relationships/notesSlide" Target="../notesSlides/notesSlide21.xml"/><Relationship Id="rId16" Type="http://schemas.openxmlformats.org/officeDocument/2006/relationships/customXml" Target="../ink/ink7.xml"/><Relationship Id="rId20"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customXml" Target="../ink/ink4.xml"/><Relationship Id="rId5" Type="http://schemas.openxmlformats.org/officeDocument/2006/relationships/customXml" Target="../ink/ink1.xml"/><Relationship Id="rId15" Type="http://schemas.openxmlformats.org/officeDocument/2006/relationships/image" Target="../media/image19.png"/><Relationship Id="rId10" Type="http://schemas.openxmlformats.org/officeDocument/2006/relationships/image" Target="../media/image17.png"/><Relationship Id="rId19" Type="http://schemas.openxmlformats.org/officeDocument/2006/relationships/image" Target="../media/image22.png"/><Relationship Id="rId4" Type="http://schemas.openxmlformats.org/officeDocument/2006/relationships/image" Target="../media/image2.png"/><Relationship Id="rId9" Type="http://schemas.openxmlformats.org/officeDocument/2006/relationships/customXml" Target="../ink/ink3.xml"/><Relationship Id="rId14" Type="http://schemas.openxmlformats.org/officeDocument/2006/relationships/customXml" Target="../ink/ink6.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hyperlink" Target="https://www.childline.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5B969-7C11-C5F6-EDC5-AB3FBE0D67A4}"/>
            </a:ext>
          </a:extLst>
        </p:cNvPr>
        <p:cNvGrpSpPr/>
        <p:nvPr/>
      </p:nvGrpSpPr>
      <p:grpSpPr>
        <a:xfrm>
          <a:off x="0" y="0"/>
          <a:ext cx="0" cy="0"/>
          <a:chOff x="0" y="0"/>
          <a:chExt cx="0" cy="0"/>
        </a:xfrm>
      </p:grpSpPr>
      <p:sp>
        <p:nvSpPr>
          <p:cNvPr id="6" name="Oval 5">
            <a:extLst>
              <a:ext uri="{FF2B5EF4-FFF2-40B4-BE49-F238E27FC236}">
                <a16:creationId xmlns:a16="http://schemas.microsoft.com/office/drawing/2014/main" id="{40F7234E-F49D-8CE3-8863-4D225F90BCA9}"/>
              </a:ext>
            </a:extLst>
          </p:cNvPr>
          <p:cNvSpPr/>
          <p:nvPr/>
        </p:nvSpPr>
        <p:spPr>
          <a:xfrm>
            <a:off x="-2012286" y="-604342"/>
            <a:ext cx="6831700" cy="6652457"/>
          </a:xfrm>
          <a:prstGeom prst="ellipse">
            <a:avLst/>
          </a:prstGeom>
          <a:solidFill>
            <a:srgbClr val="0878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Blue and white logo with text&#10;&#10;AI-generated content may be incorrect.">
            <a:extLst>
              <a:ext uri="{FF2B5EF4-FFF2-40B4-BE49-F238E27FC236}">
                <a16:creationId xmlns:a16="http://schemas.microsoft.com/office/drawing/2014/main" id="{84F71C02-22B6-AA5C-D57A-79F154D8A768}"/>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pic>
        <p:nvPicPr>
          <p:cNvPr id="3" name="Picture 2">
            <a:extLst>
              <a:ext uri="{FF2B5EF4-FFF2-40B4-BE49-F238E27FC236}">
                <a16:creationId xmlns:a16="http://schemas.microsoft.com/office/drawing/2014/main" id="{F5750A02-E59B-C019-33A0-09AA0F95F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3045" y="1401922"/>
            <a:ext cx="3171351" cy="2114234"/>
          </a:xfrm>
          <a:prstGeom prst="rect">
            <a:avLst/>
          </a:prstGeom>
        </p:spPr>
      </p:pic>
      <p:pic>
        <p:nvPicPr>
          <p:cNvPr id="5" name="Picture 4" descr="A group of colorful electronic devices&#10;&#10;Description automatically generated">
            <a:extLst>
              <a:ext uri="{FF2B5EF4-FFF2-40B4-BE49-F238E27FC236}">
                <a16:creationId xmlns:a16="http://schemas.microsoft.com/office/drawing/2014/main" id="{302F3C0E-A544-D0B3-8994-C0B75354D52C}"/>
              </a:ext>
            </a:extLst>
          </p:cNvPr>
          <p:cNvPicPr>
            <a:picLocks noChangeAspect="1"/>
          </p:cNvPicPr>
          <p:nvPr/>
        </p:nvPicPr>
        <p:blipFill>
          <a:blip r:embed="rId6"/>
          <a:srcRect t="9116" r="-3" b="7170"/>
          <a:stretch/>
        </p:blipFill>
        <p:spPr>
          <a:xfrm>
            <a:off x="647403" y="1855689"/>
            <a:ext cx="3027276" cy="2523164"/>
          </a:xfrm>
          <a:custGeom>
            <a:avLst/>
            <a:gdLst/>
            <a:ahLst/>
            <a:cxnLst/>
            <a:rect l="l" t="t" r="r" b="b"/>
            <a:pathLst>
              <a:path w="7203799" h="6030364">
                <a:moveTo>
                  <a:pt x="4122552" y="0"/>
                </a:moveTo>
                <a:cubicBezTo>
                  <a:pt x="4596210" y="0"/>
                  <a:pt x="5032147" y="81110"/>
                  <a:pt x="5418463" y="240852"/>
                </a:cubicBezTo>
                <a:cubicBezTo>
                  <a:pt x="5780509" y="390677"/>
                  <a:pt x="6098496" y="609358"/>
                  <a:pt x="6363612" y="890695"/>
                </a:cubicBezTo>
                <a:cubicBezTo>
                  <a:pt x="6905445" y="1465899"/>
                  <a:pt x="7203799" y="2283333"/>
                  <a:pt x="7203799" y="3192481"/>
                </a:cubicBezTo>
                <a:cubicBezTo>
                  <a:pt x="7203799" y="3555204"/>
                  <a:pt x="7088321" y="3846319"/>
                  <a:pt x="6829541" y="4136467"/>
                </a:cubicBezTo>
                <a:cubicBezTo>
                  <a:pt x="6558859" y="4439977"/>
                  <a:pt x="6152137" y="4719524"/>
                  <a:pt x="5721456" y="5015457"/>
                </a:cubicBezTo>
                <a:cubicBezTo>
                  <a:pt x="5641997" y="5069990"/>
                  <a:pt x="5559911" y="5126451"/>
                  <a:pt x="5477826" y="5183599"/>
                </a:cubicBezTo>
                <a:cubicBezTo>
                  <a:pt x="4743068" y="5695047"/>
                  <a:pt x="4206802" y="6030364"/>
                  <a:pt x="3475911" y="6030364"/>
                </a:cubicBezTo>
                <a:cubicBezTo>
                  <a:pt x="2362258" y="6030364"/>
                  <a:pt x="1573553" y="5618755"/>
                  <a:pt x="838794" y="4653974"/>
                </a:cubicBezTo>
                <a:cubicBezTo>
                  <a:pt x="742642" y="4527696"/>
                  <a:pt x="648651" y="4412849"/>
                  <a:pt x="557754" y="4301854"/>
                </a:cubicBezTo>
                <a:cubicBezTo>
                  <a:pt x="181022" y="3841635"/>
                  <a:pt x="0" y="3602300"/>
                  <a:pt x="0" y="3192481"/>
                </a:cubicBezTo>
                <a:cubicBezTo>
                  <a:pt x="0" y="2785556"/>
                  <a:pt x="113467" y="2383585"/>
                  <a:pt x="337003" y="1997729"/>
                </a:cubicBezTo>
                <a:cubicBezTo>
                  <a:pt x="555745" y="1620270"/>
                  <a:pt x="868475" y="1274763"/>
                  <a:pt x="1266386" y="971116"/>
                </a:cubicBezTo>
                <a:cubicBezTo>
                  <a:pt x="1657494" y="672565"/>
                  <a:pt x="2122028" y="426344"/>
                  <a:pt x="2610064" y="259166"/>
                </a:cubicBezTo>
                <a:cubicBezTo>
                  <a:pt x="3111238" y="87171"/>
                  <a:pt x="3620296" y="0"/>
                  <a:pt x="4122552" y="0"/>
                </a:cubicBezTo>
                <a:close/>
              </a:path>
            </a:pathLst>
          </a:custGeom>
        </p:spPr>
      </p:pic>
      <p:sp>
        <p:nvSpPr>
          <p:cNvPr id="8" name="Title 1">
            <a:extLst>
              <a:ext uri="{FF2B5EF4-FFF2-40B4-BE49-F238E27FC236}">
                <a16:creationId xmlns:a16="http://schemas.microsoft.com/office/drawing/2014/main" id="{482153ED-AA44-4F76-619E-55C0FF132DD3}"/>
              </a:ext>
            </a:extLst>
          </p:cNvPr>
          <p:cNvSpPr txBox="1">
            <a:spLocks/>
          </p:cNvSpPr>
          <p:nvPr/>
        </p:nvSpPr>
        <p:spPr>
          <a:xfrm>
            <a:off x="6010946" y="3867688"/>
            <a:ext cx="7631457" cy="511165"/>
          </a:xfrm>
          <a:prstGeom prst="rect">
            <a:avLst/>
          </a:prstGeom>
          <a:ln>
            <a:noFill/>
          </a:ln>
        </p:spPr>
        <p:txBody>
          <a:bodyPr vert="horz" lIns="91440" tIns="45720" rIns="91440" bIns="45720" rtlCol="0"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4400" b="1">
                <a:solidFill>
                  <a:srgbClr val="000000"/>
                </a:solidFill>
                <a:effectLst>
                  <a:outerShdw blurRad="50800" dist="38100" dir="2700000" algn="tl" rotWithShape="0">
                    <a:prstClr val="black">
                      <a:alpha val="40000"/>
                    </a:prstClr>
                  </a:outerShdw>
                </a:effectLst>
                <a:latin typeface="Segoe UI"/>
                <a:cs typeface="Segoe UI"/>
              </a:rPr>
              <a:t>Vaping &amp; Nicotine  </a:t>
            </a:r>
          </a:p>
        </p:txBody>
      </p:sp>
      <p:pic>
        <p:nvPicPr>
          <p:cNvPr id="2" name="Picture 1">
            <a:extLst>
              <a:ext uri="{FF2B5EF4-FFF2-40B4-BE49-F238E27FC236}">
                <a16:creationId xmlns:a16="http://schemas.microsoft.com/office/drawing/2014/main" id="{FBEE0092-24B3-7798-7539-0827CCFEC8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0448" y="1413496"/>
            <a:ext cx="3171351" cy="2114234"/>
          </a:xfrm>
          <a:prstGeom prst="rect">
            <a:avLst/>
          </a:prstGeom>
        </p:spPr>
      </p:pic>
    </p:spTree>
    <p:custDataLst>
      <p:tags r:id="rId1"/>
    </p:custDataLst>
    <p:extLst>
      <p:ext uri="{BB962C8B-B14F-4D97-AF65-F5344CB8AC3E}">
        <p14:creationId xmlns:p14="http://schemas.microsoft.com/office/powerpoint/2010/main" val="316509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7">
            <a:extLst>
              <a:ext uri="{FF2B5EF4-FFF2-40B4-BE49-F238E27FC236}">
                <a16:creationId xmlns:a16="http://schemas.microsoft.com/office/drawing/2014/main" id="{5C55D174-8B30-CB10-37AF-41E9CD109F7D}"/>
              </a:ext>
            </a:extLst>
          </p:cNvPr>
          <p:cNvSpPr/>
          <p:nvPr/>
        </p:nvSpPr>
        <p:spPr>
          <a:xfrm>
            <a:off x="-2012286" y="-604342"/>
            <a:ext cx="6831700" cy="6652457"/>
          </a:xfrm>
          <a:prstGeom prst="ellipse">
            <a:avLst/>
          </a:prstGeom>
          <a:solidFill>
            <a:srgbClr val="0878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Title 1">
            <a:extLst>
              <a:ext uri="{FF2B5EF4-FFF2-40B4-BE49-F238E27FC236}">
                <a16:creationId xmlns:a16="http://schemas.microsoft.com/office/drawing/2014/main" id="{975897A8-7301-6B47-9155-089373B1CC5F}"/>
              </a:ext>
            </a:extLst>
          </p:cNvPr>
          <p:cNvSpPr txBox="1">
            <a:spLocks/>
          </p:cNvSpPr>
          <p:nvPr/>
        </p:nvSpPr>
        <p:spPr>
          <a:xfrm>
            <a:off x="677473" y="2607159"/>
            <a:ext cx="3333592" cy="8744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GB" sz="3200" b="1">
                <a:solidFill>
                  <a:schemeClr val="bg1"/>
                </a:solidFill>
                <a:latin typeface="Segoe UI"/>
                <a:cs typeface="Segoe UI"/>
              </a:rPr>
              <a:t>Group agreement</a:t>
            </a:r>
            <a:br>
              <a:rPr lang="en-GB" sz="3200">
                <a:latin typeface="Segoe UI" panose="020B0502040204020203" pitchFamily="34" charset="0"/>
                <a:cs typeface="Segoe UI" panose="020B0502040204020203" pitchFamily="34" charset="0"/>
              </a:rPr>
            </a:br>
            <a:endParaRPr lang="en-GB" sz="3200">
              <a:latin typeface="Segoe UI" panose="020B0502040204020203" pitchFamily="34" charset="0"/>
              <a:cs typeface="Segoe UI" panose="020B0502040204020203" pitchFamily="34" charset="0"/>
            </a:endParaRPr>
          </a:p>
        </p:txBody>
      </p:sp>
      <p:pic>
        <p:nvPicPr>
          <p:cNvPr id="14" name="Picture 13">
            <a:extLst>
              <a:ext uri="{FF2B5EF4-FFF2-40B4-BE49-F238E27FC236}">
                <a16:creationId xmlns:a16="http://schemas.microsoft.com/office/drawing/2014/main" id="{0435362C-0347-4EF2-24DC-365256FDF3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7" name="Picture 6" descr="Blue and white logo with text&#10;&#10;AI-generated content may be incorrect.">
            <a:extLst>
              <a:ext uri="{FF2B5EF4-FFF2-40B4-BE49-F238E27FC236}">
                <a16:creationId xmlns:a16="http://schemas.microsoft.com/office/drawing/2014/main" id="{FD5ACF82-D034-D119-BD60-517A6B358EEA}"/>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sp>
        <p:nvSpPr>
          <p:cNvPr id="3" name="TextBox 2">
            <a:extLst>
              <a:ext uri="{FF2B5EF4-FFF2-40B4-BE49-F238E27FC236}">
                <a16:creationId xmlns:a16="http://schemas.microsoft.com/office/drawing/2014/main" id="{AA85C857-AA14-7E80-8E0E-AC1C410595B4}"/>
              </a:ext>
            </a:extLst>
          </p:cNvPr>
          <p:cNvSpPr txBox="1"/>
          <p:nvPr/>
        </p:nvSpPr>
        <p:spPr>
          <a:xfrm>
            <a:off x="4949373" y="1779135"/>
            <a:ext cx="7413172" cy="3539430"/>
          </a:xfrm>
          <a:prstGeom prst="rect">
            <a:avLst/>
          </a:prstGeom>
          <a:noFill/>
        </p:spPr>
        <p:txBody>
          <a:bodyPr wrap="square" rtlCol="0">
            <a:spAutoFit/>
          </a:bodyPr>
          <a:lstStyle/>
          <a:p>
            <a:r>
              <a:rPr lang="en-GB" sz="2800" b="1"/>
              <a:t>What do we need to think about as a group when we talk about Vaping?   </a:t>
            </a:r>
          </a:p>
          <a:p>
            <a:endParaRPr lang="en-GB" sz="2800" b="1"/>
          </a:p>
          <a:p>
            <a:r>
              <a:rPr lang="en-GB" sz="2800"/>
              <a:t>Careful sharing?  Asking questions?</a:t>
            </a:r>
          </a:p>
          <a:p>
            <a:endParaRPr lang="en-GB" sz="2800" b="1"/>
          </a:p>
          <a:p>
            <a:r>
              <a:rPr lang="en-GB" sz="2800" b="1"/>
              <a:t>What do we need the adults to do?</a:t>
            </a:r>
          </a:p>
          <a:p>
            <a:endParaRPr lang="en-GB" sz="2800" b="1"/>
          </a:p>
          <a:p>
            <a:r>
              <a:rPr lang="en-GB" sz="2800"/>
              <a:t>Be honest?  Give answers?  </a:t>
            </a:r>
          </a:p>
        </p:txBody>
      </p:sp>
    </p:spTree>
    <p:custDataLst>
      <p:tags r:id="rId1"/>
    </p:custDataLst>
    <p:extLst>
      <p:ext uri="{BB962C8B-B14F-4D97-AF65-F5344CB8AC3E}">
        <p14:creationId xmlns:p14="http://schemas.microsoft.com/office/powerpoint/2010/main" val="34509334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2387C-6A7D-8C61-50E7-1D586371DF44}"/>
            </a:ext>
          </a:extLst>
        </p:cNvPr>
        <p:cNvGrpSpPr/>
        <p:nvPr/>
      </p:nvGrpSpPr>
      <p:grpSpPr>
        <a:xfrm>
          <a:off x="0" y="0"/>
          <a:ext cx="0" cy="0"/>
          <a:chOff x="0" y="0"/>
          <a:chExt cx="0" cy="0"/>
        </a:xfrm>
      </p:grpSpPr>
      <p:pic>
        <p:nvPicPr>
          <p:cNvPr id="14" name="Picture 13" descr="A colorful rectangular sign with black text&#10;&#10;AI-generated content may be incorrect.">
            <a:extLst>
              <a:ext uri="{FF2B5EF4-FFF2-40B4-BE49-F238E27FC236}">
                <a16:creationId xmlns:a16="http://schemas.microsoft.com/office/drawing/2014/main" id="{660E1688-4FE4-B4E2-2CDE-B19201F34D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13" name="Oval 12">
            <a:extLst>
              <a:ext uri="{FF2B5EF4-FFF2-40B4-BE49-F238E27FC236}">
                <a16:creationId xmlns:a16="http://schemas.microsoft.com/office/drawing/2014/main" id="{A96D7C60-F2A4-AE2C-F96F-4A77A8947D5D}"/>
              </a:ext>
            </a:extLst>
          </p:cNvPr>
          <p:cNvSpPr/>
          <p:nvPr/>
        </p:nvSpPr>
        <p:spPr>
          <a:xfrm>
            <a:off x="-2012286" y="-604342"/>
            <a:ext cx="6831700" cy="6652457"/>
          </a:xfrm>
          <a:prstGeom prst="ellipse">
            <a:avLst/>
          </a:prstGeom>
          <a:solidFill>
            <a:srgbClr val="0878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nvGrpSpPr>
          <p:cNvPr id="12" name="Group 11">
            <a:extLst>
              <a:ext uri="{FF2B5EF4-FFF2-40B4-BE49-F238E27FC236}">
                <a16:creationId xmlns:a16="http://schemas.microsoft.com/office/drawing/2014/main" id="{21054308-5216-0893-D57F-57C872BF69DB}"/>
              </a:ext>
            </a:extLst>
          </p:cNvPr>
          <p:cNvGrpSpPr/>
          <p:nvPr/>
        </p:nvGrpSpPr>
        <p:grpSpPr>
          <a:xfrm>
            <a:off x="5045484" y="644818"/>
            <a:ext cx="5099362" cy="973440"/>
            <a:chOff x="0" y="3404550"/>
            <a:chExt cx="5917745" cy="973440"/>
          </a:xfrm>
        </p:grpSpPr>
        <p:sp>
          <p:nvSpPr>
            <p:cNvPr id="15" name="Rounded Rectangle 14">
              <a:extLst>
                <a:ext uri="{FF2B5EF4-FFF2-40B4-BE49-F238E27FC236}">
                  <a16:creationId xmlns:a16="http://schemas.microsoft.com/office/drawing/2014/main" id="{B582C1E2-DBFA-C2E4-FC5B-045B15307EA8}"/>
                </a:ext>
              </a:extLst>
            </p:cNvPr>
            <p:cNvSpPr/>
            <p:nvPr/>
          </p:nvSpPr>
          <p:spPr>
            <a:xfrm>
              <a:off x="0" y="3404550"/>
              <a:ext cx="5917744" cy="973440"/>
            </a:xfrm>
            <a:prstGeom prst="roundRect">
              <a:avLst/>
            </a:prstGeom>
            <a:solidFill>
              <a:srgbClr val="7030A0"/>
            </a:solidFill>
          </p:spPr>
          <p:style>
            <a:lnRef idx="2">
              <a:schemeClr val="lt1">
                <a:hueOff val="0"/>
                <a:satOff val="0"/>
                <a:lumOff val="0"/>
                <a:alphaOff val="0"/>
              </a:schemeClr>
            </a:lnRef>
            <a:fillRef idx="1">
              <a:scrgbClr r="0" g="0" b="0"/>
            </a:fillRef>
            <a:effectRef idx="0">
              <a:schemeClr val="accent5">
                <a:hueOff val="270005"/>
                <a:satOff val="6519"/>
                <a:lumOff val="-31471"/>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16" name="Rounded Rectangle 4">
              <a:extLst>
                <a:ext uri="{FF2B5EF4-FFF2-40B4-BE49-F238E27FC236}">
                  <a16:creationId xmlns:a16="http://schemas.microsoft.com/office/drawing/2014/main" id="{B060BB54-6E51-D8E3-5CAA-BA49E7727A5E}"/>
                </a:ext>
              </a:extLst>
            </p:cNvPr>
            <p:cNvSpPr txBox="1"/>
            <p:nvPr/>
          </p:nvSpPr>
          <p:spPr>
            <a:xfrm>
              <a:off x="8624" y="3404550"/>
              <a:ext cx="5909121" cy="9651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400" b="1">
                  <a:latin typeface="Segoe UI"/>
                  <a:cs typeface="Segoe UI"/>
                </a:rPr>
                <a:t>What is Vaping?</a:t>
              </a:r>
              <a:endParaRPr lang="en-GB" sz="2400" b="1" kern="1200">
                <a:latin typeface="Segoe UI" panose="020B0502040204020203" pitchFamily="34" charset="0"/>
                <a:cs typeface="Segoe UI" panose="020B0502040204020203" pitchFamily="34" charset="0"/>
              </a:endParaRPr>
            </a:p>
          </p:txBody>
        </p:sp>
      </p:grpSp>
      <p:sp>
        <p:nvSpPr>
          <p:cNvPr id="2" name="Rounded Rectangle 4">
            <a:extLst>
              <a:ext uri="{FF2B5EF4-FFF2-40B4-BE49-F238E27FC236}">
                <a16:creationId xmlns:a16="http://schemas.microsoft.com/office/drawing/2014/main" id="{9B409F2E-1A8A-EACE-508A-7AED93C94688}"/>
              </a:ext>
            </a:extLst>
          </p:cNvPr>
          <p:cNvSpPr txBox="1"/>
          <p:nvPr/>
        </p:nvSpPr>
        <p:spPr>
          <a:xfrm>
            <a:off x="5152630" y="3465010"/>
            <a:ext cx="4999301" cy="9973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Vaping and the law</a:t>
            </a:r>
            <a:endParaRPr lang="en-GB" sz="2200" b="1" kern="1200">
              <a:latin typeface="Segoe UI" panose="020B0502040204020203" pitchFamily="34" charset="0"/>
              <a:cs typeface="Segoe UI" panose="020B0502040204020203" pitchFamily="34" charset="0"/>
            </a:endParaRPr>
          </a:p>
        </p:txBody>
      </p:sp>
      <p:sp>
        <p:nvSpPr>
          <p:cNvPr id="5" name="Rounded Rectangle 4">
            <a:extLst>
              <a:ext uri="{FF2B5EF4-FFF2-40B4-BE49-F238E27FC236}">
                <a16:creationId xmlns:a16="http://schemas.microsoft.com/office/drawing/2014/main" id="{1BA2193D-F386-7482-07C0-552830701AD3}"/>
              </a:ext>
            </a:extLst>
          </p:cNvPr>
          <p:cNvSpPr txBox="1"/>
          <p:nvPr/>
        </p:nvSpPr>
        <p:spPr>
          <a:xfrm>
            <a:off x="5210731" y="4017268"/>
            <a:ext cx="4559531" cy="873143"/>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can we do about it?</a:t>
            </a:r>
            <a:endParaRPr lang="en-GB" sz="2200" b="1" kern="1200">
              <a:latin typeface="Segoe UI" panose="020B0502040204020203" pitchFamily="34" charset="0"/>
              <a:cs typeface="Segoe UI" panose="020B0502040204020203" pitchFamily="34" charset="0"/>
            </a:endParaRPr>
          </a:p>
        </p:txBody>
      </p:sp>
      <p:sp>
        <p:nvSpPr>
          <p:cNvPr id="10" name="Title 1">
            <a:extLst>
              <a:ext uri="{FF2B5EF4-FFF2-40B4-BE49-F238E27FC236}">
                <a16:creationId xmlns:a16="http://schemas.microsoft.com/office/drawing/2014/main" id="{D0C2B832-23AF-AB52-2537-0998E984CF21}"/>
              </a:ext>
            </a:extLst>
          </p:cNvPr>
          <p:cNvSpPr txBox="1">
            <a:spLocks/>
          </p:cNvSpPr>
          <p:nvPr/>
        </p:nvSpPr>
        <p:spPr>
          <a:xfrm>
            <a:off x="677473" y="2607159"/>
            <a:ext cx="3333592" cy="8744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GB" sz="3200" b="1">
                <a:solidFill>
                  <a:schemeClr val="bg1"/>
                </a:solidFill>
                <a:latin typeface="Segoe UI"/>
                <a:cs typeface="Segoe UI"/>
              </a:rPr>
              <a:t>Vaping &amp; Nicotine</a:t>
            </a:r>
            <a:endParaRPr lang="en-US"/>
          </a:p>
        </p:txBody>
      </p:sp>
      <p:pic>
        <p:nvPicPr>
          <p:cNvPr id="19" name="Picture 18" descr="Blue and white logo with text&#10;&#10;AI-generated content may be incorrect.">
            <a:extLst>
              <a:ext uri="{FF2B5EF4-FFF2-40B4-BE49-F238E27FC236}">
                <a16:creationId xmlns:a16="http://schemas.microsoft.com/office/drawing/2014/main" id="{985D9B80-9FF3-358B-9D8B-F5B3824F9489}"/>
              </a:ext>
            </a:extLst>
          </p:cNvPr>
          <p:cNvPicPr>
            <a:picLocks noChangeAspect="1"/>
          </p:cNvPicPr>
          <p:nvPr/>
        </p:nvPicPr>
        <p:blipFill>
          <a:blip r:embed="rId5"/>
          <a:stretch>
            <a:fillRect/>
          </a:stretch>
        </p:blipFill>
        <p:spPr>
          <a:xfrm>
            <a:off x="10514824" y="286314"/>
            <a:ext cx="1373716" cy="1021291"/>
          </a:xfrm>
          <a:prstGeom prst="rect">
            <a:avLst/>
          </a:prstGeom>
          <a:ln>
            <a:solidFill>
              <a:schemeClr val="bg1"/>
            </a:solidFill>
          </a:ln>
        </p:spPr>
      </p:pic>
      <p:grpSp>
        <p:nvGrpSpPr>
          <p:cNvPr id="21" name="Group 20">
            <a:extLst>
              <a:ext uri="{FF2B5EF4-FFF2-40B4-BE49-F238E27FC236}">
                <a16:creationId xmlns:a16="http://schemas.microsoft.com/office/drawing/2014/main" id="{06904653-5CB5-B248-9E17-5F66FFBCA5A5}"/>
              </a:ext>
            </a:extLst>
          </p:cNvPr>
          <p:cNvGrpSpPr/>
          <p:nvPr/>
        </p:nvGrpSpPr>
        <p:grpSpPr>
          <a:xfrm>
            <a:off x="5059888" y="4169406"/>
            <a:ext cx="5077271" cy="936151"/>
            <a:chOff x="0" y="1158150"/>
            <a:chExt cx="5917744" cy="973440"/>
          </a:xfrm>
        </p:grpSpPr>
        <p:sp>
          <p:nvSpPr>
            <p:cNvPr id="17" name="Rounded Rectangle 6">
              <a:extLst>
                <a:ext uri="{FF2B5EF4-FFF2-40B4-BE49-F238E27FC236}">
                  <a16:creationId xmlns:a16="http://schemas.microsoft.com/office/drawing/2014/main" id="{F1BCB7D2-D6E5-40AD-DDF3-F044A88B9D73}"/>
                </a:ext>
              </a:extLst>
            </p:cNvPr>
            <p:cNvSpPr/>
            <p:nvPr/>
          </p:nvSpPr>
          <p:spPr>
            <a:xfrm>
              <a:off x="0" y="1158150"/>
              <a:ext cx="5917744" cy="973440"/>
            </a:xfrm>
            <a:prstGeom prst="roundRect">
              <a:avLst/>
            </a:prstGeom>
            <a:solidFill>
              <a:srgbClr val="29CAD9"/>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18" name="Rounded Rectangle 4">
              <a:extLst>
                <a:ext uri="{FF2B5EF4-FFF2-40B4-BE49-F238E27FC236}">
                  <a16:creationId xmlns:a16="http://schemas.microsoft.com/office/drawing/2014/main" id="{B84A637E-21A4-E70F-AB66-2153815FFDAC}"/>
                </a:ext>
              </a:extLst>
            </p:cNvPr>
            <p:cNvSpPr txBox="1"/>
            <p:nvPr/>
          </p:nvSpPr>
          <p:spPr>
            <a:xfrm>
              <a:off x="323122" y="1203697"/>
              <a:ext cx="5314300" cy="907922"/>
            </a:xfrm>
            <a:prstGeom prst="rect">
              <a:avLst/>
            </a:prstGeom>
            <a:solidFill>
              <a:srgbClr val="29CAD9"/>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r>
                <a:rPr lang="en-US" sz="2400" b="1">
                  <a:solidFill>
                    <a:srgbClr val="FFFFFF"/>
                  </a:solidFill>
                  <a:latin typeface="Segoe UI"/>
                  <a:cs typeface="Segoe UI"/>
                </a:rPr>
                <a:t>How do we stay safe?</a:t>
              </a:r>
              <a:endParaRPr lang="en-GB" sz="2400" b="1" kern="1200">
                <a:solidFill>
                  <a:srgbClr val="FFFFFF"/>
                </a:solidFill>
                <a:latin typeface="Segoe UI" panose="020B0502040204020203" pitchFamily="34" charset="0"/>
                <a:cs typeface="Segoe UI" panose="020B0502040204020203" pitchFamily="34" charset="0"/>
              </a:endParaRPr>
            </a:p>
          </p:txBody>
        </p:sp>
      </p:grpSp>
      <p:sp>
        <p:nvSpPr>
          <p:cNvPr id="23" name="Rounded Rectangle 4">
            <a:extLst>
              <a:ext uri="{FF2B5EF4-FFF2-40B4-BE49-F238E27FC236}">
                <a16:creationId xmlns:a16="http://schemas.microsoft.com/office/drawing/2014/main" id="{15C2368E-83A3-D285-C3E6-0E7A2897052D}"/>
              </a:ext>
            </a:extLst>
          </p:cNvPr>
          <p:cNvSpPr txBox="1"/>
          <p:nvPr/>
        </p:nvSpPr>
        <p:spPr>
          <a:xfrm>
            <a:off x="4740927" y="2256661"/>
            <a:ext cx="5822706" cy="8784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400" b="1" kern="1200">
                <a:solidFill>
                  <a:srgbClr val="FFFFFF"/>
                </a:solidFill>
                <a:latin typeface="Segoe UI"/>
                <a:cs typeface="Segoe UI"/>
              </a:rPr>
              <a:t>What is Nicotine?</a:t>
            </a:r>
            <a:endParaRPr lang="en-GB" sz="2400" b="1" kern="1200">
              <a:solidFill>
                <a:srgbClr val="FFFFFF"/>
              </a:solidFill>
              <a:latin typeface="Segoe UI" panose="020B0502040204020203" pitchFamily="34" charset="0"/>
              <a:cs typeface="Segoe UI" panose="020B0502040204020203" pitchFamily="34" charset="0"/>
            </a:endParaRPr>
          </a:p>
        </p:txBody>
      </p:sp>
      <p:grpSp>
        <p:nvGrpSpPr>
          <p:cNvPr id="7" name="Group 6">
            <a:extLst>
              <a:ext uri="{FF2B5EF4-FFF2-40B4-BE49-F238E27FC236}">
                <a16:creationId xmlns:a16="http://schemas.microsoft.com/office/drawing/2014/main" id="{C84ACA78-6381-17C2-A346-31463BD4E02C}"/>
              </a:ext>
            </a:extLst>
          </p:cNvPr>
          <p:cNvGrpSpPr/>
          <p:nvPr/>
        </p:nvGrpSpPr>
        <p:grpSpPr>
          <a:xfrm>
            <a:off x="5052837" y="1776568"/>
            <a:ext cx="5099362" cy="973440"/>
            <a:chOff x="0" y="3404550"/>
            <a:chExt cx="5917745" cy="973440"/>
          </a:xfrm>
        </p:grpSpPr>
        <p:sp>
          <p:nvSpPr>
            <p:cNvPr id="8" name="Rounded Rectangle 14">
              <a:extLst>
                <a:ext uri="{FF2B5EF4-FFF2-40B4-BE49-F238E27FC236}">
                  <a16:creationId xmlns:a16="http://schemas.microsoft.com/office/drawing/2014/main" id="{1D054F55-CBFB-31AC-62E7-CA0672378674}"/>
                </a:ext>
              </a:extLst>
            </p:cNvPr>
            <p:cNvSpPr/>
            <p:nvPr/>
          </p:nvSpPr>
          <p:spPr>
            <a:xfrm>
              <a:off x="0" y="3404550"/>
              <a:ext cx="5917744" cy="973440"/>
            </a:xfrm>
            <a:prstGeom prst="roundRect">
              <a:avLst/>
            </a:prstGeom>
            <a:solidFill>
              <a:srgbClr val="ED7D31"/>
            </a:solidFill>
            <a:ln>
              <a:solidFill>
                <a:srgbClr val="ED7D31"/>
              </a:solidFill>
            </a:ln>
          </p:spPr>
          <p:style>
            <a:lnRef idx="2">
              <a:schemeClr val="lt1">
                <a:hueOff val="0"/>
                <a:satOff val="0"/>
                <a:lumOff val="0"/>
                <a:alphaOff val="0"/>
              </a:schemeClr>
            </a:lnRef>
            <a:fillRef idx="1">
              <a:scrgbClr r="0" g="0" b="0"/>
            </a:fillRef>
            <a:effectRef idx="0">
              <a:schemeClr val="accent5">
                <a:hueOff val="270005"/>
                <a:satOff val="6519"/>
                <a:lumOff val="-31471"/>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9" name="Rounded Rectangle 4">
              <a:extLst>
                <a:ext uri="{FF2B5EF4-FFF2-40B4-BE49-F238E27FC236}">
                  <a16:creationId xmlns:a16="http://schemas.microsoft.com/office/drawing/2014/main" id="{C9781E1A-6C89-8CF4-162F-7BB7C2068E4C}"/>
                </a:ext>
              </a:extLst>
            </p:cNvPr>
            <p:cNvSpPr txBox="1"/>
            <p:nvPr/>
          </p:nvSpPr>
          <p:spPr>
            <a:xfrm>
              <a:off x="8624" y="3404550"/>
              <a:ext cx="5909121" cy="9651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400" b="1">
                  <a:latin typeface="Segoe UI"/>
                  <a:cs typeface="Segoe UI"/>
                </a:rPr>
                <a:t>What is Nicotine?</a:t>
              </a:r>
              <a:endParaRPr lang="en-GB" sz="2400" b="1" kern="1200">
                <a:latin typeface="Segoe UI" panose="020B0502040204020203" pitchFamily="34" charset="0"/>
                <a:cs typeface="Segoe UI" panose="020B0502040204020203" pitchFamily="34" charset="0"/>
              </a:endParaRPr>
            </a:p>
          </p:txBody>
        </p:sp>
      </p:grpSp>
      <p:grpSp>
        <p:nvGrpSpPr>
          <p:cNvPr id="25" name="Group 24">
            <a:extLst>
              <a:ext uri="{FF2B5EF4-FFF2-40B4-BE49-F238E27FC236}">
                <a16:creationId xmlns:a16="http://schemas.microsoft.com/office/drawing/2014/main" id="{FB98274E-6DEB-9EFE-3496-A57E93CEAB86}"/>
              </a:ext>
            </a:extLst>
          </p:cNvPr>
          <p:cNvGrpSpPr/>
          <p:nvPr/>
        </p:nvGrpSpPr>
        <p:grpSpPr>
          <a:xfrm>
            <a:off x="5052837" y="3041775"/>
            <a:ext cx="5099361" cy="973440"/>
            <a:chOff x="0" y="3404550"/>
            <a:chExt cx="5917744" cy="973440"/>
          </a:xfrm>
        </p:grpSpPr>
        <p:sp>
          <p:nvSpPr>
            <p:cNvPr id="26" name="Rounded Rectangle 14">
              <a:extLst>
                <a:ext uri="{FF2B5EF4-FFF2-40B4-BE49-F238E27FC236}">
                  <a16:creationId xmlns:a16="http://schemas.microsoft.com/office/drawing/2014/main" id="{D4AE8AA1-5117-1C86-7FA2-EE2D8DA9B2D3}"/>
                </a:ext>
              </a:extLst>
            </p:cNvPr>
            <p:cNvSpPr/>
            <p:nvPr/>
          </p:nvSpPr>
          <p:spPr>
            <a:xfrm>
              <a:off x="0" y="3404550"/>
              <a:ext cx="5917744" cy="973440"/>
            </a:xfrm>
            <a:prstGeom prst="roundRect">
              <a:avLst/>
            </a:prstGeom>
            <a:solidFill>
              <a:srgbClr val="00B050"/>
            </a:solidFill>
            <a:ln>
              <a:solidFill>
                <a:srgbClr val="00B050"/>
              </a:solidFill>
            </a:ln>
          </p:spPr>
          <p:style>
            <a:lnRef idx="2">
              <a:schemeClr val="lt1">
                <a:hueOff val="0"/>
                <a:satOff val="0"/>
                <a:lumOff val="0"/>
                <a:alphaOff val="0"/>
              </a:schemeClr>
            </a:lnRef>
            <a:fillRef idx="1">
              <a:scrgbClr r="0" g="0" b="0"/>
            </a:fillRef>
            <a:effectRef idx="0">
              <a:schemeClr val="accent5">
                <a:hueOff val="270005"/>
                <a:satOff val="6519"/>
                <a:lumOff val="-31471"/>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27" name="Rounded Rectangle 4">
              <a:extLst>
                <a:ext uri="{FF2B5EF4-FFF2-40B4-BE49-F238E27FC236}">
                  <a16:creationId xmlns:a16="http://schemas.microsoft.com/office/drawing/2014/main" id="{69826AB3-5D41-30FB-D0E5-68AF7A768C29}"/>
                </a:ext>
              </a:extLst>
            </p:cNvPr>
            <p:cNvSpPr txBox="1"/>
            <p:nvPr/>
          </p:nvSpPr>
          <p:spPr>
            <a:xfrm>
              <a:off x="175470" y="3433304"/>
              <a:ext cx="5558742" cy="922026"/>
            </a:xfrm>
            <a:prstGeom prst="rect">
              <a:avLst/>
            </a:prstGeom>
            <a:noFill/>
            <a:ln>
              <a:solidFill>
                <a:srgbClr val="00B050"/>
              </a:solid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Aft>
                  <a:spcPts val="400"/>
                </a:spcAft>
              </a:pPr>
              <a:r>
                <a:rPr lang="en-GB" sz="2400" b="1">
                  <a:latin typeface="Segoe UI"/>
                  <a:cs typeface="Segoe UI"/>
                </a:rPr>
                <a:t>What can vaping do to </a:t>
              </a:r>
              <a:endParaRPr lang="en-US" sz="2400">
                <a:latin typeface="Segoe UI"/>
                <a:cs typeface="Segoe UI"/>
              </a:endParaRPr>
            </a:p>
            <a:p>
              <a:pPr algn="ctr" defTabSz="1066800">
                <a:lnSpc>
                  <a:spcPct val="90000"/>
                </a:lnSpc>
                <a:spcAft>
                  <a:spcPts val="400"/>
                </a:spcAft>
              </a:pPr>
              <a:r>
                <a:rPr lang="en-GB" sz="2400" b="1">
                  <a:latin typeface="Segoe UI"/>
                  <a:cs typeface="Segoe UI"/>
                </a:rPr>
                <a:t>bodies and brains?</a:t>
              </a:r>
              <a:endParaRPr lang="en-GB" sz="2400">
                <a:latin typeface="Segoe UI"/>
                <a:ea typeface="Calibri"/>
                <a:cs typeface="Segoe UI"/>
              </a:endParaRPr>
            </a:p>
          </p:txBody>
        </p:sp>
      </p:grpSp>
    </p:spTree>
    <p:custDataLst>
      <p:tags r:id="rId1"/>
    </p:custDataLst>
    <p:extLst>
      <p:ext uri="{BB962C8B-B14F-4D97-AF65-F5344CB8AC3E}">
        <p14:creationId xmlns:p14="http://schemas.microsoft.com/office/powerpoint/2010/main" val="29692572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23D56FD-BD5C-813F-77DD-4340A5D9BA84}"/>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845F5F0C-A6DA-1B24-AEEB-9FCF93032FE1}"/>
                </a:ext>
              </a:extLst>
            </p:cNvPr>
            <p:cNvSpPr/>
            <p:nvPr/>
          </p:nvSpPr>
          <p:spPr>
            <a:xfrm>
              <a:off x="0" y="1158150"/>
              <a:ext cx="5917744" cy="973440"/>
            </a:xfrm>
            <a:prstGeom prst="roundRect">
              <a:avLst/>
            </a:prstGeom>
            <a:solidFill>
              <a:srgbClr val="7030A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785DA3AA-0AE2-BE4F-6AE1-B96EE32B48D7}"/>
                </a:ext>
              </a:extLst>
            </p:cNvPr>
            <p:cNvSpPr txBox="1"/>
            <p:nvPr/>
          </p:nvSpPr>
          <p:spPr>
            <a:xfrm>
              <a:off x="298103" y="1217337"/>
              <a:ext cx="5314299" cy="907922"/>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is Vaping?</a:t>
              </a:r>
              <a:endParaRPr lang="en-GB" sz="2200" b="1" kern="1200">
                <a:latin typeface="Segoe UI" panose="020B0502040204020203" pitchFamily="34" charset="0"/>
                <a:cs typeface="Segoe UI" panose="020B0502040204020203" pitchFamily="34" charset="0"/>
              </a:endParaRPr>
            </a:p>
          </p:txBody>
        </p:sp>
      </p:grpSp>
      <p:sp>
        <p:nvSpPr>
          <p:cNvPr id="7" name="Title 1">
            <a:extLst>
              <a:ext uri="{FF2B5EF4-FFF2-40B4-BE49-F238E27FC236}">
                <a16:creationId xmlns:a16="http://schemas.microsoft.com/office/drawing/2014/main" id="{9ED5ED01-5697-7DB1-29A2-BD002E28A820}"/>
              </a:ext>
            </a:extLst>
          </p:cNvPr>
          <p:cNvSpPr txBox="1">
            <a:spLocks/>
          </p:cNvSpPr>
          <p:nvPr/>
        </p:nvSpPr>
        <p:spPr>
          <a:xfrm>
            <a:off x="1510792" y="576248"/>
            <a:ext cx="9167031" cy="175164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sz="3600" b="1">
                <a:effectLst>
                  <a:outerShdw blurRad="50800" dist="38100" dir="2700000" algn="tl" rotWithShape="0">
                    <a:prstClr val="black">
                      <a:alpha val="40000"/>
                    </a:prstClr>
                  </a:outerShdw>
                </a:effectLst>
                <a:latin typeface="Segoe UI"/>
                <a:cs typeface="Segoe UI"/>
              </a:rPr>
              <a:t>So, what do you know about vaping?</a:t>
            </a:r>
            <a:endParaRPr lang="en-US" sz="3600">
              <a:ea typeface="Calibri Light" panose="020F0302020204030204"/>
              <a:cs typeface="Calibri Light" panose="020F0302020204030204"/>
            </a:endParaRPr>
          </a:p>
        </p:txBody>
      </p:sp>
      <p:pic>
        <p:nvPicPr>
          <p:cNvPr id="9" name="Picture 8" descr="A colorful rectangular sign with black text&#10;&#10;AI-generated content may be incorrect.">
            <a:extLst>
              <a:ext uri="{FF2B5EF4-FFF2-40B4-BE49-F238E27FC236}">
                <a16:creationId xmlns:a16="http://schemas.microsoft.com/office/drawing/2014/main" id="{66337E93-D4FB-E90C-DBFC-570829A9F9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F9C52A27-FC18-B7E9-8FC5-4F2E7DBC23E9}"/>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pic>
        <p:nvPicPr>
          <p:cNvPr id="8" name="Picture 7" descr="A group of different colored electronic cigarettes&#10;&#10;Description automatically generated">
            <a:extLst>
              <a:ext uri="{FF2B5EF4-FFF2-40B4-BE49-F238E27FC236}">
                <a16:creationId xmlns:a16="http://schemas.microsoft.com/office/drawing/2014/main" id="{2F7E1941-8CEA-96A1-B131-C869B497FFB1}"/>
              </a:ext>
            </a:extLst>
          </p:cNvPr>
          <p:cNvPicPr>
            <a:picLocks noChangeAspect="1"/>
          </p:cNvPicPr>
          <p:nvPr/>
        </p:nvPicPr>
        <p:blipFill>
          <a:blip r:embed="rId5"/>
          <a:srcRect r="-306" b="518"/>
          <a:stretch>
            <a:fillRect/>
          </a:stretch>
        </p:blipFill>
        <p:spPr>
          <a:xfrm>
            <a:off x="3047061" y="2224960"/>
            <a:ext cx="5893541" cy="3470957"/>
          </a:xfrm>
          <a:prstGeom prst="rect">
            <a:avLst/>
          </a:prstGeom>
        </p:spPr>
      </p:pic>
    </p:spTree>
    <p:extLst>
      <p:ext uri="{BB962C8B-B14F-4D97-AF65-F5344CB8AC3E}">
        <p14:creationId xmlns:p14="http://schemas.microsoft.com/office/powerpoint/2010/main" val="2267157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FF9C1-2EB2-4059-B6D8-4D801391AD2A}"/>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033E0171-D2D1-C2CE-3ADD-2D17AFD0C2EC}"/>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7AF1FDB8-7F46-EACA-A8B6-559221D46942}"/>
                </a:ext>
              </a:extLst>
            </p:cNvPr>
            <p:cNvSpPr/>
            <p:nvPr/>
          </p:nvSpPr>
          <p:spPr>
            <a:xfrm>
              <a:off x="0" y="1158150"/>
              <a:ext cx="5917744" cy="973440"/>
            </a:xfrm>
            <a:prstGeom prst="roundRect">
              <a:avLst/>
            </a:prstGeom>
            <a:solidFill>
              <a:srgbClr val="7030A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0FA6667F-E911-D087-9CEB-CC00128F6110}"/>
                </a:ext>
              </a:extLst>
            </p:cNvPr>
            <p:cNvSpPr txBox="1"/>
            <p:nvPr/>
          </p:nvSpPr>
          <p:spPr>
            <a:xfrm>
              <a:off x="298103" y="1217337"/>
              <a:ext cx="5314299" cy="907922"/>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is Vaping?</a:t>
              </a:r>
              <a:endParaRPr lang="en-GB" sz="2200" b="1" kern="1200">
                <a:latin typeface="Segoe UI" panose="020B0502040204020203" pitchFamily="34" charset="0"/>
                <a:cs typeface="Segoe UI" panose="020B0502040204020203" pitchFamily="34" charset="0"/>
              </a:endParaRPr>
            </a:p>
          </p:txBody>
        </p:sp>
      </p:grpSp>
      <p:pic>
        <p:nvPicPr>
          <p:cNvPr id="9" name="Picture 8" descr="A colorful rectangular sign with black text&#10;&#10;AI-generated content may be incorrect.">
            <a:extLst>
              <a:ext uri="{FF2B5EF4-FFF2-40B4-BE49-F238E27FC236}">
                <a16:creationId xmlns:a16="http://schemas.microsoft.com/office/drawing/2014/main" id="{8F7DF2AD-56CA-13CD-4196-5985C90905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DDA858D9-B3F5-56AC-70B5-89AD7B4A9186}"/>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6" name="TextBox 15">
            <a:extLst>
              <a:ext uri="{FF2B5EF4-FFF2-40B4-BE49-F238E27FC236}">
                <a16:creationId xmlns:a16="http://schemas.microsoft.com/office/drawing/2014/main" id="{8B912509-81AF-8C18-452C-0190F49169A9}"/>
              </a:ext>
            </a:extLst>
          </p:cNvPr>
          <p:cNvSpPr txBox="1"/>
          <p:nvPr/>
        </p:nvSpPr>
        <p:spPr>
          <a:xfrm>
            <a:off x="4134082" y="2353430"/>
            <a:ext cx="6373052" cy="2677656"/>
          </a:xfrm>
          <a:prstGeom prst="rect">
            <a:avLst/>
          </a:prstGeom>
          <a:noFill/>
        </p:spPr>
        <p:txBody>
          <a:bodyPr wrap="square" lIns="91440" tIns="45720" rIns="91440" bIns="45720" rtlCol="0" anchor="t">
            <a:spAutoFit/>
          </a:bodyPr>
          <a:lstStyle/>
          <a:p>
            <a:r>
              <a:rPr lang="en-GB" sz="2400">
                <a:latin typeface="Segoe UI"/>
                <a:cs typeface="Segoe UI"/>
              </a:rPr>
              <a:t>In your teams select a runner.  </a:t>
            </a:r>
            <a:endParaRPr lang="en-US">
              <a:latin typeface="Segoe UI"/>
              <a:cs typeface="Segoe UI"/>
            </a:endParaRPr>
          </a:p>
          <a:p>
            <a:endParaRPr lang="en-GB" sz="2400">
              <a:latin typeface="Segoe UI"/>
              <a:cs typeface="Segoe UI"/>
            </a:endParaRPr>
          </a:p>
          <a:p>
            <a:r>
              <a:rPr lang="en-GB" sz="2400">
                <a:latin typeface="Segoe UI"/>
                <a:cs typeface="Segoe UI"/>
              </a:rPr>
              <a:t>The right side of the room is ‘Yes’ and the left side of the room is ‘No’. </a:t>
            </a:r>
            <a:endParaRPr lang="en-GB">
              <a:latin typeface="Segoe UI"/>
              <a:cs typeface="Segoe UI"/>
            </a:endParaRPr>
          </a:p>
          <a:p>
            <a:endParaRPr lang="en-GB" sz="2400">
              <a:latin typeface="Segoe UI" panose="020B0502040204020203" pitchFamily="34" charset="0"/>
              <a:cs typeface="Segoe UI" panose="020B0502040204020203" pitchFamily="34" charset="0"/>
            </a:endParaRPr>
          </a:p>
          <a:p>
            <a:r>
              <a:rPr lang="en-GB" sz="2400">
                <a:latin typeface="Segoe UI" panose="020B0502040204020203" pitchFamily="34" charset="0"/>
                <a:cs typeface="Segoe UI" panose="020B0502040204020203" pitchFamily="34" charset="0"/>
              </a:rPr>
              <a:t>Who will be first to ‘tag’ their answer and get back to base?</a:t>
            </a:r>
          </a:p>
        </p:txBody>
      </p:sp>
      <p:pic>
        <p:nvPicPr>
          <p:cNvPr id="22" name="Picture 21" descr="A cartoon of a yellow face with a magnifying glass&#10;&#10;Description automatically generated">
            <a:extLst>
              <a:ext uri="{FF2B5EF4-FFF2-40B4-BE49-F238E27FC236}">
                <a16:creationId xmlns:a16="http://schemas.microsoft.com/office/drawing/2014/main" id="{9B211EDF-CA93-452A-E190-745D4338CDA7}"/>
              </a:ext>
            </a:extLst>
          </p:cNvPr>
          <p:cNvPicPr>
            <a:picLocks noChangeAspect="1"/>
          </p:cNvPicPr>
          <p:nvPr/>
        </p:nvPicPr>
        <p:blipFill>
          <a:blip r:embed="rId5"/>
          <a:stretch>
            <a:fillRect/>
          </a:stretch>
        </p:blipFill>
        <p:spPr>
          <a:xfrm>
            <a:off x="129116" y="1504950"/>
            <a:ext cx="3333695" cy="3308350"/>
          </a:xfrm>
          <a:prstGeom prst="rect">
            <a:avLst/>
          </a:prstGeom>
        </p:spPr>
      </p:pic>
      <p:pic>
        <p:nvPicPr>
          <p:cNvPr id="24" name="Picture 23" descr="A group of colorful electronic cigarettes&#10;&#10;AI-generated content may be incorrect.">
            <a:extLst>
              <a:ext uri="{FF2B5EF4-FFF2-40B4-BE49-F238E27FC236}">
                <a16:creationId xmlns:a16="http://schemas.microsoft.com/office/drawing/2014/main" id="{37BC7BAD-9908-4E95-6241-44E794631247}"/>
              </a:ext>
            </a:extLst>
          </p:cNvPr>
          <p:cNvPicPr>
            <a:picLocks noChangeAspect="1"/>
          </p:cNvPicPr>
          <p:nvPr/>
        </p:nvPicPr>
        <p:blipFill>
          <a:blip r:embed="rId6"/>
          <a:stretch>
            <a:fillRect/>
          </a:stretch>
        </p:blipFill>
        <p:spPr>
          <a:xfrm>
            <a:off x="2156836" y="4406440"/>
            <a:ext cx="1185978" cy="10484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6" name="Title 1">
            <a:extLst>
              <a:ext uri="{FF2B5EF4-FFF2-40B4-BE49-F238E27FC236}">
                <a16:creationId xmlns:a16="http://schemas.microsoft.com/office/drawing/2014/main" id="{479EF9D2-4931-3F40-B38B-D24DECA14C19}"/>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Yes/No Relay Game</a:t>
            </a:r>
            <a:endParaRPr lang="en-US" sz="3200" err="1"/>
          </a:p>
        </p:txBody>
      </p:sp>
    </p:spTree>
    <p:extLst>
      <p:ext uri="{BB962C8B-B14F-4D97-AF65-F5344CB8AC3E}">
        <p14:creationId xmlns:p14="http://schemas.microsoft.com/office/powerpoint/2010/main" val="1138264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E0F53-F70B-1463-73B6-EFD5D4B5D744}"/>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4517FEF4-79A4-8FD0-991F-C85D272BB171}"/>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E85E4DB8-7C27-0154-3C9B-876F33D31B11}"/>
                </a:ext>
              </a:extLst>
            </p:cNvPr>
            <p:cNvSpPr/>
            <p:nvPr/>
          </p:nvSpPr>
          <p:spPr>
            <a:xfrm>
              <a:off x="0" y="1158150"/>
              <a:ext cx="5917744" cy="973440"/>
            </a:xfrm>
            <a:prstGeom prst="roundRect">
              <a:avLst/>
            </a:prstGeom>
            <a:solidFill>
              <a:srgbClr val="7030A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6DF79AC8-BDB5-F85C-5105-ED698333A30B}"/>
                </a:ext>
              </a:extLst>
            </p:cNvPr>
            <p:cNvSpPr txBox="1"/>
            <p:nvPr/>
          </p:nvSpPr>
          <p:spPr>
            <a:xfrm>
              <a:off x="298103" y="1217337"/>
              <a:ext cx="5314299" cy="907922"/>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is Vaping?</a:t>
              </a:r>
              <a:endParaRPr lang="en-GB" sz="2200" b="1" kern="1200">
                <a:latin typeface="Segoe UI" panose="020B0502040204020203" pitchFamily="34" charset="0"/>
                <a:cs typeface="Segoe UI" panose="020B0502040204020203" pitchFamily="34" charset="0"/>
              </a:endParaRPr>
            </a:p>
          </p:txBody>
        </p:sp>
      </p:grpSp>
      <p:pic>
        <p:nvPicPr>
          <p:cNvPr id="9" name="Picture 8" descr="A colorful rectangular sign with black text&#10;&#10;AI-generated content may be incorrect.">
            <a:extLst>
              <a:ext uri="{FF2B5EF4-FFF2-40B4-BE49-F238E27FC236}">
                <a16:creationId xmlns:a16="http://schemas.microsoft.com/office/drawing/2014/main" id="{83FB85F0-4CDE-62D3-20C6-0D6580D870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26564307-6CC0-C629-4087-9490CB58DFB4}"/>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0" name="TextBox 9">
            <a:extLst>
              <a:ext uri="{FF2B5EF4-FFF2-40B4-BE49-F238E27FC236}">
                <a16:creationId xmlns:a16="http://schemas.microsoft.com/office/drawing/2014/main" id="{2A64F552-1921-D7E4-9FA4-0E37EFDDD002}"/>
              </a:ext>
            </a:extLst>
          </p:cNvPr>
          <p:cNvSpPr txBox="1"/>
          <p:nvPr/>
        </p:nvSpPr>
        <p:spPr>
          <a:xfrm>
            <a:off x="4111854" y="2884478"/>
            <a:ext cx="5874946" cy="1569660"/>
          </a:xfrm>
          <a:prstGeom prst="rect">
            <a:avLst/>
          </a:prstGeom>
          <a:noFill/>
        </p:spPr>
        <p:txBody>
          <a:bodyPr wrap="square" lIns="91440" tIns="45720" rIns="91440" bIns="45720" anchor="t">
            <a:spAutoFit/>
          </a:bodyPr>
          <a:lstStyle/>
          <a:p>
            <a:r>
              <a:rPr lang="en-GB" sz="2400" b="1">
                <a:solidFill>
                  <a:srgbClr val="000000"/>
                </a:solidFill>
                <a:latin typeface="Segoe UI"/>
                <a:cs typeface="Segoe UI"/>
              </a:rPr>
              <a:t>Yes - </a:t>
            </a:r>
            <a:r>
              <a:rPr lang="en-GB" sz="2400" b="1">
                <a:latin typeface="Segoe UI"/>
                <a:cs typeface="Segoe UI"/>
              </a:rPr>
              <a:t>Most v</a:t>
            </a:r>
            <a:r>
              <a:rPr lang="en-GB" sz="2400" b="1">
                <a:solidFill>
                  <a:srgbClr val="1F090A"/>
                </a:solidFill>
                <a:latin typeface="Segoe UI"/>
                <a:cs typeface="Segoe UI"/>
              </a:rPr>
              <a:t>apes contain nicotine</a:t>
            </a:r>
            <a:br>
              <a:rPr lang="en-GB" sz="2400" b="1">
                <a:latin typeface="Segoe UI" panose="020B0502040204020203" pitchFamily="34" charset="0"/>
                <a:cs typeface="Segoe UI" panose="020B0502040204020203" pitchFamily="34" charset="0"/>
              </a:rPr>
            </a:br>
            <a:endParaRPr lang="en-GB" sz="2400" b="1">
              <a:latin typeface="Segoe UI" panose="020B0502040204020203" pitchFamily="34" charset="0"/>
              <a:cs typeface="Segoe UI" panose="020B0502040204020203" pitchFamily="34" charset="0"/>
            </a:endParaRPr>
          </a:p>
          <a:p>
            <a:r>
              <a:rPr lang="en-GB" sz="2400">
                <a:solidFill>
                  <a:srgbClr val="000000"/>
                </a:solidFill>
                <a:latin typeface="Segoe UI"/>
                <a:ea typeface="+mn-lt"/>
                <a:cs typeface="Segoe UI"/>
              </a:rPr>
              <a:t>Most vapes contain a high dose of nicotine which is an addictive drug.</a:t>
            </a:r>
            <a:endParaRPr lang="en-GB" sz="2400">
              <a:latin typeface="Segoe UI"/>
              <a:cs typeface="Segoe UI"/>
            </a:endParaRPr>
          </a:p>
        </p:txBody>
      </p:sp>
      <p:pic>
        <p:nvPicPr>
          <p:cNvPr id="7" name="Picture 6" descr="A cartoon of a yellow face with a magnifying glass&#10;&#10;Description automatically generated">
            <a:extLst>
              <a:ext uri="{FF2B5EF4-FFF2-40B4-BE49-F238E27FC236}">
                <a16:creationId xmlns:a16="http://schemas.microsoft.com/office/drawing/2014/main" id="{C985B229-EC16-5978-4554-FD8E5339F717}"/>
              </a:ext>
            </a:extLst>
          </p:cNvPr>
          <p:cNvPicPr>
            <a:picLocks noChangeAspect="1"/>
          </p:cNvPicPr>
          <p:nvPr/>
        </p:nvPicPr>
        <p:blipFill>
          <a:blip r:embed="rId5"/>
          <a:stretch>
            <a:fillRect/>
          </a:stretch>
        </p:blipFill>
        <p:spPr>
          <a:xfrm>
            <a:off x="129116" y="1504950"/>
            <a:ext cx="3333695" cy="3308350"/>
          </a:xfrm>
          <a:prstGeom prst="rect">
            <a:avLst/>
          </a:prstGeom>
        </p:spPr>
      </p:pic>
      <p:pic>
        <p:nvPicPr>
          <p:cNvPr id="12" name="Picture 11" descr="A group of colorful electronic cigarettes&#10;&#10;AI-generated content may be incorrect.">
            <a:extLst>
              <a:ext uri="{FF2B5EF4-FFF2-40B4-BE49-F238E27FC236}">
                <a16:creationId xmlns:a16="http://schemas.microsoft.com/office/drawing/2014/main" id="{5E3DEDD4-2C94-6FC4-C912-50A82CEA31E4}"/>
              </a:ext>
            </a:extLst>
          </p:cNvPr>
          <p:cNvPicPr>
            <a:picLocks noChangeAspect="1"/>
          </p:cNvPicPr>
          <p:nvPr/>
        </p:nvPicPr>
        <p:blipFill>
          <a:blip r:embed="rId6"/>
          <a:stretch>
            <a:fillRect/>
          </a:stretch>
        </p:blipFill>
        <p:spPr>
          <a:xfrm>
            <a:off x="2156836" y="4406440"/>
            <a:ext cx="1185978" cy="10484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TextBox 13">
            <a:extLst>
              <a:ext uri="{FF2B5EF4-FFF2-40B4-BE49-F238E27FC236}">
                <a16:creationId xmlns:a16="http://schemas.microsoft.com/office/drawing/2014/main" id="{F7FF6D0A-E267-C6DF-DADD-41B99B5AE760}"/>
              </a:ext>
            </a:extLst>
          </p:cNvPr>
          <p:cNvSpPr txBox="1"/>
          <p:nvPr/>
        </p:nvSpPr>
        <p:spPr>
          <a:xfrm>
            <a:off x="4116916" y="1365250"/>
            <a:ext cx="609600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2400" b="1" i="0" u="none" strike="noStrike" baseline="0">
                <a:solidFill>
                  <a:srgbClr val="000000"/>
                </a:solidFill>
                <a:latin typeface="Segoe UI"/>
                <a:ea typeface="Segoe UI"/>
                <a:cs typeface="Segoe UI"/>
              </a:rPr>
              <a:t>Yes or No?</a:t>
            </a:r>
            <a:r>
              <a:rPr lang="en-GB" sz="2400" b="0" i="0">
                <a:solidFill>
                  <a:srgbClr val="000000"/>
                </a:solidFill>
                <a:latin typeface="Segoe UI"/>
                <a:ea typeface="Segoe UI"/>
                <a:cs typeface="Segoe UI"/>
              </a:rPr>
              <a:t>​</a:t>
            </a:r>
          </a:p>
          <a:p>
            <a:pPr algn="l" rtl="0"/>
            <a:r>
              <a:rPr lang="en-GB" sz="2400" b="0" i="0">
                <a:solidFill>
                  <a:srgbClr val="000000"/>
                </a:solidFill>
                <a:latin typeface="Segoe UI"/>
                <a:ea typeface="Segoe UI"/>
                <a:cs typeface="Segoe UI"/>
              </a:rPr>
              <a:t>​</a:t>
            </a:r>
          </a:p>
          <a:p>
            <a:r>
              <a:rPr lang="en-GB" sz="2400" b="0" i="0" u="none" strike="noStrike" baseline="0">
                <a:solidFill>
                  <a:srgbClr val="1F090A"/>
                </a:solidFill>
                <a:latin typeface="Segoe UI"/>
                <a:ea typeface="Segoe UI"/>
                <a:cs typeface="Segoe UI"/>
              </a:rPr>
              <a:t>“Vaping is </a:t>
            </a:r>
            <a:r>
              <a:rPr lang="en-GB" sz="2400">
                <a:solidFill>
                  <a:srgbClr val="1F090A"/>
                </a:solidFill>
                <a:latin typeface="Segoe UI"/>
                <a:ea typeface="Segoe UI"/>
                <a:cs typeface="Segoe UI"/>
              </a:rPr>
              <a:t>addictive.”</a:t>
            </a:r>
            <a:endParaRPr lang="en-GB" sz="2400" b="0" i="0">
              <a:solidFill>
                <a:srgbClr val="1F090A"/>
              </a:solidFill>
              <a:latin typeface="Segoe UI"/>
              <a:ea typeface="Segoe UI"/>
              <a:cs typeface="Segoe UI"/>
            </a:endParaRPr>
          </a:p>
          <a:p>
            <a:pPr algn="ctr"/>
            <a:endParaRPr lang="en-GB"/>
          </a:p>
        </p:txBody>
      </p:sp>
      <p:sp>
        <p:nvSpPr>
          <p:cNvPr id="16" name="Title 1">
            <a:extLst>
              <a:ext uri="{FF2B5EF4-FFF2-40B4-BE49-F238E27FC236}">
                <a16:creationId xmlns:a16="http://schemas.microsoft.com/office/drawing/2014/main" id="{24EA5574-9DC5-B984-D981-65D14BA90A4B}"/>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Yes/No Relay Game</a:t>
            </a:r>
            <a:endParaRPr lang="en-US" sz="3200">
              <a:ea typeface="Calibri Light"/>
              <a:cs typeface="Calibri Light"/>
            </a:endParaRPr>
          </a:p>
        </p:txBody>
      </p:sp>
    </p:spTree>
    <p:extLst>
      <p:ext uri="{BB962C8B-B14F-4D97-AF65-F5344CB8AC3E}">
        <p14:creationId xmlns:p14="http://schemas.microsoft.com/office/powerpoint/2010/main" val="121619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81D97-CB36-1485-F486-330875996026}"/>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05316CAC-DE34-CCB0-6D3A-66932AA8FCC3}"/>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71F31E8A-C19D-59FF-8F2D-087C08876F79}"/>
                </a:ext>
              </a:extLst>
            </p:cNvPr>
            <p:cNvSpPr/>
            <p:nvPr/>
          </p:nvSpPr>
          <p:spPr>
            <a:xfrm>
              <a:off x="0" y="1158150"/>
              <a:ext cx="5917744" cy="973440"/>
            </a:xfrm>
            <a:prstGeom prst="roundRect">
              <a:avLst/>
            </a:prstGeom>
            <a:solidFill>
              <a:srgbClr val="7030A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3BC0A110-8D7C-2EC2-3033-59D1C7C3F7EA}"/>
                </a:ext>
              </a:extLst>
            </p:cNvPr>
            <p:cNvSpPr txBox="1"/>
            <p:nvPr/>
          </p:nvSpPr>
          <p:spPr>
            <a:xfrm>
              <a:off x="298103" y="1217337"/>
              <a:ext cx="5314299" cy="907922"/>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is Vaping?</a:t>
              </a:r>
              <a:endParaRPr lang="en-GB" sz="2200" b="1" kern="1200">
                <a:latin typeface="Segoe UI" panose="020B0502040204020203" pitchFamily="34" charset="0"/>
                <a:cs typeface="Segoe UI" panose="020B0502040204020203" pitchFamily="34" charset="0"/>
              </a:endParaRPr>
            </a:p>
          </p:txBody>
        </p:sp>
      </p:grpSp>
      <p:pic>
        <p:nvPicPr>
          <p:cNvPr id="9" name="Picture 8" descr="A colorful rectangular sign with black text&#10;&#10;AI-generated content may be incorrect.">
            <a:extLst>
              <a:ext uri="{FF2B5EF4-FFF2-40B4-BE49-F238E27FC236}">
                <a16:creationId xmlns:a16="http://schemas.microsoft.com/office/drawing/2014/main" id="{15455CDB-B2C2-055C-E06D-67D316F182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3689" y="5334152"/>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24ED5655-BE55-C878-F287-CA6A6E2B7D97}"/>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0" name="TextBox 9">
            <a:extLst>
              <a:ext uri="{FF2B5EF4-FFF2-40B4-BE49-F238E27FC236}">
                <a16:creationId xmlns:a16="http://schemas.microsoft.com/office/drawing/2014/main" id="{A05E817E-3765-6505-F031-B2406B88F187}"/>
              </a:ext>
            </a:extLst>
          </p:cNvPr>
          <p:cNvSpPr txBox="1"/>
          <p:nvPr/>
        </p:nvSpPr>
        <p:spPr>
          <a:xfrm>
            <a:off x="4122437" y="2207144"/>
            <a:ext cx="6097196" cy="4862870"/>
          </a:xfrm>
          <a:prstGeom prst="rect">
            <a:avLst/>
          </a:prstGeom>
          <a:noFill/>
        </p:spPr>
        <p:txBody>
          <a:bodyPr wrap="square" lIns="91440" tIns="45720" rIns="91440" bIns="45720" anchor="t">
            <a:spAutoFit/>
          </a:bodyPr>
          <a:lstStyle/>
          <a:p>
            <a:endParaRPr lang="en-GB" sz="2400">
              <a:solidFill>
                <a:srgbClr val="1F090A"/>
              </a:solidFill>
              <a:effectLst/>
              <a:latin typeface="Segoe UI"/>
              <a:cs typeface="Segoe UI"/>
            </a:endParaRPr>
          </a:p>
          <a:p>
            <a:endParaRPr lang="en-GB" sz="2400" b="1">
              <a:solidFill>
                <a:srgbClr val="1F090A"/>
              </a:solidFill>
              <a:latin typeface="Segoe UI" panose="020B0502040204020203" pitchFamily="34" charset="0"/>
              <a:cs typeface="Segoe UI" panose="020B0502040204020203" pitchFamily="34" charset="0"/>
            </a:endParaRPr>
          </a:p>
          <a:p>
            <a:r>
              <a:rPr lang="en-GB" sz="2200" b="1">
                <a:solidFill>
                  <a:srgbClr val="000000"/>
                </a:solidFill>
                <a:latin typeface="Segoe UI"/>
                <a:cs typeface="Segoe UI"/>
              </a:rPr>
              <a:t>No - </a:t>
            </a:r>
            <a:r>
              <a:rPr lang="en-GB" sz="2200" b="1">
                <a:latin typeface="Segoe UI"/>
                <a:cs typeface="Segoe UI"/>
              </a:rPr>
              <a:t>Vaping </a:t>
            </a:r>
            <a:r>
              <a:rPr lang="en-GB" sz="2200" b="1">
                <a:solidFill>
                  <a:srgbClr val="000000"/>
                </a:solidFill>
                <a:latin typeface="Segoe UI"/>
                <a:ea typeface="+mn-lt"/>
                <a:cs typeface="Segoe UI"/>
              </a:rPr>
              <a:t>is not risk free. There are negative side effects.</a:t>
            </a:r>
            <a:r>
              <a:rPr lang="en-GB" sz="2400" b="1">
                <a:solidFill>
                  <a:srgbClr val="000000"/>
                </a:solidFill>
                <a:latin typeface="Segoe UI"/>
                <a:ea typeface="+mn-lt"/>
                <a:cs typeface="Segoe UI"/>
              </a:rPr>
              <a:t> </a:t>
            </a:r>
            <a:br>
              <a:rPr lang="en-GB" sz="2400" b="1">
                <a:solidFill>
                  <a:srgbClr val="000000"/>
                </a:solidFill>
                <a:latin typeface="Segoe UI"/>
                <a:ea typeface="+mn-lt"/>
                <a:cs typeface="Segoe UI"/>
              </a:rPr>
            </a:br>
            <a:endParaRPr lang="en-GB" sz="2400">
              <a:solidFill>
                <a:srgbClr val="000000"/>
              </a:solidFill>
              <a:latin typeface="Segoe UI"/>
              <a:ea typeface="+mn-lt"/>
              <a:cs typeface="Segoe UI"/>
            </a:endParaRPr>
          </a:p>
          <a:p>
            <a:r>
              <a:rPr lang="en-GB" sz="2400">
                <a:solidFill>
                  <a:srgbClr val="000000"/>
                </a:solidFill>
                <a:latin typeface="Segoe UI"/>
                <a:ea typeface="+mn-lt"/>
                <a:cs typeface="Segoe UI"/>
              </a:rPr>
              <a:t>Short-term effects can be coughing, dizziness, sore throats, headaches. </a:t>
            </a:r>
            <a:endParaRPr lang="en-US" sz="2400">
              <a:solidFill>
                <a:srgbClr val="000000"/>
              </a:solidFill>
              <a:latin typeface="Segoe UI"/>
              <a:ea typeface="+mn-lt"/>
              <a:cs typeface="Segoe UI"/>
            </a:endParaRPr>
          </a:p>
          <a:p>
            <a:endParaRPr lang="en-GB" sz="2400">
              <a:solidFill>
                <a:srgbClr val="000000"/>
              </a:solidFill>
              <a:latin typeface="Segoe UI"/>
              <a:ea typeface="+mn-lt"/>
              <a:cs typeface="Segoe UI"/>
            </a:endParaRPr>
          </a:p>
          <a:p>
            <a:r>
              <a:rPr lang="en-GB" sz="2400">
                <a:solidFill>
                  <a:srgbClr val="000000"/>
                </a:solidFill>
                <a:latin typeface="Segoe UI"/>
                <a:ea typeface="+mn-lt"/>
                <a:cs typeface="Segoe UI"/>
              </a:rPr>
              <a:t>The long-term effects are not fully known, it can be harmful for lungs, heart and our mouths. </a:t>
            </a:r>
          </a:p>
          <a:p>
            <a:endParaRPr lang="en-GB" sz="2400">
              <a:solidFill>
                <a:srgbClr val="000000"/>
              </a:solidFill>
              <a:latin typeface="Segoe UI"/>
              <a:ea typeface="+mn-lt"/>
              <a:cs typeface="Segoe UI"/>
            </a:endParaRPr>
          </a:p>
          <a:p>
            <a:endParaRPr lang="en-GB" sz="2400" b="1">
              <a:latin typeface="Segoe UI"/>
              <a:cs typeface="Segoe UI"/>
            </a:endParaRPr>
          </a:p>
        </p:txBody>
      </p:sp>
      <p:sp>
        <p:nvSpPr>
          <p:cNvPr id="2" name="TextBox 1">
            <a:extLst>
              <a:ext uri="{FF2B5EF4-FFF2-40B4-BE49-F238E27FC236}">
                <a16:creationId xmlns:a16="http://schemas.microsoft.com/office/drawing/2014/main" id="{E0898E3C-9B3A-95E2-4182-7F0EFCB870B2}"/>
              </a:ext>
            </a:extLst>
          </p:cNvPr>
          <p:cNvSpPr txBox="1"/>
          <p:nvPr/>
        </p:nvSpPr>
        <p:spPr>
          <a:xfrm>
            <a:off x="4127499" y="1344082"/>
            <a:ext cx="632883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2400" b="1" i="0" u="none" strike="noStrike" baseline="0">
                <a:solidFill>
                  <a:srgbClr val="000000"/>
                </a:solidFill>
                <a:latin typeface="Segoe UI"/>
                <a:ea typeface="Segoe UI"/>
                <a:cs typeface="Segoe UI"/>
              </a:rPr>
              <a:t>Yes or No?</a:t>
            </a:r>
            <a:r>
              <a:rPr lang="en-GB" sz="2400" b="0" i="0">
                <a:solidFill>
                  <a:srgbClr val="000000"/>
                </a:solidFill>
                <a:latin typeface="Segoe UI"/>
                <a:ea typeface="Segoe UI"/>
                <a:cs typeface="Segoe UI"/>
              </a:rPr>
              <a:t>​</a:t>
            </a:r>
          </a:p>
          <a:p>
            <a:pPr algn="l" rtl="0"/>
            <a:r>
              <a:rPr lang="en-GB" sz="2400" b="0" i="0">
                <a:solidFill>
                  <a:srgbClr val="000000"/>
                </a:solidFill>
                <a:latin typeface="Segoe UI"/>
                <a:ea typeface="Segoe UI"/>
                <a:cs typeface="Segoe UI"/>
              </a:rPr>
              <a:t>​</a:t>
            </a:r>
          </a:p>
          <a:p>
            <a:r>
              <a:rPr lang="en-GB" sz="2400" b="0" i="0" u="none" strike="noStrike" baseline="0">
                <a:solidFill>
                  <a:srgbClr val="1F090A"/>
                </a:solidFill>
                <a:latin typeface="Segoe UI"/>
                <a:ea typeface="Segoe UI"/>
                <a:cs typeface="Segoe UI"/>
              </a:rPr>
              <a:t>“Vaping is </a:t>
            </a:r>
            <a:r>
              <a:rPr lang="en-GB" sz="2400">
                <a:solidFill>
                  <a:srgbClr val="1F090A"/>
                </a:solidFill>
                <a:latin typeface="Segoe UI"/>
                <a:ea typeface="Segoe UI"/>
                <a:cs typeface="Segoe UI"/>
              </a:rPr>
              <a:t>risk free.”</a:t>
            </a:r>
            <a:endParaRPr lang="en-GB" sz="2400" b="0" i="0">
              <a:solidFill>
                <a:srgbClr val="1F090A"/>
              </a:solidFill>
              <a:latin typeface="Segoe UI"/>
              <a:ea typeface="Segoe UI"/>
              <a:cs typeface="Segoe UI"/>
            </a:endParaRPr>
          </a:p>
          <a:p>
            <a:pPr algn="ctr"/>
            <a:endParaRPr lang="en-GB"/>
          </a:p>
        </p:txBody>
      </p:sp>
      <p:pic>
        <p:nvPicPr>
          <p:cNvPr id="7" name="Picture 6" descr="A cartoon of a yellow face with a magnifying glass&#10;&#10;Description automatically generated">
            <a:extLst>
              <a:ext uri="{FF2B5EF4-FFF2-40B4-BE49-F238E27FC236}">
                <a16:creationId xmlns:a16="http://schemas.microsoft.com/office/drawing/2014/main" id="{5216CDA3-73A3-F967-EEC5-03A14CB36887}"/>
              </a:ext>
            </a:extLst>
          </p:cNvPr>
          <p:cNvPicPr>
            <a:picLocks noChangeAspect="1"/>
          </p:cNvPicPr>
          <p:nvPr/>
        </p:nvPicPr>
        <p:blipFill>
          <a:blip r:embed="rId5"/>
          <a:stretch>
            <a:fillRect/>
          </a:stretch>
        </p:blipFill>
        <p:spPr>
          <a:xfrm>
            <a:off x="129116" y="1504950"/>
            <a:ext cx="3333695" cy="3308350"/>
          </a:xfrm>
          <a:prstGeom prst="rect">
            <a:avLst/>
          </a:prstGeom>
        </p:spPr>
      </p:pic>
      <p:pic>
        <p:nvPicPr>
          <p:cNvPr id="12" name="Picture 11" descr="A group of colorful electronic cigarettes&#10;&#10;AI-generated content may be incorrect.">
            <a:extLst>
              <a:ext uri="{FF2B5EF4-FFF2-40B4-BE49-F238E27FC236}">
                <a16:creationId xmlns:a16="http://schemas.microsoft.com/office/drawing/2014/main" id="{009C14E5-B22B-B9F6-93A0-B6E9EBEB1106}"/>
              </a:ext>
            </a:extLst>
          </p:cNvPr>
          <p:cNvPicPr>
            <a:picLocks noChangeAspect="1"/>
          </p:cNvPicPr>
          <p:nvPr/>
        </p:nvPicPr>
        <p:blipFill>
          <a:blip r:embed="rId6"/>
          <a:stretch>
            <a:fillRect/>
          </a:stretch>
        </p:blipFill>
        <p:spPr>
          <a:xfrm>
            <a:off x="2156836" y="4406440"/>
            <a:ext cx="1185978" cy="10484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Title 1">
            <a:extLst>
              <a:ext uri="{FF2B5EF4-FFF2-40B4-BE49-F238E27FC236}">
                <a16:creationId xmlns:a16="http://schemas.microsoft.com/office/drawing/2014/main" id="{A474DB36-4817-943C-0F5F-DD1BDD03E50F}"/>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Yes/No Relay Game</a:t>
            </a:r>
            <a:endParaRPr lang="en-US" sz="3200" err="1"/>
          </a:p>
        </p:txBody>
      </p:sp>
    </p:spTree>
    <p:extLst>
      <p:ext uri="{BB962C8B-B14F-4D97-AF65-F5344CB8AC3E}">
        <p14:creationId xmlns:p14="http://schemas.microsoft.com/office/powerpoint/2010/main" val="248363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4B1BB-FE74-9009-192F-D190D3A553D7}"/>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C01FA584-FDE8-2893-3E7E-2C16AF078B88}"/>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0AB9DC43-388F-F89E-71D4-26373981BD0C}"/>
                </a:ext>
              </a:extLst>
            </p:cNvPr>
            <p:cNvSpPr/>
            <p:nvPr/>
          </p:nvSpPr>
          <p:spPr>
            <a:xfrm>
              <a:off x="0" y="1158150"/>
              <a:ext cx="5917744" cy="973440"/>
            </a:xfrm>
            <a:prstGeom prst="roundRect">
              <a:avLst/>
            </a:prstGeom>
            <a:solidFill>
              <a:srgbClr val="7030A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EE71AA87-B2A1-75E9-4127-5370B37401BC}"/>
                </a:ext>
              </a:extLst>
            </p:cNvPr>
            <p:cNvSpPr txBox="1"/>
            <p:nvPr/>
          </p:nvSpPr>
          <p:spPr>
            <a:xfrm>
              <a:off x="298103" y="1217337"/>
              <a:ext cx="5314299" cy="907922"/>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is Vaping?</a:t>
              </a:r>
              <a:endParaRPr lang="en-GB" sz="2200" b="1" kern="1200">
                <a:latin typeface="Segoe UI" panose="020B0502040204020203" pitchFamily="34" charset="0"/>
                <a:cs typeface="Segoe UI" panose="020B0502040204020203" pitchFamily="34" charset="0"/>
              </a:endParaRPr>
            </a:p>
          </p:txBody>
        </p:sp>
      </p:grpSp>
      <p:pic>
        <p:nvPicPr>
          <p:cNvPr id="9" name="Picture 8" descr="A colorful rectangular sign with black text&#10;&#10;AI-generated content may be incorrect.">
            <a:extLst>
              <a:ext uri="{FF2B5EF4-FFF2-40B4-BE49-F238E27FC236}">
                <a16:creationId xmlns:a16="http://schemas.microsoft.com/office/drawing/2014/main" id="{B2703552-7878-556F-3B6F-448ABB65B2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525DE3D0-9EF4-6949-0A8A-A687703C6C9F}"/>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0" name="TextBox 9">
            <a:extLst>
              <a:ext uri="{FF2B5EF4-FFF2-40B4-BE49-F238E27FC236}">
                <a16:creationId xmlns:a16="http://schemas.microsoft.com/office/drawing/2014/main" id="{7BD8A2E6-63F4-61FC-7A11-C7655036C312}"/>
              </a:ext>
            </a:extLst>
          </p:cNvPr>
          <p:cNvSpPr txBox="1"/>
          <p:nvPr/>
        </p:nvSpPr>
        <p:spPr>
          <a:xfrm>
            <a:off x="4090687" y="2789227"/>
            <a:ext cx="5874946" cy="1938992"/>
          </a:xfrm>
          <a:prstGeom prst="rect">
            <a:avLst/>
          </a:prstGeom>
          <a:noFill/>
        </p:spPr>
        <p:txBody>
          <a:bodyPr wrap="square" lIns="91440" tIns="45720" rIns="91440" bIns="45720" anchor="t">
            <a:spAutoFit/>
          </a:bodyPr>
          <a:lstStyle/>
          <a:p>
            <a:r>
              <a:rPr lang="en-GB" sz="2400" b="1">
                <a:solidFill>
                  <a:srgbClr val="000000"/>
                </a:solidFill>
                <a:latin typeface="Segoe UI"/>
                <a:cs typeface="Segoe UI"/>
              </a:rPr>
              <a:t>Yes </a:t>
            </a:r>
            <a:endParaRPr lang="en-US"/>
          </a:p>
          <a:p>
            <a:endParaRPr lang="en-GB" sz="2400">
              <a:solidFill>
                <a:srgbClr val="000000"/>
              </a:solidFill>
              <a:latin typeface="Segoe UI"/>
              <a:cs typeface="Segoe UI"/>
            </a:endParaRPr>
          </a:p>
          <a:p>
            <a:r>
              <a:rPr lang="en-GB" sz="2400">
                <a:solidFill>
                  <a:srgbClr val="000000"/>
                </a:solidFill>
                <a:latin typeface="Segoe UI"/>
                <a:cs typeface="Segoe UI"/>
              </a:rPr>
              <a:t>If </a:t>
            </a:r>
            <a:r>
              <a:rPr lang="en-GB" sz="2400">
                <a:solidFill>
                  <a:srgbClr val="000000"/>
                </a:solidFill>
                <a:latin typeface="Segoe UI"/>
                <a:ea typeface="+mn-lt"/>
                <a:cs typeface="Segoe UI"/>
              </a:rPr>
              <a:t>someone over 18 gives or sells vapes to anyone under 18 that is illegal. </a:t>
            </a:r>
            <a:endParaRPr lang="en-GB">
              <a:ea typeface="Calibri"/>
              <a:cs typeface="Calibri"/>
            </a:endParaRPr>
          </a:p>
          <a:p>
            <a:endParaRPr lang="en-GB" sz="2400" b="1">
              <a:latin typeface="Segoe UI"/>
              <a:cs typeface="Segoe UI"/>
            </a:endParaRPr>
          </a:p>
        </p:txBody>
      </p:sp>
      <p:sp>
        <p:nvSpPr>
          <p:cNvPr id="14" name="TextBox 13">
            <a:extLst>
              <a:ext uri="{FF2B5EF4-FFF2-40B4-BE49-F238E27FC236}">
                <a16:creationId xmlns:a16="http://schemas.microsoft.com/office/drawing/2014/main" id="{9C99F75A-F997-5DF4-9153-9262CD81472D}"/>
              </a:ext>
            </a:extLst>
          </p:cNvPr>
          <p:cNvSpPr txBox="1"/>
          <p:nvPr/>
        </p:nvSpPr>
        <p:spPr>
          <a:xfrm>
            <a:off x="4095749" y="1312333"/>
            <a:ext cx="754591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400" b="1" i="0" u="none" strike="noStrike" baseline="0">
                <a:solidFill>
                  <a:srgbClr val="000000"/>
                </a:solidFill>
                <a:latin typeface="Segoe UI"/>
                <a:ea typeface="Segoe UI"/>
                <a:cs typeface="Segoe UI"/>
              </a:rPr>
              <a:t>Yes or No?</a:t>
            </a:r>
            <a:endParaRPr lang="en-GB" sz="2400" b="0" i="0">
              <a:solidFill>
                <a:srgbClr val="000000"/>
              </a:solidFill>
              <a:latin typeface="Segoe UI"/>
              <a:ea typeface="Segoe UI"/>
              <a:cs typeface="Segoe UI"/>
            </a:endParaRPr>
          </a:p>
          <a:p>
            <a:pPr algn="l"/>
            <a:endParaRPr lang="en-GB" sz="2400" b="0" i="0">
              <a:solidFill>
                <a:srgbClr val="000000"/>
              </a:solidFill>
              <a:latin typeface="Segoe UI"/>
              <a:ea typeface="Segoe UI"/>
              <a:cs typeface="Segoe UI"/>
            </a:endParaRPr>
          </a:p>
          <a:p>
            <a:r>
              <a:rPr lang="en-GB" sz="2400" b="0" i="0" u="none" strike="noStrike" baseline="0">
                <a:solidFill>
                  <a:srgbClr val="1F090A"/>
                </a:solidFill>
                <a:latin typeface="Segoe UI"/>
                <a:ea typeface="Segoe UI"/>
                <a:cs typeface="Segoe UI"/>
              </a:rPr>
              <a:t>“</a:t>
            </a:r>
            <a:r>
              <a:rPr lang="en-GB" sz="2400">
                <a:solidFill>
                  <a:srgbClr val="1F090A"/>
                </a:solidFill>
                <a:latin typeface="Segoe UI"/>
                <a:ea typeface="Segoe UI"/>
                <a:cs typeface="Segoe UI"/>
              </a:rPr>
              <a:t>It </a:t>
            </a:r>
            <a:r>
              <a:rPr lang="en-GB" sz="2400" b="0" i="0" u="none" strike="noStrike" baseline="0">
                <a:solidFill>
                  <a:srgbClr val="1F090A"/>
                </a:solidFill>
                <a:latin typeface="Segoe UI"/>
                <a:ea typeface="Segoe UI"/>
                <a:cs typeface="Segoe UI"/>
              </a:rPr>
              <a:t>is </a:t>
            </a:r>
            <a:r>
              <a:rPr lang="en-GB" sz="2400">
                <a:solidFill>
                  <a:srgbClr val="1F090A"/>
                </a:solidFill>
                <a:latin typeface="Segoe UI"/>
                <a:ea typeface="Segoe UI"/>
                <a:cs typeface="Segoe UI"/>
              </a:rPr>
              <a:t>illegal to give or sell a vape to person under 18.”</a:t>
            </a:r>
            <a:endParaRPr lang="en-GB" sz="2400">
              <a:solidFill>
                <a:srgbClr val="000000"/>
              </a:solidFill>
              <a:latin typeface="Segoe UI"/>
              <a:ea typeface="Segoe UI"/>
              <a:cs typeface="Segoe UI"/>
            </a:endParaRPr>
          </a:p>
        </p:txBody>
      </p:sp>
      <p:pic>
        <p:nvPicPr>
          <p:cNvPr id="6" name="Picture 5" descr="A yellow cartoon ball with a police hat and whistle&#10;&#10;Description automatically generated">
            <a:extLst>
              <a:ext uri="{FF2B5EF4-FFF2-40B4-BE49-F238E27FC236}">
                <a16:creationId xmlns:a16="http://schemas.microsoft.com/office/drawing/2014/main" id="{F7EA3DCB-F692-5B59-E3A6-3BBCE130FE8D}"/>
              </a:ext>
            </a:extLst>
          </p:cNvPr>
          <p:cNvPicPr>
            <a:picLocks noChangeAspect="1"/>
          </p:cNvPicPr>
          <p:nvPr/>
        </p:nvPicPr>
        <p:blipFill>
          <a:blip r:embed="rId5"/>
          <a:stretch>
            <a:fillRect/>
          </a:stretch>
        </p:blipFill>
        <p:spPr>
          <a:xfrm>
            <a:off x="240507" y="2097457"/>
            <a:ext cx="3503877" cy="3338252"/>
          </a:xfrm>
          <a:prstGeom prst="rect">
            <a:avLst/>
          </a:prstGeom>
          <a:ln>
            <a:solidFill>
              <a:schemeClr val="bg1"/>
            </a:solidFill>
          </a:ln>
        </p:spPr>
      </p:pic>
      <p:pic>
        <p:nvPicPr>
          <p:cNvPr id="13" name="Picture 12" descr="A sign with a red circle and a black and white text&#10;&#10;AI-generated content may be incorrect.">
            <a:extLst>
              <a:ext uri="{FF2B5EF4-FFF2-40B4-BE49-F238E27FC236}">
                <a16:creationId xmlns:a16="http://schemas.microsoft.com/office/drawing/2014/main" id="{9E25E40F-6F62-8E75-7550-6DD4C495365E}"/>
              </a:ext>
            </a:extLst>
          </p:cNvPr>
          <p:cNvPicPr>
            <a:picLocks noChangeAspect="1"/>
          </p:cNvPicPr>
          <p:nvPr/>
        </p:nvPicPr>
        <p:blipFill>
          <a:blip r:embed="rId6"/>
          <a:stretch>
            <a:fillRect/>
          </a:stretch>
        </p:blipFill>
        <p:spPr>
          <a:xfrm>
            <a:off x="6098102" y="4719994"/>
            <a:ext cx="1938270" cy="1895614"/>
          </a:xfrm>
          <a:prstGeom prst="rect">
            <a:avLst/>
          </a:prstGeom>
        </p:spPr>
      </p:pic>
      <p:sp>
        <p:nvSpPr>
          <p:cNvPr id="16" name="Title 1">
            <a:extLst>
              <a:ext uri="{FF2B5EF4-FFF2-40B4-BE49-F238E27FC236}">
                <a16:creationId xmlns:a16="http://schemas.microsoft.com/office/drawing/2014/main" id="{63AA714D-45B6-28A4-FC77-24D9E9304665}"/>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Yes/No Relay Game</a:t>
            </a:r>
            <a:endParaRPr lang="en-US" sz="3200" err="1"/>
          </a:p>
        </p:txBody>
      </p:sp>
    </p:spTree>
    <p:extLst>
      <p:ext uri="{BB962C8B-B14F-4D97-AF65-F5344CB8AC3E}">
        <p14:creationId xmlns:p14="http://schemas.microsoft.com/office/powerpoint/2010/main" val="3734080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EBF86-D76C-A0FC-F321-B814C8F970C9}"/>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CA45AF40-02A3-B06D-770A-29ABD5B18C5B}"/>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36383E1B-137C-BDFF-5FBD-403AA859A815}"/>
                </a:ext>
              </a:extLst>
            </p:cNvPr>
            <p:cNvSpPr/>
            <p:nvPr/>
          </p:nvSpPr>
          <p:spPr>
            <a:xfrm>
              <a:off x="0" y="1158150"/>
              <a:ext cx="5917744" cy="973440"/>
            </a:xfrm>
            <a:prstGeom prst="roundRect">
              <a:avLst/>
            </a:prstGeom>
            <a:solidFill>
              <a:srgbClr val="7030A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6B536CE1-DBF6-FBDB-EAD5-AA3250BC3BDF}"/>
                </a:ext>
              </a:extLst>
            </p:cNvPr>
            <p:cNvSpPr txBox="1"/>
            <p:nvPr/>
          </p:nvSpPr>
          <p:spPr>
            <a:xfrm>
              <a:off x="298103" y="1217337"/>
              <a:ext cx="5314299" cy="907922"/>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is Vaping?</a:t>
              </a:r>
              <a:endParaRPr lang="en-GB" sz="2200" b="1" kern="1200">
                <a:latin typeface="Segoe UI" panose="020B0502040204020203" pitchFamily="34" charset="0"/>
                <a:cs typeface="Segoe UI" panose="020B0502040204020203" pitchFamily="34" charset="0"/>
              </a:endParaRPr>
            </a:p>
          </p:txBody>
        </p:sp>
      </p:grpSp>
      <p:pic>
        <p:nvPicPr>
          <p:cNvPr id="9" name="Picture 8" descr="A colorful rectangular sign with black text&#10;&#10;AI-generated content may be incorrect.">
            <a:extLst>
              <a:ext uri="{FF2B5EF4-FFF2-40B4-BE49-F238E27FC236}">
                <a16:creationId xmlns:a16="http://schemas.microsoft.com/office/drawing/2014/main" id="{8E575E37-99F1-1CE9-D7CA-47606120C6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C9DD6F9E-C267-B49E-442D-5E2B78913311}"/>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F7626764-F072-54C7-3D41-D46D038AECC0}"/>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TextBox 12">
            <a:extLst>
              <a:ext uri="{FF2B5EF4-FFF2-40B4-BE49-F238E27FC236}">
                <a16:creationId xmlns:a16="http://schemas.microsoft.com/office/drawing/2014/main" id="{5DA58D61-B62C-BD95-181B-E8D117239F50}"/>
              </a:ext>
            </a:extLst>
          </p:cNvPr>
          <p:cNvSpPr txBox="1"/>
          <p:nvPr/>
        </p:nvSpPr>
        <p:spPr>
          <a:xfrm>
            <a:off x="4155045" y="1945209"/>
            <a:ext cx="6483256" cy="3231654"/>
          </a:xfrm>
          <a:prstGeom prst="rect">
            <a:avLst/>
          </a:prstGeom>
          <a:noFill/>
        </p:spPr>
        <p:txBody>
          <a:bodyPr wrap="square" lIns="91440" tIns="45720" rIns="91440" bIns="45720" rtlCol="0" anchor="t">
            <a:spAutoFit/>
          </a:bodyPr>
          <a:lstStyle/>
          <a:p>
            <a:br>
              <a:rPr lang="en-GB" b="1">
                <a:latin typeface="Segoe UI" panose="020B0502040204020203" pitchFamily="34" charset="0"/>
                <a:ea typeface="Calibri"/>
                <a:cs typeface="Segoe UI" panose="020B0502040204020203" pitchFamily="34" charset="0"/>
              </a:rPr>
            </a:br>
            <a:endParaRPr lang="en-US">
              <a:latin typeface="Segoe UI" panose="020B0502040204020203" pitchFamily="34" charset="0"/>
              <a:ea typeface="Calibri"/>
              <a:cs typeface="Segoe UI" panose="020B0502040204020203" pitchFamily="34" charset="0"/>
            </a:endParaRPr>
          </a:p>
          <a:p>
            <a:pPr>
              <a:buClr>
                <a:srgbClr val="8D2456"/>
              </a:buClr>
            </a:pPr>
            <a:r>
              <a:rPr lang="en-GB" sz="2400">
                <a:solidFill>
                  <a:srgbClr val="000000"/>
                </a:solidFill>
                <a:latin typeface="Segoe UI"/>
                <a:ea typeface="Calibri"/>
                <a:cs typeface="Segoe UI"/>
              </a:rPr>
              <a:t>Vapes</a:t>
            </a:r>
            <a:r>
              <a:rPr lang="en-GB" sz="2400">
                <a:latin typeface="Segoe UI"/>
                <a:ea typeface="Calibri"/>
                <a:cs typeface="Segoe UI"/>
              </a:rPr>
              <a:t> are electronic devices for people to breathe in a flavoured mist, or vapour. </a:t>
            </a:r>
          </a:p>
          <a:p>
            <a:pPr marL="342900" indent="-342900">
              <a:buClr>
                <a:srgbClr val="8D2456"/>
              </a:buClr>
              <a:buFont typeface="Courier New" panose="05000000000000000000" pitchFamily="2" charset="2"/>
              <a:buChar char="o"/>
            </a:pPr>
            <a:endParaRPr lang="en-GB" sz="2400">
              <a:latin typeface="Segoe UI" panose="020B0502040204020203" pitchFamily="34" charset="0"/>
              <a:ea typeface="Calibri"/>
              <a:cs typeface="Segoe UI" panose="020B0502040204020203" pitchFamily="34" charset="0"/>
            </a:endParaRPr>
          </a:p>
          <a:p>
            <a:pPr>
              <a:buClr>
                <a:srgbClr val="8D2456"/>
              </a:buClr>
            </a:pPr>
            <a:r>
              <a:rPr lang="en-GB" sz="2400">
                <a:latin typeface="Segoe UI"/>
                <a:ea typeface="Calibri"/>
                <a:cs typeface="Segoe UI"/>
              </a:rPr>
              <a:t>This vapour comes from a heated liquid inside the vape that contains </a:t>
            </a:r>
            <a:r>
              <a:rPr lang="en-GB" sz="2400" b="1">
                <a:latin typeface="Segoe UI"/>
                <a:ea typeface="Calibri"/>
                <a:cs typeface="Segoe UI"/>
              </a:rPr>
              <a:t>nicotine </a:t>
            </a:r>
            <a:r>
              <a:rPr lang="en-GB" sz="2400">
                <a:latin typeface="Segoe UI"/>
                <a:ea typeface="Calibri"/>
                <a:cs typeface="Segoe UI"/>
              </a:rPr>
              <a:t>and flavouring </a:t>
            </a:r>
            <a:r>
              <a:rPr lang="en-GB" sz="2400" b="1">
                <a:latin typeface="Segoe UI"/>
                <a:ea typeface="Calibri"/>
                <a:cs typeface="Segoe UI"/>
              </a:rPr>
              <a:t>chemicals</a:t>
            </a:r>
            <a:r>
              <a:rPr lang="en-GB" sz="2400">
                <a:latin typeface="Segoe UI"/>
                <a:ea typeface="Calibri"/>
                <a:cs typeface="Segoe UI"/>
              </a:rPr>
              <a:t>.</a:t>
            </a:r>
            <a:endParaRPr lang="en-GB" sz="2400" baseline="30000">
              <a:latin typeface="Segoe UI"/>
              <a:ea typeface="Calibri"/>
              <a:cs typeface="Segoe UI"/>
            </a:endParaRPr>
          </a:p>
          <a:p>
            <a:pPr>
              <a:buClr>
                <a:srgbClr val="8D2456"/>
              </a:buClr>
            </a:pPr>
            <a:endParaRPr lang="en-GB" sz="2400">
              <a:latin typeface="Segoe UI" panose="020B0502040204020203" pitchFamily="34" charset="0"/>
              <a:ea typeface="Calibri"/>
              <a:cs typeface="Segoe UI" panose="020B0502040204020203" pitchFamily="34" charset="0"/>
            </a:endParaRPr>
          </a:p>
        </p:txBody>
      </p:sp>
      <p:pic>
        <p:nvPicPr>
          <p:cNvPr id="15" name="Picture 14" descr="A group of different colored electronic cigarettes&#10;&#10;Description automatically generated">
            <a:extLst>
              <a:ext uri="{FF2B5EF4-FFF2-40B4-BE49-F238E27FC236}">
                <a16:creationId xmlns:a16="http://schemas.microsoft.com/office/drawing/2014/main" id="{EA16E537-7BDF-4B11-B6FB-FB28DC018D46}"/>
              </a:ext>
            </a:extLst>
          </p:cNvPr>
          <p:cNvPicPr>
            <a:picLocks noChangeAspect="1"/>
          </p:cNvPicPr>
          <p:nvPr/>
        </p:nvPicPr>
        <p:blipFill>
          <a:blip r:embed="rId5"/>
          <a:srcRect r="-306" b="518"/>
          <a:stretch>
            <a:fillRect/>
          </a:stretch>
        </p:blipFill>
        <p:spPr>
          <a:xfrm>
            <a:off x="168394" y="2468377"/>
            <a:ext cx="3723957" cy="2190374"/>
          </a:xfrm>
          <a:prstGeom prst="rect">
            <a:avLst/>
          </a:prstGeom>
        </p:spPr>
      </p:pic>
      <p:sp>
        <p:nvSpPr>
          <p:cNvPr id="22" name="Title 1">
            <a:extLst>
              <a:ext uri="{FF2B5EF4-FFF2-40B4-BE49-F238E27FC236}">
                <a16:creationId xmlns:a16="http://schemas.microsoft.com/office/drawing/2014/main" id="{E23DBD13-95AC-CF00-4691-51DB8327B50A}"/>
              </a:ext>
            </a:extLst>
          </p:cNvPr>
          <p:cNvSpPr txBox="1">
            <a:spLocks/>
          </p:cNvSpPr>
          <p:nvPr/>
        </p:nvSpPr>
        <p:spPr>
          <a:xfrm>
            <a:off x="4152600" y="-259983"/>
            <a:ext cx="9167031"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Vapes: What are they?</a:t>
            </a:r>
            <a:endParaRPr lang="en-US" sz="3200"/>
          </a:p>
        </p:txBody>
      </p:sp>
    </p:spTree>
    <p:extLst>
      <p:ext uri="{BB962C8B-B14F-4D97-AF65-F5344CB8AC3E}">
        <p14:creationId xmlns:p14="http://schemas.microsoft.com/office/powerpoint/2010/main" val="3033140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D3FE4-63A2-64FC-98AF-93FD18ACEFC7}"/>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02FFAC4A-EE91-7F16-C9CD-09AC0B9B3308}"/>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647AAD5E-692A-654A-4634-40A5B2B67A8E}"/>
                </a:ext>
              </a:extLst>
            </p:cNvPr>
            <p:cNvSpPr/>
            <p:nvPr/>
          </p:nvSpPr>
          <p:spPr>
            <a:xfrm>
              <a:off x="0" y="1158150"/>
              <a:ext cx="5917744" cy="973440"/>
            </a:xfrm>
            <a:prstGeom prst="roundRect">
              <a:avLst/>
            </a:prstGeom>
            <a:solidFill>
              <a:srgbClr val="7030A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7F43E1C7-59A2-E1CA-895B-1C001014A1D4}"/>
                </a:ext>
              </a:extLst>
            </p:cNvPr>
            <p:cNvSpPr txBox="1"/>
            <p:nvPr/>
          </p:nvSpPr>
          <p:spPr>
            <a:xfrm>
              <a:off x="298103" y="1217337"/>
              <a:ext cx="5314299" cy="907922"/>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is Vaping?</a:t>
              </a:r>
              <a:endParaRPr lang="en-GB" sz="2200" b="1" kern="1200">
                <a:latin typeface="Segoe UI" panose="020B0502040204020203" pitchFamily="34" charset="0"/>
                <a:cs typeface="Segoe UI" panose="020B0502040204020203" pitchFamily="34" charset="0"/>
              </a:endParaRPr>
            </a:p>
          </p:txBody>
        </p:sp>
      </p:grpSp>
      <p:pic>
        <p:nvPicPr>
          <p:cNvPr id="9" name="Picture 8" descr="A colorful rectangular sign with black text&#10;&#10;AI-generated content may be incorrect.">
            <a:extLst>
              <a:ext uri="{FF2B5EF4-FFF2-40B4-BE49-F238E27FC236}">
                <a16:creationId xmlns:a16="http://schemas.microsoft.com/office/drawing/2014/main" id="{BA960EA2-F27C-27E8-80EB-D2BE653E77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A557555C-186B-92A9-BE50-E93BE24E2092}"/>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pic>
        <p:nvPicPr>
          <p:cNvPr id="8" name="Picture 7" descr="A group of different colored electronic cigarettes&#10;&#10;Description automatically generated">
            <a:extLst>
              <a:ext uri="{FF2B5EF4-FFF2-40B4-BE49-F238E27FC236}">
                <a16:creationId xmlns:a16="http://schemas.microsoft.com/office/drawing/2014/main" id="{F57EE848-92A1-245E-74C0-4B97B0E3D1CF}"/>
              </a:ext>
            </a:extLst>
          </p:cNvPr>
          <p:cNvPicPr>
            <a:picLocks noChangeAspect="1"/>
          </p:cNvPicPr>
          <p:nvPr/>
        </p:nvPicPr>
        <p:blipFill>
          <a:blip r:embed="rId5"/>
          <a:srcRect r="-306" b="518"/>
          <a:stretch>
            <a:fillRect/>
          </a:stretch>
        </p:blipFill>
        <p:spPr>
          <a:xfrm>
            <a:off x="168394" y="2468377"/>
            <a:ext cx="3723957" cy="2190374"/>
          </a:xfrm>
          <a:prstGeom prst="rect">
            <a:avLst/>
          </a:prstGeom>
        </p:spPr>
      </p:pic>
      <p:sp>
        <p:nvSpPr>
          <p:cNvPr id="10" name="443AC1AD-4824-4904-B62A-45B6D9224C25">
            <a:extLst>
              <a:ext uri="{FF2B5EF4-FFF2-40B4-BE49-F238E27FC236}">
                <a16:creationId xmlns:a16="http://schemas.microsoft.com/office/drawing/2014/main" id="{ACDDDA3F-BDDD-A592-EEF8-9FAD088EE07F}"/>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97FCD9FF-7C6C-0633-CD38-17E2BAC6FEF2}"/>
              </a:ext>
            </a:extLst>
          </p:cNvPr>
          <p:cNvSpPr txBox="1"/>
          <p:nvPr/>
        </p:nvSpPr>
        <p:spPr>
          <a:xfrm>
            <a:off x="4250295" y="1987542"/>
            <a:ext cx="6483256" cy="2862322"/>
          </a:xfrm>
          <a:prstGeom prst="rect">
            <a:avLst/>
          </a:prstGeom>
          <a:noFill/>
        </p:spPr>
        <p:txBody>
          <a:bodyPr wrap="square" lIns="91440" tIns="45720" rIns="91440" bIns="45720" rtlCol="0" anchor="t">
            <a:spAutoFit/>
          </a:bodyPr>
          <a:lstStyle/>
          <a:p>
            <a:br>
              <a:rPr lang="en-GB" b="1">
                <a:latin typeface="Segoe UI" panose="020B0502040204020203" pitchFamily="34" charset="0"/>
                <a:ea typeface="Calibri"/>
                <a:cs typeface="Segoe UI" panose="020B0502040204020203" pitchFamily="34" charset="0"/>
              </a:rPr>
            </a:br>
            <a:endParaRPr lang="en-US">
              <a:latin typeface="Segoe UI" panose="020B0502040204020203" pitchFamily="34" charset="0"/>
              <a:ea typeface="Calibri"/>
              <a:cs typeface="Segoe UI" panose="020B0502040204020203" pitchFamily="34" charset="0"/>
            </a:endParaRPr>
          </a:p>
          <a:p>
            <a:pPr>
              <a:buClr>
                <a:srgbClr val="8D2456"/>
              </a:buClr>
            </a:pPr>
            <a:r>
              <a:rPr lang="en-GB" sz="2400">
                <a:solidFill>
                  <a:srgbClr val="000000"/>
                </a:solidFill>
                <a:latin typeface="Segoe UI"/>
                <a:ea typeface="Calibri"/>
                <a:cs typeface="Segoe UI"/>
              </a:rPr>
              <a:t>Vapes</a:t>
            </a:r>
            <a:r>
              <a:rPr lang="en-GB" sz="2400">
                <a:latin typeface="Segoe UI"/>
                <a:ea typeface="Calibri"/>
                <a:cs typeface="Segoe UI"/>
              </a:rPr>
              <a:t> are not meant to be used by young people. </a:t>
            </a:r>
          </a:p>
          <a:p>
            <a:pPr marL="342900" indent="-342900">
              <a:buClr>
                <a:srgbClr val="8D2456"/>
              </a:buClr>
              <a:buFont typeface="Courier New" panose="05000000000000000000" pitchFamily="2" charset="2"/>
              <a:buChar char="o"/>
            </a:pPr>
            <a:endParaRPr lang="en-GB" sz="2400">
              <a:latin typeface="Segoe UI" panose="020B0502040204020203" pitchFamily="34" charset="0"/>
              <a:ea typeface="Calibri"/>
              <a:cs typeface="Segoe UI" panose="020B0502040204020203" pitchFamily="34" charset="0"/>
            </a:endParaRPr>
          </a:p>
          <a:p>
            <a:r>
              <a:rPr lang="en-GB" sz="2400">
                <a:latin typeface="Segoe UI"/>
                <a:ea typeface="Calibri"/>
                <a:cs typeface="Segoe UI"/>
              </a:rPr>
              <a:t>Vapes can be used to help adults to stop smoking.</a:t>
            </a:r>
            <a:endParaRPr lang="en-GB"/>
          </a:p>
          <a:p>
            <a:pPr>
              <a:buClr>
                <a:srgbClr val="8D2456"/>
              </a:buClr>
            </a:pPr>
            <a:endParaRPr lang="en-GB" sz="2400">
              <a:latin typeface="Segoe UI" panose="020B0502040204020203" pitchFamily="34" charset="0"/>
              <a:ea typeface="Calibri"/>
              <a:cs typeface="Segoe UI" panose="020B0502040204020203" pitchFamily="34" charset="0"/>
            </a:endParaRPr>
          </a:p>
        </p:txBody>
      </p:sp>
      <p:sp>
        <p:nvSpPr>
          <p:cNvPr id="14" name="Title 1">
            <a:extLst>
              <a:ext uri="{FF2B5EF4-FFF2-40B4-BE49-F238E27FC236}">
                <a16:creationId xmlns:a16="http://schemas.microsoft.com/office/drawing/2014/main" id="{E913977A-CA29-EB59-4FF3-654001D7F0DB}"/>
              </a:ext>
            </a:extLst>
          </p:cNvPr>
          <p:cNvSpPr txBox="1">
            <a:spLocks/>
          </p:cNvSpPr>
          <p:nvPr/>
        </p:nvSpPr>
        <p:spPr>
          <a:xfrm>
            <a:off x="2131184" y="-249400"/>
            <a:ext cx="9167031"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3200" b="1">
                <a:effectLst>
                  <a:outerShdw blurRad="50800" dist="38100" dir="2700000" algn="tl" rotWithShape="0">
                    <a:prstClr val="black">
                      <a:alpha val="40000"/>
                    </a:prstClr>
                  </a:outerShdw>
                </a:effectLst>
                <a:latin typeface="Segoe UI"/>
                <a:cs typeface="Segoe UI"/>
              </a:rPr>
              <a:t>Vapes: What are they for?</a:t>
            </a:r>
            <a:endParaRPr lang="en-US" sz="3200">
              <a:ea typeface="Calibri Light"/>
              <a:cs typeface="Calibri Light"/>
            </a:endParaRPr>
          </a:p>
        </p:txBody>
      </p:sp>
    </p:spTree>
    <p:extLst>
      <p:ext uri="{BB962C8B-B14F-4D97-AF65-F5344CB8AC3E}">
        <p14:creationId xmlns:p14="http://schemas.microsoft.com/office/powerpoint/2010/main" val="3411136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B40A2-4D27-F968-E627-1C5D79668B76}"/>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0B787991-00FF-295A-300F-487F57AD8843}"/>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EC3716B3-F3B6-4EB1-94AD-6460FD5F5465}"/>
                </a:ext>
              </a:extLst>
            </p:cNvPr>
            <p:cNvSpPr/>
            <p:nvPr/>
          </p:nvSpPr>
          <p:spPr>
            <a:xfrm>
              <a:off x="0" y="1158150"/>
              <a:ext cx="5917744" cy="973440"/>
            </a:xfrm>
            <a:prstGeom prst="roundRect">
              <a:avLst/>
            </a:prstGeom>
            <a:solidFill>
              <a:srgbClr val="7030A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04897B8B-9860-D85B-16B8-7A2FD3616353}"/>
                </a:ext>
              </a:extLst>
            </p:cNvPr>
            <p:cNvSpPr txBox="1"/>
            <p:nvPr/>
          </p:nvSpPr>
          <p:spPr>
            <a:xfrm>
              <a:off x="298103" y="1217337"/>
              <a:ext cx="5314299" cy="907922"/>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is Vaping?</a:t>
              </a:r>
              <a:endParaRPr lang="en-GB" sz="2200" b="1" kern="1200">
                <a:latin typeface="Segoe UI" panose="020B0502040204020203" pitchFamily="34" charset="0"/>
                <a:cs typeface="Segoe UI" panose="020B0502040204020203" pitchFamily="34" charset="0"/>
              </a:endParaRPr>
            </a:p>
          </p:txBody>
        </p:sp>
      </p:grpSp>
      <p:pic>
        <p:nvPicPr>
          <p:cNvPr id="9" name="Picture 8" descr="A colorful rectangular sign with black text&#10;&#10;AI-generated content may be incorrect.">
            <a:extLst>
              <a:ext uri="{FF2B5EF4-FFF2-40B4-BE49-F238E27FC236}">
                <a16:creationId xmlns:a16="http://schemas.microsoft.com/office/drawing/2014/main" id="{5AB797E3-194D-20E7-5705-E5A6C6DF72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A13945B5-42A1-EDA4-D216-C6BD57A45751}"/>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1970E149-08AB-B987-CC95-266F63A329D5}"/>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A colorful rectangular sign with black text&#10;&#10;AI-generated content may be incorrect.">
            <a:extLst>
              <a:ext uri="{FF2B5EF4-FFF2-40B4-BE49-F238E27FC236}">
                <a16:creationId xmlns:a16="http://schemas.microsoft.com/office/drawing/2014/main" id="{3D247426-75A6-EEB7-E3F4-A322D00EE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03" y="1176414"/>
            <a:ext cx="3456287" cy="2247747"/>
          </a:xfrm>
          <a:prstGeom prst="rect">
            <a:avLst/>
          </a:prstGeom>
        </p:spPr>
      </p:pic>
      <p:sp>
        <p:nvSpPr>
          <p:cNvPr id="13" name="TextBox 12">
            <a:extLst>
              <a:ext uri="{FF2B5EF4-FFF2-40B4-BE49-F238E27FC236}">
                <a16:creationId xmlns:a16="http://schemas.microsoft.com/office/drawing/2014/main" id="{DDEE9691-7988-F8A6-CBC4-7AE1DFCD3A90}"/>
              </a:ext>
            </a:extLst>
          </p:cNvPr>
          <p:cNvSpPr txBox="1"/>
          <p:nvPr/>
        </p:nvSpPr>
        <p:spPr>
          <a:xfrm>
            <a:off x="3898267" y="797060"/>
            <a:ext cx="6236122" cy="1846659"/>
          </a:xfrm>
          <a:prstGeom prst="rect">
            <a:avLst/>
          </a:prstGeom>
          <a:noFill/>
        </p:spPr>
        <p:txBody>
          <a:bodyPr wrap="square" lIns="91440" tIns="45720" rIns="91440" bIns="45720" rtlCol="0" anchor="t">
            <a:spAutoFit/>
          </a:bodyPr>
          <a:lstStyle/>
          <a:p>
            <a:endParaRPr lang="en-GB"/>
          </a:p>
          <a:p>
            <a:pPr algn="ctr"/>
            <a:r>
              <a:rPr lang="en-US" sz="2400"/>
              <a:t>9 out of 10 young people aged 11 – 17 yrs old choose not to vape? </a:t>
            </a:r>
            <a:endParaRPr lang="en-US" sz="2400">
              <a:ea typeface="Calibri"/>
              <a:cs typeface="Calibri"/>
            </a:endParaRPr>
          </a:p>
          <a:p>
            <a:pPr algn="ctr"/>
            <a:endParaRPr lang="en-US" sz="2400">
              <a:ea typeface="Calibri"/>
              <a:cs typeface="Calibri"/>
            </a:endParaRPr>
          </a:p>
          <a:p>
            <a:pPr algn="ctr"/>
            <a:r>
              <a:rPr lang="en-US" sz="2400"/>
              <a:t>Why do you think this is?</a:t>
            </a:r>
            <a:endParaRPr lang="en-US" sz="2400">
              <a:ea typeface="Calibri"/>
              <a:cs typeface="Calibri"/>
            </a:endParaRPr>
          </a:p>
        </p:txBody>
      </p:sp>
      <p:sp>
        <p:nvSpPr>
          <p:cNvPr id="15" name="Speech Bubble: Oval 14">
            <a:extLst>
              <a:ext uri="{FF2B5EF4-FFF2-40B4-BE49-F238E27FC236}">
                <a16:creationId xmlns:a16="http://schemas.microsoft.com/office/drawing/2014/main" id="{77FC0675-00A8-702F-7DD5-3DE6E5DBBB4B}"/>
              </a:ext>
            </a:extLst>
          </p:cNvPr>
          <p:cNvSpPr/>
          <p:nvPr/>
        </p:nvSpPr>
        <p:spPr>
          <a:xfrm rot="15900000" flipH="1">
            <a:off x="3654644" y="2575633"/>
            <a:ext cx="2093528" cy="3142132"/>
          </a:xfrm>
          <a:prstGeom prst="wedgeEllipseCallout">
            <a:avLst/>
          </a:prstGeom>
          <a:solidFill>
            <a:schemeClr val="bg1"/>
          </a:solidFill>
          <a:ln w="76200">
            <a:solidFill>
              <a:srgbClr val="29CA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a:p>
        </p:txBody>
      </p:sp>
      <p:sp>
        <p:nvSpPr>
          <p:cNvPr id="17" name="Speech Bubble: Oval 16">
            <a:extLst>
              <a:ext uri="{FF2B5EF4-FFF2-40B4-BE49-F238E27FC236}">
                <a16:creationId xmlns:a16="http://schemas.microsoft.com/office/drawing/2014/main" id="{C466FB02-EF30-41E0-83BC-9057146B4B5A}"/>
              </a:ext>
            </a:extLst>
          </p:cNvPr>
          <p:cNvSpPr/>
          <p:nvPr/>
        </p:nvSpPr>
        <p:spPr>
          <a:xfrm rot="5160000">
            <a:off x="9422098" y="1995617"/>
            <a:ext cx="1803088" cy="3218881"/>
          </a:xfrm>
          <a:prstGeom prst="wedgeEllipseCallout">
            <a:avLst/>
          </a:prstGeom>
          <a:solidFill>
            <a:schemeClr val="bg1"/>
          </a:solidFill>
          <a:ln w="76200">
            <a:solidFill>
              <a:srgbClr val="71D4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a:p>
        </p:txBody>
      </p:sp>
      <p:sp>
        <p:nvSpPr>
          <p:cNvPr id="19" name="Speech Bubble: Oval 18">
            <a:extLst>
              <a:ext uri="{FF2B5EF4-FFF2-40B4-BE49-F238E27FC236}">
                <a16:creationId xmlns:a16="http://schemas.microsoft.com/office/drawing/2014/main" id="{95FFB2B4-EEB8-A973-6FBF-B6C28A802334}"/>
              </a:ext>
            </a:extLst>
          </p:cNvPr>
          <p:cNvSpPr/>
          <p:nvPr/>
        </p:nvSpPr>
        <p:spPr>
          <a:xfrm>
            <a:off x="6328791" y="4502998"/>
            <a:ext cx="3502376" cy="1943416"/>
          </a:xfrm>
          <a:prstGeom prst="wedgeEllipseCallout">
            <a:avLst/>
          </a:prstGeom>
          <a:solidFill>
            <a:schemeClr val="bg1"/>
          </a:solidFill>
          <a:ln w="76200">
            <a:solidFill>
              <a:srgbClr val="EB8B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atin typeface="Segoe UI" panose="020B0502040204020203" pitchFamily="34" charset="0"/>
                <a:cs typeface="Segoe UI" panose="020B0502040204020203" pitchFamily="34" charset="0"/>
              </a:rPr>
              <a:t>be</a:t>
            </a:r>
          </a:p>
        </p:txBody>
      </p:sp>
      <p:sp>
        <p:nvSpPr>
          <p:cNvPr id="21" name="Title 1">
            <a:extLst>
              <a:ext uri="{FF2B5EF4-FFF2-40B4-BE49-F238E27FC236}">
                <a16:creationId xmlns:a16="http://schemas.microsoft.com/office/drawing/2014/main" id="{FEDEE69D-C696-FF8F-675C-330E0593D994}"/>
              </a:ext>
            </a:extLst>
          </p:cNvPr>
          <p:cNvSpPr txBox="1">
            <a:spLocks/>
          </p:cNvSpPr>
          <p:nvPr/>
        </p:nvSpPr>
        <p:spPr>
          <a:xfrm>
            <a:off x="1337434" y="-249400"/>
            <a:ext cx="9167031"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3200" b="1">
                <a:effectLst>
                  <a:outerShdw blurRad="50800" dist="38100" dir="2700000" algn="tl" rotWithShape="0">
                    <a:prstClr val="black">
                      <a:alpha val="40000"/>
                    </a:prstClr>
                  </a:outerShdw>
                </a:effectLst>
                <a:latin typeface="Segoe UI"/>
                <a:cs typeface="Segoe UI"/>
              </a:rPr>
              <a:t>Did you know ...</a:t>
            </a:r>
            <a:endParaRPr lang="en-US" sz="3200">
              <a:ea typeface="Calibri Light"/>
              <a:cs typeface="Calibri Light"/>
            </a:endParaRPr>
          </a:p>
        </p:txBody>
      </p:sp>
    </p:spTree>
    <p:extLst>
      <p:ext uri="{BB962C8B-B14F-4D97-AF65-F5344CB8AC3E}">
        <p14:creationId xmlns:p14="http://schemas.microsoft.com/office/powerpoint/2010/main" val="3666651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4" fill="hold" nodeType="withEffect">
                                  <p:stCondLst>
                                    <p:cond delay="1000"/>
                                  </p:stCondLst>
                                  <p:childTnLst>
                                    <p:animEffect transition="out" filter="wipe(down)">
                                      <p:cBhvr>
                                        <p:cTn id="6" dur="1500"/>
                                        <p:tgtEl>
                                          <p:spTgt spid="9"/>
                                        </p:tgtEl>
                                      </p:cBhvr>
                                    </p:animEffect>
                                    <p:set>
                                      <p:cBhvr>
                                        <p:cTn id="7" dur="1" fill="hold">
                                          <p:stCondLst>
                                            <p:cond delay="1499"/>
                                          </p:stCondLst>
                                        </p:cTn>
                                        <p:tgtEl>
                                          <p:spTgt spid="9"/>
                                        </p:tgtEl>
                                        <p:attrNameLst>
                                          <p:attrName>style.visibility</p:attrName>
                                        </p:attrNameLst>
                                      </p:cBhvr>
                                      <p:to>
                                        <p:strVal val="hidden"/>
                                      </p:to>
                                    </p:set>
                                  </p:childTnLst>
                                </p:cTn>
                              </p:par>
                            </p:childTnLst>
                          </p:cTn>
                        </p:par>
                        <p:par>
                          <p:cTn id="8" fill="hold">
                            <p:stCondLst>
                              <p:cond delay="2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1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ppt_x"/>
                                          </p:val>
                                        </p:tav>
                                        <p:tav tm="100000">
                                          <p:val>
                                            <p:strVal val="#ppt_x"/>
                                          </p:val>
                                        </p:tav>
                                      </p:tavLst>
                                    </p:anim>
                                    <p:anim calcmode="lin" valueType="num">
                                      <p:cBhvr additive="base">
                                        <p:cTn id="17" dur="500" fill="hold"/>
                                        <p:tgtEl>
                                          <p:spTgt spid="15"/>
                                        </p:tgtEl>
                                        <p:attrNameLst>
                                          <p:attrName>ppt_y</p:attrName>
                                        </p:attrNameLst>
                                      </p:cBhvr>
                                      <p:tavLst>
                                        <p:tav tm="0">
                                          <p:val>
                                            <p:strVal val="1+#ppt_h/2"/>
                                          </p:val>
                                        </p:tav>
                                        <p:tav tm="100000">
                                          <p:val>
                                            <p:strVal val="#ppt_y"/>
                                          </p:val>
                                        </p:tav>
                                      </p:tavLst>
                                    </p:anim>
                                  </p:childTnLst>
                                </p:cTn>
                              </p:par>
                            </p:childTnLst>
                          </p:cTn>
                        </p:par>
                        <p:par>
                          <p:cTn id="18" fill="hold">
                            <p:stCondLst>
                              <p:cond delay="500"/>
                            </p:stCondLst>
                            <p:childTnLst>
                              <p:par>
                                <p:cTn id="19" presetID="2" presetClass="entr" presetSubtype="4"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2" presetClass="entr" presetSubtype="4"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68DAF-6288-DBE4-2E8E-F5E84518C1AC}"/>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2CB264CA-45B6-55B7-7CAD-FD479FCC26E2}"/>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EB316F69-A766-04FA-BC71-19C9892723F9}"/>
                </a:ext>
              </a:extLst>
            </p:cNvPr>
            <p:cNvSpPr/>
            <p:nvPr/>
          </p:nvSpPr>
          <p:spPr>
            <a:xfrm>
              <a:off x="0" y="1158150"/>
              <a:ext cx="5917744" cy="973440"/>
            </a:xfrm>
            <a:prstGeom prst="roundRect">
              <a:avLst/>
            </a:prstGeom>
            <a:solidFill>
              <a:srgbClr val="7030A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9E6C4739-0FAA-2D2C-14F3-7CAD1A622BF4}"/>
                </a:ext>
              </a:extLst>
            </p:cNvPr>
            <p:cNvSpPr txBox="1"/>
            <p:nvPr/>
          </p:nvSpPr>
          <p:spPr>
            <a:xfrm>
              <a:off x="298103" y="1217337"/>
              <a:ext cx="5314299" cy="907922"/>
            </a:xfrm>
            <a:prstGeom prst="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is Vaping?</a:t>
              </a:r>
              <a:endParaRPr lang="en-GB" sz="2200" b="1" kern="1200">
                <a:latin typeface="Segoe UI" panose="020B0502040204020203" pitchFamily="34" charset="0"/>
                <a:cs typeface="Segoe UI" panose="020B0502040204020203" pitchFamily="34" charset="0"/>
              </a:endParaRPr>
            </a:p>
          </p:txBody>
        </p:sp>
      </p:grpSp>
      <p:pic>
        <p:nvPicPr>
          <p:cNvPr id="11" name="Picture 10" descr="Blue and white logo with text&#10;&#10;AI-generated content may be incorrect.">
            <a:extLst>
              <a:ext uri="{FF2B5EF4-FFF2-40B4-BE49-F238E27FC236}">
                <a16:creationId xmlns:a16="http://schemas.microsoft.com/office/drawing/2014/main" id="{5E15720B-53B8-B987-C620-EC6D406A6C93}"/>
              </a:ext>
            </a:extLst>
          </p:cNvPr>
          <p:cNvPicPr>
            <a:picLocks noChangeAspect="1"/>
          </p:cNvPicPr>
          <p:nvPr/>
        </p:nvPicPr>
        <p:blipFill>
          <a:blip r:embed="rId3"/>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96EE51C9-5C94-0119-3281-69CEE6E58C4E}"/>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A colorful rectangular sign with black text&#10;&#10;AI-generated content may be incorrect.">
            <a:extLst>
              <a:ext uri="{FF2B5EF4-FFF2-40B4-BE49-F238E27FC236}">
                <a16:creationId xmlns:a16="http://schemas.microsoft.com/office/drawing/2014/main" id="{BC1D0C3B-926A-571F-B024-761289C8EB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403" y="1176414"/>
            <a:ext cx="3456287" cy="2247747"/>
          </a:xfrm>
          <a:prstGeom prst="rect">
            <a:avLst/>
          </a:prstGeom>
        </p:spPr>
      </p:pic>
      <p:sp>
        <p:nvSpPr>
          <p:cNvPr id="13" name="TextBox 12">
            <a:extLst>
              <a:ext uri="{FF2B5EF4-FFF2-40B4-BE49-F238E27FC236}">
                <a16:creationId xmlns:a16="http://schemas.microsoft.com/office/drawing/2014/main" id="{6B47E035-AD76-808F-8831-68FF7C6DC0A5}"/>
              </a:ext>
            </a:extLst>
          </p:cNvPr>
          <p:cNvSpPr txBox="1"/>
          <p:nvPr/>
        </p:nvSpPr>
        <p:spPr>
          <a:xfrm>
            <a:off x="3813600" y="797060"/>
            <a:ext cx="6236122" cy="1846659"/>
          </a:xfrm>
          <a:prstGeom prst="rect">
            <a:avLst/>
          </a:prstGeom>
          <a:noFill/>
        </p:spPr>
        <p:txBody>
          <a:bodyPr wrap="square" lIns="91440" tIns="45720" rIns="91440" bIns="45720" rtlCol="0" anchor="t">
            <a:spAutoFit/>
          </a:bodyPr>
          <a:lstStyle/>
          <a:p>
            <a:endParaRPr lang="en-GB"/>
          </a:p>
          <a:p>
            <a:pPr algn="ctr"/>
            <a:r>
              <a:rPr lang="en-US" sz="2400"/>
              <a:t>Only 2 out of 10 young people aged 11 – 17 years have tried vaping? </a:t>
            </a:r>
            <a:endParaRPr lang="en-US" sz="2400">
              <a:ea typeface="Calibri"/>
              <a:cs typeface="Calibri"/>
            </a:endParaRPr>
          </a:p>
          <a:p>
            <a:pPr algn="ctr"/>
            <a:endParaRPr lang="en-US" sz="2400">
              <a:ea typeface="Calibri"/>
              <a:cs typeface="Calibri"/>
            </a:endParaRPr>
          </a:p>
          <a:p>
            <a:pPr algn="ctr"/>
            <a:r>
              <a:rPr lang="en-US" sz="2400"/>
              <a:t>Why do you think this is?</a:t>
            </a:r>
            <a:endParaRPr lang="en-US" sz="2400">
              <a:ea typeface="Calibri"/>
              <a:cs typeface="Calibri"/>
            </a:endParaRPr>
          </a:p>
        </p:txBody>
      </p:sp>
      <p:sp>
        <p:nvSpPr>
          <p:cNvPr id="15" name="Speech Bubble: Oval 14">
            <a:extLst>
              <a:ext uri="{FF2B5EF4-FFF2-40B4-BE49-F238E27FC236}">
                <a16:creationId xmlns:a16="http://schemas.microsoft.com/office/drawing/2014/main" id="{EDCA62CA-3E4C-FD35-E209-2E8C5C4526D4}"/>
              </a:ext>
            </a:extLst>
          </p:cNvPr>
          <p:cNvSpPr/>
          <p:nvPr/>
        </p:nvSpPr>
        <p:spPr>
          <a:xfrm rot="15900000" flipH="1">
            <a:off x="3654644" y="2575633"/>
            <a:ext cx="2093528" cy="3142132"/>
          </a:xfrm>
          <a:prstGeom prst="wedgeEllipseCallout">
            <a:avLst/>
          </a:prstGeom>
          <a:solidFill>
            <a:schemeClr val="bg1"/>
          </a:solidFill>
          <a:ln w="76200">
            <a:solidFill>
              <a:srgbClr val="29CA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a:p>
        </p:txBody>
      </p:sp>
      <p:sp>
        <p:nvSpPr>
          <p:cNvPr id="17" name="Speech Bubble: Oval 16">
            <a:extLst>
              <a:ext uri="{FF2B5EF4-FFF2-40B4-BE49-F238E27FC236}">
                <a16:creationId xmlns:a16="http://schemas.microsoft.com/office/drawing/2014/main" id="{2A587186-D442-B797-9C53-79C175D637E0}"/>
              </a:ext>
            </a:extLst>
          </p:cNvPr>
          <p:cNvSpPr/>
          <p:nvPr/>
        </p:nvSpPr>
        <p:spPr>
          <a:xfrm rot="5160000">
            <a:off x="9422098" y="1995617"/>
            <a:ext cx="1803088" cy="3218881"/>
          </a:xfrm>
          <a:prstGeom prst="wedgeEllipseCallout">
            <a:avLst/>
          </a:prstGeom>
          <a:solidFill>
            <a:schemeClr val="bg1"/>
          </a:solidFill>
          <a:ln w="76200">
            <a:solidFill>
              <a:srgbClr val="71D4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a:p>
        </p:txBody>
      </p:sp>
      <p:sp>
        <p:nvSpPr>
          <p:cNvPr id="19" name="Speech Bubble: Oval 18">
            <a:extLst>
              <a:ext uri="{FF2B5EF4-FFF2-40B4-BE49-F238E27FC236}">
                <a16:creationId xmlns:a16="http://schemas.microsoft.com/office/drawing/2014/main" id="{1AABBE8B-110C-6656-CB5F-B2314B1D044D}"/>
              </a:ext>
            </a:extLst>
          </p:cNvPr>
          <p:cNvSpPr/>
          <p:nvPr/>
        </p:nvSpPr>
        <p:spPr>
          <a:xfrm>
            <a:off x="6328791" y="4502998"/>
            <a:ext cx="3502376" cy="1943416"/>
          </a:xfrm>
          <a:prstGeom prst="wedgeEllipseCallout">
            <a:avLst/>
          </a:prstGeom>
          <a:solidFill>
            <a:schemeClr val="bg1"/>
          </a:solidFill>
          <a:ln w="76200">
            <a:solidFill>
              <a:srgbClr val="EB8B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atin typeface="Segoe UI" panose="020B0502040204020203" pitchFamily="34" charset="0"/>
                <a:cs typeface="Segoe UI" panose="020B0502040204020203" pitchFamily="34" charset="0"/>
              </a:rPr>
              <a:t>be</a:t>
            </a:r>
          </a:p>
        </p:txBody>
      </p:sp>
      <p:sp>
        <p:nvSpPr>
          <p:cNvPr id="7" name="Title 1">
            <a:extLst>
              <a:ext uri="{FF2B5EF4-FFF2-40B4-BE49-F238E27FC236}">
                <a16:creationId xmlns:a16="http://schemas.microsoft.com/office/drawing/2014/main" id="{8771D015-4361-1F19-9ED1-B056AC6DC823}"/>
              </a:ext>
            </a:extLst>
          </p:cNvPr>
          <p:cNvSpPr txBox="1">
            <a:spLocks/>
          </p:cNvSpPr>
          <p:nvPr/>
        </p:nvSpPr>
        <p:spPr>
          <a:xfrm>
            <a:off x="1337434" y="-249400"/>
            <a:ext cx="9167031"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3200" b="1">
                <a:effectLst>
                  <a:outerShdw blurRad="50800" dist="38100" dir="2700000" algn="tl" rotWithShape="0">
                    <a:prstClr val="black">
                      <a:alpha val="40000"/>
                    </a:prstClr>
                  </a:outerShdw>
                </a:effectLst>
                <a:latin typeface="Segoe UI"/>
                <a:cs typeface="Segoe UI"/>
              </a:rPr>
              <a:t>Did you know ...</a:t>
            </a:r>
            <a:endParaRPr lang="en-US" sz="3200">
              <a:ea typeface="Calibri Light"/>
              <a:cs typeface="Calibri Light"/>
            </a:endParaRPr>
          </a:p>
        </p:txBody>
      </p:sp>
    </p:spTree>
    <p:extLst>
      <p:ext uri="{BB962C8B-B14F-4D97-AF65-F5344CB8AC3E}">
        <p14:creationId xmlns:p14="http://schemas.microsoft.com/office/powerpoint/2010/main" val="4051026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248E4-19F1-E994-958B-C7073CA6D5F4}"/>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C4EB16CF-42CA-FDC2-1C84-44143658E689}"/>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F4CEEB67-BC72-B524-CAB6-073E3DAD15D8}"/>
                </a:ext>
              </a:extLst>
            </p:cNvPr>
            <p:cNvSpPr/>
            <p:nvPr/>
          </p:nvSpPr>
          <p:spPr>
            <a:xfrm>
              <a:off x="0" y="1158150"/>
              <a:ext cx="5917744" cy="973440"/>
            </a:xfrm>
            <a:prstGeom prst="roundRect">
              <a:avLst/>
            </a:prstGeom>
            <a:solidFill>
              <a:schemeClr val="accent2"/>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solidFill>
                  <a:srgbClr val="ED7D31"/>
                </a:solidFill>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C32C34E2-F3EB-FDEE-5A91-C73AEE05B118}"/>
                </a:ext>
              </a:extLst>
            </p:cNvPr>
            <p:cNvSpPr txBox="1"/>
            <p:nvPr/>
          </p:nvSpPr>
          <p:spPr>
            <a:xfrm>
              <a:off x="298103" y="1217337"/>
              <a:ext cx="5314299" cy="907922"/>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is Nicotine?</a:t>
              </a:r>
              <a:endParaRPr lang="en-GB" sz="2200" b="1" kern="1200">
                <a:latin typeface="Segoe UI" panose="020B0502040204020203" pitchFamily="34" charset="0"/>
                <a:cs typeface="Segoe UI" panose="020B0502040204020203" pitchFamily="34" charset="0"/>
              </a:endParaRPr>
            </a:p>
          </p:txBody>
        </p:sp>
      </p:grpSp>
      <p:pic>
        <p:nvPicPr>
          <p:cNvPr id="11" name="Picture 10" descr="Blue and white logo with text&#10;&#10;AI-generated content may be incorrect.">
            <a:extLst>
              <a:ext uri="{FF2B5EF4-FFF2-40B4-BE49-F238E27FC236}">
                <a16:creationId xmlns:a16="http://schemas.microsoft.com/office/drawing/2014/main" id="{DDD31979-7DEC-4F3F-CE23-6A589F0D5CE6}"/>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9D8E97B6-B096-67A4-471E-9AA157EE960C}"/>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descr="A colorful rectangular sign with black text&#10;&#10;AI-generated content may be incorrect.">
            <a:extLst>
              <a:ext uri="{FF2B5EF4-FFF2-40B4-BE49-F238E27FC236}">
                <a16:creationId xmlns:a16="http://schemas.microsoft.com/office/drawing/2014/main" id="{757BD502-1A78-35B8-79E3-78A6155DB9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2" name="Online Media 1" title="Vape Radpuff 031">
            <a:hlinkClick r:id="" action="ppaction://media"/>
            <a:extLst>
              <a:ext uri="{FF2B5EF4-FFF2-40B4-BE49-F238E27FC236}">
                <a16:creationId xmlns:a16="http://schemas.microsoft.com/office/drawing/2014/main" id="{A8AA8E37-369E-F8CF-7884-225D6996AB1F}"/>
              </a:ext>
            </a:extLst>
          </p:cNvPr>
          <p:cNvPicPr>
            <a:picLocks noRot="1" noChangeAspect="1"/>
          </p:cNvPicPr>
          <p:nvPr>
            <a:videoFile r:link="rId1"/>
          </p:nvPr>
        </p:nvPicPr>
        <p:blipFill>
          <a:blip r:embed="rId6"/>
          <a:stretch>
            <a:fillRect/>
          </a:stretch>
        </p:blipFill>
        <p:spPr>
          <a:xfrm>
            <a:off x="2119121" y="1856704"/>
            <a:ext cx="8111695" cy="4577367"/>
          </a:xfrm>
          <a:prstGeom prst="rect">
            <a:avLst/>
          </a:prstGeom>
        </p:spPr>
      </p:pic>
      <p:sp>
        <p:nvSpPr>
          <p:cNvPr id="14" name="TextBox 13">
            <a:extLst>
              <a:ext uri="{FF2B5EF4-FFF2-40B4-BE49-F238E27FC236}">
                <a16:creationId xmlns:a16="http://schemas.microsoft.com/office/drawing/2014/main" id="{0C8B7591-90A9-D706-13AE-F962AE5C804F}"/>
              </a:ext>
            </a:extLst>
          </p:cNvPr>
          <p:cNvSpPr txBox="1"/>
          <p:nvPr/>
        </p:nvSpPr>
        <p:spPr>
          <a:xfrm>
            <a:off x="1910367" y="1379112"/>
            <a:ext cx="8596647"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rgbClr val="000000"/>
                </a:solidFill>
                <a:latin typeface="Calibri"/>
                <a:cs typeface="Segoe UI"/>
              </a:rPr>
              <a:t>Watch this video. Vape </a:t>
            </a:r>
            <a:r>
              <a:rPr lang="en-US" sz="2400" b="1" err="1">
                <a:solidFill>
                  <a:srgbClr val="000000"/>
                </a:solidFill>
                <a:latin typeface="Calibri"/>
                <a:cs typeface="Segoe UI"/>
              </a:rPr>
              <a:t>Radpuff</a:t>
            </a:r>
            <a:r>
              <a:rPr lang="en-US" sz="2400" b="1">
                <a:solidFill>
                  <a:srgbClr val="000000"/>
                </a:solidFill>
                <a:latin typeface="Calibri"/>
                <a:cs typeface="Segoe UI"/>
              </a:rPr>
              <a:t> introduces us to Nicotine</a:t>
            </a:r>
            <a:endParaRPr lang="en-US" sz="2400">
              <a:ea typeface="Calibri"/>
              <a:cs typeface="Calibri"/>
            </a:endParaRPr>
          </a:p>
          <a:p>
            <a:pPr algn="ctr" rtl="0"/>
            <a:r>
              <a:rPr lang="en-US" sz="2400" b="0" i="0">
                <a:solidFill>
                  <a:srgbClr val="000000"/>
                </a:solidFill>
                <a:latin typeface="Calibri"/>
                <a:ea typeface="Segoe UI"/>
                <a:cs typeface="Segoe UI"/>
              </a:rPr>
              <a:t>​</a:t>
            </a:r>
          </a:p>
          <a:p>
            <a:pPr algn="ctr"/>
            <a:endParaRPr lang="en-GB"/>
          </a:p>
        </p:txBody>
      </p:sp>
      <p:sp>
        <p:nvSpPr>
          <p:cNvPr id="18" name="Title 1">
            <a:extLst>
              <a:ext uri="{FF2B5EF4-FFF2-40B4-BE49-F238E27FC236}">
                <a16:creationId xmlns:a16="http://schemas.microsoft.com/office/drawing/2014/main" id="{E1909781-B1D6-A9BF-0695-34F3E948CBE7}"/>
              </a:ext>
            </a:extLst>
          </p:cNvPr>
          <p:cNvSpPr txBox="1">
            <a:spLocks/>
          </p:cNvSpPr>
          <p:nvPr/>
        </p:nvSpPr>
        <p:spPr>
          <a:xfrm>
            <a:off x="1335050" y="-238518"/>
            <a:ext cx="9167031"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3200" b="1">
                <a:effectLst>
                  <a:outerShdw blurRad="50800" dist="38100" dir="2700000" algn="tl" rotWithShape="0">
                    <a:prstClr val="black">
                      <a:alpha val="40000"/>
                    </a:prstClr>
                  </a:outerShdw>
                </a:effectLst>
                <a:latin typeface="Segoe UI"/>
                <a:cs typeface="Segoe UI"/>
              </a:rPr>
              <a:t>Vape </a:t>
            </a:r>
            <a:r>
              <a:rPr lang="en-US" sz="3200" b="1" err="1">
                <a:effectLst>
                  <a:outerShdw blurRad="50800" dist="38100" dir="2700000" algn="tl" rotWithShape="0">
                    <a:prstClr val="black">
                      <a:alpha val="40000"/>
                    </a:prstClr>
                  </a:outerShdw>
                </a:effectLst>
                <a:latin typeface="Segoe UI"/>
                <a:cs typeface="Segoe UI"/>
              </a:rPr>
              <a:t>Radpuff</a:t>
            </a:r>
            <a:r>
              <a:rPr lang="en-US" sz="3200" b="1">
                <a:effectLst>
                  <a:outerShdw blurRad="50800" dist="38100" dir="2700000" algn="tl" rotWithShape="0">
                    <a:prstClr val="black">
                      <a:alpha val="40000"/>
                    </a:prstClr>
                  </a:outerShdw>
                </a:effectLst>
                <a:latin typeface="Segoe UI"/>
                <a:cs typeface="Segoe UI"/>
              </a:rPr>
              <a:t>!</a:t>
            </a:r>
            <a:endParaRPr lang="en-US"/>
          </a:p>
        </p:txBody>
      </p:sp>
    </p:spTree>
    <p:extLst>
      <p:ext uri="{BB962C8B-B14F-4D97-AF65-F5344CB8AC3E}">
        <p14:creationId xmlns:p14="http://schemas.microsoft.com/office/powerpoint/2010/main" val="1892835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4" fill="hold" nodeType="withEffect">
                                  <p:stCondLst>
                                    <p:cond delay="1000"/>
                                  </p:stCondLst>
                                  <p:childTnLst>
                                    <p:animEffect transition="out" filter="wipe(down)">
                                      <p:cBhvr>
                                        <p:cTn id="6" dur="1500"/>
                                        <p:tgtEl>
                                          <p:spTgt spid="8"/>
                                        </p:tgtEl>
                                      </p:cBhvr>
                                    </p:animEffect>
                                    <p:set>
                                      <p:cBhvr>
                                        <p:cTn id="7" dur="1" fill="hold">
                                          <p:stCondLst>
                                            <p:cond delay="1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2"/>
                                        </p:tgtEl>
                                      </p:cBhvr>
                                    </p:cmd>
                                  </p:childTnLst>
                                </p:cTn>
                              </p:par>
                            </p:childTnLst>
                          </p:cTn>
                        </p:par>
                      </p:childTnLst>
                    </p:cTn>
                  </p:par>
                </p:childTnLst>
              </p:cTn>
              <p:nextCondLst>
                <p:cond evt="onClick" delay="0">
                  <p:tgtEl>
                    <p:spTgt spid="12"/>
                  </p:tgtEl>
                </p:cond>
              </p:nextCondLst>
            </p:seq>
            <p:video>
              <p:cMediaNode vol="80000">
                <p:cTn id="17" fill="hold" display="0">
                  <p:stCondLst>
                    <p:cond delay="indefinite"/>
                  </p:stCondLst>
                </p:cTn>
                <p:tgtEl>
                  <p:spTgt spid="1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CCB45-D559-572A-AEE2-9D48A98353C5}"/>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ABB21FD9-69A4-9C63-5CF3-763B96B2BFD2}"/>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2CF62BDE-0B11-9D71-7FA6-F281CEB31EA6}"/>
                </a:ext>
              </a:extLst>
            </p:cNvPr>
            <p:cNvSpPr/>
            <p:nvPr/>
          </p:nvSpPr>
          <p:spPr>
            <a:xfrm>
              <a:off x="0" y="1158150"/>
              <a:ext cx="5917744" cy="973440"/>
            </a:xfrm>
            <a:prstGeom prst="roundRect">
              <a:avLst/>
            </a:prstGeom>
            <a:solidFill>
              <a:schemeClr val="accent2"/>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5D808E25-DBD9-02AA-B627-A1D62BF555C0}"/>
                </a:ext>
              </a:extLst>
            </p:cNvPr>
            <p:cNvSpPr txBox="1"/>
            <p:nvPr/>
          </p:nvSpPr>
          <p:spPr>
            <a:xfrm>
              <a:off x="298103" y="1217337"/>
              <a:ext cx="5314299" cy="907922"/>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is Nicotine?</a:t>
              </a:r>
              <a:endParaRPr lang="en-GB" sz="2200" b="1" kern="1200">
                <a:latin typeface="Segoe UI" panose="020B0502040204020203" pitchFamily="34" charset="0"/>
                <a:cs typeface="Segoe UI" panose="020B0502040204020203" pitchFamily="34" charset="0"/>
              </a:endParaRPr>
            </a:p>
          </p:txBody>
        </p:sp>
      </p:grpSp>
      <p:pic>
        <p:nvPicPr>
          <p:cNvPr id="9" name="Picture 8" descr="A colorful rectangular sign with black text&#10;&#10;AI-generated content may be incorrect.">
            <a:extLst>
              <a:ext uri="{FF2B5EF4-FFF2-40B4-BE49-F238E27FC236}">
                <a16:creationId xmlns:a16="http://schemas.microsoft.com/office/drawing/2014/main" id="{4F00935F-012D-9F9D-FDF9-149D422EFB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1" name="Picture 10" descr="Blue and white logo with text&#10;&#10;AI-generated content may be incorrect.">
            <a:extLst>
              <a:ext uri="{FF2B5EF4-FFF2-40B4-BE49-F238E27FC236}">
                <a16:creationId xmlns:a16="http://schemas.microsoft.com/office/drawing/2014/main" id="{2CF71102-4205-FE01-5737-C05BBDADFA06}"/>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BEBD5A85-E2FD-6A72-5A17-6EAA35BE9291}"/>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08F5F25A-1315-179E-82E9-8DEF05151FEE}"/>
              </a:ext>
            </a:extLst>
          </p:cNvPr>
          <p:cNvSpPr txBox="1"/>
          <p:nvPr/>
        </p:nvSpPr>
        <p:spPr>
          <a:xfrm>
            <a:off x="4256786" y="1560177"/>
            <a:ext cx="636094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latin typeface="Segoe UI"/>
                <a:cs typeface="Segoe UI"/>
              </a:rPr>
              <a:t>Nicotine is a </a:t>
            </a:r>
            <a:r>
              <a:rPr lang="en-GB" sz="2400" b="1">
                <a:latin typeface="Segoe UI"/>
                <a:cs typeface="Segoe UI"/>
              </a:rPr>
              <a:t>chemical </a:t>
            </a:r>
            <a:r>
              <a:rPr lang="en-GB" sz="2400">
                <a:latin typeface="Segoe UI"/>
                <a:cs typeface="Segoe UI"/>
              </a:rPr>
              <a:t>that can change how a person feels.  </a:t>
            </a:r>
            <a:endParaRPr lang="en-US">
              <a:ea typeface="Calibri" panose="020F0502020204030204"/>
              <a:cs typeface="Calibri" panose="020F0502020204030204"/>
            </a:endParaRPr>
          </a:p>
        </p:txBody>
      </p:sp>
      <p:sp>
        <p:nvSpPr>
          <p:cNvPr id="14" name="TextBox 13">
            <a:extLst>
              <a:ext uri="{FF2B5EF4-FFF2-40B4-BE49-F238E27FC236}">
                <a16:creationId xmlns:a16="http://schemas.microsoft.com/office/drawing/2014/main" id="{98EB476A-8CA9-F0E4-AF9D-A1CEFA1184EB}"/>
              </a:ext>
            </a:extLst>
          </p:cNvPr>
          <p:cNvSpPr txBox="1"/>
          <p:nvPr/>
        </p:nvSpPr>
        <p:spPr>
          <a:xfrm>
            <a:off x="4202125" y="2569348"/>
            <a:ext cx="6644640"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a:latin typeface="Arial"/>
              <a:cs typeface="Arial"/>
            </a:endParaRPr>
          </a:p>
          <a:p>
            <a:r>
              <a:rPr lang="en-GB" sz="2400">
                <a:latin typeface="Arial"/>
                <a:cs typeface="Arial"/>
              </a:rPr>
              <a:t>At first, it </a:t>
            </a:r>
            <a:r>
              <a:rPr lang="en-GB" sz="2400">
                <a:latin typeface="Segoe UI"/>
                <a:cs typeface="Arial"/>
              </a:rPr>
              <a:t>can make a person feel more awake, jumpy, and ready to react quickly.</a:t>
            </a:r>
          </a:p>
        </p:txBody>
      </p:sp>
      <p:sp>
        <p:nvSpPr>
          <p:cNvPr id="18" name="TextBox 17">
            <a:extLst>
              <a:ext uri="{FF2B5EF4-FFF2-40B4-BE49-F238E27FC236}">
                <a16:creationId xmlns:a16="http://schemas.microsoft.com/office/drawing/2014/main" id="{1CCFE688-0DDC-863E-900B-C894830D68C9}"/>
              </a:ext>
            </a:extLst>
          </p:cNvPr>
          <p:cNvSpPr txBox="1"/>
          <p:nvPr/>
        </p:nvSpPr>
        <p:spPr>
          <a:xfrm>
            <a:off x="4250125" y="3809630"/>
            <a:ext cx="6644640"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q"/>
            </a:pPr>
            <a:endParaRPr lang="en-GB">
              <a:latin typeface="Arial"/>
              <a:cs typeface="Arial"/>
            </a:endParaRPr>
          </a:p>
          <a:p>
            <a:r>
              <a:rPr lang="en-GB" sz="2400">
                <a:latin typeface="Segoe UI"/>
                <a:cs typeface="Segoe UI"/>
              </a:rPr>
              <a:t>It also makes a person's </a:t>
            </a:r>
            <a:r>
              <a:rPr lang="en-GB" sz="2400" b="1">
                <a:latin typeface="Segoe UI"/>
                <a:cs typeface="Segoe UI"/>
              </a:rPr>
              <a:t>breathing and heartbeat faster. </a:t>
            </a:r>
          </a:p>
          <a:p>
            <a:endParaRPr lang="en-GB" sz="2400" b="1">
              <a:latin typeface="Segoe UI"/>
              <a:cs typeface="Segoe UI"/>
            </a:endParaRPr>
          </a:p>
          <a:p>
            <a:r>
              <a:rPr lang="en-GB" sz="2400">
                <a:latin typeface="Segoe UI"/>
                <a:cs typeface="Segoe UI"/>
              </a:rPr>
              <a:t>When the nicotine wears off a person can </a:t>
            </a:r>
            <a:endParaRPr lang="en-GB" sz="2400">
              <a:latin typeface="Segoe UI"/>
              <a:cs typeface="Arial"/>
            </a:endParaRPr>
          </a:p>
          <a:p>
            <a:r>
              <a:rPr lang="en-GB" sz="2400">
                <a:latin typeface="Segoe UI"/>
                <a:cs typeface="Segoe UI"/>
              </a:rPr>
              <a:t>feel </a:t>
            </a:r>
            <a:r>
              <a:rPr lang="en-GB" sz="2400" b="1">
                <a:latin typeface="Segoe UI"/>
                <a:cs typeface="Segoe UI"/>
              </a:rPr>
              <a:t>tired </a:t>
            </a:r>
            <a:r>
              <a:rPr lang="en-GB" sz="2400">
                <a:latin typeface="Segoe UI"/>
                <a:cs typeface="Segoe UI"/>
              </a:rPr>
              <a:t>and flat.</a:t>
            </a:r>
            <a:endParaRPr lang="en-GB" sz="2400">
              <a:latin typeface="Segoe UI"/>
              <a:cs typeface="Arial"/>
            </a:endParaRPr>
          </a:p>
        </p:txBody>
      </p:sp>
      <p:sp>
        <p:nvSpPr>
          <p:cNvPr id="20" name="Title 1">
            <a:extLst>
              <a:ext uri="{FF2B5EF4-FFF2-40B4-BE49-F238E27FC236}">
                <a16:creationId xmlns:a16="http://schemas.microsoft.com/office/drawing/2014/main" id="{4A518842-F351-9209-AACA-0AA78F29F018}"/>
              </a:ext>
            </a:extLst>
          </p:cNvPr>
          <p:cNvSpPr txBox="1">
            <a:spLocks/>
          </p:cNvSpPr>
          <p:nvPr/>
        </p:nvSpPr>
        <p:spPr>
          <a:xfrm>
            <a:off x="1335050" y="-238518"/>
            <a:ext cx="9167031"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3200" b="1">
                <a:effectLst>
                  <a:outerShdw blurRad="50800" dist="38100" dir="2700000" algn="tl" rotWithShape="0">
                    <a:prstClr val="black">
                      <a:alpha val="40000"/>
                    </a:prstClr>
                  </a:outerShdw>
                </a:effectLst>
                <a:latin typeface="Segoe UI"/>
                <a:cs typeface="Segoe UI"/>
              </a:rPr>
              <a:t>What is Nicotine?</a:t>
            </a:r>
            <a:endParaRPr lang="en-US" sz="3200">
              <a:ea typeface="Calibri Light"/>
              <a:cs typeface="Calibri Light"/>
            </a:endParaRPr>
          </a:p>
        </p:txBody>
      </p:sp>
      <p:pic>
        <p:nvPicPr>
          <p:cNvPr id="2" name="Picture 1" descr="https://images.openai.com/static-rsc-4/JxnUB-aRPpT3mGdcm1UeTUpFoQQgvA6x97AS3bLJyfGBKD7yPIXHvYLrlbr0QPVWXHjGfTowxo4rs4IJn8TXIYz3sMveLQpjnOdDwQnKvwrP0dc1E-E07DXw4NM4GnoDUgfXPkRvOQ6zgY3ZpH-YukQ-NaMJZJ7qDHr7H_O2Fgg3Ci9xN8KIBhaZZqQ5JLUu?purpose=fullsize">
            <a:extLst>
              <a:ext uri="{FF2B5EF4-FFF2-40B4-BE49-F238E27FC236}">
                <a16:creationId xmlns:a16="http://schemas.microsoft.com/office/drawing/2014/main" id="{78821ED7-8FF8-BC94-3F4B-EF1D362F2872}"/>
              </a:ext>
            </a:extLst>
          </p:cNvPr>
          <p:cNvPicPr>
            <a:picLocks noChangeAspect="1"/>
          </p:cNvPicPr>
          <p:nvPr/>
        </p:nvPicPr>
        <p:blipFill>
          <a:blip r:embed="rId5"/>
          <a:stretch>
            <a:fillRect/>
          </a:stretch>
        </p:blipFill>
        <p:spPr>
          <a:xfrm>
            <a:off x="88302" y="1626772"/>
            <a:ext cx="3804809" cy="3794226"/>
          </a:xfrm>
          <a:prstGeom prst="rect">
            <a:avLst/>
          </a:prstGeom>
        </p:spPr>
      </p:pic>
    </p:spTree>
    <p:extLst>
      <p:ext uri="{BB962C8B-B14F-4D97-AF65-F5344CB8AC3E}">
        <p14:creationId xmlns:p14="http://schemas.microsoft.com/office/powerpoint/2010/main" val="100396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CCB45-D559-572A-AEE2-9D48A98353C5}"/>
            </a:ext>
          </a:extLst>
        </p:cNvPr>
        <p:cNvGrpSpPr/>
        <p:nvPr/>
      </p:nvGrpSpPr>
      <p:grpSpPr>
        <a:xfrm>
          <a:off x="0" y="0"/>
          <a:ext cx="0" cy="0"/>
          <a:chOff x="0" y="0"/>
          <a:chExt cx="0" cy="0"/>
        </a:xfrm>
      </p:grpSpPr>
      <p:pic>
        <p:nvPicPr>
          <p:cNvPr id="9" name="Picture 8" descr="A colorful rectangular sign with black text&#10;&#10;AI-generated content may be incorrect.">
            <a:extLst>
              <a:ext uri="{FF2B5EF4-FFF2-40B4-BE49-F238E27FC236}">
                <a16:creationId xmlns:a16="http://schemas.microsoft.com/office/drawing/2014/main" id="{4F00935F-012D-9F9D-FDF9-149D422EFB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grpSp>
        <p:nvGrpSpPr>
          <p:cNvPr id="5" name="Group 4">
            <a:extLst>
              <a:ext uri="{FF2B5EF4-FFF2-40B4-BE49-F238E27FC236}">
                <a16:creationId xmlns:a16="http://schemas.microsoft.com/office/drawing/2014/main" id="{ABB21FD9-69A4-9C63-5CF3-763B96B2BFD2}"/>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2CF62BDE-0B11-9D71-7FA6-F281CEB31EA6}"/>
                </a:ext>
              </a:extLst>
            </p:cNvPr>
            <p:cNvSpPr/>
            <p:nvPr/>
          </p:nvSpPr>
          <p:spPr>
            <a:xfrm>
              <a:off x="0" y="1158150"/>
              <a:ext cx="5917744" cy="973440"/>
            </a:xfrm>
            <a:prstGeom prst="roundRect">
              <a:avLst/>
            </a:prstGeom>
            <a:solidFill>
              <a:schemeClr val="accent2"/>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5D808E25-DBD9-02AA-B627-A1D62BF555C0}"/>
                </a:ext>
              </a:extLst>
            </p:cNvPr>
            <p:cNvSpPr txBox="1"/>
            <p:nvPr/>
          </p:nvSpPr>
          <p:spPr>
            <a:xfrm>
              <a:off x="298103" y="1217337"/>
              <a:ext cx="5314299" cy="907922"/>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is Nicotine?</a:t>
              </a:r>
              <a:endParaRPr lang="en-GB" sz="2200" b="1" kern="1200">
                <a:latin typeface="Segoe UI" panose="020B0502040204020203" pitchFamily="34" charset="0"/>
                <a:cs typeface="Segoe UI" panose="020B0502040204020203" pitchFamily="34" charset="0"/>
              </a:endParaRPr>
            </a:p>
          </p:txBody>
        </p:sp>
      </p:grpSp>
      <p:pic>
        <p:nvPicPr>
          <p:cNvPr id="11" name="Picture 10" descr="Blue and white logo with text&#10;&#10;AI-generated content may be incorrect.">
            <a:extLst>
              <a:ext uri="{FF2B5EF4-FFF2-40B4-BE49-F238E27FC236}">
                <a16:creationId xmlns:a16="http://schemas.microsoft.com/office/drawing/2014/main" id="{2CF71102-4205-FE01-5737-C05BBDADFA06}"/>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BEBD5A85-E2FD-6A72-5A17-6EAA35BE9291}"/>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TextBox 7">
            <a:extLst>
              <a:ext uri="{FF2B5EF4-FFF2-40B4-BE49-F238E27FC236}">
                <a16:creationId xmlns:a16="http://schemas.microsoft.com/office/drawing/2014/main" id="{08F5F25A-1315-179E-82E9-8DEF05151FEE}"/>
              </a:ext>
            </a:extLst>
          </p:cNvPr>
          <p:cNvSpPr txBox="1"/>
          <p:nvPr/>
        </p:nvSpPr>
        <p:spPr>
          <a:xfrm>
            <a:off x="4150952" y="1312512"/>
            <a:ext cx="736636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latin typeface="Segoe UI"/>
                <a:cs typeface="Segoe UI"/>
              </a:rPr>
              <a:t>When someone stops using nicotine, their body can react in uncomfortable ways, called withdrawal. </a:t>
            </a:r>
          </a:p>
          <a:p>
            <a:endParaRPr lang="en-GB" sz="2400">
              <a:latin typeface="Segoe UI"/>
              <a:ea typeface="Calibri" panose="020F0502020204030204"/>
              <a:cs typeface="Segoe UI"/>
            </a:endParaRPr>
          </a:p>
        </p:txBody>
      </p:sp>
      <p:pic>
        <p:nvPicPr>
          <p:cNvPr id="7" name="Picture 6" descr="A person sitting down with his head on his knees&#10;&#10;Description automatically generated">
            <a:extLst>
              <a:ext uri="{FF2B5EF4-FFF2-40B4-BE49-F238E27FC236}">
                <a16:creationId xmlns:a16="http://schemas.microsoft.com/office/drawing/2014/main" id="{C5A83ED8-852B-E66B-0F3A-85CBBE1501C3}"/>
              </a:ext>
            </a:extLst>
          </p:cNvPr>
          <p:cNvPicPr>
            <a:picLocks noChangeAspect="1"/>
          </p:cNvPicPr>
          <p:nvPr/>
        </p:nvPicPr>
        <p:blipFill>
          <a:blip r:embed="rId5"/>
          <a:srcRect r="3037"/>
          <a:stretch>
            <a:fillRect/>
          </a:stretch>
        </p:blipFill>
        <p:spPr>
          <a:xfrm>
            <a:off x="1348821" y="2392273"/>
            <a:ext cx="8477327" cy="4246978"/>
          </a:xfrm>
          <a:prstGeom prst="rect">
            <a:avLst/>
          </a:prstGeom>
          <a:ln>
            <a:solidFill>
              <a:schemeClr val="bg1"/>
            </a:solidFill>
          </a:ln>
        </p:spPr>
      </p:pic>
      <p:sp>
        <p:nvSpPr>
          <p:cNvPr id="20" name="Title 1">
            <a:extLst>
              <a:ext uri="{FF2B5EF4-FFF2-40B4-BE49-F238E27FC236}">
                <a16:creationId xmlns:a16="http://schemas.microsoft.com/office/drawing/2014/main" id="{07DFDED2-8029-813B-F9F3-C9A8550ED35D}"/>
              </a:ext>
            </a:extLst>
          </p:cNvPr>
          <p:cNvSpPr txBox="1">
            <a:spLocks/>
          </p:cNvSpPr>
          <p:nvPr/>
        </p:nvSpPr>
        <p:spPr>
          <a:xfrm>
            <a:off x="1580851" y="-249400"/>
            <a:ext cx="9167031"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3200" b="1">
                <a:effectLst>
                  <a:outerShdw blurRad="50800" dist="38100" dir="2700000" algn="tl" rotWithShape="0">
                    <a:prstClr val="black">
                      <a:alpha val="40000"/>
                    </a:prstClr>
                  </a:outerShdw>
                </a:effectLst>
                <a:latin typeface="Segoe UI"/>
                <a:cs typeface="Segoe UI"/>
              </a:rPr>
              <a:t>Nicotine Withdrawal</a:t>
            </a:r>
            <a:endParaRPr lang="en-US" sz="3200"/>
          </a:p>
        </p:txBody>
      </p:sp>
    </p:spTree>
    <p:extLst>
      <p:ext uri="{BB962C8B-B14F-4D97-AF65-F5344CB8AC3E}">
        <p14:creationId xmlns:p14="http://schemas.microsoft.com/office/powerpoint/2010/main" val="2642601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0DBE8-D136-5C07-FBD9-213F2B5D3CFB}"/>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69EFB600-DDB0-ABB5-3757-C26202D44798}"/>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FA11A646-2B0A-1044-CF3C-AC88C63B4180}"/>
                </a:ext>
              </a:extLst>
            </p:cNvPr>
            <p:cNvSpPr/>
            <p:nvPr/>
          </p:nvSpPr>
          <p:spPr>
            <a:xfrm>
              <a:off x="0" y="1158150"/>
              <a:ext cx="5917744" cy="973440"/>
            </a:xfrm>
            <a:prstGeom prst="roundRect">
              <a:avLst/>
            </a:prstGeom>
            <a:solidFill>
              <a:schemeClr val="accent2"/>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57FA43B7-8073-8A5B-8553-AF49FB2E4737}"/>
                </a:ext>
              </a:extLst>
            </p:cNvPr>
            <p:cNvSpPr txBox="1"/>
            <p:nvPr/>
          </p:nvSpPr>
          <p:spPr>
            <a:xfrm>
              <a:off x="298103" y="1217337"/>
              <a:ext cx="5314299" cy="907922"/>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is Nicotine?</a:t>
              </a:r>
              <a:endParaRPr lang="en-GB" sz="2200" b="1" kern="1200">
                <a:latin typeface="Segoe UI" panose="020B0502040204020203" pitchFamily="34" charset="0"/>
                <a:cs typeface="Segoe UI" panose="020B0502040204020203" pitchFamily="34" charset="0"/>
              </a:endParaRPr>
            </a:p>
          </p:txBody>
        </p:sp>
      </p:grpSp>
      <p:pic>
        <p:nvPicPr>
          <p:cNvPr id="11" name="Picture 10" descr="Blue and white logo with text&#10;&#10;AI-generated content may be incorrect.">
            <a:extLst>
              <a:ext uri="{FF2B5EF4-FFF2-40B4-BE49-F238E27FC236}">
                <a16:creationId xmlns:a16="http://schemas.microsoft.com/office/drawing/2014/main" id="{F4AED75B-6374-04C6-1C13-92733CBDD565}"/>
              </a:ext>
            </a:extLst>
          </p:cNvPr>
          <p:cNvPicPr>
            <a:picLocks noChangeAspect="1"/>
          </p:cNvPicPr>
          <p:nvPr/>
        </p:nvPicPr>
        <p:blipFill>
          <a:blip r:embed="rId3"/>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03D0BAE8-C5C0-8E9E-23ED-A55B0E979C30}"/>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descr="A colorful rectangular sign with black text&#10;&#10;AI-generated content may be incorrect.">
            <a:extLst>
              <a:ext uri="{FF2B5EF4-FFF2-40B4-BE49-F238E27FC236}">
                <a16:creationId xmlns:a16="http://schemas.microsoft.com/office/drawing/2014/main" id="{C6E28C05-B0A0-8CBB-FCD5-C079C15434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96442" y="5541433"/>
            <a:ext cx="2292121" cy="1528081"/>
          </a:xfrm>
          <a:prstGeom prst="rect">
            <a:avLst/>
          </a:prstGeom>
        </p:spPr>
      </p:pic>
      <p:pic>
        <p:nvPicPr>
          <p:cNvPr id="6" name="Picture 5" descr="A group of people holding each other&#10;&#10;AI-generated content may be incorrect.">
            <a:extLst>
              <a:ext uri="{FF2B5EF4-FFF2-40B4-BE49-F238E27FC236}">
                <a16:creationId xmlns:a16="http://schemas.microsoft.com/office/drawing/2014/main" id="{8990F11E-B373-2B16-F070-5E53E9BC65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913" y="2149051"/>
            <a:ext cx="3771842" cy="2512159"/>
          </a:xfrm>
          <a:prstGeom prst="rect">
            <a:avLst/>
          </a:prstGeom>
        </p:spPr>
      </p:pic>
      <p:sp>
        <p:nvSpPr>
          <p:cNvPr id="12" name="TextBox 11">
            <a:extLst>
              <a:ext uri="{FF2B5EF4-FFF2-40B4-BE49-F238E27FC236}">
                <a16:creationId xmlns:a16="http://schemas.microsoft.com/office/drawing/2014/main" id="{3965F71D-45C4-5097-2995-E9A40900C13A}"/>
              </a:ext>
            </a:extLst>
          </p:cNvPr>
          <p:cNvSpPr txBox="1"/>
          <p:nvPr/>
        </p:nvSpPr>
        <p:spPr>
          <a:xfrm>
            <a:off x="4148667" y="1134827"/>
            <a:ext cx="7121313" cy="5170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t>How to Play:</a:t>
            </a:r>
          </a:p>
          <a:p>
            <a:endParaRPr lang="en-GB" sz="2400"/>
          </a:p>
          <a:p>
            <a:r>
              <a:rPr lang="en-GB" sz="2400"/>
              <a:t>1 person will be ‘it’. </a:t>
            </a:r>
          </a:p>
          <a:p>
            <a:endParaRPr lang="en-GB" sz="2400"/>
          </a:p>
          <a:p>
            <a:r>
              <a:rPr lang="en-GB" sz="2400"/>
              <a:t>Everyone else moves around the space. </a:t>
            </a:r>
          </a:p>
          <a:p>
            <a:endParaRPr lang="en-GB" sz="2400"/>
          </a:p>
          <a:p>
            <a:r>
              <a:rPr lang="en-GB" sz="2400"/>
              <a:t>If you are tagged you join the chain by holding hands. </a:t>
            </a:r>
          </a:p>
          <a:p>
            <a:endParaRPr lang="en-GB" sz="2400"/>
          </a:p>
          <a:p>
            <a:r>
              <a:rPr lang="en-GB" sz="2400"/>
              <a:t>Keep moving together and tag more players. </a:t>
            </a:r>
          </a:p>
          <a:p>
            <a:endParaRPr lang="en-GB" sz="2400"/>
          </a:p>
          <a:p>
            <a:r>
              <a:rPr lang="en-GB" sz="2400"/>
              <a:t>Each tagged player joins the chain. </a:t>
            </a:r>
          </a:p>
          <a:p>
            <a:endParaRPr lang="en-GB" sz="2400"/>
          </a:p>
          <a:p>
            <a:r>
              <a:rPr lang="en-GB" sz="2400"/>
              <a:t>Keep going until everyone is connected!</a:t>
            </a:r>
          </a:p>
          <a:p>
            <a:pPr algn="ctr"/>
            <a:endParaRPr lang="en-GB"/>
          </a:p>
        </p:txBody>
      </p:sp>
      <p:sp>
        <p:nvSpPr>
          <p:cNvPr id="14" name="Title 1">
            <a:extLst>
              <a:ext uri="{FF2B5EF4-FFF2-40B4-BE49-F238E27FC236}">
                <a16:creationId xmlns:a16="http://schemas.microsoft.com/office/drawing/2014/main" id="{1CE09966-14AB-CCFE-2826-99EF2A3DAB48}"/>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Nicotine Tig Game</a:t>
            </a:r>
            <a:endParaRPr lang="en-US" sz="3200"/>
          </a:p>
        </p:txBody>
      </p:sp>
    </p:spTree>
    <p:extLst>
      <p:ext uri="{BB962C8B-B14F-4D97-AF65-F5344CB8AC3E}">
        <p14:creationId xmlns:p14="http://schemas.microsoft.com/office/powerpoint/2010/main" val="4134098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E2CC2-D8F3-08A9-8B51-94C81A044E68}"/>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1D0BB7B6-E54E-0E8A-6C4A-E5E0BD470F35}"/>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2F3E3E91-B814-9AB4-B9B5-A7B211C5D938}"/>
                </a:ext>
              </a:extLst>
            </p:cNvPr>
            <p:cNvSpPr/>
            <p:nvPr/>
          </p:nvSpPr>
          <p:spPr>
            <a:xfrm>
              <a:off x="0" y="1158150"/>
              <a:ext cx="5917744" cy="973440"/>
            </a:xfrm>
            <a:prstGeom prst="roundRect">
              <a:avLst/>
            </a:prstGeom>
            <a:solidFill>
              <a:schemeClr val="accent2"/>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F764BCD4-5953-99D6-2271-CBC73F0C80BA}"/>
                </a:ext>
              </a:extLst>
            </p:cNvPr>
            <p:cNvSpPr txBox="1"/>
            <p:nvPr/>
          </p:nvSpPr>
          <p:spPr>
            <a:xfrm>
              <a:off x="298103" y="1217337"/>
              <a:ext cx="5314299" cy="907922"/>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is Nicotine?</a:t>
              </a:r>
              <a:endParaRPr lang="en-GB" sz="2200" b="1" kern="1200">
                <a:latin typeface="Segoe UI" panose="020B0502040204020203" pitchFamily="34" charset="0"/>
                <a:cs typeface="Segoe UI" panose="020B0502040204020203" pitchFamily="34" charset="0"/>
              </a:endParaRPr>
            </a:p>
          </p:txBody>
        </p:sp>
      </p:grpSp>
      <p:pic>
        <p:nvPicPr>
          <p:cNvPr id="11" name="Picture 10" descr="Blue and white logo with text&#10;&#10;AI-generated content may be incorrect.">
            <a:extLst>
              <a:ext uri="{FF2B5EF4-FFF2-40B4-BE49-F238E27FC236}">
                <a16:creationId xmlns:a16="http://schemas.microsoft.com/office/drawing/2014/main" id="{9ADB4AF9-E3AD-5DB4-62DD-93AF24291240}"/>
              </a:ext>
            </a:extLst>
          </p:cNvPr>
          <p:cNvPicPr>
            <a:picLocks noChangeAspect="1"/>
          </p:cNvPicPr>
          <p:nvPr/>
        </p:nvPicPr>
        <p:blipFill>
          <a:blip r:embed="rId3"/>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8AE175E7-6EBD-4B7A-BADD-12C280D183C0}"/>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descr="A colorful rectangular sign with black text&#10;&#10;AI-generated content may be incorrect.">
            <a:extLst>
              <a:ext uri="{FF2B5EF4-FFF2-40B4-BE49-F238E27FC236}">
                <a16:creationId xmlns:a16="http://schemas.microsoft.com/office/drawing/2014/main" id="{3ECF52DB-CD4A-41BF-B59E-D4195B375C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12" name="TextBox 11">
            <a:extLst>
              <a:ext uri="{FF2B5EF4-FFF2-40B4-BE49-F238E27FC236}">
                <a16:creationId xmlns:a16="http://schemas.microsoft.com/office/drawing/2014/main" id="{19901EED-FB93-D1B5-0B67-BA4A9B39042D}"/>
              </a:ext>
            </a:extLst>
          </p:cNvPr>
          <p:cNvSpPr txBox="1"/>
          <p:nvPr/>
        </p:nvSpPr>
        <p:spPr>
          <a:xfrm>
            <a:off x="4148667" y="1491662"/>
            <a:ext cx="6096000"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2400" b="0" i="0" u="none" strike="noStrike" baseline="0">
                <a:solidFill>
                  <a:srgbClr val="000000"/>
                </a:solidFill>
                <a:latin typeface="Segoe UI"/>
                <a:ea typeface="Segoe UI"/>
                <a:cs typeface="Segoe UI"/>
              </a:rPr>
              <a:t>What did we notice?</a:t>
            </a:r>
            <a:r>
              <a:rPr lang="en-US" sz="2400" b="0" i="0">
                <a:solidFill>
                  <a:srgbClr val="000000"/>
                </a:solidFill>
                <a:latin typeface="Segoe UI"/>
                <a:ea typeface="Segoe UI"/>
                <a:cs typeface="Segoe UI"/>
              </a:rPr>
              <a:t>​</a:t>
            </a:r>
          </a:p>
          <a:p>
            <a:pPr algn="l" rtl="0"/>
            <a:r>
              <a:rPr lang="en-GB" sz="2400" b="0" i="0">
                <a:solidFill>
                  <a:srgbClr val="000000"/>
                </a:solidFill>
                <a:latin typeface="Segoe UI"/>
                <a:ea typeface="Segoe UI"/>
                <a:cs typeface="Segoe UI"/>
              </a:rPr>
              <a:t>​</a:t>
            </a:r>
          </a:p>
          <a:p>
            <a:r>
              <a:rPr lang="en-GB" sz="2400" b="0" i="0" u="none" strike="noStrike" baseline="0">
                <a:solidFill>
                  <a:srgbClr val="000000"/>
                </a:solidFill>
                <a:latin typeface="Segoe UI"/>
                <a:ea typeface="Segoe UI"/>
                <a:cs typeface="Segoe UI"/>
              </a:rPr>
              <a:t>What happened as the </a:t>
            </a:r>
            <a:r>
              <a:rPr lang="en-GB" sz="2400">
                <a:solidFill>
                  <a:srgbClr val="000000"/>
                </a:solidFill>
                <a:latin typeface="Segoe UI"/>
                <a:ea typeface="Segoe UI"/>
                <a:cs typeface="Segoe UI"/>
              </a:rPr>
              <a:t>group got</a:t>
            </a:r>
            <a:r>
              <a:rPr lang="en-GB" sz="2400" b="0" i="0" u="none" strike="noStrike" baseline="0">
                <a:solidFill>
                  <a:srgbClr val="000000"/>
                </a:solidFill>
                <a:latin typeface="Segoe UI"/>
                <a:ea typeface="Segoe UI"/>
                <a:cs typeface="Segoe UI"/>
              </a:rPr>
              <a:t> bigger? </a:t>
            </a:r>
            <a:r>
              <a:rPr lang="en-US" sz="2400" b="0" i="0">
                <a:solidFill>
                  <a:srgbClr val="000000"/>
                </a:solidFill>
                <a:latin typeface="Segoe UI"/>
                <a:ea typeface="Segoe UI"/>
                <a:cs typeface="Segoe UI"/>
              </a:rPr>
              <a:t>​</a:t>
            </a:r>
          </a:p>
          <a:p>
            <a:pPr algn="l" rtl="0"/>
            <a:r>
              <a:rPr lang="en-GB" sz="2400" b="0" i="0">
                <a:solidFill>
                  <a:srgbClr val="000000"/>
                </a:solidFill>
                <a:latin typeface="Segoe UI"/>
                <a:ea typeface="Segoe UI"/>
                <a:cs typeface="Segoe UI"/>
              </a:rPr>
              <a:t>​</a:t>
            </a:r>
          </a:p>
          <a:p>
            <a:r>
              <a:rPr lang="en-GB" sz="2400" b="0" i="0" u="none" strike="noStrike" baseline="0">
                <a:solidFill>
                  <a:srgbClr val="000000"/>
                </a:solidFill>
                <a:latin typeface="Segoe UI"/>
                <a:ea typeface="Segoe UI"/>
                <a:cs typeface="Segoe UI"/>
              </a:rPr>
              <a:t>Was it easier or harder </a:t>
            </a:r>
            <a:r>
              <a:rPr lang="en-GB" sz="2400">
                <a:solidFill>
                  <a:srgbClr val="000000"/>
                </a:solidFill>
                <a:latin typeface="Segoe UI"/>
                <a:ea typeface="Segoe UI"/>
                <a:cs typeface="Segoe UI"/>
              </a:rPr>
              <a:t>to move</a:t>
            </a:r>
            <a:r>
              <a:rPr lang="en-GB" sz="2400" b="0" i="0" u="none" strike="noStrike" baseline="0">
                <a:solidFill>
                  <a:srgbClr val="000000"/>
                </a:solidFill>
                <a:latin typeface="Segoe UI"/>
                <a:ea typeface="Segoe UI"/>
                <a:cs typeface="Segoe UI"/>
              </a:rPr>
              <a:t>? </a:t>
            </a:r>
            <a:r>
              <a:rPr lang="en-US" sz="2400" b="0" i="0">
                <a:solidFill>
                  <a:srgbClr val="000000"/>
                </a:solidFill>
                <a:latin typeface="Segoe UI"/>
                <a:ea typeface="Segoe UI"/>
                <a:cs typeface="Segoe UI"/>
              </a:rPr>
              <a:t>​</a:t>
            </a:r>
          </a:p>
          <a:p>
            <a:pPr algn="l" rtl="0"/>
            <a:r>
              <a:rPr lang="en-GB" sz="2400" b="0" i="0">
                <a:solidFill>
                  <a:srgbClr val="000000"/>
                </a:solidFill>
                <a:latin typeface="Segoe UI"/>
                <a:ea typeface="Segoe UI"/>
                <a:cs typeface="Segoe UI"/>
              </a:rPr>
              <a:t>​</a:t>
            </a:r>
          </a:p>
          <a:p>
            <a:pPr algn="l" rtl="0"/>
            <a:r>
              <a:rPr lang="en-GB" sz="2400" b="0" i="0" u="none" strike="noStrike" baseline="0">
                <a:solidFill>
                  <a:srgbClr val="000000"/>
                </a:solidFill>
                <a:latin typeface="Segoe UI"/>
                <a:ea typeface="Segoe UI"/>
                <a:cs typeface="Segoe UI"/>
              </a:rPr>
              <a:t>How did it feel being stuck?</a:t>
            </a:r>
            <a:r>
              <a:rPr lang="en-US" sz="2400" b="0" i="0">
                <a:solidFill>
                  <a:srgbClr val="000000"/>
                </a:solidFill>
                <a:latin typeface="Segoe UI"/>
                <a:ea typeface="Segoe UI"/>
                <a:cs typeface="Segoe UI"/>
              </a:rPr>
              <a:t>​</a:t>
            </a:r>
          </a:p>
          <a:p>
            <a:pPr algn="l" rtl="0"/>
            <a:r>
              <a:rPr lang="en-GB" sz="2400" b="0" i="0">
                <a:solidFill>
                  <a:srgbClr val="000000"/>
                </a:solidFill>
                <a:latin typeface="Segoe UI"/>
                <a:ea typeface="Segoe UI"/>
                <a:cs typeface="Segoe UI"/>
              </a:rPr>
              <a:t>​</a:t>
            </a:r>
          </a:p>
          <a:p>
            <a:r>
              <a:rPr lang="en-GB" sz="2400" b="0" i="0" u="none" strike="noStrike" baseline="0">
                <a:solidFill>
                  <a:srgbClr val="000000"/>
                </a:solidFill>
                <a:latin typeface="Segoe UI"/>
                <a:ea typeface="Segoe UI"/>
                <a:cs typeface="Segoe UI"/>
              </a:rPr>
              <a:t>Nicotine works a bit like this,</a:t>
            </a:r>
            <a:r>
              <a:rPr lang="en-GB" sz="2400">
                <a:solidFill>
                  <a:srgbClr val="000000"/>
                </a:solidFill>
                <a:latin typeface="Segoe UI"/>
                <a:ea typeface="Segoe UI"/>
                <a:cs typeface="Segoe UI"/>
              </a:rPr>
              <a:t> </a:t>
            </a:r>
            <a:r>
              <a:rPr lang="en-GB" sz="2400" b="0" i="0" u="none" strike="noStrike" baseline="0">
                <a:solidFill>
                  <a:srgbClr val="000000"/>
                </a:solidFill>
                <a:latin typeface="Segoe UI"/>
                <a:ea typeface="Segoe UI"/>
                <a:cs typeface="Segoe UI"/>
              </a:rPr>
              <a:t>the addiction grows and </a:t>
            </a:r>
            <a:r>
              <a:rPr lang="en-GB" sz="2400">
                <a:solidFill>
                  <a:srgbClr val="000000"/>
                </a:solidFill>
                <a:latin typeface="Segoe UI"/>
                <a:ea typeface="Segoe UI"/>
                <a:cs typeface="Segoe UI"/>
              </a:rPr>
              <a:t>it gets</a:t>
            </a:r>
            <a:r>
              <a:rPr lang="en-GB" sz="2400" b="0" i="0" u="none" strike="noStrike" baseline="0">
                <a:solidFill>
                  <a:srgbClr val="000000"/>
                </a:solidFill>
                <a:latin typeface="Segoe UI"/>
                <a:ea typeface="Segoe UI"/>
                <a:cs typeface="Segoe UI"/>
              </a:rPr>
              <a:t> harder to break </a:t>
            </a:r>
            <a:r>
              <a:rPr lang="en-GB" sz="2400">
                <a:solidFill>
                  <a:srgbClr val="000000"/>
                </a:solidFill>
                <a:latin typeface="Segoe UI"/>
                <a:ea typeface="Segoe UI"/>
                <a:cs typeface="Segoe UI"/>
              </a:rPr>
              <a:t>away </a:t>
            </a:r>
          </a:p>
          <a:p>
            <a:r>
              <a:rPr lang="en-GB" sz="2400">
                <a:solidFill>
                  <a:srgbClr val="000000"/>
                </a:solidFill>
                <a:latin typeface="Segoe UI"/>
                <a:ea typeface="Segoe UI"/>
                <a:cs typeface="Segoe UI"/>
              </a:rPr>
              <a:t>the</a:t>
            </a:r>
            <a:r>
              <a:rPr lang="en-GB" sz="2400" b="0" i="0" u="none" strike="noStrike" baseline="0">
                <a:solidFill>
                  <a:srgbClr val="000000"/>
                </a:solidFill>
                <a:latin typeface="Segoe UI"/>
                <a:ea typeface="Segoe UI"/>
                <a:cs typeface="Segoe UI"/>
              </a:rPr>
              <a:t> longer it’s there.</a:t>
            </a:r>
            <a:r>
              <a:rPr lang="en-US" sz="2400" b="0" i="0">
                <a:solidFill>
                  <a:srgbClr val="000000"/>
                </a:solidFill>
                <a:latin typeface="Segoe UI"/>
                <a:ea typeface="Segoe UI"/>
                <a:cs typeface="Segoe UI"/>
              </a:rPr>
              <a:t>​</a:t>
            </a:r>
            <a:endParaRPr lang="en-US"/>
          </a:p>
          <a:p>
            <a:pPr algn="ctr"/>
            <a:endParaRPr lang="en-GB"/>
          </a:p>
        </p:txBody>
      </p:sp>
      <p:sp>
        <p:nvSpPr>
          <p:cNvPr id="14" name="Title 1">
            <a:extLst>
              <a:ext uri="{FF2B5EF4-FFF2-40B4-BE49-F238E27FC236}">
                <a16:creationId xmlns:a16="http://schemas.microsoft.com/office/drawing/2014/main" id="{140226F2-0221-785C-7BFA-5DB006E859F0}"/>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Nicotine Tig Discussion</a:t>
            </a:r>
            <a:endParaRPr lang="en-US" sz="3200"/>
          </a:p>
        </p:txBody>
      </p:sp>
      <p:pic>
        <p:nvPicPr>
          <p:cNvPr id="7" name="Picture 6" descr="A group of people holding each other&#10;&#10;AI-generated content may be incorrect.">
            <a:extLst>
              <a:ext uri="{FF2B5EF4-FFF2-40B4-BE49-F238E27FC236}">
                <a16:creationId xmlns:a16="http://schemas.microsoft.com/office/drawing/2014/main" id="{D2DA671C-A44B-7F3E-D0B4-5528168B5C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912" y="2149051"/>
            <a:ext cx="3769559" cy="2510639"/>
          </a:xfrm>
          <a:prstGeom prst="rect">
            <a:avLst/>
          </a:prstGeom>
        </p:spPr>
      </p:pic>
    </p:spTree>
    <p:extLst>
      <p:ext uri="{BB962C8B-B14F-4D97-AF65-F5344CB8AC3E}">
        <p14:creationId xmlns:p14="http://schemas.microsoft.com/office/powerpoint/2010/main" val="2916725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73E22-7984-C690-226B-A62A595F56C0}"/>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4405F343-F286-5B1C-5D32-2435FB4018A6}"/>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B4010E27-A524-831B-612A-0D13D302608D}"/>
                </a:ext>
              </a:extLst>
            </p:cNvPr>
            <p:cNvSpPr/>
            <p:nvPr/>
          </p:nvSpPr>
          <p:spPr>
            <a:xfrm>
              <a:off x="0" y="1158150"/>
              <a:ext cx="5917744" cy="973440"/>
            </a:xfrm>
            <a:prstGeom prst="roundRect">
              <a:avLst/>
            </a:prstGeom>
            <a:solidFill>
              <a:schemeClr val="accent2"/>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CBC90CFC-EAD8-6692-65E4-7B9299208E77}"/>
                </a:ext>
              </a:extLst>
            </p:cNvPr>
            <p:cNvSpPr txBox="1"/>
            <p:nvPr/>
          </p:nvSpPr>
          <p:spPr>
            <a:xfrm>
              <a:off x="298103" y="1217337"/>
              <a:ext cx="5314299" cy="907922"/>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does vaping do to bodies and brains?</a:t>
              </a:r>
              <a:endParaRPr lang="en-GB" sz="2200" b="1" kern="1200">
                <a:latin typeface="Segoe UI" panose="020B0502040204020203" pitchFamily="34" charset="0"/>
                <a:cs typeface="Segoe UI" panose="020B0502040204020203" pitchFamily="34" charset="0"/>
              </a:endParaRPr>
            </a:p>
          </p:txBody>
        </p:sp>
      </p:grpSp>
      <p:pic>
        <p:nvPicPr>
          <p:cNvPr id="11" name="Picture 10" descr="Blue and white logo with text&#10;&#10;AI-generated content may be incorrect.">
            <a:extLst>
              <a:ext uri="{FF2B5EF4-FFF2-40B4-BE49-F238E27FC236}">
                <a16:creationId xmlns:a16="http://schemas.microsoft.com/office/drawing/2014/main" id="{713EAFA8-4CC3-3666-EA79-BA168CC00022}"/>
              </a:ext>
            </a:extLst>
          </p:cNvPr>
          <p:cNvPicPr>
            <a:picLocks noChangeAspect="1"/>
          </p:cNvPicPr>
          <p:nvPr/>
        </p:nvPicPr>
        <p:blipFill>
          <a:blip r:embed="rId3"/>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5C5F0950-26BF-CEBD-E872-BF397433F8B6}"/>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Title 1">
            <a:extLst>
              <a:ext uri="{FF2B5EF4-FFF2-40B4-BE49-F238E27FC236}">
                <a16:creationId xmlns:a16="http://schemas.microsoft.com/office/drawing/2014/main" id="{EA63654A-A2EA-0460-E2B1-CC99180DD8B7}"/>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How does it affect us?</a:t>
            </a:r>
            <a:endParaRPr lang="en-US" sz="3200">
              <a:ea typeface="Calibri Light" panose="020F0302020204030204"/>
              <a:cs typeface="Calibri Light" panose="020F0302020204030204"/>
            </a:endParaRPr>
          </a:p>
        </p:txBody>
      </p:sp>
      <p:pic>
        <p:nvPicPr>
          <p:cNvPr id="7" name="Picture 6" descr="A diagram of a person&amp;#39;s body&#10;&#10;AI-generated content may be incorrect.">
            <a:extLst>
              <a:ext uri="{FF2B5EF4-FFF2-40B4-BE49-F238E27FC236}">
                <a16:creationId xmlns:a16="http://schemas.microsoft.com/office/drawing/2014/main" id="{F9FFE26F-DFF2-A31E-FBD8-D3E52455A5E9}"/>
              </a:ext>
            </a:extLst>
          </p:cNvPr>
          <p:cNvPicPr>
            <a:picLocks noChangeAspect="1"/>
          </p:cNvPicPr>
          <p:nvPr/>
        </p:nvPicPr>
        <p:blipFill>
          <a:blip r:embed="rId4"/>
          <a:srcRect t="10076" r="-230" b="13250"/>
          <a:stretch/>
        </p:blipFill>
        <p:spPr>
          <a:xfrm>
            <a:off x="882979" y="1317742"/>
            <a:ext cx="9621708" cy="5148675"/>
          </a:xfrm>
          <a:prstGeom prst="rect">
            <a:avLst/>
          </a:prstGeom>
          <a:ln>
            <a:solidFill>
              <a:schemeClr val="bg1"/>
            </a:solidFill>
          </a:ln>
        </p:spPr>
      </p:pic>
      <p:pic>
        <p:nvPicPr>
          <p:cNvPr id="9" name="Picture 8" descr="A colorful rectangular sign with black text&#10;&#10;AI-generated content may be incorrect.">
            <a:extLst>
              <a:ext uri="{FF2B5EF4-FFF2-40B4-BE49-F238E27FC236}">
                <a16:creationId xmlns:a16="http://schemas.microsoft.com/office/drawing/2014/main" id="{83B6F43F-5508-514E-7E06-BA4A829CD2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2" name="Rectangle 1">
            <a:extLst>
              <a:ext uri="{FF2B5EF4-FFF2-40B4-BE49-F238E27FC236}">
                <a16:creationId xmlns:a16="http://schemas.microsoft.com/office/drawing/2014/main" id="{E41DE9B0-E404-E3C4-DCB7-CAE337AB9248}"/>
              </a:ext>
            </a:extLst>
          </p:cNvPr>
          <p:cNvSpPr/>
          <p:nvPr/>
        </p:nvSpPr>
        <p:spPr>
          <a:xfrm>
            <a:off x="7133166" y="5196416"/>
            <a:ext cx="2995083" cy="127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442D8DDB-548C-E72F-86B3-868CDE8C4CAB}"/>
              </a:ext>
            </a:extLst>
          </p:cNvPr>
          <p:cNvSpPr/>
          <p:nvPr/>
        </p:nvSpPr>
        <p:spPr>
          <a:xfrm>
            <a:off x="7133167" y="5196416"/>
            <a:ext cx="2920999" cy="1143000"/>
          </a:xfrm>
          <a:prstGeom prst="roundRect">
            <a:avLst/>
          </a:prstGeom>
          <a:solidFill>
            <a:schemeClr val="bg1"/>
          </a:solidFill>
          <a:ln w="28575">
            <a:solidFill>
              <a:srgbClr val="9534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Segoe UI"/>
                <a:ea typeface="Calibri"/>
                <a:cs typeface="Segoe UI"/>
              </a:rPr>
              <a:t>Can you think of anything else?</a:t>
            </a:r>
            <a:endParaRPr lang="en-US">
              <a:solidFill>
                <a:schemeClr val="tx1"/>
              </a:solidFill>
              <a:ea typeface="Calibri"/>
              <a:cs typeface="Calibri"/>
            </a:endParaRPr>
          </a:p>
        </p:txBody>
      </p:sp>
    </p:spTree>
    <p:extLst>
      <p:ext uri="{BB962C8B-B14F-4D97-AF65-F5344CB8AC3E}">
        <p14:creationId xmlns:p14="http://schemas.microsoft.com/office/powerpoint/2010/main" val="3798989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64C15-A484-7EC4-E957-114EC4C53473}"/>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0F0218CD-67C8-B1A3-EA3D-5BDA4C14CEEC}"/>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3FEC3941-3B60-2609-0140-5F54688FB3CA}"/>
                </a:ext>
              </a:extLst>
            </p:cNvPr>
            <p:cNvSpPr/>
            <p:nvPr/>
          </p:nvSpPr>
          <p:spPr>
            <a:xfrm>
              <a:off x="0" y="1158150"/>
              <a:ext cx="5917744" cy="973440"/>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3D78596A-BE41-1859-24D3-1A41149E50CB}"/>
                </a:ext>
              </a:extLst>
            </p:cNvPr>
            <p:cNvSpPr txBox="1"/>
            <p:nvPr/>
          </p:nvSpPr>
          <p:spPr>
            <a:xfrm>
              <a:off x="298103" y="1217337"/>
              <a:ext cx="5314299" cy="907922"/>
            </a:xfrm>
            <a:prstGeom prst="rect">
              <a:avLst/>
            </a:prstGeom>
            <a:solidFill>
              <a:srgbClr val="00B05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does vaping do to bodies and brains?</a:t>
              </a:r>
              <a:endParaRPr lang="en-GB" sz="2200" b="1" kern="1200">
                <a:latin typeface="Segoe UI" panose="020B0502040204020203" pitchFamily="34" charset="0"/>
                <a:cs typeface="Segoe UI" panose="020B0502040204020203" pitchFamily="34" charset="0"/>
              </a:endParaRPr>
            </a:p>
          </p:txBody>
        </p:sp>
      </p:grpSp>
      <p:pic>
        <p:nvPicPr>
          <p:cNvPr id="11" name="Picture 10" descr="Blue and white logo with text&#10;&#10;AI-generated content may be incorrect.">
            <a:extLst>
              <a:ext uri="{FF2B5EF4-FFF2-40B4-BE49-F238E27FC236}">
                <a16:creationId xmlns:a16="http://schemas.microsoft.com/office/drawing/2014/main" id="{195BFDA2-D2B3-B502-4FE0-1A5306D85D27}"/>
              </a:ext>
            </a:extLst>
          </p:cNvPr>
          <p:cNvPicPr>
            <a:picLocks noChangeAspect="1"/>
          </p:cNvPicPr>
          <p:nvPr/>
        </p:nvPicPr>
        <p:blipFill>
          <a:blip r:embed="rId3"/>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AA72BE8E-183B-679F-840E-DFEE5080E9BA}"/>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Title 1">
            <a:extLst>
              <a:ext uri="{FF2B5EF4-FFF2-40B4-BE49-F238E27FC236}">
                <a16:creationId xmlns:a16="http://schemas.microsoft.com/office/drawing/2014/main" id="{98614519-9783-2801-538E-54F56F700BA0}"/>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Heart rate spiking  </a:t>
            </a:r>
            <a:endParaRPr lang="en-US"/>
          </a:p>
        </p:txBody>
      </p:sp>
      <p:pic>
        <p:nvPicPr>
          <p:cNvPr id="9" name="Picture 8" descr="A colorful rectangular sign with black text&#10;&#10;AI-generated content may be incorrect.">
            <a:extLst>
              <a:ext uri="{FF2B5EF4-FFF2-40B4-BE49-F238E27FC236}">
                <a16:creationId xmlns:a16="http://schemas.microsoft.com/office/drawing/2014/main" id="{8F2F1462-ED51-19D3-CB20-CF27C6928E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12" name="TextBox 11">
            <a:extLst>
              <a:ext uri="{FF2B5EF4-FFF2-40B4-BE49-F238E27FC236}">
                <a16:creationId xmlns:a16="http://schemas.microsoft.com/office/drawing/2014/main" id="{906E5097-7CD4-23E4-1D2F-5660F1240158}"/>
              </a:ext>
            </a:extLst>
          </p:cNvPr>
          <p:cNvSpPr txBox="1"/>
          <p:nvPr/>
        </p:nvSpPr>
        <p:spPr>
          <a:xfrm>
            <a:off x="4151477" y="1373710"/>
            <a:ext cx="9587099" cy="4154984"/>
          </a:xfrm>
          <a:prstGeom prst="rect">
            <a:avLst/>
          </a:prstGeom>
          <a:noFill/>
        </p:spPr>
        <p:txBody>
          <a:bodyPr wrap="square" lIns="91440" tIns="45720" rIns="91440" bIns="45720" anchor="t">
            <a:spAutoFit/>
          </a:bodyPr>
          <a:lstStyle/>
          <a:p>
            <a:pPr>
              <a:buNone/>
            </a:pPr>
            <a:r>
              <a:rPr lang="en-GB" sz="2400">
                <a:latin typeface="Segoe UI"/>
                <a:cs typeface="Segoe UI"/>
              </a:rPr>
              <a:t>Nicotine can increase our heart rate</a:t>
            </a:r>
          </a:p>
          <a:p>
            <a:pPr>
              <a:buNone/>
            </a:pPr>
            <a:endParaRPr lang="en-GB" sz="2400">
              <a:latin typeface="Segoe UI" panose="020B0502040204020203" pitchFamily="34" charset="0"/>
              <a:cs typeface="Segoe UI" panose="020B0502040204020203" pitchFamily="34" charset="0"/>
            </a:endParaRPr>
          </a:p>
          <a:p>
            <a:pPr>
              <a:buNone/>
            </a:pPr>
            <a:r>
              <a:rPr lang="en-GB" sz="2400">
                <a:latin typeface="Segoe UI"/>
                <a:cs typeface="Segoe UI"/>
              </a:rPr>
              <a:t>🔥 Challenge:</a:t>
            </a:r>
          </a:p>
          <a:p>
            <a:pPr>
              <a:buNone/>
            </a:pPr>
            <a:endParaRPr lang="en-GB" sz="2400">
              <a:latin typeface="Segoe UI" panose="020B0502040204020203" pitchFamily="34" charset="0"/>
              <a:cs typeface="Segoe UI" panose="020B0502040204020203" pitchFamily="34" charset="0"/>
            </a:endParaRPr>
          </a:p>
          <a:p>
            <a:r>
              <a:rPr lang="en-GB" sz="2400">
                <a:latin typeface="Segoe UI"/>
                <a:cs typeface="Segoe UI"/>
              </a:rPr>
              <a:t>Do fast high knees or shuttle runs for 30 seconds</a:t>
            </a:r>
          </a:p>
          <a:p>
            <a:endParaRPr lang="en-GB" sz="2400">
              <a:latin typeface="Segoe UI" panose="020B0502040204020203" pitchFamily="34" charset="0"/>
              <a:cs typeface="Segoe UI" panose="020B0502040204020203" pitchFamily="34" charset="0"/>
            </a:endParaRPr>
          </a:p>
          <a:p>
            <a:r>
              <a:rPr lang="en-GB" sz="2400">
                <a:latin typeface="Segoe UI"/>
                <a:cs typeface="Segoe UI"/>
              </a:rPr>
              <a:t>Then straight away: Count backwards from 50</a:t>
            </a:r>
            <a:endParaRPr lang="en-GB" sz="2400">
              <a:latin typeface="Segoe UI" panose="020B0502040204020203" pitchFamily="34" charset="0"/>
              <a:cs typeface="Segoe UI" panose="020B0502040204020203" pitchFamily="34" charset="0"/>
            </a:endParaRPr>
          </a:p>
          <a:p>
            <a:pPr>
              <a:buNone/>
            </a:pPr>
            <a:endParaRPr lang="en-GB" sz="2400">
              <a:latin typeface="Segoe UI" panose="020B0502040204020203" pitchFamily="34" charset="0"/>
              <a:cs typeface="Segoe UI" panose="020B0502040204020203" pitchFamily="34" charset="0"/>
            </a:endParaRPr>
          </a:p>
          <a:p>
            <a:pPr>
              <a:buNone/>
            </a:pPr>
            <a:r>
              <a:rPr lang="en-GB" sz="2400">
                <a:latin typeface="Segoe UI"/>
                <a:cs typeface="Segoe UI"/>
              </a:rPr>
              <a:t>💡 Think about:</a:t>
            </a:r>
          </a:p>
          <a:p>
            <a:pPr>
              <a:buNone/>
            </a:pPr>
            <a:endParaRPr lang="en-GB" sz="2400">
              <a:latin typeface="Segoe UI" panose="020B0502040204020203" pitchFamily="34" charset="0"/>
              <a:cs typeface="Segoe UI" panose="020B0502040204020203" pitchFamily="34" charset="0"/>
            </a:endParaRPr>
          </a:p>
          <a:p>
            <a:r>
              <a:rPr lang="en-GB" sz="2400">
                <a:latin typeface="Segoe UI"/>
                <a:cs typeface="Segoe UI"/>
              </a:rPr>
              <a:t>Was it harder to think after moving fast?</a:t>
            </a:r>
          </a:p>
        </p:txBody>
      </p:sp>
      <p:pic>
        <p:nvPicPr>
          <p:cNvPr id="14" name="Picture 13" descr="A group of icons of human heart brain and chain&#10;&#10;AI-generated content may be incorrect.">
            <a:extLst>
              <a:ext uri="{FF2B5EF4-FFF2-40B4-BE49-F238E27FC236}">
                <a16:creationId xmlns:a16="http://schemas.microsoft.com/office/drawing/2014/main" id="{9E375759-C3CA-535B-89B3-127C582962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1" y="2092374"/>
            <a:ext cx="4154444" cy="2716714"/>
          </a:xfrm>
          <a:prstGeom prst="rect">
            <a:avLst/>
          </a:prstGeom>
        </p:spPr>
      </p:pic>
    </p:spTree>
    <p:extLst>
      <p:ext uri="{BB962C8B-B14F-4D97-AF65-F5344CB8AC3E}">
        <p14:creationId xmlns:p14="http://schemas.microsoft.com/office/powerpoint/2010/main" val="465239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D7807-B87A-42FA-4A1D-6BA71757522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B81CC0-380E-3E2A-D75C-D54854ACFBB3}"/>
              </a:ext>
            </a:extLst>
          </p:cNvPr>
          <p:cNvSpPr txBox="1"/>
          <p:nvPr/>
        </p:nvSpPr>
        <p:spPr>
          <a:xfrm>
            <a:off x="4148667" y="1312334"/>
            <a:ext cx="7175500" cy="55505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2400" b="0" i="0" u="none" strike="noStrike" baseline="0">
                <a:solidFill>
                  <a:srgbClr val="000000"/>
                </a:solidFill>
                <a:latin typeface="Segoe UI"/>
                <a:ea typeface="Segoe UI"/>
                <a:cs typeface="Segoe UI"/>
              </a:rPr>
              <a:t>Nicotine can affect memory, focus and learning</a:t>
            </a:r>
            <a:r>
              <a:rPr lang="en-US" sz="2400" b="0" i="0">
                <a:solidFill>
                  <a:srgbClr val="000000"/>
                </a:solidFill>
                <a:latin typeface="Segoe UI"/>
                <a:ea typeface="Segoe UI"/>
                <a:cs typeface="Segoe UI"/>
              </a:rPr>
              <a:t>​</a:t>
            </a:r>
          </a:p>
          <a:p>
            <a:pPr algn="l" rtl="0"/>
            <a:r>
              <a:rPr lang="en-GB" sz="2400" b="0" i="0">
                <a:solidFill>
                  <a:srgbClr val="000000"/>
                </a:solidFill>
                <a:latin typeface="Segoe UI"/>
                <a:ea typeface="Segoe UI"/>
                <a:cs typeface="Segoe UI"/>
              </a:rPr>
              <a:t>​</a:t>
            </a:r>
          </a:p>
          <a:p>
            <a:pPr algn="l" rtl="0"/>
            <a:r>
              <a:rPr lang="en-GB" sz="2400" b="0" i="0" u="none" strike="noStrike" baseline="0">
                <a:solidFill>
                  <a:srgbClr val="000000"/>
                </a:solidFill>
                <a:latin typeface="Segoe UI"/>
                <a:ea typeface="Segoe UI"/>
                <a:cs typeface="Segoe UI"/>
              </a:rPr>
              <a:t>🔥 Challenge:</a:t>
            </a:r>
            <a:r>
              <a:rPr lang="en-US" sz="2400" b="0" i="0">
                <a:solidFill>
                  <a:srgbClr val="000000"/>
                </a:solidFill>
                <a:latin typeface="Segoe UI"/>
                <a:ea typeface="Segoe UI"/>
                <a:cs typeface="Segoe UI"/>
              </a:rPr>
              <a:t>​</a:t>
            </a:r>
          </a:p>
          <a:p>
            <a:pPr algn="l" rtl="0"/>
            <a:r>
              <a:rPr lang="en-GB" sz="2400" b="0" i="0">
                <a:solidFill>
                  <a:srgbClr val="000000"/>
                </a:solidFill>
                <a:latin typeface="Segoe UI"/>
                <a:ea typeface="Segoe UI"/>
                <a:cs typeface="Segoe UI"/>
              </a:rPr>
              <a:t>​</a:t>
            </a:r>
          </a:p>
          <a:p>
            <a:pPr algn="l" rtl="0"/>
            <a:r>
              <a:rPr lang="en-GB" sz="2400" b="0" i="0" u="none" strike="noStrike" baseline="0">
                <a:solidFill>
                  <a:srgbClr val="000000"/>
                </a:solidFill>
                <a:latin typeface="Segoe UI"/>
                <a:ea typeface="Segoe UI"/>
                <a:cs typeface="Segoe UI"/>
              </a:rPr>
              <a:t>Remember the 5 items on the next slid</a:t>
            </a:r>
            <a:r>
              <a:rPr lang="en-US" sz="2400" b="0" i="0">
                <a:solidFill>
                  <a:srgbClr val="000000"/>
                </a:solidFill>
                <a:latin typeface="Segoe UI"/>
                <a:ea typeface="Segoe UI"/>
                <a:cs typeface="Segoe UI"/>
              </a:rPr>
              <a:t>​</a:t>
            </a:r>
            <a:r>
              <a:rPr lang="en-US" sz="2400">
                <a:solidFill>
                  <a:srgbClr val="000000"/>
                </a:solidFill>
                <a:latin typeface="Segoe UI"/>
                <a:ea typeface="Segoe UI"/>
                <a:cs typeface="Segoe UI"/>
              </a:rPr>
              <a:t>e</a:t>
            </a:r>
            <a:endParaRPr lang="en-US" sz="2400" b="0" i="0">
              <a:solidFill>
                <a:srgbClr val="000000"/>
              </a:solidFill>
              <a:latin typeface="Segoe UI"/>
              <a:ea typeface="Segoe UI"/>
              <a:cs typeface="Segoe UI"/>
            </a:endParaRPr>
          </a:p>
          <a:p>
            <a:pPr algn="l" rtl="0"/>
            <a:r>
              <a:rPr lang="en-GB" sz="2400" b="0" i="0">
                <a:solidFill>
                  <a:srgbClr val="000000"/>
                </a:solidFill>
                <a:latin typeface="Segoe UI"/>
                <a:ea typeface="Segoe UI"/>
                <a:cs typeface="Segoe UI"/>
              </a:rPr>
              <a:t>​</a:t>
            </a:r>
          </a:p>
          <a:p>
            <a:r>
              <a:rPr lang="en-GB" sz="2400" b="0" i="0" u="none" strike="noStrike" baseline="0">
                <a:solidFill>
                  <a:srgbClr val="000000"/>
                </a:solidFill>
                <a:latin typeface="Segoe UI"/>
                <a:ea typeface="Segoe UI"/>
                <a:cs typeface="Segoe UI"/>
              </a:rPr>
              <a:t>👉 WHILE…</a:t>
            </a:r>
            <a:r>
              <a:rPr lang="en-US" sz="2400" b="0" i="0">
                <a:solidFill>
                  <a:srgbClr val="000000"/>
                </a:solidFill>
                <a:latin typeface="Segoe UI"/>
                <a:ea typeface="Segoe UI"/>
                <a:cs typeface="Segoe UI"/>
              </a:rPr>
              <a:t>​</a:t>
            </a:r>
            <a:endParaRPr lang="en-US" sz="2400">
              <a:solidFill>
                <a:srgbClr val="000000"/>
              </a:solidFill>
              <a:latin typeface="Segoe UI"/>
              <a:ea typeface="Segoe UI"/>
              <a:cs typeface="Segoe UI"/>
            </a:endParaRPr>
          </a:p>
          <a:p>
            <a:endParaRPr lang="en-GB" sz="2400">
              <a:solidFill>
                <a:srgbClr val="000000"/>
              </a:solidFill>
              <a:latin typeface="Segoe UI"/>
              <a:ea typeface="Segoe UI"/>
              <a:cs typeface="Segoe UI"/>
            </a:endParaRPr>
          </a:p>
          <a:p>
            <a:pPr algn="l"/>
            <a:r>
              <a:rPr lang="en-GB" sz="2400" b="0" i="0" u="none" strike="noStrike" baseline="0">
                <a:solidFill>
                  <a:srgbClr val="000000"/>
                </a:solidFill>
                <a:latin typeface="Segoe UI"/>
                <a:ea typeface="Segoe UI"/>
                <a:cs typeface="Segoe UI"/>
              </a:rPr>
              <a:t>Your teammates will distract you (noise, counting, calling words!)</a:t>
            </a:r>
            <a:r>
              <a:rPr lang="en-US" sz="2400" b="0" i="0">
                <a:solidFill>
                  <a:srgbClr val="000000"/>
                </a:solidFill>
                <a:latin typeface="Segoe UI"/>
                <a:ea typeface="Segoe UI"/>
                <a:cs typeface="Segoe UI"/>
              </a:rPr>
              <a:t>​</a:t>
            </a:r>
            <a:endParaRPr lang="en-US">
              <a:ea typeface="Calibri"/>
              <a:cs typeface="Calibri"/>
            </a:endParaRPr>
          </a:p>
          <a:p>
            <a:pPr algn="l" rtl="0"/>
            <a:r>
              <a:rPr lang="en-GB" sz="2400" b="0" i="0">
                <a:solidFill>
                  <a:srgbClr val="000000"/>
                </a:solidFill>
                <a:latin typeface="Segoe UI"/>
                <a:ea typeface="Segoe UI"/>
                <a:cs typeface="Segoe UI"/>
              </a:rPr>
              <a:t>​</a:t>
            </a:r>
          </a:p>
          <a:p>
            <a:pPr algn="l" rtl="0"/>
            <a:r>
              <a:rPr lang="en-GB" sz="2400" b="0" i="0" u="none" strike="noStrike" baseline="0">
                <a:solidFill>
                  <a:srgbClr val="000000"/>
                </a:solidFill>
                <a:latin typeface="Segoe UI"/>
                <a:ea typeface="Segoe UI"/>
                <a:cs typeface="Segoe UI"/>
              </a:rPr>
              <a:t>💡 Think about:</a:t>
            </a:r>
            <a:r>
              <a:rPr lang="en-US" sz="2400" b="0" i="0">
                <a:solidFill>
                  <a:srgbClr val="000000"/>
                </a:solidFill>
                <a:latin typeface="Segoe UI"/>
                <a:ea typeface="Segoe UI"/>
                <a:cs typeface="Segoe UI"/>
              </a:rPr>
              <a:t>​</a:t>
            </a:r>
          </a:p>
          <a:p>
            <a:pPr algn="l" rtl="0"/>
            <a:r>
              <a:rPr lang="en-GB" sz="2400" b="0" i="0">
                <a:solidFill>
                  <a:srgbClr val="000000"/>
                </a:solidFill>
                <a:latin typeface="Segoe UI"/>
                <a:ea typeface="Segoe UI"/>
                <a:cs typeface="Segoe UI"/>
              </a:rPr>
              <a:t>​</a:t>
            </a:r>
          </a:p>
          <a:p>
            <a:pPr algn="l" rtl="0"/>
            <a:r>
              <a:rPr lang="en-GB" sz="2400" b="0" i="0" u="none" strike="noStrike" baseline="0">
                <a:solidFill>
                  <a:srgbClr val="000000"/>
                </a:solidFill>
                <a:latin typeface="Segoe UI"/>
                <a:ea typeface="Segoe UI"/>
                <a:cs typeface="Segoe UI"/>
              </a:rPr>
              <a:t>Was it easy or hard to focus?</a:t>
            </a:r>
            <a:r>
              <a:rPr lang="en-US" sz="2400" b="0" i="0">
                <a:solidFill>
                  <a:srgbClr val="000000"/>
                </a:solidFill>
                <a:latin typeface="Segoe UI"/>
                <a:ea typeface="Segoe UI"/>
                <a:cs typeface="Segoe UI"/>
              </a:rPr>
              <a:t>​</a:t>
            </a:r>
          </a:p>
          <a:p>
            <a:pPr algn="ctr"/>
            <a:endParaRPr lang="en-GB"/>
          </a:p>
        </p:txBody>
      </p:sp>
      <p:pic>
        <p:nvPicPr>
          <p:cNvPr id="11" name="Picture 10" descr="Blue and white logo with text&#10;&#10;AI-generated content may be incorrect.">
            <a:extLst>
              <a:ext uri="{FF2B5EF4-FFF2-40B4-BE49-F238E27FC236}">
                <a16:creationId xmlns:a16="http://schemas.microsoft.com/office/drawing/2014/main" id="{CD907C0E-8C4C-640F-41F9-80B0E929C4FC}"/>
              </a:ext>
            </a:extLst>
          </p:cNvPr>
          <p:cNvPicPr>
            <a:picLocks noChangeAspect="1"/>
          </p:cNvPicPr>
          <p:nvPr/>
        </p:nvPicPr>
        <p:blipFill>
          <a:blip r:embed="rId3"/>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83394B47-21FE-AB6A-A4D4-4D93FD9320B6}"/>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Title 1">
            <a:extLst>
              <a:ext uri="{FF2B5EF4-FFF2-40B4-BE49-F238E27FC236}">
                <a16:creationId xmlns:a16="http://schemas.microsoft.com/office/drawing/2014/main" id="{58D67379-7271-BDA1-F685-5C7572CF1579}"/>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Brain Power</a:t>
            </a:r>
            <a:endParaRPr lang="en-US"/>
          </a:p>
        </p:txBody>
      </p:sp>
      <p:pic>
        <p:nvPicPr>
          <p:cNvPr id="9" name="Picture 8" descr="A colorful rectangular sign with black text&#10;&#10;AI-generated content may be incorrect.">
            <a:extLst>
              <a:ext uri="{FF2B5EF4-FFF2-40B4-BE49-F238E27FC236}">
                <a16:creationId xmlns:a16="http://schemas.microsoft.com/office/drawing/2014/main" id="{1C9BF2ED-D644-E8A6-148A-5CD70622D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6" name="Picture 5" descr="A group of icons of human heart brain and chain&#10;&#10;AI-generated content may be incorrect.">
            <a:extLst>
              <a:ext uri="{FF2B5EF4-FFF2-40B4-BE49-F238E27FC236}">
                <a16:creationId xmlns:a16="http://schemas.microsoft.com/office/drawing/2014/main" id="{47E5B2C3-5B90-BD02-4F07-F2B76168DC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1" y="2092374"/>
            <a:ext cx="4154444" cy="2716714"/>
          </a:xfrm>
          <a:prstGeom prst="rect">
            <a:avLst/>
          </a:prstGeom>
        </p:spPr>
      </p:pic>
      <p:grpSp>
        <p:nvGrpSpPr>
          <p:cNvPr id="15" name="Group 14">
            <a:extLst>
              <a:ext uri="{FF2B5EF4-FFF2-40B4-BE49-F238E27FC236}">
                <a16:creationId xmlns:a16="http://schemas.microsoft.com/office/drawing/2014/main" id="{D0B34FE8-7FA4-E687-D486-85F7F11763DC}"/>
              </a:ext>
            </a:extLst>
          </p:cNvPr>
          <p:cNvGrpSpPr/>
          <p:nvPr/>
        </p:nvGrpSpPr>
        <p:grpSpPr>
          <a:xfrm>
            <a:off x="83200" y="102424"/>
            <a:ext cx="3807271" cy="671568"/>
            <a:chOff x="0" y="1158150"/>
            <a:chExt cx="5917744" cy="973440"/>
          </a:xfrm>
        </p:grpSpPr>
        <p:sp>
          <p:nvSpPr>
            <p:cNvPr id="13" name="Rounded Rectangle 6">
              <a:extLst>
                <a:ext uri="{FF2B5EF4-FFF2-40B4-BE49-F238E27FC236}">
                  <a16:creationId xmlns:a16="http://schemas.microsoft.com/office/drawing/2014/main" id="{E2A8FDC1-9530-0DD0-6166-0F2F9C778744}"/>
                </a:ext>
              </a:extLst>
            </p:cNvPr>
            <p:cNvSpPr/>
            <p:nvPr/>
          </p:nvSpPr>
          <p:spPr>
            <a:xfrm>
              <a:off x="0" y="1158150"/>
              <a:ext cx="5917744" cy="973440"/>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14" name="Rounded Rectangle 4">
              <a:extLst>
                <a:ext uri="{FF2B5EF4-FFF2-40B4-BE49-F238E27FC236}">
                  <a16:creationId xmlns:a16="http://schemas.microsoft.com/office/drawing/2014/main" id="{392D0F9C-DA66-BE63-23F3-7C2DF5886D7E}"/>
                </a:ext>
              </a:extLst>
            </p:cNvPr>
            <p:cNvSpPr txBox="1"/>
            <p:nvPr/>
          </p:nvSpPr>
          <p:spPr>
            <a:xfrm>
              <a:off x="298103" y="1217337"/>
              <a:ext cx="5314299" cy="907922"/>
            </a:xfrm>
            <a:prstGeom prst="rect">
              <a:avLst/>
            </a:prstGeom>
            <a:solidFill>
              <a:srgbClr val="00B05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does vaping do to bodies and brains?</a:t>
              </a:r>
              <a:endParaRPr lang="en-GB" sz="2200" b="1" kern="1200">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3009426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B7E5B-EF72-1E08-CDF7-B2BEE14CBB35}"/>
            </a:ext>
          </a:extLst>
        </p:cNvPr>
        <p:cNvGrpSpPr/>
        <p:nvPr/>
      </p:nvGrpSpPr>
      <p:grpSpPr>
        <a:xfrm>
          <a:off x="0" y="0"/>
          <a:ext cx="0" cy="0"/>
          <a:chOff x="0" y="0"/>
          <a:chExt cx="0" cy="0"/>
        </a:xfrm>
      </p:grpSpPr>
      <p:pic>
        <p:nvPicPr>
          <p:cNvPr id="11" name="Picture 10" descr="Blue and white logo with text&#10;&#10;AI-generated content may be incorrect.">
            <a:extLst>
              <a:ext uri="{FF2B5EF4-FFF2-40B4-BE49-F238E27FC236}">
                <a16:creationId xmlns:a16="http://schemas.microsoft.com/office/drawing/2014/main" id="{3B81519E-8FA0-750E-DDF6-02C00C3F552D}"/>
              </a:ext>
            </a:extLst>
          </p:cNvPr>
          <p:cNvPicPr>
            <a:picLocks noChangeAspect="1"/>
          </p:cNvPicPr>
          <p:nvPr/>
        </p:nvPicPr>
        <p:blipFill>
          <a:blip r:embed="rId3"/>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378264C7-8572-38AD-42AB-E63F896BD5D3}"/>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Title 1">
            <a:extLst>
              <a:ext uri="{FF2B5EF4-FFF2-40B4-BE49-F238E27FC236}">
                <a16:creationId xmlns:a16="http://schemas.microsoft.com/office/drawing/2014/main" id="{AD2E5392-56B5-E32F-44A4-3CAAC5FF92E2}"/>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Brain Power</a:t>
            </a:r>
            <a:endParaRPr lang="en-US"/>
          </a:p>
        </p:txBody>
      </p:sp>
      <p:pic>
        <p:nvPicPr>
          <p:cNvPr id="9" name="Picture 8" descr="A colorful rectangular sign with black text&#10;&#10;AI-generated content may be incorrect.">
            <a:extLst>
              <a:ext uri="{FF2B5EF4-FFF2-40B4-BE49-F238E27FC236}">
                <a16:creationId xmlns:a16="http://schemas.microsoft.com/office/drawing/2014/main" id="{37EDA461-47B7-7DA2-A247-D2DE4B6970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8" name="TextBox 7">
            <a:extLst>
              <a:ext uri="{FF2B5EF4-FFF2-40B4-BE49-F238E27FC236}">
                <a16:creationId xmlns:a16="http://schemas.microsoft.com/office/drawing/2014/main" id="{5C8416D7-AB67-874C-3B1F-B59B66740224}"/>
              </a:ext>
            </a:extLst>
          </p:cNvPr>
          <p:cNvSpPr txBox="1"/>
          <p:nvPr/>
        </p:nvSpPr>
        <p:spPr>
          <a:xfrm>
            <a:off x="7837794" y="5152472"/>
            <a:ext cx="213589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Can you think of anything else ? </a:t>
            </a:r>
          </a:p>
        </p:txBody>
      </p:sp>
      <mc:AlternateContent xmlns:mc="http://schemas.openxmlformats.org/markup-compatibility/2006" xmlns:p14="http://schemas.microsoft.com/office/powerpoint/2010/main">
        <mc:Choice Requires="p14">
          <p:contentPart p14:bwMode="auto" r:id="rId5">
            <p14:nvContentPartPr>
              <p14:cNvPr id="13" name="Ink 12">
                <a:extLst>
                  <a:ext uri="{FF2B5EF4-FFF2-40B4-BE49-F238E27FC236}">
                    <a16:creationId xmlns:a16="http://schemas.microsoft.com/office/drawing/2014/main" id="{CCB428F3-2DF2-7857-566B-FF95BFB75622}"/>
                  </a:ext>
                </a:extLst>
              </p14:cNvPr>
              <p14:cNvContentPartPr/>
              <p14:nvPr/>
            </p14:nvContentPartPr>
            <p14:xfrm flipV="1">
              <a:off x="2170866" y="2339609"/>
              <a:ext cx="127193" cy="56627"/>
            </p14:xfrm>
          </p:contentPart>
        </mc:Choice>
        <mc:Fallback xmlns="">
          <p:pic>
            <p:nvPicPr>
              <p:cNvPr id="13" name="Ink 12">
                <a:extLst>
                  <a:ext uri="{FF2B5EF4-FFF2-40B4-BE49-F238E27FC236}">
                    <a16:creationId xmlns:a16="http://schemas.microsoft.com/office/drawing/2014/main" id="{CCB428F3-2DF2-7857-566B-FF95BFB75622}"/>
                  </a:ext>
                </a:extLst>
              </p:cNvPr>
              <p:cNvPicPr/>
              <p:nvPr/>
            </p:nvPicPr>
            <p:blipFill>
              <a:blip r:embed="rId6"/>
              <a:stretch>
                <a:fillRect/>
              </a:stretch>
            </p:blipFill>
            <p:spPr>
              <a:xfrm flipV="1">
                <a:off x="2107810" y="2276490"/>
                <a:ext cx="252945" cy="182505"/>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5" name="Ink 14">
                <a:extLst>
                  <a:ext uri="{FF2B5EF4-FFF2-40B4-BE49-F238E27FC236}">
                    <a16:creationId xmlns:a16="http://schemas.microsoft.com/office/drawing/2014/main" id="{C953EE33-A866-1951-BC6B-C6637EF35F19}"/>
                  </a:ext>
                </a:extLst>
              </p14:cNvPr>
              <p14:cNvContentPartPr/>
              <p14:nvPr/>
            </p14:nvContentPartPr>
            <p14:xfrm flipH="1" flipV="1">
              <a:off x="2523894" y="2293889"/>
              <a:ext cx="399610" cy="68546"/>
            </p14:xfrm>
          </p:contentPart>
        </mc:Choice>
        <mc:Fallback xmlns="">
          <p:pic>
            <p:nvPicPr>
              <p:cNvPr id="15" name="Ink 14">
                <a:extLst>
                  <a:ext uri="{FF2B5EF4-FFF2-40B4-BE49-F238E27FC236}">
                    <a16:creationId xmlns:a16="http://schemas.microsoft.com/office/drawing/2014/main" id="{C953EE33-A866-1951-BC6B-C6637EF35F19}"/>
                  </a:ext>
                </a:extLst>
              </p:cNvPr>
              <p:cNvPicPr/>
              <p:nvPr/>
            </p:nvPicPr>
            <p:blipFill>
              <a:blip r:embed="rId8"/>
              <a:stretch>
                <a:fillRect/>
              </a:stretch>
            </p:blipFill>
            <p:spPr>
              <a:xfrm flipH="1" flipV="1">
                <a:off x="2460892" y="2230755"/>
                <a:ext cx="525253" cy="194454"/>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7" name="Ink 16">
                <a:extLst>
                  <a:ext uri="{FF2B5EF4-FFF2-40B4-BE49-F238E27FC236}">
                    <a16:creationId xmlns:a16="http://schemas.microsoft.com/office/drawing/2014/main" id="{9348EE6A-FC47-1E53-022F-A819E87E19C4}"/>
                  </a:ext>
                </a:extLst>
              </p14:cNvPr>
              <p14:cNvContentPartPr/>
              <p14:nvPr/>
            </p14:nvContentPartPr>
            <p14:xfrm>
              <a:off x="961986" y="3051796"/>
              <a:ext cx="360" cy="360"/>
            </p14:xfrm>
          </p:contentPart>
        </mc:Choice>
        <mc:Fallback xmlns="">
          <p:pic>
            <p:nvPicPr>
              <p:cNvPr id="17" name="Ink 16">
                <a:extLst>
                  <a:ext uri="{FF2B5EF4-FFF2-40B4-BE49-F238E27FC236}">
                    <a16:creationId xmlns:a16="http://schemas.microsoft.com/office/drawing/2014/main" id="{9348EE6A-FC47-1E53-022F-A819E87E19C4}"/>
                  </a:ext>
                </a:extLst>
              </p:cNvPr>
              <p:cNvPicPr/>
              <p:nvPr/>
            </p:nvPicPr>
            <p:blipFill>
              <a:blip r:embed="rId10"/>
              <a:stretch>
                <a:fillRect/>
              </a:stretch>
            </p:blipFill>
            <p:spPr>
              <a:xfrm>
                <a:off x="898986" y="298879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9" name="Ink 18">
                <a:extLst>
                  <a:ext uri="{FF2B5EF4-FFF2-40B4-BE49-F238E27FC236}">
                    <a16:creationId xmlns:a16="http://schemas.microsoft.com/office/drawing/2014/main" id="{2BA754E0-357B-2383-8A7F-C138CA51AF66}"/>
                  </a:ext>
                </a:extLst>
              </p14:cNvPr>
              <p14:cNvContentPartPr/>
              <p14:nvPr/>
            </p14:nvContentPartPr>
            <p14:xfrm>
              <a:off x="8076666" y="2591356"/>
              <a:ext cx="360" cy="360"/>
            </p14:xfrm>
          </p:contentPart>
        </mc:Choice>
        <mc:Fallback xmlns="">
          <p:pic>
            <p:nvPicPr>
              <p:cNvPr id="19" name="Ink 18">
                <a:extLst>
                  <a:ext uri="{FF2B5EF4-FFF2-40B4-BE49-F238E27FC236}">
                    <a16:creationId xmlns:a16="http://schemas.microsoft.com/office/drawing/2014/main" id="{2BA754E0-357B-2383-8A7F-C138CA51AF66}"/>
                  </a:ext>
                </a:extLst>
              </p:cNvPr>
              <p:cNvPicPr/>
              <p:nvPr/>
            </p:nvPicPr>
            <p:blipFill>
              <a:blip r:embed="rId10"/>
              <a:stretch>
                <a:fillRect/>
              </a:stretch>
            </p:blipFill>
            <p:spPr>
              <a:xfrm>
                <a:off x="8013666" y="252835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2" name="Ink 21">
                <a:extLst>
                  <a:ext uri="{FF2B5EF4-FFF2-40B4-BE49-F238E27FC236}">
                    <a16:creationId xmlns:a16="http://schemas.microsoft.com/office/drawing/2014/main" id="{0404C380-08E1-B55B-2CD5-89F83072D0B5}"/>
                  </a:ext>
                </a:extLst>
              </p14:cNvPr>
              <p14:cNvContentPartPr/>
              <p14:nvPr/>
            </p14:nvContentPartPr>
            <p14:xfrm>
              <a:off x="8092866" y="2380036"/>
              <a:ext cx="524880" cy="130680"/>
            </p14:xfrm>
          </p:contentPart>
        </mc:Choice>
        <mc:Fallback xmlns="">
          <p:pic>
            <p:nvPicPr>
              <p:cNvPr id="22" name="Ink 21">
                <a:extLst>
                  <a:ext uri="{FF2B5EF4-FFF2-40B4-BE49-F238E27FC236}">
                    <a16:creationId xmlns:a16="http://schemas.microsoft.com/office/drawing/2014/main" id="{0404C380-08E1-B55B-2CD5-89F83072D0B5}"/>
                  </a:ext>
                </a:extLst>
              </p:cNvPr>
              <p:cNvPicPr/>
              <p:nvPr/>
            </p:nvPicPr>
            <p:blipFill>
              <a:blip r:embed="rId13"/>
              <a:stretch>
                <a:fillRect/>
              </a:stretch>
            </p:blipFill>
            <p:spPr>
              <a:xfrm>
                <a:off x="8029866" y="2317036"/>
                <a:ext cx="65052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4" name="Ink 23">
                <a:extLst>
                  <a:ext uri="{FF2B5EF4-FFF2-40B4-BE49-F238E27FC236}">
                    <a16:creationId xmlns:a16="http://schemas.microsoft.com/office/drawing/2014/main" id="{BD5B8467-BF48-8135-6F03-46FC1C467382}"/>
                  </a:ext>
                </a:extLst>
              </p14:cNvPr>
              <p14:cNvContentPartPr/>
              <p14:nvPr/>
            </p14:nvContentPartPr>
            <p14:xfrm>
              <a:off x="8949306" y="2261236"/>
              <a:ext cx="391680" cy="147960"/>
            </p14:xfrm>
          </p:contentPart>
        </mc:Choice>
        <mc:Fallback xmlns="">
          <p:pic>
            <p:nvPicPr>
              <p:cNvPr id="24" name="Ink 23">
                <a:extLst>
                  <a:ext uri="{FF2B5EF4-FFF2-40B4-BE49-F238E27FC236}">
                    <a16:creationId xmlns:a16="http://schemas.microsoft.com/office/drawing/2014/main" id="{BD5B8467-BF48-8135-6F03-46FC1C467382}"/>
                  </a:ext>
                </a:extLst>
              </p:cNvPr>
              <p:cNvPicPr/>
              <p:nvPr/>
            </p:nvPicPr>
            <p:blipFill>
              <a:blip r:embed="rId15"/>
              <a:stretch>
                <a:fillRect/>
              </a:stretch>
            </p:blipFill>
            <p:spPr>
              <a:xfrm>
                <a:off x="8886364" y="2198389"/>
                <a:ext cx="517205" cy="273295"/>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6" name="Ink 25">
                <a:extLst>
                  <a:ext uri="{FF2B5EF4-FFF2-40B4-BE49-F238E27FC236}">
                    <a16:creationId xmlns:a16="http://schemas.microsoft.com/office/drawing/2014/main" id="{62298B36-B699-F378-6C8A-6DE5387777C3}"/>
                  </a:ext>
                </a:extLst>
              </p14:cNvPr>
              <p14:cNvContentPartPr/>
              <p14:nvPr/>
            </p14:nvContentPartPr>
            <p14:xfrm>
              <a:off x="4045026" y="2056036"/>
              <a:ext cx="360" cy="360"/>
            </p14:xfrm>
          </p:contentPart>
        </mc:Choice>
        <mc:Fallback xmlns="">
          <p:pic>
            <p:nvPicPr>
              <p:cNvPr id="26" name="Ink 25">
                <a:extLst>
                  <a:ext uri="{FF2B5EF4-FFF2-40B4-BE49-F238E27FC236}">
                    <a16:creationId xmlns:a16="http://schemas.microsoft.com/office/drawing/2014/main" id="{62298B36-B699-F378-6C8A-6DE5387777C3}"/>
                  </a:ext>
                </a:extLst>
              </p:cNvPr>
              <p:cNvPicPr/>
              <p:nvPr/>
            </p:nvPicPr>
            <p:blipFill>
              <a:blip r:embed="rId10"/>
              <a:stretch>
                <a:fillRect/>
              </a:stretch>
            </p:blipFill>
            <p:spPr>
              <a:xfrm>
                <a:off x="3982026" y="1993036"/>
                <a:ext cx="126000" cy="126000"/>
              </a:xfrm>
              <a:prstGeom prst="rect">
                <a:avLst/>
              </a:prstGeom>
            </p:spPr>
          </p:pic>
        </mc:Fallback>
      </mc:AlternateContent>
      <p:pic>
        <p:nvPicPr>
          <p:cNvPr id="28" name="Picture 27" descr="A screen shot of a cartoon apple core&#10;&#10;AI-generated content may be incorrect.">
            <a:extLst>
              <a:ext uri="{FF2B5EF4-FFF2-40B4-BE49-F238E27FC236}">
                <a16:creationId xmlns:a16="http://schemas.microsoft.com/office/drawing/2014/main" id="{6CE4008E-1420-B557-8A6B-5A5CBC2E697D}"/>
              </a:ext>
            </a:extLst>
          </p:cNvPr>
          <p:cNvPicPr>
            <a:picLocks noChangeAspect="1"/>
          </p:cNvPicPr>
          <p:nvPr/>
        </p:nvPicPr>
        <p:blipFill>
          <a:blip r:embed="rId17"/>
          <a:srcRect l="505" t="14088" r="1384" b="17647"/>
          <a:stretch>
            <a:fillRect/>
          </a:stretch>
        </p:blipFill>
        <p:spPr>
          <a:xfrm>
            <a:off x="601783" y="1821027"/>
            <a:ext cx="2788752" cy="2534905"/>
          </a:xfrm>
          <a:prstGeom prst="rect">
            <a:avLst/>
          </a:prstGeom>
          <a:ln>
            <a:noFill/>
          </a:ln>
        </p:spPr>
      </p:pic>
      <p:pic>
        <p:nvPicPr>
          <p:cNvPr id="30" name="Picture 29" descr="A cartoon of a can of red beans&#10;&#10;AI-generated content may be incorrect.">
            <a:extLst>
              <a:ext uri="{FF2B5EF4-FFF2-40B4-BE49-F238E27FC236}">
                <a16:creationId xmlns:a16="http://schemas.microsoft.com/office/drawing/2014/main" id="{9C479067-D4D3-CDF1-169E-FB4B0D35C7E2}"/>
              </a:ext>
            </a:extLst>
          </p:cNvPr>
          <p:cNvPicPr>
            <a:picLocks noChangeAspect="1"/>
          </p:cNvPicPr>
          <p:nvPr/>
        </p:nvPicPr>
        <p:blipFill>
          <a:blip r:embed="rId18"/>
          <a:srcRect l="3483" t="13684" r="3611" b="18932"/>
          <a:stretch>
            <a:fillRect/>
          </a:stretch>
        </p:blipFill>
        <p:spPr>
          <a:xfrm>
            <a:off x="7152866" y="3701473"/>
            <a:ext cx="2400588" cy="2476474"/>
          </a:xfrm>
          <a:prstGeom prst="rect">
            <a:avLst/>
          </a:prstGeom>
          <a:ln>
            <a:noFill/>
          </a:ln>
        </p:spPr>
      </p:pic>
      <p:pic>
        <p:nvPicPr>
          <p:cNvPr id="32" name="Picture 31" descr="A screenshot of a baby diaper&#10;&#10;AI-generated content may be incorrect.">
            <a:extLst>
              <a:ext uri="{FF2B5EF4-FFF2-40B4-BE49-F238E27FC236}">
                <a16:creationId xmlns:a16="http://schemas.microsoft.com/office/drawing/2014/main" id="{32A8E593-AB0D-5716-0107-6A877F0DFD55}"/>
              </a:ext>
            </a:extLst>
          </p:cNvPr>
          <p:cNvPicPr>
            <a:picLocks noChangeAspect="1"/>
          </p:cNvPicPr>
          <p:nvPr/>
        </p:nvPicPr>
        <p:blipFill>
          <a:blip r:embed="rId19"/>
          <a:srcRect l="-2379" t="15355" r="4904" b="17720"/>
          <a:stretch>
            <a:fillRect/>
          </a:stretch>
        </p:blipFill>
        <p:spPr>
          <a:xfrm>
            <a:off x="2523893" y="3605319"/>
            <a:ext cx="2452813" cy="2425241"/>
          </a:xfrm>
          <a:prstGeom prst="rect">
            <a:avLst/>
          </a:prstGeom>
          <a:ln>
            <a:noFill/>
          </a:ln>
        </p:spPr>
      </p:pic>
      <p:pic>
        <p:nvPicPr>
          <p:cNvPr id="34" name="Picture 33" descr="A bag of potato crisps&#10;&#10;AI-generated content may be incorrect.">
            <a:extLst>
              <a:ext uri="{FF2B5EF4-FFF2-40B4-BE49-F238E27FC236}">
                <a16:creationId xmlns:a16="http://schemas.microsoft.com/office/drawing/2014/main" id="{9E71361A-03ED-40DA-2B88-985199A83B91}"/>
              </a:ext>
            </a:extLst>
          </p:cNvPr>
          <p:cNvPicPr>
            <a:picLocks noChangeAspect="1"/>
          </p:cNvPicPr>
          <p:nvPr/>
        </p:nvPicPr>
        <p:blipFill>
          <a:blip r:embed="rId20"/>
          <a:srcRect l="1500" t="12892" r="-500" b="17483"/>
          <a:stretch>
            <a:fillRect/>
          </a:stretch>
        </p:blipFill>
        <p:spPr>
          <a:xfrm>
            <a:off x="4803367" y="1710903"/>
            <a:ext cx="2588921" cy="2644432"/>
          </a:xfrm>
          <a:prstGeom prst="rect">
            <a:avLst/>
          </a:prstGeom>
          <a:ln>
            <a:noFill/>
          </a:ln>
        </p:spPr>
      </p:pic>
      <p:sp>
        <p:nvSpPr>
          <p:cNvPr id="36" name="Oval 35">
            <a:extLst>
              <a:ext uri="{FF2B5EF4-FFF2-40B4-BE49-F238E27FC236}">
                <a16:creationId xmlns:a16="http://schemas.microsoft.com/office/drawing/2014/main" id="{48821078-2EF9-B1F8-66A3-5BF190B8389C}"/>
              </a:ext>
            </a:extLst>
          </p:cNvPr>
          <p:cNvSpPr/>
          <p:nvPr/>
        </p:nvSpPr>
        <p:spPr>
          <a:xfrm>
            <a:off x="2573748" y="2946755"/>
            <a:ext cx="298405" cy="9698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descr="A screenshot of a phone&#10;&#10;AI-generated content may be incorrect.">
            <a:extLst>
              <a:ext uri="{FF2B5EF4-FFF2-40B4-BE49-F238E27FC236}">
                <a16:creationId xmlns:a16="http://schemas.microsoft.com/office/drawing/2014/main" id="{E71C447B-F4BC-EE16-B47C-DBC44CD8D4DD}"/>
              </a:ext>
            </a:extLst>
          </p:cNvPr>
          <p:cNvPicPr>
            <a:picLocks noChangeAspect="1"/>
          </p:cNvPicPr>
          <p:nvPr/>
        </p:nvPicPr>
        <p:blipFill>
          <a:blip r:embed="rId21"/>
          <a:srcRect l="-505" t="14020" r="-1010" b="17544"/>
          <a:stretch>
            <a:fillRect/>
          </a:stretch>
        </p:blipFill>
        <p:spPr>
          <a:xfrm>
            <a:off x="9036699" y="1849390"/>
            <a:ext cx="2626797" cy="2508234"/>
          </a:xfrm>
          <a:prstGeom prst="rect">
            <a:avLst/>
          </a:prstGeom>
          <a:ln>
            <a:noFill/>
          </a:ln>
        </p:spPr>
      </p:pic>
      <p:grpSp>
        <p:nvGrpSpPr>
          <p:cNvPr id="12" name="Group 11">
            <a:extLst>
              <a:ext uri="{FF2B5EF4-FFF2-40B4-BE49-F238E27FC236}">
                <a16:creationId xmlns:a16="http://schemas.microsoft.com/office/drawing/2014/main" id="{9C167A04-9545-5A1F-E1BF-5A7FC445E2EE}"/>
              </a:ext>
            </a:extLst>
          </p:cNvPr>
          <p:cNvGrpSpPr/>
          <p:nvPr/>
        </p:nvGrpSpPr>
        <p:grpSpPr>
          <a:xfrm>
            <a:off x="83200" y="102424"/>
            <a:ext cx="3807271" cy="671568"/>
            <a:chOff x="0" y="1158150"/>
            <a:chExt cx="5917744" cy="973440"/>
          </a:xfrm>
        </p:grpSpPr>
        <p:sp>
          <p:nvSpPr>
            <p:cNvPr id="6" name="Rounded Rectangle 6">
              <a:extLst>
                <a:ext uri="{FF2B5EF4-FFF2-40B4-BE49-F238E27FC236}">
                  <a16:creationId xmlns:a16="http://schemas.microsoft.com/office/drawing/2014/main" id="{9C795961-43E1-5158-0419-CEDB46CEF98D}"/>
                </a:ext>
              </a:extLst>
            </p:cNvPr>
            <p:cNvSpPr/>
            <p:nvPr/>
          </p:nvSpPr>
          <p:spPr>
            <a:xfrm>
              <a:off x="0" y="1158150"/>
              <a:ext cx="5917744" cy="973440"/>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7" name="Rounded Rectangle 4">
              <a:extLst>
                <a:ext uri="{FF2B5EF4-FFF2-40B4-BE49-F238E27FC236}">
                  <a16:creationId xmlns:a16="http://schemas.microsoft.com/office/drawing/2014/main" id="{6F5F6A49-FC19-FFEA-E5F1-3AC5E34E75B0}"/>
                </a:ext>
              </a:extLst>
            </p:cNvPr>
            <p:cNvSpPr txBox="1"/>
            <p:nvPr/>
          </p:nvSpPr>
          <p:spPr>
            <a:xfrm>
              <a:off x="298103" y="1217337"/>
              <a:ext cx="5314299" cy="907922"/>
            </a:xfrm>
            <a:prstGeom prst="rect">
              <a:avLst/>
            </a:prstGeom>
            <a:solidFill>
              <a:srgbClr val="00B05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does vaping do to bodies and brains?</a:t>
              </a:r>
              <a:endParaRPr lang="en-GB" sz="2200" b="1" kern="1200">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1327335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BFF34-7AC1-EACB-FD1C-1872974A4C25}"/>
            </a:ext>
          </a:extLst>
        </p:cNvPr>
        <p:cNvGrpSpPr/>
        <p:nvPr/>
      </p:nvGrpSpPr>
      <p:grpSpPr>
        <a:xfrm>
          <a:off x="0" y="0"/>
          <a:ext cx="0" cy="0"/>
          <a:chOff x="0" y="0"/>
          <a:chExt cx="0" cy="0"/>
        </a:xfrm>
      </p:grpSpPr>
      <p:pic>
        <p:nvPicPr>
          <p:cNvPr id="9" name="Picture 8" descr="A colorful rectangular sign with black text&#10;&#10;AI-generated content may be incorrect.">
            <a:extLst>
              <a:ext uri="{FF2B5EF4-FFF2-40B4-BE49-F238E27FC236}">
                <a16:creationId xmlns:a16="http://schemas.microsoft.com/office/drawing/2014/main" id="{1B919036-D66B-AABE-FF39-5D1E56D67C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8" name="TextBox 7">
            <a:extLst>
              <a:ext uri="{FF2B5EF4-FFF2-40B4-BE49-F238E27FC236}">
                <a16:creationId xmlns:a16="http://schemas.microsoft.com/office/drawing/2014/main" id="{BF961B17-8056-FAC2-9046-EE251A56CA69}"/>
              </a:ext>
            </a:extLst>
          </p:cNvPr>
          <p:cNvSpPr txBox="1"/>
          <p:nvPr/>
        </p:nvSpPr>
        <p:spPr>
          <a:xfrm>
            <a:off x="4144283" y="1317382"/>
            <a:ext cx="10238164" cy="4893647"/>
          </a:xfrm>
          <a:prstGeom prst="rect">
            <a:avLst/>
          </a:prstGeom>
          <a:noFill/>
        </p:spPr>
        <p:txBody>
          <a:bodyPr wrap="square" lIns="91440" tIns="45720" rIns="91440" bIns="45720" anchor="t">
            <a:spAutoFit/>
          </a:bodyPr>
          <a:lstStyle/>
          <a:p>
            <a:r>
              <a:rPr lang="en-GB" sz="2400">
                <a:latin typeface="Segoe UI"/>
                <a:cs typeface="Segoe UI"/>
              </a:rPr>
              <a:t>Nicotine is addictive </a:t>
            </a:r>
          </a:p>
          <a:p>
            <a:endParaRPr lang="en-GB" sz="2400">
              <a:latin typeface="Segoe UI"/>
              <a:cs typeface="Segoe UI"/>
            </a:endParaRPr>
          </a:p>
          <a:p>
            <a:r>
              <a:rPr lang="en-GB" sz="2400">
                <a:latin typeface="Segoe UI"/>
                <a:cs typeface="Segoe UI"/>
              </a:rPr>
              <a:t>🔥 Challenge:</a:t>
            </a:r>
          </a:p>
          <a:p>
            <a:endParaRPr lang="en-GB" sz="2400">
              <a:latin typeface="Segoe UI" panose="020B0502040204020203" pitchFamily="34" charset="0"/>
              <a:cs typeface="Segoe UI" panose="020B0502040204020203" pitchFamily="34" charset="0"/>
            </a:endParaRPr>
          </a:p>
          <a:p>
            <a:r>
              <a:rPr lang="en-GB" sz="2400">
                <a:latin typeface="Segoe UI"/>
                <a:cs typeface="Segoe UI"/>
              </a:rPr>
              <a:t>One person at a time:</a:t>
            </a:r>
          </a:p>
          <a:p>
            <a:endParaRPr lang="en-GB" sz="2400">
              <a:latin typeface="Segoe UI"/>
              <a:cs typeface="Segoe UI"/>
            </a:endParaRPr>
          </a:p>
          <a:p>
            <a:r>
              <a:rPr lang="en-GB" sz="2400">
                <a:latin typeface="Segoe UI"/>
                <a:cs typeface="Segoe UI"/>
              </a:rPr>
              <a:t>Run to a cone and back</a:t>
            </a:r>
            <a:endParaRPr lang="en-GB" sz="2400">
              <a:latin typeface="Segoe UI" panose="020B0502040204020203" pitchFamily="34" charset="0"/>
              <a:cs typeface="Segoe UI" panose="020B0502040204020203" pitchFamily="34" charset="0"/>
            </a:endParaRPr>
          </a:p>
          <a:p>
            <a:pPr lvl="1"/>
            <a:endParaRPr lang="en-GB" sz="2400">
              <a:latin typeface="Segoe UI" panose="020B0502040204020203" pitchFamily="34" charset="0"/>
              <a:cs typeface="Segoe UI" panose="020B0502040204020203" pitchFamily="34" charset="0"/>
            </a:endParaRPr>
          </a:p>
          <a:p>
            <a:r>
              <a:rPr lang="en-GB" sz="2400">
                <a:latin typeface="Segoe UI"/>
                <a:cs typeface="Segoe UI"/>
              </a:rPr>
              <a:t>👉 You can’t stop unless someone decides to replace you</a:t>
            </a:r>
          </a:p>
          <a:p>
            <a:endParaRPr lang="en-GB" sz="2400">
              <a:latin typeface="Segoe UI" panose="020B0502040204020203" pitchFamily="34" charset="0"/>
              <a:cs typeface="Segoe UI" panose="020B0502040204020203" pitchFamily="34" charset="0"/>
            </a:endParaRPr>
          </a:p>
          <a:p>
            <a:r>
              <a:rPr lang="en-GB" sz="2400">
                <a:latin typeface="Segoe UI"/>
                <a:cs typeface="Segoe UI"/>
              </a:rPr>
              <a:t>💡 Think about:</a:t>
            </a:r>
          </a:p>
          <a:p>
            <a:endParaRPr lang="en-GB" sz="2400">
              <a:latin typeface="Segoe UI" panose="020B0502040204020203" pitchFamily="34" charset="0"/>
              <a:cs typeface="Segoe UI" panose="020B0502040204020203" pitchFamily="34" charset="0"/>
            </a:endParaRPr>
          </a:p>
          <a:p>
            <a:r>
              <a:rPr lang="en-GB" sz="2400">
                <a:latin typeface="Segoe UI"/>
                <a:cs typeface="Segoe UI"/>
              </a:rPr>
              <a:t>Did you want to stop? Did you feel stuck?</a:t>
            </a:r>
          </a:p>
        </p:txBody>
      </p:sp>
      <p:pic>
        <p:nvPicPr>
          <p:cNvPr id="11" name="Picture 10" descr="Blue and white logo with text&#10;&#10;AI-generated content may be incorrect.">
            <a:extLst>
              <a:ext uri="{FF2B5EF4-FFF2-40B4-BE49-F238E27FC236}">
                <a16:creationId xmlns:a16="http://schemas.microsoft.com/office/drawing/2014/main" id="{938332D4-1BC8-2F02-6E32-450E23E17EAD}"/>
              </a:ext>
            </a:extLst>
          </p:cNvPr>
          <p:cNvPicPr>
            <a:picLocks noChangeAspect="1"/>
          </p:cNvPicPr>
          <p:nvPr/>
        </p:nvPicPr>
        <p:blipFill>
          <a:blip r:embed="rId4"/>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8C54023D-DCD9-CBB0-F697-501A077D54E5}"/>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Title 1">
            <a:extLst>
              <a:ext uri="{FF2B5EF4-FFF2-40B4-BE49-F238E27FC236}">
                <a16:creationId xmlns:a16="http://schemas.microsoft.com/office/drawing/2014/main" id="{41720CEA-3C34-9F37-B633-5DD1C0224AB7}"/>
              </a:ext>
            </a:extLst>
          </p:cNvPr>
          <p:cNvSpPr txBox="1">
            <a:spLocks/>
          </p:cNvSpPr>
          <p:nvPr/>
        </p:nvSpPr>
        <p:spPr>
          <a:xfrm>
            <a:off x="4046767" y="-259983"/>
            <a:ext cx="5145365"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Nicotine Loop</a:t>
            </a:r>
          </a:p>
        </p:txBody>
      </p:sp>
      <p:pic>
        <p:nvPicPr>
          <p:cNvPr id="6" name="Picture 5" descr="A group of icons of human heart brain and chain&#10;&#10;AI-generated content may be incorrect.">
            <a:extLst>
              <a:ext uri="{FF2B5EF4-FFF2-40B4-BE49-F238E27FC236}">
                <a16:creationId xmlns:a16="http://schemas.microsoft.com/office/drawing/2014/main" id="{6E2CC163-A4FB-A051-374C-6E6590108A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1" y="2092374"/>
            <a:ext cx="4154444" cy="2716714"/>
          </a:xfrm>
          <a:prstGeom prst="rect">
            <a:avLst/>
          </a:prstGeom>
        </p:spPr>
      </p:pic>
      <p:grpSp>
        <p:nvGrpSpPr>
          <p:cNvPr id="13" name="Group 12">
            <a:extLst>
              <a:ext uri="{FF2B5EF4-FFF2-40B4-BE49-F238E27FC236}">
                <a16:creationId xmlns:a16="http://schemas.microsoft.com/office/drawing/2014/main" id="{7E37FA53-C9A4-A285-616E-7FA3308F7E99}"/>
              </a:ext>
            </a:extLst>
          </p:cNvPr>
          <p:cNvGrpSpPr/>
          <p:nvPr/>
        </p:nvGrpSpPr>
        <p:grpSpPr>
          <a:xfrm>
            <a:off x="83200" y="102424"/>
            <a:ext cx="3807271" cy="671568"/>
            <a:chOff x="0" y="1158150"/>
            <a:chExt cx="5917744" cy="973440"/>
          </a:xfrm>
        </p:grpSpPr>
        <p:sp>
          <p:nvSpPr>
            <p:cNvPr id="7" name="Rounded Rectangle 6">
              <a:extLst>
                <a:ext uri="{FF2B5EF4-FFF2-40B4-BE49-F238E27FC236}">
                  <a16:creationId xmlns:a16="http://schemas.microsoft.com/office/drawing/2014/main" id="{78695BB1-DB5F-79D0-E5F6-19647B1AD64D}"/>
                </a:ext>
              </a:extLst>
            </p:cNvPr>
            <p:cNvSpPr/>
            <p:nvPr/>
          </p:nvSpPr>
          <p:spPr>
            <a:xfrm>
              <a:off x="0" y="1158150"/>
              <a:ext cx="5917744" cy="973440"/>
            </a:xfrm>
            <a:prstGeom prst="roundRect">
              <a:avLst/>
            </a:prstGeom>
            <a:solidFill>
              <a:srgbClr val="00B050"/>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12" name="Rounded Rectangle 4">
              <a:extLst>
                <a:ext uri="{FF2B5EF4-FFF2-40B4-BE49-F238E27FC236}">
                  <a16:creationId xmlns:a16="http://schemas.microsoft.com/office/drawing/2014/main" id="{BC5417C0-54D6-6D9A-99BF-58BF29F959E2}"/>
                </a:ext>
              </a:extLst>
            </p:cNvPr>
            <p:cNvSpPr txBox="1"/>
            <p:nvPr/>
          </p:nvSpPr>
          <p:spPr>
            <a:xfrm>
              <a:off x="298103" y="1217337"/>
              <a:ext cx="5314299" cy="907922"/>
            </a:xfrm>
            <a:prstGeom prst="rect">
              <a:avLst/>
            </a:prstGeom>
            <a:solidFill>
              <a:srgbClr val="00B050"/>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What does vaping do to bodies and brains?</a:t>
              </a:r>
              <a:endParaRPr lang="en-GB" sz="2200" b="1" kern="1200">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876881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C4555-CDD0-573F-2C1D-AAC8A3E2C366}"/>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9CF3D0B2-CCAC-241B-7105-0D40882BCB29}"/>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D3D31519-0AEF-DFC3-021B-5E0A644658AA}"/>
                </a:ext>
              </a:extLst>
            </p:cNvPr>
            <p:cNvSpPr/>
            <p:nvPr/>
          </p:nvSpPr>
          <p:spPr>
            <a:xfrm>
              <a:off x="0" y="1158150"/>
              <a:ext cx="5917744" cy="973440"/>
            </a:xfrm>
            <a:prstGeom prst="roundRect">
              <a:avLst/>
            </a:prstGeom>
            <a:solidFill>
              <a:srgbClr val="29CAD9"/>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6A74D74A-E58A-0B63-86E6-88D696F02500}"/>
                </a:ext>
              </a:extLst>
            </p:cNvPr>
            <p:cNvSpPr txBox="1"/>
            <p:nvPr/>
          </p:nvSpPr>
          <p:spPr>
            <a:xfrm>
              <a:off x="298103" y="1217337"/>
              <a:ext cx="5314299" cy="907922"/>
            </a:xfrm>
            <a:prstGeom prst="rect">
              <a:avLst/>
            </a:prstGeom>
            <a:solidFill>
              <a:srgbClr val="29CAD9"/>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How do we stay safe?</a:t>
              </a:r>
              <a:endParaRPr lang="en-US"/>
            </a:p>
          </p:txBody>
        </p:sp>
      </p:grpSp>
      <p:pic>
        <p:nvPicPr>
          <p:cNvPr id="11" name="Picture 10" descr="Blue and white logo with text&#10;&#10;AI-generated content may be incorrect.">
            <a:extLst>
              <a:ext uri="{FF2B5EF4-FFF2-40B4-BE49-F238E27FC236}">
                <a16:creationId xmlns:a16="http://schemas.microsoft.com/office/drawing/2014/main" id="{EE7D4FA3-359D-440C-7354-117895F1F25E}"/>
              </a:ext>
            </a:extLst>
          </p:cNvPr>
          <p:cNvPicPr>
            <a:picLocks noChangeAspect="1"/>
          </p:cNvPicPr>
          <p:nvPr/>
        </p:nvPicPr>
        <p:blipFill>
          <a:blip r:embed="rId3"/>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E71C0A43-1743-F123-5631-B8EA89D5D623}"/>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A colorful rectangular sign with black text&#10;&#10;AI-generated content may be incorrect.">
            <a:extLst>
              <a:ext uri="{FF2B5EF4-FFF2-40B4-BE49-F238E27FC236}">
                <a16:creationId xmlns:a16="http://schemas.microsoft.com/office/drawing/2014/main" id="{DD59B54D-CC63-D6F9-B917-4BDE323F8A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403" y="1176414"/>
            <a:ext cx="3456287" cy="2247747"/>
          </a:xfrm>
          <a:prstGeom prst="rect">
            <a:avLst/>
          </a:prstGeom>
        </p:spPr>
      </p:pic>
      <p:sp>
        <p:nvSpPr>
          <p:cNvPr id="15" name="Speech Bubble: Oval 14">
            <a:extLst>
              <a:ext uri="{FF2B5EF4-FFF2-40B4-BE49-F238E27FC236}">
                <a16:creationId xmlns:a16="http://schemas.microsoft.com/office/drawing/2014/main" id="{79F4E41A-8FF1-9E0D-FB87-4A952A7BAE12}"/>
              </a:ext>
            </a:extLst>
          </p:cNvPr>
          <p:cNvSpPr/>
          <p:nvPr/>
        </p:nvSpPr>
        <p:spPr>
          <a:xfrm rot="15900000" flipH="1">
            <a:off x="3654644" y="2575633"/>
            <a:ext cx="2093528" cy="3142132"/>
          </a:xfrm>
          <a:prstGeom prst="wedgeEllipseCallout">
            <a:avLst/>
          </a:prstGeom>
          <a:solidFill>
            <a:schemeClr val="bg1"/>
          </a:solidFill>
          <a:ln w="76200">
            <a:solidFill>
              <a:srgbClr val="29CA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a:p>
        </p:txBody>
      </p:sp>
      <p:sp>
        <p:nvSpPr>
          <p:cNvPr id="17" name="Speech Bubble: Oval 16">
            <a:extLst>
              <a:ext uri="{FF2B5EF4-FFF2-40B4-BE49-F238E27FC236}">
                <a16:creationId xmlns:a16="http://schemas.microsoft.com/office/drawing/2014/main" id="{F1C49EB1-DA3A-D2B7-301E-8D335BCA1851}"/>
              </a:ext>
            </a:extLst>
          </p:cNvPr>
          <p:cNvSpPr/>
          <p:nvPr/>
        </p:nvSpPr>
        <p:spPr>
          <a:xfrm rot="5160000">
            <a:off x="9422098" y="1995617"/>
            <a:ext cx="1803088" cy="3218881"/>
          </a:xfrm>
          <a:prstGeom prst="wedgeEllipseCallout">
            <a:avLst/>
          </a:prstGeom>
          <a:solidFill>
            <a:schemeClr val="bg1"/>
          </a:solidFill>
          <a:ln w="76200">
            <a:solidFill>
              <a:srgbClr val="71D4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a:p>
        </p:txBody>
      </p:sp>
      <p:sp>
        <p:nvSpPr>
          <p:cNvPr id="19" name="Speech Bubble: Oval 18">
            <a:extLst>
              <a:ext uri="{FF2B5EF4-FFF2-40B4-BE49-F238E27FC236}">
                <a16:creationId xmlns:a16="http://schemas.microsoft.com/office/drawing/2014/main" id="{E13889BC-9174-7D46-C0BF-1260C3FBC918}"/>
              </a:ext>
            </a:extLst>
          </p:cNvPr>
          <p:cNvSpPr/>
          <p:nvPr/>
        </p:nvSpPr>
        <p:spPr>
          <a:xfrm>
            <a:off x="6328791" y="4502998"/>
            <a:ext cx="3502376" cy="1943416"/>
          </a:xfrm>
          <a:prstGeom prst="wedgeEllipseCallout">
            <a:avLst/>
          </a:prstGeom>
          <a:solidFill>
            <a:schemeClr val="bg1"/>
          </a:solidFill>
          <a:ln w="76200">
            <a:solidFill>
              <a:srgbClr val="EB8B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atin typeface="Segoe UI" panose="020B0502040204020203" pitchFamily="34" charset="0"/>
                <a:cs typeface="Segoe UI" panose="020B0502040204020203" pitchFamily="34" charset="0"/>
              </a:rPr>
              <a:t>be</a:t>
            </a:r>
          </a:p>
        </p:txBody>
      </p:sp>
      <p:sp>
        <p:nvSpPr>
          <p:cNvPr id="7" name="Title 1">
            <a:extLst>
              <a:ext uri="{FF2B5EF4-FFF2-40B4-BE49-F238E27FC236}">
                <a16:creationId xmlns:a16="http://schemas.microsoft.com/office/drawing/2014/main" id="{CEB5F6F7-7B96-7D00-2FC5-5E879FF1E7CE}"/>
              </a:ext>
            </a:extLst>
          </p:cNvPr>
          <p:cNvSpPr txBox="1">
            <a:spLocks/>
          </p:cNvSpPr>
          <p:nvPr/>
        </p:nvSpPr>
        <p:spPr>
          <a:xfrm>
            <a:off x="2034651" y="-272929"/>
            <a:ext cx="9167031"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3200" b="1">
                <a:effectLst>
                  <a:outerShdw blurRad="50800" dist="38100" dir="2700000" algn="tl" rotWithShape="0">
                    <a:prstClr val="black">
                      <a:alpha val="40000"/>
                    </a:prstClr>
                  </a:outerShdw>
                </a:effectLst>
                <a:latin typeface="Segoe UI"/>
                <a:cs typeface="Segoe UI"/>
              </a:rPr>
              <a:t>What do we know now…?</a:t>
            </a:r>
            <a:endParaRPr lang="en-US" sz="3200">
              <a:ea typeface="Calibri Light"/>
              <a:cs typeface="Calibri Light"/>
            </a:endParaRPr>
          </a:p>
        </p:txBody>
      </p:sp>
      <p:sp>
        <p:nvSpPr>
          <p:cNvPr id="2" name="TextBox 1">
            <a:extLst>
              <a:ext uri="{FF2B5EF4-FFF2-40B4-BE49-F238E27FC236}">
                <a16:creationId xmlns:a16="http://schemas.microsoft.com/office/drawing/2014/main" id="{BBEB4719-F244-C17E-DC01-DB45AC514D65}"/>
              </a:ext>
            </a:extLst>
          </p:cNvPr>
          <p:cNvSpPr txBox="1"/>
          <p:nvPr/>
        </p:nvSpPr>
        <p:spPr>
          <a:xfrm>
            <a:off x="4149587" y="1487801"/>
            <a:ext cx="8156594" cy="830997"/>
          </a:xfrm>
          <a:prstGeom prst="rect">
            <a:avLst/>
          </a:prstGeom>
          <a:noFill/>
        </p:spPr>
        <p:txBody>
          <a:bodyPr wrap="square" lIns="91440" tIns="45720" rIns="91440" bIns="45720" rtlCol="0" anchor="t">
            <a:spAutoFit/>
          </a:bodyPr>
          <a:lstStyle/>
          <a:p>
            <a:r>
              <a:rPr lang="en-GB" sz="2400"/>
              <a:t>In pairs or small groups share at least 1 thing </a:t>
            </a:r>
            <a:endParaRPr lang="en-US"/>
          </a:p>
          <a:p>
            <a:r>
              <a:rPr lang="en-GB" sz="2400"/>
              <a:t>you’ve discovered:</a:t>
            </a:r>
            <a:endParaRPr lang="en-GB"/>
          </a:p>
        </p:txBody>
      </p:sp>
    </p:spTree>
    <p:extLst>
      <p:ext uri="{BB962C8B-B14F-4D97-AF65-F5344CB8AC3E}">
        <p14:creationId xmlns:p14="http://schemas.microsoft.com/office/powerpoint/2010/main" val="236495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AF362-95BF-0758-E053-5E8DBB014A00}"/>
            </a:ext>
          </a:extLst>
        </p:cNvPr>
        <p:cNvGrpSpPr/>
        <p:nvPr/>
      </p:nvGrpSpPr>
      <p:grpSpPr>
        <a:xfrm>
          <a:off x="0" y="0"/>
          <a:ext cx="0" cy="0"/>
          <a:chOff x="0" y="0"/>
          <a:chExt cx="0" cy="0"/>
        </a:xfrm>
      </p:grpSpPr>
      <p:pic>
        <p:nvPicPr>
          <p:cNvPr id="11" name="Picture 10" descr="Blue and white logo with text&#10;&#10;AI-generated content may be incorrect.">
            <a:extLst>
              <a:ext uri="{FF2B5EF4-FFF2-40B4-BE49-F238E27FC236}">
                <a16:creationId xmlns:a16="http://schemas.microsoft.com/office/drawing/2014/main" id="{B38CCD6C-99EF-9C2A-0B60-3AE7C41BD9AF}"/>
              </a:ext>
            </a:extLst>
          </p:cNvPr>
          <p:cNvPicPr>
            <a:picLocks noChangeAspect="1"/>
          </p:cNvPicPr>
          <p:nvPr/>
        </p:nvPicPr>
        <p:blipFill>
          <a:blip r:embed="rId3"/>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C1844D25-D875-A019-2266-4403653EAB9E}"/>
              </a:ext>
            </a:extLst>
          </p:cNvPr>
          <p:cNvSpPr>
            <a:spLocks noChangeAspect="1" noChangeArrowheads="1"/>
          </p:cNvSpPr>
          <p:nvPr/>
        </p:nvSpPr>
        <p:spPr bwMode="auto">
          <a:xfrm>
            <a:off x="3889875" y="720985"/>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egoe UI"/>
              <a:cs typeface="Segoe UI"/>
            </a:endParaRPr>
          </a:p>
        </p:txBody>
      </p:sp>
      <p:pic>
        <p:nvPicPr>
          <p:cNvPr id="6" name="Picture 5" descr="A colorful rectangular sign with black text&#10;&#10;AI-generated content may be incorrect.">
            <a:extLst>
              <a:ext uri="{FF2B5EF4-FFF2-40B4-BE49-F238E27FC236}">
                <a16:creationId xmlns:a16="http://schemas.microsoft.com/office/drawing/2014/main" id="{0BD3580E-0170-BD63-D96E-E327BF138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403" y="1176414"/>
            <a:ext cx="3456287" cy="2247747"/>
          </a:xfrm>
          <a:prstGeom prst="rect">
            <a:avLst/>
          </a:prstGeom>
        </p:spPr>
      </p:pic>
      <p:sp>
        <p:nvSpPr>
          <p:cNvPr id="7" name="Title 1">
            <a:extLst>
              <a:ext uri="{FF2B5EF4-FFF2-40B4-BE49-F238E27FC236}">
                <a16:creationId xmlns:a16="http://schemas.microsoft.com/office/drawing/2014/main" id="{A34D6133-0594-7991-643D-7C17B82AD3FD}"/>
              </a:ext>
            </a:extLst>
          </p:cNvPr>
          <p:cNvSpPr txBox="1">
            <a:spLocks/>
          </p:cNvSpPr>
          <p:nvPr/>
        </p:nvSpPr>
        <p:spPr>
          <a:xfrm>
            <a:off x="1818991" y="-272929"/>
            <a:ext cx="9167031"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3200" b="1">
                <a:effectLst>
                  <a:outerShdw blurRad="50800" dist="38100" dir="2700000" algn="tl" rotWithShape="0">
                    <a:prstClr val="black">
                      <a:alpha val="40000"/>
                    </a:prstClr>
                  </a:outerShdw>
                </a:effectLst>
                <a:latin typeface="Segoe UI"/>
                <a:cs typeface="Segoe UI"/>
              </a:rPr>
              <a:t>What should Katie do?</a:t>
            </a:r>
            <a:endParaRPr lang="en-US" sz="3200">
              <a:latin typeface="Segoe UI"/>
              <a:ea typeface="Calibri Light"/>
              <a:cs typeface="Segoe UI"/>
            </a:endParaRPr>
          </a:p>
        </p:txBody>
      </p:sp>
      <p:sp>
        <p:nvSpPr>
          <p:cNvPr id="2" name="TextBox 1">
            <a:extLst>
              <a:ext uri="{FF2B5EF4-FFF2-40B4-BE49-F238E27FC236}">
                <a16:creationId xmlns:a16="http://schemas.microsoft.com/office/drawing/2014/main" id="{27817821-A123-1328-6478-4207B038F1E2}"/>
              </a:ext>
            </a:extLst>
          </p:cNvPr>
          <p:cNvSpPr txBox="1"/>
          <p:nvPr/>
        </p:nvSpPr>
        <p:spPr>
          <a:xfrm>
            <a:off x="4069489" y="1220213"/>
            <a:ext cx="5905936" cy="1323439"/>
          </a:xfrm>
          <a:prstGeom prst="rect">
            <a:avLst/>
          </a:prstGeom>
          <a:noFill/>
        </p:spPr>
        <p:txBody>
          <a:bodyPr wrap="square" lIns="91440" tIns="45720" rIns="91440" bIns="45720" rtlCol="0" anchor="t">
            <a:spAutoFit/>
          </a:bodyPr>
          <a:lstStyle/>
          <a:p>
            <a:r>
              <a:rPr lang="en-GB" sz="2400">
                <a:latin typeface="Segoe UI"/>
                <a:cs typeface="Segoe UI"/>
              </a:rPr>
              <a:t>At break, Katie is near the school gates. </a:t>
            </a:r>
            <a:endParaRPr lang="en-US">
              <a:latin typeface="Segoe UI"/>
              <a:cs typeface="Segoe UI"/>
            </a:endParaRPr>
          </a:p>
          <a:p>
            <a:endParaRPr lang="en-GB" sz="800">
              <a:latin typeface="Segoe UI"/>
              <a:cs typeface="Segoe UI"/>
            </a:endParaRPr>
          </a:p>
          <a:p>
            <a:r>
              <a:rPr lang="en-GB" sz="2400">
                <a:latin typeface="Segoe UI"/>
                <a:cs typeface="Segoe UI"/>
              </a:rPr>
              <a:t>A well-dressed older teen, Jay, walks over. </a:t>
            </a:r>
            <a:endParaRPr lang="en-GB">
              <a:latin typeface="Segoe UI"/>
              <a:ea typeface="Calibri"/>
              <a:cs typeface="Segoe UI"/>
            </a:endParaRPr>
          </a:p>
          <a:p>
            <a:endParaRPr lang="en-GB" sz="2400">
              <a:latin typeface="Segoe UI"/>
              <a:ea typeface="Calibri"/>
              <a:cs typeface="Segoe UI"/>
            </a:endParaRPr>
          </a:p>
        </p:txBody>
      </p:sp>
      <p:sp>
        <p:nvSpPr>
          <p:cNvPr id="16" name="Speech Bubble: Oval 15">
            <a:extLst>
              <a:ext uri="{FF2B5EF4-FFF2-40B4-BE49-F238E27FC236}">
                <a16:creationId xmlns:a16="http://schemas.microsoft.com/office/drawing/2014/main" id="{62349DE8-2DFD-8C25-0A26-13290052315A}"/>
              </a:ext>
            </a:extLst>
          </p:cNvPr>
          <p:cNvSpPr/>
          <p:nvPr/>
        </p:nvSpPr>
        <p:spPr>
          <a:xfrm rot="5220000">
            <a:off x="9912154" y="1377516"/>
            <a:ext cx="1044886" cy="3019793"/>
          </a:xfrm>
          <a:prstGeom prst="wedgeEllipseCallou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2400">
              <a:solidFill>
                <a:srgbClr val="000000"/>
              </a:solidFill>
              <a:latin typeface="Segoe UI"/>
              <a:ea typeface="Calibri"/>
              <a:cs typeface="Segoe UI"/>
            </a:endParaRPr>
          </a:p>
        </p:txBody>
      </p:sp>
      <p:sp>
        <p:nvSpPr>
          <p:cNvPr id="18" name="TextBox 17">
            <a:extLst>
              <a:ext uri="{FF2B5EF4-FFF2-40B4-BE49-F238E27FC236}">
                <a16:creationId xmlns:a16="http://schemas.microsoft.com/office/drawing/2014/main" id="{471A4995-DA0A-DAA6-AA23-66E35204AFD3}"/>
              </a:ext>
            </a:extLst>
          </p:cNvPr>
          <p:cNvSpPr txBox="1"/>
          <p:nvPr/>
        </p:nvSpPr>
        <p:spPr>
          <a:xfrm>
            <a:off x="9158575" y="2523204"/>
            <a:ext cx="2552179"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a:latin typeface="Segoe UI"/>
                <a:ea typeface="Calibri"/>
                <a:cs typeface="Segoe UI"/>
              </a:rPr>
              <a:t>Hey, you cool? </a:t>
            </a:r>
            <a:endParaRPr lang="en-US" sz="2400">
              <a:latin typeface="Segoe UI"/>
              <a:ea typeface="Calibri"/>
              <a:cs typeface="Segoe UI"/>
            </a:endParaRPr>
          </a:p>
          <a:p>
            <a:pPr algn="ctr"/>
            <a:r>
              <a:rPr lang="en-GB" sz="2000">
                <a:latin typeface="Segoe UI"/>
                <a:ea typeface="Calibri"/>
                <a:cs typeface="Segoe UI"/>
              </a:rPr>
              <a:t>You want one?</a:t>
            </a:r>
            <a:r>
              <a:rPr lang="en-GB" sz="2400">
                <a:latin typeface="Segoe UI"/>
                <a:ea typeface="Calibri"/>
                <a:cs typeface="Segoe UI"/>
              </a:rPr>
              <a:t> </a:t>
            </a:r>
            <a:endParaRPr lang="en-US" sz="2400">
              <a:latin typeface="Segoe UI"/>
              <a:ea typeface="Calibri"/>
              <a:cs typeface="Segoe UI"/>
            </a:endParaRPr>
          </a:p>
          <a:p>
            <a:pPr algn="l"/>
            <a:endParaRPr lang="en-US">
              <a:latin typeface="Segoe UI"/>
              <a:ea typeface="Calibri"/>
              <a:cs typeface="Segoe UI"/>
            </a:endParaRPr>
          </a:p>
        </p:txBody>
      </p:sp>
      <p:sp>
        <p:nvSpPr>
          <p:cNvPr id="24" name="Speech Bubble: Oval 23">
            <a:extLst>
              <a:ext uri="{FF2B5EF4-FFF2-40B4-BE49-F238E27FC236}">
                <a16:creationId xmlns:a16="http://schemas.microsoft.com/office/drawing/2014/main" id="{3ACF910D-A9AD-C36A-A4B1-8F3B543984AF}"/>
              </a:ext>
            </a:extLst>
          </p:cNvPr>
          <p:cNvSpPr/>
          <p:nvPr/>
        </p:nvSpPr>
        <p:spPr>
          <a:xfrm rot="5280000">
            <a:off x="9406299" y="2063889"/>
            <a:ext cx="1096207" cy="4184159"/>
          </a:xfrm>
          <a:prstGeom prst="wedgeEllipseCallou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2400">
              <a:solidFill>
                <a:srgbClr val="000000"/>
              </a:solidFill>
              <a:latin typeface="Segoe UI"/>
              <a:ea typeface="Calibri"/>
              <a:cs typeface="Segoe UI"/>
            </a:endParaRPr>
          </a:p>
        </p:txBody>
      </p:sp>
      <p:sp>
        <p:nvSpPr>
          <p:cNvPr id="26" name="Speech Bubble: Oval 25">
            <a:extLst>
              <a:ext uri="{FF2B5EF4-FFF2-40B4-BE49-F238E27FC236}">
                <a16:creationId xmlns:a16="http://schemas.microsoft.com/office/drawing/2014/main" id="{8EC7163B-816F-3959-C698-090010999C6B}"/>
              </a:ext>
            </a:extLst>
          </p:cNvPr>
          <p:cNvSpPr/>
          <p:nvPr/>
        </p:nvSpPr>
        <p:spPr>
          <a:xfrm rot="5400000">
            <a:off x="9377121" y="4154549"/>
            <a:ext cx="1184664" cy="4005242"/>
          </a:xfrm>
          <a:prstGeom prst="wedgeEllipseCallou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2400">
              <a:solidFill>
                <a:srgbClr val="000000"/>
              </a:solidFill>
              <a:latin typeface="Segoe UI"/>
              <a:ea typeface="Calibri"/>
              <a:cs typeface="Segoe UI"/>
            </a:endParaRPr>
          </a:p>
        </p:txBody>
      </p:sp>
      <p:sp>
        <p:nvSpPr>
          <p:cNvPr id="27" name="TextBox 26">
            <a:extLst>
              <a:ext uri="{FF2B5EF4-FFF2-40B4-BE49-F238E27FC236}">
                <a16:creationId xmlns:a16="http://schemas.microsoft.com/office/drawing/2014/main" id="{E3000745-B66D-957E-3497-9EBF7C0AEC2D}"/>
              </a:ext>
            </a:extLst>
          </p:cNvPr>
          <p:cNvSpPr txBox="1"/>
          <p:nvPr/>
        </p:nvSpPr>
        <p:spPr>
          <a:xfrm>
            <a:off x="8039337" y="3828908"/>
            <a:ext cx="3990913"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a:latin typeface="Segoe UI"/>
                <a:ea typeface="Calibri"/>
                <a:cs typeface="Segoe UI"/>
              </a:rPr>
              <a:t>Don't worry it's free. First one's always free. I've got loads.</a:t>
            </a:r>
            <a:endParaRPr lang="en-US">
              <a:latin typeface="Segoe UI"/>
              <a:ea typeface="Calibri"/>
              <a:cs typeface="Segoe UI"/>
            </a:endParaRPr>
          </a:p>
          <a:p>
            <a:pPr algn="l"/>
            <a:endParaRPr lang="en-US">
              <a:latin typeface="Segoe UI"/>
              <a:ea typeface="Calibri"/>
              <a:cs typeface="Segoe UI"/>
            </a:endParaRPr>
          </a:p>
        </p:txBody>
      </p:sp>
      <p:sp>
        <p:nvSpPr>
          <p:cNvPr id="28" name="TextBox 27">
            <a:extLst>
              <a:ext uri="{FF2B5EF4-FFF2-40B4-BE49-F238E27FC236}">
                <a16:creationId xmlns:a16="http://schemas.microsoft.com/office/drawing/2014/main" id="{D1D1AA3E-78F5-7141-B383-BA9631F73B54}"/>
              </a:ext>
            </a:extLst>
          </p:cNvPr>
          <p:cNvSpPr txBox="1"/>
          <p:nvPr/>
        </p:nvSpPr>
        <p:spPr>
          <a:xfrm>
            <a:off x="7038489" y="5689758"/>
            <a:ext cx="5858171"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a:latin typeface="Segoe UI"/>
                <a:ea typeface="Calibri"/>
                <a:cs typeface="Segoe UI"/>
              </a:rPr>
              <a:t>If you ever need more </a:t>
            </a:r>
          </a:p>
          <a:p>
            <a:pPr algn="ctr"/>
            <a:r>
              <a:rPr lang="en-GB" sz="2000">
                <a:latin typeface="Segoe UI"/>
                <a:ea typeface="Calibri"/>
                <a:cs typeface="Segoe UI"/>
              </a:rPr>
              <a:t>- or anything else - I can hook </a:t>
            </a:r>
            <a:endParaRPr lang="en-GB">
              <a:latin typeface="Segoe UI"/>
              <a:ea typeface="Calibri"/>
              <a:cs typeface="Segoe UI"/>
            </a:endParaRPr>
          </a:p>
          <a:p>
            <a:pPr algn="ctr"/>
            <a:r>
              <a:rPr lang="en-GB" sz="2000">
                <a:latin typeface="Segoe UI"/>
                <a:ea typeface="Calibri"/>
                <a:cs typeface="Segoe UI"/>
              </a:rPr>
              <a:t>you up. Easy.</a:t>
            </a:r>
            <a:endParaRPr lang="en-GB">
              <a:latin typeface="Segoe UI"/>
              <a:cs typeface="Segoe UI"/>
            </a:endParaRPr>
          </a:p>
          <a:p>
            <a:pPr algn="ctr"/>
            <a:endParaRPr lang="en-GB" sz="2000">
              <a:solidFill>
                <a:srgbClr val="FF0000"/>
              </a:solidFill>
              <a:latin typeface="Segoe UI"/>
              <a:ea typeface="Calibri"/>
              <a:cs typeface="Segoe UI"/>
            </a:endParaRPr>
          </a:p>
          <a:p>
            <a:pPr algn="l"/>
            <a:endParaRPr lang="en-US">
              <a:latin typeface="Segoe UI"/>
              <a:ea typeface="Calibri"/>
              <a:cs typeface="Segoe UI"/>
            </a:endParaRPr>
          </a:p>
        </p:txBody>
      </p:sp>
      <p:pic>
        <p:nvPicPr>
          <p:cNvPr id="30" name="Picture 29" descr="A cartoon of a child with a question mark above her head&#10;&#10;AI-generated content may be incorrect.">
            <a:extLst>
              <a:ext uri="{FF2B5EF4-FFF2-40B4-BE49-F238E27FC236}">
                <a16:creationId xmlns:a16="http://schemas.microsoft.com/office/drawing/2014/main" id="{69A3A31D-5AAF-76F9-0BA8-4A1AC710886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621253" y="3233485"/>
            <a:ext cx="2743823" cy="2898408"/>
          </a:xfrm>
          <a:prstGeom prst="rect">
            <a:avLst/>
          </a:prstGeom>
        </p:spPr>
      </p:pic>
      <p:sp>
        <p:nvSpPr>
          <p:cNvPr id="34" name="TextBox 33">
            <a:extLst>
              <a:ext uri="{FF2B5EF4-FFF2-40B4-BE49-F238E27FC236}">
                <a16:creationId xmlns:a16="http://schemas.microsoft.com/office/drawing/2014/main" id="{9470E5C1-5156-361E-07C0-58BE9EB7D672}"/>
              </a:ext>
            </a:extLst>
          </p:cNvPr>
          <p:cNvSpPr txBox="1"/>
          <p:nvPr/>
        </p:nvSpPr>
        <p:spPr>
          <a:xfrm>
            <a:off x="4069488" y="2375443"/>
            <a:ext cx="5140343" cy="615553"/>
          </a:xfrm>
          <a:prstGeom prst="rect">
            <a:avLst/>
          </a:prstGeom>
          <a:noFill/>
        </p:spPr>
        <p:txBody>
          <a:bodyPr wrap="square" lIns="91440" tIns="45720" rIns="91440" bIns="45720" rtlCol="0" anchor="t">
            <a:spAutoFit/>
          </a:bodyPr>
          <a:lstStyle/>
          <a:p>
            <a:endParaRPr lang="en-GB" sz="1000">
              <a:latin typeface="Segoe UI"/>
              <a:ea typeface="Calibri"/>
              <a:cs typeface="Segoe UI"/>
            </a:endParaRPr>
          </a:p>
          <a:p>
            <a:r>
              <a:rPr lang="en-GB" sz="2400">
                <a:latin typeface="Segoe UI"/>
                <a:cs typeface="Segoe UI"/>
              </a:rPr>
              <a:t>Jay nods at Katie and says...</a:t>
            </a:r>
            <a:endParaRPr lang="en-GB" sz="2400">
              <a:latin typeface="Segoe UI"/>
              <a:ea typeface="Calibri"/>
              <a:cs typeface="Segoe UI"/>
            </a:endParaRPr>
          </a:p>
        </p:txBody>
      </p:sp>
      <p:sp>
        <p:nvSpPr>
          <p:cNvPr id="36" name="TextBox 35">
            <a:extLst>
              <a:ext uri="{FF2B5EF4-FFF2-40B4-BE49-F238E27FC236}">
                <a16:creationId xmlns:a16="http://schemas.microsoft.com/office/drawing/2014/main" id="{F74F4CE9-A277-722F-301C-6037A57D9646}"/>
              </a:ext>
            </a:extLst>
          </p:cNvPr>
          <p:cNvSpPr txBox="1"/>
          <p:nvPr/>
        </p:nvSpPr>
        <p:spPr>
          <a:xfrm>
            <a:off x="4069488" y="3179544"/>
            <a:ext cx="5140343" cy="1354217"/>
          </a:xfrm>
          <a:prstGeom prst="rect">
            <a:avLst/>
          </a:prstGeom>
          <a:noFill/>
        </p:spPr>
        <p:txBody>
          <a:bodyPr wrap="square" lIns="91440" tIns="45720" rIns="91440" bIns="45720" rtlCol="0" anchor="t">
            <a:spAutoFit/>
          </a:bodyPr>
          <a:lstStyle/>
          <a:p>
            <a:endParaRPr lang="en-GB" sz="1000">
              <a:latin typeface="Segoe UI"/>
              <a:ea typeface="Calibri"/>
              <a:cs typeface="Segoe UI"/>
            </a:endParaRPr>
          </a:p>
          <a:p>
            <a:r>
              <a:rPr lang="en-GB" sz="2400">
                <a:latin typeface="Segoe UI"/>
                <a:cs typeface="Segoe UI"/>
              </a:rPr>
              <a:t>Jay pulls out a vape and hands</a:t>
            </a:r>
          </a:p>
          <a:p>
            <a:r>
              <a:rPr lang="en-GB" sz="2400">
                <a:latin typeface="Segoe UI"/>
                <a:cs typeface="Segoe UI"/>
              </a:rPr>
              <a:t>it to Katie, saying ... </a:t>
            </a:r>
            <a:endParaRPr lang="en-GB" sz="2400">
              <a:latin typeface="Segoe UI"/>
              <a:ea typeface="Calibri" panose="020F0502020204030204"/>
              <a:cs typeface="Segoe UI"/>
            </a:endParaRPr>
          </a:p>
          <a:p>
            <a:endParaRPr lang="en-GB" sz="2400">
              <a:latin typeface="Segoe UI"/>
              <a:ea typeface="Calibri" panose="020F0502020204030204"/>
              <a:cs typeface="Segoe UI"/>
            </a:endParaRPr>
          </a:p>
        </p:txBody>
      </p:sp>
      <p:sp>
        <p:nvSpPr>
          <p:cNvPr id="38" name="TextBox 37">
            <a:extLst>
              <a:ext uri="{FF2B5EF4-FFF2-40B4-BE49-F238E27FC236}">
                <a16:creationId xmlns:a16="http://schemas.microsoft.com/office/drawing/2014/main" id="{95E350DE-1130-79C0-B32B-40C1F00BBFAF}"/>
              </a:ext>
            </a:extLst>
          </p:cNvPr>
          <p:cNvSpPr txBox="1"/>
          <p:nvPr/>
        </p:nvSpPr>
        <p:spPr>
          <a:xfrm>
            <a:off x="4023762" y="4194388"/>
            <a:ext cx="8040575" cy="1477328"/>
          </a:xfrm>
          <a:prstGeom prst="rect">
            <a:avLst/>
          </a:prstGeom>
          <a:noFill/>
        </p:spPr>
        <p:txBody>
          <a:bodyPr wrap="square" lIns="91440" tIns="45720" rIns="91440" bIns="45720" rtlCol="0" anchor="t">
            <a:spAutoFit/>
          </a:bodyPr>
          <a:lstStyle/>
          <a:p>
            <a:r>
              <a:rPr lang="en-GB" sz="2400">
                <a:latin typeface="Segoe UI"/>
                <a:cs typeface="Segoe UI"/>
              </a:rPr>
              <a:t>Katie is unsure. </a:t>
            </a:r>
          </a:p>
          <a:p>
            <a:endParaRPr lang="en-US"/>
          </a:p>
          <a:p>
            <a:r>
              <a:rPr lang="en-GB" sz="2400">
                <a:latin typeface="Segoe UI"/>
                <a:cs typeface="Segoe UI"/>
              </a:rPr>
              <a:t>She's never vaped before, and she doesn’t really </a:t>
            </a:r>
            <a:endParaRPr lang="en-GB" sz="2400">
              <a:latin typeface="Segoe UI"/>
              <a:ea typeface="Calibri"/>
              <a:cs typeface="Segoe UI"/>
            </a:endParaRPr>
          </a:p>
          <a:p>
            <a:r>
              <a:rPr lang="en-GB" sz="2400">
                <a:latin typeface="Segoe UI"/>
                <a:cs typeface="Segoe UI"/>
              </a:rPr>
              <a:t>know Jay, but he seems friendly and confident.</a:t>
            </a:r>
            <a:endParaRPr lang="en-GB" sz="2400">
              <a:latin typeface="Segoe UI"/>
              <a:ea typeface="Calibri"/>
              <a:cs typeface="Segoe UI"/>
            </a:endParaRPr>
          </a:p>
        </p:txBody>
      </p:sp>
      <p:sp>
        <p:nvSpPr>
          <p:cNvPr id="40" name="TextBox 39">
            <a:extLst>
              <a:ext uri="{FF2B5EF4-FFF2-40B4-BE49-F238E27FC236}">
                <a16:creationId xmlns:a16="http://schemas.microsoft.com/office/drawing/2014/main" id="{39D2E188-567B-0ADA-AF40-3498F15FFFA1}"/>
              </a:ext>
            </a:extLst>
          </p:cNvPr>
          <p:cNvSpPr txBox="1"/>
          <p:nvPr/>
        </p:nvSpPr>
        <p:spPr>
          <a:xfrm>
            <a:off x="4069488" y="6023333"/>
            <a:ext cx="5140343" cy="461665"/>
          </a:xfrm>
          <a:prstGeom prst="rect">
            <a:avLst/>
          </a:prstGeom>
          <a:noFill/>
        </p:spPr>
        <p:txBody>
          <a:bodyPr wrap="square" lIns="91440" tIns="45720" rIns="91440" bIns="45720" rtlCol="0" anchor="t">
            <a:spAutoFit/>
          </a:bodyPr>
          <a:lstStyle/>
          <a:p>
            <a:r>
              <a:rPr lang="en-GB" sz="2400">
                <a:latin typeface="Segoe UI"/>
                <a:cs typeface="Segoe UI"/>
              </a:rPr>
              <a:t>Jay smiles and adds ...</a:t>
            </a:r>
            <a:endParaRPr lang="en-GB" sz="2400">
              <a:latin typeface="Segoe UI"/>
              <a:ea typeface="Calibri"/>
              <a:cs typeface="Segoe UI"/>
            </a:endParaRPr>
          </a:p>
        </p:txBody>
      </p:sp>
      <p:grpSp>
        <p:nvGrpSpPr>
          <p:cNvPr id="44" name="Group 43">
            <a:extLst>
              <a:ext uri="{FF2B5EF4-FFF2-40B4-BE49-F238E27FC236}">
                <a16:creationId xmlns:a16="http://schemas.microsoft.com/office/drawing/2014/main" id="{79971849-79E6-416B-748C-7F796153E7DA}"/>
              </a:ext>
            </a:extLst>
          </p:cNvPr>
          <p:cNvGrpSpPr/>
          <p:nvPr/>
        </p:nvGrpSpPr>
        <p:grpSpPr>
          <a:xfrm>
            <a:off x="83200" y="102424"/>
            <a:ext cx="3807271" cy="671568"/>
            <a:chOff x="0" y="1158150"/>
            <a:chExt cx="5917744" cy="973440"/>
          </a:xfrm>
        </p:grpSpPr>
        <p:sp>
          <p:nvSpPr>
            <p:cNvPr id="42" name="Rounded Rectangle 6">
              <a:extLst>
                <a:ext uri="{FF2B5EF4-FFF2-40B4-BE49-F238E27FC236}">
                  <a16:creationId xmlns:a16="http://schemas.microsoft.com/office/drawing/2014/main" id="{B9E040FC-24C7-EECA-AB81-AF62D218AB31}"/>
                </a:ext>
              </a:extLst>
            </p:cNvPr>
            <p:cNvSpPr/>
            <p:nvPr/>
          </p:nvSpPr>
          <p:spPr>
            <a:xfrm>
              <a:off x="0" y="1158150"/>
              <a:ext cx="5917744" cy="973440"/>
            </a:xfrm>
            <a:prstGeom prst="roundRect">
              <a:avLst/>
            </a:prstGeom>
            <a:solidFill>
              <a:srgbClr val="29CAD9"/>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3" name="Rounded Rectangle 4">
              <a:extLst>
                <a:ext uri="{FF2B5EF4-FFF2-40B4-BE49-F238E27FC236}">
                  <a16:creationId xmlns:a16="http://schemas.microsoft.com/office/drawing/2014/main" id="{52AB85AA-8E63-AFF6-5AE6-AB3C7F79F4D6}"/>
                </a:ext>
              </a:extLst>
            </p:cNvPr>
            <p:cNvSpPr txBox="1"/>
            <p:nvPr/>
          </p:nvSpPr>
          <p:spPr>
            <a:xfrm>
              <a:off x="298103" y="1217337"/>
              <a:ext cx="5314299" cy="907922"/>
            </a:xfrm>
            <a:prstGeom prst="rect">
              <a:avLst/>
            </a:prstGeom>
            <a:solidFill>
              <a:srgbClr val="29CAD9"/>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How do we stay safe?</a:t>
              </a:r>
              <a:endParaRPr lang="en-US">
                <a:latin typeface="Segoe UI"/>
                <a:cs typeface="Segoe UI"/>
              </a:endParaRPr>
            </a:p>
          </p:txBody>
        </p:sp>
      </p:grpSp>
    </p:spTree>
    <p:extLst>
      <p:ext uri="{BB962C8B-B14F-4D97-AF65-F5344CB8AC3E}">
        <p14:creationId xmlns:p14="http://schemas.microsoft.com/office/powerpoint/2010/main" val="1953316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animBg="1"/>
      <p:bldP spid="18" grpId="0"/>
      <p:bldP spid="24" grpId="0" animBg="1"/>
      <p:bldP spid="26" grpId="0" animBg="1"/>
      <p:bldP spid="27" grpId="0"/>
      <p:bldP spid="28" grpId="0"/>
      <p:bldP spid="34" grpId="0"/>
      <p:bldP spid="36" grpId="0"/>
      <p:bldP spid="38" grpId="0"/>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37E78-8EED-C894-3B8E-BEE8558D4637}"/>
            </a:ext>
          </a:extLst>
        </p:cNvPr>
        <p:cNvGrpSpPr/>
        <p:nvPr/>
      </p:nvGrpSpPr>
      <p:grpSpPr>
        <a:xfrm>
          <a:off x="0" y="0"/>
          <a:ext cx="0" cy="0"/>
          <a:chOff x="0" y="0"/>
          <a:chExt cx="0" cy="0"/>
        </a:xfrm>
      </p:grpSpPr>
      <p:pic>
        <p:nvPicPr>
          <p:cNvPr id="11" name="Picture 10" descr="Blue and white logo with text&#10;&#10;AI-generated content may be incorrect.">
            <a:extLst>
              <a:ext uri="{FF2B5EF4-FFF2-40B4-BE49-F238E27FC236}">
                <a16:creationId xmlns:a16="http://schemas.microsoft.com/office/drawing/2014/main" id="{74922290-740F-B218-5742-7783196761B8}"/>
              </a:ext>
            </a:extLst>
          </p:cNvPr>
          <p:cNvPicPr>
            <a:picLocks noChangeAspect="1"/>
          </p:cNvPicPr>
          <p:nvPr/>
        </p:nvPicPr>
        <p:blipFill>
          <a:blip r:embed="rId3"/>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28E6A299-A732-F1DC-4FDF-1A2403D8675A}"/>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Segoe UI"/>
              <a:cs typeface="Segoe UI"/>
            </a:endParaRPr>
          </a:p>
        </p:txBody>
      </p:sp>
      <p:pic>
        <p:nvPicPr>
          <p:cNvPr id="6" name="Picture 5" descr="A colorful rectangular sign with black text&#10;&#10;AI-generated content may be incorrect.">
            <a:extLst>
              <a:ext uri="{FF2B5EF4-FFF2-40B4-BE49-F238E27FC236}">
                <a16:creationId xmlns:a16="http://schemas.microsoft.com/office/drawing/2014/main" id="{A26B614D-ABF3-5A43-C8A7-276B58F3A6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403" y="1176414"/>
            <a:ext cx="3456287" cy="2247747"/>
          </a:xfrm>
          <a:prstGeom prst="rect">
            <a:avLst/>
          </a:prstGeom>
        </p:spPr>
      </p:pic>
      <p:sp>
        <p:nvSpPr>
          <p:cNvPr id="7" name="Title 1">
            <a:extLst>
              <a:ext uri="{FF2B5EF4-FFF2-40B4-BE49-F238E27FC236}">
                <a16:creationId xmlns:a16="http://schemas.microsoft.com/office/drawing/2014/main" id="{6F0D9B15-5349-068C-456F-66508232D612}"/>
              </a:ext>
            </a:extLst>
          </p:cNvPr>
          <p:cNvSpPr txBox="1">
            <a:spLocks/>
          </p:cNvSpPr>
          <p:nvPr/>
        </p:nvSpPr>
        <p:spPr>
          <a:xfrm>
            <a:off x="1818991" y="-287306"/>
            <a:ext cx="9167031"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3200" b="1">
                <a:effectLst>
                  <a:outerShdw blurRad="50800" dist="38100" dir="2700000" algn="tl" rotWithShape="0">
                    <a:prstClr val="black">
                      <a:alpha val="40000"/>
                    </a:prstClr>
                  </a:outerShdw>
                </a:effectLst>
                <a:latin typeface="Segoe UI"/>
                <a:cs typeface="Segoe UI"/>
              </a:rPr>
              <a:t>What should Katie do?</a:t>
            </a:r>
            <a:endParaRPr lang="en-US" sz="3200">
              <a:latin typeface="Segoe UI"/>
              <a:ea typeface="Calibri Light"/>
              <a:cs typeface="Segoe UI"/>
            </a:endParaRPr>
          </a:p>
        </p:txBody>
      </p:sp>
      <p:pic>
        <p:nvPicPr>
          <p:cNvPr id="30" name="Picture 29" descr="A cartoon of a child with a question mark above her head&#10;&#10;AI-generated content may be incorrect.">
            <a:extLst>
              <a:ext uri="{FF2B5EF4-FFF2-40B4-BE49-F238E27FC236}">
                <a16:creationId xmlns:a16="http://schemas.microsoft.com/office/drawing/2014/main" id="{D6C2C325-9C71-5D09-5163-B2D860C06B1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621253" y="3233485"/>
            <a:ext cx="2743823" cy="2898408"/>
          </a:xfrm>
          <a:prstGeom prst="rect">
            <a:avLst/>
          </a:prstGeom>
        </p:spPr>
      </p:pic>
      <p:sp>
        <p:nvSpPr>
          <p:cNvPr id="9" name="Speech Bubble: Oval 8">
            <a:extLst>
              <a:ext uri="{FF2B5EF4-FFF2-40B4-BE49-F238E27FC236}">
                <a16:creationId xmlns:a16="http://schemas.microsoft.com/office/drawing/2014/main" id="{AABB5EE8-3437-1AAF-9DAC-84914276390C}"/>
              </a:ext>
            </a:extLst>
          </p:cNvPr>
          <p:cNvSpPr/>
          <p:nvPr/>
        </p:nvSpPr>
        <p:spPr>
          <a:xfrm rot="15900000" flipH="1">
            <a:off x="4330380" y="1655482"/>
            <a:ext cx="2093528" cy="3142132"/>
          </a:xfrm>
          <a:prstGeom prst="wedgeEllipseCallout">
            <a:avLst/>
          </a:prstGeom>
          <a:solidFill>
            <a:schemeClr val="bg1"/>
          </a:solidFill>
          <a:ln w="76200">
            <a:solidFill>
              <a:srgbClr val="29CA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a:latin typeface="Segoe UI"/>
              <a:cs typeface="Segoe UI"/>
            </a:endParaRPr>
          </a:p>
        </p:txBody>
      </p:sp>
      <p:sp>
        <p:nvSpPr>
          <p:cNvPr id="13" name="Speech Bubble: Oval 12">
            <a:extLst>
              <a:ext uri="{FF2B5EF4-FFF2-40B4-BE49-F238E27FC236}">
                <a16:creationId xmlns:a16="http://schemas.microsoft.com/office/drawing/2014/main" id="{0676D89F-BCD6-7597-1399-66C311852A28}"/>
              </a:ext>
            </a:extLst>
          </p:cNvPr>
          <p:cNvSpPr/>
          <p:nvPr/>
        </p:nvSpPr>
        <p:spPr>
          <a:xfrm rot="5160000">
            <a:off x="8990777" y="1463654"/>
            <a:ext cx="1803088" cy="3218881"/>
          </a:xfrm>
          <a:prstGeom prst="wedgeEllipseCallout">
            <a:avLst/>
          </a:prstGeom>
          <a:solidFill>
            <a:schemeClr val="bg1"/>
          </a:solidFill>
          <a:ln w="76200">
            <a:solidFill>
              <a:srgbClr val="71D4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a:latin typeface="Segoe UI"/>
              <a:cs typeface="Segoe UI"/>
            </a:endParaRPr>
          </a:p>
        </p:txBody>
      </p:sp>
      <p:sp>
        <p:nvSpPr>
          <p:cNvPr id="15" name="Speech Bubble: Oval 14">
            <a:extLst>
              <a:ext uri="{FF2B5EF4-FFF2-40B4-BE49-F238E27FC236}">
                <a16:creationId xmlns:a16="http://schemas.microsoft.com/office/drawing/2014/main" id="{D8278FCE-9C84-1257-6442-3B5E74BFAF6B}"/>
              </a:ext>
            </a:extLst>
          </p:cNvPr>
          <p:cNvSpPr/>
          <p:nvPr/>
        </p:nvSpPr>
        <p:spPr>
          <a:xfrm>
            <a:off x="6328791" y="4344847"/>
            <a:ext cx="3502376" cy="1943416"/>
          </a:xfrm>
          <a:prstGeom prst="wedgeEllipseCallout">
            <a:avLst/>
          </a:prstGeom>
          <a:solidFill>
            <a:schemeClr val="bg1"/>
          </a:solidFill>
          <a:ln w="76200">
            <a:solidFill>
              <a:srgbClr val="EB8B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atin typeface="Segoe UI" panose="020B0502040204020203" pitchFamily="34" charset="0"/>
                <a:cs typeface="Segoe UI" panose="020B0502040204020203" pitchFamily="34" charset="0"/>
              </a:rPr>
              <a:t>be</a:t>
            </a:r>
          </a:p>
        </p:txBody>
      </p:sp>
      <p:sp>
        <p:nvSpPr>
          <p:cNvPr id="19" name="TextBox 18">
            <a:extLst>
              <a:ext uri="{FF2B5EF4-FFF2-40B4-BE49-F238E27FC236}">
                <a16:creationId xmlns:a16="http://schemas.microsoft.com/office/drawing/2014/main" id="{B3B5D8D2-F52A-706C-F261-3A51362DFCCD}"/>
              </a:ext>
            </a:extLst>
          </p:cNvPr>
          <p:cNvSpPr txBox="1"/>
          <p:nvPr/>
        </p:nvSpPr>
        <p:spPr>
          <a:xfrm>
            <a:off x="4149587" y="1473424"/>
            <a:ext cx="8156594" cy="461665"/>
          </a:xfrm>
          <a:prstGeom prst="rect">
            <a:avLst/>
          </a:prstGeom>
          <a:noFill/>
        </p:spPr>
        <p:txBody>
          <a:bodyPr wrap="square" lIns="91440" tIns="45720" rIns="91440" bIns="45720" rtlCol="0" anchor="t">
            <a:spAutoFit/>
          </a:bodyPr>
          <a:lstStyle/>
          <a:p>
            <a:r>
              <a:rPr lang="en-GB" sz="2400">
                <a:latin typeface="Segoe UI"/>
                <a:cs typeface="Segoe UI"/>
              </a:rPr>
              <a:t>In pairs discuss:</a:t>
            </a:r>
            <a:endParaRPr lang="en-GB">
              <a:latin typeface="Segoe UI"/>
              <a:ea typeface="Calibri" panose="020F0502020204030204"/>
              <a:cs typeface="Segoe UI"/>
            </a:endParaRPr>
          </a:p>
        </p:txBody>
      </p:sp>
      <p:sp>
        <p:nvSpPr>
          <p:cNvPr id="20" name="TextBox 19">
            <a:extLst>
              <a:ext uri="{FF2B5EF4-FFF2-40B4-BE49-F238E27FC236}">
                <a16:creationId xmlns:a16="http://schemas.microsoft.com/office/drawing/2014/main" id="{753E53AA-AA3E-33C6-B18F-24B039371AD5}"/>
              </a:ext>
            </a:extLst>
          </p:cNvPr>
          <p:cNvSpPr txBox="1"/>
          <p:nvPr/>
        </p:nvSpPr>
        <p:spPr>
          <a:xfrm>
            <a:off x="8439509" y="2508849"/>
            <a:ext cx="2904226"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0" i="0" u="none" strike="noStrike" baseline="0">
                <a:solidFill>
                  <a:srgbClr val="000000"/>
                </a:solidFill>
                <a:latin typeface="Segoe UI"/>
                <a:ea typeface="Calibri"/>
                <a:cs typeface="Segoe UI"/>
              </a:rPr>
              <a:t>Are there any warning signs </a:t>
            </a:r>
            <a:r>
              <a:rPr lang="en-US" sz="2400">
                <a:solidFill>
                  <a:srgbClr val="000000"/>
                </a:solidFill>
                <a:latin typeface="Segoe UI"/>
                <a:ea typeface="Calibri"/>
                <a:cs typeface="Segoe UI"/>
              </a:rPr>
              <a:t>for Katie</a:t>
            </a:r>
            <a:r>
              <a:rPr lang="en-US" sz="2400" b="0" i="0" u="none" strike="noStrike" baseline="0">
                <a:solidFill>
                  <a:srgbClr val="000000"/>
                </a:solidFill>
                <a:latin typeface="Segoe UI"/>
                <a:ea typeface="Calibri"/>
                <a:cs typeface="Segoe UI"/>
              </a:rPr>
              <a:t>?</a:t>
            </a:r>
            <a:r>
              <a:rPr lang="en-US" sz="2400" b="0" i="0">
                <a:solidFill>
                  <a:srgbClr val="000000"/>
                </a:solidFill>
                <a:latin typeface="Segoe UI"/>
                <a:ea typeface="Calibri"/>
                <a:cs typeface="Segoe UI"/>
              </a:rPr>
              <a:t>​</a:t>
            </a:r>
          </a:p>
          <a:p>
            <a:pPr algn="ctr" rtl="0"/>
            <a:r>
              <a:rPr lang="en-US" sz="2400" b="0" i="0">
                <a:solidFill>
                  <a:srgbClr val="000000"/>
                </a:solidFill>
                <a:latin typeface="Segoe UI"/>
                <a:ea typeface="Calibri"/>
                <a:cs typeface="Segoe UI"/>
              </a:rPr>
              <a:t>​</a:t>
            </a:r>
          </a:p>
          <a:p>
            <a:pPr algn="ctr"/>
            <a:r>
              <a:rPr lang="en-US" sz="2400" b="0" i="0">
                <a:solidFill>
                  <a:srgbClr val="000000"/>
                </a:solidFill>
                <a:latin typeface="Segoe UI"/>
                <a:ea typeface="Segoe UI"/>
                <a:cs typeface="Segoe UI"/>
              </a:rPr>
              <a:t>​</a:t>
            </a:r>
          </a:p>
          <a:p>
            <a:pPr algn="ctr"/>
            <a:endParaRPr lang="en-US">
              <a:latin typeface="Segoe UI"/>
              <a:cs typeface="Segoe UI"/>
            </a:endParaRPr>
          </a:p>
        </p:txBody>
      </p:sp>
      <p:sp>
        <p:nvSpPr>
          <p:cNvPr id="21" name="TextBox 20">
            <a:extLst>
              <a:ext uri="{FF2B5EF4-FFF2-40B4-BE49-F238E27FC236}">
                <a16:creationId xmlns:a16="http://schemas.microsoft.com/office/drawing/2014/main" id="{6C3B1865-3D9E-CB62-9D4C-589B488FDA4A}"/>
              </a:ext>
            </a:extLst>
          </p:cNvPr>
          <p:cNvSpPr txBox="1"/>
          <p:nvPr/>
        </p:nvSpPr>
        <p:spPr>
          <a:xfrm>
            <a:off x="4025659" y="2839527"/>
            <a:ext cx="2717321"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solidFill>
                  <a:srgbClr val="000000"/>
                </a:solidFill>
                <a:latin typeface="Segoe UI"/>
                <a:ea typeface="Calibri"/>
                <a:cs typeface="Segoe UI"/>
              </a:rPr>
              <a:t>What</a:t>
            </a:r>
            <a:r>
              <a:rPr lang="en-US" sz="2400" b="0" i="0" u="none" strike="noStrike" baseline="0">
                <a:solidFill>
                  <a:srgbClr val="000000"/>
                </a:solidFill>
                <a:latin typeface="Segoe UI"/>
                <a:ea typeface="Calibri"/>
                <a:cs typeface="Segoe UI"/>
              </a:rPr>
              <a:t> do you think Katie </a:t>
            </a:r>
            <a:r>
              <a:rPr lang="en-US" sz="2400">
                <a:solidFill>
                  <a:srgbClr val="000000"/>
                </a:solidFill>
                <a:latin typeface="Segoe UI"/>
                <a:ea typeface="Calibri"/>
                <a:cs typeface="Segoe UI"/>
              </a:rPr>
              <a:t>should do</a:t>
            </a:r>
            <a:r>
              <a:rPr lang="en-US" sz="2400" b="0" i="0" u="none" strike="noStrike" baseline="0">
                <a:solidFill>
                  <a:srgbClr val="000000"/>
                </a:solidFill>
                <a:latin typeface="Segoe UI"/>
                <a:ea typeface="Calibri"/>
                <a:cs typeface="Segoe UI"/>
              </a:rPr>
              <a:t>?</a:t>
            </a:r>
            <a:r>
              <a:rPr lang="en-US" sz="2400" b="0" i="0">
                <a:solidFill>
                  <a:srgbClr val="000000"/>
                </a:solidFill>
                <a:latin typeface="Segoe UI"/>
                <a:ea typeface="Calibri"/>
                <a:cs typeface="Segoe UI"/>
              </a:rPr>
              <a:t>​</a:t>
            </a:r>
            <a:endParaRPr lang="en-US">
              <a:latin typeface="Segoe UI"/>
              <a:cs typeface="Segoe UI"/>
            </a:endParaRPr>
          </a:p>
          <a:p>
            <a:pPr algn="ctr" rtl="0"/>
            <a:r>
              <a:rPr lang="en-US" sz="2400">
                <a:solidFill>
                  <a:srgbClr val="000000"/>
                </a:solidFill>
                <a:latin typeface="Segoe UI"/>
                <a:ea typeface="Calibri"/>
                <a:cs typeface="Segoe UI"/>
              </a:rPr>
              <a:t>​​</a:t>
            </a:r>
            <a:endParaRPr lang="en-US" sz="2400" b="0" i="0">
              <a:solidFill>
                <a:srgbClr val="000000"/>
              </a:solidFill>
              <a:latin typeface="Segoe UI"/>
              <a:ea typeface="Calibri"/>
              <a:cs typeface="Segoe UI"/>
            </a:endParaRPr>
          </a:p>
          <a:p>
            <a:pPr algn="ctr"/>
            <a:endParaRPr lang="en-US">
              <a:latin typeface="Segoe UI"/>
              <a:cs typeface="Segoe UI"/>
            </a:endParaRPr>
          </a:p>
        </p:txBody>
      </p:sp>
      <p:sp>
        <p:nvSpPr>
          <p:cNvPr id="22" name="TextBox 21">
            <a:extLst>
              <a:ext uri="{FF2B5EF4-FFF2-40B4-BE49-F238E27FC236}">
                <a16:creationId xmlns:a16="http://schemas.microsoft.com/office/drawing/2014/main" id="{34C57DBE-3811-8DBC-328E-19D2542A6679}"/>
              </a:ext>
            </a:extLst>
          </p:cNvPr>
          <p:cNvSpPr txBox="1"/>
          <p:nvPr/>
        </p:nvSpPr>
        <p:spPr>
          <a:xfrm>
            <a:off x="6613585" y="4938623"/>
            <a:ext cx="3062377"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0" i="0" u="none" strike="noStrike" baseline="0">
                <a:solidFill>
                  <a:srgbClr val="000000"/>
                </a:solidFill>
                <a:latin typeface="Segoe UI"/>
                <a:ea typeface="Calibri"/>
                <a:cs typeface="Segoe UI"/>
              </a:rPr>
              <a:t>Can you act this out? Or write </a:t>
            </a:r>
            <a:r>
              <a:rPr lang="en-US" sz="2400">
                <a:solidFill>
                  <a:srgbClr val="000000"/>
                </a:solidFill>
                <a:latin typeface="Segoe UI"/>
                <a:ea typeface="Calibri"/>
                <a:cs typeface="Segoe UI"/>
              </a:rPr>
              <a:t>a script</a:t>
            </a:r>
            <a:r>
              <a:rPr lang="en-US" sz="2400" b="0" i="0" u="none" strike="noStrike" baseline="0">
                <a:solidFill>
                  <a:srgbClr val="000000"/>
                </a:solidFill>
                <a:latin typeface="Segoe UI"/>
                <a:ea typeface="Calibri"/>
                <a:cs typeface="Segoe UI"/>
              </a:rPr>
              <a:t>? </a:t>
            </a:r>
            <a:r>
              <a:rPr lang="en-US" sz="2400" b="0" i="0">
                <a:solidFill>
                  <a:srgbClr val="000000"/>
                </a:solidFill>
                <a:latin typeface="Segoe UI"/>
                <a:ea typeface="Segoe UI"/>
                <a:cs typeface="Segoe UI"/>
              </a:rPr>
              <a:t>​</a:t>
            </a:r>
            <a:endParaRPr lang="en-US">
              <a:latin typeface="Segoe UI"/>
              <a:cs typeface="Segoe UI"/>
            </a:endParaRPr>
          </a:p>
          <a:p>
            <a:pPr algn="ctr" rtl="0"/>
            <a:r>
              <a:rPr lang="en-US" sz="2400" b="0" i="0">
                <a:solidFill>
                  <a:srgbClr val="000000"/>
                </a:solidFill>
                <a:latin typeface="Segoe UI"/>
                <a:ea typeface="Segoe UI"/>
                <a:cs typeface="Segoe UI"/>
              </a:rPr>
              <a:t>​</a:t>
            </a:r>
          </a:p>
          <a:p>
            <a:pPr algn="ctr"/>
            <a:endParaRPr lang="en-US">
              <a:latin typeface="Segoe UI"/>
              <a:cs typeface="Segoe UI"/>
            </a:endParaRPr>
          </a:p>
        </p:txBody>
      </p:sp>
      <p:grpSp>
        <p:nvGrpSpPr>
          <p:cNvPr id="31" name="Group 30">
            <a:extLst>
              <a:ext uri="{FF2B5EF4-FFF2-40B4-BE49-F238E27FC236}">
                <a16:creationId xmlns:a16="http://schemas.microsoft.com/office/drawing/2014/main" id="{BDCB5A8E-6B5D-B8E4-0BBC-1DA0296FE9F9}"/>
              </a:ext>
            </a:extLst>
          </p:cNvPr>
          <p:cNvGrpSpPr/>
          <p:nvPr/>
        </p:nvGrpSpPr>
        <p:grpSpPr>
          <a:xfrm>
            <a:off x="83200" y="102424"/>
            <a:ext cx="3807271" cy="671568"/>
            <a:chOff x="0" y="1158150"/>
            <a:chExt cx="5917744" cy="973440"/>
          </a:xfrm>
        </p:grpSpPr>
        <p:sp>
          <p:nvSpPr>
            <p:cNvPr id="25" name="Rounded Rectangle 6">
              <a:extLst>
                <a:ext uri="{FF2B5EF4-FFF2-40B4-BE49-F238E27FC236}">
                  <a16:creationId xmlns:a16="http://schemas.microsoft.com/office/drawing/2014/main" id="{E921D0A8-4E7E-4A34-60FD-70A452B5F17D}"/>
                </a:ext>
              </a:extLst>
            </p:cNvPr>
            <p:cNvSpPr/>
            <p:nvPr/>
          </p:nvSpPr>
          <p:spPr>
            <a:xfrm>
              <a:off x="0" y="1158150"/>
              <a:ext cx="5917744" cy="973440"/>
            </a:xfrm>
            <a:prstGeom prst="roundRect">
              <a:avLst/>
            </a:prstGeom>
            <a:solidFill>
              <a:srgbClr val="29CAD9"/>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29" name="Rounded Rectangle 4">
              <a:extLst>
                <a:ext uri="{FF2B5EF4-FFF2-40B4-BE49-F238E27FC236}">
                  <a16:creationId xmlns:a16="http://schemas.microsoft.com/office/drawing/2014/main" id="{4E96EE5C-DBC3-85A4-EB01-9ACB84F0D505}"/>
                </a:ext>
              </a:extLst>
            </p:cNvPr>
            <p:cNvSpPr txBox="1"/>
            <p:nvPr/>
          </p:nvSpPr>
          <p:spPr>
            <a:xfrm>
              <a:off x="298103" y="1217337"/>
              <a:ext cx="5314299" cy="907922"/>
            </a:xfrm>
            <a:prstGeom prst="rect">
              <a:avLst/>
            </a:prstGeom>
            <a:solidFill>
              <a:srgbClr val="29CAD9"/>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How do we stay safe?</a:t>
              </a:r>
              <a:endParaRPr lang="en-US">
                <a:latin typeface="Segoe UI"/>
                <a:cs typeface="Segoe UI"/>
              </a:endParaRPr>
            </a:p>
          </p:txBody>
        </p:sp>
      </p:grpSp>
    </p:spTree>
    <p:extLst>
      <p:ext uri="{BB962C8B-B14F-4D97-AF65-F5344CB8AC3E}">
        <p14:creationId xmlns:p14="http://schemas.microsoft.com/office/powerpoint/2010/main" val="396287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par>
                          <p:cTn id="11" fill="hold">
                            <p:stCondLst>
                              <p:cond delay="500"/>
                            </p:stCondLst>
                            <p:childTnLst>
                              <p:par>
                                <p:cTn id="12" presetID="2" presetClass="entr" presetSubtype="4"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ppt_x"/>
                                          </p:val>
                                        </p:tav>
                                        <p:tav tm="100000">
                                          <p:val>
                                            <p:strVal val="#ppt_x"/>
                                          </p:val>
                                        </p:tav>
                                      </p:tavLst>
                                    </p:anim>
                                    <p:anim calcmode="lin" valueType="num">
                                      <p:cBhvr additive="base">
                                        <p:cTn id="15" dur="500" fill="hold"/>
                                        <p:tgtEl>
                                          <p:spTgt spid="13"/>
                                        </p:tgtEl>
                                        <p:attrNameLst>
                                          <p:attrName>ppt_y</p:attrName>
                                        </p:attrNameLst>
                                      </p:cBhvr>
                                      <p:tavLst>
                                        <p:tav tm="0">
                                          <p:val>
                                            <p:strVal val="1+#ppt_h/2"/>
                                          </p:val>
                                        </p:tav>
                                        <p:tav tm="100000">
                                          <p:val>
                                            <p:strVal val="#ppt_y"/>
                                          </p:val>
                                        </p:tav>
                                      </p:tavLst>
                                    </p:anim>
                                  </p:childTnLst>
                                </p:cTn>
                              </p:par>
                              <p:par>
                                <p:cTn id="16" presetID="1"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5" grpId="0" animBg="1"/>
      <p:bldP spid="20" grpId="0"/>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6E118-328A-8E7A-F014-A26F897F4EF7}"/>
            </a:ext>
          </a:extLst>
        </p:cNvPr>
        <p:cNvGrpSpPr/>
        <p:nvPr/>
      </p:nvGrpSpPr>
      <p:grpSpPr>
        <a:xfrm>
          <a:off x="0" y="0"/>
          <a:ext cx="0" cy="0"/>
          <a:chOff x="0" y="0"/>
          <a:chExt cx="0" cy="0"/>
        </a:xfrm>
      </p:grpSpPr>
      <p:pic>
        <p:nvPicPr>
          <p:cNvPr id="11" name="Picture 10" descr="Blue and white logo with text&#10;&#10;AI-generated content may be incorrect.">
            <a:extLst>
              <a:ext uri="{FF2B5EF4-FFF2-40B4-BE49-F238E27FC236}">
                <a16:creationId xmlns:a16="http://schemas.microsoft.com/office/drawing/2014/main" id="{D54D8FAC-FDBC-87F0-680F-16D1DF77A44D}"/>
              </a:ext>
            </a:extLst>
          </p:cNvPr>
          <p:cNvPicPr>
            <a:picLocks noChangeAspect="1"/>
          </p:cNvPicPr>
          <p:nvPr/>
        </p:nvPicPr>
        <p:blipFill>
          <a:blip r:embed="rId3"/>
          <a:stretch>
            <a:fillRect/>
          </a:stretch>
        </p:blipFill>
        <p:spPr>
          <a:xfrm>
            <a:off x="10514824" y="286314"/>
            <a:ext cx="1373716" cy="1021291"/>
          </a:xfrm>
          <a:prstGeom prst="rect">
            <a:avLst/>
          </a:prstGeom>
          <a:ln>
            <a:solidFill>
              <a:schemeClr val="bg1"/>
            </a:solidFill>
          </a:ln>
        </p:spPr>
      </p:pic>
      <p:sp>
        <p:nvSpPr>
          <p:cNvPr id="7" name="Title 1">
            <a:extLst>
              <a:ext uri="{FF2B5EF4-FFF2-40B4-BE49-F238E27FC236}">
                <a16:creationId xmlns:a16="http://schemas.microsoft.com/office/drawing/2014/main" id="{D39F6F59-4BAF-B985-8A81-704A409E3156}"/>
              </a:ext>
            </a:extLst>
          </p:cNvPr>
          <p:cNvSpPr txBox="1">
            <a:spLocks/>
          </p:cNvSpPr>
          <p:nvPr/>
        </p:nvSpPr>
        <p:spPr>
          <a:xfrm>
            <a:off x="4094259" y="-251464"/>
            <a:ext cx="9167031"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Role Play – How to say ‘No.’</a:t>
            </a:r>
            <a:endParaRPr lang="en-US"/>
          </a:p>
        </p:txBody>
      </p:sp>
      <p:sp>
        <p:nvSpPr>
          <p:cNvPr id="2" name="TextBox 1">
            <a:extLst>
              <a:ext uri="{FF2B5EF4-FFF2-40B4-BE49-F238E27FC236}">
                <a16:creationId xmlns:a16="http://schemas.microsoft.com/office/drawing/2014/main" id="{150A7C1D-30CE-68EF-CA1E-F15DF348A769}"/>
              </a:ext>
            </a:extLst>
          </p:cNvPr>
          <p:cNvSpPr txBox="1"/>
          <p:nvPr/>
        </p:nvSpPr>
        <p:spPr>
          <a:xfrm>
            <a:off x="4108655" y="1476867"/>
            <a:ext cx="6642421" cy="1938992"/>
          </a:xfrm>
          <a:prstGeom prst="rect">
            <a:avLst/>
          </a:prstGeom>
          <a:noFill/>
        </p:spPr>
        <p:txBody>
          <a:bodyPr wrap="square" lIns="91440" tIns="45720" rIns="91440" bIns="45720" rtlCol="0" anchor="t">
            <a:spAutoFit/>
          </a:bodyPr>
          <a:lstStyle/>
          <a:p>
            <a:r>
              <a:rPr lang="en-GB" sz="2400">
                <a:latin typeface="Segoe UI" panose="020B0502040204020203" pitchFamily="34" charset="0"/>
                <a:cs typeface="Segoe UI" panose="020B0502040204020203" pitchFamily="34" charset="0"/>
              </a:rPr>
              <a:t>In pairs take it in turns to suggest different scenarios and practicing ‘fudging’ answers to resist/refuse someone.</a:t>
            </a:r>
            <a:endParaRPr lang="en-GB" sz="2400">
              <a:latin typeface="Segoe UI" panose="020B0502040204020203" pitchFamily="34" charset="0"/>
              <a:ea typeface="Calibri"/>
              <a:cs typeface="Segoe UI" panose="020B0502040204020203" pitchFamily="34" charset="0"/>
            </a:endParaRPr>
          </a:p>
          <a:p>
            <a:endParaRPr lang="en-GB" sz="2400">
              <a:ea typeface="Calibri"/>
              <a:cs typeface="Calibri"/>
            </a:endParaRPr>
          </a:p>
          <a:p>
            <a:endParaRPr lang="en-GB" sz="2400">
              <a:ea typeface="Calibri"/>
              <a:cs typeface="Calibri"/>
            </a:endParaRPr>
          </a:p>
        </p:txBody>
      </p:sp>
      <p:grpSp>
        <p:nvGrpSpPr>
          <p:cNvPr id="23" name="Group 22">
            <a:extLst>
              <a:ext uri="{FF2B5EF4-FFF2-40B4-BE49-F238E27FC236}">
                <a16:creationId xmlns:a16="http://schemas.microsoft.com/office/drawing/2014/main" id="{DE69BB25-7D03-9A29-FC79-04A097541A7D}"/>
              </a:ext>
            </a:extLst>
          </p:cNvPr>
          <p:cNvGrpSpPr/>
          <p:nvPr/>
        </p:nvGrpSpPr>
        <p:grpSpPr>
          <a:xfrm>
            <a:off x="83200" y="102424"/>
            <a:ext cx="3807271" cy="671568"/>
            <a:chOff x="0" y="1158150"/>
            <a:chExt cx="5917744" cy="973440"/>
          </a:xfrm>
        </p:grpSpPr>
        <p:sp>
          <p:nvSpPr>
            <p:cNvPr id="21" name="Rounded Rectangle 6">
              <a:extLst>
                <a:ext uri="{FF2B5EF4-FFF2-40B4-BE49-F238E27FC236}">
                  <a16:creationId xmlns:a16="http://schemas.microsoft.com/office/drawing/2014/main" id="{B4AB2119-3579-377E-608E-5E95ED819EF7}"/>
                </a:ext>
              </a:extLst>
            </p:cNvPr>
            <p:cNvSpPr/>
            <p:nvPr/>
          </p:nvSpPr>
          <p:spPr>
            <a:xfrm>
              <a:off x="0" y="1158150"/>
              <a:ext cx="5917744" cy="973440"/>
            </a:xfrm>
            <a:prstGeom prst="roundRect">
              <a:avLst/>
            </a:prstGeom>
            <a:solidFill>
              <a:srgbClr val="29CAD9"/>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22" name="Rounded Rectangle 4">
              <a:extLst>
                <a:ext uri="{FF2B5EF4-FFF2-40B4-BE49-F238E27FC236}">
                  <a16:creationId xmlns:a16="http://schemas.microsoft.com/office/drawing/2014/main" id="{87F81CB2-2186-7F87-6A3A-49926F3EF1F6}"/>
                </a:ext>
              </a:extLst>
            </p:cNvPr>
            <p:cNvSpPr txBox="1"/>
            <p:nvPr/>
          </p:nvSpPr>
          <p:spPr>
            <a:xfrm>
              <a:off x="298103" y="1217337"/>
              <a:ext cx="5314299" cy="907922"/>
            </a:xfrm>
            <a:prstGeom prst="rect">
              <a:avLst/>
            </a:prstGeom>
            <a:solidFill>
              <a:srgbClr val="29CAD9"/>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How do we stay safe?</a:t>
              </a:r>
              <a:endParaRPr lang="en-US"/>
            </a:p>
          </p:txBody>
        </p:sp>
      </p:grpSp>
      <p:pic>
        <p:nvPicPr>
          <p:cNvPr id="33" name="Picture 32" descr="A colorful rectangular sign with black text&#10;&#10;AI-generated content may be incorrect.">
            <a:extLst>
              <a:ext uri="{FF2B5EF4-FFF2-40B4-BE49-F238E27FC236}">
                <a16:creationId xmlns:a16="http://schemas.microsoft.com/office/drawing/2014/main" id="{7C068A92-3887-F879-D1D6-CDC16F2981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37" name="TextBox 36">
            <a:extLst>
              <a:ext uri="{FF2B5EF4-FFF2-40B4-BE49-F238E27FC236}">
                <a16:creationId xmlns:a16="http://schemas.microsoft.com/office/drawing/2014/main" id="{D0582CD4-A8FB-1F0B-9405-499B1C7F4A0A}"/>
              </a:ext>
            </a:extLst>
          </p:cNvPr>
          <p:cNvSpPr txBox="1"/>
          <p:nvPr/>
        </p:nvSpPr>
        <p:spPr>
          <a:xfrm>
            <a:off x="4108655" y="2762829"/>
            <a:ext cx="7131680" cy="3724096"/>
          </a:xfrm>
          <a:prstGeom prst="rect">
            <a:avLst/>
          </a:prstGeom>
          <a:noFill/>
        </p:spPr>
        <p:txBody>
          <a:bodyPr wrap="square" lIns="91440" tIns="45720" rIns="91440" bIns="45720" anchor="t">
            <a:spAutoFit/>
          </a:bodyPr>
          <a:lstStyle/>
          <a:p>
            <a:r>
              <a:rPr lang="en-US" sz="2400" b="1">
                <a:latin typeface="Segoe UI"/>
                <a:ea typeface="+mn-lt"/>
                <a:cs typeface="Segoe UI"/>
              </a:rPr>
              <a:t>For example: </a:t>
            </a:r>
          </a:p>
          <a:p>
            <a:endParaRPr lang="en-US" sz="2400">
              <a:latin typeface="Segoe UI" panose="020B0502040204020203" pitchFamily="34" charset="0"/>
              <a:ea typeface="+mn-lt"/>
              <a:cs typeface="Segoe UI" panose="020B0502040204020203" pitchFamily="34" charset="0"/>
            </a:endParaRPr>
          </a:p>
          <a:p>
            <a:r>
              <a:rPr lang="en-US" sz="2400">
                <a:latin typeface="Segoe UI"/>
                <a:ea typeface="+mn-lt"/>
                <a:cs typeface="Segoe UI"/>
              </a:rPr>
              <a:t>Jamie is at the park with his pals when someone’s older cousin offers him a vape, saying, </a:t>
            </a:r>
          </a:p>
          <a:p>
            <a:endParaRPr lang="en-US" sz="2400" b="1">
              <a:latin typeface="Segoe UI" panose="020B0502040204020203" pitchFamily="34" charset="0"/>
              <a:ea typeface="+mn-lt"/>
              <a:cs typeface="Segoe UI" panose="020B0502040204020203" pitchFamily="34" charset="0"/>
            </a:endParaRPr>
          </a:p>
          <a:p>
            <a:r>
              <a:rPr lang="en-US" sz="2400">
                <a:latin typeface="Segoe UI"/>
                <a:ea typeface="+mn-lt"/>
                <a:cs typeface="Segoe UI"/>
              </a:rPr>
              <a:t>‘Go on have a puff it tastes just like sweets.’ Jamie feels unsure and doesn’t want to look daft. </a:t>
            </a:r>
          </a:p>
          <a:p>
            <a:endParaRPr lang="en-US" sz="2400" b="1">
              <a:latin typeface="Segoe UI" panose="020B0502040204020203" pitchFamily="34" charset="0"/>
              <a:ea typeface="+mn-lt"/>
              <a:cs typeface="Segoe UI" panose="020B0502040204020203" pitchFamily="34" charset="0"/>
            </a:endParaRPr>
          </a:p>
          <a:p>
            <a:r>
              <a:rPr lang="en-US" sz="2400" b="1">
                <a:latin typeface="Segoe UI"/>
                <a:ea typeface="+mn-lt"/>
                <a:cs typeface="Segoe UI"/>
              </a:rPr>
              <a:t>What should he do?</a:t>
            </a:r>
          </a:p>
          <a:p>
            <a:endParaRPr lang="en-GB" sz="2000">
              <a:latin typeface="Arial"/>
              <a:cs typeface="Arial"/>
            </a:endParaRPr>
          </a:p>
        </p:txBody>
      </p:sp>
      <p:pic>
        <p:nvPicPr>
          <p:cNvPr id="41" name="Picture 40" descr="A yellow emoji with a hand up&#10;&#10;AI-generated content may be incorrect.">
            <a:extLst>
              <a:ext uri="{FF2B5EF4-FFF2-40B4-BE49-F238E27FC236}">
                <a16:creationId xmlns:a16="http://schemas.microsoft.com/office/drawing/2014/main" id="{1E5173B3-1E0E-B2CA-3165-B06BCA6A5799}"/>
              </a:ext>
            </a:extLst>
          </p:cNvPr>
          <p:cNvPicPr>
            <a:picLocks noChangeAspect="1"/>
          </p:cNvPicPr>
          <p:nvPr/>
        </p:nvPicPr>
        <p:blipFill>
          <a:blip r:embed="rId5"/>
          <a:stretch>
            <a:fillRect/>
          </a:stretch>
        </p:blipFill>
        <p:spPr>
          <a:xfrm>
            <a:off x="-13414" y="1995957"/>
            <a:ext cx="3810909" cy="3212560"/>
          </a:xfrm>
          <a:prstGeom prst="rect">
            <a:avLst/>
          </a:prstGeom>
        </p:spPr>
      </p:pic>
    </p:spTree>
    <p:extLst>
      <p:ext uri="{BB962C8B-B14F-4D97-AF65-F5344CB8AC3E}">
        <p14:creationId xmlns:p14="http://schemas.microsoft.com/office/powerpoint/2010/main" val="289443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7A6D7-988C-26ED-0D71-0D34EEC933B6}"/>
            </a:ext>
          </a:extLst>
        </p:cNvPr>
        <p:cNvGrpSpPr/>
        <p:nvPr/>
      </p:nvGrpSpPr>
      <p:grpSpPr>
        <a:xfrm>
          <a:off x="0" y="0"/>
          <a:ext cx="0" cy="0"/>
          <a:chOff x="0" y="0"/>
          <a:chExt cx="0" cy="0"/>
        </a:xfrm>
      </p:grpSpPr>
      <p:pic>
        <p:nvPicPr>
          <p:cNvPr id="11" name="Picture 10" descr="Blue and white logo with text&#10;&#10;AI-generated content may be incorrect.">
            <a:extLst>
              <a:ext uri="{FF2B5EF4-FFF2-40B4-BE49-F238E27FC236}">
                <a16:creationId xmlns:a16="http://schemas.microsoft.com/office/drawing/2014/main" id="{48107508-A720-3829-E112-154A5406D7E2}"/>
              </a:ext>
            </a:extLst>
          </p:cNvPr>
          <p:cNvPicPr>
            <a:picLocks noChangeAspect="1"/>
          </p:cNvPicPr>
          <p:nvPr/>
        </p:nvPicPr>
        <p:blipFill>
          <a:blip r:embed="rId3"/>
          <a:stretch>
            <a:fillRect/>
          </a:stretch>
        </p:blipFill>
        <p:spPr>
          <a:xfrm>
            <a:off x="10514824" y="286314"/>
            <a:ext cx="1373716" cy="1021291"/>
          </a:xfrm>
          <a:prstGeom prst="rect">
            <a:avLst/>
          </a:prstGeom>
          <a:ln>
            <a:solidFill>
              <a:schemeClr val="bg1"/>
            </a:solidFill>
          </a:ln>
        </p:spPr>
      </p:pic>
      <p:sp>
        <p:nvSpPr>
          <p:cNvPr id="7" name="Title 1">
            <a:extLst>
              <a:ext uri="{FF2B5EF4-FFF2-40B4-BE49-F238E27FC236}">
                <a16:creationId xmlns:a16="http://schemas.microsoft.com/office/drawing/2014/main" id="{61E92638-DCA1-3869-7E7C-C461259FE0C5}"/>
              </a:ext>
            </a:extLst>
          </p:cNvPr>
          <p:cNvSpPr txBox="1">
            <a:spLocks/>
          </p:cNvSpPr>
          <p:nvPr/>
        </p:nvSpPr>
        <p:spPr>
          <a:xfrm>
            <a:off x="4094259" y="-251464"/>
            <a:ext cx="9167031"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What could I say?</a:t>
            </a:r>
          </a:p>
        </p:txBody>
      </p:sp>
      <p:grpSp>
        <p:nvGrpSpPr>
          <p:cNvPr id="23" name="Group 22">
            <a:extLst>
              <a:ext uri="{FF2B5EF4-FFF2-40B4-BE49-F238E27FC236}">
                <a16:creationId xmlns:a16="http://schemas.microsoft.com/office/drawing/2014/main" id="{DE874197-9EDC-8E7E-3B8B-CFD333487BB9}"/>
              </a:ext>
            </a:extLst>
          </p:cNvPr>
          <p:cNvGrpSpPr/>
          <p:nvPr/>
        </p:nvGrpSpPr>
        <p:grpSpPr>
          <a:xfrm>
            <a:off x="83200" y="102424"/>
            <a:ext cx="3807271" cy="671568"/>
            <a:chOff x="0" y="1158150"/>
            <a:chExt cx="5917744" cy="973440"/>
          </a:xfrm>
        </p:grpSpPr>
        <p:sp>
          <p:nvSpPr>
            <p:cNvPr id="21" name="Rounded Rectangle 6">
              <a:extLst>
                <a:ext uri="{FF2B5EF4-FFF2-40B4-BE49-F238E27FC236}">
                  <a16:creationId xmlns:a16="http://schemas.microsoft.com/office/drawing/2014/main" id="{6E4D6E2B-9521-CCFD-F621-69137883DFD3}"/>
                </a:ext>
              </a:extLst>
            </p:cNvPr>
            <p:cNvSpPr/>
            <p:nvPr/>
          </p:nvSpPr>
          <p:spPr>
            <a:xfrm>
              <a:off x="0" y="1158150"/>
              <a:ext cx="5917744" cy="973440"/>
            </a:xfrm>
            <a:prstGeom prst="roundRect">
              <a:avLst/>
            </a:prstGeom>
            <a:solidFill>
              <a:srgbClr val="29CAD9"/>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22" name="Rounded Rectangle 4">
              <a:extLst>
                <a:ext uri="{FF2B5EF4-FFF2-40B4-BE49-F238E27FC236}">
                  <a16:creationId xmlns:a16="http://schemas.microsoft.com/office/drawing/2014/main" id="{491B4DDE-1C31-2BE6-2069-E3FB3412D9DA}"/>
                </a:ext>
              </a:extLst>
            </p:cNvPr>
            <p:cNvSpPr txBox="1"/>
            <p:nvPr/>
          </p:nvSpPr>
          <p:spPr>
            <a:xfrm>
              <a:off x="298103" y="1217337"/>
              <a:ext cx="5314299" cy="907922"/>
            </a:xfrm>
            <a:prstGeom prst="rect">
              <a:avLst/>
            </a:prstGeom>
            <a:solidFill>
              <a:srgbClr val="29CAD9"/>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How do we stay safe?</a:t>
              </a:r>
              <a:endParaRPr lang="en-US"/>
            </a:p>
          </p:txBody>
        </p:sp>
      </p:grpSp>
      <p:pic>
        <p:nvPicPr>
          <p:cNvPr id="25" name="Picture 24">
            <a:extLst>
              <a:ext uri="{FF2B5EF4-FFF2-40B4-BE49-F238E27FC236}">
                <a16:creationId xmlns:a16="http://schemas.microsoft.com/office/drawing/2014/main" id="{76D2B536-75F0-E1E6-099E-2D0632B8E0D8}"/>
              </a:ext>
            </a:extLst>
          </p:cNvPr>
          <p:cNvPicPr>
            <a:picLocks noChangeAspect="1"/>
          </p:cNvPicPr>
          <p:nvPr/>
        </p:nvPicPr>
        <p:blipFill>
          <a:blip r:embed="rId4"/>
          <a:stretch>
            <a:fillRect/>
          </a:stretch>
        </p:blipFill>
        <p:spPr>
          <a:xfrm>
            <a:off x="-13414" y="1995957"/>
            <a:ext cx="3810909" cy="3212560"/>
          </a:xfrm>
          <a:prstGeom prst="rect">
            <a:avLst/>
          </a:prstGeom>
        </p:spPr>
      </p:pic>
      <p:pic>
        <p:nvPicPr>
          <p:cNvPr id="33" name="Picture 32" descr="A colorful rectangular sign with black text&#10;&#10;AI-generated content may be incorrect.">
            <a:extLst>
              <a:ext uri="{FF2B5EF4-FFF2-40B4-BE49-F238E27FC236}">
                <a16:creationId xmlns:a16="http://schemas.microsoft.com/office/drawing/2014/main" id="{81A8E857-9661-FBFB-C182-B29BE2826B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
        <p:nvSpPr>
          <p:cNvPr id="4" name="Speech Bubble: Oval 3">
            <a:extLst>
              <a:ext uri="{FF2B5EF4-FFF2-40B4-BE49-F238E27FC236}">
                <a16:creationId xmlns:a16="http://schemas.microsoft.com/office/drawing/2014/main" id="{CECF3698-367E-BAC7-555E-55C7E617F254}"/>
              </a:ext>
            </a:extLst>
          </p:cNvPr>
          <p:cNvSpPr/>
          <p:nvPr/>
        </p:nvSpPr>
        <p:spPr>
          <a:xfrm rot="16200000">
            <a:off x="4974322" y="757497"/>
            <a:ext cx="1951732" cy="3041407"/>
          </a:xfrm>
          <a:prstGeom prst="wedgeEllipseCallout">
            <a:avLst/>
          </a:prstGeom>
          <a:noFill/>
          <a:ln w="76200">
            <a:solidFill>
              <a:srgbClr val="29CA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625"/>
          </a:p>
        </p:txBody>
      </p:sp>
      <p:sp>
        <p:nvSpPr>
          <p:cNvPr id="6" name="TextBox 5">
            <a:extLst>
              <a:ext uri="{FF2B5EF4-FFF2-40B4-BE49-F238E27FC236}">
                <a16:creationId xmlns:a16="http://schemas.microsoft.com/office/drawing/2014/main" id="{4D454398-8092-779F-CA8E-D45C52A55BC0}"/>
              </a:ext>
            </a:extLst>
          </p:cNvPr>
          <p:cNvSpPr txBox="1"/>
          <p:nvPr/>
        </p:nvSpPr>
        <p:spPr>
          <a:xfrm>
            <a:off x="4578588" y="1680473"/>
            <a:ext cx="274319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a:latin typeface="Segoe UI" panose="020B0502040204020203" pitchFamily="34" charset="0"/>
                <a:cs typeface="Segoe UI" panose="020B0502040204020203" pitchFamily="34" charset="0"/>
              </a:rPr>
              <a:t>I think home is calling, I have to answer!</a:t>
            </a:r>
            <a:endParaRPr lang="en-US" sz="2400">
              <a:latin typeface="Segoe UI" panose="020B0502040204020203" pitchFamily="34" charset="0"/>
              <a:cs typeface="Segoe UI" panose="020B0502040204020203" pitchFamily="34" charset="0"/>
            </a:endParaRPr>
          </a:p>
        </p:txBody>
      </p:sp>
      <p:sp>
        <p:nvSpPr>
          <p:cNvPr id="9" name="Speech Bubble: Oval 8">
            <a:extLst>
              <a:ext uri="{FF2B5EF4-FFF2-40B4-BE49-F238E27FC236}">
                <a16:creationId xmlns:a16="http://schemas.microsoft.com/office/drawing/2014/main" id="{EE4AC4F3-B40E-493E-B9EF-4529862917B5}"/>
              </a:ext>
            </a:extLst>
          </p:cNvPr>
          <p:cNvSpPr/>
          <p:nvPr/>
        </p:nvSpPr>
        <p:spPr>
          <a:xfrm rot="16200000">
            <a:off x="6835572" y="4379521"/>
            <a:ext cx="1462902" cy="3098915"/>
          </a:xfrm>
          <a:prstGeom prst="wedgeEllipseCallout">
            <a:avLst/>
          </a:prstGeom>
          <a:noFill/>
          <a:ln w="76200">
            <a:solidFill>
              <a:srgbClr val="29CA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625"/>
          </a:p>
        </p:txBody>
      </p:sp>
      <p:sp>
        <p:nvSpPr>
          <p:cNvPr id="12" name="TextBox 11">
            <a:extLst>
              <a:ext uri="{FF2B5EF4-FFF2-40B4-BE49-F238E27FC236}">
                <a16:creationId xmlns:a16="http://schemas.microsoft.com/office/drawing/2014/main" id="{2DEC7F7B-A2E0-E0D9-6B1A-B0A207A4CE43}"/>
              </a:ext>
            </a:extLst>
          </p:cNvPr>
          <p:cNvSpPr txBox="1"/>
          <p:nvPr/>
        </p:nvSpPr>
        <p:spPr>
          <a:xfrm>
            <a:off x="6109159" y="5542234"/>
            <a:ext cx="274319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a:latin typeface="Segoe UI" panose="020B0502040204020203" pitchFamily="34" charset="0"/>
                <a:cs typeface="Segoe UI" panose="020B0502040204020203" pitchFamily="34" charset="0"/>
              </a:rPr>
              <a:t>I have to go, I can't be home too late.</a:t>
            </a:r>
            <a:endParaRPr lang="en-US" sz="2400">
              <a:latin typeface="Segoe UI" panose="020B0502040204020203" pitchFamily="34" charset="0"/>
              <a:cs typeface="Segoe UI" panose="020B0502040204020203" pitchFamily="34" charset="0"/>
            </a:endParaRPr>
          </a:p>
        </p:txBody>
      </p:sp>
      <p:sp>
        <p:nvSpPr>
          <p:cNvPr id="14" name="Speech Bubble: Oval 13">
            <a:extLst>
              <a:ext uri="{FF2B5EF4-FFF2-40B4-BE49-F238E27FC236}">
                <a16:creationId xmlns:a16="http://schemas.microsoft.com/office/drawing/2014/main" id="{74A3FC06-B327-FB74-49B4-9030634BBE23}"/>
              </a:ext>
            </a:extLst>
          </p:cNvPr>
          <p:cNvSpPr/>
          <p:nvPr/>
        </p:nvSpPr>
        <p:spPr>
          <a:xfrm rot="16200000">
            <a:off x="4559254" y="2934950"/>
            <a:ext cx="1908600" cy="2940766"/>
          </a:xfrm>
          <a:prstGeom prst="wedgeEllipseCallout">
            <a:avLst/>
          </a:prstGeom>
          <a:noFill/>
          <a:ln w="76200">
            <a:solidFill>
              <a:srgbClr val="29CA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625"/>
          </a:p>
        </p:txBody>
      </p:sp>
      <p:sp>
        <p:nvSpPr>
          <p:cNvPr id="16" name="TextBox 15">
            <a:extLst>
              <a:ext uri="{FF2B5EF4-FFF2-40B4-BE49-F238E27FC236}">
                <a16:creationId xmlns:a16="http://schemas.microsoft.com/office/drawing/2014/main" id="{640A47AF-0F19-406F-C441-35890821EA1A}"/>
              </a:ext>
            </a:extLst>
          </p:cNvPr>
          <p:cNvSpPr txBox="1"/>
          <p:nvPr/>
        </p:nvSpPr>
        <p:spPr>
          <a:xfrm>
            <a:off x="4149142" y="3904655"/>
            <a:ext cx="274319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a:latin typeface="Segoe UI" panose="020B0502040204020203" pitchFamily="34" charset="0"/>
                <a:cs typeface="Segoe UI" panose="020B0502040204020203" pitchFamily="34" charset="0"/>
              </a:rPr>
              <a:t>I don't have a phone, so I can't stay out.</a:t>
            </a:r>
            <a:endParaRPr lang="en-US" sz="2400">
              <a:latin typeface="Segoe UI" panose="020B0502040204020203" pitchFamily="34" charset="0"/>
              <a:cs typeface="Segoe UI" panose="020B0502040204020203" pitchFamily="34" charset="0"/>
            </a:endParaRPr>
          </a:p>
        </p:txBody>
      </p:sp>
      <p:sp>
        <p:nvSpPr>
          <p:cNvPr id="18" name="Speech Bubble: Oval 17">
            <a:extLst>
              <a:ext uri="{FF2B5EF4-FFF2-40B4-BE49-F238E27FC236}">
                <a16:creationId xmlns:a16="http://schemas.microsoft.com/office/drawing/2014/main" id="{DED3A70F-5A5A-FA93-C51F-C805F9AF01E1}"/>
              </a:ext>
            </a:extLst>
          </p:cNvPr>
          <p:cNvSpPr/>
          <p:nvPr/>
        </p:nvSpPr>
        <p:spPr>
          <a:xfrm rot="16200000">
            <a:off x="8795763" y="1131243"/>
            <a:ext cx="1779204" cy="2566955"/>
          </a:xfrm>
          <a:prstGeom prst="wedgeEllipseCallout">
            <a:avLst/>
          </a:prstGeom>
          <a:noFill/>
          <a:ln w="76200">
            <a:solidFill>
              <a:srgbClr val="29CA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625"/>
          </a:p>
        </p:txBody>
      </p:sp>
      <p:sp>
        <p:nvSpPr>
          <p:cNvPr id="20" name="TextBox 19">
            <a:extLst>
              <a:ext uri="{FF2B5EF4-FFF2-40B4-BE49-F238E27FC236}">
                <a16:creationId xmlns:a16="http://schemas.microsoft.com/office/drawing/2014/main" id="{4C48F7C9-B3AF-6439-3CAC-97317D5E6F05}"/>
              </a:ext>
            </a:extLst>
          </p:cNvPr>
          <p:cNvSpPr txBox="1"/>
          <p:nvPr/>
        </p:nvSpPr>
        <p:spPr>
          <a:xfrm>
            <a:off x="8306577" y="1827868"/>
            <a:ext cx="274319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a:latin typeface="Segoe UI" panose="020B0502040204020203" pitchFamily="34" charset="0"/>
                <a:cs typeface="Segoe UI" panose="020B0502040204020203" pitchFamily="34" charset="0"/>
              </a:rPr>
              <a:t>That's not something I want to do.</a:t>
            </a:r>
            <a:endParaRPr lang="en-US" sz="2400">
              <a:latin typeface="Segoe UI" panose="020B0502040204020203" pitchFamily="34" charset="0"/>
              <a:cs typeface="Segoe UI" panose="020B0502040204020203" pitchFamily="34" charset="0"/>
            </a:endParaRPr>
          </a:p>
        </p:txBody>
      </p:sp>
      <p:sp>
        <p:nvSpPr>
          <p:cNvPr id="26" name="Speech Bubble: Oval 25">
            <a:extLst>
              <a:ext uri="{FF2B5EF4-FFF2-40B4-BE49-F238E27FC236}">
                <a16:creationId xmlns:a16="http://schemas.microsoft.com/office/drawing/2014/main" id="{BB5B8AF5-8799-9A9E-649B-F3D3D4A35233}"/>
              </a:ext>
            </a:extLst>
          </p:cNvPr>
          <p:cNvSpPr/>
          <p:nvPr/>
        </p:nvSpPr>
        <p:spPr>
          <a:xfrm rot="5280000">
            <a:off x="8885223" y="2279913"/>
            <a:ext cx="1675465" cy="4149860"/>
          </a:xfrm>
          <a:prstGeom prst="wedgeEllipseCallout">
            <a:avLst/>
          </a:prstGeom>
          <a:noFill/>
          <a:ln w="76200">
            <a:solidFill>
              <a:srgbClr val="29CA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US" sz="1625"/>
          </a:p>
        </p:txBody>
      </p:sp>
      <p:sp>
        <p:nvSpPr>
          <p:cNvPr id="28" name="TextBox 27">
            <a:extLst>
              <a:ext uri="{FF2B5EF4-FFF2-40B4-BE49-F238E27FC236}">
                <a16:creationId xmlns:a16="http://schemas.microsoft.com/office/drawing/2014/main" id="{8704B0AA-9303-B2BB-04A9-41EB80F7AC06}"/>
              </a:ext>
            </a:extLst>
          </p:cNvPr>
          <p:cNvSpPr txBox="1"/>
          <p:nvPr/>
        </p:nvSpPr>
        <p:spPr>
          <a:xfrm>
            <a:off x="8055416" y="3897449"/>
            <a:ext cx="357708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a:latin typeface="Segoe UI"/>
                <a:cs typeface="Segoe UI"/>
              </a:rPr>
              <a:t>I just remembered that I have dancing tonight, </a:t>
            </a:r>
            <a:endParaRPr lang="en-US" sz="2400">
              <a:latin typeface="Segoe UI"/>
              <a:cs typeface="Segoe UI"/>
            </a:endParaRPr>
          </a:p>
          <a:p>
            <a:pPr algn="ctr"/>
            <a:r>
              <a:rPr lang="en-GB" sz="2400">
                <a:latin typeface="Segoe UI"/>
                <a:cs typeface="Segoe UI"/>
              </a:rPr>
              <a:t>I need to go.</a:t>
            </a:r>
            <a:endParaRPr lang="en-US" sz="2400">
              <a:latin typeface="Segoe UI"/>
              <a:cs typeface="Segoe UI"/>
            </a:endParaRPr>
          </a:p>
        </p:txBody>
      </p:sp>
    </p:spTree>
    <p:extLst>
      <p:ext uri="{BB962C8B-B14F-4D97-AF65-F5344CB8AC3E}">
        <p14:creationId xmlns:p14="http://schemas.microsoft.com/office/powerpoint/2010/main" val="3110084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9" grpId="0" animBg="1"/>
      <p:bldP spid="12" grpId="0"/>
      <p:bldP spid="14" grpId="0" animBg="1"/>
      <p:bldP spid="16" grpId="0"/>
      <p:bldP spid="18" grpId="0" animBg="1"/>
      <p:bldP spid="20" grpId="0"/>
      <p:bldP spid="26" grpId="0" animBg="1"/>
      <p:bldP spid="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B9390-D16C-C061-B243-C5B2EB21F024}"/>
            </a:ext>
          </a:extLst>
        </p:cNvPr>
        <p:cNvGrpSpPr/>
        <p:nvPr/>
      </p:nvGrpSpPr>
      <p:grpSpPr>
        <a:xfrm>
          <a:off x="0" y="0"/>
          <a:ext cx="0" cy="0"/>
          <a:chOff x="0" y="0"/>
          <a:chExt cx="0" cy="0"/>
        </a:xfrm>
      </p:grpSpPr>
      <p:sp>
        <p:nvSpPr>
          <p:cNvPr id="22" name="Speech Bubble: Oval 21">
            <a:extLst>
              <a:ext uri="{FF2B5EF4-FFF2-40B4-BE49-F238E27FC236}">
                <a16:creationId xmlns:a16="http://schemas.microsoft.com/office/drawing/2014/main" id="{15A7ADD1-7503-06F5-9B9F-1968FFFEFEA8}"/>
              </a:ext>
            </a:extLst>
          </p:cNvPr>
          <p:cNvSpPr/>
          <p:nvPr/>
        </p:nvSpPr>
        <p:spPr>
          <a:xfrm>
            <a:off x="413946" y="1492379"/>
            <a:ext cx="3746791" cy="2230963"/>
          </a:xfrm>
          <a:prstGeom prst="wedgeEllipseCallout">
            <a:avLst/>
          </a:prstGeom>
          <a:solidFill>
            <a:schemeClr val="bg1"/>
          </a:solidFill>
          <a:ln w="76200">
            <a:solidFill>
              <a:srgbClr val="9E0E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atin typeface="Segoe UI" panose="020B0502040204020203" pitchFamily="34" charset="0"/>
                <a:cs typeface="Segoe UI" panose="020B0502040204020203" pitchFamily="34" charset="0"/>
              </a:rPr>
              <a:t>be</a:t>
            </a:r>
          </a:p>
        </p:txBody>
      </p:sp>
      <p:grpSp>
        <p:nvGrpSpPr>
          <p:cNvPr id="5" name="Group 4">
            <a:extLst>
              <a:ext uri="{FF2B5EF4-FFF2-40B4-BE49-F238E27FC236}">
                <a16:creationId xmlns:a16="http://schemas.microsoft.com/office/drawing/2014/main" id="{B8E132AA-5521-9167-6EA2-627A25836889}"/>
              </a:ext>
            </a:extLst>
          </p:cNvPr>
          <p:cNvGrpSpPr/>
          <p:nvPr/>
        </p:nvGrpSpPr>
        <p:grpSpPr>
          <a:xfrm>
            <a:off x="83200" y="102424"/>
            <a:ext cx="3807271" cy="671568"/>
            <a:chOff x="0" y="1158150"/>
            <a:chExt cx="5917744" cy="973440"/>
          </a:xfrm>
        </p:grpSpPr>
        <p:sp>
          <p:nvSpPr>
            <p:cNvPr id="3" name="Rounded Rectangle 6">
              <a:extLst>
                <a:ext uri="{FF2B5EF4-FFF2-40B4-BE49-F238E27FC236}">
                  <a16:creationId xmlns:a16="http://schemas.microsoft.com/office/drawing/2014/main" id="{5C33CDE7-51CC-2AD2-7E40-41156B52AE05}"/>
                </a:ext>
              </a:extLst>
            </p:cNvPr>
            <p:cNvSpPr/>
            <p:nvPr/>
          </p:nvSpPr>
          <p:spPr>
            <a:xfrm>
              <a:off x="0" y="1158150"/>
              <a:ext cx="5917744" cy="973440"/>
            </a:xfrm>
            <a:prstGeom prst="roundRect">
              <a:avLst/>
            </a:prstGeom>
            <a:solidFill>
              <a:srgbClr val="29CAD9"/>
            </a:solidFill>
            <a:ln>
              <a:noFill/>
            </a:ln>
          </p:spPr>
          <p:style>
            <a:lnRef idx="2">
              <a:schemeClr val="lt1">
                <a:hueOff val="0"/>
                <a:satOff val="0"/>
                <a:lumOff val="0"/>
                <a:alphaOff val="0"/>
              </a:schemeClr>
            </a:lnRef>
            <a:fillRef idx="1">
              <a:scrgbClr r="0" g="0" b="0"/>
            </a:fillRef>
            <a:effectRef idx="0">
              <a:schemeClr val="accent5">
                <a:hueOff val="90002"/>
                <a:satOff val="2173"/>
                <a:lumOff val="-10490"/>
                <a:alphaOff val="0"/>
              </a:schemeClr>
            </a:effectRef>
            <a:fontRef idx="minor">
              <a:schemeClr val="lt1"/>
            </a:fontRef>
          </p:style>
          <p:txBody>
            <a:bodyPr/>
            <a:lstStyle/>
            <a:p>
              <a:endParaRPr lang="en-US">
                <a:latin typeface="Segoe UI" panose="020B0502040204020203" pitchFamily="34" charset="0"/>
                <a:cs typeface="Segoe UI" panose="020B0502040204020203" pitchFamily="34" charset="0"/>
              </a:endParaRPr>
            </a:p>
          </p:txBody>
        </p:sp>
        <p:sp>
          <p:nvSpPr>
            <p:cNvPr id="4" name="Rounded Rectangle 4">
              <a:extLst>
                <a:ext uri="{FF2B5EF4-FFF2-40B4-BE49-F238E27FC236}">
                  <a16:creationId xmlns:a16="http://schemas.microsoft.com/office/drawing/2014/main" id="{904CF4E8-3E58-282A-2C92-3A885E86FE1C}"/>
                </a:ext>
              </a:extLst>
            </p:cNvPr>
            <p:cNvSpPr txBox="1"/>
            <p:nvPr/>
          </p:nvSpPr>
          <p:spPr>
            <a:xfrm>
              <a:off x="298103" y="1217337"/>
              <a:ext cx="5314299" cy="907922"/>
            </a:xfrm>
            <a:prstGeom prst="rect">
              <a:avLst/>
            </a:prstGeom>
            <a:solidFill>
              <a:srgbClr val="29CAD9"/>
            </a:solidFill>
            <a:ln>
              <a:noFill/>
            </a:ln>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algn="ctr" defTabSz="1066800">
                <a:lnSpc>
                  <a:spcPct val="90000"/>
                </a:lnSpc>
                <a:spcBef>
                  <a:spcPct val="0"/>
                </a:spcBef>
                <a:spcAft>
                  <a:spcPct val="35000"/>
                </a:spcAft>
              </a:pPr>
              <a:r>
                <a:rPr lang="en-GB" sz="2200" b="1">
                  <a:latin typeface="Segoe UI"/>
                  <a:cs typeface="Segoe UI"/>
                </a:rPr>
                <a:t>How do we stay safe?</a:t>
              </a:r>
              <a:endParaRPr lang="en-US"/>
            </a:p>
          </p:txBody>
        </p:sp>
      </p:grpSp>
      <p:pic>
        <p:nvPicPr>
          <p:cNvPr id="11" name="Picture 10" descr="Blue and white logo with text&#10;&#10;AI-generated content may be incorrect.">
            <a:extLst>
              <a:ext uri="{FF2B5EF4-FFF2-40B4-BE49-F238E27FC236}">
                <a16:creationId xmlns:a16="http://schemas.microsoft.com/office/drawing/2014/main" id="{52A04E01-F3A9-24F9-CBFB-BE29BFBE6A08}"/>
              </a:ext>
            </a:extLst>
          </p:cNvPr>
          <p:cNvPicPr>
            <a:picLocks noChangeAspect="1"/>
          </p:cNvPicPr>
          <p:nvPr/>
        </p:nvPicPr>
        <p:blipFill>
          <a:blip r:embed="rId3"/>
          <a:stretch>
            <a:fillRect/>
          </a:stretch>
        </p:blipFill>
        <p:spPr>
          <a:xfrm>
            <a:off x="10514824" y="286314"/>
            <a:ext cx="1373716" cy="1021291"/>
          </a:xfrm>
          <a:prstGeom prst="rect">
            <a:avLst/>
          </a:prstGeom>
          <a:ln>
            <a:solidFill>
              <a:schemeClr val="bg1"/>
            </a:solidFill>
          </a:ln>
        </p:spPr>
      </p:pic>
      <p:sp>
        <p:nvSpPr>
          <p:cNvPr id="10" name="443AC1AD-4824-4904-B62A-45B6D9224C25">
            <a:extLst>
              <a:ext uri="{FF2B5EF4-FFF2-40B4-BE49-F238E27FC236}">
                <a16:creationId xmlns:a16="http://schemas.microsoft.com/office/drawing/2014/main" id="{334AE094-BAFF-8A0B-92D7-5A9C29D5EA5E}"/>
              </a:ext>
            </a:extLst>
          </p:cNvPr>
          <p:cNvSpPr>
            <a:spLocks noChangeAspect="1" noChangeArrowheads="1"/>
          </p:cNvSpPr>
          <p:nvPr/>
        </p:nvSpPr>
        <p:spPr bwMode="auto">
          <a:xfrm>
            <a:off x="4148667" y="764117"/>
            <a:ext cx="9635066" cy="5676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Speech Bubble: Oval 16">
            <a:extLst>
              <a:ext uri="{FF2B5EF4-FFF2-40B4-BE49-F238E27FC236}">
                <a16:creationId xmlns:a16="http://schemas.microsoft.com/office/drawing/2014/main" id="{15B3F3F9-BCFD-3D59-376D-09BB67C3072F}"/>
              </a:ext>
            </a:extLst>
          </p:cNvPr>
          <p:cNvSpPr/>
          <p:nvPr/>
        </p:nvSpPr>
        <p:spPr>
          <a:xfrm rot="5160000">
            <a:off x="9394680" y="1973752"/>
            <a:ext cx="2018748" cy="3218881"/>
          </a:xfrm>
          <a:prstGeom prst="wedgeEllipseCallout">
            <a:avLst/>
          </a:prstGeom>
          <a:solidFill>
            <a:schemeClr val="bg1"/>
          </a:solidFill>
          <a:ln w="76200">
            <a:solidFill>
              <a:srgbClr val="71D4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a:p>
        </p:txBody>
      </p:sp>
      <p:sp>
        <p:nvSpPr>
          <p:cNvPr id="19" name="Speech Bubble: Oval 18">
            <a:extLst>
              <a:ext uri="{FF2B5EF4-FFF2-40B4-BE49-F238E27FC236}">
                <a16:creationId xmlns:a16="http://schemas.microsoft.com/office/drawing/2014/main" id="{B0B31A3E-516A-E55F-FD69-CB62B262FD9A}"/>
              </a:ext>
            </a:extLst>
          </p:cNvPr>
          <p:cNvSpPr/>
          <p:nvPr/>
        </p:nvSpPr>
        <p:spPr>
          <a:xfrm>
            <a:off x="6328791" y="4502998"/>
            <a:ext cx="3502376" cy="1943416"/>
          </a:xfrm>
          <a:prstGeom prst="wedgeEllipseCallout">
            <a:avLst/>
          </a:prstGeom>
          <a:solidFill>
            <a:schemeClr val="bg1"/>
          </a:solidFill>
          <a:ln w="76200">
            <a:solidFill>
              <a:srgbClr val="EB8B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atin typeface="Segoe UI" panose="020B0502040204020203" pitchFamily="34" charset="0"/>
                <a:cs typeface="Segoe UI" panose="020B0502040204020203" pitchFamily="34" charset="0"/>
              </a:rPr>
              <a:t>be</a:t>
            </a:r>
          </a:p>
        </p:txBody>
      </p:sp>
      <p:sp>
        <p:nvSpPr>
          <p:cNvPr id="9" name="Title 1">
            <a:extLst>
              <a:ext uri="{FF2B5EF4-FFF2-40B4-BE49-F238E27FC236}">
                <a16:creationId xmlns:a16="http://schemas.microsoft.com/office/drawing/2014/main" id="{25369A04-F57E-8BA3-28DF-3CB060E74D7E}"/>
              </a:ext>
            </a:extLst>
          </p:cNvPr>
          <p:cNvSpPr txBox="1">
            <a:spLocks/>
          </p:cNvSpPr>
          <p:nvPr/>
        </p:nvSpPr>
        <p:spPr>
          <a:xfrm>
            <a:off x="4094259" y="-251464"/>
            <a:ext cx="9167031" cy="1751645"/>
          </a:xfrm>
          <a:prstGeom prst="rect">
            <a:avLst/>
          </a:prstGeom>
        </p:spPr>
        <p:txBody>
          <a:bodyPr vert="horz" lIns="91440" tIns="45720" rIns="91440" bIns="45720" rtlCol="0" anchor="ctr">
            <a:norm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Aft>
                <a:spcPts val="600"/>
              </a:spcAft>
            </a:pPr>
            <a:r>
              <a:rPr lang="en-US" sz="3200" b="1">
                <a:effectLst>
                  <a:outerShdw blurRad="50800" dist="38100" dir="2700000" algn="tl" rotWithShape="0">
                    <a:prstClr val="black">
                      <a:alpha val="40000"/>
                    </a:prstClr>
                  </a:outerShdw>
                </a:effectLst>
                <a:latin typeface="Segoe UI"/>
                <a:cs typeface="Segoe UI"/>
              </a:rPr>
              <a:t>What should we remember?</a:t>
            </a:r>
            <a:endParaRPr lang="en-US"/>
          </a:p>
        </p:txBody>
      </p:sp>
      <p:sp>
        <p:nvSpPr>
          <p:cNvPr id="13" name="Speech Bubble: Oval 12">
            <a:extLst>
              <a:ext uri="{FF2B5EF4-FFF2-40B4-BE49-F238E27FC236}">
                <a16:creationId xmlns:a16="http://schemas.microsoft.com/office/drawing/2014/main" id="{24DBEEC2-69FA-1205-7F98-E998EB76DAAF}"/>
              </a:ext>
            </a:extLst>
          </p:cNvPr>
          <p:cNvSpPr/>
          <p:nvPr/>
        </p:nvSpPr>
        <p:spPr>
          <a:xfrm rot="15900000" flipH="1">
            <a:off x="5295507" y="746047"/>
            <a:ext cx="2266055" cy="3702848"/>
          </a:xfrm>
          <a:prstGeom prst="wedgeEllipseCallout">
            <a:avLst/>
          </a:prstGeom>
          <a:solidFill>
            <a:schemeClr val="bg1"/>
          </a:solidFill>
          <a:ln w="76200">
            <a:solidFill>
              <a:srgbClr val="29CA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a:p>
        </p:txBody>
      </p:sp>
      <p:sp>
        <p:nvSpPr>
          <p:cNvPr id="20" name="Speech Bubble: Oval 19">
            <a:extLst>
              <a:ext uri="{FF2B5EF4-FFF2-40B4-BE49-F238E27FC236}">
                <a16:creationId xmlns:a16="http://schemas.microsoft.com/office/drawing/2014/main" id="{D256ABD4-93F2-6752-7456-E3AC3365F579}"/>
              </a:ext>
            </a:extLst>
          </p:cNvPr>
          <p:cNvSpPr/>
          <p:nvPr/>
        </p:nvSpPr>
        <p:spPr>
          <a:xfrm rot="5160000">
            <a:off x="2753814" y="3632192"/>
            <a:ext cx="1975615" cy="3348277"/>
          </a:xfrm>
          <a:prstGeom prst="wedgeEllipseCallout">
            <a:avLst/>
          </a:prstGeom>
          <a:solidFill>
            <a:schemeClr val="bg1"/>
          </a:solidFill>
          <a:ln w="76200">
            <a:solidFill>
              <a:srgbClr val="0377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a:p>
        </p:txBody>
      </p:sp>
      <p:sp>
        <p:nvSpPr>
          <p:cNvPr id="23" name="TextBox 22">
            <a:extLst>
              <a:ext uri="{FF2B5EF4-FFF2-40B4-BE49-F238E27FC236}">
                <a16:creationId xmlns:a16="http://schemas.microsoft.com/office/drawing/2014/main" id="{B9FC6464-FEEE-4092-F904-AB30B7B6BD57}"/>
              </a:ext>
            </a:extLst>
          </p:cNvPr>
          <p:cNvSpPr txBox="1"/>
          <p:nvPr/>
        </p:nvSpPr>
        <p:spPr>
          <a:xfrm>
            <a:off x="9043359" y="2882660"/>
            <a:ext cx="281796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0" i="0" u="none" strike="noStrike" baseline="0">
                <a:solidFill>
                  <a:srgbClr val="000000"/>
                </a:solidFill>
                <a:latin typeface="Calibri"/>
                <a:ea typeface="Calibri"/>
                <a:cs typeface="Calibri"/>
              </a:rPr>
              <a:t>You are </a:t>
            </a:r>
            <a:endParaRPr lang="en-US" sz="2400">
              <a:solidFill>
                <a:srgbClr val="000000"/>
              </a:solidFill>
              <a:latin typeface="Calibri"/>
              <a:ea typeface="Calibri"/>
              <a:cs typeface="Calibri"/>
            </a:endParaRPr>
          </a:p>
          <a:p>
            <a:pPr algn="ctr"/>
            <a:r>
              <a:rPr lang="en-US" sz="2400" b="1">
                <a:solidFill>
                  <a:srgbClr val="000000"/>
                </a:solidFill>
                <a:latin typeface="Calibri"/>
                <a:ea typeface="Calibri"/>
                <a:cs typeface="Calibri"/>
              </a:rPr>
              <a:t>strong</a:t>
            </a:r>
            <a:r>
              <a:rPr lang="en-US" sz="2400" b="1" i="0" u="none" strike="noStrike" baseline="0">
                <a:solidFill>
                  <a:srgbClr val="000000"/>
                </a:solidFill>
                <a:latin typeface="Calibri"/>
                <a:ea typeface="Calibri"/>
                <a:cs typeface="Calibri"/>
              </a:rPr>
              <a:t> </a:t>
            </a:r>
            <a:r>
              <a:rPr lang="en-US" sz="2400" b="1">
                <a:solidFill>
                  <a:srgbClr val="000000"/>
                </a:solidFill>
                <a:latin typeface="Calibri"/>
                <a:ea typeface="Calibri"/>
                <a:cs typeface="Calibri"/>
              </a:rPr>
              <a:t>enough</a:t>
            </a:r>
            <a:endParaRPr lang="en-US" sz="2400">
              <a:solidFill>
                <a:srgbClr val="000000"/>
              </a:solidFill>
              <a:latin typeface="Calibri"/>
              <a:ea typeface="Calibri"/>
              <a:cs typeface="Calibri"/>
            </a:endParaRPr>
          </a:p>
          <a:p>
            <a:pPr algn="ctr"/>
            <a:r>
              <a:rPr lang="en-US" sz="2400">
                <a:solidFill>
                  <a:srgbClr val="000000"/>
                </a:solidFill>
                <a:latin typeface="Calibri"/>
                <a:ea typeface="Calibri"/>
                <a:cs typeface="Calibri"/>
              </a:rPr>
              <a:t>to</a:t>
            </a:r>
            <a:r>
              <a:rPr lang="en-US" sz="2400" b="0" i="0" u="none" strike="noStrike" baseline="0">
                <a:solidFill>
                  <a:srgbClr val="000000"/>
                </a:solidFill>
                <a:latin typeface="Calibri"/>
                <a:ea typeface="Calibri"/>
                <a:cs typeface="Calibri"/>
              </a:rPr>
              <a:t> have a voice</a:t>
            </a:r>
            <a:r>
              <a:rPr lang="en-US" sz="2400" b="0" i="0">
                <a:solidFill>
                  <a:srgbClr val="000000"/>
                </a:solidFill>
                <a:latin typeface="Calibri"/>
                <a:ea typeface="Calibri"/>
                <a:cs typeface="Calibri"/>
              </a:rPr>
              <a:t>​</a:t>
            </a:r>
            <a:endParaRPr lang="en-US" sz="2400">
              <a:latin typeface="Calibri"/>
              <a:ea typeface="Calibri"/>
              <a:cs typeface="Calibri"/>
            </a:endParaRPr>
          </a:p>
          <a:p>
            <a:pPr algn="ctr"/>
            <a:endParaRPr lang="en-US"/>
          </a:p>
        </p:txBody>
      </p:sp>
      <p:sp>
        <p:nvSpPr>
          <p:cNvPr id="27" name="TextBox 26">
            <a:extLst>
              <a:ext uri="{FF2B5EF4-FFF2-40B4-BE49-F238E27FC236}">
                <a16:creationId xmlns:a16="http://schemas.microsoft.com/office/drawing/2014/main" id="{BB69B52E-8F8D-C167-3277-09401314B3D6}"/>
              </a:ext>
            </a:extLst>
          </p:cNvPr>
          <p:cNvSpPr txBox="1"/>
          <p:nvPr/>
        </p:nvSpPr>
        <p:spPr>
          <a:xfrm>
            <a:off x="4758906" y="1861868"/>
            <a:ext cx="3335549"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0" i="0" u="none" strike="noStrike" baseline="0">
                <a:solidFill>
                  <a:srgbClr val="000000"/>
                </a:solidFill>
                <a:latin typeface="Calibri"/>
                <a:ea typeface="Calibri"/>
                <a:cs typeface="Calibri"/>
              </a:rPr>
              <a:t>You don’t have to impress others - </a:t>
            </a:r>
            <a:endParaRPr lang="en-US">
              <a:solidFill>
                <a:srgbClr val="000000"/>
              </a:solidFill>
              <a:latin typeface="Calibri"/>
              <a:ea typeface="Calibri"/>
              <a:cs typeface="Calibri"/>
            </a:endParaRPr>
          </a:p>
          <a:p>
            <a:pPr lvl="0" algn="ctr"/>
            <a:r>
              <a:rPr lang="en-US" sz="2400" b="1" i="0" u="none" strike="noStrike" baseline="0">
                <a:solidFill>
                  <a:srgbClr val="000000"/>
                </a:solidFill>
                <a:latin typeface="Calibri"/>
                <a:ea typeface="Calibri"/>
                <a:cs typeface="Calibri"/>
              </a:rPr>
              <a:t>your health and future matter most</a:t>
            </a:r>
            <a:r>
              <a:rPr lang="en-US" sz="2400" b="0" i="0">
                <a:solidFill>
                  <a:srgbClr val="000000"/>
                </a:solidFill>
                <a:latin typeface="Calibri"/>
                <a:ea typeface="Calibri"/>
                <a:cs typeface="Calibri"/>
              </a:rPr>
              <a:t>​</a:t>
            </a:r>
            <a:endParaRPr lang="en-US">
              <a:ea typeface="Calibri"/>
              <a:cs typeface="Calibri"/>
            </a:endParaRPr>
          </a:p>
          <a:p>
            <a:pPr algn="ctr"/>
            <a:endParaRPr lang="en-US"/>
          </a:p>
        </p:txBody>
      </p:sp>
      <p:sp>
        <p:nvSpPr>
          <p:cNvPr id="28" name="TextBox 27">
            <a:extLst>
              <a:ext uri="{FF2B5EF4-FFF2-40B4-BE49-F238E27FC236}">
                <a16:creationId xmlns:a16="http://schemas.microsoft.com/office/drawing/2014/main" id="{3A7A779E-A1FE-E2B5-43F3-B98890BC31E6}"/>
              </a:ext>
            </a:extLst>
          </p:cNvPr>
          <p:cNvSpPr txBox="1"/>
          <p:nvPr/>
        </p:nvSpPr>
        <p:spPr>
          <a:xfrm>
            <a:off x="862642" y="1876245"/>
            <a:ext cx="2832340"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ctr" rtl="0"/>
            <a:r>
              <a:rPr lang="en-US" sz="2400" b="0" i="0" u="none" strike="noStrike" baseline="0">
                <a:solidFill>
                  <a:srgbClr val="000000"/>
                </a:solidFill>
                <a:latin typeface="Calibri"/>
                <a:ea typeface="Calibri"/>
                <a:cs typeface="Calibri"/>
              </a:rPr>
              <a:t>Surround yourself with </a:t>
            </a:r>
            <a:r>
              <a:rPr lang="en-US" sz="2400" b="1" i="0" u="none" strike="noStrike" baseline="0">
                <a:solidFill>
                  <a:srgbClr val="000000"/>
                </a:solidFill>
                <a:latin typeface="Calibri"/>
                <a:ea typeface="Calibri"/>
                <a:cs typeface="Calibri"/>
              </a:rPr>
              <a:t>trusted friends</a:t>
            </a:r>
            <a:r>
              <a:rPr lang="en-US" sz="2400" b="0" i="0" u="none" strike="noStrike" baseline="0">
                <a:solidFill>
                  <a:srgbClr val="000000"/>
                </a:solidFill>
                <a:latin typeface="Calibri"/>
                <a:ea typeface="Calibri"/>
                <a:cs typeface="Calibri"/>
              </a:rPr>
              <a:t> who respect your decisions</a:t>
            </a:r>
            <a:r>
              <a:rPr lang="en-US" sz="2400" b="0" i="0">
                <a:solidFill>
                  <a:srgbClr val="000000"/>
                </a:solidFill>
                <a:latin typeface="Calibri"/>
                <a:ea typeface="Calibri"/>
                <a:cs typeface="Calibri"/>
              </a:rPr>
              <a:t>​</a:t>
            </a:r>
            <a:endParaRPr lang="en-US">
              <a:ea typeface="Calibri" panose="020F0502020204030204"/>
              <a:cs typeface="Calibri" panose="020F0502020204030204"/>
            </a:endParaRPr>
          </a:p>
          <a:p>
            <a:pPr algn="ctr"/>
            <a:endParaRPr lang="en-US"/>
          </a:p>
        </p:txBody>
      </p:sp>
      <p:sp>
        <p:nvSpPr>
          <p:cNvPr id="29" name="TextBox 28">
            <a:extLst>
              <a:ext uri="{FF2B5EF4-FFF2-40B4-BE49-F238E27FC236}">
                <a16:creationId xmlns:a16="http://schemas.microsoft.com/office/drawing/2014/main" id="{DE614987-83BF-A39A-DA0E-B0E85F3867C0}"/>
              </a:ext>
            </a:extLst>
          </p:cNvPr>
          <p:cNvSpPr txBox="1"/>
          <p:nvPr/>
        </p:nvSpPr>
        <p:spPr>
          <a:xfrm>
            <a:off x="2401018" y="4737340"/>
            <a:ext cx="2688567"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ctr" rtl="0"/>
            <a:r>
              <a:rPr lang="en-US" sz="2400" b="0" i="0" u="none" strike="noStrike" baseline="0">
                <a:solidFill>
                  <a:srgbClr val="000000"/>
                </a:solidFill>
                <a:latin typeface="Calibri"/>
                <a:ea typeface="Calibri"/>
                <a:cs typeface="Calibri"/>
              </a:rPr>
              <a:t>If you ever feel unsure, talk to an </a:t>
            </a:r>
            <a:r>
              <a:rPr lang="en-US" sz="2400" b="1" i="0" u="none" strike="noStrike" baseline="0">
                <a:solidFill>
                  <a:srgbClr val="000000"/>
                </a:solidFill>
                <a:latin typeface="Calibri"/>
                <a:ea typeface="Calibri"/>
                <a:cs typeface="Calibri"/>
              </a:rPr>
              <a:t>adult you trust</a:t>
            </a:r>
            <a:r>
              <a:rPr lang="en-US" sz="2400" b="0" i="0">
                <a:solidFill>
                  <a:srgbClr val="000000"/>
                </a:solidFill>
                <a:latin typeface="Calibri"/>
                <a:ea typeface="Calibri"/>
                <a:cs typeface="Calibri"/>
              </a:rPr>
              <a:t>​</a:t>
            </a:r>
            <a:endParaRPr lang="en-US">
              <a:latin typeface="Calibri"/>
              <a:ea typeface="Calibri"/>
              <a:cs typeface="Calibri"/>
            </a:endParaRPr>
          </a:p>
          <a:p>
            <a:pPr algn="ctr"/>
            <a:endParaRPr lang="en-US"/>
          </a:p>
        </p:txBody>
      </p:sp>
      <p:sp>
        <p:nvSpPr>
          <p:cNvPr id="30" name="TextBox 29">
            <a:extLst>
              <a:ext uri="{FF2B5EF4-FFF2-40B4-BE49-F238E27FC236}">
                <a16:creationId xmlns:a16="http://schemas.microsoft.com/office/drawing/2014/main" id="{5DACF8CE-77D2-BDDA-9929-49DF0553FD63}"/>
              </a:ext>
            </a:extLst>
          </p:cNvPr>
          <p:cNvSpPr txBox="1"/>
          <p:nvPr/>
        </p:nvSpPr>
        <p:spPr>
          <a:xfrm>
            <a:off x="6426680" y="4852358"/>
            <a:ext cx="330679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i="0" u="none" strike="noStrike" baseline="0">
                <a:solidFill>
                  <a:srgbClr val="000000"/>
                </a:solidFill>
                <a:latin typeface="Calibri"/>
                <a:ea typeface="Calibri"/>
                <a:cs typeface="Calibri"/>
              </a:rPr>
              <a:t>Doing your thing is always braver than following the crowd.</a:t>
            </a:r>
            <a:r>
              <a:rPr sz="2400" b="0" i="0">
                <a:solidFill>
                  <a:srgbClr val="000000"/>
                </a:solidFill>
                <a:latin typeface="Calibri"/>
                <a:ea typeface="Calibri"/>
                <a:cs typeface="Calibri"/>
              </a:rPr>
              <a:t>​</a:t>
            </a:r>
            <a:endParaRPr lang="en-US" sz="2400">
              <a:latin typeface="Calibri"/>
              <a:ea typeface="Calibri"/>
              <a:cs typeface="Calibri"/>
            </a:endParaRPr>
          </a:p>
          <a:p>
            <a:pPr algn="ctr"/>
            <a:endParaRPr lang="en-US"/>
          </a:p>
        </p:txBody>
      </p:sp>
      <p:pic>
        <p:nvPicPr>
          <p:cNvPr id="32" name="Picture 31" descr="A colorful rectangular sign with black text&#10;&#10;AI-generated content may be incorrect.">
            <a:extLst>
              <a:ext uri="{FF2B5EF4-FFF2-40B4-BE49-F238E27FC236}">
                <a16:creationId xmlns:a16="http://schemas.microsoft.com/office/drawing/2014/main" id="{9508AC8A-AF76-50FA-A837-073DE0081F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spTree>
    <p:extLst>
      <p:ext uri="{BB962C8B-B14F-4D97-AF65-F5344CB8AC3E}">
        <p14:creationId xmlns:p14="http://schemas.microsoft.com/office/powerpoint/2010/main" val="374039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ppt_x"/>
                                          </p:val>
                                        </p:tav>
                                        <p:tav tm="100000">
                                          <p:val>
                                            <p:strVal val="#ppt_x"/>
                                          </p:val>
                                        </p:tav>
                                      </p:tavLst>
                                    </p:anim>
                                    <p:anim calcmode="lin" valueType="num">
                                      <p:cBhvr additive="base">
                                        <p:cTn id="21" dur="500" fill="hold"/>
                                        <p:tgtEl>
                                          <p:spTgt spid="27"/>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4"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2" presetClass="entr" presetSubtype="4"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7" grpId="0" animBg="1"/>
      <p:bldP spid="19" grpId="0" animBg="1"/>
      <p:bldP spid="13" grpId="0" animBg="1"/>
      <p:bldP spid="20" grpId="0" animBg="1"/>
      <p:bldP spid="23" grpId="0"/>
      <p:bldP spid="27" grpId="0"/>
      <p:bldP spid="28" grpId="0"/>
      <p:bldP spid="29"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EB3A3-073F-01A1-90A0-192CBB5FBA1F}"/>
            </a:ext>
          </a:extLst>
        </p:cNvPr>
        <p:cNvGrpSpPr/>
        <p:nvPr/>
      </p:nvGrpSpPr>
      <p:grpSpPr>
        <a:xfrm>
          <a:off x="0" y="0"/>
          <a:ext cx="0" cy="0"/>
          <a:chOff x="0" y="0"/>
          <a:chExt cx="0" cy="0"/>
        </a:xfrm>
      </p:grpSpPr>
      <p:sp>
        <p:nvSpPr>
          <p:cNvPr id="5" name="Oval 4">
            <a:extLst>
              <a:ext uri="{FF2B5EF4-FFF2-40B4-BE49-F238E27FC236}">
                <a16:creationId xmlns:a16="http://schemas.microsoft.com/office/drawing/2014/main" id="{C00BEDEF-757F-4793-FA48-B4BAB1269CC6}"/>
              </a:ext>
            </a:extLst>
          </p:cNvPr>
          <p:cNvSpPr/>
          <p:nvPr/>
        </p:nvSpPr>
        <p:spPr>
          <a:xfrm>
            <a:off x="-2188049" y="-339990"/>
            <a:ext cx="6039812" cy="5670679"/>
          </a:xfrm>
          <a:prstGeom prst="ellipse">
            <a:avLst/>
          </a:prstGeom>
          <a:solidFill>
            <a:srgbClr val="0377C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17" name="Title 1">
            <a:extLst>
              <a:ext uri="{FF2B5EF4-FFF2-40B4-BE49-F238E27FC236}">
                <a16:creationId xmlns:a16="http://schemas.microsoft.com/office/drawing/2014/main" id="{A0A6956B-7458-3924-95D2-32B42B552E45}"/>
              </a:ext>
            </a:extLst>
          </p:cNvPr>
          <p:cNvSpPr txBox="1">
            <a:spLocks/>
          </p:cNvSpPr>
          <p:nvPr/>
        </p:nvSpPr>
        <p:spPr>
          <a:xfrm>
            <a:off x="178771" y="869306"/>
            <a:ext cx="3260504" cy="235895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GB" sz="3200" b="1">
                <a:solidFill>
                  <a:schemeClr val="bg1"/>
                </a:solidFill>
                <a:latin typeface="Segoe UI"/>
                <a:ea typeface="Calibri Light"/>
                <a:cs typeface="Segoe UI"/>
              </a:rPr>
              <a:t>Need to talk?</a:t>
            </a:r>
            <a:r>
              <a:rPr lang="en-GB" sz="3200" b="1">
                <a:latin typeface="Segoe UI"/>
                <a:ea typeface="Calibri Light"/>
                <a:cs typeface="Segoe UI"/>
              </a:rPr>
              <a:t> </a:t>
            </a:r>
            <a:br>
              <a:rPr lang="en-GB" sz="3200">
                <a:latin typeface="Segoe UI" panose="020B0502040204020203" pitchFamily="34" charset="0"/>
                <a:cs typeface="Segoe UI" panose="020B0502040204020203" pitchFamily="34" charset="0"/>
              </a:rPr>
            </a:br>
            <a:endParaRPr lang="en-GB" sz="3200">
              <a:latin typeface="Segoe UI" panose="020B0502040204020203" pitchFamily="34" charset="0"/>
              <a:ea typeface="Calibri Light"/>
              <a:cs typeface="Segoe UI" panose="020B0502040204020203" pitchFamily="34" charset="0"/>
            </a:endParaRPr>
          </a:p>
        </p:txBody>
      </p:sp>
      <p:sp>
        <p:nvSpPr>
          <p:cNvPr id="2" name="TextBox 1">
            <a:extLst>
              <a:ext uri="{FF2B5EF4-FFF2-40B4-BE49-F238E27FC236}">
                <a16:creationId xmlns:a16="http://schemas.microsoft.com/office/drawing/2014/main" id="{A1963799-84C0-F4E4-2F20-8E446133501F}"/>
              </a:ext>
            </a:extLst>
          </p:cNvPr>
          <p:cNvSpPr txBox="1"/>
          <p:nvPr/>
        </p:nvSpPr>
        <p:spPr>
          <a:xfrm>
            <a:off x="4186976" y="3863727"/>
            <a:ext cx="728166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latin typeface="Segoe UI"/>
                <a:ea typeface="Calibri"/>
                <a:cs typeface="Calibri"/>
              </a:rPr>
              <a:t>If you are worried anything we have talked about today, you can find support or information </a:t>
            </a:r>
            <a:endParaRPr lang="en-GB" sz="2000">
              <a:latin typeface="Segoe UI"/>
            </a:endParaRPr>
          </a:p>
        </p:txBody>
      </p:sp>
      <p:sp>
        <p:nvSpPr>
          <p:cNvPr id="3" name="TextBox 2">
            <a:extLst>
              <a:ext uri="{FF2B5EF4-FFF2-40B4-BE49-F238E27FC236}">
                <a16:creationId xmlns:a16="http://schemas.microsoft.com/office/drawing/2014/main" id="{B135638C-0E4C-4E78-FB23-8CFE3ED58C6F}"/>
              </a:ext>
            </a:extLst>
          </p:cNvPr>
          <p:cNvSpPr txBox="1"/>
          <p:nvPr/>
        </p:nvSpPr>
        <p:spPr>
          <a:xfrm>
            <a:off x="3169307" y="4767041"/>
            <a:ext cx="7257559"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rgbClr val="3C3C3C"/>
                </a:solidFill>
                <a:latin typeface="Segoe UI"/>
                <a:cs typeface="Segoe UI"/>
              </a:rPr>
              <a:t>Childline Scotland is a free, confidential telephone counselling service for children and young people. </a:t>
            </a:r>
          </a:p>
          <a:p>
            <a:endParaRPr lang="en-US" sz="2000">
              <a:solidFill>
                <a:srgbClr val="3C3C3C"/>
              </a:solidFill>
              <a:latin typeface="Segoe UI"/>
              <a:cs typeface="Segoe UI"/>
            </a:endParaRPr>
          </a:p>
          <a:p>
            <a:r>
              <a:rPr lang="en-US" sz="2000">
                <a:solidFill>
                  <a:srgbClr val="3C3C3C"/>
                </a:solidFill>
                <a:latin typeface="Segoe UI"/>
                <a:cs typeface="Segoe UI"/>
              </a:rPr>
              <a:t>Call:  0800 1111 </a:t>
            </a:r>
          </a:p>
          <a:p>
            <a:endParaRPr lang="en-US" sz="2000">
              <a:solidFill>
                <a:srgbClr val="3C3C3C"/>
              </a:solidFill>
              <a:latin typeface="Segoe UI"/>
              <a:cs typeface="Segoe UI"/>
            </a:endParaRPr>
          </a:p>
          <a:p>
            <a:r>
              <a:rPr lang="en-US" sz="2000" b="1">
                <a:solidFill>
                  <a:srgbClr val="C5008C"/>
                </a:solidFill>
                <a:latin typeface="Segoe UI"/>
                <a:cs typeface="Segoe UI"/>
                <a:hlinkClick r:id="rId4"/>
              </a:rPr>
              <a:t>https://www.childline.org.uk/</a:t>
            </a:r>
          </a:p>
        </p:txBody>
      </p:sp>
      <p:pic>
        <p:nvPicPr>
          <p:cNvPr id="7" name="Picture 6" descr="A colorful rectangular sign with black text&#10;&#10;AI-generated content may be incorrect.">
            <a:extLst>
              <a:ext uri="{FF2B5EF4-FFF2-40B4-BE49-F238E27FC236}">
                <a16:creationId xmlns:a16="http://schemas.microsoft.com/office/drawing/2014/main" id="{A6DCCBC8-5DC1-6231-8E99-8D1FEE37AB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7903" y="5325081"/>
            <a:ext cx="2292121" cy="1528081"/>
          </a:xfrm>
          <a:prstGeom prst="rect">
            <a:avLst/>
          </a:prstGeom>
        </p:spPr>
      </p:pic>
      <p:pic>
        <p:nvPicPr>
          <p:cNvPr id="10" name="Picture 9" descr="Blue and white logo with text&#10;&#10;AI-generated content may be incorrect.">
            <a:extLst>
              <a:ext uri="{FF2B5EF4-FFF2-40B4-BE49-F238E27FC236}">
                <a16:creationId xmlns:a16="http://schemas.microsoft.com/office/drawing/2014/main" id="{C25A6A24-FA83-7DA6-B569-EFA13FD4A8CF}"/>
              </a:ext>
            </a:extLst>
          </p:cNvPr>
          <p:cNvPicPr>
            <a:picLocks noChangeAspect="1"/>
          </p:cNvPicPr>
          <p:nvPr/>
        </p:nvPicPr>
        <p:blipFill>
          <a:blip r:embed="rId6"/>
          <a:stretch>
            <a:fillRect/>
          </a:stretch>
        </p:blipFill>
        <p:spPr>
          <a:xfrm>
            <a:off x="10514824" y="286314"/>
            <a:ext cx="1373716" cy="1021291"/>
          </a:xfrm>
          <a:prstGeom prst="rect">
            <a:avLst/>
          </a:prstGeom>
          <a:ln>
            <a:solidFill>
              <a:schemeClr val="bg1"/>
            </a:solidFill>
          </a:ln>
        </p:spPr>
      </p:pic>
      <p:sp>
        <p:nvSpPr>
          <p:cNvPr id="4" name="Oval 3">
            <a:extLst>
              <a:ext uri="{FF2B5EF4-FFF2-40B4-BE49-F238E27FC236}">
                <a16:creationId xmlns:a16="http://schemas.microsoft.com/office/drawing/2014/main" id="{4008D9CC-6573-1189-5517-6EF0603B4768}"/>
              </a:ext>
            </a:extLst>
          </p:cNvPr>
          <p:cNvSpPr/>
          <p:nvPr/>
        </p:nvSpPr>
        <p:spPr>
          <a:xfrm>
            <a:off x="4409560" y="136390"/>
            <a:ext cx="4688720" cy="329261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BDC8070E-D45D-5594-F3A0-97464941E6DD}"/>
              </a:ext>
            </a:extLst>
          </p:cNvPr>
          <p:cNvSpPr txBox="1"/>
          <p:nvPr/>
        </p:nvSpPr>
        <p:spPr>
          <a:xfrm>
            <a:off x="5120640" y="868680"/>
            <a:ext cx="3737610" cy="1815882"/>
          </a:xfrm>
          <a:prstGeom prst="rect">
            <a:avLst/>
          </a:prstGeom>
          <a:noFill/>
        </p:spPr>
        <p:txBody>
          <a:bodyPr wrap="square" rtlCol="0">
            <a:spAutoFit/>
          </a:bodyPr>
          <a:lstStyle/>
          <a:p>
            <a:r>
              <a:rPr lang="en-GB" sz="2800" b="1">
                <a:solidFill>
                  <a:schemeClr val="bg1"/>
                </a:solidFill>
              </a:rPr>
              <a:t>Speak to a trusted adult if anything you’ve learned or discussed has worried you…</a:t>
            </a:r>
          </a:p>
        </p:txBody>
      </p:sp>
    </p:spTree>
    <p:custDataLst>
      <p:tags r:id="rId1"/>
    </p:custDataLst>
    <p:extLst>
      <p:ext uri="{BB962C8B-B14F-4D97-AF65-F5344CB8AC3E}">
        <p14:creationId xmlns:p14="http://schemas.microsoft.com/office/powerpoint/2010/main" val="29507563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3AAAD33E7B5444091DD0A82BA80A713" ma:contentTypeVersion="3" ma:contentTypeDescription="Create a new document." ma:contentTypeScope="" ma:versionID="c9dec29df7f7bea8703bb891cce4f835">
  <xsd:schema xmlns:xsd="http://www.w3.org/2001/XMLSchema" xmlns:xs="http://www.w3.org/2001/XMLSchema" xmlns:p="http://schemas.microsoft.com/office/2006/metadata/properties" xmlns:ns2="eaf26b94-4ffc-40ce-a8d6-a9edd63e0799" targetNamespace="http://schemas.microsoft.com/office/2006/metadata/properties" ma:root="true" ma:fieldsID="4154e18ff6b1602b2d8f5706fb408b8e" ns2:_="">
    <xsd:import namespace="eaf26b94-4ffc-40ce-a8d6-a9edd63e0799"/>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f26b94-4ffc-40ce-a8d6-a9edd63e07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686B8B-2A67-427F-85C4-19A8231A1BAF}">
  <ds:schemaRefs>
    <ds:schemaRef ds:uri="eaf26b94-4ffc-40ce-a8d6-a9edd63e07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BBB4FED-DEA5-4A00-A33A-A94F9A54C883}">
  <ds:schemaRefs>
    <ds:schemaRef ds:uri="http://schemas.microsoft.com/sharepoint/v3/contenttype/forms"/>
  </ds:schemaRefs>
</ds:datastoreItem>
</file>

<file path=customXml/itemProps3.xml><?xml version="1.0" encoding="utf-8"?>
<ds:datastoreItem xmlns:ds="http://schemas.openxmlformats.org/officeDocument/2006/customXml" ds:itemID="{F85EC24F-0CA9-4B17-AE9B-F4C41420F338}">
  <ds:schemaRefs>
    <ds:schemaRef ds:uri="eaf26b94-4ffc-40ce-a8d6-a9edd63e07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29</Slides>
  <Notes>29</Notes>
  <HiddenSlides>0</HiddenSlide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Whitcombe</dc:creator>
  <cp:revision>2</cp:revision>
  <dcterms:created xsi:type="dcterms:W3CDTF">2025-01-10T13:49:39Z</dcterms:created>
  <dcterms:modified xsi:type="dcterms:W3CDTF">2026-09-21T12:18:15Z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0x01010033AAAD33E7B5444091DD0A82BA80A713</vt:lpwstr>
  </property>
  <property fmtid="{D5CDD505-2E9C-101B-9397-08002B2CF9AE}" pid="3" name="MediaServiceImageTags">
    <vt:lpwstr/>
  </property>
</Properties>
</file>