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0.xml" ContentType="application/vnd.openxmlformats-officedocument.presentationml.notesSlide+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tags/tag4.xml" ContentType="application/vnd.openxmlformats-officedocument.presentationml.tags+xml"/>
  <Override PartName="/ppt/notesSlides/notesSlide16.xml" ContentType="application/vnd.openxmlformats-officedocument.presentationml.notesSlide+xml"/>
  <Override PartName="/ppt/tags/tag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349" r:id="rId5"/>
    <p:sldId id="461" r:id="rId6"/>
    <p:sldId id="1326" r:id="rId7"/>
    <p:sldId id="1376" r:id="rId8"/>
    <p:sldId id="1372" r:id="rId9"/>
    <p:sldId id="1373" r:id="rId10"/>
    <p:sldId id="1377" r:id="rId11"/>
    <p:sldId id="1378" r:id="rId12"/>
    <p:sldId id="1319" r:id="rId13"/>
    <p:sldId id="1380" r:id="rId14"/>
    <p:sldId id="1379" r:id="rId15"/>
    <p:sldId id="1330" r:id="rId16"/>
    <p:sldId id="1362" r:id="rId17"/>
    <p:sldId id="1363" r:id="rId18"/>
    <p:sldId id="1318" r:id="rId19"/>
    <p:sldId id="1335" r:id="rId20"/>
    <p:sldId id="1367" r:id="rId21"/>
    <p:sldId id="1365" r:id="rId22"/>
    <p:sldId id="1368" r:id="rId23"/>
    <p:sldId id="1369" r:id="rId24"/>
    <p:sldId id="1375" r:id="rId25"/>
    <p:sldId id="134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9E9102-7751-3200-BC32-A785280C1941}" name="jacqueline.mackay9@nhs.scot" initials="ja" userId="S::urn:spo:guest#jacqueline.mackay9@nhs.scot::" providerId="AD"/>
  <p188:author id="{56C37038-7B7C-137C-9F53-4F38122B0D9A}" name="Ailsa Christie" initials="AC" userId="S::ailsa@talkabouttrust.org::8e0f5b20-19f0-4ab6-b829-f10df5086ccb" providerId="AD"/>
  <p188:author id="{43D5E991-F6D5-0ECE-6CB6-F9ABF44FF63E}" name="Helena Conibear" initials="HC" userId="S::helena@talkabouttrust.org::14702610-6db2-485a-bfee-48fdd19d9556" providerId="AD"/>
  <p188:author id="{46A8A6CA-38D8-F96E-D684-7CF62C2E970E}" name="Ailsa Christie" initials="AC" userId="5876f2cbc96fb4d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78CA"/>
    <a:srgbClr val="FCA205"/>
    <a:srgbClr val="49D4D6"/>
    <a:srgbClr val="62F2F5"/>
    <a:srgbClr val="FCB2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364C15-8CD8-54A7-ADD0-DFA95CD1BDCE}" v="4" dt="2026-09-14T11:24:41.1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inimized">
    <p:restoredLeft sz="15099" autoAdjust="0"/>
    <p:restoredTop sz="23051" autoAdjust="0"/>
  </p:normalViewPr>
  <p:slideViewPr>
    <p:cSldViewPr snapToGrid="0">
      <p:cViewPr varScale="1">
        <p:scale>
          <a:sx n="22" d="100"/>
          <a:sy n="22" d="100"/>
        </p:scale>
        <p:origin x="3019" y="2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7:41.817"/>
    </inkml:context>
    <inkml:brush xml:id="br0">
      <inkml:brushProperty name="width" value="0.35" units="cm"/>
      <inkml:brushProperty name="height" value="0.35" units="cm"/>
      <inkml:brushProperty name="color" value="#FFFFFF"/>
    </inkml:brush>
  </inkml:definitions>
  <inkml:trace contextRef="#ctx0" brushRef="#br0">232 157 24575,'35'0'0,"-11"0"0,-31 0 0,-24 0 0,-20-2 0,-11-6 0,7-2 0,13-1 0,16 1 0,13 4 0,10 0 0,27-1 0,-3 2 0,21 0 0,-15 3 0,-4 2 0,-5 0 0,-5 0 0,-2 2 0,-4-1 0,2-13 0,-3-4 0,2-12 0,-3 10 0,0 7 0,-1 9 0,11 2 0,4 0 0,9 0 0,-1 2 0,-5 0 0,-10 0 0,-6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7:45.834"/>
    </inkml:context>
    <inkml:brush xml:id="br0">
      <inkml:brushProperty name="width" value="0.35" units="cm"/>
      <inkml:brushProperty name="height" value="0.35" units="cm"/>
      <inkml:brushProperty name="color" value="#FFFFFF"/>
    </inkml:brush>
  </inkml:definitions>
  <inkml:trace contextRef="#ctx0" brushRef="#br0">1 1 24575,'53'28'0,"-4"-6"0,-12-11 0,-4-1 0,-4 0 0,-4-3 0,-5-2 0,4-4 0,4-1 0,1 0 0,0 0 0,-2 0 0,1 0 0,2 0 0,0 0 0,-5 0 0,-6 0 0,-2 0 0,2 7 0,2-4 0,2 4 0,-1-4 0,-3 0 0,-1 2 0,0 3 0,-2-1 0,3-1 0,-1-2 0,0-3 0,7 1 0,-8-2 0,6 3 0,-5 1 0,3 1 0,3 0 0,-1-4 0,-2 0 0,-5 3 0,0 1 0,3 0 0,3 0 0,1-4 0,-3-1 0,-2 0 0,-1 0 0,9 0 0,-9 0 0,-78 0 0,11 0 0,-70 0 0,44 0 0,6 0 0,8 0 0,10 0 0,8 0 0,7 0 0,3 0 0,2 0 0,0 0 0,5 0 0,1 0 0,4 0 0,-3 0 0,-3 0 0,2 0 0,-2 0 0,-1 0 0,-3 0 0,-2 0 0,15 0 0,6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7:46.383"/>
    </inkml:context>
    <inkml:brush xml:id="br0">
      <inkml:brushProperty name="width" value="0.35" units="cm"/>
      <inkml:brushProperty name="height" value="0.35" units="cm"/>
      <inkml:brushProperty name="color" value="#FFFFFF"/>
    </inkml:brush>
  </inkml:definitions>
  <inkml:trace contextRef="#ctx0" brushRef="#br0">1 1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8:19.450"/>
    </inkml:context>
    <inkml:brush xml:id="br0">
      <inkml:brushProperty name="width" value="0.35" units="cm"/>
      <inkml:brushProperty name="height" value="0.35" units="cm"/>
      <inkml:brushProperty name="color" value="#FFFFFF"/>
    </inkml:brush>
  </inkml:definitions>
  <inkml:trace contextRef="#ctx0" brushRef="#br0">0 1 24575,'0'0'0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9:36.417"/>
    </inkml:context>
    <inkml:brush xml:id="br0">
      <inkml:brushProperty name="width" value="0.35" units="cm"/>
      <inkml:brushProperty name="height" value="0.35" units="cm"/>
      <inkml:brushProperty name="color" value="#FFFFFF"/>
    </inkml:brush>
  </inkml:definitions>
  <inkml:trace contextRef="#ctx0" brushRef="#br0">1 362 24575,'74'-29'0,"-6"1"0,-11-5 0,-4 0 0,-4 3 0,6-6 0,-6 7 0,-8 6 0,-11 7 0,-13 9 0,-2 2 0,-1 0 0,-1 1 0,-2 1 0,-1 2 0,1 1 0,1 0 0,3 0 0,5 0 0,6 0 0,2 0 0,2 0 0,-3 0 0,-5 0 0,0 0 0,-1 0 0,1 0 0,0 0 0,-4 0 0,-5 0 0,-3 0 0,-1 0 0,1 0 0,0 0 0,-1 0 0,2 4 0,0-1 0,1 4 0,0-3 0,-1 3 0,-1-2 0,0 1 0,1 0 0,1-1 0,0 1 0,1 3 0,1 1 0,1 1 0,1 2 0,1-1 0,1 3 0,1 1 0,-2-2 0,-1 0 0,-2-2 0,0-2 0,0 1 0,0 1 0,0 2 0,1 1 0,1-3 0,1-1 0,2-5 0,0-2 0,0-3 0,0-1 0,0 0 0,-3 0 0,-3 0 0,-3 0 0,-1 0 0,1-1 0,-2-3 0,-2-5 0,-4 0 0,-2-5 0,0 1 0,0 1 0,-1 0 0,-3 2 0,-4 2 0,-5-1 0,-5-1 0,-4-1 0,-1-2 0,1-3 0,0-4 0,3 0 0,2-1 0,4 4 0,4 1 0,4 3 0,3 2 0,1 1 0,-4 3 0,-6-2 0,-2 1 0,-15-3 0,-6 1 0,-12 2 0,-5 1 0,7 1 0,6 4 0,11-1 0,9 3 0,6 0 0,2 0 0,1 0 0,-1 0 0,0 0 0,1 0 0,1 0 0,-4 0 0,2 0 0,-6 0 0,0 0 0,0 0 0,1 0 0,2 0 0,4 0 0,1-2 0,2-1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9:39.867"/>
    </inkml:context>
    <inkml:brush xml:id="br0">
      <inkml:brushProperty name="width" value="0.35" units="cm"/>
      <inkml:brushProperty name="height" value="0.35" units="cm"/>
      <inkml:brushProperty name="color" value="#FFFFFF"/>
    </inkml:brush>
  </inkml:definitions>
  <inkml:trace contextRef="#ctx0" brushRef="#br0">0 411 24575,'34'-25'0,"2"2"0,13-6 0,5-3 0,1-2 0,-4 2 0,-14 10 0,-8 7 0,-9 5 0,-3 5 0,-2 0 0,-1 1 0,1 1 0,-3 1 0,-1 0 0,-1 0 0,0-1 0,3-2 0,1-1 0,2-2 0,0-2 0,1-1 0,2-1 0,0 2 0,0 2 0,-2 1 0,-1 0 0,-1 0 0,-3 0 0,0 2 0,-4 3 0,3-1 0,-3 1 0,3-1 0,-2 1 0,2 2 0,2-3 0,3 1 0,0-3 0,0 1 0,-2 2 0,1-1 0,-1 1 0,0-1 0,2 1 0,1-3 0,2 3 0,0-3 0,0 0 0,0 3 0,-2-1 0,-2 3 0,-2 0 0,0 1 0,0 0 0,1 2 0,0 1 0,-1 2 0,-4-1 0,-1 2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20:04.183"/>
    </inkml:context>
    <inkml:brush xml:id="br0">
      <inkml:brushProperty name="width" value="0.35" units="cm"/>
      <inkml:brushProperty name="height" value="0.35" units="cm"/>
      <inkml:brushProperty name="color" value="#FFFFFF"/>
    </inkml:brush>
  </inkml:definitions>
  <inkml:trace contextRef="#ctx0" brushRef="#br0">0 0 24575,'0'0'0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7:41.817"/>
    </inkml:context>
    <inkml:brush xml:id="br0">
      <inkml:brushProperty name="width" value="0.35" units="cm"/>
      <inkml:brushProperty name="height" value="0.35" units="cm"/>
      <inkml:brushProperty name="color" value="#FFFFFF"/>
    </inkml:brush>
  </inkml:definitions>
  <inkml:trace contextRef="#ctx0" brushRef="#br0">232 157 24575,'35'0'0,"-11"0"0,-31 0 0,-24 0 0,-20-2 0,-11-6 0,7-2 0,13-1 0,16 1 0,13 4 0,10 0 0,27-1 0,-3 2 0,21 0 0,-15 3 0,-4 2 0,-5 0 0,-5 0 0,-2 2 0,-4-1 0,2-13 0,-3-4 0,2-12 0,-3 10 0,0 7 0,-1 9 0,11 2 0,4 0 0,9 0 0,-1 2 0,-5 0 0,-10 0 0,-6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7:45.834"/>
    </inkml:context>
    <inkml:brush xml:id="br0">
      <inkml:brushProperty name="width" value="0.35" units="cm"/>
      <inkml:brushProperty name="height" value="0.35" units="cm"/>
      <inkml:brushProperty name="color" value="#FFFFFF"/>
    </inkml:brush>
  </inkml:definitions>
  <inkml:trace contextRef="#ctx0" brushRef="#br0">1 1 24575,'53'28'0,"-4"-6"0,-12-11 0,-4-1 0,-4 0 0,-4-3 0,-5-2 0,4-4 0,4-1 0,1 0 0,0 0 0,-2 0 0,1 0 0,2 0 0,0 0 0,-5 0 0,-6 0 0,-2 0 0,2 7 0,2-4 0,2 4 0,-1-4 0,-3 0 0,-1 2 0,0 3 0,-2-1 0,3-1 0,-1-2 0,0-3 0,7 1 0,-8-2 0,6 3 0,-5 1 0,3 1 0,3 0 0,-1-4 0,-2 0 0,-5 3 0,0 1 0,3 0 0,3 0 0,1-4 0,-3-1 0,-2 0 0,-1 0 0,9 0 0,-9 0 0,-78 0 0,11 0 0,-70 0 0,44 0 0,6 0 0,8 0 0,10 0 0,8 0 0,7 0 0,3 0 0,2 0 0,0 0 0,5 0 0,1 0 0,4 0 0,-3 0 0,-3 0 0,2 0 0,-2 0 0,-1 0 0,-3 0 0,-2 0 0,15 0 0,6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7:46.383"/>
    </inkml:context>
    <inkml:brush xml:id="br0">
      <inkml:brushProperty name="width" value="0.35" units="cm"/>
      <inkml:brushProperty name="height" value="0.35" units="cm"/>
      <inkml:brushProperty name="color" value="#FFFFFF"/>
    </inkml:brush>
  </inkml:definitions>
  <inkml:trace contextRef="#ctx0" brushRef="#br0">1 1 24575,'0'0'0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8:19.450"/>
    </inkml:context>
    <inkml:brush xml:id="br0">
      <inkml:brushProperty name="width" value="0.35" units="cm"/>
      <inkml:brushProperty name="height" value="0.35" units="cm"/>
      <inkml:brushProperty name="color" value="#FFFFFF"/>
    </inkml:brush>
  </inkml:definitions>
  <inkml:trace contextRef="#ctx0" brushRef="#br0">0 1 24575,'0'0'0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9:36.417"/>
    </inkml:context>
    <inkml:brush xml:id="br0">
      <inkml:brushProperty name="width" value="0.35" units="cm"/>
      <inkml:brushProperty name="height" value="0.35" units="cm"/>
      <inkml:brushProperty name="color" value="#FFFFFF"/>
    </inkml:brush>
  </inkml:definitions>
  <inkml:trace contextRef="#ctx0" brushRef="#br0">1 362 24575,'74'-29'0,"-6"1"0,-11-5 0,-4 0 0,-4 3 0,6-6 0,-6 7 0,-8 6 0,-11 7 0,-13 9 0,-2 2 0,-1 0 0,-1 1 0,-2 1 0,-1 2 0,1 1 0,1 0 0,3 0 0,5 0 0,6 0 0,2 0 0,2 0 0,-3 0 0,-5 0 0,0 0 0,-1 0 0,1 0 0,0 0 0,-4 0 0,-5 0 0,-3 0 0,-1 0 0,1 0 0,0 0 0,-1 0 0,2 4 0,0-1 0,1 4 0,0-3 0,-1 3 0,-1-2 0,0 1 0,1 0 0,1-1 0,0 1 0,1 3 0,1 1 0,1 1 0,1 2 0,1-1 0,1 3 0,1 1 0,-2-2 0,-1 0 0,-2-2 0,0-2 0,0 1 0,0 1 0,0 2 0,1 1 0,1-3 0,1-1 0,2-5 0,0-2 0,0-3 0,0-1 0,0 0 0,-3 0 0,-3 0 0,-3 0 0,-1 0 0,1-1 0,-2-3 0,-2-5 0,-4 0 0,-2-5 0,0 1 0,0 1 0,-1 0 0,-3 2 0,-4 2 0,-5-1 0,-5-1 0,-4-1 0,-1-2 0,1-3 0,0-4 0,3 0 0,2-1 0,4 4 0,4 1 0,4 3 0,3 2 0,1 1 0,-4 3 0,-6-2 0,-2 1 0,-15-3 0,-6 1 0,-12 2 0,-5 1 0,7 1 0,6 4 0,11-1 0,9 3 0,6 0 0,2 0 0,1 0 0,-1 0 0,0 0 0,1 0 0,1 0 0,-4 0 0,2 0 0,-6 0 0,0 0 0,0 0 0,1 0 0,2 0 0,4 0 0,1-2 0,2-1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9:39.867"/>
    </inkml:context>
    <inkml:brush xml:id="br0">
      <inkml:brushProperty name="width" value="0.35" units="cm"/>
      <inkml:brushProperty name="height" value="0.35" units="cm"/>
      <inkml:brushProperty name="color" value="#FFFFFF"/>
    </inkml:brush>
  </inkml:definitions>
  <inkml:trace contextRef="#ctx0" brushRef="#br0">0 411 24575,'34'-25'0,"2"2"0,13-6 0,5-3 0,1-2 0,-4 2 0,-14 10 0,-8 7 0,-9 5 0,-3 5 0,-2 0 0,-1 1 0,1 1 0,-3 1 0,-1 0 0,-1 0 0,0-1 0,3-2 0,1-1 0,2-2 0,0-2 0,1-1 0,2-1 0,0 2 0,0 2 0,-2 1 0,-1 0 0,-1 0 0,-3 0 0,0 2 0,-4 3 0,3-1 0,-3 1 0,3-1 0,-2 1 0,2 2 0,2-3 0,3 1 0,0-3 0,0 1 0,-2 2 0,1-1 0,-1 1 0,0-1 0,2 1 0,1-3 0,2 3 0,0-3 0,0 0 0,0 3 0,-2-1 0,-2 3 0,-2 0 0,0 1 0,0 0 0,1 2 0,0 1 0,-1 2 0,-4-1 0,-1 2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20:04.183"/>
    </inkml:context>
    <inkml:brush xml:id="br0">
      <inkml:brushProperty name="width" value="0.35" units="cm"/>
      <inkml:brushProperty name="height" value="0.35" units="cm"/>
      <inkml:brushProperty name="color" value="#FFFFFF"/>
    </inkml:brush>
  </inkml:definitions>
  <inkml:trace contextRef="#ctx0" brushRef="#br0">0 0 24575,'0'0'0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7:41.817"/>
    </inkml:context>
    <inkml:brush xml:id="br0">
      <inkml:brushProperty name="width" value="0.35" units="cm"/>
      <inkml:brushProperty name="height" value="0.35" units="cm"/>
      <inkml:brushProperty name="color" value="#FFFFFF"/>
    </inkml:brush>
  </inkml:definitions>
  <inkml:trace contextRef="#ctx0" brushRef="#br0">232 157 24575,'35'0'0,"-11"0"0,-31 0 0,-24 0 0,-20-2 0,-11-6 0,7-2 0,13-1 0,16 1 0,13 4 0,10 0 0,27-1 0,-3 2 0,21 0 0,-15 3 0,-4 2 0,-5 0 0,-5 0 0,-2 2 0,-4-1 0,2-13 0,-3-4 0,2-12 0,-3 10 0,0 7 0,-1 9 0,11 2 0,4 0 0,9 0 0,-1 2 0,-5 0 0,-10 0 0,-6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7:45.834"/>
    </inkml:context>
    <inkml:brush xml:id="br0">
      <inkml:brushProperty name="width" value="0.35" units="cm"/>
      <inkml:brushProperty name="height" value="0.35" units="cm"/>
      <inkml:brushProperty name="color" value="#FFFFFF"/>
    </inkml:brush>
  </inkml:definitions>
  <inkml:trace contextRef="#ctx0" brushRef="#br0">1 1 24575,'53'28'0,"-4"-6"0,-12-11 0,-4-1 0,-4 0 0,-4-3 0,-5-2 0,4-4 0,4-1 0,1 0 0,0 0 0,-2 0 0,1 0 0,2 0 0,0 0 0,-5 0 0,-6 0 0,-2 0 0,2 7 0,2-4 0,2 4 0,-1-4 0,-3 0 0,-1 2 0,0 3 0,-2-1 0,3-1 0,-1-2 0,0-3 0,7 1 0,-8-2 0,6 3 0,-5 1 0,3 1 0,3 0 0,-1-4 0,-2 0 0,-5 3 0,0 1 0,3 0 0,3 0 0,1-4 0,-3-1 0,-2 0 0,-1 0 0,9 0 0,-9 0 0,-78 0 0,11 0 0,-70 0 0,44 0 0,6 0 0,8 0 0,10 0 0,8 0 0,7 0 0,3 0 0,2 0 0,0 0 0,5 0 0,1 0 0,4 0 0,-3 0 0,-3 0 0,2 0 0,-2 0 0,-1 0 0,-3 0 0,-2 0 0,15 0 0,6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7:46.383"/>
    </inkml:context>
    <inkml:brush xml:id="br0">
      <inkml:brushProperty name="width" value="0.35" units="cm"/>
      <inkml:brushProperty name="height" value="0.35" units="cm"/>
      <inkml:brushProperty name="color" value="#FFFFFF"/>
    </inkml:brush>
  </inkml:definitions>
  <inkml:trace contextRef="#ctx0" brushRef="#br0">1 1 24575,'0'0'0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8:19.450"/>
    </inkml:context>
    <inkml:brush xml:id="br0">
      <inkml:brushProperty name="width" value="0.35" units="cm"/>
      <inkml:brushProperty name="height" value="0.35" units="cm"/>
      <inkml:brushProperty name="color" value="#FFFFFF"/>
    </inkml:brush>
  </inkml:definitions>
  <inkml:trace contextRef="#ctx0" brushRef="#br0">0 1 24575,'0'0'0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9:36.417"/>
    </inkml:context>
    <inkml:brush xml:id="br0">
      <inkml:brushProperty name="width" value="0.35" units="cm"/>
      <inkml:brushProperty name="height" value="0.35" units="cm"/>
      <inkml:brushProperty name="color" value="#FFFFFF"/>
    </inkml:brush>
  </inkml:definitions>
  <inkml:trace contextRef="#ctx0" brushRef="#br0">1 362 24575,'74'-29'0,"-6"1"0,-11-5 0,-4 0 0,-4 3 0,6-6 0,-6 7 0,-8 6 0,-11 7 0,-13 9 0,-2 2 0,-1 0 0,-1 1 0,-2 1 0,-1 2 0,1 1 0,1 0 0,3 0 0,5 0 0,6 0 0,2 0 0,2 0 0,-3 0 0,-5 0 0,0 0 0,-1 0 0,1 0 0,0 0 0,-4 0 0,-5 0 0,-3 0 0,-1 0 0,1 0 0,0 0 0,-1 0 0,2 4 0,0-1 0,1 4 0,0-3 0,-1 3 0,-1-2 0,0 1 0,1 0 0,1-1 0,0 1 0,1 3 0,1 1 0,1 1 0,1 2 0,1-1 0,1 3 0,1 1 0,-2-2 0,-1 0 0,-2-2 0,0-2 0,0 1 0,0 1 0,0 2 0,1 1 0,1-3 0,1-1 0,2-5 0,0-2 0,0-3 0,0-1 0,0 0 0,-3 0 0,-3 0 0,-3 0 0,-1 0 0,1-1 0,-2-3 0,-2-5 0,-4 0 0,-2-5 0,0 1 0,0 1 0,-1 0 0,-3 2 0,-4 2 0,-5-1 0,-5-1 0,-4-1 0,-1-2 0,1-3 0,0-4 0,3 0 0,2-1 0,4 4 0,4 1 0,4 3 0,3 2 0,1 1 0,-4 3 0,-6-2 0,-2 1 0,-15-3 0,-6 1 0,-12 2 0,-5 1 0,7 1 0,6 4 0,11-1 0,9 3 0,6 0 0,2 0 0,1 0 0,-1 0 0,0 0 0,1 0 0,1 0 0,-4 0 0,2 0 0,-6 0 0,0 0 0,0 0 0,1 0 0,2 0 0,4 0 0,1-2 0,2-1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9:39.867"/>
    </inkml:context>
    <inkml:brush xml:id="br0">
      <inkml:brushProperty name="width" value="0.35" units="cm"/>
      <inkml:brushProperty name="height" value="0.35" units="cm"/>
      <inkml:brushProperty name="color" value="#FFFFFF"/>
    </inkml:brush>
  </inkml:definitions>
  <inkml:trace contextRef="#ctx0" brushRef="#br0">0 411 24575,'34'-25'0,"2"2"0,13-6 0,5-3 0,1-2 0,-4 2 0,-14 10 0,-8 7 0,-9 5 0,-3 5 0,-2 0 0,-1 1 0,1 1 0,-3 1 0,-1 0 0,-1 0 0,0-1 0,3-2 0,1-1 0,2-2 0,0-2 0,1-1 0,2-1 0,0 2 0,0 2 0,-2 1 0,-1 0 0,-1 0 0,-3 0 0,0 2 0,-4 3 0,3-1 0,-3 1 0,3-1 0,-2 1 0,2 2 0,2-3 0,3 1 0,0-3 0,0 1 0,-2 2 0,1-1 0,-1 1 0,0-1 0,2 1 0,1-3 0,2 3 0,0-3 0,0 0 0,0 3 0,-2-1 0,-2 3 0,-2 0 0,0 1 0,0 0 0,1 2 0,0 1 0,-1 2 0,-4-1 0,-1 2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20:04.183"/>
    </inkml:context>
    <inkml:brush xml:id="br0">
      <inkml:brushProperty name="width" value="0.35" units="cm"/>
      <inkml:brushProperty name="height" value="0.35" units="cm"/>
      <inkml:brushProperty name="color" value="#FFFFFF"/>
    </inkml:brush>
  </inkml:definitions>
  <inkml:trace contextRef="#ctx0" brushRef="#br0">0 0 24575,'0'0'0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7:41.817"/>
    </inkml:context>
    <inkml:brush xml:id="br0">
      <inkml:brushProperty name="width" value="0.35" units="cm"/>
      <inkml:brushProperty name="height" value="0.35" units="cm"/>
      <inkml:brushProperty name="color" value="#FFFFFF"/>
    </inkml:brush>
  </inkml:definitions>
  <inkml:trace contextRef="#ctx0" brushRef="#br0">232 157 24575,'35'0'0,"-11"0"0,-31 0 0,-24 0 0,-20-2 0,-11-6 0,7-2 0,13-1 0,16 1 0,13 4 0,10 0 0,27-1 0,-3 2 0,21 0 0,-15 3 0,-4 2 0,-5 0 0,-5 0 0,-2 2 0,-4-1 0,2-13 0,-3-4 0,2-12 0,-3 10 0,0 7 0,-1 9 0,11 2 0,4 0 0,9 0 0,-1 2 0,-5 0 0,-10 0 0,-6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7:45.834"/>
    </inkml:context>
    <inkml:brush xml:id="br0">
      <inkml:brushProperty name="width" value="0.35" units="cm"/>
      <inkml:brushProperty name="height" value="0.35" units="cm"/>
      <inkml:brushProperty name="color" value="#FFFFFF"/>
    </inkml:brush>
  </inkml:definitions>
  <inkml:trace contextRef="#ctx0" brushRef="#br0">1 1 24575,'53'28'0,"-4"-6"0,-12-11 0,-4-1 0,-4 0 0,-4-3 0,-5-2 0,4-4 0,4-1 0,1 0 0,0 0 0,-2 0 0,1 0 0,2 0 0,0 0 0,-5 0 0,-6 0 0,-2 0 0,2 7 0,2-4 0,2 4 0,-1-4 0,-3 0 0,-1 2 0,0 3 0,-2-1 0,3-1 0,-1-2 0,0-3 0,7 1 0,-8-2 0,6 3 0,-5 1 0,3 1 0,3 0 0,-1-4 0,-2 0 0,-5 3 0,0 1 0,3 0 0,3 0 0,1-4 0,-3-1 0,-2 0 0,-1 0 0,9 0 0,-9 0 0,-78 0 0,11 0 0,-70 0 0,44 0 0,6 0 0,8 0 0,10 0 0,8 0 0,7 0 0,3 0 0,2 0 0,0 0 0,5 0 0,1 0 0,4 0 0,-3 0 0,-3 0 0,2 0 0,-2 0 0,-1 0 0,-3 0 0,-2 0 0,15 0 0,6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7:46.383"/>
    </inkml:context>
    <inkml:brush xml:id="br0">
      <inkml:brushProperty name="width" value="0.35" units="cm"/>
      <inkml:brushProperty name="height" value="0.35" units="cm"/>
      <inkml:brushProperty name="color" value="#FFFFFF"/>
    </inkml:brush>
  </inkml:definitions>
  <inkml:trace contextRef="#ctx0" brushRef="#br0">1 1 24575,'0'0'0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8:19.450"/>
    </inkml:context>
    <inkml:brush xml:id="br0">
      <inkml:brushProperty name="width" value="0.35" units="cm"/>
      <inkml:brushProperty name="height" value="0.35" units="cm"/>
      <inkml:brushProperty name="color" value="#FFFFFF"/>
    </inkml:brush>
  </inkml:definitions>
  <inkml:trace contextRef="#ctx0" brushRef="#br0">0 1 24575,'0'0'0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9:36.417"/>
    </inkml:context>
    <inkml:brush xml:id="br0">
      <inkml:brushProperty name="width" value="0.35" units="cm"/>
      <inkml:brushProperty name="height" value="0.35" units="cm"/>
      <inkml:brushProperty name="color" value="#FFFFFF"/>
    </inkml:brush>
  </inkml:definitions>
  <inkml:trace contextRef="#ctx0" brushRef="#br0">1 362 24575,'74'-29'0,"-6"1"0,-11-5 0,-4 0 0,-4 3 0,6-6 0,-6 7 0,-8 6 0,-11 7 0,-13 9 0,-2 2 0,-1 0 0,-1 1 0,-2 1 0,-1 2 0,1 1 0,1 0 0,3 0 0,5 0 0,6 0 0,2 0 0,2 0 0,-3 0 0,-5 0 0,0 0 0,-1 0 0,1 0 0,0 0 0,-4 0 0,-5 0 0,-3 0 0,-1 0 0,1 0 0,0 0 0,-1 0 0,2 4 0,0-1 0,1 4 0,0-3 0,-1 3 0,-1-2 0,0 1 0,1 0 0,1-1 0,0 1 0,1 3 0,1 1 0,1 1 0,1 2 0,1-1 0,1 3 0,1 1 0,-2-2 0,-1 0 0,-2-2 0,0-2 0,0 1 0,0 1 0,0 2 0,1 1 0,1-3 0,1-1 0,2-5 0,0-2 0,0-3 0,0-1 0,0 0 0,-3 0 0,-3 0 0,-3 0 0,-1 0 0,1-1 0,-2-3 0,-2-5 0,-4 0 0,-2-5 0,0 1 0,0 1 0,-1 0 0,-3 2 0,-4 2 0,-5-1 0,-5-1 0,-4-1 0,-1-2 0,1-3 0,0-4 0,3 0 0,2-1 0,4 4 0,4 1 0,4 3 0,3 2 0,1 1 0,-4 3 0,-6-2 0,-2 1 0,-15-3 0,-6 1 0,-12 2 0,-5 1 0,7 1 0,6 4 0,11-1 0,9 3 0,6 0 0,2 0 0,1 0 0,-1 0 0,0 0 0,1 0 0,1 0 0,-4 0 0,2 0 0,-6 0 0,0 0 0,0 0 0,1 0 0,2 0 0,4 0 0,1-2 0,2-1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19:39.867"/>
    </inkml:context>
    <inkml:brush xml:id="br0">
      <inkml:brushProperty name="width" value="0.35" units="cm"/>
      <inkml:brushProperty name="height" value="0.35" units="cm"/>
      <inkml:brushProperty name="color" value="#FFFFFF"/>
    </inkml:brush>
  </inkml:definitions>
  <inkml:trace contextRef="#ctx0" brushRef="#br0">0 411 24575,'34'-25'0,"2"2"0,13-6 0,5-3 0,1-2 0,-4 2 0,-14 10 0,-8 7 0,-9 5 0,-3 5 0,-2 0 0,-1 1 0,1 1 0,-3 1 0,-1 0 0,-1 0 0,0-1 0,3-2 0,1-1 0,2-2 0,0-2 0,1-1 0,2-1 0,0 2 0,0 2 0,-2 1 0,-1 0 0,-1 0 0,-3 0 0,0 2 0,-4 3 0,3-1 0,-3 1 0,3-1 0,-2 1 0,2 2 0,2-3 0,3 1 0,0-3 0,0 1 0,-2 2 0,1-1 0,-1 1 0,0-1 0,2 1 0,1-3 0,2 3 0,0-3 0,0 0 0,0 3 0,-2-1 0,-2 3 0,-2 0 0,0 1 0,0 0 0,1 2 0,0 1 0,-1 2 0,-4-1 0,-1 2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06T23:20:04.183"/>
    </inkml:context>
    <inkml:brush xml:id="br0">
      <inkml:brushProperty name="width" value="0.35" units="cm"/>
      <inkml:brushProperty name="height" value="0.35" units="cm"/>
      <inkml:brushProperty name="color" value="#FFFFFF"/>
    </inkml:brush>
  </inkml:definitions>
  <inkml:trace contextRef="#ctx0" brushRef="#br0">0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435E8D-1970-514E-B141-F5D92C022D2B}"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3DB98F-6C2B-4949-B3FD-B1FAAD83D033}" type="slidenum">
              <a:rPr lang="en-US" smtClean="0"/>
              <a:t>‹#›</a:t>
            </a:fld>
            <a:endParaRPr lang="en-US"/>
          </a:p>
        </p:txBody>
      </p:sp>
    </p:spTree>
    <p:extLst>
      <p:ext uri="{BB962C8B-B14F-4D97-AF65-F5344CB8AC3E}">
        <p14:creationId xmlns:p14="http://schemas.microsoft.com/office/powerpoint/2010/main" val="293709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bath.ac.uk/announcements/english-school-children-unwittingly-smoking-spice-spiked-vapes-finds-university-of-bath/"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nationaltradingstandards.uk/news/millions-of-illicit-vapes-and-tobacco-products-seized-by-trading-standards/#:~:text=More%20than%20a%20million%20illegal,Social%20Care%20(DHSC)%20shows."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bbc.co.uk/sport/football/articles/c100p6572n4o"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nhsggc.scot/your-health/quit-your-way/quit-your-way-youth/"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www.childline.org.uk/info-advice/you-your-body/drugs-alcohol-smoking/vaping/" TargetMode="External"/><Relationship Id="rId5" Type="http://schemas.openxmlformats.org/officeDocument/2006/relationships/hyperlink" Target="https://talkabouttrust.org/resources/schools/nhs-ggc-vaping-information-guide" TargetMode="External"/><Relationship Id="rId4" Type="http://schemas.openxmlformats.org/officeDocument/2006/relationships/hyperlink" Target="https://www.nhsinform.scot/campaigns/vapin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D1E24-C5EF-9F7B-E9FE-D51BB3648444}"/>
            </a:ext>
          </a:extLst>
        </p:cNvPr>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89EF36BA-5B35-5C16-2204-A6931AF99ED2}"/>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663BD7CA-A58B-E554-7C68-E0BC0400432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1200" b="1" kern="1200" dirty="0">
                <a:solidFill>
                  <a:schemeClr val="tx1"/>
                </a:solidFill>
                <a:effectLst/>
                <a:latin typeface="+mn-lt"/>
                <a:ea typeface="+mn-ea"/>
                <a:cs typeface="+mn-cs"/>
              </a:rPr>
              <a:t>Facilitator Guide</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About this Resource: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resource has been designed for trusted adults working with young people across the third sector.  </a:t>
            </a:r>
          </a:p>
          <a:p>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 resource aims to encourage discussion, critical thinking and informed decision-making. The aim is not to tell young people what choices to make. The content and activities are designed to explore influences, consider consequences and develop confidence in making decisions that are right for the young person.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 slides can be displayed but could also just be used as structure/framework for facilitator to run the session.  The resources are discussion and activity based with shorter games and some extended project-based work where there is more time available.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Choose the parts of the course that are most relevant to your setting.  The age groups for the resources are a guideline; it may be helpful to use games/activities from more than one age group resource.  There is also more than one session’s content in each age group resource, facilitators should tailor to suit the session time/number of sessions they can allocate to the topic.  </a:t>
            </a:r>
          </a:p>
          <a:p>
            <a:pPr lvl="0"/>
            <a:r>
              <a:rPr lang="en-GB" sz="1200" kern="1200" dirty="0">
                <a:solidFill>
                  <a:schemeClr val="tx1"/>
                </a:solidFill>
                <a:effectLst/>
                <a:latin typeface="+mn-lt"/>
                <a:ea typeface="+mn-ea"/>
                <a:cs typeface="+mn-cs"/>
              </a:rPr>
              <a:t>Good practice around substance education tells us that revisiting topics is helpful, breaking the resource into smaller chunks is a good way to use it.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Certain topic areas have been set within one of the age group resources, where we feel the topic is most likely to become relevant.  Please see following content list to support using parts of resource should the areas be raised by the young people at a different age and stage.  For example, we have put information about vape spiking in the 16+ resource.  It can be accessed there and used for younger age groups should this be an area of concern for trusted adults or an area of relevance/interest for the young people they are working with. </a:t>
            </a:r>
          </a:p>
          <a:p>
            <a:pPr lvl="0"/>
            <a:endParaRPr lang="en-GB"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8 – 12 yrs resource:</a:t>
            </a:r>
          </a:p>
          <a:p>
            <a:pPr lvl="0"/>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What is Vaping?</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What is Nicotine?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Impact on body/brain.</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Influence/Pressure scenarios.</a:t>
            </a:r>
          </a:p>
          <a:p>
            <a:pPr lvl="0"/>
            <a:endParaRPr lang="en-GB"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12 – 15 yrs resource:</a:t>
            </a:r>
          </a:p>
          <a:p>
            <a:pPr lvl="0"/>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Effects of nicotine and withdrawal.</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Unregulated vapes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Fire Risk/Storing vapes safely</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Pressure/Influence and choices around vaping</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Diversionary activities/alternative ways to relax/stay stress free</a:t>
            </a:r>
          </a:p>
          <a:p>
            <a:pPr lvl="0"/>
            <a:endParaRPr lang="en-GB"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16+ resource:</a:t>
            </a:r>
          </a:p>
          <a:p>
            <a:pPr lvl="0"/>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Summary of vaping/nicotine knowledge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How does vaping affect each area of a person’s life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Unregulated vapes/THC vapes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Staying safe around vapes/vape spiking</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Making choices around vapes/nicotine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Nicotine pouches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Vapes and Social Media</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Vaping and the Law</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Vaping: Is it a local issue.  Includes creating a group agreement to manage vaping in youth organisation settings.  </a:t>
            </a:r>
          </a:p>
          <a:p>
            <a:pPr marL="171450" lvl="0" indent="-171450">
              <a:buFont typeface="Arial" panose="020B0604020202020204" pitchFamily="34" charset="0"/>
              <a:buChar char="•"/>
            </a:pPr>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 resources may encourage questions/discussion about other areas that young people feel are relevant to them such as other substances, issues related to risk taking, relationship-based issues etc.  This can be positive; facilitators don’t need to know all the answers to hold useful discussion and to agree to revisit any areas that are clearly important to work on with the group.  </a:t>
            </a:r>
          </a:p>
          <a:p>
            <a:pPr lvl="0"/>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Overview of Outcomes: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Increase knowledge and understanding of vaping and nicotine</a:t>
            </a:r>
          </a:p>
          <a:p>
            <a:pPr lvl="0"/>
            <a:r>
              <a:rPr lang="en-GB" sz="1200" kern="1200" dirty="0">
                <a:solidFill>
                  <a:schemeClr val="tx1"/>
                </a:solidFill>
                <a:effectLst/>
                <a:latin typeface="+mn-lt"/>
                <a:ea typeface="+mn-ea"/>
                <a:cs typeface="+mn-cs"/>
              </a:rPr>
              <a:t>Consider risks and protective factors around vapes and nicotine.</a:t>
            </a:r>
          </a:p>
          <a:p>
            <a:pPr lvl="0"/>
            <a:r>
              <a:rPr lang="en-GB" sz="1200" kern="1200" dirty="0">
                <a:solidFill>
                  <a:schemeClr val="tx1"/>
                </a:solidFill>
                <a:effectLst/>
                <a:latin typeface="+mn-lt"/>
                <a:ea typeface="+mn-ea"/>
                <a:cs typeface="+mn-cs"/>
              </a:rPr>
              <a:t>Explore influences that can affect decision-making.</a:t>
            </a:r>
          </a:p>
          <a:p>
            <a:pPr lvl="0"/>
            <a:r>
              <a:rPr lang="en-GB" sz="1200" kern="1200" dirty="0">
                <a:solidFill>
                  <a:schemeClr val="tx1"/>
                </a:solidFill>
                <a:effectLst/>
                <a:latin typeface="+mn-lt"/>
                <a:ea typeface="+mn-ea"/>
                <a:cs typeface="+mn-cs"/>
              </a:rPr>
              <a:t>Practise discussing challenging situations.</a:t>
            </a:r>
          </a:p>
          <a:p>
            <a:pPr lvl="0"/>
            <a:r>
              <a:rPr lang="en-GB" sz="1200" kern="1200" dirty="0">
                <a:solidFill>
                  <a:schemeClr val="tx1"/>
                </a:solidFill>
                <a:effectLst/>
                <a:latin typeface="+mn-lt"/>
                <a:ea typeface="+mn-ea"/>
                <a:cs typeface="+mn-cs"/>
              </a:rPr>
              <a:t>Develop confidence in making informed choices.</a:t>
            </a: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Before starting a session:</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Consider prior knowledge and lived experience of those within the group.</a:t>
            </a:r>
          </a:p>
          <a:p>
            <a:pPr lvl="0"/>
            <a:r>
              <a:rPr lang="en-GB" sz="1200" kern="1200" dirty="0">
                <a:solidFill>
                  <a:schemeClr val="tx1"/>
                </a:solidFill>
                <a:effectLst/>
                <a:latin typeface="+mn-lt"/>
                <a:ea typeface="+mn-ea"/>
                <a:cs typeface="+mn-cs"/>
              </a:rPr>
              <a:t>Agree group expectations.</a:t>
            </a:r>
          </a:p>
          <a:p>
            <a:pPr lvl="0"/>
            <a:r>
              <a:rPr lang="en-GB" sz="1200" kern="1200" dirty="0">
                <a:solidFill>
                  <a:schemeClr val="tx1"/>
                </a:solidFill>
                <a:effectLst/>
                <a:latin typeface="+mn-lt"/>
                <a:ea typeface="+mn-ea"/>
                <a:cs typeface="+mn-cs"/>
              </a:rPr>
              <a:t>Make it clear that nobody is required to share personal experiences.</a:t>
            </a:r>
          </a:p>
          <a:p>
            <a:pPr lvl="0"/>
            <a:r>
              <a:rPr lang="en-GB" sz="1200" kern="1200" dirty="0">
                <a:solidFill>
                  <a:schemeClr val="tx1"/>
                </a:solidFill>
                <a:effectLst/>
                <a:latin typeface="+mn-lt"/>
                <a:ea typeface="+mn-ea"/>
                <a:cs typeface="+mn-cs"/>
              </a:rPr>
              <a:t>Be prepared to signpost support where need arises.</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Facilitation style:</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Use open questions wherever possible.</a:t>
            </a:r>
          </a:p>
          <a:p>
            <a:pPr lvl="0"/>
            <a:r>
              <a:rPr lang="en-GB" sz="1200" kern="1200" dirty="0">
                <a:solidFill>
                  <a:schemeClr val="tx1"/>
                </a:solidFill>
                <a:effectLst/>
                <a:latin typeface="+mn-lt"/>
                <a:ea typeface="+mn-ea"/>
                <a:cs typeface="+mn-cs"/>
              </a:rPr>
              <a:t>Encourage discussion between young people.</a:t>
            </a:r>
          </a:p>
          <a:p>
            <a:pPr lvl="0"/>
            <a:r>
              <a:rPr lang="en-GB" sz="1200" kern="1200" dirty="0">
                <a:solidFill>
                  <a:schemeClr val="tx1"/>
                </a:solidFill>
                <a:effectLst/>
                <a:latin typeface="+mn-lt"/>
                <a:ea typeface="+mn-ea"/>
                <a:cs typeface="+mn-cs"/>
              </a:rPr>
              <a:t>Acknowledge different viewpoints.</a:t>
            </a:r>
          </a:p>
          <a:p>
            <a:pPr lvl="0"/>
            <a:r>
              <a:rPr lang="en-GB" sz="1200" kern="1200" dirty="0">
                <a:solidFill>
                  <a:schemeClr val="tx1"/>
                </a:solidFill>
                <a:effectLst/>
                <a:latin typeface="+mn-lt"/>
                <a:ea typeface="+mn-ea"/>
                <a:cs typeface="+mn-cs"/>
              </a:rPr>
              <a:t>Focus on curiosity rather than judgement.</a:t>
            </a:r>
          </a:p>
          <a:p>
            <a:pPr lvl="0"/>
            <a:r>
              <a:rPr lang="en-GB" sz="1200" kern="1200" dirty="0">
                <a:solidFill>
                  <a:schemeClr val="tx1"/>
                </a:solidFill>
                <a:effectLst/>
                <a:latin typeface="+mn-lt"/>
                <a:ea typeface="+mn-ea"/>
                <a:cs typeface="+mn-cs"/>
              </a:rPr>
              <a:t>Start with where young people are at, noting they may not have much interest or connection to longer term health harms.  </a:t>
            </a:r>
          </a:p>
          <a:p>
            <a:pPr lvl="0"/>
            <a:r>
              <a:rPr lang="en-GB" sz="1200" kern="1200" dirty="0">
                <a:solidFill>
                  <a:schemeClr val="tx1"/>
                </a:solidFill>
                <a:effectLst/>
                <a:latin typeface="+mn-lt"/>
                <a:ea typeface="+mn-ea"/>
                <a:cs typeface="+mn-cs"/>
              </a:rPr>
              <a:t>Encourage critical thinking as opposed to ‘telling’ where possible.  </a:t>
            </a:r>
          </a:p>
          <a:p>
            <a:pPr>
              <a:lnSpc>
                <a:spcPct val="115000"/>
              </a:lnSpc>
              <a:spcAft>
                <a:spcPts val="800"/>
              </a:spcAft>
            </a:pPr>
            <a:endParaRPr lang="en-GB" sz="1800" b="1" kern="100" dirty="0">
              <a:cs typeface="Calibri"/>
            </a:endParaRPr>
          </a:p>
        </p:txBody>
      </p:sp>
      <p:sp>
        <p:nvSpPr>
          <p:cNvPr id="15364" name="Slide Number Placeholder 3">
            <a:extLst>
              <a:ext uri="{FF2B5EF4-FFF2-40B4-BE49-F238E27FC236}">
                <a16:creationId xmlns:a16="http://schemas.microsoft.com/office/drawing/2014/main" id="{1ED9FE9D-FCDF-674A-3E63-09BA7F95F40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itchFamily="2" charset="0"/>
                <a:ea typeface="MS PGothic" panose="020B0600070205080204" pitchFamily="34" charset="-128"/>
              </a:defRPr>
            </a:lvl1pPr>
            <a:lvl2pPr marL="742950" indent="-285750">
              <a:spcBef>
                <a:spcPct val="30000"/>
              </a:spcBef>
              <a:defRPr sz="1200">
                <a:solidFill>
                  <a:schemeClr val="tx1"/>
                </a:solidFill>
                <a:latin typeface="Times" pitchFamily="2" charset="0"/>
                <a:ea typeface="MS PGothic" panose="020B0600070205080204" pitchFamily="34" charset="-128"/>
              </a:defRPr>
            </a:lvl2pPr>
            <a:lvl3pPr marL="1143000" indent="-228600">
              <a:spcBef>
                <a:spcPct val="30000"/>
              </a:spcBef>
              <a:defRPr sz="1200">
                <a:solidFill>
                  <a:schemeClr val="tx1"/>
                </a:solidFill>
                <a:latin typeface="Times" pitchFamily="2" charset="0"/>
                <a:ea typeface="MS PGothic" panose="020B0600070205080204" pitchFamily="34" charset="-128"/>
              </a:defRPr>
            </a:lvl3pPr>
            <a:lvl4pPr marL="1600200" indent="-228600">
              <a:spcBef>
                <a:spcPct val="30000"/>
              </a:spcBef>
              <a:defRPr sz="1200">
                <a:solidFill>
                  <a:schemeClr val="tx1"/>
                </a:solidFill>
                <a:latin typeface="Times" pitchFamily="2" charset="0"/>
                <a:ea typeface="MS PGothic" panose="020B0600070205080204" pitchFamily="34" charset="-128"/>
              </a:defRPr>
            </a:lvl4pPr>
            <a:lvl5pPr marL="2057400" indent="-228600">
              <a:spcBef>
                <a:spcPct val="30000"/>
              </a:spcBef>
              <a:defRPr sz="1200">
                <a:solidFill>
                  <a:schemeClr val="tx1"/>
                </a:solidFill>
                <a:latin typeface="Times" pitchFamily="2"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pitchFamily="2"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pitchFamily="2"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pitchFamily="2"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pitchFamily="2" charset="0"/>
                <a:ea typeface="MS PGothic" panose="020B0600070205080204" pitchFamily="34" charset="-128"/>
              </a:defRPr>
            </a:lvl9pPr>
          </a:lstStyle>
          <a:p>
            <a:pPr>
              <a:spcBef>
                <a:spcPct val="0"/>
              </a:spcBef>
            </a:pPr>
            <a:fld id="{E8352466-ED9E-6241-8FB4-582E8A116C0B}" type="slidenum">
              <a:rPr lang="en-US" altLang="en-US" smtClean="0">
                <a:latin typeface="Arial" panose="020B0604020202020204" pitchFamily="34" charset="0"/>
              </a:rPr>
              <a:pPr>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val="1204313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lnSpc>
                <a:spcPts val="1564"/>
              </a:lnSpc>
              <a:spcAft>
                <a:spcPts val="800"/>
              </a:spcAft>
              <a:buNone/>
            </a:pPr>
            <a:r>
              <a:rPr lang="en-GB" sz="1800" b="1" i="0" dirty="0">
                <a:solidFill>
                  <a:srgbClr val="000000"/>
                </a:solidFill>
                <a:effectLst/>
                <a:latin typeface="Aptos" panose="020B0004020202020204" pitchFamily="34" charset="0"/>
              </a:rPr>
              <a:t>Slide: Group Agreement</a:t>
            </a:r>
            <a:r>
              <a:rPr lang="en-GB" sz="1800" b="0" i="0" dirty="0">
                <a:solidFill>
                  <a:srgbClr val="000000"/>
                </a:solidFill>
                <a:effectLst/>
                <a:latin typeface="Aptos" panose="020B0004020202020204" pitchFamily="34" charset="0"/>
              </a:rPr>
              <a:t> </a:t>
            </a:r>
          </a:p>
          <a:p>
            <a:pPr algn="l" rtl="0" fontAlgn="base">
              <a:lnSpc>
                <a:spcPts val="1564"/>
              </a:lnSpc>
              <a:spcAft>
                <a:spcPts val="800"/>
              </a:spcAft>
              <a:buNone/>
            </a:pPr>
            <a:endParaRPr lang="en-GB" sz="2800" b="0" i="0" dirty="0">
              <a:solidFill>
                <a:srgbClr val="000000"/>
              </a:solidFill>
              <a:effectLst/>
              <a:latin typeface="Segoe UI" panose="020B0502040204020203" pitchFamily="34" charset="0"/>
            </a:endParaRPr>
          </a:p>
          <a:p>
            <a:pPr algn="l" rtl="0" fontAlgn="base">
              <a:lnSpc>
                <a:spcPts val="1564"/>
              </a:lnSpc>
              <a:spcAft>
                <a:spcPts val="800"/>
              </a:spcAft>
              <a:buNone/>
            </a:pPr>
            <a:r>
              <a:rPr lang="en-GB" sz="1800" b="0" i="0" dirty="0">
                <a:solidFill>
                  <a:srgbClr val="000000"/>
                </a:solidFill>
                <a:effectLst/>
                <a:latin typeface="Aptos" panose="020B0004020202020204" pitchFamily="34" charset="0"/>
              </a:rPr>
              <a:t>Facilitator establishes a </a:t>
            </a:r>
            <a:r>
              <a:rPr lang="en-GB" sz="1800" b="1" i="0" dirty="0">
                <a:solidFill>
                  <a:srgbClr val="000000"/>
                </a:solidFill>
                <a:effectLst/>
                <a:latin typeface="Aptos" panose="020B0004020202020204" pitchFamily="34" charset="0"/>
              </a:rPr>
              <a:t>group agreement</a:t>
            </a:r>
            <a:r>
              <a:rPr lang="en-GB" sz="1800" b="0" i="0" dirty="0">
                <a:solidFill>
                  <a:srgbClr val="000000"/>
                </a:solidFill>
                <a:effectLst/>
                <a:latin typeface="Aptos" panose="020B0004020202020204" pitchFamily="34" charset="0"/>
              </a:rPr>
              <a:t> with young people.  It may be helpful to have some understanding of the lived experiences of the group to support best delivery of the resource.  This may be something young people are happy to share, or something the group decides is private.  In practice we found young people were keen to share their experiences when a safe space was facilitated by trusted adults.  </a:t>
            </a:r>
            <a:endParaRPr lang="en-GB" sz="2800"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10"/>
          </p:nvPr>
        </p:nvSpPr>
        <p:spPr/>
        <p:txBody>
          <a:bodyPr/>
          <a:lstStyle/>
          <a:p>
            <a:fld id="{C08248B4-05AC-4B1A-992B-69771E8850E2}" type="slidenum">
              <a:rPr lang="en-GB" smtClean="0"/>
              <a:t>2</a:t>
            </a:fld>
            <a:endParaRPr lang="en-GB"/>
          </a:p>
        </p:txBody>
      </p:sp>
    </p:spTree>
    <p:extLst>
      <p:ext uri="{BB962C8B-B14F-4D97-AF65-F5344CB8AC3E}">
        <p14:creationId xmlns:p14="http://schemas.microsoft.com/office/powerpoint/2010/main" val="4152303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304A5-16FE-003D-310D-40B267B0E5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B01BBD-3B97-CB46-A506-3D46E3684C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18944-8297-0820-6F91-6FDF31005D49}"/>
              </a:ext>
            </a:extLst>
          </p:cNvPr>
          <p:cNvSpPr>
            <a:spLocks noGrp="1"/>
          </p:cNvSpPr>
          <p:nvPr>
            <p:ph type="body" idx="1"/>
          </p:nvPr>
        </p:nvSpPr>
        <p:spPr/>
        <p:txBody>
          <a:bodyPr/>
          <a:lstStyle/>
          <a:p>
            <a:pPr algn="l" rtl="0" fontAlgn="base">
              <a:lnSpc>
                <a:spcPts val="1564"/>
              </a:lnSpc>
              <a:spcAft>
                <a:spcPts val="800"/>
              </a:spcAft>
              <a:buNone/>
            </a:pPr>
            <a:r>
              <a:rPr lang="en-GB" sz="1800" b="1" i="0" dirty="0">
                <a:solidFill>
                  <a:srgbClr val="000000"/>
                </a:solidFill>
                <a:effectLst/>
                <a:latin typeface="Aptos" panose="020B0004020202020204" pitchFamily="34" charset="0"/>
              </a:rPr>
              <a:t>Slide: What are we covering?</a:t>
            </a:r>
            <a:endParaRPr lang="en-GB" b="0" i="0" dirty="0">
              <a:solidFill>
                <a:srgbClr val="000000"/>
              </a:solidFill>
              <a:effectLst/>
              <a:latin typeface="Segoe UI" panose="020B0502040204020203" pitchFamily="34" charset="0"/>
            </a:endParaRPr>
          </a:p>
          <a:p>
            <a:pPr algn="just" rtl="0" fontAlgn="base">
              <a:lnSpc>
                <a:spcPts val="1564"/>
              </a:lnSpc>
              <a:spcAft>
                <a:spcPts val="800"/>
              </a:spcAft>
            </a:pPr>
            <a:endParaRPr lang="en-GB" sz="1800" b="0" i="0" dirty="0">
              <a:solidFill>
                <a:srgbClr val="000000"/>
              </a:solidFill>
              <a:effectLst/>
              <a:latin typeface="Aptos" panose="020B0004020202020204" pitchFamily="34" charset="0"/>
            </a:endParaRPr>
          </a:p>
          <a:p>
            <a:pPr algn="just" rtl="0" fontAlgn="base">
              <a:lnSpc>
                <a:spcPts val="1564"/>
              </a:lnSpc>
              <a:spcAft>
                <a:spcPts val="800"/>
              </a:spcAft>
            </a:pPr>
            <a:r>
              <a:rPr lang="en-GB" sz="1800" b="0" i="0" dirty="0">
                <a:solidFill>
                  <a:srgbClr val="000000"/>
                </a:solidFill>
                <a:effectLst/>
                <a:latin typeface="Aptos" panose="020B0004020202020204" pitchFamily="34" charset="0"/>
              </a:rPr>
              <a:t>Facilitator shares summary of the topics that will be covered during the session so young people have an idea of what they will be looking at.  It may be relevant to look at the resources designed for other age groups to fill in any prior knowledge gaps.  </a:t>
            </a:r>
            <a:endParaRPr lang="en-GB" b="0"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608A818A-7E6E-CBBA-4552-1F694F688FFE}"/>
              </a:ext>
            </a:extLst>
          </p:cNvPr>
          <p:cNvSpPr>
            <a:spLocks noGrp="1"/>
          </p:cNvSpPr>
          <p:nvPr>
            <p:ph type="sldNum" sz="quarter" idx="10"/>
          </p:nvPr>
        </p:nvSpPr>
        <p:spPr/>
        <p:txBody>
          <a:bodyPr/>
          <a:lstStyle/>
          <a:p>
            <a:fld id="{C08248B4-05AC-4B1A-992B-69771E8850E2}" type="slidenum">
              <a:rPr lang="en-GB" smtClean="0"/>
              <a:t>3</a:t>
            </a:fld>
            <a:endParaRPr lang="en-GB"/>
          </a:p>
        </p:txBody>
      </p:sp>
    </p:spTree>
    <p:extLst>
      <p:ext uri="{BB962C8B-B14F-4D97-AF65-F5344CB8AC3E}">
        <p14:creationId xmlns:p14="http://schemas.microsoft.com/office/powerpoint/2010/main" val="3068497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Vaping Knowledge Quiz</a:t>
            </a:r>
          </a:p>
          <a:p>
            <a:r>
              <a:rPr lang="en-GB" sz="1200" b="1" kern="1200" dirty="0">
                <a:solidFill>
                  <a:schemeClr val="tx1"/>
                </a:solidFill>
                <a:effectLst/>
                <a:latin typeface="+mn-lt"/>
                <a:ea typeface="+mn-ea"/>
                <a:cs typeface="+mn-cs"/>
              </a:rPr>
              <a:t>https://talkabouttrust.org/resources/schools/vaping-what-do-we-know/ </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Purpose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opening activity helps establish what young people already know about vaping and identifies common myths and misconceptions. It also provides a baseline for discussion throughout the session.</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What to Do</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Invite participants to scan the QR code and complete the quiz individually.</a:t>
            </a:r>
          </a:p>
          <a:p>
            <a:r>
              <a:rPr lang="en-GB" sz="1200" kern="1200" dirty="0">
                <a:solidFill>
                  <a:schemeClr val="tx1"/>
                </a:solidFill>
                <a:effectLst/>
                <a:latin typeface="+mn-lt"/>
                <a:ea typeface="+mn-ea"/>
                <a:cs typeface="+mn-cs"/>
              </a:rPr>
              <a:t>If technology is unavailable, questions can be read aloud and answered by a show of hands or by moving to different areas of the room representing different answers.</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Discussion Points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After the quiz, ask:</a:t>
            </a:r>
          </a:p>
          <a:p>
            <a:pPr lvl="0"/>
            <a:r>
              <a:rPr lang="en-GB" sz="1200" kern="1200" dirty="0">
                <a:solidFill>
                  <a:schemeClr val="tx1"/>
                </a:solidFill>
                <a:effectLst/>
                <a:latin typeface="+mn-lt"/>
                <a:ea typeface="+mn-ea"/>
                <a:cs typeface="+mn-cs"/>
              </a:rPr>
              <a:t>Which question surprised you most?</a:t>
            </a:r>
          </a:p>
          <a:p>
            <a:pPr lvl="0"/>
            <a:r>
              <a:rPr lang="en-GB" sz="1200" kern="1200" dirty="0">
                <a:solidFill>
                  <a:schemeClr val="tx1"/>
                </a:solidFill>
                <a:effectLst/>
                <a:latin typeface="+mn-lt"/>
                <a:ea typeface="+mn-ea"/>
                <a:cs typeface="+mn-cs"/>
              </a:rPr>
              <a:t>Were there any questions that caused disagreement?</a:t>
            </a:r>
          </a:p>
          <a:p>
            <a:pPr lvl="0"/>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Q1. </a:t>
            </a:r>
          </a:p>
          <a:p>
            <a:r>
              <a:rPr lang="en-GB" sz="1200" i="1" kern="1200" dirty="0">
                <a:solidFill>
                  <a:schemeClr val="tx1"/>
                </a:solidFill>
                <a:effectLst/>
                <a:latin typeface="+mn-lt"/>
                <a:ea typeface="+mn-ea"/>
                <a:cs typeface="+mn-cs"/>
              </a:rPr>
              <a:t>“What % of 11 – 17 yr olds do you think vape regularly?”</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Options:</a:t>
            </a:r>
          </a:p>
          <a:p>
            <a:pPr lvl="0"/>
            <a:r>
              <a:rPr lang="en-GB" sz="1200" kern="1200" dirty="0">
                <a:solidFill>
                  <a:schemeClr val="tx1"/>
                </a:solidFill>
                <a:effectLst/>
                <a:latin typeface="+mn-lt"/>
                <a:ea typeface="+mn-ea"/>
                <a:cs typeface="+mn-cs"/>
              </a:rPr>
              <a:t>7.5% </a:t>
            </a:r>
          </a:p>
          <a:p>
            <a:pPr lvl="0"/>
            <a:r>
              <a:rPr lang="en-GB" sz="1200" kern="1200" dirty="0">
                <a:solidFill>
                  <a:schemeClr val="tx1"/>
                </a:solidFill>
                <a:effectLst/>
                <a:latin typeface="+mn-lt"/>
                <a:ea typeface="+mn-ea"/>
                <a:cs typeface="+mn-cs"/>
              </a:rPr>
              <a:t>25% </a:t>
            </a:r>
          </a:p>
          <a:p>
            <a:pPr lvl="0"/>
            <a:r>
              <a:rPr lang="en-GB" sz="1200" kern="1200" dirty="0">
                <a:solidFill>
                  <a:schemeClr val="tx1"/>
                </a:solidFill>
                <a:effectLst/>
                <a:latin typeface="+mn-lt"/>
                <a:ea typeface="+mn-ea"/>
                <a:cs typeface="+mn-cs"/>
              </a:rPr>
              <a:t>50% </a:t>
            </a:r>
          </a:p>
          <a:p>
            <a:pPr lvl="0"/>
            <a:r>
              <a:rPr lang="en-GB" sz="1200" kern="1200" dirty="0">
                <a:solidFill>
                  <a:schemeClr val="tx1"/>
                </a:solidFill>
                <a:effectLst/>
                <a:latin typeface="+mn-lt"/>
                <a:ea typeface="+mn-ea"/>
                <a:cs typeface="+mn-cs"/>
              </a:rPr>
              <a:t>75%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Answer Detail: 7.5%</a:t>
            </a:r>
          </a:p>
          <a:p>
            <a:r>
              <a:rPr lang="en-GB" sz="1200" b="1" kern="1200" dirty="0">
                <a:solidFill>
                  <a:schemeClr val="tx1"/>
                </a:solidFill>
                <a:effectLst/>
                <a:latin typeface="+mn-lt"/>
                <a:ea typeface="+mn-ea"/>
                <a:cs typeface="+mn-cs"/>
              </a:rPr>
              <a:t>Most young people do not vape</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Although youth vaping receives a lot of attention, the majority of 11–17-year-olds do not vape regularly. It can feel more common than it actually is because vaping is highly visible on social media, in schools and in public spaces.</a:t>
            </a:r>
            <a:endParaRPr lang="en-GB" sz="1200" kern="1200" dirty="0">
              <a:solidFill>
                <a:schemeClr val="tx1"/>
              </a:solidFill>
              <a:effectLst/>
              <a:latin typeface="+mn-lt"/>
              <a:ea typeface="+mn-ea"/>
              <a:cs typeface="+mn-cs"/>
            </a:endParaRPr>
          </a:p>
          <a:p>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Q2.</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“Vaping is safe, it’s just water vapour”</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Answer Detail:❌ False</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Vaping is not "just water vapour"</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Vapes contain a range of substances including nicotine, flavourings and other chemicals. While vaping is considered less harmful than smoking, it is not risk-free.</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Q3.</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“Most vapes contain nicotine”</a:t>
            </a:r>
          </a:p>
          <a:p>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Answer Detail:✅ True</a:t>
            </a:r>
          </a:p>
          <a:p>
            <a:endParaRPr lang="en-GB" sz="1200" b="1"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Nicotine can affect developing brains, increase heart rate and blood pressure, affect oral health and may contribute to feelings of anxiety or stress. Many young people start vaping for social reasons but continue because nicotine creates dependence.</a:t>
            </a:r>
            <a:r>
              <a:rPr lang="en-GB" sz="1200" b="1"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Q4.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“Rank these from LOW → HIGH risk”</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Someone over 18 using a regulated vape bought from a supermarket</a:t>
            </a:r>
          </a:p>
          <a:p>
            <a:pPr lvl="0"/>
            <a:r>
              <a:rPr lang="en-GB" sz="1200" kern="1200" dirty="0">
                <a:solidFill>
                  <a:schemeClr val="tx1"/>
                </a:solidFill>
                <a:effectLst/>
                <a:latin typeface="+mn-lt"/>
                <a:ea typeface="+mn-ea"/>
                <a:cs typeface="+mn-cs"/>
              </a:rPr>
              <a:t>Sharing a vape with a friend</a:t>
            </a:r>
          </a:p>
          <a:p>
            <a:pPr lvl="0"/>
            <a:r>
              <a:rPr lang="en-GB" sz="1200" kern="1200" dirty="0">
                <a:solidFill>
                  <a:schemeClr val="tx1"/>
                </a:solidFill>
                <a:effectLst/>
                <a:latin typeface="+mn-lt"/>
                <a:ea typeface="+mn-ea"/>
                <a:cs typeface="+mn-cs"/>
              </a:rPr>
              <a:t>Buying a vape online </a:t>
            </a:r>
          </a:p>
          <a:p>
            <a:pPr lvl="0"/>
            <a:r>
              <a:rPr lang="en-GB" sz="1200" kern="1200" dirty="0">
                <a:solidFill>
                  <a:schemeClr val="tx1"/>
                </a:solidFill>
                <a:effectLst/>
                <a:latin typeface="+mn-lt"/>
                <a:ea typeface="+mn-ea"/>
                <a:cs typeface="+mn-cs"/>
              </a:rPr>
              <a:t>Someone using a THC vape</a:t>
            </a:r>
          </a:p>
          <a:p>
            <a:pPr lvl="0"/>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Answer Detail:</a:t>
            </a:r>
            <a:r>
              <a:rPr lang="en-GB" dirty="0"/>
              <a:t> There is no ‘right’ answer as all examples carry risk.</a:t>
            </a:r>
            <a:endParaRPr lang="en-GB" kern="1200" dirty="0">
              <a:effectLst/>
            </a:endParaRPr>
          </a:p>
          <a:p>
            <a:r>
              <a:rPr lang="en-GB" sz="1200" b="1" kern="1200" dirty="0">
                <a:solidFill>
                  <a:schemeClr val="tx1"/>
                </a:solidFill>
                <a:effectLst/>
                <a:latin typeface="+mn-lt"/>
                <a:ea typeface="+mn-ea"/>
                <a:cs typeface="+mn-cs"/>
              </a:rPr>
              <a:t>Encouraging debate around the risks of each scenario adds value to the quiz.  </a:t>
            </a:r>
          </a:p>
          <a:p>
            <a:pPr lvl="0"/>
            <a:endParaRPr lang="en-GB"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Q5.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If someone spends £5 a day on vaping, how much is the cost for the year?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Answer Detail: </a:t>
            </a:r>
          </a:p>
          <a:p>
            <a:r>
              <a:rPr lang="en-GB" sz="1200" b="1" i="0" kern="1200" dirty="0">
                <a:solidFill>
                  <a:schemeClr val="tx1"/>
                </a:solidFill>
                <a:effectLst/>
                <a:latin typeface="+mn-lt"/>
                <a:ea typeface="+mn-ea"/>
                <a:cs typeface="+mn-cs"/>
              </a:rPr>
              <a:t>£1825</a:t>
            </a:r>
          </a:p>
          <a:p>
            <a:r>
              <a:rPr lang="en-GB" sz="1200" b="1" i="0" kern="1200" dirty="0">
                <a:solidFill>
                  <a:schemeClr val="tx1"/>
                </a:solidFill>
                <a:effectLst/>
                <a:latin typeface="+mn-lt"/>
                <a:ea typeface="+mn-ea"/>
                <a:cs typeface="+mn-cs"/>
              </a:rPr>
              <a:t>365 days at £5 per day</a:t>
            </a:r>
          </a:p>
          <a:p>
            <a:r>
              <a:rPr lang="en-GB" sz="1200" b="1" i="0" kern="1200" dirty="0">
                <a:solidFill>
                  <a:schemeClr val="tx1"/>
                </a:solidFill>
                <a:effectLst/>
                <a:latin typeface="+mn-lt"/>
                <a:ea typeface="+mn-ea"/>
                <a:cs typeface="+mn-cs"/>
              </a:rPr>
              <a:t>365 X £5 = £1825</a:t>
            </a: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Q6.</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Nicotine raises blood pressure and can cause feelings of anxiety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a:defRPr/>
            </a:pPr>
            <a:r>
              <a:rPr lang="en-GB" sz="1200" b="0" i="0" kern="1200" dirty="0">
                <a:solidFill>
                  <a:schemeClr val="tx1"/>
                </a:solidFill>
                <a:effectLst/>
                <a:latin typeface="+mn-lt"/>
                <a:ea typeface="+mn-ea"/>
                <a:cs typeface="+mn-cs"/>
              </a:rPr>
              <a:t>Answer Detail:</a:t>
            </a:r>
            <a:r>
              <a:rPr lang="en-GB" dirty="0"/>
              <a:t> True</a:t>
            </a:r>
            <a:endParaRPr lang="en-GB" sz="1200" b="0" i="0" kern="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Nicotine is a stimulant. It can increase heart rate and blood pressure and may contribute to feelings of anxiety, nervousness or restlessness. When nicotine levels drop, some people experience cravings, which can make them feel irritable, stressed and can raise anxiety.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Q7.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What % of vapes sold have Trading Standards found to be fake/unregulated?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Answer Detail:</a:t>
            </a:r>
            <a:r>
              <a:rPr lang="en-GB" dirty="0"/>
              <a:t>33%</a:t>
            </a:r>
            <a:endParaRPr lang="en-GB" sz="1200" b="0" i="0" kern="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Trading Standards regularly identify illegal and non-compliant vaping products. These products may contain higher nicotine levels, larger tank sizes or ingredients that do not meet UK safety regulations. Key takeaway: Buying from unreliable sources can increase risk because users cannot always be sure what the product contains.</a:t>
            </a:r>
          </a:p>
          <a:p>
            <a:pPr lvl="0"/>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Key Messages:</a:t>
            </a:r>
          </a:p>
          <a:p>
            <a:r>
              <a:rPr lang="en-GB" sz="1200" b="1" kern="1200" dirty="0">
                <a:solidFill>
                  <a:schemeClr val="tx1"/>
                </a:solidFill>
                <a:effectLst/>
                <a:latin typeface="+mn-lt"/>
                <a:ea typeface="+mn-ea"/>
                <a:cs typeface="+mn-cs"/>
              </a:rPr>
              <a:t>Not all vapes are equally risky</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Risk can vary depending on how it is bought and used.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Generally:</a:t>
            </a:r>
          </a:p>
          <a:p>
            <a:r>
              <a:rPr lang="en-GB" sz="1200" b="1" kern="1200" dirty="0">
                <a:solidFill>
                  <a:schemeClr val="tx1"/>
                </a:solidFill>
                <a:effectLst/>
                <a:latin typeface="+mn-lt"/>
                <a:ea typeface="+mn-ea"/>
                <a:cs typeface="+mn-cs"/>
              </a:rPr>
              <a:t>Regulated products purchased legally are lower risk.</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Sharing vapes increases the risk of spiking and spreading infections.</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Products bought online may not always meet UK regulations.</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Illegal or THC-containing vapes can carry significantly higher risks because users may not know exactly what they contain.</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pPr lvl="0"/>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713DB98F-6C2B-4949-B3FD-B1FAAD83D033}" type="slidenum">
              <a:rPr lang="en-US" smtClean="0"/>
              <a:t>4</a:t>
            </a:fld>
            <a:endParaRPr lang="en-US"/>
          </a:p>
        </p:txBody>
      </p:sp>
    </p:spTree>
    <p:extLst>
      <p:ext uri="{BB962C8B-B14F-4D97-AF65-F5344CB8AC3E}">
        <p14:creationId xmlns:p14="http://schemas.microsoft.com/office/powerpoint/2010/main" val="3274277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D168B-FFE6-A887-A17D-E6D7E3DCEF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B8CAEA-04B3-C13D-9AAC-DCF9AA0EFF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108801-D445-F987-2982-7F9D3066F41B}"/>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Slide: How Vaping Can Affect Young People</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Purpose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To help young people explore the potential impacts of vaping from multiple perspectives and recognise that vaping can affect different areas of a person's life, not just physical health.</a:t>
            </a:r>
          </a:p>
          <a:p>
            <a:r>
              <a:rPr lang="en-GB" sz="1200" kern="1200" dirty="0">
                <a:solidFill>
                  <a:schemeClr val="tx1"/>
                </a:solidFill>
                <a:effectLst/>
                <a:latin typeface="+mn-lt"/>
                <a:ea typeface="+mn-ea"/>
                <a:cs typeface="+mn-cs"/>
              </a:rPr>
              <a:t>This activity encourages critical thinking and discussion.  It is aiming to support young people to consider impact on personal outcomes.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Resources Needed</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Large sheet of paper or flipchart paper</a:t>
            </a:r>
          </a:p>
          <a:p>
            <a:pPr lvl="0"/>
            <a:r>
              <a:rPr lang="en-GB" sz="1200" kern="1200" dirty="0">
                <a:solidFill>
                  <a:schemeClr val="tx1"/>
                </a:solidFill>
                <a:effectLst/>
                <a:latin typeface="+mn-lt"/>
                <a:ea typeface="+mn-ea"/>
                <a:cs typeface="+mn-cs"/>
              </a:rPr>
              <a:t>Pens or markers</a:t>
            </a:r>
          </a:p>
          <a:p>
            <a:pPr lvl="0"/>
            <a:r>
              <a:rPr lang="en-GB" sz="1200" kern="1200" dirty="0">
                <a:solidFill>
                  <a:schemeClr val="tx1"/>
                </a:solidFill>
                <a:effectLst/>
                <a:latin typeface="+mn-lt"/>
                <a:ea typeface="+mn-ea"/>
                <a:cs typeface="+mn-cs"/>
              </a:rPr>
              <a:t>Sticky notes/Post-it notes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Instructions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Divide participants into small groups.</a:t>
            </a:r>
          </a:p>
          <a:p>
            <a:pPr lvl="0"/>
            <a:r>
              <a:rPr lang="en-GB" sz="1200" kern="1200" dirty="0">
                <a:solidFill>
                  <a:schemeClr val="tx1"/>
                </a:solidFill>
                <a:effectLst/>
                <a:latin typeface="+mn-lt"/>
                <a:ea typeface="+mn-ea"/>
                <a:cs typeface="+mn-cs"/>
              </a:rPr>
              <a:t>Ask each group to draw the outline of a person or provide a pre-printed body template.</a:t>
            </a:r>
          </a:p>
          <a:p>
            <a:pPr lvl="0"/>
            <a:r>
              <a:rPr lang="en-GB" sz="1200" kern="1200" dirty="0">
                <a:solidFill>
                  <a:schemeClr val="tx1"/>
                </a:solidFill>
                <a:effectLst/>
                <a:latin typeface="+mn-lt"/>
                <a:ea typeface="+mn-ea"/>
                <a:cs typeface="+mn-cs"/>
              </a:rPr>
              <a:t>Allocate or allow groups to choose one of the following characters:</a:t>
            </a:r>
          </a:p>
          <a:p>
            <a:pPr lvl="1"/>
            <a:r>
              <a:rPr lang="en-GB" sz="1200" kern="1200" dirty="0">
                <a:solidFill>
                  <a:schemeClr val="tx1"/>
                </a:solidFill>
                <a:effectLst/>
                <a:latin typeface="+mn-lt"/>
                <a:ea typeface="+mn-ea"/>
                <a:cs typeface="+mn-cs"/>
              </a:rPr>
              <a:t>A young person who vapes at weekends</a:t>
            </a:r>
          </a:p>
          <a:p>
            <a:pPr lvl="1"/>
            <a:r>
              <a:rPr lang="en-GB" sz="1200" kern="1200" dirty="0">
                <a:solidFill>
                  <a:schemeClr val="tx1"/>
                </a:solidFill>
                <a:effectLst/>
                <a:latin typeface="+mn-lt"/>
                <a:ea typeface="+mn-ea"/>
                <a:cs typeface="+mn-cs"/>
              </a:rPr>
              <a:t>A young person who vapes daily</a:t>
            </a:r>
          </a:p>
          <a:p>
            <a:pPr lvl="1"/>
            <a:r>
              <a:rPr lang="en-GB" sz="1200" kern="1200" dirty="0">
                <a:solidFill>
                  <a:schemeClr val="tx1"/>
                </a:solidFill>
                <a:effectLst/>
                <a:latin typeface="+mn-lt"/>
                <a:ea typeface="+mn-ea"/>
                <a:cs typeface="+mn-cs"/>
              </a:rPr>
              <a:t>A young person trying to quit vaping</a:t>
            </a:r>
          </a:p>
          <a:p>
            <a:pPr lvl="1"/>
            <a:r>
              <a:rPr lang="en-GB" sz="1200" kern="1200" dirty="0">
                <a:solidFill>
                  <a:schemeClr val="tx1"/>
                </a:solidFill>
                <a:effectLst/>
                <a:latin typeface="+mn-lt"/>
                <a:ea typeface="+mn-ea"/>
                <a:cs typeface="+mn-cs"/>
              </a:rPr>
              <a:t>A young person who has never tried vaping</a:t>
            </a:r>
          </a:p>
          <a:p>
            <a:pPr lvl="0"/>
            <a:r>
              <a:rPr lang="en-GB" sz="1200" kern="1200" dirty="0">
                <a:solidFill>
                  <a:schemeClr val="tx1"/>
                </a:solidFill>
                <a:effectLst/>
                <a:latin typeface="+mn-lt"/>
                <a:ea typeface="+mn-ea"/>
                <a:cs typeface="+mn-cs"/>
              </a:rPr>
              <a:t>Ask groups to think about what might happen to that person over time.</a:t>
            </a:r>
          </a:p>
          <a:p>
            <a:pPr lvl="0"/>
            <a:r>
              <a:rPr lang="en-GB" sz="1200" kern="1200" dirty="0">
                <a:solidFill>
                  <a:schemeClr val="tx1"/>
                </a:solidFill>
                <a:effectLst/>
                <a:latin typeface="+mn-lt"/>
                <a:ea typeface="+mn-ea"/>
                <a:cs typeface="+mn-cs"/>
              </a:rPr>
              <a:t>Participants should write ideas on sticky notes and place them around their character.</a:t>
            </a:r>
          </a:p>
          <a:p>
            <a:pPr lvl="0"/>
            <a:r>
              <a:rPr lang="en-GB" sz="1200" kern="1200" dirty="0">
                <a:solidFill>
                  <a:schemeClr val="tx1"/>
                </a:solidFill>
                <a:effectLst/>
                <a:latin typeface="+mn-lt"/>
                <a:ea typeface="+mn-ea"/>
                <a:cs typeface="+mn-cs"/>
              </a:rPr>
              <a:t>Encourage groups to think about:</a:t>
            </a:r>
          </a:p>
          <a:p>
            <a:pPr lvl="1"/>
            <a:r>
              <a:rPr lang="en-GB" sz="1200" kern="1200" dirty="0">
                <a:solidFill>
                  <a:schemeClr val="tx1"/>
                </a:solidFill>
                <a:effectLst/>
                <a:latin typeface="+mn-lt"/>
                <a:ea typeface="+mn-ea"/>
                <a:cs typeface="+mn-cs"/>
              </a:rPr>
              <a:t>Body</a:t>
            </a:r>
          </a:p>
          <a:p>
            <a:pPr lvl="1"/>
            <a:r>
              <a:rPr lang="en-GB" sz="1200" kern="1200" dirty="0">
                <a:solidFill>
                  <a:schemeClr val="tx1"/>
                </a:solidFill>
                <a:effectLst/>
                <a:latin typeface="+mn-lt"/>
                <a:ea typeface="+mn-ea"/>
                <a:cs typeface="+mn-cs"/>
              </a:rPr>
              <a:t>Mood</a:t>
            </a:r>
          </a:p>
          <a:p>
            <a:pPr lvl="1"/>
            <a:r>
              <a:rPr lang="en-GB" sz="1200" kern="1200" dirty="0">
                <a:solidFill>
                  <a:schemeClr val="tx1"/>
                </a:solidFill>
                <a:effectLst/>
                <a:latin typeface="+mn-lt"/>
                <a:ea typeface="+mn-ea"/>
                <a:cs typeface="+mn-cs"/>
              </a:rPr>
              <a:t>Lifestyle</a:t>
            </a:r>
          </a:p>
          <a:p>
            <a:pPr lvl="1"/>
            <a:r>
              <a:rPr lang="en-GB" sz="1200" kern="1200" dirty="0">
                <a:solidFill>
                  <a:schemeClr val="tx1"/>
                </a:solidFill>
                <a:effectLst/>
                <a:latin typeface="+mn-lt"/>
                <a:ea typeface="+mn-ea"/>
                <a:cs typeface="+mn-cs"/>
              </a:rPr>
              <a:t>Health</a:t>
            </a:r>
          </a:p>
          <a:p>
            <a:pPr lvl="1"/>
            <a:r>
              <a:rPr lang="en-GB" sz="1200" kern="1200" dirty="0">
                <a:solidFill>
                  <a:schemeClr val="tx1"/>
                </a:solidFill>
                <a:effectLst/>
                <a:latin typeface="+mn-lt"/>
                <a:ea typeface="+mn-ea"/>
                <a:cs typeface="+mn-cs"/>
              </a:rPr>
              <a:t>Finances</a:t>
            </a:r>
          </a:p>
          <a:p>
            <a:pPr lvl="0"/>
            <a:r>
              <a:rPr lang="en-GB" sz="1200" kern="1200" dirty="0">
                <a:solidFill>
                  <a:schemeClr val="tx1"/>
                </a:solidFill>
                <a:effectLst/>
                <a:latin typeface="+mn-lt"/>
                <a:ea typeface="+mn-ea"/>
                <a:cs typeface="+mn-cs"/>
              </a:rPr>
              <a:t>Invite each group to share their character's story with the wider group.</a:t>
            </a:r>
          </a:p>
          <a:p>
            <a:pPr lvl="0"/>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Facilitator Notes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There are no correct answers in this activity. The aim is to explore possibilities and understand that different experiences can lead to different outcomes.</a:t>
            </a:r>
          </a:p>
          <a:p>
            <a:r>
              <a:rPr lang="en-GB" sz="1200" kern="1200" dirty="0">
                <a:solidFill>
                  <a:schemeClr val="tx1"/>
                </a:solidFill>
                <a:effectLst/>
                <a:latin typeface="+mn-lt"/>
                <a:ea typeface="+mn-ea"/>
                <a:cs typeface="+mn-cs"/>
              </a:rPr>
              <a:t>Encourage participants to consider both short-term and longer-term effects.</a:t>
            </a:r>
          </a:p>
          <a:p>
            <a:r>
              <a:rPr lang="en-GB" sz="1200" kern="1200" dirty="0">
                <a:solidFill>
                  <a:schemeClr val="tx1"/>
                </a:solidFill>
                <a:effectLst/>
                <a:latin typeface="+mn-lt"/>
                <a:ea typeface="+mn-ea"/>
                <a:cs typeface="+mn-cs"/>
              </a:rPr>
              <a:t>If groups become focused only on negative impacts, invite them to think about why the person may have started vaping and what needs or motivations might be influencing/underpinning their behaviour.</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Suggested Prompts</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Body</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How might vaping affect energy levels?</a:t>
            </a:r>
          </a:p>
          <a:p>
            <a:pPr lvl="0"/>
            <a:r>
              <a:rPr lang="en-GB" sz="1200" kern="1200" dirty="0">
                <a:solidFill>
                  <a:schemeClr val="tx1"/>
                </a:solidFill>
                <a:effectLst/>
                <a:latin typeface="+mn-lt"/>
                <a:ea typeface="+mn-ea"/>
                <a:cs typeface="+mn-cs"/>
              </a:rPr>
              <a:t>Could it impact sporting performance?</a:t>
            </a:r>
          </a:p>
          <a:p>
            <a:pPr lvl="0"/>
            <a:r>
              <a:rPr lang="en-GB" sz="1200" kern="1200" dirty="0">
                <a:solidFill>
                  <a:schemeClr val="tx1"/>
                </a:solidFill>
                <a:effectLst/>
                <a:latin typeface="+mn-lt"/>
                <a:ea typeface="+mn-ea"/>
                <a:cs typeface="+mn-cs"/>
              </a:rPr>
              <a:t>What physical effects might someone notice?</a:t>
            </a:r>
          </a:p>
          <a:p>
            <a:r>
              <a:rPr lang="en-GB" sz="1200" b="1" kern="1200" dirty="0">
                <a:solidFill>
                  <a:schemeClr val="tx1"/>
                </a:solidFill>
                <a:effectLst/>
                <a:latin typeface="+mn-lt"/>
                <a:ea typeface="+mn-ea"/>
                <a:cs typeface="+mn-cs"/>
              </a:rPr>
              <a:t>Mood</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How might they feel when vaping?</a:t>
            </a:r>
          </a:p>
          <a:p>
            <a:pPr lvl="0"/>
            <a:r>
              <a:rPr lang="en-GB" sz="1200" kern="1200" dirty="0">
                <a:solidFill>
                  <a:schemeClr val="tx1"/>
                </a:solidFill>
                <a:effectLst/>
                <a:latin typeface="+mn-lt"/>
                <a:ea typeface="+mn-ea"/>
                <a:cs typeface="+mn-cs"/>
              </a:rPr>
              <a:t>How might they feel if they can’t vape?</a:t>
            </a:r>
          </a:p>
          <a:p>
            <a:pPr lvl="0"/>
            <a:r>
              <a:rPr lang="en-GB" sz="1200" kern="1200" dirty="0">
                <a:solidFill>
                  <a:schemeClr val="tx1"/>
                </a:solidFill>
                <a:effectLst/>
                <a:latin typeface="+mn-lt"/>
                <a:ea typeface="+mn-ea"/>
                <a:cs typeface="+mn-cs"/>
              </a:rPr>
              <a:t>Could vaping affect stress, anxiety or concentration?</a:t>
            </a:r>
          </a:p>
          <a:p>
            <a:r>
              <a:rPr lang="en-GB" sz="1200" b="1" kern="1200" dirty="0">
                <a:solidFill>
                  <a:schemeClr val="tx1"/>
                </a:solidFill>
                <a:effectLst/>
                <a:latin typeface="+mn-lt"/>
                <a:ea typeface="+mn-ea"/>
                <a:cs typeface="+mn-cs"/>
              </a:rPr>
              <a:t>Lifestyle</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Who do they spend time with?</a:t>
            </a:r>
          </a:p>
          <a:p>
            <a:pPr lvl="0"/>
            <a:r>
              <a:rPr lang="en-GB" sz="1200" kern="1200" dirty="0">
                <a:solidFill>
                  <a:schemeClr val="tx1"/>
                </a:solidFill>
                <a:effectLst/>
                <a:latin typeface="+mn-lt"/>
                <a:ea typeface="+mn-ea"/>
                <a:cs typeface="+mn-cs"/>
              </a:rPr>
              <a:t>Does vaping influence their daily routine?</a:t>
            </a:r>
          </a:p>
          <a:p>
            <a:pPr lvl="0"/>
            <a:r>
              <a:rPr lang="en-GB" sz="1200" kern="1200" dirty="0">
                <a:solidFill>
                  <a:schemeClr val="tx1"/>
                </a:solidFill>
                <a:effectLst/>
                <a:latin typeface="+mn-lt"/>
                <a:ea typeface="+mn-ea"/>
                <a:cs typeface="+mn-cs"/>
              </a:rPr>
              <a:t>Does it affect activities, hobbies or interests?</a:t>
            </a:r>
          </a:p>
          <a:p>
            <a:r>
              <a:rPr lang="en-GB" sz="1200" b="1" kern="1200" dirty="0">
                <a:solidFill>
                  <a:schemeClr val="tx1"/>
                </a:solidFill>
                <a:effectLst/>
                <a:latin typeface="+mn-lt"/>
                <a:ea typeface="+mn-ea"/>
                <a:cs typeface="+mn-cs"/>
              </a:rPr>
              <a:t>Health</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Are there any short-term health effects?</a:t>
            </a:r>
          </a:p>
          <a:p>
            <a:pPr lvl="0"/>
            <a:r>
              <a:rPr lang="en-GB" sz="1200" kern="1200" dirty="0">
                <a:solidFill>
                  <a:schemeClr val="tx1"/>
                </a:solidFill>
                <a:effectLst/>
                <a:latin typeface="+mn-lt"/>
                <a:ea typeface="+mn-ea"/>
                <a:cs typeface="+mn-cs"/>
              </a:rPr>
              <a:t>How might their health be different after months or years?</a:t>
            </a:r>
          </a:p>
          <a:p>
            <a:pPr lvl="0"/>
            <a:r>
              <a:rPr lang="en-GB" sz="1200" kern="1200" dirty="0">
                <a:solidFill>
                  <a:schemeClr val="tx1"/>
                </a:solidFill>
                <a:effectLst/>
                <a:latin typeface="+mn-lt"/>
                <a:ea typeface="+mn-ea"/>
                <a:cs typeface="+mn-cs"/>
              </a:rPr>
              <a:t>What could happen if they continue or stop?</a:t>
            </a:r>
          </a:p>
          <a:p>
            <a:r>
              <a:rPr lang="en-GB" sz="1200" b="1" kern="1200" dirty="0">
                <a:solidFill>
                  <a:schemeClr val="tx1"/>
                </a:solidFill>
                <a:effectLst/>
                <a:latin typeface="+mn-lt"/>
                <a:ea typeface="+mn-ea"/>
                <a:cs typeface="+mn-cs"/>
              </a:rPr>
              <a:t>Finances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How much money might they spend?</a:t>
            </a:r>
          </a:p>
          <a:p>
            <a:pPr lvl="0"/>
            <a:r>
              <a:rPr lang="en-GB" sz="1200" kern="1200" dirty="0">
                <a:solidFill>
                  <a:schemeClr val="tx1"/>
                </a:solidFill>
                <a:effectLst/>
                <a:latin typeface="+mn-lt"/>
                <a:ea typeface="+mn-ea"/>
                <a:cs typeface="+mn-cs"/>
              </a:rPr>
              <a:t>What else could that money be used for?</a:t>
            </a:r>
          </a:p>
          <a:p>
            <a:pPr lvl="0"/>
            <a:r>
              <a:rPr lang="en-GB" sz="1200" kern="1200" dirty="0">
                <a:solidFill>
                  <a:schemeClr val="tx1"/>
                </a:solidFill>
                <a:effectLst/>
                <a:latin typeface="+mn-lt"/>
                <a:ea typeface="+mn-ea"/>
                <a:cs typeface="+mn-cs"/>
              </a:rPr>
              <a:t>Could cost affect future choices?</a:t>
            </a:r>
          </a:p>
          <a:p>
            <a:pPr lvl="0"/>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Possible Discussion Points</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Young Person Who Vapes at Weekends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May see vaping as a social activity.</a:t>
            </a:r>
          </a:p>
          <a:p>
            <a:pPr lvl="0"/>
            <a:r>
              <a:rPr lang="en-GB" sz="1200" kern="1200" dirty="0">
                <a:solidFill>
                  <a:schemeClr val="tx1"/>
                </a:solidFill>
                <a:effectLst/>
                <a:latin typeface="+mn-lt"/>
                <a:ea typeface="+mn-ea"/>
                <a:cs typeface="+mn-cs"/>
              </a:rPr>
              <a:t>May not view themselves as dependent.</a:t>
            </a:r>
          </a:p>
          <a:p>
            <a:pPr lvl="0"/>
            <a:r>
              <a:rPr lang="en-GB" sz="1200" kern="1200" dirty="0">
                <a:solidFill>
                  <a:schemeClr val="tx1"/>
                </a:solidFill>
                <a:effectLst/>
                <a:latin typeface="+mn-lt"/>
                <a:ea typeface="+mn-ea"/>
                <a:cs typeface="+mn-cs"/>
              </a:rPr>
              <a:t>Are still exposed to nicotine and risk developing a habit.</a:t>
            </a:r>
          </a:p>
          <a:p>
            <a:pPr lvl="0"/>
            <a:r>
              <a:rPr lang="en-GB" sz="1200" kern="1200" dirty="0">
                <a:solidFill>
                  <a:schemeClr val="tx1"/>
                </a:solidFill>
                <a:effectLst/>
                <a:latin typeface="+mn-lt"/>
                <a:ea typeface="+mn-ea"/>
                <a:cs typeface="+mn-cs"/>
              </a:rPr>
              <a:t>Spending may seem small but can accumulate over time.</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Young Person Who Vapes Daily</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More likely to develop nicotine dependence.</a:t>
            </a:r>
          </a:p>
          <a:p>
            <a:pPr lvl="0"/>
            <a:r>
              <a:rPr lang="en-GB" sz="1200" kern="1200" dirty="0">
                <a:solidFill>
                  <a:schemeClr val="tx1"/>
                </a:solidFill>
                <a:effectLst/>
                <a:latin typeface="+mn-lt"/>
                <a:ea typeface="+mn-ea"/>
                <a:cs typeface="+mn-cs"/>
              </a:rPr>
              <a:t>May experience cravings.</a:t>
            </a:r>
          </a:p>
          <a:p>
            <a:pPr lvl="0"/>
            <a:r>
              <a:rPr lang="en-GB" sz="1200" kern="1200" dirty="0">
                <a:solidFill>
                  <a:schemeClr val="tx1"/>
                </a:solidFill>
                <a:effectLst/>
                <a:latin typeface="+mn-lt"/>
                <a:ea typeface="+mn-ea"/>
                <a:cs typeface="+mn-cs"/>
              </a:rPr>
              <a:t>Increased financial costs.</a:t>
            </a:r>
          </a:p>
          <a:p>
            <a:pPr lvl="0"/>
            <a:r>
              <a:rPr lang="en-GB" sz="1200" kern="1200" dirty="0">
                <a:solidFill>
                  <a:schemeClr val="tx1"/>
                </a:solidFill>
                <a:effectLst/>
                <a:latin typeface="+mn-lt"/>
                <a:ea typeface="+mn-ea"/>
                <a:cs typeface="+mn-cs"/>
              </a:rPr>
              <a:t>Vaping may become part of daily routines and decision-making.</a:t>
            </a:r>
          </a:p>
          <a:p>
            <a:pPr lvl="0"/>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Young Person Trying to Quit</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May experience cravings and frustration.</a:t>
            </a:r>
          </a:p>
          <a:p>
            <a:pPr lvl="0"/>
            <a:r>
              <a:rPr lang="en-GB" sz="1200" kern="1200" dirty="0">
                <a:solidFill>
                  <a:schemeClr val="tx1"/>
                </a:solidFill>
                <a:effectLst/>
                <a:latin typeface="+mn-lt"/>
                <a:ea typeface="+mn-ea"/>
                <a:cs typeface="+mn-cs"/>
              </a:rPr>
              <a:t>Could feel proud of progress.</a:t>
            </a:r>
          </a:p>
          <a:p>
            <a:pPr lvl="0"/>
            <a:r>
              <a:rPr lang="en-GB" sz="1200" kern="1200" dirty="0">
                <a:solidFill>
                  <a:schemeClr val="tx1"/>
                </a:solidFill>
                <a:effectLst/>
                <a:latin typeface="+mn-lt"/>
                <a:ea typeface="+mn-ea"/>
                <a:cs typeface="+mn-cs"/>
              </a:rPr>
              <a:t>May save money.</a:t>
            </a:r>
          </a:p>
          <a:p>
            <a:pPr lvl="0"/>
            <a:r>
              <a:rPr lang="en-GB" sz="1200" kern="1200" dirty="0">
                <a:solidFill>
                  <a:schemeClr val="tx1"/>
                </a:solidFill>
                <a:effectLst/>
                <a:latin typeface="+mn-lt"/>
                <a:ea typeface="+mn-ea"/>
                <a:cs typeface="+mn-cs"/>
              </a:rPr>
              <a:t>Might notice improvements in fitness or wellbeing over time.</a:t>
            </a:r>
          </a:p>
          <a:p>
            <a:pPr lvl="0"/>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Young Person Who Has Never Tried Vaping</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Avoids nicotine dependence.</a:t>
            </a:r>
          </a:p>
          <a:p>
            <a:pPr lvl="0"/>
            <a:r>
              <a:rPr lang="en-GB" sz="1200" kern="1200" dirty="0">
                <a:solidFill>
                  <a:schemeClr val="tx1"/>
                </a:solidFill>
                <a:effectLst/>
                <a:latin typeface="+mn-lt"/>
                <a:ea typeface="+mn-ea"/>
                <a:cs typeface="+mn-cs"/>
              </a:rPr>
              <a:t>Keeps money for other priorities.</a:t>
            </a:r>
          </a:p>
          <a:p>
            <a:pPr lvl="0"/>
            <a:r>
              <a:rPr lang="en-GB" sz="1200" kern="1200" dirty="0">
                <a:solidFill>
                  <a:schemeClr val="tx1"/>
                </a:solidFill>
                <a:effectLst/>
                <a:latin typeface="+mn-lt"/>
                <a:ea typeface="+mn-ea"/>
                <a:cs typeface="+mn-cs"/>
              </a:rPr>
              <a:t>May still experience peer influence or curiosity.</a:t>
            </a:r>
          </a:p>
          <a:p>
            <a:pPr lvl="0"/>
            <a:r>
              <a:rPr lang="en-GB" sz="1200" kern="1200" dirty="0">
                <a:solidFill>
                  <a:schemeClr val="tx1"/>
                </a:solidFill>
                <a:effectLst/>
                <a:latin typeface="+mn-lt"/>
                <a:ea typeface="+mn-ea"/>
                <a:cs typeface="+mn-cs"/>
              </a:rPr>
              <a:t>Demonstrates that not vaping is a common choice among young people.</a:t>
            </a:r>
          </a:p>
          <a:p>
            <a:pPr lvl="0"/>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Debrief Questions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Which character might face the biggest challenges?</a:t>
            </a:r>
          </a:p>
          <a:p>
            <a:pPr lvl="0"/>
            <a:r>
              <a:rPr lang="en-GB" sz="1200" kern="1200" dirty="0">
                <a:solidFill>
                  <a:schemeClr val="tx1"/>
                </a:solidFill>
                <a:effectLst/>
                <a:latin typeface="+mn-lt"/>
                <a:ea typeface="+mn-ea"/>
                <a:cs typeface="+mn-cs"/>
              </a:rPr>
              <a:t>Which outcomes surprised you?</a:t>
            </a:r>
          </a:p>
          <a:p>
            <a:pPr lvl="0"/>
            <a:r>
              <a:rPr lang="en-GB" sz="1200" kern="1200" dirty="0">
                <a:solidFill>
                  <a:schemeClr val="tx1"/>
                </a:solidFill>
                <a:effectLst/>
                <a:latin typeface="+mn-lt"/>
                <a:ea typeface="+mn-ea"/>
                <a:cs typeface="+mn-cs"/>
              </a:rPr>
              <a:t>What factors influenced whether someone starts, continues or stops vaping?</a:t>
            </a:r>
          </a:p>
          <a:p>
            <a:pPr lvl="0"/>
            <a:r>
              <a:rPr lang="en-GB" sz="1200" kern="1200" dirty="0">
                <a:solidFill>
                  <a:schemeClr val="tx1"/>
                </a:solidFill>
                <a:effectLst/>
                <a:latin typeface="+mn-lt"/>
                <a:ea typeface="+mn-ea"/>
                <a:cs typeface="+mn-cs"/>
              </a:rPr>
              <a:t>What support might each character need?</a:t>
            </a:r>
          </a:p>
          <a:p>
            <a:pPr lvl="0"/>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Key Messages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Vaping can affect many different aspects of a person's life.</a:t>
            </a:r>
          </a:p>
          <a:p>
            <a:pPr lvl="0"/>
            <a:r>
              <a:rPr lang="en-GB" sz="1200" kern="1200" dirty="0">
                <a:solidFill>
                  <a:schemeClr val="tx1"/>
                </a:solidFill>
                <a:effectLst/>
                <a:latin typeface="+mn-lt"/>
                <a:ea typeface="+mn-ea"/>
                <a:cs typeface="+mn-cs"/>
              </a:rPr>
              <a:t>Experiences vary from person to person.</a:t>
            </a:r>
          </a:p>
          <a:p>
            <a:pPr lvl="0"/>
            <a:r>
              <a:rPr lang="en-GB" sz="1200" kern="1200" dirty="0">
                <a:solidFill>
                  <a:schemeClr val="tx1"/>
                </a:solidFill>
                <a:effectLst/>
                <a:latin typeface="+mn-lt"/>
                <a:ea typeface="+mn-ea"/>
                <a:cs typeface="+mn-cs"/>
              </a:rPr>
              <a:t>Nicotine dependence can influence behaviour, mood and spending habits.</a:t>
            </a:r>
          </a:p>
          <a:p>
            <a:pPr lvl="0"/>
            <a:r>
              <a:rPr lang="en-GB" sz="1200" kern="1200" dirty="0">
                <a:solidFill>
                  <a:schemeClr val="tx1"/>
                </a:solidFill>
                <a:effectLst/>
                <a:latin typeface="+mn-lt"/>
                <a:ea typeface="+mn-ea"/>
                <a:cs typeface="+mn-cs"/>
              </a:rPr>
              <a:t>Most young people do not vape and there are many reasons why people choose not to.</a:t>
            </a:r>
          </a:p>
          <a:p>
            <a:pPr lvl="0"/>
            <a:r>
              <a:rPr lang="en-GB" sz="1200" kern="1200" dirty="0">
                <a:solidFill>
                  <a:schemeClr val="tx1"/>
                </a:solidFill>
                <a:effectLst/>
                <a:latin typeface="+mn-lt"/>
                <a:ea typeface="+mn-ea"/>
                <a:cs typeface="+mn-cs"/>
              </a:rPr>
              <a:t>Understanding the wider impacts of vaping can help young people make informed decisions.</a:t>
            </a:r>
          </a:p>
          <a:p>
            <a:endParaRPr lang="en-US" dirty="0"/>
          </a:p>
        </p:txBody>
      </p:sp>
      <p:sp>
        <p:nvSpPr>
          <p:cNvPr id="4" name="Slide Number Placeholder 3">
            <a:extLst>
              <a:ext uri="{FF2B5EF4-FFF2-40B4-BE49-F238E27FC236}">
                <a16:creationId xmlns:a16="http://schemas.microsoft.com/office/drawing/2014/main" id="{940B07F7-93AD-9288-99AE-B36893B4B400}"/>
              </a:ext>
            </a:extLst>
          </p:cNvPr>
          <p:cNvSpPr>
            <a:spLocks noGrp="1"/>
          </p:cNvSpPr>
          <p:nvPr>
            <p:ph type="sldNum" sz="quarter" idx="5"/>
          </p:nvPr>
        </p:nvSpPr>
        <p:spPr/>
        <p:txBody>
          <a:bodyPr/>
          <a:lstStyle/>
          <a:p>
            <a:fld id="{713DB98F-6C2B-4949-B3FD-B1FAAD83D033}" type="slidenum">
              <a:rPr lang="en-US" smtClean="0"/>
              <a:t>5</a:t>
            </a:fld>
            <a:endParaRPr lang="en-US"/>
          </a:p>
        </p:txBody>
      </p:sp>
    </p:spTree>
    <p:extLst>
      <p:ext uri="{BB962C8B-B14F-4D97-AF65-F5344CB8AC3E}">
        <p14:creationId xmlns:p14="http://schemas.microsoft.com/office/powerpoint/2010/main" val="3354587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t>Slide: Unregulated/Fake Vapes</a:t>
            </a:r>
          </a:p>
          <a:p>
            <a:endParaRPr lang="en-GB" sz="1800" b="1" dirty="0"/>
          </a:p>
          <a:p>
            <a:r>
              <a:rPr lang="en-GB" sz="1800" b="1" dirty="0"/>
              <a:t>Purpose</a:t>
            </a:r>
          </a:p>
          <a:p>
            <a:r>
              <a:rPr lang="en-GB" sz="1800" dirty="0"/>
              <a:t>To raise awareness that not all vapes meet UK safety regulations and that the source of a vape can affect the level of risk.</a:t>
            </a:r>
          </a:p>
          <a:p>
            <a:endParaRPr lang="en-GB" sz="1800" dirty="0"/>
          </a:p>
          <a:p>
            <a:r>
              <a:rPr lang="en-GB" sz="1800" b="1" dirty="0"/>
              <a:t>Facilitator Notes</a:t>
            </a:r>
          </a:p>
          <a:p>
            <a:r>
              <a:rPr lang="en-GB" sz="1800" dirty="0"/>
              <a:t>Use this slide to encourage critical thinking about where products come from and why regulations exist. Focus on uncertainty and unknown contents rather than using scare tactics.</a:t>
            </a:r>
          </a:p>
          <a:p>
            <a:endParaRPr lang="en-GB" sz="1800" dirty="0"/>
          </a:p>
          <a:p>
            <a:r>
              <a:rPr lang="en-GB" sz="1800" b="1" dirty="0"/>
              <a:t>Discussion Questions</a:t>
            </a:r>
          </a:p>
          <a:p>
            <a:r>
              <a:rPr lang="en-GB" sz="1800" dirty="0"/>
              <a:t>Why might some people choose cheaper or unregulated products?</a:t>
            </a:r>
          </a:p>
          <a:p>
            <a:r>
              <a:rPr lang="en-GB" sz="1800" dirty="0"/>
              <a:t>How would someone know if a vape is fake?</a:t>
            </a:r>
          </a:p>
          <a:p>
            <a:r>
              <a:rPr lang="en-GB" sz="1800" dirty="0"/>
              <a:t>Why do you think regulations are important?</a:t>
            </a:r>
          </a:p>
          <a:p>
            <a:endParaRPr lang="en-GB" sz="1800" dirty="0"/>
          </a:p>
          <a:p>
            <a:r>
              <a:rPr lang="en-GB" sz="1800" b="1" dirty="0"/>
              <a:t>Key Message</a:t>
            </a:r>
          </a:p>
          <a:p>
            <a:r>
              <a:rPr lang="en-GB" sz="1800" dirty="0"/>
              <a:t>When products are unregulated, users cannot always be sure what they contain. Understanding the difference between regulated and unregulated products can help young people make safer and more informed choices.</a:t>
            </a:r>
          </a:p>
          <a:p>
            <a:pPr algn="l" rtl="0" fontAlgn="base">
              <a:lnSpc>
                <a:spcPts val="1564"/>
              </a:lnSpc>
              <a:buNone/>
            </a:pPr>
            <a:endParaRPr lang="en-GB" sz="1800" b="0" i="0" dirty="0">
              <a:solidFill>
                <a:srgbClr val="000000"/>
              </a:solidFill>
              <a:effectLst/>
              <a:latin typeface="Aptos" panose="020B0004020202020204" pitchFamily="34" charset="0"/>
            </a:endParaRPr>
          </a:p>
          <a:p>
            <a:pPr algn="l" rtl="0" fontAlgn="base">
              <a:lnSpc>
                <a:spcPts val="1564"/>
              </a:lnSpc>
              <a:buNone/>
            </a:pPr>
            <a:endParaRPr lang="en-GB" b="0" i="0" dirty="0">
              <a:solidFill>
                <a:srgbClr val="000000"/>
              </a:solidFill>
              <a:effectLst/>
              <a:latin typeface="Segoe UI" panose="020B0502040204020203" pitchFamily="34" charset="0"/>
            </a:endParaRPr>
          </a:p>
          <a:p>
            <a:pPr algn="l" rtl="0" fontAlgn="base">
              <a:lnSpc>
                <a:spcPts val="1564"/>
              </a:lnSpc>
            </a:pPr>
            <a:r>
              <a:rPr lang="en-GB" sz="1800" b="0" i="0" dirty="0">
                <a:solidFill>
                  <a:srgbClr val="000000"/>
                </a:solidFill>
                <a:effectLst/>
                <a:latin typeface="Aptos" panose="020B0004020202020204" pitchFamily="34" charset="0"/>
              </a:rPr>
              <a:t>Sources: Trading Standards Glasgow and UK </a:t>
            </a:r>
            <a:endParaRPr lang="en-GB" b="0" i="0" dirty="0">
              <a:solidFill>
                <a:srgbClr val="000000"/>
              </a:solidFill>
              <a:effectLst/>
              <a:latin typeface="Segoe UI" panose="020B0502040204020203" pitchFamily="34" charset="0"/>
            </a:endParaRPr>
          </a:p>
          <a:p>
            <a:endParaRPr lang="en-GB" dirty="0"/>
          </a:p>
        </p:txBody>
      </p:sp>
      <p:sp>
        <p:nvSpPr>
          <p:cNvPr id="4" name="Slide Number Placeholder 3"/>
          <p:cNvSpPr>
            <a:spLocks noGrp="1"/>
          </p:cNvSpPr>
          <p:nvPr>
            <p:ph type="sldNum" sz="quarter" idx="5"/>
          </p:nvPr>
        </p:nvSpPr>
        <p:spPr/>
        <p:txBody>
          <a:bodyPr/>
          <a:lstStyle/>
          <a:p>
            <a:fld id="{B2C0334D-C465-492B-A023-B7443076CB8E}" type="slidenum">
              <a:rPr lang="en-GB" smtClean="0"/>
              <a:t>6</a:t>
            </a:fld>
            <a:endParaRPr lang="en-GB"/>
          </a:p>
        </p:txBody>
      </p:sp>
    </p:spTree>
    <p:extLst>
      <p:ext uri="{BB962C8B-B14F-4D97-AF65-F5344CB8AC3E}">
        <p14:creationId xmlns:p14="http://schemas.microsoft.com/office/powerpoint/2010/main" val="3260716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51374-052F-312B-06EC-E0A9E7385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E6EFE0-4692-034B-52BB-6BD20FD265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148ACE-4802-5CDE-6BCC-16F67F82CAC5}"/>
              </a:ext>
            </a:extLst>
          </p:cNvPr>
          <p:cNvSpPr>
            <a:spLocks noGrp="1"/>
          </p:cNvSpPr>
          <p:nvPr>
            <p:ph type="body" idx="1"/>
          </p:nvPr>
        </p:nvSpPr>
        <p:spPr/>
        <p:txBody>
          <a:bodyPr/>
          <a:lstStyle/>
          <a:p>
            <a:r>
              <a:rPr lang="en-GB" sz="1800" b="1" kern="1200" dirty="0">
                <a:solidFill>
                  <a:schemeClr val="tx1"/>
                </a:solidFill>
                <a:effectLst/>
                <a:latin typeface="+mn-lt"/>
                <a:ea typeface="+mn-ea"/>
                <a:cs typeface="+mn-cs"/>
              </a:rPr>
              <a:t>Slide: THC Vapes</a:t>
            </a:r>
          </a:p>
          <a:p>
            <a:endParaRPr lang="en-GB" sz="1800" kern="1200" dirty="0">
              <a:solidFill>
                <a:schemeClr val="tx1"/>
              </a:solidFill>
              <a:effectLst/>
              <a:latin typeface="+mn-lt"/>
              <a:ea typeface="+mn-ea"/>
              <a:cs typeface="+mn-cs"/>
            </a:endParaRPr>
          </a:p>
          <a:p>
            <a:r>
              <a:rPr lang="en-GB" sz="1800" b="1" kern="1200" dirty="0">
                <a:solidFill>
                  <a:schemeClr val="tx1"/>
                </a:solidFill>
                <a:effectLst/>
                <a:latin typeface="+mn-lt"/>
                <a:ea typeface="+mn-ea"/>
                <a:cs typeface="+mn-cs"/>
              </a:rPr>
              <a:t>Purpose</a:t>
            </a:r>
            <a:endParaRPr lang="en-GB" sz="1800" kern="1200" dirty="0">
              <a:solidFill>
                <a:schemeClr val="tx1"/>
              </a:solidFill>
              <a:effectLst/>
              <a:latin typeface="+mn-lt"/>
              <a:ea typeface="+mn-ea"/>
              <a:cs typeface="+mn-cs"/>
            </a:endParaRPr>
          </a:p>
          <a:p>
            <a:r>
              <a:rPr lang="en-GB" sz="1800" kern="1200" dirty="0">
                <a:solidFill>
                  <a:schemeClr val="tx1"/>
                </a:solidFill>
                <a:effectLst/>
                <a:latin typeface="+mn-lt"/>
                <a:ea typeface="+mn-ea"/>
                <a:cs typeface="+mn-cs"/>
              </a:rPr>
              <a:t>To increase awareness that some vapes may contain substances other than nicotine and that people cannot always be certain what is inside a vape.</a:t>
            </a:r>
          </a:p>
          <a:p>
            <a:endParaRPr lang="en-GB" sz="1800" kern="1200" dirty="0">
              <a:solidFill>
                <a:schemeClr val="tx1"/>
              </a:solidFill>
              <a:effectLst/>
              <a:latin typeface="+mn-lt"/>
              <a:ea typeface="+mn-ea"/>
              <a:cs typeface="+mn-cs"/>
            </a:endParaRPr>
          </a:p>
          <a:p>
            <a:r>
              <a:rPr lang="en-GB" sz="1800" b="1" kern="1200" dirty="0">
                <a:solidFill>
                  <a:schemeClr val="tx1"/>
                </a:solidFill>
                <a:effectLst/>
                <a:latin typeface="+mn-lt"/>
                <a:ea typeface="+mn-ea"/>
                <a:cs typeface="+mn-cs"/>
              </a:rPr>
              <a:t>Facilitator Notes</a:t>
            </a:r>
            <a:endParaRPr lang="en-GB" sz="1800" kern="1200" dirty="0">
              <a:solidFill>
                <a:schemeClr val="tx1"/>
              </a:solidFill>
              <a:effectLst/>
              <a:latin typeface="+mn-lt"/>
              <a:ea typeface="+mn-ea"/>
              <a:cs typeface="+mn-cs"/>
            </a:endParaRPr>
          </a:p>
          <a:p>
            <a:r>
              <a:rPr lang="en-GB" sz="1800" kern="1200" dirty="0">
                <a:solidFill>
                  <a:schemeClr val="tx1"/>
                </a:solidFill>
                <a:effectLst/>
                <a:latin typeface="+mn-lt"/>
                <a:ea typeface="+mn-ea"/>
                <a:cs typeface="+mn-cs"/>
              </a:rPr>
              <a:t>Approach this topic factually and without judgement. Focusing on the risks associated with unknown contents and unregulated products rather than the legal status of substances.</a:t>
            </a:r>
          </a:p>
          <a:p>
            <a:endParaRPr lang="en-GB" sz="1800" kern="1200" dirty="0">
              <a:solidFill>
                <a:schemeClr val="tx1"/>
              </a:solidFill>
              <a:effectLst/>
              <a:latin typeface="+mn-lt"/>
              <a:ea typeface="+mn-ea"/>
              <a:cs typeface="+mn-cs"/>
            </a:endParaRPr>
          </a:p>
          <a:p>
            <a:r>
              <a:rPr lang="en-GB" sz="1800" b="1" kern="1200" dirty="0">
                <a:solidFill>
                  <a:schemeClr val="tx1"/>
                </a:solidFill>
                <a:effectLst/>
                <a:latin typeface="+mn-lt"/>
                <a:ea typeface="+mn-ea"/>
                <a:cs typeface="+mn-cs"/>
              </a:rPr>
              <a:t>Discussion Questions</a:t>
            </a:r>
            <a:endParaRPr lang="en-GB" sz="1800" kern="1200" dirty="0">
              <a:solidFill>
                <a:schemeClr val="tx1"/>
              </a:solidFill>
              <a:effectLst/>
              <a:latin typeface="+mn-lt"/>
              <a:ea typeface="+mn-ea"/>
              <a:cs typeface="+mn-cs"/>
            </a:endParaRPr>
          </a:p>
          <a:p>
            <a:pPr lvl="0"/>
            <a:r>
              <a:rPr lang="en-GB" sz="1800" kern="1200" dirty="0">
                <a:solidFill>
                  <a:schemeClr val="tx1"/>
                </a:solidFill>
                <a:effectLst/>
                <a:latin typeface="+mn-lt"/>
                <a:ea typeface="+mn-ea"/>
                <a:cs typeface="+mn-cs"/>
              </a:rPr>
              <a:t>Why might someone not know what is inside a vape?</a:t>
            </a:r>
          </a:p>
          <a:p>
            <a:pPr lvl="0"/>
            <a:r>
              <a:rPr lang="en-GB" sz="1800" kern="1200" dirty="0">
                <a:solidFill>
                  <a:schemeClr val="tx1"/>
                </a:solidFill>
                <a:effectLst/>
                <a:latin typeface="+mn-lt"/>
                <a:ea typeface="+mn-ea"/>
                <a:cs typeface="+mn-cs"/>
              </a:rPr>
              <a:t>What risks come with using a product if you don't know exactly what it contains?</a:t>
            </a:r>
          </a:p>
          <a:p>
            <a:pPr lvl="0"/>
            <a:r>
              <a:rPr lang="en-GB" sz="1800" kern="1200" dirty="0">
                <a:solidFill>
                  <a:schemeClr val="tx1"/>
                </a:solidFill>
                <a:effectLst/>
                <a:latin typeface="+mn-lt"/>
                <a:ea typeface="+mn-ea"/>
                <a:cs typeface="+mn-cs"/>
              </a:rPr>
              <a:t>Why might some people be more willing to take this risk than others?</a:t>
            </a:r>
          </a:p>
          <a:p>
            <a:pPr lvl="0"/>
            <a:endParaRPr lang="en-GB" sz="1800" kern="1200" dirty="0">
              <a:solidFill>
                <a:schemeClr val="tx1"/>
              </a:solidFill>
              <a:effectLst/>
              <a:latin typeface="+mn-lt"/>
              <a:ea typeface="+mn-ea"/>
              <a:cs typeface="+mn-cs"/>
            </a:endParaRPr>
          </a:p>
          <a:p>
            <a:r>
              <a:rPr lang="en-GB" sz="1800" b="1" kern="1200" dirty="0">
                <a:solidFill>
                  <a:schemeClr val="tx1"/>
                </a:solidFill>
                <a:effectLst/>
                <a:latin typeface="+mn-lt"/>
                <a:ea typeface="+mn-ea"/>
                <a:cs typeface="+mn-cs"/>
              </a:rPr>
              <a:t>Key Message</a:t>
            </a:r>
            <a:endParaRPr lang="en-GB" sz="1800" kern="1200" dirty="0">
              <a:solidFill>
                <a:schemeClr val="tx1"/>
              </a:solidFill>
              <a:effectLst/>
              <a:latin typeface="+mn-lt"/>
              <a:ea typeface="+mn-ea"/>
              <a:cs typeface="+mn-cs"/>
            </a:endParaRPr>
          </a:p>
          <a:p>
            <a:r>
              <a:rPr lang="en-GB" sz="1800" kern="1200" dirty="0">
                <a:solidFill>
                  <a:schemeClr val="tx1"/>
                </a:solidFill>
                <a:effectLst/>
                <a:latin typeface="+mn-lt"/>
                <a:ea typeface="+mn-ea"/>
                <a:cs typeface="+mn-cs"/>
              </a:rPr>
              <a:t>Not all vapes contain what people think they do. When products are altered, shared or obtained from unregulated sources, there is greater uncertainty and increased risk.</a:t>
            </a:r>
          </a:p>
          <a:p>
            <a:endParaRPr lang="en-GB" dirty="0"/>
          </a:p>
        </p:txBody>
      </p:sp>
      <p:sp>
        <p:nvSpPr>
          <p:cNvPr id="4" name="Slide Number Placeholder 3">
            <a:extLst>
              <a:ext uri="{FF2B5EF4-FFF2-40B4-BE49-F238E27FC236}">
                <a16:creationId xmlns:a16="http://schemas.microsoft.com/office/drawing/2014/main" id="{1D841067-24BF-5F78-80A7-51FCAAE73BEB}"/>
              </a:ext>
            </a:extLst>
          </p:cNvPr>
          <p:cNvSpPr>
            <a:spLocks noGrp="1"/>
          </p:cNvSpPr>
          <p:nvPr>
            <p:ph type="sldNum" sz="quarter" idx="5"/>
          </p:nvPr>
        </p:nvSpPr>
        <p:spPr/>
        <p:txBody>
          <a:bodyPr/>
          <a:lstStyle/>
          <a:p>
            <a:fld id="{B2C0334D-C465-492B-A023-B7443076CB8E}" type="slidenum">
              <a:rPr lang="en-GB" smtClean="0"/>
              <a:t>7</a:t>
            </a:fld>
            <a:endParaRPr lang="en-GB"/>
          </a:p>
        </p:txBody>
      </p:sp>
    </p:spTree>
    <p:extLst>
      <p:ext uri="{BB962C8B-B14F-4D97-AF65-F5344CB8AC3E}">
        <p14:creationId xmlns:p14="http://schemas.microsoft.com/office/powerpoint/2010/main" val="2346420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C73DF-5F71-7402-CC06-48191A1968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9F1ED0-B006-B8CE-965A-2D1D33E5E8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9FFB9E-7D97-A2FB-0303-FC2BA46592CE}"/>
              </a:ext>
            </a:extLst>
          </p:cNvPr>
          <p:cNvSpPr>
            <a:spLocks noGrp="1"/>
          </p:cNvSpPr>
          <p:nvPr>
            <p:ph type="body" idx="1"/>
          </p:nvPr>
        </p:nvSpPr>
        <p:spPr/>
        <p:txBody>
          <a:bodyPr/>
          <a:lstStyle/>
          <a:p>
            <a:r>
              <a:rPr lang="en-GB" sz="1800" b="1" dirty="0"/>
              <a:t>Slide: Staying safe around vapes</a:t>
            </a:r>
          </a:p>
          <a:p>
            <a:endParaRPr lang="en-GB" sz="1800" b="1" dirty="0"/>
          </a:p>
          <a:p>
            <a:r>
              <a:rPr lang="en-GB" sz="1800" b="1" dirty="0"/>
              <a:t>Purpose</a:t>
            </a:r>
          </a:p>
          <a:p>
            <a:r>
              <a:rPr lang="en-GB" sz="1800" dirty="0"/>
              <a:t>To raise awareness that people should not use a vape if they are unsure of its contents and to encourage safer decision-making around sharing or borrowing vapes.</a:t>
            </a:r>
          </a:p>
          <a:p>
            <a:endParaRPr lang="en-GB" sz="1800" dirty="0"/>
          </a:p>
          <a:p>
            <a:r>
              <a:rPr lang="en-GB" sz="1800" b="1" dirty="0"/>
              <a:t>Facilitator Notes</a:t>
            </a:r>
          </a:p>
          <a:p>
            <a:r>
              <a:rPr lang="en-GB" sz="1800" dirty="0"/>
              <a:t>Approach this as a personal safety message. Avoid creating unnecessary fear but reinforce that people should only use products they trust and know the source of.</a:t>
            </a:r>
          </a:p>
          <a:p>
            <a:endParaRPr lang="en-GB" sz="1800" dirty="0"/>
          </a:p>
          <a:p>
            <a:r>
              <a:rPr lang="en-GB" sz="1800" b="1" dirty="0"/>
              <a:t>Discussion Questions</a:t>
            </a:r>
          </a:p>
          <a:p>
            <a:r>
              <a:rPr lang="en-GB" sz="1800" dirty="0"/>
              <a:t>Why might someone share a vape?</a:t>
            </a:r>
          </a:p>
          <a:p>
            <a:r>
              <a:rPr lang="en-GB" sz="1800" dirty="0"/>
              <a:t>What could happen if someone doesn't know what is inside a vape?</a:t>
            </a:r>
          </a:p>
          <a:p>
            <a:r>
              <a:rPr lang="en-GB" sz="1800" dirty="0"/>
              <a:t>What advice would you give a friend who was offered a vape by someone they don't know well?</a:t>
            </a:r>
          </a:p>
          <a:p>
            <a:endParaRPr lang="en-GB" sz="1800" dirty="0"/>
          </a:p>
          <a:p>
            <a:r>
              <a:rPr lang="en-GB" sz="1800" b="1" dirty="0"/>
              <a:t>Key Message</a:t>
            </a:r>
          </a:p>
          <a:p>
            <a:r>
              <a:rPr lang="en-GB" sz="1800" dirty="0"/>
              <a:t>Young people should never feel pressured to use a vape and should avoid using vapes if they are unsure what is inside them. Knowing where a product comes from can help reduce risk.</a:t>
            </a:r>
          </a:p>
          <a:p>
            <a:endParaRPr lang="en-GB" sz="1800" dirty="0"/>
          </a:p>
          <a:p>
            <a:r>
              <a:rPr lang="en-GB" sz="1800" b="1" dirty="0"/>
              <a:t>Signposting</a:t>
            </a:r>
          </a:p>
          <a:p>
            <a:r>
              <a:rPr lang="en-GB" sz="1800" dirty="0"/>
              <a:t>Remind participants that if someone feels unwell after vaping or believes a vape may have been tampered with, they should seek help from a trusted adult or medical professional as soon as possible.</a:t>
            </a:r>
          </a:p>
          <a:p>
            <a:endParaRPr lang="en-GB" dirty="0"/>
          </a:p>
        </p:txBody>
      </p:sp>
      <p:sp>
        <p:nvSpPr>
          <p:cNvPr id="4" name="Slide Number Placeholder 3">
            <a:extLst>
              <a:ext uri="{FF2B5EF4-FFF2-40B4-BE49-F238E27FC236}">
                <a16:creationId xmlns:a16="http://schemas.microsoft.com/office/drawing/2014/main" id="{9174403C-1CB5-96A0-F0E4-42908E46814E}"/>
              </a:ext>
            </a:extLst>
          </p:cNvPr>
          <p:cNvSpPr>
            <a:spLocks noGrp="1"/>
          </p:cNvSpPr>
          <p:nvPr>
            <p:ph type="sldNum" sz="quarter" idx="5"/>
          </p:nvPr>
        </p:nvSpPr>
        <p:spPr/>
        <p:txBody>
          <a:bodyPr/>
          <a:lstStyle/>
          <a:p>
            <a:fld id="{B2C0334D-C465-492B-A023-B7443076CB8E}" type="slidenum">
              <a:rPr lang="en-GB" smtClean="0"/>
              <a:t>8</a:t>
            </a:fld>
            <a:endParaRPr lang="en-GB"/>
          </a:p>
        </p:txBody>
      </p:sp>
    </p:spTree>
    <p:extLst>
      <p:ext uri="{BB962C8B-B14F-4D97-AF65-F5344CB8AC3E}">
        <p14:creationId xmlns:p14="http://schemas.microsoft.com/office/powerpoint/2010/main" val="1971009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AE0E7-C237-C26B-457B-70C79D054C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EA1A53-404B-77FD-0BBE-6133136F2B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92D529-9CC4-1E46-23F1-95C41B853E21}"/>
              </a:ext>
            </a:extLst>
          </p:cNvPr>
          <p:cNvSpPr>
            <a:spLocks noGrp="1"/>
          </p:cNvSpPr>
          <p:nvPr>
            <p:ph type="body" idx="1"/>
          </p:nvPr>
        </p:nvSpPr>
        <p:spPr/>
        <p:txBody>
          <a:bodyPr/>
          <a:lstStyle/>
          <a:p>
            <a:r>
              <a:rPr lang="en-GB" sz="1800" b="1" dirty="0"/>
              <a:t>Slide: Making Choices – What Do You Think?</a:t>
            </a:r>
          </a:p>
          <a:p>
            <a:endParaRPr lang="en-GB" sz="1800" b="1" dirty="0"/>
          </a:p>
          <a:p>
            <a:r>
              <a:rPr lang="en-GB" sz="1800" b="1" dirty="0"/>
              <a:t>Purpose</a:t>
            </a:r>
          </a:p>
          <a:p>
            <a:r>
              <a:rPr lang="en-GB" sz="1800" dirty="0"/>
              <a:t>To help young people explore how peer pressure, relationships and personal values can influence decision-making.</a:t>
            </a:r>
          </a:p>
          <a:p>
            <a:endParaRPr lang="en-GB" sz="1800" b="1" dirty="0"/>
          </a:p>
          <a:p>
            <a:r>
              <a:rPr lang="en-GB" sz="1800" b="1" dirty="0"/>
              <a:t>Facilitator Notes</a:t>
            </a:r>
            <a:endParaRPr lang="en-GB" dirty="0"/>
          </a:p>
          <a:p>
            <a:r>
              <a:rPr lang="en-GB" sz="1800" dirty="0"/>
              <a:t>There is no single "correct" answer. Encourage participants to consider different viewpoints and recognise that choices often involve weighing up short-term and long-term consequences.</a:t>
            </a:r>
            <a:endParaRPr lang="en-GB" sz="1800" b="1" dirty="0"/>
          </a:p>
          <a:p>
            <a:r>
              <a:rPr lang="en-GB" sz="1800" dirty="0"/>
              <a:t>Keep the focus on decision-making skills rather than judging Ava or her boyfriend.</a:t>
            </a:r>
          </a:p>
          <a:p>
            <a:endParaRPr lang="en-GB" sz="1800" dirty="0"/>
          </a:p>
          <a:p>
            <a:r>
              <a:rPr lang="en-GB" sz="1800" b="1" dirty="0"/>
              <a:t>Discussion Questions</a:t>
            </a:r>
          </a:p>
          <a:p>
            <a:r>
              <a:rPr lang="en-GB" sz="1800" dirty="0"/>
              <a:t>What pressures might Ava be experiencing?</a:t>
            </a:r>
          </a:p>
          <a:p>
            <a:r>
              <a:rPr lang="en-GB" sz="1800" dirty="0"/>
              <a:t>Why might it be difficult to say no in this situation?</a:t>
            </a:r>
          </a:p>
          <a:p>
            <a:r>
              <a:rPr lang="en-GB" sz="1800" dirty="0"/>
              <a:t>What qualities would a healthy and respectful relationship show?</a:t>
            </a:r>
          </a:p>
          <a:p>
            <a:endParaRPr lang="en-GB" sz="1800" dirty="0"/>
          </a:p>
          <a:p>
            <a:r>
              <a:rPr lang="en-GB" sz="1800" b="1" dirty="0"/>
              <a:t>Key Message</a:t>
            </a:r>
          </a:p>
          <a:p>
            <a:r>
              <a:rPr lang="en-GB" sz="1800" dirty="0"/>
              <a:t>Good decisions are not always the easiest decisions. Being able to make choices that reflect your own values and boundaries is an important life skill.</a:t>
            </a:r>
          </a:p>
          <a:p>
            <a:pPr algn="l" rtl="0" fontAlgn="base">
              <a:lnSpc>
                <a:spcPts val="1564"/>
              </a:lnSpc>
              <a:buNone/>
            </a:pPr>
            <a:r>
              <a:rPr lang="en-GB" sz="1800" b="0" i="0" dirty="0">
                <a:solidFill>
                  <a:srgbClr val="000000"/>
                </a:solidFill>
                <a:effectLst/>
                <a:latin typeface="Aptos" panose="020B0004020202020204" pitchFamily="34" charset="0"/>
              </a:rPr>
              <a:t> </a:t>
            </a:r>
            <a:endParaRPr lang="en-GB" b="0" i="0" dirty="0">
              <a:solidFill>
                <a:srgbClr val="000000"/>
              </a:solidFill>
              <a:effectLst/>
              <a:latin typeface="Segoe UI" panose="020B0502040204020203" pitchFamily="34" charset="0"/>
            </a:endParaRPr>
          </a:p>
          <a:p>
            <a:pPr algn="l" rtl="0" fontAlgn="base">
              <a:lnSpc>
                <a:spcPts val="1564"/>
              </a:lnSpc>
              <a:buNone/>
            </a:pPr>
            <a:r>
              <a:rPr lang="en-GB" sz="1800" b="0" i="0" dirty="0">
                <a:solidFill>
                  <a:srgbClr val="000000"/>
                </a:solidFill>
                <a:effectLst/>
                <a:latin typeface="Aptos" panose="020B0004020202020204" pitchFamily="34" charset="0"/>
              </a:rPr>
              <a:t>This activity supports young people to explore the feeling of being torn between options and use the technique of linking cause and effect to support decision making. </a:t>
            </a:r>
            <a:endParaRPr lang="en-GB" b="0" i="0" dirty="0">
              <a:solidFill>
                <a:srgbClr val="000000"/>
              </a:solidFill>
              <a:effectLst/>
              <a:latin typeface="Segoe UI" panose="020B0502040204020203" pitchFamily="34" charset="0"/>
            </a:endParaRPr>
          </a:p>
          <a:p>
            <a:pPr algn="l" rtl="0" fontAlgn="base">
              <a:lnSpc>
                <a:spcPts val="1564"/>
              </a:lnSpc>
            </a:pPr>
            <a:r>
              <a:rPr lang="en-GB" sz="1800" b="0" i="0" dirty="0">
                <a:solidFill>
                  <a:srgbClr val="000000"/>
                </a:solidFill>
                <a:effectLst/>
                <a:latin typeface="Aptos" panose="020B0004020202020204" pitchFamily="34" charset="0"/>
              </a:rPr>
              <a:t>The question can be altered to suit and/or young people can be encouraged to create relevant questions for the </a:t>
            </a:r>
            <a:r>
              <a:rPr lang="en-GB" sz="1800" b="1" i="0" dirty="0">
                <a:solidFill>
                  <a:srgbClr val="000000"/>
                </a:solidFill>
                <a:effectLst/>
                <a:latin typeface="Aptos" panose="020B0004020202020204" pitchFamily="34" charset="0"/>
              </a:rPr>
              <a:t>Making Choices </a:t>
            </a:r>
            <a:r>
              <a:rPr lang="en-GB" sz="1800" b="0" i="0" dirty="0">
                <a:solidFill>
                  <a:srgbClr val="000000"/>
                </a:solidFill>
                <a:effectLst/>
                <a:latin typeface="Aptos" panose="020B0004020202020204" pitchFamily="34" charset="0"/>
              </a:rPr>
              <a:t>approach. </a:t>
            </a:r>
          </a:p>
          <a:p>
            <a:pPr algn="l" rtl="0" fontAlgn="base">
              <a:lnSpc>
                <a:spcPts val="1564"/>
              </a:lnSpc>
            </a:pPr>
            <a:endParaRPr lang="en-GB" sz="1800" b="0" i="0" dirty="0">
              <a:solidFill>
                <a:srgbClr val="000000"/>
              </a:solidFill>
              <a:effectLst/>
              <a:latin typeface="Aptos" panose="020B0004020202020204" pitchFamily="34" charset="0"/>
            </a:endParaRPr>
          </a:p>
          <a:p>
            <a:pPr algn="l" rtl="0" fontAlgn="base">
              <a:lnSpc>
                <a:spcPts val="1564"/>
              </a:lnSpc>
            </a:pPr>
            <a:r>
              <a:rPr lang="en-GB" sz="1800" b="0" i="0" dirty="0">
                <a:solidFill>
                  <a:srgbClr val="000000"/>
                </a:solidFill>
                <a:effectLst/>
                <a:latin typeface="Aptos" panose="020B0004020202020204" pitchFamily="34" charset="0"/>
              </a:rPr>
              <a:t>Although the activity doesn’t demand it discussions may expand to young people exploring the relationship between Ava and her boyfriend and the possible risks.  Vape spiking may be tabled by some as a possibility.</a:t>
            </a:r>
            <a:endParaRPr lang="en-GB" b="0"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DA932B09-DE5A-71E7-399F-B3C050A36FEA}"/>
              </a:ext>
            </a:extLst>
          </p:cNvPr>
          <p:cNvSpPr>
            <a:spLocks noGrp="1"/>
          </p:cNvSpPr>
          <p:nvPr>
            <p:ph type="sldNum" sz="quarter" idx="5"/>
          </p:nvPr>
        </p:nvSpPr>
        <p:spPr/>
        <p:txBody>
          <a:bodyPr/>
          <a:lstStyle/>
          <a:p>
            <a:fld id="{713DB98F-6C2B-4949-B3FD-B1FAAD83D033}" type="slidenum">
              <a:rPr lang="en-US" smtClean="0"/>
              <a:t>9</a:t>
            </a:fld>
            <a:endParaRPr lang="en-US"/>
          </a:p>
        </p:txBody>
      </p:sp>
    </p:spTree>
    <p:extLst>
      <p:ext uri="{BB962C8B-B14F-4D97-AF65-F5344CB8AC3E}">
        <p14:creationId xmlns:p14="http://schemas.microsoft.com/office/powerpoint/2010/main" val="757486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C5C7C-8C35-D94C-92B8-28566C3784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881317-2829-A654-6370-A89B75CC19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6809C1-AD34-1782-9ECF-871840EA22D2}"/>
              </a:ext>
            </a:extLst>
          </p:cNvPr>
          <p:cNvSpPr>
            <a:spLocks noGrp="1"/>
          </p:cNvSpPr>
          <p:nvPr>
            <p:ph type="body" idx="1"/>
          </p:nvPr>
        </p:nvSpPr>
        <p:spPr/>
        <p:txBody>
          <a:bodyPr/>
          <a:lstStyle/>
          <a:p>
            <a:r>
              <a:rPr lang="en-GB" sz="1800" b="1" dirty="0"/>
              <a:t>Slide: Making Choices – What Do You Think?</a:t>
            </a:r>
          </a:p>
          <a:p>
            <a:endParaRPr lang="en-GB" sz="1800" b="1" dirty="0"/>
          </a:p>
          <a:p>
            <a:r>
              <a:rPr lang="en-GB" sz="1800" b="1" dirty="0"/>
              <a:t>Purpose</a:t>
            </a:r>
          </a:p>
          <a:p>
            <a:r>
              <a:rPr lang="en-GB" sz="1800" dirty="0"/>
              <a:t>To help young people explore how peer pressure, relationships and personal values can influence decision-making.</a:t>
            </a:r>
          </a:p>
          <a:p>
            <a:endParaRPr lang="en-GB" sz="1800" dirty="0"/>
          </a:p>
          <a:p>
            <a:r>
              <a:rPr lang="en-GB" sz="1800" b="1" dirty="0"/>
              <a:t>Facilitator Notes</a:t>
            </a:r>
          </a:p>
          <a:p>
            <a:endParaRPr lang="en-GB" sz="1800" b="1" dirty="0"/>
          </a:p>
          <a:p>
            <a:r>
              <a:rPr lang="en-GB" sz="1800" dirty="0"/>
              <a:t>Read through Leah’s scenario and ask young people to work in small groups to create three possible endings.</a:t>
            </a:r>
          </a:p>
          <a:p>
            <a:endParaRPr lang="en-GB" sz="1800" dirty="0"/>
          </a:p>
          <a:p>
            <a:r>
              <a:rPr lang="en-GB" sz="1800" dirty="0"/>
              <a:t>Encourage them to think about what might influence Leah’s choice, including anxiety, peer pressure, not knowing what is in the vape and wanting to play well at football the next day.</a:t>
            </a:r>
          </a:p>
          <a:p>
            <a:endParaRPr lang="en-GB" sz="1800" dirty="0"/>
          </a:p>
          <a:p>
            <a:r>
              <a:rPr lang="en-GB" sz="1800" dirty="0"/>
              <a:t>Ask groups to share their endings and discuss which choices would help Leah stay safe. Other areas to explore could be how to say no and how she could find another way to manage her anxiety. </a:t>
            </a:r>
          </a:p>
          <a:p>
            <a:endParaRPr lang="en-GB" sz="1800" b="1" dirty="0"/>
          </a:p>
          <a:p>
            <a:r>
              <a:rPr lang="en-GB" sz="1800" b="1" dirty="0"/>
              <a:t>Key Message</a:t>
            </a:r>
          </a:p>
          <a:p>
            <a:r>
              <a:rPr lang="en-GB" sz="1800" dirty="0"/>
              <a:t>Good decisions are not always the easiest decisions. Being able to make choices that reflect your own values and boundaries is an important life skill.</a:t>
            </a:r>
          </a:p>
          <a:p>
            <a:pPr algn="l" rtl="0" fontAlgn="base">
              <a:lnSpc>
                <a:spcPts val="1564"/>
              </a:lnSpc>
              <a:buNone/>
            </a:pPr>
            <a:r>
              <a:rPr lang="en-GB" sz="1800" b="0" i="0" dirty="0">
                <a:solidFill>
                  <a:srgbClr val="000000"/>
                </a:solidFill>
                <a:effectLst/>
                <a:latin typeface="Aptos" panose="020B0004020202020204" pitchFamily="34" charset="0"/>
              </a:rPr>
              <a:t> </a:t>
            </a:r>
            <a:endParaRPr lang="en-GB" b="0" i="0" dirty="0">
              <a:solidFill>
                <a:srgbClr val="000000"/>
              </a:solidFill>
              <a:effectLst/>
              <a:latin typeface="Segoe UI" panose="020B0502040204020203" pitchFamily="34" charset="0"/>
            </a:endParaRPr>
          </a:p>
          <a:p>
            <a:pPr algn="l" rtl="0" fontAlgn="base">
              <a:lnSpc>
                <a:spcPts val="1564"/>
              </a:lnSpc>
              <a:buNone/>
            </a:pPr>
            <a:r>
              <a:rPr lang="en-GB" sz="1800" b="0" i="0" dirty="0">
                <a:solidFill>
                  <a:srgbClr val="000000"/>
                </a:solidFill>
                <a:effectLst/>
                <a:latin typeface="Aptos" panose="020B0004020202020204" pitchFamily="34" charset="0"/>
              </a:rPr>
              <a:t>This activity supports young people to explore the feeling of being torn between options and use the technique of linking cause and effect to support decision making. </a:t>
            </a:r>
            <a:endParaRPr lang="en-GB" b="0" i="0" dirty="0">
              <a:solidFill>
                <a:srgbClr val="000000"/>
              </a:solidFill>
              <a:effectLst/>
              <a:latin typeface="Segoe UI" panose="020B0502040204020203" pitchFamily="34" charset="0"/>
            </a:endParaRPr>
          </a:p>
          <a:p>
            <a:pPr algn="l" rtl="0" fontAlgn="base">
              <a:lnSpc>
                <a:spcPts val="1564"/>
              </a:lnSpc>
            </a:pPr>
            <a:r>
              <a:rPr lang="en-GB" sz="1800" b="0" i="0" dirty="0">
                <a:solidFill>
                  <a:srgbClr val="000000"/>
                </a:solidFill>
                <a:effectLst/>
                <a:latin typeface="Aptos" panose="020B0004020202020204" pitchFamily="34" charset="0"/>
              </a:rPr>
              <a:t>The question can be altered to suit and/or young people can be encouraged to create relevant questions for the </a:t>
            </a:r>
            <a:r>
              <a:rPr lang="en-GB" sz="1800" b="1" i="0" dirty="0">
                <a:solidFill>
                  <a:srgbClr val="000000"/>
                </a:solidFill>
                <a:effectLst/>
                <a:latin typeface="Aptos" panose="020B0004020202020204" pitchFamily="34" charset="0"/>
              </a:rPr>
              <a:t>Making Choices </a:t>
            </a:r>
            <a:r>
              <a:rPr lang="en-GB" sz="1800" b="0" i="0" dirty="0">
                <a:solidFill>
                  <a:srgbClr val="000000"/>
                </a:solidFill>
                <a:effectLst/>
                <a:latin typeface="Aptos" panose="020B0004020202020204" pitchFamily="34" charset="0"/>
              </a:rPr>
              <a:t>approach. </a:t>
            </a:r>
          </a:p>
          <a:p>
            <a:pPr algn="l" rtl="0" fontAlgn="base">
              <a:lnSpc>
                <a:spcPts val="1564"/>
              </a:lnSpc>
            </a:pPr>
            <a:endParaRPr lang="en-GB" sz="1800" b="0" i="0" dirty="0">
              <a:solidFill>
                <a:srgbClr val="000000"/>
              </a:solidFill>
              <a:effectLst/>
              <a:latin typeface="Aptos" panose="020B0004020202020204" pitchFamily="34" charset="0"/>
            </a:endParaRPr>
          </a:p>
          <a:p>
            <a:pPr algn="l" rtl="0" fontAlgn="base">
              <a:lnSpc>
                <a:spcPts val="1564"/>
              </a:lnSpc>
            </a:pPr>
            <a:r>
              <a:rPr lang="en-GB" sz="1800" b="0" i="0" dirty="0">
                <a:solidFill>
                  <a:srgbClr val="000000"/>
                </a:solidFill>
                <a:effectLst/>
                <a:latin typeface="Aptos" panose="020B0004020202020204" pitchFamily="34" charset="0"/>
              </a:rPr>
              <a:t>Although the activity doesn’t demand it discussions may expand to young people exploring the intentions of the guy who offers Leah the vape and the possible risks.  Vape spiking may be tabled by some as a possibility.</a:t>
            </a:r>
            <a:endParaRPr lang="en-GB" b="0"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51A52327-E937-0C7F-7CAA-4700EB9E006E}"/>
              </a:ext>
            </a:extLst>
          </p:cNvPr>
          <p:cNvSpPr>
            <a:spLocks noGrp="1"/>
          </p:cNvSpPr>
          <p:nvPr>
            <p:ph type="sldNum" sz="quarter" idx="5"/>
          </p:nvPr>
        </p:nvSpPr>
        <p:spPr/>
        <p:txBody>
          <a:bodyPr/>
          <a:lstStyle/>
          <a:p>
            <a:fld id="{713DB98F-6C2B-4949-B3FD-B1FAAD83D033}" type="slidenum">
              <a:rPr lang="en-US" smtClean="0"/>
              <a:t>10</a:t>
            </a:fld>
            <a:endParaRPr lang="en-US"/>
          </a:p>
        </p:txBody>
      </p:sp>
    </p:spTree>
    <p:extLst>
      <p:ext uri="{BB962C8B-B14F-4D97-AF65-F5344CB8AC3E}">
        <p14:creationId xmlns:p14="http://schemas.microsoft.com/office/powerpoint/2010/main" val="3673888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6A24A-C7EA-6E88-3134-C32CE0F7F5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12DFCC-518C-F797-F77F-4A3818A4B9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715FA6-DEBD-C4E6-B807-14D059CAD7A8}"/>
              </a:ext>
            </a:extLst>
          </p:cNvPr>
          <p:cNvSpPr>
            <a:spLocks noGrp="1"/>
          </p:cNvSpPr>
          <p:nvPr>
            <p:ph type="body" idx="1"/>
          </p:nvPr>
        </p:nvSpPr>
        <p:spPr/>
        <p:txBody>
          <a:bodyPr/>
          <a:lstStyle/>
          <a:p>
            <a:r>
              <a:rPr lang="en-GB" sz="1800" b="1" dirty="0"/>
              <a:t>Slide: Nicotine Pouches</a:t>
            </a:r>
          </a:p>
          <a:p>
            <a:endParaRPr lang="en-GB" sz="1800" b="1" dirty="0"/>
          </a:p>
          <a:p>
            <a:r>
              <a:rPr lang="en-GB" sz="1800" b="1" dirty="0"/>
              <a:t>Purpose</a:t>
            </a:r>
          </a:p>
          <a:p>
            <a:r>
              <a:rPr lang="en-GB" sz="1800" dirty="0"/>
              <a:t>To introduce nicotine pouches and explore how they differ from vaping.</a:t>
            </a:r>
          </a:p>
          <a:p>
            <a:endParaRPr lang="en-GB" sz="1800" dirty="0"/>
          </a:p>
          <a:p>
            <a:r>
              <a:rPr lang="en-GB" sz="1800" b="1" dirty="0"/>
              <a:t>Facilitator Notes</a:t>
            </a:r>
          </a:p>
          <a:p>
            <a:r>
              <a:rPr lang="en-GB" sz="1800" dirty="0"/>
              <a:t>Young people may know Nicotine Pouches as "snus" or "white snus". Use this slide to raise awareness that nicotine can be delivered in different ways and that nicotine dependence is not limited to vaping.</a:t>
            </a:r>
          </a:p>
          <a:p>
            <a:endParaRPr lang="en-GB" sz="1800" dirty="0"/>
          </a:p>
          <a:p>
            <a:r>
              <a:rPr lang="en-GB" sz="1800" b="1" dirty="0"/>
              <a:t>Discussion Questions</a:t>
            </a:r>
          </a:p>
          <a:p>
            <a:r>
              <a:rPr lang="en-GB" sz="1800" dirty="0"/>
              <a:t>Why might someone choose nicotine pouches instead of vaping?</a:t>
            </a:r>
          </a:p>
          <a:p>
            <a:r>
              <a:rPr lang="en-GB" sz="1800" dirty="0"/>
              <a:t>Why do you think some young people see nicotine pouches as lower risk?</a:t>
            </a:r>
          </a:p>
          <a:p>
            <a:r>
              <a:rPr lang="en-GB" sz="1800" dirty="0"/>
              <a:t>What might someone do if they started feeling unwell after using a pouch?</a:t>
            </a:r>
          </a:p>
          <a:p>
            <a:endParaRPr lang="en-GB" sz="1800" dirty="0"/>
          </a:p>
          <a:p>
            <a:r>
              <a:rPr lang="en-GB" sz="1800" b="1" dirty="0"/>
              <a:t>Key Message</a:t>
            </a:r>
          </a:p>
          <a:p>
            <a:r>
              <a:rPr lang="en-GB" sz="1800" dirty="0"/>
              <a:t>Nicotine pouches may look different from vapes, but they contain high levels of nicotine and have negative effects on the body. Young people should be aware of what products contain nicotine and the potential risks associated with their use.</a:t>
            </a:r>
          </a:p>
          <a:p>
            <a:pPr marL="0" indent="0">
              <a:buFont typeface="Arial"/>
              <a:buNone/>
            </a:pPr>
            <a:endParaRPr lang="en-US" sz="1800" dirty="0">
              <a:solidFill>
                <a:srgbClr val="000000"/>
              </a:solidFill>
            </a:endParaRPr>
          </a:p>
          <a:p>
            <a:r>
              <a:rPr lang="en-US"/>
              <a:t>Source</a:t>
            </a:r>
          </a:p>
          <a:p>
            <a:r>
              <a:rPr lang="en-US"/>
              <a:t>Trading standards </a:t>
            </a:r>
          </a:p>
          <a:p>
            <a:r>
              <a:rPr lang="en-US" dirty="0">
                <a:hlinkClick r:id="rId3"/>
              </a:rPr>
              <a:t>English school children unwittingly smoking spice-spiked vapes, finds University of Bath</a:t>
            </a:r>
            <a:r>
              <a:rPr lang="en-US" dirty="0"/>
              <a:t> </a:t>
            </a:r>
          </a:p>
          <a:p>
            <a:r>
              <a:rPr lang="en-US" dirty="0">
                <a:hlinkClick r:id="rId4"/>
              </a:rPr>
              <a:t>Millions of illicit vapes and tobacco products seized by Trading Standards - National Trading Standards</a:t>
            </a:r>
          </a:p>
          <a:p>
            <a:pPr marL="342900" indent="-342900">
              <a:spcBef>
                <a:spcPts val="1000"/>
              </a:spcBef>
              <a:buFont typeface="Wingdings,Sans-Serif"/>
              <a:buChar char="§"/>
            </a:pPr>
            <a:endParaRPr lang="en-US" sz="1800" dirty="0"/>
          </a:p>
          <a:p>
            <a:pPr marL="285750" indent="-285750">
              <a:buFont typeface="Arial,Sans-Serif"/>
              <a:buChar char="•"/>
            </a:pPr>
            <a:endParaRPr lang="en-US" sz="1800" dirty="0"/>
          </a:p>
          <a:p>
            <a:endParaRPr lang="en-GB" dirty="0"/>
          </a:p>
        </p:txBody>
      </p:sp>
      <p:sp>
        <p:nvSpPr>
          <p:cNvPr id="4" name="Slide Number Placeholder 3">
            <a:extLst>
              <a:ext uri="{FF2B5EF4-FFF2-40B4-BE49-F238E27FC236}">
                <a16:creationId xmlns:a16="http://schemas.microsoft.com/office/drawing/2014/main" id="{7E645562-8E4B-8B70-D859-8408C456796D}"/>
              </a:ext>
            </a:extLst>
          </p:cNvPr>
          <p:cNvSpPr>
            <a:spLocks noGrp="1"/>
          </p:cNvSpPr>
          <p:nvPr>
            <p:ph type="sldNum" sz="quarter" idx="5"/>
          </p:nvPr>
        </p:nvSpPr>
        <p:spPr/>
        <p:txBody>
          <a:bodyPr/>
          <a:lstStyle/>
          <a:p>
            <a:fld id="{B2C0334D-C465-492B-A023-B7443076CB8E}" type="slidenum">
              <a:rPr lang="en-GB" smtClean="0"/>
              <a:t>11</a:t>
            </a:fld>
            <a:endParaRPr lang="en-GB"/>
          </a:p>
        </p:txBody>
      </p:sp>
    </p:spTree>
    <p:extLst>
      <p:ext uri="{BB962C8B-B14F-4D97-AF65-F5344CB8AC3E}">
        <p14:creationId xmlns:p14="http://schemas.microsoft.com/office/powerpoint/2010/main" val="3071594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216F7-6B2F-C23D-7A2D-E016182E64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19043-0404-ECB4-A538-0F4C36FB4F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75A47C-6B88-8F15-7F1B-F325507B90BA}"/>
              </a:ext>
            </a:extLst>
          </p:cNvPr>
          <p:cNvSpPr>
            <a:spLocks noGrp="1"/>
          </p:cNvSpPr>
          <p:nvPr>
            <p:ph type="body" idx="1"/>
          </p:nvPr>
        </p:nvSpPr>
        <p:spPr/>
        <p:txBody>
          <a:bodyPr/>
          <a:lstStyle/>
          <a:p>
            <a:r>
              <a:rPr lang="en-GB" sz="1800" b="1" dirty="0"/>
              <a:t>Slide: What Do You Think?</a:t>
            </a:r>
          </a:p>
          <a:p>
            <a:endParaRPr lang="en-GB" sz="1800" b="1" dirty="0"/>
          </a:p>
          <a:p>
            <a:r>
              <a:rPr lang="en-GB" sz="1800" b="1" dirty="0"/>
              <a:t>Purpose</a:t>
            </a:r>
          </a:p>
          <a:p>
            <a:r>
              <a:rPr lang="en-GB" sz="1800" dirty="0"/>
              <a:t>To encourage critical thinking about nicotine use in sport, the influence of role models and the challenges of nicotine dependence.</a:t>
            </a:r>
          </a:p>
          <a:p>
            <a:endParaRPr lang="en-GB" sz="1800" dirty="0"/>
          </a:p>
          <a:p>
            <a:r>
              <a:rPr lang="en-GB" sz="1800" b="1" dirty="0"/>
              <a:t>Facilitator Notes</a:t>
            </a:r>
          </a:p>
          <a:p>
            <a:r>
              <a:rPr lang="en-GB" sz="1800" dirty="0"/>
              <a:t>This slide is designed to explore opinions rather than provide right or wrong answers. Encourage open discussion with sensitivity that even successful athletes and influencers can make choices that have drawbacks.</a:t>
            </a:r>
          </a:p>
          <a:p>
            <a:endParaRPr lang="en-GB" sz="1800" dirty="0"/>
          </a:p>
          <a:p>
            <a:r>
              <a:rPr lang="en-GB" sz="1800" b="1" dirty="0"/>
              <a:t>Discussion Questions</a:t>
            </a:r>
          </a:p>
          <a:p>
            <a:r>
              <a:rPr lang="en-GB" sz="1800" dirty="0"/>
              <a:t>Why might athletes or influencers decide to use nicotine products?</a:t>
            </a:r>
          </a:p>
          <a:p>
            <a:r>
              <a:rPr lang="en-GB" sz="1800" dirty="0"/>
              <a:t>Why do you think some want to stop?</a:t>
            </a:r>
          </a:p>
          <a:p>
            <a:r>
              <a:rPr lang="en-GB" sz="1800" dirty="0"/>
              <a:t>How might nicotine use affect performance, health or daily life?</a:t>
            </a:r>
          </a:p>
          <a:p>
            <a:r>
              <a:rPr lang="en-GB" sz="1800" dirty="0"/>
              <a:t>Do influencers have a responsibility when promoting products to young people?</a:t>
            </a:r>
          </a:p>
          <a:p>
            <a:endParaRPr lang="en-GB" sz="1800" dirty="0"/>
          </a:p>
          <a:p>
            <a:r>
              <a:rPr lang="en-GB" sz="1800" b="1" dirty="0"/>
              <a:t>Key Message</a:t>
            </a:r>
          </a:p>
          <a:p>
            <a:r>
              <a:rPr lang="en-GB" sz="1800" dirty="0"/>
              <a:t>It is important to think critically about the messages we receive from influencers, celebrities and sports personalities.</a:t>
            </a:r>
          </a:p>
          <a:p>
            <a:pPr algn="l" rtl="0" fontAlgn="base">
              <a:lnSpc>
                <a:spcPts val="1564"/>
              </a:lnSpc>
              <a:spcAft>
                <a:spcPts val="800"/>
              </a:spcAft>
              <a:buNone/>
            </a:pPr>
            <a:endParaRPr lang="en-GB" b="0" i="0" dirty="0">
              <a:solidFill>
                <a:srgbClr val="000000"/>
              </a:solidFill>
              <a:effectLst/>
              <a:latin typeface="Segoe UI" panose="020B0502040204020203" pitchFamily="34" charset="0"/>
            </a:endParaRPr>
          </a:p>
          <a:p>
            <a:pPr algn="l" rtl="0" fontAlgn="base">
              <a:lnSpc>
                <a:spcPts val="1564"/>
              </a:lnSpc>
            </a:pPr>
            <a:r>
              <a:rPr lang="en-GB" sz="1800" b="0" i="0" u="sng" strike="noStrike" dirty="0">
                <a:solidFill>
                  <a:srgbClr val="000000"/>
                </a:solidFill>
                <a:effectLst/>
                <a:latin typeface="Aptos" panose="020B0004020202020204" pitchFamily="34" charset="0"/>
                <a:hlinkClick r:id="rId3"/>
              </a:rPr>
              <a:t>https://www.bbc.co.uk/sport/football/articles/c100p6572n4o</a:t>
            </a:r>
            <a:r>
              <a:rPr lang="en-GB" sz="1800" b="0" i="0" dirty="0">
                <a:solidFill>
                  <a:srgbClr val="000000"/>
                </a:solidFill>
                <a:effectLst/>
                <a:latin typeface="Aptos" panose="020B0004020202020204" pitchFamily="34" charset="0"/>
              </a:rPr>
              <a:t> </a:t>
            </a:r>
            <a:endParaRPr lang="en-GB" b="0"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F9AFF970-9941-FE06-1355-D694FCD182C8}"/>
              </a:ext>
            </a:extLst>
          </p:cNvPr>
          <p:cNvSpPr>
            <a:spLocks noGrp="1"/>
          </p:cNvSpPr>
          <p:nvPr>
            <p:ph type="sldNum" sz="quarter" idx="5"/>
          </p:nvPr>
        </p:nvSpPr>
        <p:spPr/>
        <p:txBody>
          <a:bodyPr/>
          <a:lstStyle/>
          <a:p>
            <a:fld id="{713DB98F-6C2B-4949-B3FD-B1FAAD83D033}" type="slidenum">
              <a:rPr lang="en-US" smtClean="0"/>
              <a:t>12</a:t>
            </a:fld>
            <a:endParaRPr lang="en-US"/>
          </a:p>
        </p:txBody>
      </p:sp>
    </p:spTree>
    <p:extLst>
      <p:ext uri="{BB962C8B-B14F-4D97-AF65-F5344CB8AC3E}">
        <p14:creationId xmlns:p14="http://schemas.microsoft.com/office/powerpoint/2010/main" val="2213750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E7AA6-E368-FD34-00CA-862C0C74D52D}"/>
            </a:ext>
          </a:extLst>
        </p:cNvPr>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8C706461-53AE-D43E-53FB-B6F52DA3A12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B052C292-F910-493B-4479-94C8C8E19245}"/>
              </a:ext>
            </a:extLst>
          </p:cNvPr>
          <p:cNvSpPr>
            <a:spLocks noGrp="1"/>
          </p:cNvSpPr>
          <p:nvPr>
            <p:ph type="body" idx="1"/>
          </p:nvPr>
        </p:nvSpPr>
        <p:spPr/>
        <p:txBody>
          <a:bodyPr/>
          <a:lstStyle/>
          <a:p>
            <a:r>
              <a:rPr lang="en-GB" sz="1800" b="1" dirty="0"/>
              <a:t>Slide: Where Do You See Vaping?</a:t>
            </a:r>
          </a:p>
          <a:p>
            <a:endParaRPr lang="en-GB" sz="1800" b="1" dirty="0"/>
          </a:p>
          <a:p>
            <a:r>
              <a:rPr lang="en-GB" sz="1800" b="1" dirty="0"/>
              <a:t>Purpose</a:t>
            </a:r>
          </a:p>
          <a:p>
            <a:r>
              <a:rPr lang="en-GB" sz="1800" dirty="0"/>
              <a:t>To encourage young people to think about how visible vaping is in their everyday lives and explore the influence of environments, advertising, social media and peer groups.</a:t>
            </a:r>
          </a:p>
          <a:p>
            <a:endParaRPr lang="en-GB" sz="1800" dirty="0"/>
          </a:p>
          <a:p>
            <a:r>
              <a:rPr lang="en-GB" sz="1800" b="1" dirty="0"/>
              <a:t>Facilitator Notes</a:t>
            </a:r>
          </a:p>
          <a:p>
            <a:r>
              <a:rPr lang="en-GB" sz="1800" dirty="0"/>
              <a:t>There are no right or wrong answers. The aim is to help participants recognise how repeated exposure can shape perceptions of what is normal or common.</a:t>
            </a:r>
          </a:p>
          <a:p>
            <a:endParaRPr lang="en-GB" sz="1800" dirty="0"/>
          </a:p>
          <a:p>
            <a:r>
              <a:rPr lang="en-GB" sz="1800" b="1" dirty="0"/>
              <a:t>Discussion Questions</a:t>
            </a:r>
          </a:p>
          <a:p>
            <a:r>
              <a:rPr lang="en-GB" sz="1800" dirty="0"/>
              <a:t>Where do you notice vaping most often?</a:t>
            </a:r>
          </a:p>
          <a:p>
            <a:r>
              <a:rPr lang="en-GB" sz="1800" dirty="0"/>
              <a:t>Do you see vaping more in real life or online?</a:t>
            </a:r>
          </a:p>
          <a:p>
            <a:r>
              <a:rPr lang="en-GB" sz="1800" dirty="0"/>
              <a:t>How might seeing vaping regularly influence people's attitudes towards it?</a:t>
            </a:r>
          </a:p>
          <a:p>
            <a:r>
              <a:rPr lang="en-GB" sz="1800" dirty="0"/>
              <a:t>Are there places where vaping is more visible than others?</a:t>
            </a:r>
          </a:p>
          <a:p>
            <a:endParaRPr lang="en-GB" sz="1800" dirty="0"/>
          </a:p>
          <a:p>
            <a:r>
              <a:rPr lang="en-GB" sz="1800" b="1" dirty="0"/>
              <a:t>Key Message</a:t>
            </a:r>
          </a:p>
          <a:p>
            <a:r>
              <a:rPr lang="en-GB" sz="1800" dirty="0"/>
              <a:t>The more often we see something, the more normal it can seem. Taking time to notice where messages about vaping come from can help us think critically about the influences around us.</a:t>
            </a:r>
          </a:p>
          <a:p>
            <a:pPr marL="0" indent="0">
              <a:buFont typeface="Arial" panose="020B0604020202020204" pitchFamily="34" charset="0"/>
              <a:buNone/>
              <a:defRPr/>
            </a:pPr>
            <a:endParaRPr lang="en-GB" dirty="0"/>
          </a:p>
        </p:txBody>
      </p:sp>
      <p:sp>
        <p:nvSpPr>
          <p:cNvPr id="15364" name="Slide Number Placeholder 3">
            <a:extLst>
              <a:ext uri="{FF2B5EF4-FFF2-40B4-BE49-F238E27FC236}">
                <a16:creationId xmlns:a16="http://schemas.microsoft.com/office/drawing/2014/main" id="{E62BA94A-5327-DBDE-71E2-3894AC22D21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FC0BE08-EB6F-4CC0-BF9A-CDB3C26B4FB6}" type="slidenum">
              <a:rPr lang="en-GB" altLang="en-US">
                <a:latin typeface="Calibri" panose="020F0502020204030204" pitchFamily="34" charset="0"/>
              </a:rPr>
              <a:pPr/>
              <a:t>13</a:t>
            </a:fld>
            <a:endParaRPr lang="en-GB" altLang="en-US">
              <a:latin typeface="Calibri" panose="020F0502020204030204" pitchFamily="34" charset="0"/>
            </a:endParaRPr>
          </a:p>
        </p:txBody>
      </p:sp>
    </p:spTree>
    <p:extLst>
      <p:ext uri="{BB962C8B-B14F-4D97-AF65-F5344CB8AC3E}">
        <p14:creationId xmlns:p14="http://schemas.microsoft.com/office/powerpoint/2010/main" val="923217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55B66-70FD-51C8-7220-729C10CAE2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2E1882-DD1F-8941-A2AC-8086DB4A77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3C9846-442F-002A-611D-CFCAECB77369}"/>
              </a:ext>
            </a:extLst>
          </p:cNvPr>
          <p:cNvSpPr>
            <a:spLocks noGrp="1"/>
          </p:cNvSpPr>
          <p:nvPr>
            <p:ph type="body" idx="1"/>
          </p:nvPr>
        </p:nvSpPr>
        <p:spPr/>
        <p:txBody>
          <a:bodyPr/>
          <a:lstStyle/>
          <a:p>
            <a:r>
              <a:rPr lang="en-GB" sz="1800" b="1" dirty="0"/>
              <a:t>Slide: Vaping &amp; Social Media</a:t>
            </a:r>
          </a:p>
          <a:p>
            <a:endParaRPr lang="en-GB" sz="1800" b="1" dirty="0"/>
          </a:p>
          <a:p>
            <a:r>
              <a:rPr lang="en-GB" sz="1800" b="1" dirty="0"/>
              <a:t>Purpose</a:t>
            </a:r>
          </a:p>
          <a:p>
            <a:r>
              <a:rPr lang="en-GB" sz="1800" dirty="0"/>
              <a:t>To encourage young people to think critically about how vaping is presented on social media and how online content can influence attitudes, beliefs and behaviour.</a:t>
            </a:r>
          </a:p>
          <a:p>
            <a:endParaRPr lang="en-GB" sz="1800" dirty="0"/>
          </a:p>
          <a:p>
            <a:r>
              <a:rPr lang="en-GB" sz="1800" b="1" dirty="0"/>
              <a:t>Discussion Questions</a:t>
            </a:r>
          </a:p>
          <a:p>
            <a:r>
              <a:rPr lang="en-GB" sz="1800" dirty="0"/>
              <a:t>What messages about vaping did you notice in the clip?</a:t>
            </a:r>
          </a:p>
          <a:p>
            <a:r>
              <a:rPr lang="en-GB" sz="1800" dirty="0"/>
              <a:t>How might social media influence young people's choices?</a:t>
            </a:r>
          </a:p>
          <a:p>
            <a:r>
              <a:rPr lang="en-GB" sz="1800" dirty="0"/>
              <a:t>Do social media posts always show the full picture?</a:t>
            </a:r>
          </a:p>
          <a:p>
            <a:endParaRPr lang="en-GB" sz="1800" dirty="0"/>
          </a:p>
          <a:p>
            <a:r>
              <a:rPr lang="en-GB" sz="1800" b="1" dirty="0"/>
              <a:t>Key Message</a:t>
            </a:r>
          </a:p>
          <a:p>
            <a:r>
              <a:rPr lang="en-GB" sz="1800" dirty="0"/>
              <a:t>Social media can influence what young people think is normal, popular or low risk. Taking time to question where information comes from and what might be missing can help people make informed decisions.</a:t>
            </a:r>
          </a:p>
        </p:txBody>
      </p:sp>
      <p:sp>
        <p:nvSpPr>
          <p:cNvPr id="4" name="Slide Number Placeholder 3">
            <a:extLst>
              <a:ext uri="{FF2B5EF4-FFF2-40B4-BE49-F238E27FC236}">
                <a16:creationId xmlns:a16="http://schemas.microsoft.com/office/drawing/2014/main" id="{4D03B736-1DE7-82A4-D645-EC80019589E6}"/>
              </a:ext>
            </a:extLst>
          </p:cNvPr>
          <p:cNvSpPr>
            <a:spLocks noGrp="1"/>
          </p:cNvSpPr>
          <p:nvPr>
            <p:ph type="sldNum" sz="quarter" idx="5"/>
          </p:nvPr>
        </p:nvSpPr>
        <p:spPr/>
        <p:txBody>
          <a:bodyPr/>
          <a:lstStyle/>
          <a:p>
            <a:fld id="{713DB98F-6C2B-4949-B3FD-B1FAAD83D033}" type="slidenum">
              <a:rPr lang="en-US" smtClean="0"/>
              <a:t>14</a:t>
            </a:fld>
            <a:endParaRPr lang="en-US"/>
          </a:p>
        </p:txBody>
      </p:sp>
    </p:spTree>
    <p:extLst>
      <p:ext uri="{BB962C8B-B14F-4D97-AF65-F5344CB8AC3E}">
        <p14:creationId xmlns:p14="http://schemas.microsoft.com/office/powerpoint/2010/main" val="1492290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EB1B6-1411-4AE5-387A-7FA50F26CC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EB0EDF-9CF8-ED83-255A-10D7335700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E55FE4-E44B-B324-46DB-66A983EAA6AD}"/>
              </a:ext>
            </a:extLst>
          </p:cNvPr>
          <p:cNvSpPr>
            <a:spLocks noGrp="1"/>
          </p:cNvSpPr>
          <p:nvPr>
            <p:ph type="body" idx="1"/>
          </p:nvPr>
        </p:nvSpPr>
        <p:spPr/>
        <p:txBody>
          <a:bodyPr/>
          <a:lstStyle/>
          <a:p>
            <a:r>
              <a:rPr lang="en-GB" b="1" dirty="0"/>
              <a:t>Slide: Have You Seen Vaping Online?</a:t>
            </a:r>
          </a:p>
          <a:p>
            <a:r>
              <a:rPr lang="en-GB" b="1" dirty="0"/>
              <a:t>Purpose</a:t>
            </a:r>
          </a:p>
          <a:p>
            <a:r>
              <a:rPr lang="en-GB" dirty="0"/>
              <a:t>To help young people recognise how vaping content appears online and explore how social media, influencers, algorithms and advertising can shape attitudes and behaviours.</a:t>
            </a:r>
          </a:p>
          <a:p>
            <a:endParaRPr lang="en-GB" dirty="0"/>
          </a:p>
          <a:p>
            <a:r>
              <a:rPr lang="en-GB" b="1" dirty="0"/>
              <a:t>Facilitator Notes</a:t>
            </a:r>
          </a:p>
          <a:p>
            <a:r>
              <a:rPr lang="en-GB" dirty="0"/>
              <a:t>This activity is not about criticising social media. Instead, encourage participants to think critically about the content they see and why it appears in their feeds.</a:t>
            </a:r>
          </a:p>
          <a:p>
            <a:r>
              <a:rPr lang="en-GB" dirty="0"/>
              <a:t>Young people may mention seeing vaping through:</a:t>
            </a:r>
          </a:p>
          <a:p>
            <a:r>
              <a:rPr lang="en-GB" dirty="0"/>
              <a:t>Influencers</a:t>
            </a:r>
          </a:p>
          <a:p>
            <a:r>
              <a:rPr lang="en-GB" dirty="0"/>
              <a:t>Memes and trends</a:t>
            </a:r>
          </a:p>
          <a:p>
            <a:r>
              <a:rPr lang="en-GB" dirty="0"/>
              <a:t>Product reviews</a:t>
            </a:r>
          </a:p>
          <a:p>
            <a:r>
              <a:rPr lang="en-GB" dirty="0"/>
              <a:t>Sponsored content</a:t>
            </a:r>
          </a:p>
          <a:p>
            <a:r>
              <a:rPr lang="en-GB" dirty="0"/>
              <a:t>Friends' posts</a:t>
            </a:r>
          </a:p>
          <a:p>
            <a:r>
              <a:rPr lang="en-GB" dirty="0"/>
              <a:t>Livestreams</a:t>
            </a:r>
          </a:p>
          <a:p>
            <a:r>
              <a:rPr lang="en-GB" dirty="0"/>
              <a:t>Online shops</a:t>
            </a:r>
          </a:p>
          <a:p>
            <a:r>
              <a:rPr lang="en-GB" dirty="0"/>
              <a:t>Search results</a:t>
            </a:r>
          </a:p>
          <a:p>
            <a:endParaRPr lang="en-GB" dirty="0"/>
          </a:p>
          <a:p>
            <a:r>
              <a:rPr lang="en-GB" b="1" dirty="0"/>
              <a:t>Discussion Activity: </a:t>
            </a:r>
            <a:endParaRPr lang="en-US"/>
          </a:p>
          <a:p>
            <a:r>
              <a:rPr lang="en-GB" dirty="0"/>
              <a:t>Divide participants into small groups.</a:t>
            </a:r>
            <a:endParaRPr lang="en-US"/>
          </a:p>
          <a:p>
            <a:r>
              <a:rPr lang="en-GB" dirty="0"/>
              <a:t>Ask each group to rank the platforms shown on the slide from:</a:t>
            </a:r>
            <a:br>
              <a:rPr lang="en-GB" dirty="0">
                <a:cs typeface="+mn-lt"/>
              </a:rPr>
            </a:br>
            <a:r>
              <a:rPr lang="en-GB" b="1" dirty="0"/>
              <a:t>Most likely to influence young people → Least likely to influence young people</a:t>
            </a:r>
            <a:endParaRPr lang="en-GB" dirty="0"/>
          </a:p>
          <a:p>
            <a:r>
              <a:rPr lang="en-GB" dirty="0"/>
              <a:t>Groups should explain:</a:t>
            </a:r>
            <a:endParaRPr lang="en-US"/>
          </a:p>
          <a:p>
            <a:r>
              <a:rPr lang="en-GB" dirty="0"/>
              <a:t>Why they ranked them that way.</a:t>
            </a:r>
            <a:endParaRPr lang="en-US"/>
          </a:p>
          <a:p>
            <a:r>
              <a:rPr lang="en-GB" dirty="0"/>
              <a:t>What type of vaping content might appear there.</a:t>
            </a:r>
            <a:endParaRPr lang="en-US"/>
          </a:p>
          <a:p>
            <a:r>
              <a:rPr lang="en-GB" dirty="0"/>
              <a:t>Whether the influence may be positive, negative or mixed.</a:t>
            </a:r>
            <a:endParaRPr lang="en-US"/>
          </a:p>
          <a:p>
            <a:endParaRPr lang="en-GB" dirty="0"/>
          </a:p>
          <a:p>
            <a:r>
              <a:rPr lang="en-GB" b="1" dirty="0"/>
              <a:t>Discussion Questions:</a:t>
            </a:r>
            <a:endParaRPr lang="en-US"/>
          </a:p>
          <a:p>
            <a:r>
              <a:rPr lang="en-GB" dirty="0"/>
              <a:t>Which platforms are most likely to expose young people to vaping content?</a:t>
            </a:r>
            <a:endParaRPr lang="en-US"/>
          </a:p>
          <a:p>
            <a:r>
              <a:rPr lang="en-GB" dirty="0"/>
              <a:t>Does seeing vaping online make it seem more normal?</a:t>
            </a:r>
            <a:endParaRPr lang="en-US"/>
          </a:p>
          <a:p>
            <a:r>
              <a:rPr lang="en-GB" dirty="0"/>
              <a:t>Why do influencers sometimes promote products?</a:t>
            </a:r>
            <a:endParaRPr lang="en-US"/>
          </a:p>
          <a:p>
            <a:r>
              <a:rPr lang="en-GB" dirty="0"/>
              <a:t>How can we tell if content is advertising?</a:t>
            </a:r>
            <a:endParaRPr lang="en-US"/>
          </a:p>
          <a:p>
            <a:endParaRPr lang="en-GB" dirty="0"/>
          </a:p>
          <a:p>
            <a:r>
              <a:rPr lang="en-GB" b="1" dirty="0"/>
              <a:t>Key Message</a:t>
            </a:r>
            <a:endParaRPr lang="en-US"/>
          </a:p>
          <a:p>
            <a:r>
              <a:rPr lang="en-GB" dirty="0"/>
              <a:t>Social media does not just reflect culture—it can help shape it. Repeated exposure to vaping content can make vaping appear more common, acceptable or appealing than it really is.</a:t>
            </a:r>
            <a:endParaRPr lang="en-US"/>
          </a:p>
          <a:p>
            <a:endParaRPr lang="en-GB" dirty="0"/>
          </a:p>
          <a:p>
            <a:r>
              <a:rPr lang="en-GB" b="1" dirty="0"/>
              <a:t>Further Discussion:</a:t>
            </a:r>
            <a:endParaRPr lang="en-US"/>
          </a:p>
          <a:p>
            <a:r>
              <a:rPr lang="en-GB" dirty="0"/>
              <a:t>Ask the group:</a:t>
            </a:r>
            <a:endParaRPr lang="en-US"/>
          </a:p>
          <a:p>
            <a:r>
              <a:rPr lang="en-GB" dirty="0"/>
              <a:t>"If someone sees 20 vaping videos in a week, does that mean lots of people vape, or does it mean the algorithm thinks they want to see vaping content?"</a:t>
            </a:r>
            <a:endParaRPr lang="en-US"/>
          </a:p>
          <a:p>
            <a:r>
              <a:rPr lang="en-GB" dirty="0"/>
              <a:t>Use this to introduce the idea that algorithms can influence what people think is normal.</a:t>
            </a:r>
            <a:endParaRPr lang="en-US"/>
          </a:p>
          <a:p>
            <a:r>
              <a:rPr lang="en-GB" b="1" dirty="0"/>
              <a:t>Debrief</a:t>
            </a:r>
            <a:endParaRPr lang="en-US"/>
          </a:p>
          <a:p>
            <a:r>
              <a:rPr lang="en-GB" dirty="0"/>
              <a:t>Finish by asking:</a:t>
            </a:r>
            <a:endParaRPr lang="en-US"/>
          </a:p>
          <a:p>
            <a:r>
              <a:rPr lang="en-GB" dirty="0"/>
              <a:t>"What can young people do if they think social media is influencing them more than they would like?"</a:t>
            </a:r>
            <a:endParaRPr lang="en-US"/>
          </a:p>
          <a:p>
            <a:r>
              <a:rPr lang="en-GB" b="1" dirty="0"/>
              <a:t>Possible answers:</a:t>
            </a:r>
            <a:endParaRPr lang="en-US"/>
          </a:p>
          <a:p>
            <a:r>
              <a:rPr lang="en-GB" dirty="0"/>
              <a:t>Follow different creators.</a:t>
            </a:r>
            <a:endParaRPr lang="en-US"/>
          </a:p>
          <a:p>
            <a:r>
              <a:rPr lang="en-GB" dirty="0"/>
              <a:t>Use 'Not Interested' features.</a:t>
            </a:r>
            <a:endParaRPr lang="en-US"/>
          </a:p>
          <a:p>
            <a:r>
              <a:rPr lang="en-GB" dirty="0"/>
              <a:t>Fact-check information.</a:t>
            </a:r>
            <a:endParaRPr lang="en-US"/>
          </a:p>
          <a:p>
            <a:r>
              <a:rPr lang="en-GB" dirty="0"/>
              <a:t>Think critically about who benefits from the content.</a:t>
            </a:r>
            <a:endParaRPr lang="en-US"/>
          </a:p>
          <a:p>
            <a:r>
              <a:rPr lang="en-GB" dirty="0"/>
              <a:t>Talk with trusted adults or friends about what they see online.</a:t>
            </a:r>
            <a:endParaRPr lang="en-US"/>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72A5EF6-D057-58AF-DBBC-BE92C4502A01}"/>
              </a:ext>
            </a:extLst>
          </p:cNvPr>
          <p:cNvSpPr>
            <a:spLocks noGrp="1"/>
          </p:cNvSpPr>
          <p:nvPr>
            <p:ph type="sldNum" sz="quarter" idx="5"/>
          </p:nvPr>
        </p:nvSpPr>
        <p:spPr/>
        <p:txBody>
          <a:bodyPr/>
          <a:lstStyle/>
          <a:p>
            <a:fld id="{713DB98F-6C2B-4949-B3FD-B1FAAD83D033}" type="slidenum">
              <a:rPr lang="en-US" smtClean="0"/>
              <a:t>15</a:t>
            </a:fld>
            <a:endParaRPr lang="en-US"/>
          </a:p>
        </p:txBody>
      </p:sp>
    </p:spTree>
    <p:extLst>
      <p:ext uri="{BB962C8B-B14F-4D97-AF65-F5344CB8AC3E}">
        <p14:creationId xmlns:p14="http://schemas.microsoft.com/office/powerpoint/2010/main" val="2302805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65374-1BB9-12A2-FEBE-1AE2930104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F3FB1F-AA8A-545F-697D-09E384894C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6E55E1-AE61-94F8-EC16-8889B03A5A2E}"/>
              </a:ext>
            </a:extLst>
          </p:cNvPr>
          <p:cNvSpPr>
            <a:spLocks noGrp="1"/>
          </p:cNvSpPr>
          <p:nvPr>
            <p:ph type="body" idx="1"/>
          </p:nvPr>
        </p:nvSpPr>
        <p:spPr/>
        <p:txBody>
          <a:bodyPr/>
          <a:lstStyle/>
          <a:p>
            <a:r>
              <a:rPr lang="en-GB" b="1" dirty="0"/>
              <a:t>Slides: Vaping and the Law – Four Corners Activity</a:t>
            </a:r>
          </a:p>
          <a:p>
            <a:endParaRPr lang="en-GB" b="1" dirty="0"/>
          </a:p>
          <a:p>
            <a:r>
              <a:rPr lang="en-GB" b="1" dirty="0"/>
              <a:t>Purpose</a:t>
            </a:r>
          </a:p>
          <a:p>
            <a:r>
              <a:rPr lang="en-GB" dirty="0"/>
              <a:t>To increase awareness of laws relating to vaping, encourage critical thinking and help young people understand that some situations are not always straightforward.</a:t>
            </a:r>
          </a:p>
          <a:p>
            <a:endParaRPr lang="en-GB" dirty="0"/>
          </a:p>
          <a:p>
            <a:r>
              <a:rPr lang="en-GB" b="1" dirty="0"/>
              <a:t>Activity Type</a:t>
            </a:r>
          </a:p>
          <a:p>
            <a:r>
              <a:rPr lang="en-GB" dirty="0"/>
              <a:t>Four Corners</a:t>
            </a:r>
          </a:p>
          <a:p>
            <a:r>
              <a:rPr lang="en-GB" b="1" dirty="0"/>
              <a:t>Preparation</a:t>
            </a:r>
          </a:p>
          <a:p>
            <a:r>
              <a:rPr lang="en-GB" dirty="0"/>
              <a:t>Label four areas of the room:</a:t>
            </a:r>
          </a:p>
          <a:p>
            <a:r>
              <a:rPr lang="en-GB" dirty="0"/>
              <a:t>✅ Legal</a:t>
            </a:r>
          </a:p>
          <a:p>
            <a:r>
              <a:rPr lang="en-GB" dirty="0"/>
              <a:t>❌ Illegal</a:t>
            </a:r>
          </a:p>
          <a:p>
            <a:r>
              <a:rPr lang="en-GB" dirty="0"/>
              <a:t>🤔 Not Sure</a:t>
            </a:r>
          </a:p>
          <a:p>
            <a:r>
              <a:rPr lang="en-GB" dirty="0"/>
              <a:t>⚖️ Depends</a:t>
            </a:r>
          </a:p>
          <a:p>
            <a:r>
              <a:rPr lang="en-GB" b="1" dirty="0"/>
              <a:t>Instructions</a:t>
            </a:r>
          </a:p>
          <a:p>
            <a:r>
              <a:rPr lang="en-GB" dirty="0"/>
              <a:t>Read each scenario aloud and give participants 10 seconds to move to the corner that best matches their answer.</a:t>
            </a:r>
          </a:p>
          <a:p>
            <a:r>
              <a:rPr lang="en-GB" dirty="0"/>
              <a:t>Once participants have chosen a corner:</a:t>
            </a:r>
          </a:p>
          <a:p>
            <a:r>
              <a:rPr lang="en-GB" dirty="0"/>
              <a:t>Ask volunteers to explain their reasoning.</a:t>
            </a:r>
          </a:p>
          <a:p>
            <a:r>
              <a:rPr lang="en-GB" dirty="0"/>
              <a:t>Invite others to move if they hear an argument that changes their mind.</a:t>
            </a:r>
          </a:p>
          <a:p>
            <a:r>
              <a:rPr lang="en-GB" dirty="0"/>
              <a:t>Reveal and discuss the answer before moving to the next scenario.</a:t>
            </a:r>
          </a:p>
          <a:p>
            <a:endParaRPr lang="en-GB" dirty="0"/>
          </a:p>
          <a:p>
            <a:r>
              <a:rPr lang="en-GB" b="1" dirty="0"/>
              <a:t>Facilitator Notes</a:t>
            </a:r>
          </a:p>
          <a:p>
            <a:r>
              <a:rPr lang="en-GB" dirty="0"/>
              <a:t>The aim is discussion rather than getting every answer correct. Encourage participants to think about:</a:t>
            </a:r>
          </a:p>
          <a:p>
            <a:r>
              <a:rPr lang="en-GB" dirty="0"/>
              <a:t>Age restrictions</a:t>
            </a:r>
          </a:p>
          <a:p>
            <a:r>
              <a:rPr lang="en-GB" dirty="0"/>
              <a:t>Supply versus possession</a:t>
            </a:r>
          </a:p>
          <a:p>
            <a:r>
              <a:rPr lang="en-GB" dirty="0"/>
              <a:t>Venue rules versus the law</a:t>
            </a:r>
          </a:p>
          <a:p>
            <a:r>
              <a:rPr lang="en-GB" dirty="0"/>
              <a:t>The difference between legal and safe</a:t>
            </a:r>
          </a:p>
          <a:p>
            <a:r>
              <a:rPr lang="en-GB" dirty="0"/>
              <a:t>Personal responsibility</a:t>
            </a:r>
          </a:p>
          <a:p>
            <a:endParaRPr lang="en-GB" dirty="0"/>
          </a:p>
          <a:p>
            <a:r>
              <a:rPr lang="en-GB" b="1" dirty="0"/>
              <a:t>Answers</a:t>
            </a:r>
          </a:p>
          <a:p>
            <a:r>
              <a:rPr lang="en-GB" dirty="0"/>
              <a:t>An 18-year-old buys a vape for their 17-year-old friend❌ Illegal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 17-year-old buys a nicotine-free vape online  ❌ Illegal</a:t>
            </a:r>
          </a:p>
          <a:p>
            <a:r>
              <a:rPr lang="en-GB" dirty="0"/>
              <a:t>Someone vaping on a train platform⚖️ Depends (usually against rail network policy but not necessarily a criminal offence)</a:t>
            </a:r>
          </a:p>
          <a:p>
            <a:r>
              <a:rPr lang="en-GB" dirty="0"/>
              <a:t>A shop sells a vape without checking ID⚖️ Depends (legal if the purchaser is clearly over 25; illegal if sold to someone under 18)</a:t>
            </a:r>
          </a:p>
          <a:p>
            <a:r>
              <a:rPr lang="en-GB" dirty="0"/>
              <a:t>Someone brings a THC vape to a party❌ Illegal</a:t>
            </a:r>
          </a:p>
          <a:p>
            <a:r>
              <a:rPr lang="en-GB" dirty="0"/>
              <a:t>A young person buys a vape that looks legal but is fake🤔 Not Sure / ⚖️ Depends (purchasing may not be the offence, but selling illegal products is)</a:t>
            </a:r>
          </a:p>
          <a:p>
            <a:r>
              <a:rPr lang="en-GB" dirty="0"/>
              <a:t>Someone vapes in a restaurant toilet⚖️ Depends (usually against venue rules but not necessarily a criminal offence)</a:t>
            </a:r>
          </a:p>
          <a:p>
            <a:r>
              <a:rPr lang="en-GB" dirty="0"/>
              <a:t>A 19-year-old gives their vape to a 16-year-old to try❌ Illegal</a:t>
            </a:r>
          </a:p>
          <a:p>
            <a:endParaRPr lang="en-GB" dirty="0"/>
          </a:p>
          <a:p>
            <a:r>
              <a:rPr lang="en-GB" b="1" dirty="0"/>
              <a:t>Key Message</a:t>
            </a:r>
          </a:p>
          <a:p>
            <a:r>
              <a:rPr lang="en-GB" dirty="0"/>
              <a:t>The law around vaping is not always straightforward. Understanding age restrictions, product regulations and the difference between legal, safe and socially acceptable can help young people make informed choices.</a:t>
            </a:r>
          </a:p>
          <a:p>
            <a:endParaRPr lang="en-US" sz="1200" dirty="0">
              <a:latin typeface="Arial"/>
              <a:cs typeface="Arial"/>
            </a:endParaRPr>
          </a:p>
          <a:p>
            <a:pPr marL="342900" indent="-342900">
              <a:spcBef>
                <a:spcPts val="1000"/>
              </a:spcBef>
              <a:buFont typeface="Arial"/>
              <a:buChar char="•"/>
            </a:pPr>
            <a:r>
              <a:rPr lang="en-GB" dirty="0">
                <a:latin typeface="Segoe UI"/>
                <a:cs typeface="Segoe UI"/>
              </a:rPr>
              <a:t>It's </a:t>
            </a:r>
            <a:r>
              <a:rPr lang="en-GB" b="1" dirty="0">
                <a:latin typeface="Segoe UI"/>
                <a:cs typeface="Segoe UI"/>
              </a:rPr>
              <a:t>illegal</a:t>
            </a:r>
            <a:r>
              <a:rPr lang="en-GB" dirty="0">
                <a:latin typeface="Segoe UI"/>
                <a:cs typeface="Segoe UI"/>
              </a:rPr>
              <a:t> for someone 18 and older to buy vapes for anyone under 18.  This is called proxy buying.  </a:t>
            </a:r>
            <a:endParaRPr lang="en-US" dirty="0">
              <a:latin typeface="Segoe UI"/>
              <a:cs typeface="Segoe UI"/>
            </a:endParaRPr>
          </a:p>
          <a:p>
            <a:pPr marL="342900" indent="-342900">
              <a:spcBef>
                <a:spcPts val="1000"/>
              </a:spcBef>
              <a:buFont typeface="Arial"/>
              <a:buChar char="•"/>
            </a:pPr>
            <a:r>
              <a:rPr lang="en-GB" dirty="0">
                <a:latin typeface="Segoe UI"/>
                <a:cs typeface="Segoe UI"/>
              </a:rPr>
              <a:t>Shops must not sell vapes to anyone under 18.</a:t>
            </a:r>
          </a:p>
          <a:p>
            <a:pPr marL="342900" indent="-342900">
              <a:spcBef>
                <a:spcPts val="1000"/>
              </a:spcBef>
              <a:buFont typeface="Arial"/>
              <a:buChar char="•"/>
            </a:pPr>
            <a:r>
              <a:rPr lang="en-GB" dirty="0">
                <a:latin typeface="Segoe UI"/>
                <a:cs typeface="Segoe UI"/>
              </a:rPr>
              <a:t>If someone looks under 25 a retailer must ask for proof of age. </a:t>
            </a:r>
          </a:p>
          <a:p>
            <a:pPr marL="342900" indent="-342900">
              <a:spcBef>
                <a:spcPts val="1000"/>
              </a:spcBef>
              <a:buFont typeface="Arial"/>
              <a:buChar char="•"/>
            </a:pPr>
            <a:r>
              <a:rPr lang="en-GB" dirty="0">
                <a:latin typeface="Segoe UI"/>
                <a:cs typeface="Segoe UI"/>
              </a:rPr>
              <a:t>A person must be still be 18+ to buy a nicotine free vape/liquid.</a:t>
            </a:r>
          </a:p>
          <a:p>
            <a:pPr marL="342900" indent="-342900">
              <a:spcBef>
                <a:spcPts val="1000"/>
              </a:spcBef>
              <a:buFont typeface="Arial"/>
              <a:buChar char="•"/>
            </a:pPr>
            <a:r>
              <a:rPr lang="en-GB" dirty="0">
                <a:latin typeface="Segoe UI"/>
                <a:cs typeface="Segoe UI"/>
              </a:rPr>
              <a:t>Most public places don’t allow vaping: trains, buses, stations, shops, restaurants and planes.</a:t>
            </a:r>
          </a:p>
          <a:p>
            <a:pPr marL="342900" indent="-342900">
              <a:spcBef>
                <a:spcPts val="1000"/>
              </a:spcBef>
              <a:buFont typeface="Arial"/>
              <a:buChar char="•"/>
            </a:pPr>
            <a:r>
              <a:rPr lang="en-GB" dirty="0">
                <a:latin typeface="Segoe UI"/>
                <a:cs typeface="Segoe UI"/>
              </a:rPr>
              <a:t>Single use (disposable) vapes are now illegal.  All vapes must be rechargeable and refillable.  </a:t>
            </a:r>
          </a:p>
          <a:p>
            <a:pPr marL="342900" indent="-342900">
              <a:spcBef>
                <a:spcPts val="1000"/>
              </a:spcBef>
              <a:buFont typeface="Arial"/>
              <a:buChar char="•"/>
            </a:pPr>
            <a:r>
              <a:rPr lang="en-GB" dirty="0">
                <a:latin typeface="Segoe UI"/>
                <a:cs typeface="Segoe UI"/>
              </a:rPr>
              <a:t>THC vapes are illegal.</a:t>
            </a:r>
          </a:p>
          <a:p>
            <a:pPr algn="l"/>
            <a:endParaRPr lang="en-US" sz="1200" b="0" i="0" u="none" strike="noStrike" dirty="0">
              <a:solidFill>
                <a:srgbClr val="000000"/>
              </a:solidFill>
              <a:effectLst/>
              <a:latin typeface="Arial"/>
              <a:cs typeface="Arial"/>
            </a:endParaRPr>
          </a:p>
        </p:txBody>
      </p:sp>
      <p:sp>
        <p:nvSpPr>
          <p:cNvPr id="4" name="Slide Number Placeholder 3">
            <a:extLst>
              <a:ext uri="{FF2B5EF4-FFF2-40B4-BE49-F238E27FC236}">
                <a16:creationId xmlns:a16="http://schemas.microsoft.com/office/drawing/2014/main" id="{8C05D206-A3A6-0041-8ADF-7AA3CF5F83A1}"/>
              </a:ext>
            </a:extLst>
          </p:cNvPr>
          <p:cNvSpPr>
            <a:spLocks noGrp="1"/>
          </p:cNvSpPr>
          <p:nvPr>
            <p:ph type="sldNum" sz="quarter" idx="10"/>
          </p:nvPr>
        </p:nvSpPr>
        <p:spPr/>
        <p:txBody>
          <a:bodyPr/>
          <a:lstStyle/>
          <a:p>
            <a:fld id="{C08248B4-05AC-4B1A-992B-69771E8850E2}" type="slidenum">
              <a:rPr lang="en-GB" smtClean="0"/>
              <a:t>16</a:t>
            </a:fld>
            <a:endParaRPr lang="en-GB"/>
          </a:p>
        </p:txBody>
      </p:sp>
    </p:spTree>
    <p:extLst>
      <p:ext uri="{BB962C8B-B14F-4D97-AF65-F5344CB8AC3E}">
        <p14:creationId xmlns:p14="http://schemas.microsoft.com/office/powerpoint/2010/main" val="1378226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583D6-B30E-0CE0-C134-A42B029286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DA69ED-0246-E244-A843-4A571BEA48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B05D1C-29D5-3569-682E-AF6D20E3D60B}"/>
              </a:ext>
            </a:extLst>
          </p:cNvPr>
          <p:cNvSpPr>
            <a:spLocks noGrp="1"/>
          </p:cNvSpPr>
          <p:nvPr>
            <p:ph type="body" idx="1"/>
          </p:nvPr>
        </p:nvSpPr>
        <p:spPr/>
        <p:txBody>
          <a:bodyPr/>
          <a:lstStyle/>
          <a:p>
            <a:r>
              <a:rPr lang="en-GB" b="1" dirty="0"/>
              <a:t>Slides: Vaping and the Law – Four Corners Activity</a:t>
            </a:r>
          </a:p>
          <a:p>
            <a:endParaRPr lang="en-GB" b="1" dirty="0"/>
          </a:p>
          <a:p>
            <a:r>
              <a:rPr lang="en-GB" b="1" dirty="0"/>
              <a:t>Purpose</a:t>
            </a:r>
          </a:p>
          <a:p>
            <a:r>
              <a:rPr lang="en-GB" dirty="0"/>
              <a:t>To increase awareness of laws relating to vaping, encourage critical thinking and help young people understand that some situations are not always straightforward.</a:t>
            </a:r>
          </a:p>
          <a:p>
            <a:endParaRPr lang="en-GB" dirty="0"/>
          </a:p>
          <a:p>
            <a:r>
              <a:rPr lang="en-GB" b="1" dirty="0"/>
              <a:t>Activity Type</a:t>
            </a:r>
          </a:p>
          <a:p>
            <a:r>
              <a:rPr lang="en-GB" dirty="0"/>
              <a:t>Four Corners</a:t>
            </a:r>
          </a:p>
          <a:p>
            <a:r>
              <a:rPr lang="en-GB" b="1" dirty="0"/>
              <a:t>Preparation</a:t>
            </a:r>
          </a:p>
          <a:p>
            <a:r>
              <a:rPr lang="en-GB" dirty="0"/>
              <a:t>Label four areas of the room:</a:t>
            </a:r>
          </a:p>
          <a:p>
            <a:r>
              <a:rPr lang="en-GB" dirty="0"/>
              <a:t>✅ Legal</a:t>
            </a:r>
          </a:p>
          <a:p>
            <a:r>
              <a:rPr lang="en-GB" dirty="0"/>
              <a:t>❌ Illegal</a:t>
            </a:r>
          </a:p>
          <a:p>
            <a:r>
              <a:rPr lang="en-GB" dirty="0"/>
              <a:t>🤔 Not Sure</a:t>
            </a:r>
          </a:p>
          <a:p>
            <a:r>
              <a:rPr lang="en-GB" dirty="0"/>
              <a:t>⚖️ Depends</a:t>
            </a:r>
          </a:p>
          <a:p>
            <a:r>
              <a:rPr lang="en-GB" b="1" dirty="0"/>
              <a:t>Instructions</a:t>
            </a:r>
          </a:p>
          <a:p>
            <a:r>
              <a:rPr lang="en-GB" dirty="0"/>
              <a:t>Read each scenario aloud and give participants 10 seconds to move to the corner that best matches their answer.</a:t>
            </a:r>
          </a:p>
          <a:p>
            <a:r>
              <a:rPr lang="en-GB" dirty="0"/>
              <a:t>Once participants have chosen a corner:</a:t>
            </a:r>
          </a:p>
          <a:p>
            <a:r>
              <a:rPr lang="en-GB" dirty="0"/>
              <a:t>Ask volunteers to explain their reasoning.</a:t>
            </a:r>
          </a:p>
          <a:p>
            <a:r>
              <a:rPr lang="en-GB" dirty="0"/>
              <a:t>Invite others to move if they hear an argument that changes their mind.</a:t>
            </a:r>
          </a:p>
          <a:p>
            <a:r>
              <a:rPr lang="en-GB" dirty="0"/>
              <a:t>Reveal and discuss the answer before moving to the next scenario.</a:t>
            </a:r>
          </a:p>
          <a:p>
            <a:endParaRPr lang="en-GB" dirty="0"/>
          </a:p>
          <a:p>
            <a:r>
              <a:rPr lang="en-GB" b="1" dirty="0"/>
              <a:t>Facilitator Notes</a:t>
            </a:r>
          </a:p>
          <a:p>
            <a:r>
              <a:rPr lang="en-GB" dirty="0"/>
              <a:t>The aim is discussion rather than getting every answer correct. Encourage participants to think about:</a:t>
            </a:r>
          </a:p>
          <a:p>
            <a:r>
              <a:rPr lang="en-GB" dirty="0"/>
              <a:t>Age restrictions</a:t>
            </a:r>
          </a:p>
          <a:p>
            <a:r>
              <a:rPr lang="en-GB" dirty="0"/>
              <a:t>Supply versus possession</a:t>
            </a:r>
          </a:p>
          <a:p>
            <a:r>
              <a:rPr lang="en-GB" dirty="0"/>
              <a:t>Venue rules versus the law</a:t>
            </a:r>
          </a:p>
          <a:p>
            <a:r>
              <a:rPr lang="en-GB" dirty="0"/>
              <a:t>The difference between legal and safe</a:t>
            </a:r>
          </a:p>
          <a:p>
            <a:r>
              <a:rPr lang="en-GB" dirty="0"/>
              <a:t>Personal responsibility</a:t>
            </a:r>
          </a:p>
          <a:p>
            <a:endParaRPr lang="en-GB" dirty="0"/>
          </a:p>
          <a:p>
            <a:r>
              <a:rPr lang="en-GB" b="1" dirty="0"/>
              <a:t>Answers</a:t>
            </a:r>
          </a:p>
          <a:p>
            <a:r>
              <a:rPr lang="en-GB" dirty="0"/>
              <a:t>An 18-year-old buys a vape for their 17-year-old friend❌ Illegal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 17-year-old buys a nicotine-free vape online  ❌ Illegal</a:t>
            </a:r>
          </a:p>
          <a:p>
            <a:r>
              <a:rPr lang="en-GB" dirty="0"/>
              <a:t>Someone vaping on a train platform⚖️ Depends (usually against rail network policy but not necessarily a criminal offence)</a:t>
            </a:r>
          </a:p>
          <a:p>
            <a:r>
              <a:rPr lang="en-GB" dirty="0"/>
              <a:t>A shop sells a vape without checking ID⚖️ Depends (legal if the purchaser is clearly over 25; illegal if sold to someone under 18)</a:t>
            </a:r>
          </a:p>
          <a:p>
            <a:r>
              <a:rPr lang="en-GB" dirty="0"/>
              <a:t>Someone brings a THC vape to a party❌ Illegal</a:t>
            </a:r>
          </a:p>
          <a:p>
            <a:r>
              <a:rPr lang="en-GB" dirty="0"/>
              <a:t>A young person buys a vape that looks legal but is fake🤔 Not Sure / ⚖️ Depends (purchasing may not be the offence, but selling illegal products is)</a:t>
            </a:r>
          </a:p>
          <a:p>
            <a:r>
              <a:rPr lang="en-GB" dirty="0"/>
              <a:t>Someone vapes in a restaurant toilet⚖️ Depends (usually against venue rules but not necessarily a criminal offence)</a:t>
            </a:r>
          </a:p>
          <a:p>
            <a:r>
              <a:rPr lang="en-GB" dirty="0"/>
              <a:t>A 19-year-old gives their vape to a 16-year-old to try❌ Illegal</a:t>
            </a:r>
          </a:p>
          <a:p>
            <a:endParaRPr lang="en-GB" dirty="0"/>
          </a:p>
          <a:p>
            <a:r>
              <a:rPr lang="en-GB" b="1" dirty="0"/>
              <a:t>Key Message</a:t>
            </a:r>
          </a:p>
          <a:p>
            <a:r>
              <a:rPr lang="en-GB" dirty="0"/>
              <a:t>The law around vaping is not always straightforward. Understanding age restrictions, product regulations and the difference between legal, safe and socially acceptable can help young people make informed choices.</a:t>
            </a:r>
          </a:p>
          <a:p>
            <a:endParaRPr lang="en-US" sz="1200" dirty="0">
              <a:latin typeface="Arial"/>
              <a:cs typeface="Arial"/>
            </a:endParaRPr>
          </a:p>
          <a:p>
            <a:pPr marL="342900" indent="-342900">
              <a:spcBef>
                <a:spcPts val="1000"/>
              </a:spcBef>
              <a:buFont typeface="Arial"/>
              <a:buChar char="•"/>
            </a:pPr>
            <a:r>
              <a:rPr lang="en-GB" dirty="0">
                <a:latin typeface="Segoe UI"/>
                <a:cs typeface="Segoe UI"/>
              </a:rPr>
              <a:t>It's </a:t>
            </a:r>
            <a:r>
              <a:rPr lang="en-GB" b="1" dirty="0">
                <a:latin typeface="Segoe UI"/>
                <a:cs typeface="Segoe UI"/>
              </a:rPr>
              <a:t>illegal</a:t>
            </a:r>
            <a:r>
              <a:rPr lang="en-GB" dirty="0">
                <a:latin typeface="Segoe UI"/>
                <a:cs typeface="Segoe UI"/>
              </a:rPr>
              <a:t> for someone 18 and older to buy vapes for anyone under 18.  This is called proxy buying.  </a:t>
            </a:r>
            <a:endParaRPr lang="en-US" dirty="0">
              <a:latin typeface="Segoe UI"/>
              <a:cs typeface="Segoe UI"/>
            </a:endParaRPr>
          </a:p>
          <a:p>
            <a:pPr marL="342900" indent="-342900">
              <a:spcBef>
                <a:spcPts val="1000"/>
              </a:spcBef>
              <a:buFont typeface="Arial"/>
              <a:buChar char="•"/>
            </a:pPr>
            <a:r>
              <a:rPr lang="en-GB" dirty="0">
                <a:latin typeface="Segoe UI"/>
                <a:cs typeface="Segoe UI"/>
              </a:rPr>
              <a:t>Shops must not sell vapes to anyone under 18.</a:t>
            </a:r>
          </a:p>
          <a:p>
            <a:pPr marL="342900" indent="-342900">
              <a:spcBef>
                <a:spcPts val="1000"/>
              </a:spcBef>
              <a:buFont typeface="Arial"/>
              <a:buChar char="•"/>
            </a:pPr>
            <a:r>
              <a:rPr lang="en-GB" dirty="0">
                <a:latin typeface="Segoe UI"/>
                <a:cs typeface="Segoe UI"/>
              </a:rPr>
              <a:t>If someone looks under 25 a retailer must ask for proof of age. </a:t>
            </a:r>
          </a:p>
          <a:p>
            <a:pPr marL="342900" indent="-342900">
              <a:spcBef>
                <a:spcPts val="1000"/>
              </a:spcBef>
              <a:buFont typeface="Arial"/>
              <a:buChar char="•"/>
            </a:pPr>
            <a:r>
              <a:rPr lang="en-GB" dirty="0">
                <a:latin typeface="Segoe UI"/>
                <a:cs typeface="Segoe UI"/>
              </a:rPr>
              <a:t>A person must be still be 18+ to buy a nicotine free vape/liquid.</a:t>
            </a:r>
          </a:p>
          <a:p>
            <a:pPr marL="342900" indent="-342900">
              <a:spcBef>
                <a:spcPts val="1000"/>
              </a:spcBef>
              <a:buFont typeface="Arial"/>
              <a:buChar char="•"/>
            </a:pPr>
            <a:r>
              <a:rPr lang="en-GB" dirty="0">
                <a:latin typeface="Segoe UI"/>
                <a:cs typeface="Segoe UI"/>
              </a:rPr>
              <a:t>Most public places don’t allow vaping: trains, buses, stations, shops, restaurants and planes.</a:t>
            </a:r>
          </a:p>
          <a:p>
            <a:pPr marL="342900" indent="-342900">
              <a:spcBef>
                <a:spcPts val="1000"/>
              </a:spcBef>
              <a:buFont typeface="Arial"/>
              <a:buChar char="•"/>
            </a:pPr>
            <a:r>
              <a:rPr lang="en-GB" dirty="0">
                <a:latin typeface="Segoe UI"/>
                <a:cs typeface="Segoe UI"/>
              </a:rPr>
              <a:t>Single use (disposable) vapes are now illegal.  All vapes must be rechargeable and refillable.  </a:t>
            </a:r>
          </a:p>
          <a:p>
            <a:pPr marL="342900" indent="-342900">
              <a:spcBef>
                <a:spcPts val="1000"/>
              </a:spcBef>
              <a:buFont typeface="Arial"/>
              <a:buChar char="•"/>
            </a:pPr>
            <a:r>
              <a:rPr lang="en-GB" dirty="0">
                <a:latin typeface="Segoe UI"/>
                <a:cs typeface="Segoe UI"/>
              </a:rPr>
              <a:t>THC vapes are illegal.</a:t>
            </a:r>
          </a:p>
          <a:p>
            <a:pPr algn="l"/>
            <a:endParaRPr lang="en-US" sz="1200" b="0" i="0" u="none" strike="noStrike" dirty="0">
              <a:solidFill>
                <a:srgbClr val="000000"/>
              </a:solidFill>
              <a:effectLst/>
              <a:latin typeface="Arial"/>
              <a:cs typeface="Arial"/>
            </a:endParaRPr>
          </a:p>
        </p:txBody>
      </p:sp>
      <p:sp>
        <p:nvSpPr>
          <p:cNvPr id="4" name="Slide Number Placeholder 3">
            <a:extLst>
              <a:ext uri="{FF2B5EF4-FFF2-40B4-BE49-F238E27FC236}">
                <a16:creationId xmlns:a16="http://schemas.microsoft.com/office/drawing/2014/main" id="{234078BF-5037-05E9-F7F9-C3297E8089A2}"/>
              </a:ext>
            </a:extLst>
          </p:cNvPr>
          <p:cNvSpPr>
            <a:spLocks noGrp="1"/>
          </p:cNvSpPr>
          <p:nvPr>
            <p:ph type="sldNum" sz="quarter" idx="10"/>
          </p:nvPr>
        </p:nvSpPr>
        <p:spPr/>
        <p:txBody>
          <a:bodyPr/>
          <a:lstStyle/>
          <a:p>
            <a:fld id="{C08248B4-05AC-4B1A-992B-69771E8850E2}" type="slidenum">
              <a:rPr lang="en-GB" smtClean="0"/>
              <a:t>17</a:t>
            </a:fld>
            <a:endParaRPr lang="en-GB"/>
          </a:p>
        </p:txBody>
      </p:sp>
    </p:spTree>
    <p:extLst>
      <p:ext uri="{BB962C8B-B14F-4D97-AF65-F5344CB8AC3E}">
        <p14:creationId xmlns:p14="http://schemas.microsoft.com/office/powerpoint/2010/main" val="1678757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0B0E5-D8F6-574D-E2A7-A2ACF825D4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528778-309B-4220-7558-47920946AD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40771B-A464-A5A1-E7FB-E0BF469FE91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latin typeface="Segoe UI" panose="020B0502040204020203" pitchFamily="34" charset="0"/>
              <a:cs typeface="Segoe UI" panose="020B0502040204020203" pitchFamily="34" charset="0"/>
            </a:endParaRPr>
          </a:p>
          <a:p>
            <a:r>
              <a:rPr lang="en-GB" b="1" dirty="0"/>
              <a:t>Slides: Vaping – Is It a Local Issue?</a:t>
            </a:r>
          </a:p>
          <a:p>
            <a:endParaRPr lang="en-GB" b="1" dirty="0"/>
          </a:p>
          <a:p>
            <a:r>
              <a:rPr lang="en-GB" b="1" dirty="0"/>
              <a:t>Purpose</a:t>
            </a:r>
          </a:p>
          <a:p>
            <a:r>
              <a:rPr lang="en-GB" dirty="0"/>
              <a:t>To encourage young people to explore vaping within their own community and identify local influences, trends and concerns.</a:t>
            </a:r>
          </a:p>
          <a:p>
            <a:endParaRPr lang="en-GB" dirty="0"/>
          </a:p>
          <a:p>
            <a:r>
              <a:rPr lang="en-GB" b="1" dirty="0"/>
              <a:t>Facilitator Notes</a:t>
            </a:r>
          </a:p>
          <a:p>
            <a:r>
              <a:rPr lang="en-GB" dirty="0"/>
              <a:t>This activity is about gathering observations and perspectives rather than finding right or wrong answers. Encourage participants to think about what they see, hear and experience locally.</a:t>
            </a:r>
          </a:p>
          <a:p>
            <a:endParaRPr lang="en-GB" dirty="0"/>
          </a:p>
          <a:p>
            <a:r>
              <a:rPr lang="en-GB" b="1" dirty="0"/>
              <a:t>Instructions</a:t>
            </a:r>
          </a:p>
          <a:p>
            <a:r>
              <a:rPr lang="en-GB" dirty="0"/>
              <a:t>In groups, discuss what vaping looks like in your community and identify any patterns or concerns. Participants can use conversations, observations, polls or social media as sources of information.</a:t>
            </a:r>
          </a:p>
          <a:p>
            <a:endParaRPr lang="en-GB" dirty="0"/>
          </a:p>
          <a:p>
            <a:r>
              <a:rPr lang="en-GB" b="1" dirty="0"/>
              <a:t>Discussion Questions</a:t>
            </a:r>
          </a:p>
          <a:p>
            <a:r>
              <a:rPr lang="en-GB" dirty="0"/>
              <a:t>Is vaping something you notice regularly in your community?</a:t>
            </a:r>
          </a:p>
          <a:p>
            <a:r>
              <a:rPr lang="en-GB" dirty="0"/>
              <a:t>Where is it most visible?</a:t>
            </a:r>
          </a:p>
          <a:p>
            <a:r>
              <a:rPr lang="en-GB" dirty="0"/>
              <a:t>What do young people say about vaping locally?</a:t>
            </a:r>
          </a:p>
          <a:p>
            <a:r>
              <a:rPr lang="en-GB" dirty="0"/>
              <a:t>Are there any local concerns or trends that stand out?</a:t>
            </a:r>
          </a:p>
          <a:p>
            <a:endParaRPr lang="en-GB" dirty="0"/>
          </a:p>
          <a:p>
            <a:r>
              <a:rPr lang="en-GB" b="1" dirty="0"/>
              <a:t>Key Message</a:t>
            </a:r>
          </a:p>
          <a:p>
            <a:r>
              <a:rPr lang="en-GB" dirty="0"/>
              <a:t>Understanding what is happening locally can help communities identify issues, challenge assumptions and develop solutions that are relevant to young people's experiences.</a:t>
            </a:r>
          </a:p>
          <a:p>
            <a:endParaRPr lang="en-US" sz="12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672C121-A605-9222-018A-263697A20CB0}"/>
              </a:ext>
            </a:extLst>
          </p:cNvPr>
          <p:cNvSpPr>
            <a:spLocks noGrp="1"/>
          </p:cNvSpPr>
          <p:nvPr>
            <p:ph type="sldNum" sz="quarter" idx="5"/>
          </p:nvPr>
        </p:nvSpPr>
        <p:spPr/>
        <p:txBody>
          <a:bodyPr/>
          <a:lstStyle/>
          <a:p>
            <a:fld id="{713DB98F-6C2B-4949-B3FD-B1FAAD83D033}" type="slidenum">
              <a:rPr lang="en-US" smtClean="0"/>
              <a:t>18</a:t>
            </a:fld>
            <a:endParaRPr lang="en-US"/>
          </a:p>
        </p:txBody>
      </p:sp>
    </p:spTree>
    <p:extLst>
      <p:ext uri="{BB962C8B-B14F-4D97-AF65-F5344CB8AC3E}">
        <p14:creationId xmlns:p14="http://schemas.microsoft.com/office/powerpoint/2010/main" val="4220398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C9570-5A8A-7C43-C3DD-D5D07F34D9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56F5F0-4EDD-4DEF-85AC-DC5D7A0039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8E858-7121-DAD8-1EFE-4C323043683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latin typeface="Segoe UI" panose="020B0502040204020203" pitchFamily="34" charset="0"/>
              <a:cs typeface="Segoe UI" panose="020B0502040204020203" pitchFamily="34" charset="0"/>
            </a:endParaRPr>
          </a:p>
          <a:p>
            <a:r>
              <a:rPr lang="en-GB" b="1" dirty="0"/>
              <a:t>Slides: Vaping – Is It a Local Issue?</a:t>
            </a:r>
          </a:p>
          <a:p>
            <a:endParaRPr lang="en-GB" b="1" dirty="0"/>
          </a:p>
          <a:p>
            <a:r>
              <a:rPr lang="en-GB" b="1" dirty="0"/>
              <a:t>Purpose</a:t>
            </a:r>
          </a:p>
          <a:p>
            <a:r>
              <a:rPr lang="en-GB" dirty="0"/>
              <a:t>To encourage young people to explore vaping within their own community and identify local influences, trends and concerns.</a:t>
            </a:r>
          </a:p>
          <a:p>
            <a:endParaRPr lang="en-GB" dirty="0"/>
          </a:p>
          <a:p>
            <a:r>
              <a:rPr lang="en-GB" b="1" dirty="0"/>
              <a:t>Facilitator Notes</a:t>
            </a:r>
          </a:p>
          <a:p>
            <a:r>
              <a:rPr lang="en-GB" dirty="0"/>
              <a:t>This activity is about gathering observations and perspectives rather than finding right or wrong answers. Encourage participants to think about what they see, hear and experience locally.</a:t>
            </a:r>
          </a:p>
          <a:p>
            <a:endParaRPr lang="en-GB" dirty="0"/>
          </a:p>
          <a:p>
            <a:r>
              <a:rPr lang="en-GB" b="1" dirty="0"/>
              <a:t>Instructions</a:t>
            </a:r>
          </a:p>
          <a:p>
            <a:r>
              <a:rPr lang="en-GB" dirty="0"/>
              <a:t>In groups, discuss what vaping looks like in your community and identify any patterns or concerns. Participants can use conversations, observations, polls or social media as sources of information.</a:t>
            </a:r>
          </a:p>
          <a:p>
            <a:endParaRPr lang="en-GB" dirty="0"/>
          </a:p>
          <a:p>
            <a:r>
              <a:rPr lang="en-GB" b="1" dirty="0"/>
              <a:t>Discussion Questions</a:t>
            </a:r>
          </a:p>
          <a:p>
            <a:r>
              <a:rPr lang="en-GB" dirty="0"/>
              <a:t>Is vaping something you notice regularly in your community?</a:t>
            </a:r>
          </a:p>
          <a:p>
            <a:r>
              <a:rPr lang="en-GB" dirty="0"/>
              <a:t>Where is it most visible?</a:t>
            </a:r>
          </a:p>
          <a:p>
            <a:r>
              <a:rPr lang="en-GB" dirty="0"/>
              <a:t>What do young people say about vaping locally?</a:t>
            </a:r>
          </a:p>
          <a:p>
            <a:r>
              <a:rPr lang="en-GB" dirty="0"/>
              <a:t>Are there any local concerns or trends that stand out?</a:t>
            </a:r>
          </a:p>
          <a:p>
            <a:endParaRPr lang="en-GB" dirty="0"/>
          </a:p>
          <a:p>
            <a:r>
              <a:rPr lang="en-GB" b="1" dirty="0"/>
              <a:t>Key Message</a:t>
            </a:r>
          </a:p>
          <a:p>
            <a:r>
              <a:rPr lang="en-GB" dirty="0"/>
              <a:t>Understanding what is happening locally can help communities identify issues, challenge assumptions and develop solutions that are relevant to young people's experiences.</a:t>
            </a:r>
          </a:p>
          <a:p>
            <a:endParaRPr lang="en-US" sz="12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EBD35E8-97F7-64B4-FD52-C13E92DAB437}"/>
              </a:ext>
            </a:extLst>
          </p:cNvPr>
          <p:cNvSpPr>
            <a:spLocks noGrp="1"/>
          </p:cNvSpPr>
          <p:nvPr>
            <p:ph type="sldNum" sz="quarter" idx="5"/>
          </p:nvPr>
        </p:nvSpPr>
        <p:spPr/>
        <p:txBody>
          <a:bodyPr/>
          <a:lstStyle/>
          <a:p>
            <a:fld id="{713DB98F-6C2B-4949-B3FD-B1FAAD83D033}" type="slidenum">
              <a:rPr lang="en-US" smtClean="0"/>
              <a:t>19</a:t>
            </a:fld>
            <a:endParaRPr lang="en-US"/>
          </a:p>
        </p:txBody>
      </p:sp>
    </p:spTree>
    <p:extLst>
      <p:ext uri="{BB962C8B-B14F-4D97-AF65-F5344CB8AC3E}">
        <p14:creationId xmlns:p14="http://schemas.microsoft.com/office/powerpoint/2010/main" val="3426058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5C91A-4D0A-BD38-81FA-3334F92874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4BA07A-81EF-97DF-3665-BF1FC8D17D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3EE685-C409-19F1-D307-725E68481EE0}"/>
              </a:ext>
            </a:extLst>
          </p:cNvPr>
          <p:cNvSpPr>
            <a:spLocks noGrp="1"/>
          </p:cNvSpPr>
          <p:nvPr>
            <p:ph type="body" idx="1"/>
          </p:nvPr>
        </p:nvSpPr>
        <p:spPr/>
        <p:txBody>
          <a:bodyPr/>
          <a:lstStyle/>
          <a:p>
            <a:r>
              <a:rPr lang="en-GB" b="1" dirty="0"/>
              <a:t>Slide: If You Were in Charge...</a:t>
            </a:r>
          </a:p>
          <a:p>
            <a:endParaRPr lang="en-GB" b="1" dirty="0"/>
          </a:p>
          <a:p>
            <a:r>
              <a:rPr lang="en-GB" b="1" dirty="0"/>
              <a:t>Purpose</a:t>
            </a:r>
          </a:p>
          <a:p>
            <a:r>
              <a:rPr lang="en-GB" dirty="0"/>
              <a:t>To encourage young people to have some ownership over best ways to manage vaping with relevant settings.  </a:t>
            </a:r>
          </a:p>
          <a:p>
            <a:endParaRPr lang="en-GB" dirty="0"/>
          </a:p>
          <a:p>
            <a:r>
              <a:rPr lang="en-GB" b="1" dirty="0"/>
              <a:t>Facilitator Notes</a:t>
            </a:r>
          </a:p>
          <a:p>
            <a:r>
              <a:rPr lang="en-GB" dirty="0"/>
              <a:t>Encourage participants to balance rules with support and think about what would realistically work in their setting.</a:t>
            </a:r>
          </a:p>
          <a:p>
            <a:endParaRPr lang="en-GB" dirty="0"/>
          </a:p>
          <a:p>
            <a:r>
              <a:rPr lang="en-GB" b="1" dirty="0"/>
              <a:t>Instructions</a:t>
            </a:r>
          </a:p>
          <a:p>
            <a:r>
              <a:rPr lang="en-GB" dirty="0"/>
              <a:t>In groups, create a vaping agreement about how vaping should be managed within your setting.  Encourage participants to agree a small number of clear, realistic actions.</a:t>
            </a:r>
          </a:p>
          <a:p>
            <a:endParaRPr lang="en-GB" dirty="0"/>
          </a:p>
          <a:p>
            <a:r>
              <a:rPr lang="en-GB" b="1" dirty="0"/>
              <a:t>Discussion Questions</a:t>
            </a:r>
          </a:p>
          <a:p>
            <a:r>
              <a:rPr lang="en-GB" dirty="0"/>
              <a:t>What rules would be fair?</a:t>
            </a:r>
          </a:p>
          <a:p>
            <a:r>
              <a:rPr lang="en-GB" dirty="0"/>
              <a:t>How can people be supported rather than judged?</a:t>
            </a:r>
          </a:p>
          <a:p>
            <a:r>
              <a:rPr lang="en-GB" dirty="0"/>
              <a:t>What should happen if someone breaks the agreement?</a:t>
            </a:r>
          </a:p>
          <a:p>
            <a:r>
              <a:rPr lang="en-GB" dirty="0"/>
              <a:t>How can everyone's views be considered?</a:t>
            </a:r>
          </a:p>
          <a:p>
            <a:endParaRPr lang="en-GB" dirty="0"/>
          </a:p>
          <a:p>
            <a:r>
              <a:rPr lang="en-GB" b="1" dirty="0"/>
              <a:t>Key Message</a:t>
            </a:r>
          </a:p>
          <a:p>
            <a:r>
              <a:rPr lang="en-GB" dirty="0"/>
              <a:t>Communities are more likely to create positive change when people work together to develop solutions that are fair, realistic and supportive.</a:t>
            </a:r>
          </a:p>
          <a:p>
            <a:endParaRPr lang="en-US" sz="12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C1387F4-A6F7-F78F-2D6C-7D2C66E51F84}"/>
              </a:ext>
            </a:extLst>
          </p:cNvPr>
          <p:cNvSpPr>
            <a:spLocks noGrp="1"/>
          </p:cNvSpPr>
          <p:nvPr>
            <p:ph type="sldNum" sz="quarter" idx="5"/>
          </p:nvPr>
        </p:nvSpPr>
        <p:spPr/>
        <p:txBody>
          <a:bodyPr/>
          <a:lstStyle/>
          <a:p>
            <a:fld id="{713DB98F-6C2B-4949-B3FD-B1FAAD83D033}" type="slidenum">
              <a:rPr lang="en-US" smtClean="0"/>
              <a:t>20</a:t>
            </a:fld>
            <a:endParaRPr lang="en-US"/>
          </a:p>
        </p:txBody>
      </p:sp>
    </p:spTree>
    <p:extLst>
      <p:ext uri="{BB962C8B-B14F-4D97-AF65-F5344CB8AC3E}">
        <p14:creationId xmlns:p14="http://schemas.microsoft.com/office/powerpoint/2010/main" val="5460627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Create a Campaign</a:t>
            </a:r>
          </a:p>
          <a:p>
            <a:endParaRPr lang="en-GB" b="1" dirty="0"/>
          </a:p>
          <a:p>
            <a:r>
              <a:rPr lang="en-GB" b="1" dirty="0"/>
              <a:t>Purpose</a:t>
            </a:r>
          </a:p>
          <a:p>
            <a:r>
              <a:rPr lang="en-GB" dirty="0"/>
              <a:t>To encourage young people to use what they have learned to create messages that inform, engage and influence peers.</a:t>
            </a:r>
          </a:p>
          <a:p>
            <a:endParaRPr lang="en-GB" dirty="0"/>
          </a:p>
          <a:p>
            <a:r>
              <a:rPr lang="en-GB" b="1" dirty="0"/>
              <a:t>Facilitator Notes</a:t>
            </a:r>
          </a:p>
          <a:p>
            <a:r>
              <a:rPr lang="en-GB" dirty="0"/>
              <a:t>Participants can choose the format that best suits their interests and skills. Encourage creativity and remind groups to think about what messages would be most effective for other young people.</a:t>
            </a:r>
          </a:p>
          <a:p>
            <a:endParaRPr lang="en-GB" dirty="0"/>
          </a:p>
          <a:p>
            <a:r>
              <a:rPr lang="en-GB" b="1" dirty="0"/>
              <a:t>Instructions</a:t>
            </a:r>
          </a:p>
          <a:p>
            <a:r>
              <a:rPr lang="en-GB" dirty="0"/>
              <a:t>Working in groups, choose one of the following:</a:t>
            </a:r>
          </a:p>
          <a:p>
            <a:r>
              <a:rPr lang="en-GB" dirty="0"/>
              <a:t>Design a poster, social media graphic or meme highlighting key facts about vaping or nicotine pouches.</a:t>
            </a:r>
          </a:p>
          <a:p>
            <a:r>
              <a:rPr lang="en-GB" dirty="0"/>
              <a:t>Record a short podcast-style discussion exploring youth vaping, nicotine pouches or proposed changes in the Tobacco and Vapes Bill.</a:t>
            </a:r>
          </a:p>
          <a:p>
            <a:endParaRPr lang="en-GB" dirty="0"/>
          </a:p>
          <a:p>
            <a:r>
              <a:rPr lang="en-GB" b="1" dirty="0"/>
              <a:t>Discussion Questions</a:t>
            </a:r>
          </a:p>
          <a:p>
            <a:r>
              <a:rPr lang="en-GB" dirty="0"/>
              <a:t>What message do you want young people to remember?</a:t>
            </a:r>
          </a:p>
          <a:p>
            <a:r>
              <a:rPr lang="en-GB" dirty="0"/>
              <a:t>What would make someone stop and pay attention?</a:t>
            </a:r>
          </a:p>
          <a:p>
            <a:r>
              <a:rPr lang="en-GB" dirty="0"/>
              <a:t>How can information be shared in a way that is accurate and </a:t>
            </a:r>
            <a:r>
              <a:rPr lang="en-GB"/>
              <a:t>engaging?</a:t>
            </a:r>
          </a:p>
          <a:p>
            <a:endParaRPr lang="en-GB" dirty="0"/>
          </a:p>
          <a:p>
            <a:r>
              <a:rPr lang="en-GB" b="1" dirty="0"/>
              <a:t>Key Message</a:t>
            </a:r>
          </a:p>
          <a:p>
            <a:r>
              <a:rPr lang="en-GB" dirty="0"/>
              <a:t>Young people can play an important role in raising awareness, challenging myths and helping others make informed decisions about vaping and nicotine products.</a:t>
            </a:r>
          </a:p>
          <a:p>
            <a:endParaRPr lang="en-GB" dirty="0"/>
          </a:p>
        </p:txBody>
      </p:sp>
      <p:sp>
        <p:nvSpPr>
          <p:cNvPr id="4" name="Slide Number Placeholder 3"/>
          <p:cNvSpPr>
            <a:spLocks noGrp="1"/>
          </p:cNvSpPr>
          <p:nvPr>
            <p:ph type="sldNum" sz="quarter" idx="5"/>
          </p:nvPr>
        </p:nvSpPr>
        <p:spPr/>
        <p:txBody>
          <a:bodyPr/>
          <a:lstStyle/>
          <a:p>
            <a:fld id="{713DB98F-6C2B-4949-B3FD-B1FAAD83D033}" type="slidenum">
              <a:rPr lang="en-US" smtClean="0"/>
              <a:t>21</a:t>
            </a:fld>
            <a:endParaRPr lang="en-US"/>
          </a:p>
        </p:txBody>
      </p:sp>
    </p:spTree>
    <p:extLst>
      <p:ext uri="{BB962C8B-B14F-4D97-AF65-F5344CB8AC3E}">
        <p14:creationId xmlns:p14="http://schemas.microsoft.com/office/powerpoint/2010/main" val="2106110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4E002-2CD9-4AB3-A258-02A544DD0D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19B073-C2EF-4C37-B6C6-A194F821E7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B3AA13-D992-3A91-0F0D-C10FF89E110C}"/>
              </a:ext>
            </a:extLst>
          </p:cNvPr>
          <p:cNvSpPr>
            <a:spLocks noGrp="1"/>
          </p:cNvSpPr>
          <p:nvPr>
            <p:ph type="body" idx="1"/>
          </p:nvPr>
        </p:nvSpPr>
        <p:spPr/>
        <p:txBody>
          <a:bodyPr/>
          <a:lstStyle/>
          <a:p>
            <a:pPr algn="l" rtl="0" fontAlgn="base">
              <a:lnSpc>
                <a:spcPts val="1564"/>
              </a:lnSpc>
              <a:spcAft>
                <a:spcPts val="800"/>
              </a:spcAft>
              <a:buNone/>
            </a:pPr>
            <a:r>
              <a:rPr lang="en-GB" sz="1800" b="1" i="0" dirty="0">
                <a:solidFill>
                  <a:srgbClr val="000000"/>
                </a:solidFill>
                <a:effectLst/>
                <a:latin typeface="Aptos" panose="020B0004020202020204" pitchFamily="34" charset="0"/>
              </a:rPr>
              <a:t>Information Slide: Where to go for help and information</a:t>
            </a:r>
          </a:p>
          <a:p>
            <a:pPr algn="l" rtl="0" fontAlgn="base">
              <a:lnSpc>
                <a:spcPts val="1564"/>
              </a:lnSpc>
              <a:spcAft>
                <a:spcPts val="800"/>
              </a:spcAft>
              <a:buNone/>
            </a:pPr>
            <a:r>
              <a:rPr lang="en-GB" sz="1800" b="0" i="0" dirty="0">
                <a:solidFill>
                  <a:srgbClr val="000000"/>
                </a:solidFill>
                <a:effectLst/>
                <a:latin typeface="Aptos" panose="020B0004020202020204" pitchFamily="34" charset="0"/>
              </a:rPr>
              <a:t> </a:t>
            </a:r>
            <a:endParaRPr lang="en-GB" b="0" i="0" dirty="0">
              <a:solidFill>
                <a:srgbClr val="000000"/>
              </a:solidFill>
              <a:effectLst/>
              <a:latin typeface="Segoe UI" panose="020B0502040204020203" pitchFamily="34" charset="0"/>
            </a:endParaRPr>
          </a:p>
          <a:p>
            <a:pPr algn="l" rtl="0" fontAlgn="base">
              <a:lnSpc>
                <a:spcPts val="1564"/>
              </a:lnSpc>
              <a:spcAft>
                <a:spcPts val="800"/>
              </a:spcAft>
              <a:buNone/>
            </a:pPr>
            <a:r>
              <a:rPr lang="en-GB" sz="1800" b="0" i="0" dirty="0">
                <a:solidFill>
                  <a:srgbClr val="000000"/>
                </a:solidFill>
                <a:effectLst/>
                <a:latin typeface="Aptos" panose="020B0004020202020204" pitchFamily="34" charset="0"/>
              </a:rPr>
              <a:t>Facilitator shares information with young people.  Links can be accessed together as a group to familiarise young people with the resources.   </a:t>
            </a:r>
          </a:p>
          <a:p>
            <a:pPr algn="l" rtl="0" fontAlgn="base">
              <a:lnSpc>
                <a:spcPts val="1564"/>
              </a:lnSpc>
              <a:spcAft>
                <a:spcPts val="800"/>
              </a:spcAft>
              <a:buNone/>
            </a:pPr>
            <a:endParaRPr lang="en-GB" b="0" i="0" dirty="0">
              <a:solidFill>
                <a:srgbClr val="000000"/>
              </a:solidFill>
              <a:effectLst/>
              <a:latin typeface="Segoe UI" panose="020B0502040204020203" pitchFamily="34" charset="0"/>
            </a:endParaRPr>
          </a:p>
          <a:p>
            <a:r>
              <a:rPr lang="en-GB" sz="1800" dirty="0">
                <a:solidFill>
                  <a:srgbClr val="0070C0"/>
                </a:solidFill>
                <a:latin typeface="Segoe UI"/>
                <a:cs typeface="Segoe UI"/>
                <a:hlinkClick r:id="rId3">
                  <a:extLst>
                    <a:ext uri="{A12FA001-AC4F-418D-AE19-62706E023703}">
                      <ahyp:hlinkClr xmlns:ahyp="http://schemas.microsoft.com/office/drawing/2018/hyperlinkcolor" val="tx"/>
                    </a:ext>
                  </a:extLst>
                </a:hlinkClick>
              </a:rPr>
              <a:t>https://www.nhsggc.scot/your-health/quit-your-way/quit-your-way-youth/</a:t>
            </a:r>
            <a:endParaRPr lang="en-GB" sz="1800" dirty="0">
              <a:solidFill>
                <a:srgbClr val="0070C0"/>
              </a:solidFill>
              <a:latin typeface="Segoe UI"/>
              <a:cs typeface="Segoe UI"/>
            </a:endParaRPr>
          </a:p>
          <a:p>
            <a:r>
              <a:rPr lang="en-GB" sz="1800" dirty="0">
                <a:solidFill>
                  <a:srgbClr val="0070C0"/>
                </a:solidFill>
                <a:latin typeface="Segoe UI"/>
                <a:cs typeface="Segoe UI"/>
                <a:hlinkClick r:id="rId4">
                  <a:extLst>
                    <a:ext uri="{A12FA001-AC4F-418D-AE19-62706E023703}">
                      <ahyp:hlinkClr xmlns:ahyp="http://schemas.microsoft.com/office/drawing/2018/hyperlinkcolor" val="tx"/>
                    </a:ext>
                  </a:extLst>
                </a:hlinkClick>
              </a:rPr>
              <a:t>https://www.nhsinform.scot/campaigns/vaping/</a:t>
            </a:r>
            <a:r>
              <a:rPr lang="en-GB" sz="1800" dirty="0">
                <a:solidFill>
                  <a:srgbClr val="0070C0"/>
                </a:solidFill>
                <a:latin typeface="Segoe UI"/>
                <a:cs typeface="Segoe UI"/>
              </a:rPr>
              <a:t> </a:t>
            </a:r>
          </a:p>
          <a:p>
            <a:r>
              <a:rPr lang="en-GB" sz="1800" dirty="0">
                <a:solidFill>
                  <a:srgbClr val="0070C0"/>
                </a:solidFill>
                <a:latin typeface="Segoe UI"/>
                <a:ea typeface="+mn-lt"/>
                <a:cs typeface="+mn-lt"/>
                <a:hlinkClick r:id="rId5">
                  <a:extLst>
                    <a:ext uri="{A12FA001-AC4F-418D-AE19-62706E023703}">
                      <ahyp:hlinkClr xmlns:ahyp="http://schemas.microsoft.com/office/drawing/2018/hyperlinkcolor" val="tx"/>
                    </a:ext>
                  </a:extLst>
                </a:hlinkClick>
              </a:rPr>
              <a:t>https://talkabouttrust.org/resources/schools/nhs-ggc-vaping-information-guide</a:t>
            </a:r>
            <a:endParaRPr lang="en-GB" sz="1800" dirty="0">
              <a:solidFill>
                <a:srgbClr val="0070C0"/>
              </a:solidFill>
              <a:latin typeface="Segoe UI"/>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467886"/>
                </a:solidFill>
                <a:latin typeface="Segoe UI"/>
                <a:cs typeface="Segoe UI"/>
                <a:hlinkClick r:id="rId6">
                  <a:extLst>
                    <a:ext uri="{A12FA001-AC4F-418D-AE19-62706E023703}">
                      <ahyp:hlinkClr xmlns:ahyp="http://schemas.microsoft.com/office/drawing/2018/hyperlinkcolor" val="tx"/>
                    </a:ext>
                  </a:extLst>
                </a:hlinkClick>
              </a:rPr>
              <a:t>https://www.childline.org.uk/info-advice/you-your-body/drugs-alcohol-smoking/vaping/</a:t>
            </a:r>
            <a:endParaRPr lang="en-US" sz="1800" dirty="0">
              <a:solidFill>
                <a:srgbClr val="0070C0"/>
              </a:solidFill>
              <a:latin typeface="Segoe UI"/>
              <a:ea typeface="Calibri"/>
              <a:cs typeface="Segoe UI"/>
              <a:hlinkClick r:id="rId6">
                <a:extLst>
                  <a:ext uri="{A12FA001-AC4F-418D-AE19-62706E023703}">
                    <ahyp:hlinkClr xmlns:ahyp="http://schemas.microsoft.com/office/drawing/2018/hyperlinkcolor" val="tx"/>
                  </a:ext>
                </a:extLst>
              </a:hlinkClick>
            </a:endParaRPr>
          </a:p>
          <a:p>
            <a:endParaRPr lang="en-GB" sz="1800" dirty="0">
              <a:latin typeface="Segoe UI"/>
              <a:cs typeface="Segoe UI"/>
            </a:endParaRPr>
          </a:p>
          <a:p>
            <a:pPr algn="l" rtl="0" fontAlgn="base">
              <a:lnSpc>
                <a:spcPts val="1564"/>
              </a:lnSpc>
              <a:buNone/>
            </a:pPr>
            <a:r>
              <a:rPr lang="en-GB" sz="1800" b="0" i="0" dirty="0">
                <a:solidFill>
                  <a:srgbClr val="000000"/>
                </a:solidFill>
                <a:effectLst/>
                <a:latin typeface="Aptos" panose="020B0004020202020204" pitchFamily="34" charset="0"/>
              </a:rPr>
              <a:t> </a:t>
            </a:r>
            <a:endParaRPr lang="en-GB" b="0" i="0" dirty="0">
              <a:solidFill>
                <a:srgbClr val="000000"/>
              </a:solidFill>
              <a:effectLst/>
              <a:latin typeface="Segoe UI" panose="020B0502040204020203" pitchFamily="34" charset="0"/>
            </a:endParaRPr>
          </a:p>
          <a:p>
            <a:pPr algn="l" rtl="0" fontAlgn="base">
              <a:lnSpc>
                <a:spcPts val="1564"/>
              </a:lnSpc>
              <a:spcAft>
                <a:spcPts val="800"/>
              </a:spcAft>
              <a:buNone/>
            </a:pPr>
            <a:r>
              <a:rPr lang="en-GB" sz="1800" b="0" i="0" dirty="0">
                <a:solidFill>
                  <a:srgbClr val="000000"/>
                </a:solidFill>
                <a:effectLst/>
                <a:latin typeface="Aptos" panose="020B0004020202020204" pitchFamily="34" charset="0"/>
              </a:rPr>
              <a:t>Encourage discussion about accessing support.  How easy is this for young people to do?  Who are their trusted adults?   </a:t>
            </a:r>
            <a:endParaRPr lang="en-GB" b="0" i="0" dirty="0">
              <a:solidFill>
                <a:srgbClr val="000000"/>
              </a:solidFill>
              <a:effectLst/>
              <a:latin typeface="Segoe UI" panose="020B0502040204020203" pitchFamily="34" charset="0"/>
            </a:endParaRPr>
          </a:p>
          <a:p>
            <a:pPr algn="l" rtl="0" fontAlgn="base">
              <a:lnSpc>
                <a:spcPts val="1564"/>
              </a:lnSpc>
              <a:spcAft>
                <a:spcPts val="800"/>
              </a:spcAft>
            </a:pPr>
            <a:r>
              <a:rPr lang="en-GB" sz="1800" b="0" i="0" dirty="0">
                <a:solidFill>
                  <a:srgbClr val="000000"/>
                </a:solidFill>
                <a:effectLst/>
                <a:latin typeface="Aptos" panose="020B0004020202020204" pitchFamily="34" charset="0"/>
              </a:rPr>
              <a:t> </a:t>
            </a:r>
            <a:endParaRPr lang="en-GB" b="0" i="0" dirty="0">
              <a:solidFill>
                <a:srgbClr val="000000"/>
              </a:solidFill>
              <a:effectLst/>
              <a:latin typeface="Segoe UI" panose="020B0502040204020203" pitchFamily="34" charset="0"/>
            </a:endParaRPr>
          </a:p>
          <a:p>
            <a:endParaRPr lang="en-US" dirty="0"/>
          </a:p>
        </p:txBody>
      </p:sp>
      <p:sp>
        <p:nvSpPr>
          <p:cNvPr id="4" name="Slide Number Placeholder 3">
            <a:extLst>
              <a:ext uri="{FF2B5EF4-FFF2-40B4-BE49-F238E27FC236}">
                <a16:creationId xmlns:a16="http://schemas.microsoft.com/office/drawing/2014/main" id="{C8F2787F-5A57-40F9-6FDA-A8737553B6EE}"/>
              </a:ext>
            </a:extLst>
          </p:cNvPr>
          <p:cNvSpPr>
            <a:spLocks noGrp="1"/>
          </p:cNvSpPr>
          <p:nvPr>
            <p:ph type="sldNum" sz="quarter" idx="5"/>
          </p:nvPr>
        </p:nvSpPr>
        <p:spPr/>
        <p:txBody>
          <a:bodyPr/>
          <a:lstStyle/>
          <a:p>
            <a:fld id="{713DB98F-6C2B-4949-B3FD-B1FAAD83D033}" type="slidenum">
              <a:rPr lang="en-US" smtClean="0"/>
              <a:t>22</a:t>
            </a:fld>
            <a:endParaRPr lang="en-US"/>
          </a:p>
        </p:txBody>
      </p:sp>
    </p:spTree>
    <p:extLst>
      <p:ext uri="{BB962C8B-B14F-4D97-AF65-F5344CB8AC3E}">
        <p14:creationId xmlns:p14="http://schemas.microsoft.com/office/powerpoint/2010/main" val="421077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7544D-F7E9-A960-C4C1-FD05C776952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325407A-712D-D04C-C424-B549ACB323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36C77F1-8B02-EB90-4F64-3630A1B9DEF6}"/>
              </a:ext>
            </a:extLst>
          </p:cNvPr>
          <p:cNvSpPr>
            <a:spLocks noGrp="1"/>
          </p:cNvSpPr>
          <p:nvPr>
            <p:ph type="dt" sz="half" idx="10"/>
          </p:nvPr>
        </p:nvSpPr>
        <p:spPr/>
        <p:txBody>
          <a:bodyPr/>
          <a:lstStyle/>
          <a:p>
            <a:fld id="{3E21A087-B12E-4A43-92B3-2E8C62F0C8B3}" type="datetimeFigureOut">
              <a:rPr lang="en-US" smtClean="0"/>
              <a:t>9/21/2026</a:t>
            </a:fld>
            <a:endParaRPr lang="en-US"/>
          </a:p>
        </p:txBody>
      </p:sp>
      <p:sp>
        <p:nvSpPr>
          <p:cNvPr id="5" name="Footer Placeholder 4">
            <a:extLst>
              <a:ext uri="{FF2B5EF4-FFF2-40B4-BE49-F238E27FC236}">
                <a16:creationId xmlns:a16="http://schemas.microsoft.com/office/drawing/2014/main" id="{79CEE251-CB1B-A7B9-EADF-948EAE8BF1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259564-3444-0925-AFC2-7480FF0943CC}"/>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1372243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6EC8B-5D33-E17C-2A26-12C53241E12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10D590F-007D-ACC3-5BEA-1B13C75383F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100254B-1C71-5120-88ED-0EE1386E00A9}"/>
              </a:ext>
            </a:extLst>
          </p:cNvPr>
          <p:cNvSpPr>
            <a:spLocks noGrp="1"/>
          </p:cNvSpPr>
          <p:nvPr>
            <p:ph type="dt" sz="half" idx="10"/>
          </p:nvPr>
        </p:nvSpPr>
        <p:spPr/>
        <p:txBody>
          <a:bodyPr/>
          <a:lstStyle/>
          <a:p>
            <a:fld id="{3E21A087-B12E-4A43-92B3-2E8C62F0C8B3}" type="datetimeFigureOut">
              <a:rPr lang="en-US" smtClean="0"/>
              <a:t>9/21/2026</a:t>
            </a:fld>
            <a:endParaRPr lang="en-US"/>
          </a:p>
        </p:txBody>
      </p:sp>
      <p:sp>
        <p:nvSpPr>
          <p:cNvPr id="5" name="Footer Placeholder 4">
            <a:extLst>
              <a:ext uri="{FF2B5EF4-FFF2-40B4-BE49-F238E27FC236}">
                <a16:creationId xmlns:a16="http://schemas.microsoft.com/office/drawing/2014/main" id="{526A50CF-3AAA-AA9F-9FE1-31FCA0F4E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B7271E-C84D-8794-A236-DEC1B15EE52F}"/>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3787605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437FA-8237-A996-161D-C7EE8490054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6C287AF-1F19-FC17-A104-C147BAB3C84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25875F7-8552-3916-4097-4B3815CD84B4}"/>
              </a:ext>
            </a:extLst>
          </p:cNvPr>
          <p:cNvSpPr>
            <a:spLocks noGrp="1"/>
          </p:cNvSpPr>
          <p:nvPr>
            <p:ph type="dt" sz="half" idx="10"/>
          </p:nvPr>
        </p:nvSpPr>
        <p:spPr/>
        <p:txBody>
          <a:bodyPr/>
          <a:lstStyle/>
          <a:p>
            <a:fld id="{3E21A087-B12E-4A43-92B3-2E8C62F0C8B3}" type="datetimeFigureOut">
              <a:rPr lang="en-US" smtClean="0"/>
              <a:t>9/21/2026</a:t>
            </a:fld>
            <a:endParaRPr lang="en-US"/>
          </a:p>
        </p:txBody>
      </p:sp>
      <p:sp>
        <p:nvSpPr>
          <p:cNvPr id="5" name="Footer Placeholder 4">
            <a:extLst>
              <a:ext uri="{FF2B5EF4-FFF2-40B4-BE49-F238E27FC236}">
                <a16:creationId xmlns:a16="http://schemas.microsoft.com/office/drawing/2014/main" id="{5786119A-8BAF-DCB6-7B95-4933D07A5D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FE548F-D831-4457-68BE-D0B8894A96BF}"/>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29935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26113-22B5-525B-29D9-2639C79AD66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265852B-FFC7-C199-F7EF-181D5D55289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BE670B2-D92B-D88E-21C7-DC685A2940E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467204D-AE78-7A7F-4666-033D6286940B}"/>
              </a:ext>
            </a:extLst>
          </p:cNvPr>
          <p:cNvSpPr>
            <a:spLocks noGrp="1"/>
          </p:cNvSpPr>
          <p:nvPr>
            <p:ph type="dt" sz="half" idx="10"/>
          </p:nvPr>
        </p:nvSpPr>
        <p:spPr/>
        <p:txBody>
          <a:bodyPr/>
          <a:lstStyle/>
          <a:p>
            <a:fld id="{3E21A087-B12E-4A43-92B3-2E8C62F0C8B3}" type="datetimeFigureOut">
              <a:rPr lang="en-US" smtClean="0"/>
              <a:t>9/21/2026</a:t>
            </a:fld>
            <a:endParaRPr lang="en-US"/>
          </a:p>
        </p:txBody>
      </p:sp>
      <p:sp>
        <p:nvSpPr>
          <p:cNvPr id="6" name="Footer Placeholder 5">
            <a:extLst>
              <a:ext uri="{FF2B5EF4-FFF2-40B4-BE49-F238E27FC236}">
                <a16:creationId xmlns:a16="http://schemas.microsoft.com/office/drawing/2014/main" id="{D230E303-80FB-972B-FAC8-8590AC6FDB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E63EE2-C1C9-F683-AC1A-9F94E60CC6BA}"/>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3033658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8EFDC-C3B4-5436-8399-EC49687E767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EF0EFCE-41E5-628F-C8F8-A490BDC216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EB36AB3-9ACF-6BFB-2566-BEFB7772E78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FF34FAF-3336-CB7A-17DE-60B233202C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22EE29A-6DF9-3509-C6A4-195FFDC2FC1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67AAB4E-5985-12BD-C9EB-589E80B1202A}"/>
              </a:ext>
            </a:extLst>
          </p:cNvPr>
          <p:cNvSpPr>
            <a:spLocks noGrp="1"/>
          </p:cNvSpPr>
          <p:nvPr>
            <p:ph type="dt" sz="half" idx="10"/>
          </p:nvPr>
        </p:nvSpPr>
        <p:spPr/>
        <p:txBody>
          <a:bodyPr/>
          <a:lstStyle/>
          <a:p>
            <a:fld id="{3E21A087-B12E-4A43-92B3-2E8C62F0C8B3}" type="datetimeFigureOut">
              <a:rPr lang="en-US" smtClean="0"/>
              <a:t>9/21/2026</a:t>
            </a:fld>
            <a:endParaRPr lang="en-US"/>
          </a:p>
        </p:txBody>
      </p:sp>
      <p:sp>
        <p:nvSpPr>
          <p:cNvPr id="8" name="Footer Placeholder 7">
            <a:extLst>
              <a:ext uri="{FF2B5EF4-FFF2-40B4-BE49-F238E27FC236}">
                <a16:creationId xmlns:a16="http://schemas.microsoft.com/office/drawing/2014/main" id="{3D93DC9E-B9E0-7D19-7A47-A774DD604D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A8946E-9B59-FAB4-1144-8C01250D1FC2}"/>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353833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CFCE8-9E37-D69B-1279-115DC28C43C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4A31211-574F-8B3F-E391-AA7D63F0773E}"/>
              </a:ext>
            </a:extLst>
          </p:cNvPr>
          <p:cNvSpPr>
            <a:spLocks noGrp="1"/>
          </p:cNvSpPr>
          <p:nvPr>
            <p:ph type="dt" sz="half" idx="10"/>
          </p:nvPr>
        </p:nvSpPr>
        <p:spPr/>
        <p:txBody>
          <a:bodyPr/>
          <a:lstStyle/>
          <a:p>
            <a:fld id="{3E21A087-B12E-4A43-92B3-2E8C62F0C8B3}" type="datetimeFigureOut">
              <a:rPr lang="en-US" smtClean="0"/>
              <a:t>9/21/2026</a:t>
            </a:fld>
            <a:endParaRPr lang="en-US"/>
          </a:p>
        </p:txBody>
      </p:sp>
      <p:sp>
        <p:nvSpPr>
          <p:cNvPr id="4" name="Footer Placeholder 3">
            <a:extLst>
              <a:ext uri="{FF2B5EF4-FFF2-40B4-BE49-F238E27FC236}">
                <a16:creationId xmlns:a16="http://schemas.microsoft.com/office/drawing/2014/main" id="{77B43B7D-40C5-1ECF-6DFD-2B622382CD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F3B756-2541-A24C-E276-847132244E68}"/>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2412239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B5F5B4-9030-95F0-43A4-6DB30BE9F005}"/>
              </a:ext>
            </a:extLst>
          </p:cNvPr>
          <p:cNvSpPr>
            <a:spLocks noGrp="1"/>
          </p:cNvSpPr>
          <p:nvPr>
            <p:ph type="dt" sz="half" idx="10"/>
          </p:nvPr>
        </p:nvSpPr>
        <p:spPr/>
        <p:txBody>
          <a:bodyPr/>
          <a:lstStyle/>
          <a:p>
            <a:fld id="{3E21A087-B12E-4A43-92B3-2E8C62F0C8B3}" type="datetimeFigureOut">
              <a:rPr lang="en-US" smtClean="0"/>
              <a:t>9/21/2026</a:t>
            </a:fld>
            <a:endParaRPr lang="en-US"/>
          </a:p>
        </p:txBody>
      </p:sp>
      <p:sp>
        <p:nvSpPr>
          <p:cNvPr id="3" name="Footer Placeholder 2">
            <a:extLst>
              <a:ext uri="{FF2B5EF4-FFF2-40B4-BE49-F238E27FC236}">
                <a16:creationId xmlns:a16="http://schemas.microsoft.com/office/drawing/2014/main" id="{01732A2F-C602-CD6C-D2A7-3EFCD0281A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B8207D5-8D54-1C4B-3C39-EE8972CB4665}"/>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1748464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220C0-4840-496A-9AB8-76275464E31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1F82F1F-A23C-0D21-3219-2D1B9B6235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4F56A1D-8F31-5672-CCB3-9FF1608C39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95822B1-4FBA-3770-1A12-C16DDF885BF1}"/>
              </a:ext>
            </a:extLst>
          </p:cNvPr>
          <p:cNvSpPr>
            <a:spLocks noGrp="1"/>
          </p:cNvSpPr>
          <p:nvPr>
            <p:ph type="dt" sz="half" idx="10"/>
          </p:nvPr>
        </p:nvSpPr>
        <p:spPr/>
        <p:txBody>
          <a:bodyPr/>
          <a:lstStyle/>
          <a:p>
            <a:fld id="{3E21A087-B12E-4A43-92B3-2E8C62F0C8B3}" type="datetimeFigureOut">
              <a:rPr lang="en-US" smtClean="0"/>
              <a:t>9/21/2026</a:t>
            </a:fld>
            <a:endParaRPr lang="en-US"/>
          </a:p>
        </p:txBody>
      </p:sp>
      <p:sp>
        <p:nvSpPr>
          <p:cNvPr id="6" name="Footer Placeholder 5">
            <a:extLst>
              <a:ext uri="{FF2B5EF4-FFF2-40B4-BE49-F238E27FC236}">
                <a16:creationId xmlns:a16="http://schemas.microsoft.com/office/drawing/2014/main" id="{8CBC519C-9D29-9975-9201-162E7CF597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BB7DBB-AF2A-4939-E2F9-B099AF213779}"/>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1964086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DB17F-34AA-C314-DFC8-22C5B9A8105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2A78194-BDF5-EA86-32E5-1CEFEE90E0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11933E-B165-EC2F-2251-0E68B0EE16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5E2FC5D-2685-B507-83F0-B9E6DAF5EBBD}"/>
              </a:ext>
            </a:extLst>
          </p:cNvPr>
          <p:cNvSpPr>
            <a:spLocks noGrp="1"/>
          </p:cNvSpPr>
          <p:nvPr>
            <p:ph type="dt" sz="half" idx="10"/>
          </p:nvPr>
        </p:nvSpPr>
        <p:spPr/>
        <p:txBody>
          <a:bodyPr/>
          <a:lstStyle/>
          <a:p>
            <a:fld id="{3E21A087-B12E-4A43-92B3-2E8C62F0C8B3}" type="datetimeFigureOut">
              <a:rPr lang="en-US" smtClean="0"/>
              <a:t>9/21/2026</a:t>
            </a:fld>
            <a:endParaRPr lang="en-US"/>
          </a:p>
        </p:txBody>
      </p:sp>
      <p:sp>
        <p:nvSpPr>
          <p:cNvPr id="6" name="Footer Placeholder 5">
            <a:extLst>
              <a:ext uri="{FF2B5EF4-FFF2-40B4-BE49-F238E27FC236}">
                <a16:creationId xmlns:a16="http://schemas.microsoft.com/office/drawing/2014/main" id="{F5C0AA53-6933-0324-46CA-2DF0C53C50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ED40B4-20E1-8F69-924E-7E647AEC1D6C}"/>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2848140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83FE4-EF87-275A-5883-CD5EB2F95DD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42E903A-25E7-D410-F4CE-26D265A514F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4819138-DDAA-C6FF-317B-E073F38FC2F7}"/>
              </a:ext>
            </a:extLst>
          </p:cNvPr>
          <p:cNvSpPr>
            <a:spLocks noGrp="1"/>
          </p:cNvSpPr>
          <p:nvPr>
            <p:ph type="dt" sz="half" idx="10"/>
          </p:nvPr>
        </p:nvSpPr>
        <p:spPr/>
        <p:txBody>
          <a:bodyPr/>
          <a:lstStyle/>
          <a:p>
            <a:fld id="{3E21A087-B12E-4A43-92B3-2E8C62F0C8B3}" type="datetimeFigureOut">
              <a:rPr lang="en-US" smtClean="0"/>
              <a:t>9/21/2026</a:t>
            </a:fld>
            <a:endParaRPr lang="en-US"/>
          </a:p>
        </p:txBody>
      </p:sp>
      <p:sp>
        <p:nvSpPr>
          <p:cNvPr id="5" name="Footer Placeholder 4">
            <a:extLst>
              <a:ext uri="{FF2B5EF4-FFF2-40B4-BE49-F238E27FC236}">
                <a16:creationId xmlns:a16="http://schemas.microsoft.com/office/drawing/2014/main" id="{602394D2-FBE8-1BE0-C298-0785B1888E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FB5B98-7EF5-1AE4-2524-C2312C0E62F4}"/>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2671748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BB78EB-7731-B580-1D1D-31639E8AAE9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642EA91-8E52-656E-8C5B-537D64C8F3F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F2D19B-C6E7-0889-270C-6C0E62D55E94}"/>
              </a:ext>
            </a:extLst>
          </p:cNvPr>
          <p:cNvSpPr>
            <a:spLocks noGrp="1"/>
          </p:cNvSpPr>
          <p:nvPr>
            <p:ph type="dt" sz="half" idx="10"/>
          </p:nvPr>
        </p:nvSpPr>
        <p:spPr/>
        <p:txBody>
          <a:bodyPr/>
          <a:lstStyle/>
          <a:p>
            <a:fld id="{3E21A087-B12E-4A43-92B3-2E8C62F0C8B3}" type="datetimeFigureOut">
              <a:rPr lang="en-US" smtClean="0"/>
              <a:t>9/21/2026</a:t>
            </a:fld>
            <a:endParaRPr lang="en-US"/>
          </a:p>
        </p:txBody>
      </p:sp>
      <p:sp>
        <p:nvSpPr>
          <p:cNvPr id="5" name="Footer Placeholder 4">
            <a:extLst>
              <a:ext uri="{FF2B5EF4-FFF2-40B4-BE49-F238E27FC236}">
                <a16:creationId xmlns:a16="http://schemas.microsoft.com/office/drawing/2014/main" id="{FDE320DA-8AC7-C13E-7AD5-71B7244D51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DDD5A5-918E-39E5-2419-0B7B85C16E68}"/>
              </a:ext>
            </a:extLst>
          </p:cNvPr>
          <p:cNvSpPr>
            <a:spLocks noGrp="1"/>
          </p:cNvSpPr>
          <p:nvPr>
            <p:ph type="sldNum" sz="quarter" idx="12"/>
          </p:nvPr>
        </p:nvSpPr>
        <p:spPr/>
        <p:txBody>
          <a:bodyPr/>
          <a:lstStyle/>
          <a:p>
            <a:fld id="{73C3408D-6540-5F45-BEEE-679C83697D6A}" type="slidenum">
              <a:rPr lang="en-US" smtClean="0"/>
              <a:t>‹#›</a:t>
            </a:fld>
            <a:endParaRPr lang="en-US"/>
          </a:p>
        </p:txBody>
      </p:sp>
    </p:spTree>
    <p:extLst>
      <p:ext uri="{BB962C8B-B14F-4D97-AF65-F5344CB8AC3E}">
        <p14:creationId xmlns:p14="http://schemas.microsoft.com/office/powerpoint/2010/main" val="1361588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889F72-2FC0-91D6-2F7B-0570EBCEAC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4B37D0F-382F-474E-A92E-9810E2799A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2032E45-D92A-435B-3911-D94AD5CF67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E21A087-B12E-4A43-92B3-2E8C62F0C8B3}" type="datetimeFigureOut">
              <a:rPr lang="en-US" smtClean="0"/>
              <a:t>9/21/2026</a:t>
            </a:fld>
            <a:endParaRPr lang="en-US"/>
          </a:p>
        </p:txBody>
      </p:sp>
      <p:sp>
        <p:nvSpPr>
          <p:cNvPr id="5" name="Footer Placeholder 4">
            <a:extLst>
              <a:ext uri="{FF2B5EF4-FFF2-40B4-BE49-F238E27FC236}">
                <a16:creationId xmlns:a16="http://schemas.microsoft.com/office/drawing/2014/main" id="{1748120E-B278-CB05-0E78-E0994C8F5E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40E10EB-05E8-7DAC-4D92-781E38ED6E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3C3408D-6540-5F45-BEEE-679C83697D6A}" type="slidenum">
              <a:rPr lang="en-US" smtClean="0"/>
              <a:t>‹#›</a:t>
            </a:fld>
            <a:endParaRPr lang="en-US"/>
          </a:p>
        </p:txBody>
      </p:sp>
    </p:spTree>
    <p:extLst>
      <p:ext uri="{BB962C8B-B14F-4D97-AF65-F5344CB8AC3E}">
        <p14:creationId xmlns:p14="http://schemas.microsoft.com/office/powerpoint/2010/main" val="8447269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s://talkabouttrust.org/resources/schools/vaping-what-do-we-know/" TargetMode="Externa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3.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customXml" Target="../ink/ink6.xml"/><Relationship Id="rId2" Type="http://schemas.openxmlformats.org/officeDocument/2006/relationships/notesSlide" Target="../notesSlides/notesSlide9.xml"/><Relationship Id="rId16"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2.png"/><Relationship Id="rId5" Type="http://schemas.openxmlformats.org/officeDocument/2006/relationships/customXml" Target="../ink/ink2.xml"/><Relationship Id="rId15" Type="http://schemas.openxmlformats.org/officeDocument/2006/relationships/image" Target="../media/image2.png"/><Relationship Id="rId10" Type="http://schemas.openxmlformats.org/officeDocument/2006/relationships/customXml" Target="../ink/ink5.xml"/><Relationship Id="rId4" Type="http://schemas.openxmlformats.org/officeDocument/2006/relationships/image" Target="../media/image9.png"/><Relationship Id="rId9" Type="http://schemas.openxmlformats.org/officeDocument/2006/relationships/customXml" Target="../ink/ink4.xml"/><Relationship Id="rId14" Type="http://schemas.openxmlformats.org/officeDocument/2006/relationships/customXml" Target="../ink/ink7.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7.png"/><Relationship Id="rId3" Type="http://schemas.openxmlformats.org/officeDocument/2006/relationships/customXml" Target="../ink/ink8.xml"/><Relationship Id="rId7" Type="http://schemas.openxmlformats.org/officeDocument/2006/relationships/customXml" Target="../ink/ink10.xml"/><Relationship Id="rId12" Type="http://schemas.openxmlformats.org/officeDocument/2006/relationships/customXml" Target="../ink/ink13.xml"/><Relationship Id="rId2" Type="http://schemas.openxmlformats.org/officeDocument/2006/relationships/notesSlide" Target="../notesSlides/notesSlide10.xml"/><Relationship Id="rId16"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6.png"/><Relationship Id="rId5" Type="http://schemas.openxmlformats.org/officeDocument/2006/relationships/customXml" Target="../ink/ink9.xml"/><Relationship Id="rId15" Type="http://schemas.openxmlformats.org/officeDocument/2006/relationships/image" Target="../media/image2.png"/><Relationship Id="rId10" Type="http://schemas.openxmlformats.org/officeDocument/2006/relationships/customXml" Target="../ink/ink12.xml"/><Relationship Id="rId4" Type="http://schemas.openxmlformats.org/officeDocument/2006/relationships/image" Target="../media/image8.png"/><Relationship Id="rId9" Type="http://schemas.openxmlformats.org/officeDocument/2006/relationships/customXml" Target="../ink/ink11.xml"/><Relationship Id="rId14" Type="http://schemas.openxmlformats.org/officeDocument/2006/relationships/customXml" Target="../ink/ink14.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ideo" Target="https://www.youtube.com/embed/DnO2vAtquWA?feature=oembed" TargetMode="Externa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3.png"/><Relationship Id="rId18" Type="http://schemas.openxmlformats.org/officeDocument/2006/relationships/image" Target="../media/image24.jpeg"/><Relationship Id="rId26" Type="http://schemas.openxmlformats.org/officeDocument/2006/relationships/image" Target="../media/image1.png"/><Relationship Id="rId3" Type="http://schemas.openxmlformats.org/officeDocument/2006/relationships/customXml" Target="../ink/ink15.xml"/><Relationship Id="rId21" Type="http://schemas.openxmlformats.org/officeDocument/2006/relationships/image" Target="../media/image27.jpeg"/><Relationship Id="rId7" Type="http://schemas.openxmlformats.org/officeDocument/2006/relationships/customXml" Target="../ink/ink17.xml"/><Relationship Id="rId12" Type="http://schemas.openxmlformats.org/officeDocument/2006/relationships/customXml" Target="../ink/ink20.xml"/><Relationship Id="rId17" Type="http://schemas.openxmlformats.org/officeDocument/2006/relationships/image" Target="../media/image23.jpeg"/><Relationship Id="rId25" Type="http://schemas.openxmlformats.org/officeDocument/2006/relationships/image" Target="../media/image2.png"/><Relationship Id="rId2" Type="http://schemas.openxmlformats.org/officeDocument/2006/relationships/notesSlide" Target="../notesSlides/notesSlide15.xml"/><Relationship Id="rId16" Type="http://schemas.openxmlformats.org/officeDocument/2006/relationships/image" Target="../media/image22.png"/><Relationship Id="rId20"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2.png"/><Relationship Id="rId24" Type="http://schemas.openxmlformats.org/officeDocument/2006/relationships/image" Target="../media/image30.png"/><Relationship Id="rId5" Type="http://schemas.openxmlformats.org/officeDocument/2006/relationships/customXml" Target="../ink/ink16.xml"/><Relationship Id="rId15" Type="http://schemas.openxmlformats.org/officeDocument/2006/relationships/image" Target="../media/image21.png"/><Relationship Id="rId23" Type="http://schemas.openxmlformats.org/officeDocument/2006/relationships/image" Target="../media/image29.png"/><Relationship Id="rId10" Type="http://schemas.openxmlformats.org/officeDocument/2006/relationships/customXml" Target="../ink/ink19.xml"/><Relationship Id="rId19" Type="http://schemas.openxmlformats.org/officeDocument/2006/relationships/image" Target="../media/image25.png"/><Relationship Id="rId4" Type="http://schemas.openxmlformats.org/officeDocument/2006/relationships/image" Target="../media/image9.png"/><Relationship Id="rId9" Type="http://schemas.openxmlformats.org/officeDocument/2006/relationships/customXml" Target="../ink/ink18.xml"/><Relationship Id="rId14" Type="http://schemas.openxmlformats.org/officeDocument/2006/relationships/customXml" Target="../ink/ink21.xml"/><Relationship Id="rId22"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31.jpeg"/><Relationship Id="rId5" Type="http://schemas.openxmlformats.org/officeDocument/2006/relationships/image" Target="../media/image1.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3.jpeg"/><Relationship Id="rId7"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hyperlink" Target="https://www.surveymonkey.com/" TargetMode="External"/><Relationship Id="rId5" Type="http://schemas.openxmlformats.org/officeDocument/2006/relationships/hyperlink" Target="https://forms.office.com/" TargetMode="Externa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hyperlink" Target="https://www.gov.uk/government/publications/the-tobacco-and-vapes-bill-creating-a-smoke-free-uk-and-tackling-youth-vaping/tobacco-and-vapes-bill-creating-a-smoke-free-uk-and-tackling-youth-vaping"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0.png"/><Relationship Id="rId18" Type="http://schemas.openxmlformats.org/officeDocument/2006/relationships/hyperlink" Target="https://www.nhsinform.scot/campaigns/vaping/" TargetMode="External"/><Relationship Id="rId3" Type="http://schemas.openxmlformats.org/officeDocument/2006/relationships/customXml" Target="../ink/ink22.xml"/><Relationship Id="rId21" Type="http://schemas.openxmlformats.org/officeDocument/2006/relationships/image" Target="../media/image2.png"/><Relationship Id="rId7" Type="http://schemas.openxmlformats.org/officeDocument/2006/relationships/customXml" Target="../ink/ink24.xml"/><Relationship Id="rId12" Type="http://schemas.openxmlformats.org/officeDocument/2006/relationships/customXml" Target="../ink/ink27.xml"/><Relationship Id="rId17" Type="http://schemas.openxmlformats.org/officeDocument/2006/relationships/hyperlink" Target="https://talkabouttrust.org/resources/schools/nhs-ggc-vaping-information-guide" TargetMode="External"/><Relationship Id="rId2" Type="http://schemas.openxmlformats.org/officeDocument/2006/relationships/notesSlide" Target="../notesSlides/notesSlide22.xml"/><Relationship Id="rId16" Type="http://schemas.openxmlformats.org/officeDocument/2006/relationships/hyperlink" Target="https://www.nhsggc.scot/your-health/quit-your-way/quit-your-way-youth/" TargetMode="External"/><Relationship Id="rId20"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370.png"/><Relationship Id="rId11" Type="http://schemas.openxmlformats.org/officeDocument/2006/relationships/image" Target="../media/image39.png"/><Relationship Id="rId24" Type="http://schemas.openxmlformats.org/officeDocument/2006/relationships/image" Target="../media/image42.png"/><Relationship Id="rId5" Type="http://schemas.openxmlformats.org/officeDocument/2006/relationships/customXml" Target="../ink/ink23.xml"/><Relationship Id="rId15" Type="http://schemas.openxmlformats.org/officeDocument/2006/relationships/hyperlink" Target="https://www.childline.org.uk/info-advice/you-your-body/drugs-alcohol-smoking/vaping/" TargetMode="External"/><Relationship Id="rId23" Type="http://schemas.openxmlformats.org/officeDocument/2006/relationships/image" Target="../media/image41.png"/><Relationship Id="rId10" Type="http://schemas.openxmlformats.org/officeDocument/2006/relationships/customXml" Target="../ink/ink26.xml"/><Relationship Id="rId19" Type="http://schemas.openxmlformats.org/officeDocument/2006/relationships/image" Target="../media/image36.png"/><Relationship Id="rId4" Type="http://schemas.openxmlformats.org/officeDocument/2006/relationships/image" Target="../media/image360.png"/><Relationship Id="rId9" Type="http://schemas.openxmlformats.org/officeDocument/2006/relationships/customXml" Target="../ink/ink25.xml"/><Relationship Id="rId14" Type="http://schemas.openxmlformats.org/officeDocument/2006/relationships/customXml" Target="../ink/ink28.xml"/><Relationship Id="rId2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5B969-7C11-C5F6-EDC5-AB3FBE0D67A4}"/>
            </a:ext>
          </a:extLst>
        </p:cNvPr>
        <p:cNvGrpSpPr/>
        <p:nvPr/>
      </p:nvGrpSpPr>
      <p:grpSpPr>
        <a:xfrm>
          <a:off x="0" y="0"/>
          <a:ext cx="0" cy="0"/>
          <a:chOff x="0" y="0"/>
          <a:chExt cx="0" cy="0"/>
        </a:xfrm>
      </p:grpSpPr>
      <p:sp>
        <p:nvSpPr>
          <p:cNvPr id="6" name="Oval 5">
            <a:extLst>
              <a:ext uri="{FF2B5EF4-FFF2-40B4-BE49-F238E27FC236}">
                <a16:creationId xmlns:a16="http://schemas.microsoft.com/office/drawing/2014/main" id="{40F7234E-F49D-8CE3-8863-4D225F90BCA9}"/>
              </a:ext>
            </a:extLst>
          </p:cNvPr>
          <p:cNvSpPr/>
          <p:nvPr/>
        </p:nvSpPr>
        <p:spPr>
          <a:xfrm>
            <a:off x="-1961486" y="-597085"/>
            <a:ext cx="6831700" cy="6652457"/>
          </a:xfrm>
          <a:prstGeom prst="ellipse">
            <a:avLst/>
          </a:prstGeom>
          <a:solidFill>
            <a:srgbClr val="0878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Blue and white logo with text&#10;&#10;AI-generated content may be incorrect.">
            <a:extLst>
              <a:ext uri="{FF2B5EF4-FFF2-40B4-BE49-F238E27FC236}">
                <a16:creationId xmlns:a16="http://schemas.microsoft.com/office/drawing/2014/main" id="{84F71C02-22B6-AA5C-D57A-79F154D8A768}"/>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pic>
        <p:nvPicPr>
          <p:cNvPr id="3" name="Picture 2">
            <a:extLst>
              <a:ext uri="{FF2B5EF4-FFF2-40B4-BE49-F238E27FC236}">
                <a16:creationId xmlns:a16="http://schemas.microsoft.com/office/drawing/2014/main" id="{F5750A02-E59B-C019-33A0-09AA0F95F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3045" y="1401922"/>
            <a:ext cx="3171351" cy="2114234"/>
          </a:xfrm>
          <a:prstGeom prst="rect">
            <a:avLst/>
          </a:prstGeom>
        </p:spPr>
      </p:pic>
      <p:pic>
        <p:nvPicPr>
          <p:cNvPr id="5" name="Picture 4" descr="A group of colorful electronic devices&#10;&#10;Description automatically generated">
            <a:extLst>
              <a:ext uri="{FF2B5EF4-FFF2-40B4-BE49-F238E27FC236}">
                <a16:creationId xmlns:a16="http://schemas.microsoft.com/office/drawing/2014/main" id="{302F3C0E-A544-D0B3-8994-C0B75354D52C}"/>
              </a:ext>
            </a:extLst>
          </p:cNvPr>
          <p:cNvPicPr>
            <a:picLocks noChangeAspect="1"/>
          </p:cNvPicPr>
          <p:nvPr/>
        </p:nvPicPr>
        <p:blipFill>
          <a:blip r:embed="rId6"/>
          <a:srcRect t="9116" r="-3" b="7170"/>
          <a:stretch/>
        </p:blipFill>
        <p:spPr>
          <a:xfrm>
            <a:off x="647403" y="1855689"/>
            <a:ext cx="3027276" cy="2523164"/>
          </a:xfrm>
          <a:custGeom>
            <a:avLst/>
            <a:gdLst/>
            <a:ahLst/>
            <a:cxnLst/>
            <a:rect l="l" t="t" r="r" b="b"/>
            <a:pathLst>
              <a:path w="7203799" h="6030364">
                <a:moveTo>
                  <a:pt x="4122552" y="0"/>
                </a:moveTo>
                <a:cubicBezTo>
                  <a:pt x="4596210"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8" y="5695047"/>
                  <a:pt x="4206802" y="6030364"/>
                  <a:pt x="3475911" y="6030364"/>
                </a:cubicBezTo>
                <a:cubicBezTo>
                  <a:pt x="2362258" y="6030364"/>
                  <a:pt x="1573553" y="5618755"/>
                  <a:pt x="838794" y="4653974"/>
                </a:cubicBezTo>
                <a:cubicBezTo>
                  <a:pt x="742642" y="4527696"/>
                  <a:pt x="648651" y="4412849"/>
                  <a:pt x="557754" y="4301854"/>
                </a:cubicBezTo>
                <a:cubicBezTo>
                  <a:pt x="181022" y="3841635"/>
                  <a:pt x="0" y="3602300"/>
                  <a:pt x="0" y="3192481"/>
                </a:cubicBezTo>
                <a:cubicBezTo>
                  <a:pt x="0" y="2785556"/>
                  <a:pt x="113467" y="2383585"/>
                  <a:pt x="337003" y="1997729"/>
                </a:cubicBezTo>
                <a:cubicBezTo>
                  <a:pt x="555745" y="1620270"/>
                  <a:pt x="868475" y="1274763"/>
                  <a:pt x="1266386" y="971116"/>
                </a:cubicBezTo>
                <a:cubicBezTo>
                  <a:pt x="1657494" y="672565"/>
                  <a:pt x="2122028" y="426344"/>
                  <a:pt x="2610064" y="259166"/>
                </a:cubicBezTo>
                <a:cubicBezTo>
                  <a:pt x="3111238" y="87171"/>
                  <a:pt x="3620296" y="0"/>
                  <a:pt x="4122552" y="0"/>
                </a:cubicBezTo>
                <a:close/>
              </a:path>
            </a:pathLst>
          </a:custGeom>
        </p:spPr>
      </p:pic>
      <p:sp>
        <p:nvSpPr>
          <p:cNvPr id="8" name="Title 1">
            <a:extLst>
              <a:ext uri="{FF2B5EF4-FFF2-40B4-BE49-F238E27FC236}">
                <a16:creationId xmlns:a16="http://schemas.microsoft.com/office/drawing/2014/main" id="{482153ED-AA44-4F76-619E-55C0FF132DD3}"/>
              </a:ext>
            </a:extLst>
          </p:cNvPr>
          <p:cNvSpPr txBox="1">
            <a:spLocks/>
          </p:cNvSpPr>
          <p:nvPr/>
        </p:nvSpPr>
        <p:spPr>
          <a:xfrm>
            <a:off x="4701594" y="3867688"/>
            <a:ext cx="7631457" cy="511165"/>
          </a:xfrm>
          <a:prstGeom prst="rect">
            <a:avLst/>
          </a:prstGeom>
          <a:ln>
            <a:noFill/>
          </a:ln>
        </p:spPr>
        <p:txBody>
          <a:bodyPr vert="horz" lIns="91440" tIns="45720" rIns="91440" bIns="45720" rtlCol="0"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4000" b="1" dirty="0">
                <a:solidFill>
                  <a:srgbClr val="000000"/>
                </a:solidFill>
                <a:effectLst>
                  <a:outerShdw blurRad="50800" dist="38100" dir="2700000" algn="tl" rotWithShape="0">
                    <a:prstClr val="black">
                      <a:alpha val="40000"/>
                    </a:prstClr>
                  </a:outerShdw>
                </a:effectLst>
                <a:latin typeface="Segoe UI"/>
                <a:cs typeface="Segoe UI"/>
              </a:rPr>
              <a:t>Vaping </a:t>
            </a:r>
            <a:r>
              <a:rPr lang="en-GB" sz="4000" b="1">
                <a:solidFill>
                  <a:srgbClr val="000000"/>
                </a:solidFill>
                <a:effectLst>
                  <a:outerShdw blurRad="50800" dist="38100" dir="2700000" algn="tl" rotWithShape="0">
                    <a:prstClr val="black">
                      <a:alpha val="40000"/>
                    </a:prstClr>
                  </a:outerShdw>
                </a:effectLst>
                <a:latin typeface="Segoe UI"/>
                <a:cs typeface="Segoe UI"/>
              </a:rPr>
              <a:t>&amp; Nicotine</a:t>
            </a:r>
            <a:endParaRPr lang="en-GB" sz="4000" b="1" dirty="0">
              <a:solidFill>
                <a:srgbClr val="000000"/>
              </a:solidFill>
              <a:effectLst>
                <a:outerShdw blurRad="50800" dist="38100" dir="2700000" algn="tl" rotWithShape="0">
                  <a:prstClr val="black">
                    <a:alpha val="40000"/>
                  </a:prstClr>
                </a:outerShdw>
              </a:effectLst>
              <a:latin typeface="Segoe UI"/>
              <a:cs typeface="Segoe UI"/>
            </a:endParaRPr>
          </a:p>
        </p:txBody>
      </p:sp>
    </p:spTree>
    <p:custDataLst>
      <p:tags r:id="rId1"/>
    </p:custDataLst>
    <p:extLst>
      <p:ext uri="{BB962C8B-B14F-4D97-AF65-F5344CB8AC3E}">
        <p14:creationId xmlns:p14="http://schemas.microsoft.com/office/powerpoint/2010/main" val="2915374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5C55D174-8B30-CB10-37AF-41E9CD109F7D}"/>
              </a:ext>
            </a:extLst>
          </p:cNvPr>
          <p:cNvSpPr/>
          <p:nvPr/>
        </p:nvSpPr>
        <p:spPr>
          <a:xfrm>
            <a:off x="-2012286" y="-604342"/>
            <a:ext cx="6831700" cy="6652457"/>
          </a:xfrm>
          <a:prstGeom prst="ellipse">
            <a:avLst/>
          </a:prstGeom>
          <a:solidFill>
            <a:srgbClr val="0878CA"/>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Title 1">
            <a:extLst>
              <a:ext uri="{FF2B5EF4-FFF2-40B4-BE49-F238E27FC236}">
                <a16:creationId xmlns:a16="http://schemas.microsoft.com/office/drawing/2014/main" id="{975897A8-7301-6B47-9155-089373B1CC5F}"/>
              </a:ext>
            </a:extLst>
          </p:cNvPr>
          <p:cNvSpPr txBox="1">
            <a:spLocks/>
          </p:cNvSpPr>
          <p:nvPr/>
        </p:nvSpPr>
        <p:spPr>
          <a:xfrm>
            <a:off x="677473" y="2607159"/>
            <a:ext cx="3333592" cy="8744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GB" sz="3200" b="1">
                <a:solidFill>
                  <a:schemeClr val="bg1"/>
                </a:solidFill>
                <a:latin typeface="Segoe UI"/>
                <a:cs typeface="Segoe UI"/>
              </a:rPr>
              <a:t>Group agreement</a:t>
            </a:r>
            <a:br>
              <a:rPr lang="en-GB" sz="3200">
                <a:latin typeface="Segoe UI" panose="020B0502040204020203" pitchFamily="34" charset="0"/>
                <a:cs typeface="Segoe UI" panose="020B0502040204020203" pitchFamily="34" charset="0"/>
              </a:rPr>
            </a:br>
            <a:endParaRPr lang="en-GB" sz="3200">
              <a:latin typeface="Segoe UI" panose="020B0502040204020203" pitchFamily="34" charset="0"/>
              <a:cs typeface="Segoe UI" panose="020B0502040204020203" pitchFamily="34" charset="0"/>
            </a:endParaRPr>
          </a:p>
        </p:txBody>
      </p:sp>
      <p:sp>
        <p:nvSpPr>
          <p:cNvPr id="13" name="TextBox 12">
            <a:extLst>
              <a:ext uri="{FF2B5EF4-FFF2-40B4-BE49-F238E27FC236}">
                <a16:creationId xmlns:a16="http://schemas.microsoft.com/office/drawing/2014/main" id="{953AABED-9AD6-6ECF-D29D-F785245E4B58}"/>
              </a:ext>
            </a:extLst>
          </p:cNvPr>
          <p:cNvSpPr txBox="1"/>
          <p:nvPr/>
        </p:nvSpPr>
        <p:spPr>
          <a:xfrm>
            <a:off x="5300214" y="2400835"/>
            <a:ext cx="5613591" cy="2554545"/>
          </a:xfrm>
          <a:prstGeom prst="rect">
            <a:avLst/>
          </a:prstGeom>
          <a:noFill/>
        </p:spPr>
        <p:txBody>
          <a:bodyPr wrap="square">
            <a:spAutoFit/>
          </a:bodyPr>
          <a:lstStyle/>
          <a:p>
            <a:r>
              <a:rPr lang="en-GB" sz="3200" b="1" dirty="0">
                <a:latin typeface="Segoe UI" panose="020B0502040204020203" pitchFamily="34" charset="0"/>
                <a:cs typeface="Segoe UI" panose="020B0502040204020203" pitchFamily="34" charset="0"/>
              </a:rPr>
              <a:t>What do we need to think about as a group when we discuss Vaping and Nicotine?  </a:t>
            </a:r>
          </a:p>
          <a:p>
            <a:endParaRPr lang="en-GB" sz="3200" b="1" dirty="0">
              <a:latin typeface="Segoe UI" panose="020B0502040204020203"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0435362C-0347-4EF2-24DC-365256FDF3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7" name="Picture 6" descr="Blue and white logo with text&#10;&#10;AI-generated content may be incorrect.">
            <a:extLst>
              <a:ext uri="{FF2B5EF4-FFF2-40B4-BE49-F238E27FC236}">
                <a16:creationId xmlns:a16="http://schemas.microsoft.com/office/drawing/2014/main" id="{FD5ACF82-D034-D119-BD60-517A6B358EEA}"/>
              </a:ext>
            </a:extLst>
          </p:cNvPr>
          <p:cNvPicPr>
            <a:picLocks noChangeAspect="1"/>
          </p:cNvPicPr>
          <p:nvPr/>
        </p:nvPicPr>
        <p:blipFill>
          <a:blip r:embed="rId5"/>
          <a:stretch>
            <a:fillRect/>
          </a:stretch>
        </p:blipFill>
        <p:spPr>
          <a:xfrm>
            <a:off x="10514824" y="286314"/>
            <a:ext cx="1373716" cy="1021291"/>
          </a:xfrm>
          <a:prstGeom prst="rect">
            <a:avLst/>
          </a:prstGeom>
          <a:ln>
            <a:solidFill>
              <a:schemeClr val="bg1"/>
            </a:solidFill>
          </a:ln>
        </p:spPr>
      </p:pic>
    </p:spTree>
    <p:custDataLst>
      <p:tags r:id="rId1"/>
    </p:custDataLst>
    <p:extLst>
      <p:ext uri="{BB962C8B-B14F-4D97-AF65-F5344CB8AC3E}">
        <p14:creationId xmlns:p14="http://schemas.microsoft.com/office/powerpoint/2010/main" val="34509334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2387C-6A7D-8C61-50E7-1D586371DF44}"/>
            </a:ext>
          </a:extLst>
        </p:cNvPr>
        <p:cNvGrpSpPr/>
        <p:nvPr/>
      </p:nvGrpSpPr>
      <p:grpSpPr>
        <a:xfrm>
          <a:off x="0" y="0"/>
          <a:ext cx="0" cy="0"/>
          <a:chOff x="0" y="0"/>
          <a:chExt cx="0" cy="0"/>
        </a:xfrm>
      </p:grpSpPr>
      <p:pic>
        <p:nvPicPr>
          <p:cNvPr id="14" name="Picture 13" descr="A colorful rectangular sign with black text&#10;&#10;AI-generated content may be incorrect.">
            <a:extLst>
              <a:ext uri="{FF2B5EF4-FFF2-40B4-BE49-F238E27FC236}">
                <a16:creationId xmlns:a16="http://schemas.microsoft.com/office/drawing/2014/main" id="{660E1688-4FE4-B4E2-2CDE-B19201F34D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13" name="Oval 12">
            <a:extLst>
              <a:ext uri="{FF2B5EF4-FFF2-40B4-BE49-F238E27FC236}">
                <a16:creationId xmlns:a16="http://schemas.microsoft.com/office/drawing/2014/main" id="{A96D7C60-F2A4-AE2C-F96F-4A77A8947D5D}"/>
              </a:ext>
            </a:extLst>
          </p:cNvPr>
          <p:cNvSpPr/>
          <p:nvPr/>
        </p:nvSpPr>
        <p:spPr>
          <a:xfrm>
            <a:off x="-2012286" y="-604342"/>
            <a:ext cx="6831700" cy="6652457"/>
          </a:xfrm>
          <a:prstGeom prst="ellipse">
            <a:avLst/>
          </a:prstGeom>
          <a:solidFill>
            <a:srgbClr val="0878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nvGrpSpPr>
          <p:cNvPr id="6" name="Group 5">
            <a:extLst>
              <a:ext uri="{FF2B5EF4-FFF2-40B4-BE49-F238E27FC236}">
                <a16:creationId xmlns:a16="http://schemas.microsoft.com/office/drawing/2014/main" id="{E0A6A188-A112-3AA3-EDAB-315397C8548F}"/>
              </a:ext>
            </a:extLst>
          </p:cNvPr>
          <p:cNvGrpSpPr/>
          <p:nvPr/>
        </p:nvGrpSpPr>
        <p:grpSpPr>
          <a:xfrm>
            <a:off x="4813950" y="532697"/>
            <a:ext cx="5077271" cy="936151"/>
            <a:chOff x="0" y="1158150"/>
            <a:chExt cx="5917744" cy="973440"/>
          </a:xfrm>
        </p:grpSpPr>
        <p:sp>
          <p:nvSpPr>
            <p:cNvPr id="7" name="Rounded Rectangle 6">
              <a:extLst>
                <a:ext uri="{FF2B5EF4-FFF2-40B4-BE49-F238E27FC236}">
                  <a16:creationId xmlns:a16="http://schemas.microsoft.com/office/drawing/2014/main" id="{BAE32306-D2D6-1263-A4CE-209C4C931719}"/>
                </a:ext>
              </a:extLst>
            </p:cNvPr>
            <p:cNvSpPr/>
            <p:nvPr/>
          </p:nvSpPr>
          <p:spPr>
            <a:xfrm>
              <a:off x="0" y="1158150"/>
              <a:ext cx="5917744" cy="973440"/>
            </a:xfrm>
            <a:prstGeom prst="roundRect">
              <a:avLst/>
            </a:prstGeom>
            <a:solidFill>
              <a:schemeClr val="tx2">
                <a:lumMod val="50000"/>
                <a:lumOff val="50000"/>
              </a:schemeClr>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8" name="Rounded Rectangle 4">
              <a:extLst>
                <a:ext uri="{FF2B5EF4-FFF2-40B4-BE49-F238E27FC236}">
                  <a16:creationId xmlns:a16="http://schemas.microsoft.com/office/drawing/2014/main" id="{5DBD9080-B5E4-CCE5-239D-ADAA4F818B20}"/>
                </a:ext>
              </a:extLst>
            </p:cNvPr>
            <p:cNvSpPr txBox="1"/>
            <p:nvPr/>
          </p:nvSpPr>
          <p:spPr>
            <a:xfrm>
              <a:off x="298103" y="1217337"/>
              <a:ext cx="5314299" cy="907922"/>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knowledge</a:t>
              </a:r>
              <a:endParaRPr lang="en-GB" sz="2200" b="1" kern="1200">
                <a:latin typeface="Segoe UI" panose="020B0502040204020203" pitchFamily="34" charset="0"/>
                <a:cs typeface="Segoe UI" panose="020B0502040204020203" pitchFamily="34" charset="0"/>
              </a:endParaRPr>
            </a:p>
          </p:txBody>
        </p:sp>
      </p:grpSp>
      <p:grpSp>
        <p:nvGrpSpPr>
          <p:cNvPr id="12" name="Group 11">
            <a:extLst>
              <a:ext uri="{FF2B5EF4-FFF2-40B4-BE49-F238E27FC236}">
                <a16:creationId xmlns:a16="http://schemas.microsoft.com/office/drawing/2014/main" id="{21054308-5216-0893-D57F-57C872BF69DB}"/>
              </a:ext>
            </a:extLst>
          </p:cNvPr>
          <p:cNvGrpSpPr/>
          <p:nvPr/>
        </p:nvGrpSpPr>
        <p:grpSpPr>
          <a:xfrm>
            <a:off x="5145378" y="1958818"/>
            <a:ext cx="5099362" cy="973440"/>
            <a:chOff x="0" y="3404550"/>
            <a:chExt cx="5917745" cy="973440"/>
          </a:xfrm>
        </p:grpSpPr>
        <p:sp>
          <p:nvSpPr>
            <p:cNvPr id="15" name="Rounded Rectangle 14">
              <a:extLst>
                <a:ext uri="{FF2B5EF4-FFF2-40B4-BE49-F238E27FC236}">
                  <a16:creationId xmlns:a16="http://schemas.microsoft.com/office/drawing/2014/main" id="{B582C1E2-DBFA-C2E4-FC5B-045B15307EA8}"/>
                </a:ext>
              </a:extLst>
            </p:cNvPr>
            <p:cNvSpPr/>
            <p:nvPr/>
          </p:nvSpPr>
          <p:spPr>
            <a:xfrm>
              <a:off x="0" y="3404550"/>
              <a:ext cx="5917744" cy="973440"/>
            </a:xfrm>
            <a:prstGeom prst="roundRect">
              <a:avLst/>
            </a:prstGeom>
            <a:solidFill>
              <a:srgbClr val="7030A0"/>
            </a:solidFill>
          </p:spPr>
          <p:style>
            <a:lnRef idx="2">
              <a:schemeClr val="lt1">
                <a:hueOff val="0"/>
                <a:satOff val="0"/>
                <a:lumOff val="0"/>
                <a:alphaOff val="0"/>
              </a:schemeClr>
            </a:lnRef>
            <a:fillRef idx="1">
              <a:scrgbClr r="0" g="0" b="0"/>
            </a:fillRef>
            <a:effectRef idx="0">
              <a:schemeClr val="accent5">
                <a:hueOff val="270005"/>
                <a:satOff val="6519"/>
                <a:lumOff val="-31471"/>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16" name="Rounded Rectangle 4">
              <a:extLst>
                <a:ext uri="{FF2B5EF4-FFF2-40B4-BE49-F238E27FC236}">
                  <a16:creationId xmlns:a16="http://schemas.microsoft.com/office/drawing/2014/main" id="{B060BB54-6E51-D8E3-5CAA-BA49E7727A5E}"/>
                </a:ext>
              </a:extLst>
            </p:cNvPr>
            <p:cNvSpPr txBox="1"/>
            <p:nvPr/>
          </p:nvSpPr>
          <p:spPr>
            <a:xfrm>
              <a:off x="8624" y="3404550"/>
              <a:ext cx="5909121" cy="9651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and social media</a:t>
              </a:r>
              <a:endParaRPr lang="en-GB" sz="2200" b="1" kern="1200">
                <a:latin typeface="Segoe UI" panose="020B0502040204020203" pitchFamily="34" charset="0"/>
                <a:cs typeface="Segoe UI" panose="020B0502040204020203" pitchFamily="34" charset="0"/>
              </a:endParaRPr>
            </a:p>
          </p:txBody>
        </p:sp>
      </p:grpSp>
      <p:sp>
        <p:nvSpPr>
          <p:cNvPr id="20" name="Rounded Rectangle 19">
            <a:extLst>
              <a:ext uri="{FF2B5EF4-FFF2-40B4-BE49-F238E27FC236}">
                <a16:creationId xmlns:a16="http://schemas.microsoft.com/office/drawing/2014/main" id="{3B9D22EA-2BEB-4E38-5A50-9BA4F4C81D15}"/>
              </a:ext>
            </a:extLst>
          </p:cNvPr>
          <p:cNvSpPr/>
          <p:nvPr/>
        </p:nvSpPr>
        <p:spPr>
          <a:xfrm>
            <a:off x="5149453" y="3477081"/>
            <a:ext cx="5173262" cy="973440"/>
          </a:xfrm>
          <a:prstGeom prst="roundRect">
            <a:avLst/>
          </a:prstGeom>
          <a:solidFill>
            <a:schemeClr val="accent2"/>
          </a:solidFill>
        </p:spPr>
        <p:style>
          <a:lnRef idx="2">
            <a:schemeClr val="lt1">
              <a:hueOff val="0"/>
              <a:satOff val="0"/>
              <a:lumOff val="0"/>
              <a:alphaOff val="0"/>
            </a:schemeClr>
          </a:lnRef>
          <a:fillRef idx="1">
            <a:scrgbClr r="0" g="0" b="0"/>
          </a:fillRef>
          <a:effectRef idx="0">
            <a:schemeClr val="accent5">
              <a:hueOff val="360006"/>
              <a:satOff val="8692"/>
              <a:lumOff val="-41961"/>
              <a:alphaOff val="0"/>
            </a:schemeClr>
          </a:effectRef>
          <a:fontRef idx="minor">
            <a:schemeClr val="lt1"/>
          </a:fontRef>
        </p:style>
        <p:txBody>
          <a:bodyPr/>
          <a:lstStyle/>
          <a:p>
            <a:endParaRPr lang="en-US" sz="2200">
              <a:latin typeface="Segoe UI" panose="020B0502040204020203" pitchFamily="34" charset="0"/>
              <a:cs typeface="Segoe UI" panose="020B0502040204020203" pitchFamily="34" charset="0"/>
            </a:endParaRPr>
          </a:p>
        </p:txBody>
      </p:sp>
      <p:sp>
        <p:nvSpPr>
          <p:cNvPr id="2" name="Rounded Rectangle 4">
            <a:extLst>
              <a:ext uri="{FF2B5EF4-FFF2-40B4-BE49-F238E27FC236}">
                <a16:creationId xmlns:a16="http://schemas.microsoft.com/office/drawing/2014/main" id="{9B409F2E-1A8A-EACE-508A-7AED93C94688}"/>
              </a:ext>
            </a:extLst>
          </p:cNvPr>
          <p:cNvSpPr txBox="1"/>
          <p:nvPr/>
        </p:nvSpPr>
        <p:spPr>
          <a:xfrm>
            <a:off x="5152630" y="3465010"/>
            <a:ext cx="4999301" cy="9973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and the law</a:t>
            </a:r>
            <a:endParaRPr lang="en-GB" sz="2200" b="1" kern="1200">
              <a:latin typeface="Segoe UI" panose="020B0502040204020203" pitchFamily="34" charset="0"/>
              <a:cs typeface="Segoe UI" panose="020B0502040204020203" pitchFamily="34" charset="0"/>
            </a:endParaRPr>
          </a:p>
        </p:txBody>
      </p:sp>
      <p:grpSp>
        <p:nvGrpSpPr>
          <p:cNvPr id="3" name="Group 2">
            <a:extLst>
              <a:ext uri="{FF2B5EF4-FFF2-40B4-BE49-F238E27FC236}">
                <a16:creationId xmlns:a16="http://schemas.microsoft.com/office/drawing/2014/main" id="{49EB64D1-F19C-6898-BD36-4BA32BE01DE5}"/>
              </a:ext>
            </a:extLst>
          </p:cNvPr>
          <p:cNvGrpSpPr/>
          <p:nvPr/>
        </p:nvGrpSpPr>
        <p:grpSpPr>
          <a:xfrm>
            <a:off x="4804712" y="4947728"/>
            <a:ext cx="5077271" cy="936151"/>
            <a:chOff x="0" y="1158150"/>
            <a:chExt cx="5917744" cy="973440"/>
          </a:xfrm>
        </p:grpSpPr>
        <p:sp>
          <p:nvSpPr>
            <p:cNvPr id="4" name="Rounded Rectangle 6">
              <a:extLst>
                <a:ext uri="{FF2B5EF4-FFF2-40B4-BE49-F238E27FC236}">
                  <a16:creationId xmlns:a16="http://schemas.microsoft.com/office/drawing/2014/main" id="{AD93E635-FB79-F104-7381-A61C33C022EB}"/>
                </a:ext>
              </a:extLst>
            </p:cNvPr>
            <p:cNvSpPr/>
            <p:nvPr/>
          </p:nvSpPr>
          <p:spPr>
            <a:xfrm>
              <a:off x="0" y="1158150"/>
              <a:ext cx="5917744" cy="973440"/>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5" name="Rounded Rectangle 4">
              <a:extLst>
                <a:ext uri="{FF2B5EF4-FFF2-40B4-BE49-F238E27FC236}">
                  <a16:creationId xmlns:a16="http://schemas.microsoft.com/office/drawing/2014/main" id="{1BA2193D-F386-7482-07C0-552830701AD3}"/>
                </a:ext>
              </a:extLst>
            </p:cNvPr>
            <p:cNvSpPr txBox="1"/>
            <p:nvPr/>
          </p:nvSpPr>
          <p:spPr>
            <a:xfrm>
              <a:off x="298103" y="1217337"/>
              <a:ext cx="5314299" cy="907922"/>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can we do about it?</a:t>
              </a:r>
              <a:endParaRPr lang="en-GB" sz="2200" b="1" kern="1200">
                <a:latin typeface="Segoe UI" panose="020B0502040204020203" pitchFamily="34" charset="0"/>
                <a:cs typeface="Segoe UI" panose="020B0502040204020203" pitchFamily="34" charset="0"/>
              </a:endParaRPr>
            </a:p>
          </p:txBody>
        </p:sp>
      </p:grpSp>
      <p:sp>
        <p:nvSpPr>
          <p:cNvPr id="10" name="Title 1">
            <a:extLst>
              <a:ext uri="{FF2B5EF4-FFF2-40B4-BE49-F238E27FC236}">
                <a16:creationId xmlns:a16="http://schemas.microsoft.com/office/drawing/2014/main" id="{D0C2B832-23AF-AB52-2537-0998E984CF21}"/>
              </a:ext>
            </a:extLst>
          </p:cNvPr>
          <p:cNvSpPr txBox="1">
            <a:spLocks/>
          </p:cNvSpPr>
          <p:nvPr/>
        </p:nvSpPr>
        <p:spPr>
          <a:xfrm>
            <a:off x="677473" y="2607159"/>
            <a:ext cx="3333592" cy="8744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GB" sz="3200" b="1">
                <a:solidFill>
                  <a:schemeClr val="bg1"/>
                </a:solidFill>
                <a:latin typeface="Segoe UI"/>
                <a:cs typeface="Segoe UI"/>
              </a:rPr>
              <a:t>What are we covering?</a:t>
            </a:r>
            <a:endParaRPr lang="en-US"/>
          </a:p>
        </p:txBody>
      </p:sp>
      <p:pic>
        <p:nvPicPr>
          <p:cNvPr id="19" name="Picture 18" descr="Blue and white logo with text&#10;&#10;AI-generated content may be incorrect.">
            <a:extLst>
              <a:ext uri="{FF2B5EF4-FFF2-40B4-BE49-F238E27FC236}">
                <a16:creationId xmlns:a16="http://schemas.microsoft.com/office/drawing/2014/main" id="{985D9B80-9FF3-358B-9D8B-F5B3824F9489}"/>
              </a:ext>
            </a:extLst>
          </p:cNvPr>
          <p:cNvPicPr>
            <a:picLocks noChangeAspect="1"/>
          </p:cNvPicPr>
          <p:nvPr/>
        </p:nvPicPr>
        <p:blipFill>
          <a:blip r:embed="rId5"/>
          <a:stretch>
            <a:fillRect/>
          </a:stretch>
        </p:blipFill>
        <p:spPr>
          <a:xfrm>
            <a:off x="10514824" y="286314"/>
            <a:ext cx="1373716" cy="1021291"/>
          </a:xfrm>
          <a:prstGeom prst="rect">
            <a:avLst/>
          </a:prstGeom>
          <a:ln>
            <a:solidFill>
              <a:schemeClr val="bg1"/>
            </a:solidFill>
          </a:ln>
        </p:spPr>
      </p:pic>
    </p:spTree>
    <p:custDataLst>
      <p:tags r:id="rId1"/>
    </p:custDataLst>
    <p:extLst>
      <p:ext uri="{BB962C8B-B14F-4D97-AF65-F5344CB8AC3E}">
        <p14:creationId xmlns:p14="http://schemas.microsoft.com/office/powerpoint/2010/main" val="29692572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23D56FD-BD5C-813F-77DD-4340A5D9BA84}"/>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845F5F0C-A6DA-1B24-AEEB-9FCF93032FE1}"/>
                </a:ext>
              </a:extLst>
            </p:cNvPr>
            <p:cNvSpPr/>
            <p:nvPr/>
          </p:nvSpPr>
          <p:spPr>
            <a:xfrm>
              <a:off x="0" y="1158150"/>
              <a:ext cx="5917744" cy="973440"/>
            </a:xfrm>
            <a:prstGeom prst="roundRect">
              <a:avLst/>
            </a:prstGeom>
            <a:solidFill>
              <a:schemeClr val="tx2">
                <a:lumMod val="50000"/>
                <a:lumOff val="50000"/>
              </a:schemeClr>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785DA3AA-0AE2-BE4F-6AE1-B96EE32B48D7}"/>
                </a:ext>
              </a:extLst>
            </p:cNvPr>
            <p:cNvSpPr txBox="1"/>
            <p:nvPr/>
          </p:nvSpPr>
          <p:spPr>
            <a:xfrm>
              <a:off x="298103" y="1217337"/>
              <a:ext cx="5314299" cy="907922"/>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knowledge</a:t>
              </a:r>
              <a:endParaRPr lang="en-GB" sz="2200" b="1" kern="1200">
                <a:latin typeface="Segoe UI" panose="020B0502040204020203" pitchFamily="34" charset="0"/>
                <a:cs typeface="Segoe UI" panose="020B0502040204020203" pitchFamily="34" charset="0"/>
              </a:endParaRPr>
            </a:p>
          </p:txBody>
        </p:sp>
      </p:grpSp>
      <p:sp>
        <p:nvSpPr>
          <p:cNvPr id="7" name="Title 1">
            <a:extLst>
              <a:ext uri="{FF2B5EF4-FFF2-40B4-BE49-F238E27FC236}">
                <a16:creationId xmlns:a16="http://schemas.microsoft.com/office/drawing/2014/main" id="{9ED5ED01-5697-7DB1-29A2-BD002E28A820}"/>
              </a:ext>
            </a:extLst>
          </p:cNvPr>
          <p:cNvSpPr txBox="1">
            <a:spLocks/>
          </p:cNvSpPr>
          <p:nvPr/>
        </p:nvSpPr>
        <p:spPr>
          <a:xfrm>
            <a:off x="3986337" y="-210456"/>
            <a:ext cx="6432621" cy="17623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dirty="0">
                <a:effectLst>
                  <a:outerShdw blurRad="50800" dist="38100" dir="2700000" algn="tl" rotWithShape="0">
                    <a:prstClr val="black">
                      <a:alpha val="40000"/>
                    </a:prstClr>
                  </a:outerShdw>
                </a:effectLst>
                <a:latin typeface="Segoe UI"/>
                <a:cs typeface="Segoe UI"/>
              </a:rPr>
              <a:t>Vaping: what do we know?</a:t>
            </a:r>
            <a:endParaRPr lang="en-US" sz="2400" dirty="0"/>
          </a:p>
        </p:txBody>
      </p:sp>
      <p:pic>
        <p:nvPicPr>
          <p:cNvPr id="9" name="Picture 8" descr="A colorful rectangular sign with black text&#10;&#10;AI-generated content may be incorrect.">
            <a:extLst>
              <a:ext uri="{FF2B5EF4-FFF2-40B4-BE49-F238E27FC236}">
                <a16:creationId xmlns:a16="http://schemas.microsoft.com/office/drawing/2014/main" id="{66337E93-D4FB-E90C-DBFC-570829A9F9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F9C52A27-FC18-B7E9-8FC5-4F2E7DBC23E9}"/>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3" name="TextBox 12">
            <a:extLst>
              <a:ext uri="{FF2B5EF4-FFF2-40B4-BE49-F238E27FC236}">
                <a16:creationId xmlns:a16="http://schemas.microsoft.com/office/drawing/2014/main" id="{508CFB5E-12EE-CDCC-14AB-DC89C8F8C0D3}"/>
              </a:ext>
            </a:extLst>
          </p:cNvPr>
          <p:cNvSpPr txBox="1"/>
          <p:nvPr/>
        </p:nvSpPr>
        <p:spPr>
          <a:xfrm>
            <a:off x="2554021" y="6066167"/>
            <a:ext cx="8647661" cy="369332"/>
          </a:xfrm>
          <a:prstGeom prst="rect">
            <a:avLst/>
          </a:prstGeom>
          <a:noFill/>
        </p:spPr>
        <p:txBody>
          <a:bodyPr wrap="square">
            <a:spAutoFit/>
          </a:bodyPr>
          <a:lstStyle/>
          <a:p>
            <a:r>
              <a:rPr lang="en-GB" dirty="0">
                <a:hlinkClick r:id="rId5"/>
              </a:rPr>
              <a:t>https://talkabouttrust.org/resources/schools/vaping-what-do-we-know/</a:t>
            </a:r>
            <a:endParaRPr lang="en-GB" dirty="0"/>
          </a:p>
        </p:txBody>
      </p:sp>
      <p:pic>
        <p:nvPicPr>
          <p:cNvPr id="8" name="Picture 7">
            <a:extLst>
              <a:ext uri="{FF2B5EF4-FFF2-40B4-BE49-F238E27FC236}">
                <a16:creationId xmlns:a16="http://schemas.microsoft.com/office/drawing/2014/main" id="{FD6B1201-03A0-B182-E16A-54670EA51489}"/>
              </a:ext>
            </a:extLst>
          </p:cNvPr>
          <p:cNvPicPr>
            <a:picLocks noChangeAspect="1"/>
          </p:cNvPicPr>
          <p:nvPr/>
        </p:nvPicPr>
        <p:blipFill>
          <a:blip r:embed="rId6"/>
          <a:stretch>
            <a:fillRect/>
          </a:stretch>
        </p:blipFill>
        <p:spPr>
          <a:xfrm>
            <a:off x="3492705" y="261804"/>
            <a:ext cx="5206589" cy="5386700"/>
          </a:xfrm>
          <a:prstGeom prst="rect">
            <a:avLst/>
          </a:prstGeom>
        </p:spPr>
      </p:pic>
    </p:spTree>
    <p:extLst>
      <p:ext uri="{BB962C8B-B14F-4D97-AF65-F5344CB8AC3E}">
        <p14:creationId xmlns:p14="http://schemas.microsoft.com/office/powerpoint/2010/main" val="2267157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F7FDC-0D9C-1958-952B-24F22B654CD5}"/>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222B531E-6044-4E7A-B7B4-747CFC99BF28}"/>
              </a:ext>
            </a:extLst>
          </p:cNvPr>
          <p:cNvSpPr txBox="1">
            <a:spLocks noGrp="1"/>
          </p:cNvSpPr>
          <p:nvPr>
            <p:ph type="title"/>
          </p:nvPr>
        </p:nvSpPr>
        <p:spPr>
          <a:xfrm>
            <a:off x="2058985" y="252456"/>
            <a:ext cx="8106375" cy="535531"/>
          </a:xfrm>
          <a:prstGeom prst="rect">
            <a:avLst/>
          </a:prstGeom>
          <a:noFill/>
        </p:spPr>
        <p:txBody>
          <a:bodyPr wrap="square">
            <a:spAutoFit/>
          </a:bodyPr>
          <a:lstStyle/>
          <a:p>
            <a:r>
              <a:rPr lang="en-US" sz="3200" b="1">
                <a:solidFill>
                  <a:schemeClr val="bg1"/>
                </a:solidFill>
                <a:latin typeface="Segoe UI"/>
                <a:cs typeface="Segoe UI"/>
              </a:rPr>
              <a:t>How can vaping affect young people?</a:t>
            </a:r>
          </a:p>
        </p:txBody>
      </p:sp>
      <p:sp>
        <p:nvSpPr>
          <p:cNvPr id="2" name="TextBox 1">
            <a:extLst>
              <a:ext uri="{FF2B5EF4-FFF2-40B4-BE49-F238E27FC236}">
                <a16:creationId xmlns:a16="http://schemas.microsoft.com/office/drawing/2014/main" id="{4F61AB24-1AA2-FB39-21D8-9971962C3F12}"/>
              </a:ext>
            </a:extLst>
          </p:cNvPr>
          <p:cNvSpPr txBox="1"/>
          <p:nvPr/>
        </p:nvSpPr>
        <p:spPr>
          <a:xfrm>
            <a:off x="4113306" y="1083012"/>
            <a:ext cx="7187282" cy="5016758"/>
          </a:xfrm>
          <a:prstGeom prst="rect">
            <a:avLst/>
          </a:prstGeom>
          <a:noFill/>
        </p:spPr>
        <p:txBody>
          <a:bodyPr wrap="square" lIns="91440" tIns="45720" rIns="91440" bIns="45720" rtlCol="0" anchor="t">
            <a:spAutoFit/>
          </a:bodyPr>
          <a:lstStyle/>
          <a:p>
            <a:r>
              <a:rPr lang="en-GB" sz="2000" dirty="0">
                <a:latin typeface="Segoe UI" panose="020B0502040204020203" pitchFamily="34" charset="0"/>
                <a:cs typeface="Segoe UI" panose="020B0502040204020203" pitchFamily="34" charset="0"/>
              </a:rPr>
              <a:t>Draw the outline of a person </a:t>
            </a:r>
          </a:p>
          <a:p>
            <a:endParaRPr lang="en-GB" sz="2000" dirty="0">
              <a:latin typeface="Segoe UI" panose="020B0502040204020203" pitchFamily="34" charset="0"/>
              <a:cs typeface="Segoe UI" panose="020B0502040204020203" pitchFamily="34" charset="0"/>
            </a:endParaRPr>
          </a:p>
          <a:p>
            <a:r>
              <a:rPr lang="en-GB" sz="2000" b="1" dirty="0">
                <a:latin typeface="Segoe UI" panose="020B0502040204020203" pitchFamily="34" charset="0"/>
                <a:cs typeface="Segoe UI" panose="020B0502040204020203" pitchFamily="34" charset="0"/>
              </a:rPr>
              <a:t>Choose a character</a:t>
            </a:r>
            <a:r>
              <a:rPr lang="en-GB" sz="2000" dirty="0">
                <a:latin typeface="Segoe UI" panose="020B0502040204020203" pitchFamily="34" charset="0"/>
                <a:cs typeface="Segoe UI" panose="020B0502040204020203" pitchFamily="34" charset="0"/>
              </a:rPr>
              <a:t>:</a:t>
            </a:r>
          </a:p>
          <a:p>
            <a:r>
              <a:rPr lang="en-GB" sz="2000" dirty="0">
                <a:latin typeface="Segoe UI" panose="020B0502040204020203" pitchFamily="34" charset="0"/>
                <a:cs typeface="Segoe UI" panose="020B0502040204020203" pitchFamily="34" charset="0"/>
              </a:rPr>
              <a:t>“A young person who vapes at the weekends” </a:t>
            </a:r>
          </a:p>
          <a:p>
            <a:r>
              <a:rPr lang="en-GB" sz="2000" dirty="0">
                <a:latin typeface="Segoe UI" panose="020B0502040204020203" pitchFamily="34" charset="0"/>
                <a:cs typeface="Segoe UI" panose="020B0502040204020203" pitchFamily="34" charset="0"/>
              </a:rPr>
              <a:t>“A young person who vapes daily” </a:t>
            </a:r>
          </a:p>
          <a:p>
            <a:r>
              <a:rPr lang="en-GB" sz="2000" dirty="0">
                <a:latin typeface="Segoe UI" panose="020B0502040204020203" pitchFamily="34" charset="0"/>
                <a:cs typeface="Segoe UI" panose="020B0502040204020203" pitchFamily="34" charset="0"/>
              </a:rPr>
              <a:t>“A young person trying to quit vaping” </a:t>
            </a:r>
          </a:p>
          <a:p>
            <a:r>
              <a:rPr lang="en-GB" sz="2000" dirty="0">
                <a:latin typeface="Segoe UI" panose="020B0502040204020203" pitchFamily="34" charset="0"/>
                <a:cs typeface="Segoe UI" panose="020B0502040204020203" pitchFamily="34" charset="0"/>
              </a:rPr>
              <a:t>“A young person who has never tried vaping”</a:t>
            </a:r>
          </a:p>
          <a:p>
            <a:endParaRPr lang="en-GB" sz="2000" dirty="0">
              <a:latin typeface="Segoe UI" panose="020B0502040204020203" pitchFamily="34" charset="0"/>
              <a:cs typeface="Segoe UI" panose="020B0502040204020203" pitchFamily="34" charset="0"/>
            </a:endParaRPr>
          </a:p>
          <a:p>
            <a:r>
              <a:rPr lang="en-GB" sz="2000" b="1" dirty="0">
                <a:latin typeface="Segoe UI" panose="020B0502040204020203" pitchFamily="34" charset="0"/>
                <a:cs typeface="Segoe UI" panose="020B0502040204020203" pitchFamily="34" charset="0"/>
              </a:rPr>
              <a:t>Build their story:</a:t>
            </a:r>
            <a:br>
              <a:rPr lang="en-GB" sz="2000" dirty="0">
                <a:latin typeface="Segoe UI" panose="020B0502040204020203" pitchFamily="34" charset="0"/>
                <a:cs typeface="Segoe UI" panose="020B0502040204020203" pitchFamily="34" charset="0"/>
              </a:rPr>
            </a:br>
            <a:r>
              <a:rPr lang="en-GB" sz="2000" dirty="0">
                <a:latin typeface="Segoe UI" panose="020B0502040204020203" pitchFamily="34" charset="0"/>
                <a:cs typeface="Segoe UI" panose="020B0502040204020203" pitchFamily="34" charset="0"/>
              </a:rPr>
              <a:t>👉 What happens to this person over time</a:t>
            </a:r>
          </a:p>
          <a:p>
            <a:r>
              <a:rPr lang="en-GB" sz="2000" dirty="0">
                <a:latin typeface="Segoe UI" panose="020B0502040204020203" pitchFamily="34" charset="0"/>
                <a:cs typeface="Segoe UI" panose="020B0502040204020203" pitchFamily="34" charset="0"/>
              </a:rPr>
              <a:t>Stick post its around the character mapping their outcomes:</a:t>
            </a:r>
          </a:p>
          <a:p>
            <a:endParaRPr lang="en-GB" sz="2000" dirty="0">
              <a:latin typeface="Segoe UI" panose="020B0502040204020203" pitchFamily="34" charset="0"/>
              <a:cs typeface="Segoe UI" panose="020B0502040204020203" pitchFamily="34" charset="0"/>
            </a:endParaRPr>
          </a:p>
          <a:p>
            <a:r>
              <a:rPr lang="en-GB" sz="2000" b="1" dirty="0">
                <a:latin typeface="Segoe UI" panose="020B0502040204020203" pitchFamily="34" charset="0"/>
                <a:cs typeface="Segoe UI" panose="020B0502040204020203" pitchFamily="34" charset="0"/>
              </a:rPr>
              <a:t>Think about their: </a:t>
            </a:r>
            <a:endParaRPr lang="en-GB" sz="2000" dirty="0">
              <a:latin typeface="Segoe UI" panose="020B0502040204020203" pitchFamily="34" charset="0"/>
              <a:cs typeface="Segoe UI" panose="020B0502040204020203" pitchFamily="34" charset="0"/>
            </a:endParaRPr>
          </a:p>
          <a:p>
            <a:r>
              <a:rPr lang="en-GB" sz="2000" dirty="0">
                <a:latin typeface="Segoe UI" panose="020B0502040204020203" pitchFamily="34" charset="0"/>
                <a:cs typeface="Segoe UI" panose="020B0502040204020203" pitchFamily="34" charset="0"/>
              </a:rPr>
              <a:t>Body 			Mood  </a:t>
            </a:r>
          </a:p>
          <a:p>
            <a:r>
              <a:rPr lang="en-GB" sz="2000" dirty="0">
                <a:latin typeface="Segoe UI" panose="020B0502040204020203" pitchFamily="34" charset="0"/>
                <a:cs typeface="Segoe UI" panose="020B0502040204020203" pitchFamily="34" charset="0"/>
              </a:rPr>
              <a:t>Lifestyle			Health </a:t>
            </a:r>
          </a:p>
          <a:p>
            <a:r>
              <a:rPr lang="en-GB" sz="2000" dirty="0">
                <a:latin typeface="Segoe UI" panose="020B0502040204020203" pitchFamily="34" charset="0"/>
                <a:cs typeface="Segoe UI" panose="020B0502040204020203" pitchFamily="34" charset="0"/>
              </a:rPr>
              <a:t>Finance</a:t>
            </a:r>
          </a:p>
        </p:txBody>
      </p:sp>
      <p:pic>
        <p:nvPicPr>
          <p:cNvPr id="3" name="Picture 2" descr="Stick Man PNG, Vector, PSD, and Clipart ...">
            <a:extLst>
              <a:ext uri="{FF2B5EF4-FFF2-40B4-BE49-F238E27FC236}">
                <a16:creationId xmlns:a16="http://schemas.microsoft.com/office/drawing/2014/main" id="{DBC26475-750F-1285-6A14-ED726063BF1A}"/>
              </a:ext>
            </a:extLst>
          </p:cNvPr>
          <p:cNvPicPr>
            <a:picLocks noChangeAspect="1"/>
          </p:cNvPicPr>
          <p:nvPr/>
        </p:nvPicPr>
        <p:blipFill>
          <a:blip r:embed="rId3"/>
          <a:stretch>
            <a:fillRect/>
          </a:stretch>
        </p:blipFill>
        <p:spPr>
          <a:xfrm>
            <a:off x="55904" y="2251860"/>
            <a:ext cx="3834567" cy="3073221"/>
          </a:xfrm>
          <a:prstGeom prst="rect">
            <a:avLst/>
          </a:prstGeom>
          <a:ln>
            <a:solidFill>
              <a:schemeClr val="bg1"/>
            </a:solidFill>
          </a:ln>
        </p:spPr>
      </p:pic>
      <p:sp>
        <p:nvSpPr>
          <p:cNvPr id="5" name="Rectangle 4">
            <a:extLst>
              <a:ext uri="{FF2B5EF4-FFF2-40B4-BE49-F238E27FC236}">
                <a16:creationId xmlns:a16="http://schemas.microsoft.com/office/drawing/2014/main" id="{5D68515D-A3B5-F6F2-10A4-AEC55858BAED}"/>
              </a:ext>
            </a:extLst>
          </p:cNvPr>
          <p:cNvSpPr/>
          <p:nvPr/>
        </p:nvSpPr>
        <p:spPr>
          <a:xfrm>
            <a:off x="2148411" y="2251860"/>
            <a:ext cx="709247" cy="484553"/>
          </a:xfrm>
          <a:prstGeom prst="rect">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BC3B32B-52E5-CE5D-0DFE-8AD9F513E7A3}"/>
              </a:ext>
            </a:extLst>
          </p:cNvPr>
          <p:cNvSpPr/>
          <p:nvPr/>
        </p:nvSpPr>
        <p:spPr>
          <a:xfrm>
            <a:off x="437507" y="3320700"/>
            <a:ext cx="709247" cy="484553"/>
          </a:xfrm>
          <a:prstGeom prst="rect">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DD4A159-7818-51A9-3A95-994FB3FBFBC0}"/>
              </a:ext>
            </a:extLst>
          </p:cNvPr>
          <p:cNvSpPr/>
          <p:nvPr/>
        </p:nvSpPr>
        <p:spPr>
          <a:xfrm>
            <a:off x="2567199" y="4199931"/>
            <a:ext cx="709247" cy="484553"/>
          </a:xfrm>
          <a:prstGeom prst="rect">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448C52-161E-6FFD-3FAF-805EB6E244AB}"/>
              </a:ext>
            </a:extLst>
          </p:cNvPr>
          <p:cNvSpPr/>
          <p:nvPr/>
        </p:nvSpPr>
        <p:spPr>
          <a:xfrm>
            <a:off x="3006814" y="3271854"/>
            <a:ext cx="709247" cy="484553"/>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84FF2C-DCE6-D64A-98D5-E7367EDCCF59}"/>
              </a:ext>
            </a:extLst>
          </p:cNvPr>
          <p:cNvSpPr/>
          <p:nvPr/>
        </p:nvSpPr>
        <p:spPr>
          <a:xfrm>
            <a:off x="447275" y="2343777"/>
            <a:ext cx="709247" cy="484553"/>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FDE52E-D060-26FD-A78F-F95EBC79893E}"/>
              </a:ext>
            </a:extLst>
          </p:cNvPr>
          <p:cNvSpPr/>
          <p:nvPr/>
        </p:nvSpPr>
        <p:spPr>
          <a:xfrm>
            <a:off x="602304" y="4475775"/>
            <a:ext cx="709247" cy="484553"/>
          </a:xfrm>
          <a:prstGeom prst="rect">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C20DFD5-F5E6-3636-E4EC-936A0CF730BF}"/>
              </a:ext>
            </a:extLst>
          </p:cNvPr>
          <p:cNvSpPr/>
          <p:nvPr/>
        </p:nvSpPr>
        <p:spPr>
          <a:xfrm>
            <a:off x="3280352" y="2588007"/>
            <a:ext cx="709247" cy="484553"/>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5388DE48-E360-19D5-72FA-B486A42BDE21}"/>
              </a:ext>
            </a:extLst>
          </p:cNvPr>
          <p:cNvGrpSpPr/>
          <p:nvPr/>
        </p:nvGrpSpPr>
        <p:grpSpPr>
          <a:xfrm>
            <a:off x="83200" y="119947"/>
            <a:ext cx="3807271" cy="671568"/>
            <a:chOff x="0" y="1158150"/>
            <a:chExt cx="5917744" cy="973440"/>
          </a:xfrm>
        </p:grpSpPr>
        <p:sp>
          <p:nvSpPr>
            <p:cNvPr id="14" name="Rounded Rectangle 6">
              <a:extLst>
                <a:ext uri="{FF2B5EF4-FFF2-40B4-BE49-F238E27FC236}">
                  <a16:creationId xmlns:a16="http://schemas.microsoft.com/office/drawing/2014/main" id="{DB7FB9E3-3ABD-C958-609D-F9679CC7014C}"/>
                </a:ext>
              </a:extLst>
            </p:cNvPr>
            <p:cNvSpPr/>
            <p:nvPr/>
          </p:nvSpPr>
          <p:spPr>
            <a:xfrm>
              <a:off x="0" y="1158150"/>
              <a:ext cx="5917744" cy="973440"/>
            </a:xfrm>
            <a:prstGeom prst="roundRect">
              <a:avLst/>
            </a:prstGeom>
            <a:solidFill>
              <a:schemeClr val="tx2">
                <a:lumMod val="50000"/>
                <a:lumOff val="50000"/>
              </a:schemeClr>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15" name="Rounded Rectangle 4">
              <a:extLst>
                <a:ext uri="{FF2B5EF4-FFF2-40B4-BE49-F238E27FC236}">
                  <a16:creationId xmlns:a16="http://schemas.microsoft.com/office/drawing/2014/main" id="{8BDCA546-9D83-5C4B-A294-6A51EA4DF4FD}"/>
                </a:ext>
              </a:extLst>
            </p:cNvPr>
            <p:cNvSpPr txBox="1"/>
            <p:nvPr/>
          </p:nvSpPr>
          <p:spPr>
            <a:xfrm>
              <a:off x="298103" y="1217337"/>
              <a:ext cx="5314299" cy="907922"/>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knowledge</a:t>
              </a:r>
              <a:endParaRPr lang="en-GB" sz="2200" b="1" kern="1200">
                <a:latin typeface="Segoe UI" panose="020B0502040204020203" pitchFamily="34" charset="0"/>
                <a:cs typeface="Segoe UI" panose="020B0502040204020203" pitchFamily="34" charset="0"/>
              </a:endParaRPr>
            </a:p>
          </p:txBody>
        </p:sp>
      </p:grpSp>
      <p:sp>
        <p:nvSpPr>
          <p:cNvPr id="20" name="Title 1">
            <a:extLst>
              <a:ext uri="{FF2B5EF4-FFF2-40B4-BE49-F238E27FC236}">
                <a16:creationId xmlns:a16="http://schemas.microsoft.com/office/drawing/2014/main" id="{6A727CB5-F4E9-D9F0-DE13-E2DD4ACCEE64}"/>
              </a:ext>
            </a:extLst>
          </p:cNvPr>
          <p:cNvSpPr txBox="1">
            <a:spLocks/>
          </p:cNvSpPr>
          <p:nvPr/>
        </p:nvSpPr>
        <p:spPr>
          <a:xfrm>
            <a:off x="4082260" y="-178535"/>
            <a:ext cx="5793485" cy="174121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dirty="0">
                <a:effectLst>
                  <a:outerShdw blurRad="50800" dist="38100" dir="2700000" algn="tl" rotWithShape="0">
                    <a:prstClr val="black">
                      <a:alpha val="40000"/>
                    </a:prstClr>
                  </a:outerShdw>
                </a:effectLst>
                <a:latin typeface="Segoe UI"/>
                <a:cs typeface="Segoe UI"/>
              </a:rPr>
              <a:t>How vaping can affect young people?</a:t>
            </a:r>
            <a:endParaRPr lang="en-US" dirty="0"/>
          </a:p>
        </p:txBody>
      </p:sp>
      <p:pic>
        <p:nvPicPr>
          <p:cNvPr id="22" name="Picture 21" descr="A colorful rectangular sign with black text&#10;&#10;AI-generated content may be incorrect.">
            <a:extLst>
              <a:ext uri="{FF2B5EF4-FFF2-40B4-BE49-F238E27FC236}">
                <a16:creationId xmlns:a16="http://schemas.microsoft.com/office/drawing/2014/main" id="{49AD7BD5-E726-8C19-92C0-132E64C1D7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24" name="Picture 23" descr="Blue and white logo with text&#10;&#10;AI-generated content may be incorrect.">
            <a:extLst>
              <a:ext uri="{FF2B5EF4-FFF2-40B4-BE49-F238E27FC236}">
                <a16:creationId xmlns:a16="http://schemas.microsoft.com/office/drawing/2014/main" id="{299DC352-08C0-01BA-4C64-DB75269BC125}"/>
              </a:ext>
            </a:extLst>
          </p:cNvPr>
          <p:cNvPicPr>
            <a:picLocks noChangeAspect="1"/>
          </p:cNvPicPr>
          <p:nvPr/>
        </p:nvPicPr>
        <p:blipFill>
          <a:blip r:embed="rId5"/>
          <a:stretch>
            <a:fillRect/>
          </a:stretch>
        </p:blipFill>
        <p:spPr>
          <a:xfrm>
            <a:off x="10514824" y="286314"/>
            <a:ext cx="1373716" cy="1021291"/>
          </a:xfrm>
          <a:prstGeom prst="rect">
            <a:avLst/>
          </a:prstGeom>
          <a:ln>
            <a:solidFill>
              <a:schemeClr val="bg1"/>
            </a:solidFill>
          </a:ln>
        </p:spPr>
      </p:pic>
    </p:spTree>
    <p:extLst>
      <p:ext uri="{BB962C8B-B14F-4D97-AF65-F5344CB8AC3E}">
        <p14:creationId xmlns:p14="http://schemas.microsoft.com/office/powerpoint/2010/main" val="3024269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B5FCBA2-525F-42A7-8271-7C40B2B0DC66}"/>
              </a:ext>
            </a:extLst>
          </p:cNvPr>
          <p:cNvSpPr>
            <a:spLocks noGrp="1"/>
          </p:cNvSpPr>
          <p:nvPr>
            <p:ph type="subTitle" idx="1"/>
          </p:nvPr>
        </p:nvSpPr>
        <p:spPr>
          <a:xfrm>
            <a:off x="286871" y="1228164"/>
            <a:ext cx="11815482" cy="5441575"/>
          </a:xfrm>
        </p:spPr>
        <p:txBody>
          <a:bodyPr>
            <a:normAutofit/>
          </a:bodyPr>
          <a:lstStyle/>
          <a:p>
            <a:pPr algn="l"/>
            <a:endParaRPr lang="en-GB" dirty="0"/>
          </a:p>
          <a:p>
            <a:pPr algn="l"/>
            <a:endParaRPr lang="en-GB" dirty="0"/>
          </a:p>
          <a:p>
            <a:pPr algn="l"/>
            <a:endParaRPr lang="en-GB" b="1" dirty="0"/>
          </a:p>
          <a:p>
            <a:pPr algn="l"/>
            <a:endParaRPr lang="en-GB" dirty="0"/>
          </a:p>
          <a:p>
            <a:pPr algn="l"/>
            <a:endParaRPr lang="en-GB" dirty="0"/>
          </a:p>
          <a:p>
            <a:pPr algn="l"/>
            <a:endParaRPr lang="en-GB" dirty="0"/>
          </a:p>
          <a:p>
            <a:pPr algn="l"/>
            <a:endParaRPr lang="en-GB" dirty="0"/>
          </a:p>
        </p:txBody>
      </p:sp>
      <p:sp>
        <p:nvSpPr>
          <p:cNvPr id="15" name="Title 1">
            <a:extLst>
              <a:ext uri="{FF2B5EF4-FFF2-40B4-BE49-F238E27FC236}">
                <a16:creationId xmlns:a16="http://schemas.microsoft.com/office/drawing/2014/main" id="{50F757BD-726D-8A4E-AC21-B74B87D5CC45}"/>
              </a:ext>
            </a:extLst>
          </p:cNvPr>
          <p:cNvSpPr txBox="1">
            <a:spLocks/>
          </p:cNvSpPr>
          <p:nvPr/>
        </p:nvSpPr>
        <p:spPr>
          <a:xfrm>
            <a:off x="4082036" y="-205439"/>
            <a:ext cx="5002338" cy="17623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dirty="0">
                <a:effectLst>
                  <a:outerShdw blurRad="50800" dist="38100" dir="2700000" algn="tl" rotWithShape="0">
                    <a:prstClr val="black">
                      <a:alpha val="40000"/>
                    </a:prstClr>
                  </a:outerShdw>
                </a:effectLst>
                <a:latin typeface="Segoe UI"/>
                <a:cs typeface="Segoe UI"/>
              </a:rPr>
              <a:t>Unregulated/fake vapes</a:t>
            </a:r>
          </a:p>
        </p:txBody>
      </p:sp>
      <p:sp>
        <p:nvSpPr>
          <p:cNvPr id="5" name="TextBox 4">
            <a:extLst>
              <a:ext uri="{FF2B5EF4-FFF2-40B4-BE49-F238E27FC236}">
                <a16:creationId xmlns:a16="http://schemas.microsoft.com/office/drawing/2014/main" id="{98AE11AB-D46B-B546-5F46-F42ABE5BE0E7}"/>
              </a:ext>
            </a:extLst>
          </p:cNvPr>
          <p:cNvSpPr txBox="1"/>
          <p:nvPr/>
        </p:nvSpPr>
        <p:spPr>
          <a:xfrm>
            <a:off x="1818013" y="2194019"/>
            <a:ext cx="337227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ctr"/>
            <a:r>
              <a:rPr lang="en-GB" b="1" dirty="0">
                <a:latin typeface="Segoe UI" panose="020B0502040204020203" pitchFamily="34" charset="0"/>
                <a:cs typeface="Segoe UI" panose="020B0502040204020203" pitchFamily="34" charset="0"/>
              </a:rPr>
              <a:t>Fake vapes had chemicals including lead, nickel, chromium, acetaldehyde, formaldehyde, spice &amp; THC in them when tested.</a:t>
            </a:r>
            <a:endParaRPr lang="en-US" b="1" dirty="0">
              <a:latin typeface="Segoe UI" panose="020B0502040204020203" pitchFamily="34" charset="0"/>
              <a:cs typeface="Segoe UI" panose="020B0502040204020203" pitchFamily="34" charset="0"/>
            </a:endParaRPr>
          </a:p>
        </p:txBody>
      </p:sp>
      <p:sp>
        <p:nvSpPr>
          <p:cNvPr id="9" name="TextBox 8">
            <a:extLst>
              <a:ext uri="{FF2B5EF4-FFF2-40B4-BE49-F238E27FC236}">
                <a16:creationId xmlns:a16="http://schemas.microsoft.com/office/drawing/2014/main" id="{F0FC3234-5FF0-B5EF-4570-47601E5DC601}"/>
              </a:ext>
            </a:extLst>
          </p:cNvPr>
          <p:cNvSpPr txBox="1"/>
          <p:nvPr/>
        </p:nvSpPr>
        <p:spPr>
          <a:xfrm>
            <a:off x="7106238" y="2096440"/>
            <a:ext cx="3167743" cy="646331"/>
          </a:xfrm>
          <a:prstGeom prst="rect">
            <a:avLst/>
          </a:prstGeom>
          <a:noFill/>
        </p:spPr>
        <p:txBody>
          <a:bodyPr wrap="square" lIns="91440" tIns="45720" rIns="91440" bIns="45720" anchor="t">
            <a:spAutoFit/>
          </a:bodyPr>
          <a:lstStyle/>
          <a:p>
            <a:pPr lvl="0" algn="ctr" rtl="0"/>
            <a:r>
              <a:rPr lang="en-GB" b="1" dirty="0">
                <a:latin typeface="Segoe UI" panose="020B0502040204020203" pitchFamily="34" charset="0"/>
                <a:ea typeface="Calibri"/>
                <a:cs typeface="Segoe UI" panose="020B0502040204020203" pitchFamily="34" charset="0"/>
              </a:rPr>
              <a:t>Over 6,000 fake vapes were seized in Glasgow in 2024.</a:t>
            </a:r>
          </a:p>
        </p:txBody>
      </p:sp>
      <p:grpSp>
        <p:nvGrpSpPr>
          <p:cNvPr id="11" name="Group 10">
            <a:extLst>
              <a:ext uri="{FF2B5EF4-FFF2-40B4-BE49-F238E27FC236}">
                <a16:creationId xmlns:a16="http://schemas.microsoft.com/office/drawing/2014/main" id="{D47E0D71-5066-F3C4-3B45-53AF2A33F264}"/>
              </a:ext>
            </a:extLst>
          </p:cNvPr>
          <p:cNvGrpSpPr/>
          <p:nvPr/>
        </p:nvGrpSpPr>
        <p:grpSpPr>
          <a:xfrm>
            <a:off x="83200" y="119947"/>
            <a:ext cx="3807271" cy="671568"/>
            <a:chOff x="0" y="1158150"/>
            <a:chExt cx="5917744" cy="973440"/>
          </a:xfrm>
        </p:grpSpPr>
        <p:sp>
          <p:nvSpPr>
            <p:cNvPr id="8" name="Rounded Rectangle 6">
              <a:extLst>
                <a:ext uri="{FF2B5EF4-FFF2-40B4-BE49-F238E27FC236}">
                  <a16:creationId xmlns:a16="http://schemas.microsoft.com/office/drawing/2014/main" id="{103EEB1F-00B8-BD88-A574-30C579798807}"/>
                </a:ext>
              </a:extLst>
            </p:cNvPr>
            <p:cNvSpPr/>
            <p:nvPr/>
          </p:nvSpPr>
          <p:spPr>
            <a:xfrm>
              <a:off x="0" y="1158150"/>
              <a:ext cx="5917744" cy="973440"/>
            </a:xfrm>
            <a:prstGeom prst="roundRect">
              <a:avLst/>
            </a:prstGeom>
            <a:solidFill>
              <a:schemeClr val="tx2">
                <a:lumMod val="50000"/>
                <a:lumOff val="50000"/>
              </a:schemeClr>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10" name="Rounded Rectangle 4">
              <a:extLst>
                <a:ext uri="{FF2B5EF4-FFF2-40B4-BE49-F238E27FC236}">
                  <a16:creationId xmlns:a16="http://schemas.microsoft.com/office/drawing/2014/main" id="{E4E35CB4-A978-BE81-A63C-CC03EFD25F8A}"/>
                </a:ext>
              </a:extLst>
            </p:cNvPr>
            <p:cNvSpPr txBox="1"/>
            <p:nvPr/>
          </p:nvSpPr>
          <p:spPr>
            <a:xfrm>
              <a:off x="298103" y="1217337"/>
              <a:ext cx="5314299" cy="907922"/>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knowledge</a:t>
              </a:r>
              <a:endParaRPr lang="en-GB" sz="2200" b="1" kern="1200">
                <a:latin typeface="Segoe UI" panose="020B0502040204020203" pitchFamily="34" charset="0"/>
                <a:cs typeface="Segoe UI" panose="020B0502040204020203" pitchFamily="34" charset="0"/>
              </a:endParaRPr>
            </a:p>
          </p:txBody>
        </p:sp>
      </p:grpSp>
      <p:sp>
        <p:nvSpPr>
          <p:cNvPr id="13" name="TextBox 12">
            <a:extLst>
              <a:ext uri="{FF2B5EF4-FFF2-40B4-BE49-F238E27FC236}">
                <a16:creationId xmlns:a16="http://schemas.microsoft.com/office/drawing/2014/main" id="{9FBC6C4D-DF05-2503-6A64-0FACEC692D0C}"/>
              </a:ext>
            </a:extLst>
          </p:cNvPr>
          <p:cNvSpPr txBox="1"/>
          <p:nvPr/>
        </p:nvSpPr>
        <p:spPr>
          <a:xfrm>
            <a:off x="5529125" y="4816051"/>
            <a:ext cx="3292661" cy="1477328"/>
          </a:xfrm>
          <a:prstGeom prst="rect">
            <a:avLst/>
          </a:prstGeom>
          <a:noFill/>
        </p:spPr>
        <p:txBody>
          <a:bodyPr wrap="square" lIns="91440" tIns="45720" rIns="91440" bIns="45720" anchor="t">
            <a:spAutoFit/>
          </a:bodyPr>
          <a:lstStyle/>
          <a:p>
            <a:pPr algn="ctr"/>
            <a:r>
              <a:rPr lang="en-GB" b="1" dirty="0">
                <a:latin typeface="Segoe UI"/>
                <a:ea typeface="Calibri"/>
                <a:cs typeface="Segoe UI"/>
              </a:rPr>
              <a:t>Remember if you don’t know where a vape came from then you don’t know what is in it!</a:t>
            </a:r>
            <a:endParaRPr lang="en-GB" i="1" dirty="0">
              <a:latin typeface="Segoe UI" panose="020B0502040204020203" pitchFamily="34" charset="0"/>
              <a:ea typeface="Calibri"/>
              <a:cs typeface="Segoe UI" panose="020B0502040204020203" pitchFamily="34" charset="0"/>
            </a:endParaRPr>
          </a:p>
          <a:p>
            <a:pPr algn="ctr"/>
            <a:endParaRPr lang="en-GB" b="1" dirty="0">
              <a:latin typeface="Segoe UI" panose="020B0502040204020203" pitchFamily="34" charset="0"/>
              <a:ea typeface="Calibri"/>
              <a:cs typeface="Segoe UI" panose="020B0502040204020203" pitchFamily="34" charset="0"/>
            </a:endParaRPr>
          </a:p>
        </p:txBody>
      </p:sp>
      <p:pic>
        <p:nvPicPr>
          <p:cNvPr id="16" name="Picture 15" descr="A colorful rectangular sign with black text&#10;&#10;AI-generated content may be incorrect.">
            <a:extLst>
              <a:ext uri="{FF2B5EF4-FFF2-40B4-BE49-F238E27FC236}">
                <a16:creationId xmlns:a16="http://schemas.microsoft.com/office/drawing/2014/main" id="{EA565851-EA07-233B-08EC-108BDF122A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8" name="Picture 17" descr="Blue and white logo with text&#10;&#10;AI-generated content may be incorrect.">
            <a:extLst>
              <a:ext uri="{FF2B5EF4-FFF2-40B4-BE49-F238E27FC236}">
                <a16:creationId xmlns:a16="http://schemas.microsoft.com/office/drawing/2014/main" id="{07A8D0F8-8457-C242-C42E-66DD85839E86}"/>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4" name="Speech Bubble: Oval 2">
            <a:extLst>
              <a:ext uri="{FF2B5EF4-FFF2-40B4-BE49-F238E27FC236}">
                <a16:creationId xmlns:a16="http://schemas.microsoft.com/office/drawing/2014/main" id="{240BA46C-66F6-EFBA-ADF7-1C789BE03663}"/>
              </a:ext>
            </a:extLst>
          </p:cNvPr>
          <p:cNvSpPr/>
          <p:nvPr/>
        </p:nvSpPr>
        <p:spPr>
          <a:xfrm rot="5400000">
            <a:off x="2354912" y="889518"/>
            <a:ext cx="2376858" cy="4086330"/>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17" name="Speech Bubble: Oval 2">
            <a:extLst>
              <a:ext uri="{FF2B5EF4-FFF2-40B4-BE49-F238E27FC236}">
                <a16:creationId xmlns:a16="http://schemas.microsoft.com/office/drawing/2014/main" id="{ABE15FAB-CEA6-92BB-2B60-997F2834CFA9}"/>
              </a:ext>
            </a:extLst>
          </p:cNvPr>
          <p:cNvSpPr/>
          <p:nvPr/>
        </p:nvSpPr>
        <p:spPr>
          <a:xfrm rot="5400000">
            <a:off x="7460230" y="382540"/>
            <a:ext cx="2376858" cy="4086330"/>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22" name="Speech Bubble: Oval 2">
            <a:extLst>
              <a:ext uri="{FF2B5EF4-FFF2-40B4-BE49-F238E27FC236}">
                <a16:creationId xmlns:a16="http://schemas.microsoft.com/office/drawing/2014/main" id="{16204082-51FD-9340-8D89-C13E5D149614}"/>
              </a:ext>
            </a:extLst>
          </p:cNvPr>
          <p:cNvSpPr/>
          <p:nvPr/>
        </p:nvSpPr>
        <p:spPr>
          <a:xfrm rot="5400000">
            <a:off x="6058955" y="3287937"/>
            <a:ext cx="2376858" cy="4086330"/>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25" name="Title 1">
            <a:extLst>
              <a:ext uri="{FF2B5EF4-FFF2-40B4-BE49-F238E27FC236}">
                <a16:creationId xmlns:a16="http://schemas.microsoft.com/office/drawing/2014/main" id="{B9C7A622-9FA0-9CB3-586A-4FD74B0A4C91}"/>
              </a:ext>
            </a:extLst>
          </p:cNvPr>
          <p:cNvSpPr txBox="1">
            <a:spLocks/>
          </p:cNvSpPr>
          <p:nvPr/>
        </p:nvSpPr>
        <p:spPr>
          <a:xfrm>
            <a:off x="83424" y="417848"/>
            <a:ext cx="5002338" cy="17623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dirty="0">
                <a:effectLst>
                  <a:outerShdw blurRad="50800" dist="38100" dir="2700000" algn="tl" rotWithShape="0">
                    <a:prstClr val="black">
                      <a:alpha val="40000"/>
                    </a:prstClr>
                  </a:outerShdw>
                </a:effectLst>
                <a:latin typeface="Segoe UI"/>
                <a:cs typeface="Segoe UI"/>
              </a:rPr>
              <a:t>You need to know ...</a:t>
            </a:r>
            <a:endParaRPr lang="en-US" dirty="0"/>
          </a:p>
        </p:txBody>
      </p:sp>
      <p:pic>
        <p:nvPicPr>
          <p:cNvPr id="27" name="Picture 26" descr="A group of different colored bottles on a table&#10;&#10;AI-generated content may be incorrect.">
            <a:extLst>
              <a:ext uri="{FF2B5EF4-FFF2-40B4-BE49-F238E27FC236}">
                <a16:creationId xmlns:a16="http://schemas.microsoft.com/office/drawing/2014/main" id="{BB777A7A-7CC0-2F2F-6BEC-8C5F7637A029}"/>
              </a:ext>
            </a:extLst>
          </p:cNvPr>
          <p:cNvPicPr>
            <a:picLocks noChangeAspect="1"/>
          </p:cNvPicPr>
          <p:nvPr/>
        </p:nvPicPr>
        <p:blipFill>
          <a:blip r:embed="rId5"/>
          <a:srcRect l="57" r="-1144" b="9515"/>
          <a:stretch>
            <a:fillRect/>
          </a:stretch>
        </p:blipFill>
        <p:spPr>
          <a:xfrm>
            <a:off x="-77066" y="4434442"/>
            <a:ext cx="3981504" cy="2423557"/>
          </a:xfrm>
          <a:prstGeom prst="rect">
            <a:avLst/>
          </a:prstGeom>
        </p:spPr>
      </p:pic>
    </p:spTree>
    <p:extLst>
      <p:ext uri="{BB962C8B-B14F-4D97-AF65-F5344CB8AC3E}">
        <p14:creationId xmlns:p14="http://schemas.microsoft.com/office/powerpoint/2010/main" val="302042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3" grpId="0"/>
      <p:bldP spid="14" grpId="0" animBg="1"/>
      <p:bldP spid="17" grpId="0" animBg="1"/>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F7CEC-67FC-C5F6-BFF3-CFC4FC26ADF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7FF18EB-8D53-1B4D-BE34-5B42E9240D4C}"/>
              </a:ext>
            </a:extLst>
          </p:cNvPr>
          <p:cNvSpPr>
            <a:spLocks noGrp="1"/>
          </p:cNvSpPr>
          <p:nvPr>
            <p:ph type="subTitle" idx="1"/>
          </p:nvPr>
        </p:nvSpPr>
        <p:spPr>
          <a:xfrm>
            <a:off x="286871" y="1228164"/>
            <a:ext cx="11815482" cy="5441575"/>
          </a:xfrm>
        </p:spPr>
        <p:txBody>
          <a:bodyPr>
            <a:normAutofit/>
          </a:bodyPr>
          <a:lstStyle/>
          <a:p>
            <a:pPr algn="l"/>
            <a:endParaRPr lang="en-GB" dirty="0"/>
          </a:p>
          <a:p>
            <a:pPr algn="l"/>
            <a:endParaRPr lang="en-GB" dirty="0"/>
          </a:p>
          <a:p>
            <a:pPr algn="l"/>
            <a:endParaRPr lang="en-GB" b="1" dirty="0"/>
          </a:p>
          <a:p>
            <a:pPr algn="l"/>
            <a:endParaRPr lang="en-GB" dirty="0"/>
          </a:p>
          <a:p>
            <a:pPr algn="l"/>
            <a:endParaRPr lang="en-GB" dirty="0"/>
          </a:p>
          <a:p>
            <a:pPr algn="l"/>
            <a:endParaRPr lang="en-GB" dirty="0"/>
          </a:p>
          <a:p>
            <a:pPr algn="l"/>
            <a:endParaRPr lang="en-GB" dirty="0"/>
          </a:p>
        </p:txBody>
      </p:sp>
      <p:sp>
        <p:nvSpPr>
          <p:cNvPr id="15" name="Title 1">
            <a:extLst>
              <a:ext uri="{FF2B5EF4-FFF2-40B4-BE49-F238E27FC236}">
                <a16:creationId xmlns:a16="http://schemas.microsoft.com/office/drawing/2014/main" id="{C7D501FE-E4C3-4529-21BD-B8BAF5304BC5}"/>
              </a:ext>
            </a:extLst>
          </p:cNvPr>
          <p:cNvSpPr txBox="1">
            <a:spLocks/>
          </p:cNvSpPr>
          <p:nvPr/>
        </p:nvSpPr>
        <p:spPr>
          <a:xfrm>
            <a:off x="4082036" y="-206383"/>
            <a:ext cx="5002338" cy="17623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dirty="0">
                <a:effectLst>
                  <a:outerShdw blurRad="50800" dist="38100" dir="2700000" algn="tl" rotWithShape="0">
                    <a:prstClr val="black">
                      <a:alpha val="40000"/>
                    </a:prstClr>
                  </a:outerShdw>
                </a:effectLst>
                <a:latin typeface="Segoe UI"/>
                <a:cs typeface="Segoe UI"/>
              </a:rPr>
              <a:t>'THC' Vapes</a:t>
            </a:r>
            <a:endParaRPr lang="en-US" sz="2400" dirty="0"/>
          </a:p>
        </p:txBody>
      </p:sp>
      <p:sp>
        <p:nvSpPr>
          <p:cNvPr id="5" name="TextBox 4">
            <a:extLst>
              <a:ext uri="{FF2B5EF4-FFF2-40B4-BE49-F238E27FC236}">
                <a16:creationId xmlns:a16="http://schemas.microsoft.com/office/drawing/2014/main" id="{5554894F-D5B0-7694-C693-BDC54CE4D5DA}"/>
              </a:ext>
            </a:extLst>
          </p:cNvPr>
          <p:cNvSpPr txBox="1"/>
          <p:nvPr/>
        </p:nvSpPr>
        <p:spPr>
          <a:xfrm>
            <a:off x="1913686" y="2055520"/>
            <a:ext cx="337227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rgbClr val="000000"/>
                </a:solidFill>
                <a:latin typeface="Segoe UI"/>
                <a:ea typeface="Segoe UI"/>
                <a:cs typeface="Segoe UI"/>
              </a:rPr>
              <a:t>We don’t always know what’s in a vape. ​</a:t>
            </a:r>
          </a:p>
          <a:p>
            <a:pPr algn="ctr"/>
            <a:r>
              <a:rPr lang="en-US" b="1" dirty="0">
                <a:solidFill>
                  <a:srgbClr val="000000"/>
                </a:solidFill>
                <a:latin typeface="Segoe UI"/>
                <a:ea typeface="Segoe UI"/>
                <a:cs typeface="Segoe UI"/>
              </a:rPr>
              <a:t>​</a:t>
            </a:r>
          </a:p>
          <a:p>
            <a:pPr algn="ctr"/>
            <a:r>
              <a:rPr lang="en-US" b="1" dirty="0">
                <a:solidFill>
                  <a:srgbClr val="000000"/>
                </a:solidFill>
                <a:latin typeface="Segoe UI"/>
                <a:ea typeface="Segoe UI"/>
                <a:cs typeface="Segoe UI"/>
              </a:rPr>
              <a:t>Refillable vapes can </a:t>
            </a:r>
          </a:p>
          <a:p>
            <a:pPr algn="ctr"/>
            <a:r>
              <a:rPr lang="en-US" b="1" dirty="0">
                <a:solidFill>
                  <a:srgbClr val="000000"/>
                </a:solidFill>
                <a:latin typeface="Segoe UI"/>
                <a:ea typeface="Segoe UI"/>
                <a:cs typeface="Segoe UI"/>
              </a:rPr>
              <a:t>have substances added to them</a:t>
            </a:r>
            <a:r>
              <a:rPr lang="en-US" dirty="0">
                <a:solidFill>
                  <a:srgbClr val="000000"/>
                </a:solidFill>
                <a:latin typeface="Segoe UI"/>
                <a:ea typeface="Segoe UI"/>
                <a:cs typeface="Segoe UI"/>
              </a:rPr>
              <a:t>.</a:t>
            </a:r>
            <a:endParaRPr lang="en-US" dirty="0">
              <a:latin typeface="Segoe UI"/>
              <a:cs typeface="Segoe UI"/>
            </a:endParaRPr>
          </a:p>
        </p:txBody>
      </p:sp>
      <p:sp>
        <p:nvSpPr>
          <p:cNvPr id="9" name="TextBox 8">
            <a:extLst>
              <a:ext uri="{FF2B5EF4-FFF2-40B4-BE49-F238E27FC236}">
                <a16:creationId xmlns:a16="http://schemas.microsoft.com/office/drawing/2014/main" id="{D26D59C4-4135-08A1-1AFF-7CE4ECBD645E}"/>
              </a:ext>
            </a:extLst>
          </p:cNvPr>
          <p:cNvSpPr txBox="1"/>
          <p:nvPr/>
        </p:nvSpPr>
        <p:spPr>
          <a:xfrm>
            <a:off x="7087692" y="1548542"/>
            <a:ext cx="3167743" cy="1754326"/>
          </a:xfrm>
          <a:prstGeom prst="rect">
            <a:avLst/>
          </a:prstGeom>
          <a:noFill/>
        </p:spPr>
        <p:txBody>
          <a:bodyPr wrap="square" lIns="91440" tIns="45720" rIns="91440" bIns="45720" anchor="t">
            <a:spAutoFit/>
          </a:bodyPr>
          <a:lstStyle/>
          <a:p>
            <a:pPr algn="ctr"/>
            <a:r>
              <a:rPr lang="en-GB" b="1" dirty="0">
                <a:solidFill>
                  <a:srgbClr val="000000"/>
                </a:solidFill>
                <a:latin typeface="Segoe UI"/>
                <a:ea typeface="Segoe UI"/>
                <a:cs typeface="Segoe UI"/>
              </a:rPr>
              <a:t>Some contain Spice </a:t>
            </a:r>
            <a:endParaRPr lang="en-GB" b="1" dirty="0">
              <a:solidFill>
                <a:srgbClr val="000000"/>
              </a:solidFill>
              <a:ea typeface="Segoe UI"/>
              <a:cs typeface="Segoe UI"/>
            </a:endParaRPr>
          </a:p>
          <a:p>
            <a:pPr algn="ctr"/>
            <a:r>
              <a:rPr lang="en-GB" b="1" dirty="0">
                <a:solidFill>
                  <a:srgbClr val="000000"/>
                </a:solidFill>
                <a:latin typeface="Segoe UI"/>
                <a:ea typeface="Segoe UI"/>
                <a:cs typeface="Segoe UI"/>
              </a:rPr>
              <a:t>which has a much higher </a:t>
            </a:r>
            <a:endParaRPr lang="en-GB" b="1" dirty="0">
              <a:solidFill>
                <a:srgbClr val="000000"/>
              </a:solidFill>
              <a:ea typeface="Segoe UI"/>
              <a:cs typeface="Segoe UI"/>
            </a:endParaRPr>
          </a:p>
          <a:p>
            <a:pPr algn="ctr"/>
            <a:r>
              <a:rPr lang="en-GB" b="1" dirty="0">
                <a:solidFill>
                  <a:srgbClr val="000000"/>
                </a:solidFill>
                <a:latin typeface="Segoe UI"/>
                <a:ea typeface="Segoe UI"/>
                <a:cs typeface="Segoe UI"/>
              </a:rPr>
              <a:t>risk of adverse effects.​</a:t>
            </a:r>
            <a:endParaRPr lang="en-GB" b="1" dirty="0"/>
          </a:p>
          <a:p>
            <a:pPr algn="ctr"/>
            <a:endParaRPr lang="en-GB" b="1" dirty="0">
              <a:latin typeface="Segoe UI"/>
              <a:cs typeface="Segoe UI"/>
            </a:endParaRPr>
          </a:p>
          <a:p>
            <a:pPr algn="ctr"/>
            <a:r>
              <a:rPr lang="en-GB" b="1" dirty="0">
                <a:latin typeface="Segoe UI"/>
                <a:cs typeface="Segoe UI"/>
              </a:rPr>
              <a:t>THC vapes have led to hospitalisations.</a:t>
            </a:r>
            <a:endParaRPr lang="en-GB" b="1" dirty="0"/>
          </a:p>
        </p:txBody>
      </p:sp>
      <p:grpSp>
        <p:nvGrpSpPr>
          <p:cNvPr id="11" name="Group 10">
            <a:extLst>
              <a:ext uri="{FF2B5EF4-FFF2-40B4-BE49-F238E27FC236}">
                <a16:creationId xmlns:a16="http://schemas.microsoft.com/office/drawing/2014/main" id="{9323368D-6181-6F0B-19A5-8F0CA292AD4E}"/>
              </a:ext>
            </a:extLst>
          </p:cNvPr>
          <p:cNvGrpSpPr/>
          <p:nvPr/>
        </p:nvGrpSpPr>
        <p:grpSpPr>
          <a:xfrm>
            <a:off x="83200" y="119947"/>
            <a:ext cx="3807271" cy="671568"/>
            <a:chOff x="0" y="1158150"/>
            <a:chExt cx="5917744" cy="973440"/>
          </a:xfrm>
        </p:grpSpPr>
        <p:sp>
          <p:nvSpPr>
            <p:cNvPr id="8" name="Rounded Rectangle 6">
              <a:extLst>
                <a:ext uri="{FF2B5EF4-FFF2-40B4-BE49-F238E27FC236}">
                  <a16:creationId xmlns:a16="http://schemas.microsoft.com/office/drawing/2014/main" id="{DAE4FE98-5ACF-F997-DD86-0F84327D9985}"/>
                </a:ext>
              </a:extLst>
            </p:cNvPr>
            <p:cNvSpPr/>
            <p:nvPr/>
          </p:nvSpPr>
          <p:spPr>
            <a:xfrm>
              <a:off x="0" y="1158150"/>
              <a:ext cx="5917744" cy="973440"/>
            </a:xfrm>
            <a:prstGeom prst="roundRect">
              <a:avLst/>
            </a:prstGeom>
            <a:solidFill>
              <a:schemeClr val="tx2">
                <a:lumMod val="50000"/>
                <a:lumOff val="50000"/>
              </a:schemeClr>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10" name="Rounded Rectangle 4">
              <a:extLst>
                <a:ext uri="{FF2B5EF4-FFF2-40B4-BE49-F238E27FC236}">
                  <a16:creationId xmlns:a16="http://schemas.microsoft.com/office/drawing/2014/main" id="{5E89F9B3-056C-227C-F754-AC2E3FDBF123}"/>
                </a:ext>
              </a:extLst>
            </p:cNvPr>
            <p:cNvSpPr txBox="1"/>
            <p:nvPr/>
          </p:nvSpPr>
          <p:spPr>
            <a:xfrm>
              <a:off x="298103" y="1217337"/>
              <a:ext cx="5314299" cy="907922"/>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knowledge</a:t>
              </a:r>
              <a:endParaRPr lang="en-GB" sz="2200" b="1" kern="1200">
                <a:latin typeface="Segoe UI" panose="020B0502040204020203" pitchFamily="34" charset="0"/>
                <a:cs typeface="Segoe UI" panose="020B0502040204020203" pitchFamily="34" charset="0"/>
              </a:endParaRPr>
            </a:p>
          </p:txBody>
        </p:sp>
      </p:grpSp>
      <p:sp>
        <p:nvSpPr>
          <p:cNvPr id="13" name="TextBox 12">
            <a:extLst>
              <a:ext uri="{FF2B5EF4-FFF2-40B4-BE49-F238E27FC236}">
                <a16:creationId xmlns:a16="http://schemas.microsoft.com/office/drawing/2014/main" id="{43CBC9F5-D3C3-C24B-6B0D-0CEDA762B363}"/>
              </a:ext>
            </a:extLst>
          </p:cNvPr>
          <p:cNvSpPr txBox="1"/>
          <p:nvPr/>
        </p:nvSpPr>
        <p:spPr>
          <a:xfrm>
            <a:off x="5586506" y="4656761"/>
            <a:ext cx="3292661" cy="1477328"/>
          </a:xfrm>
          <a:prstGeom prst="rect">
            <a:avLst/>
          </a:prstGeom>
          <a:noFill/>
        </p:spPr>
        <p:txBody>
          <a:bodyPr wrap="square" lIns="91440" tIns="45720" rIns="91440" bIns="45720" anchor="t">
            <a:spAutoFit/>
          </a:bodyPr>
          <a:lstStyle/>
          <a:p>
            <a:pPr algn="ctr"/>
            <a:r>
              <a:rPr lang="en-GB" b="1" dirty="0">
                <a:solidFill>
                  <a:srgbClr val="000000"/>
                </a:solidFill>
                <a:latin typeface="Segoe UI"/>
                <a:ea typeface="Segoe UI"/>
                <a:cs typeface="Segoe UI"/>
              </a:rPr>
              <a:t>Around 1 in 6 vapes, </a:t>
            </a:r>
            <a:endParaRPr lang="en-GB" b="1" dirty="0">
              <a:solidFill>
                <a:srgbClr val="000000"/>
              </a:solidFill>
              <a:ea typeface="Segoe UI"/>
              <a:cs typeface="Segoe UI"/>
            </a:endParaRPr>
          </a:p>
          <a:p>
            <a:pPr algn="ctr"/>
            <a:r>
              <a:rPr lang="en-GB" b="1" dirty="0">
                <a:solidFill>
                  <a:srgbClr val="000000"/>
                </a:solidFill>
                <a:latin typeface="Segoe UI"/>
                <a:ea typeface="Segoe UI"/>
                <a:cs typeface="Segoe UI"/>
              </a:rPr>
              <a:t>tested from </a:t>
            </a:r>
            <a:endParaRPr lang="en-GB" b="1" dirty="0">
              <a:solidFill>
                <a:srgbClr val="000000"/>
              </a:solidFill>
              <a:ea typeface="Segoe UI"/>
              <a:cs typeface="Segoe UI"/>
            </a:endParaRPr>
          </a:p>
          <a:p>
            <a:pPr algn="ctr"/>
            <a:r>
              <a:rPr lang="en-GB" b="1" dirty="0">
                <a:solidFill>
                  <a:srgbClr val="000000"/>
                </a:solidFill>
                <a:latin typeface="Segoe UI"/>
                <a:ea typeface="Segoe UI"/>
                <a:cs typeface="Segoe UI"/>
              </a:rPr>
              <a:t>across 38 schools in the UK, </a:t>
            </a:r>
            <a:endParaRPr lang="en-GB" b="1" dirty="0">
              <a:solidFill>
                <a:srgbClr val="000000"/>
              </a:solidFill>
              <a:ea typeface="Segoe UI"/>
              <a:cs typeface="Segoe UI"/>
            </a:endParaRPr>
          </a:p>
          <a:p>
            <a:pPr algn="ctr"/>
            <a:r>
              <a:rPr lang="en-GB" b="1" dirty="0">
                <a:solidFill>
                  <a:srgbClr val="000000"/>
                </a:solidFill>
                <a:latin typeface="Segoe UI"/>
                <a:ea typeface="Segoe UI"/>
                <a:cs typeface="Segoe UI"/>
              </a:rPr>
              <a:t>contained Spice.</a:t>
            </a:r>
            <a:r>
              <a:rPr lang="en-GB" dirty="0">
                <a:solidFill>
                  <a:srgbClr val="000000"/>
                </a:solidFill>
                <a:latin typeface="Segoe UI"/>
                <a:ea typeface="Segoe UI"/>
                <a:cs typeface="Segoe UI"/>
              </a:rPr>
              <a:t> ​</a:t>
            </a:r>
            <a:endParaRPr lang="en-GB" dirty="0"/>
          </a:p>
          <a:p>
            <a:pPr algn="ctr"/>
            <a:endParaRPr lang="en-GB" b="1" dirty="0">
              <a:latin typeface="Segoe UI" panose="020B0502040204020203" pitchFamily="34" charset="0"/>
              <a:ea typeface="Calibri"/>
              <a:cs typeface="Segoe UI" panose="020B0502040204020203" pitchFamily="34" charset="0"/>
            </a:endParaRPr>
          </a:p>
        </p:txBody>
      </p:sp>
      <p:pic>
        <p:nvPicPr>
          <p:cNvPr id="16" name="Picture 15" descr="A colorful rectangular sign with black text&#10;&#10;AI-generated content may be incorrect.">
            <a:extLst>
              <a:ext uri="{FF2B5EF4-FFF2-40B4-BE49-F238E27FC236}">
                <a16:creationId xmlns:a16="http://schemas.microsoft.com/office/drawing/2014/main" id="{8FBFA020-D172-D33C-186B-130E094C1C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8" name="Picture 17" descr="Blue and white logo with text&#10;&#10;AI-generated content may be incorrect.">
            <a:extLst>
              <a:ext uri="{FF2B5EF4-FFF2-40B4-BE49-F238E27FC236}">
                <a16:creationId xmlns:a16="http://schemas.microsoft.com/office/drawing/2014/main" id="{93AB7B02-BE58-2637-C22F-3174C236428D}"/>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4" name="Speech Bubble: Oval 2">
            <a:extLst>
              <a:ext uri="{FF2B5EF4-FFF2-40B4-BE49-F238E27FC236}">
                <a16:creationId xmlns:a16="http://schemas.microsoft.com/office/drawing/2014/main" id="{A288503E-2F5B-1083-EDBA-7A9B295CA37E}"/>
              </a:ext>
            </a:extLst>
          </p:cNvPr>
          <p:cNvSpPr/>
          <p:nvPr/>
        </p:nvSpPr>
        <p:spPr>
          <a:xfrm rot="5400000">
            <a:off x="2354912" y="889518"/>
            <a:ext cx="2376858" cy="4086330"/>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17" name="Speech Bubble: Oval 2">
            <a:extLst>
              <a:ext uri="{FF2B5EF4-FFF2-40B4-BE49-F238E27FC236}">
                <a16:creationId xmlns:a16="http://schemas.microsoft.com/office/drawing/2014/main" id="{0433FC90-59FE-CFB7-889C-3C7C0FF3D7CE}"/>
              </a:ext>
            </a:extLst>
          </p:cNvPr>
          <p:cNvSpPr/>
          <p:nvPr/>
        </p:nvSpPr>
        <p:spPr>
          <a:xfrm rot="5400000">
            <a:off x="7460230" y="382540"/>
            <a:ext cx="2376858" cy="4086330"/>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22" name="Speech Bubble: Oval 2">
            <a:extLst>
              <a:ext uri="{FF2B5EF4-FFF2-40B4-BE49-F238E27FC236}">
                <a16:creationId xmlns:a16="http://schemas.microsoft.com/office/drawing/2014/main" id="{1CB939FE-F359-300D-B4C8-FAB84FE17059}"/>
              </a:ext>
            </a:extLst>
          </p:cNvPr>
          <p:cNvSpPr/>
          <p:nvPr/>
        </p:nvSpPr>
        <p:spPr>
          <a:xfrm rot="5400000">
            <a:off x="6058955" y="3287937"/>
            <a:ext cx="2376858" cy="4086330"/>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25" name="Title 1">
            <a:extLst>
              <a:ext uri="{FF2B5EF4-FFF2-40B4-BE49-F238E27FC236}">
                <a16:creationId xmlns:a16="http://schemas.microsoft.com/office/drawing/2014/main" id="{CA7A168D-320C-E74B-93DD-1A71081A242F}"/>
              </a:ext>
            </a:extLst>
          </p:cNvPr>
          <p:cNvSpPr txBox="1">
            <a:spLocks/>
          </p:cNvSpPr>
          <p:nvPr/>
        </p:nvSpPr>
        <p:spPr>
          <a:xfrm>
            <a:off x="83424" y="417848"/>
            <a:ext cx="5002338" cy="17623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dirty="0">
                <a:effectLst>
                  <a:outerShdw blurRad="50800" dist="38100" dir="2700000" algn="tl" rotWithShape="0">
                    <a:prstClr val="black">
                      <a:alpha val="40000"/>
                    </a:prstClr>
                  </a:outerShdw>
                </a:effectLst>
                <a:latin typeface="Segoe UI"/>
                <a:cs typeface="Segoe UI"/>
              </a:rPr>
              <a:t>You need to know ...</a:t>
            </a:r>
            <a:endParaRPr lang="en-US" dirty="0"/>
          </a:p>
        </p:txBody>
      </p:sp>
      <p:pic>
        <p:nvPicPr>
          <p:cNvPr id="27" name="Picture 26" descr="A group of different colored bottles on a table&#10;&#10;AI-generated content may be incorrect.">
            <a:extLst>
              <a:ext uri="{FF2B5EF4-FFF2-40B4-BE49-F238E27FC236}">
                <a16:creationId xmlns:a16="http://schemas.microsoft.com/office/drawing/2014/main" id="{3987B654-A976-D0F5-D680-41FD9DFBD442}"/>
              </a:ext>
            </a:extLst>
          </p:cNvPr>
          <p:cNvPicPr>
            <a:picLocks noChangeAspect="1"/>
          </p:cNvPicPr>
          <p:nvPr/>
        </p:nvPicPr>
        <p:blipFill>
          <a:blip r:embed="rId5"/>
          <a:srcRect l="57" r="-1144" b="9515"/>
          <a:stretch>
            <a:fillRect/>
          </a:stretch>
        </p:blipFill>
        <p:spPr>
          <a:xfrm>
            <a:off x="-77066" y="4434442"/>
            <a:ext cx="3981504" cy="2423557"/>
          </a:xfrm>
          <a:prstGeom prst="rect">
            <a:avLst/>
          </a:prstGeom>
        </p:spPr>
      </p:pic>
    </p:spTree>
    <p:extLst>
      <p:ext uri="{BB962C8B-B14F-4D97-AF65-F5344CB8AC3E}">
        <p14:creationId xmlns:p14="http://schemas.microsoft.com/office/powerpoint/2010/main" val="208808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3" grpId="0"/>
      <p:bldP spid="14" grpId="0" animBg="1"/>
      <p:bldP spid="17"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5B69E-214C-0E0D-EA31-DCEA8B2A64D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C1AFA6A-B334-B22D-C85B-7A84F3A10393}"/>
              </a:ext>
            </a:extLst>
          </p:cNvPr>
          <p:cNvPicPr>
            <a:picLocks noChangeAspect="1"/>
          </p:cNvPicPr>
          <p:nvPr/>
        </p:nvPicPr>
        <p:blipFill>
          <a:blip r:embed="rId3"/>
          <a:srcRect l="34" t="-4072" r="-34" b="11141"/>
          <a:stretch>
            <a:fillRect/>
          </a:stretch>
        </p:blipFill>
        <p:spPr>
          <a:xfrm>
            <a:off x="-6709" y="4409284"/>
            <a:ext cx="3890531" cy="2443877"/>
          </a:xfrm>
          <a:prstGeom prst="rect">
            <a:avLst/>
          </a:prstGeom>
        </p:spPr>
      </p:pic>
      <p:sp>
        <p:nvSpPr>
          <p:cNvPr id="3" name="Subtitle 2">
            <a:extLst>
              <a:ext uri="{FF2B5EF4-FFF2-40B4-BE49-F238E27FC236}">
                <a16:creationId xmlns:a16="http://schemas.microsoft.com/office/drawing/2014/main" id="{091E404E-E045-7976-E7E7-5EAD37CB106E}"/>
              </a:ext>
            </a:extLst>
          </p:cNvPr>
          <p:cNvSpPr>
            <a:spLocks noGrp="1"/>
          </p:cNvSpPr>
          <p:nvPr>
            <p:ph type="subTitle" idx="1"/>
          </p:nvPr>
        </p:nvSpPr>
        <p:spPr>
          <a:xfrm>
            <a:off x="286871" y="1228164"/>
            <a:ext cx="11815482" cy="5441575"/>
          </a:xfrm>
        </p:spPr>
        <p:txBody>
          <a:bodyPr>
            <a:normAutofit/>
          </a:bodyPr>
          <a:lstStyle/>
          <a:p>
            <a:pPr algn="l"/>
            <a:endParaRPr lang="en-GB" dirty="0"/>
          </a:p>
          <a:p>
            <a:pPr algn="l"/>
            <a:endParaRPr lang="en-GB" dirty="0"/>
          </a:p>
          <a:p>
            <a:pPr algn="l"/>
            <a:endParaRPr lang="en-GB" b="1" dirty="0"/>
          </a:p>
          <a:p>
            <a:pPr algn="l"/>
            <a:endParaRPr lang="en-GB" dirty="0"/>
          </a:p>
          <a:p>
            <a:pPr algn="l"/>
            <a:endParaRPr lang="en-GB" dirty="0"/>
          </a:p>
          <a:p>
            <a:pPr algn="l"/>
            <a:endParaRPr lang="en-GB" dirty="0"/>
          </a:p>
          <a:p>
            <a:pPr algn="l"/>
            <a:endParaRPr lang="en-GB" dirty="0"/>
          </a:p>
        </p:txBody>
      </p:sp>
      <p:sp>
        <p:nvSpPr>
          <p:cNvPr id="15" name="Title 1">
            <a:extLst>
              <a:ext uri="{FF2B5EF4-FFF2-40B4-BE49-F238E27FC236}">
                <a16:creationId xmlns:a16="http://schemas.microsoft.com/office/drawing/2014/main" id="{EB4C20FA-F02B-C14A-9198-76C0ED05E35D}"/>
              </a:ext>
            </a:extLst>
          </p:cNvPr>
          <p:cNvSpPr txBox="1">
            <a:spLocks/>
          </p:cNvSpPr>
          <p:nvPr/>
        </p:nvSpPr>
        <p:spPr>
          <a:xfrm>
            <a:off x="4093918" y="-172742"/>
            <a:ext cx="5002338" cy="17623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dirty="0">
                <a:effectLst>
                  <a:outerShdw blurRad="50800" dist="38100" dir="2700000" algn="tl" rotWithShape="0">
                    <a:prstClr val="black">
                      <a:alpha val="40000"/>
                    </a:prstClr>
                  </a:outerShdw>
                </a:effectLst>
                <a:latin typeface="Segoe UI"/>
                <a:cs typeface="Segoe UI"/>
              </a:rPr>
              <a:t>Staying safe around vapes</a:t>
            </a:r>
            <a:endParaRPr lang="en-US" sz="2400" dirty="0"/>
          </a:p>
        </p:txBody>
      </p:sp>
      <p:sp>
        <p:nvSpPr>
          <p:cNvPr id="5" name="TextBox 4">
            <a:extLst>
              <a:ext uri="{FF2B5EF4-FFF2-40B4-BE49-F238E27FC236}">
                <a16:creationId xmlns:a16="http://schemas.microsoft.com/office/drawing/2014/main" id="{4F59A7FD-2CD1-58B1-290A-1CF5F6930F81}"/>
              </a:ext>
            </a:extLst>
          </p:cNvPr>
          <p:cNvSpPr txBox="1"/>
          <p:nvPr/>
        </p:nvSpPr>
        <p:spPr>
          <a:xfrm>
            <a:off x="1818013" y="2194019"/>
            <a:ext cx="337227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rgbClr val="000000"/>
                </a:solidFill>
                <a:latin typeface="Segoe UI"/>
                <a:cs typeface="Segoe UI"/>
              </a:rPr>
              <a:t>Vape spiking is:</a:t>
            </a:r>
            <a:endParaRPr lang="en-US" b="1" dirty="0">
              <a:latin typeface="Segoe UI"/>
              <a:cs typeface="Segoe UI"/>
            </a:endParaRPr>
          </a:p>
          <a:p>
            <a:pPr algn="ctr"/>
            <a:r>
              <a:rPr lang="en-US" b="1" dirty="0">
                <a:latin typeface="Segoe UI"/>
                <a:cs typeface="Segoe UI"/>
              </a:rPr>
              <a:t>adding a substance, such as THC/Spice, to a vape without someone knowing.</a:t>
            </a:r>
            <a:endParaRPr lang="en-US" b="1" dirty="0"/>
          </a:p>
        </p:txBody>
      </p:sp>
      <p:sp>
        <p:nvSpPr>
          <p:cNvPr id="9" name="TextBox 8">
            <a:extLst>
              <a:ext uri="{FF2B5EF4-FFF2-40B4-BE49-F238E27FC236}">
                <a16:creationId xmlns:a16="http://schemas.microsoft.com/office/drawing/2014/main" id="{41E2C9AC-30D6-D6B9-57A1-630F49CFE88A}"/>
              </a:ext>
            </a:extLst>
          </p:cNvPr>
          <p:cNvSpPr txBox="1"/>
          <p:nvPr/>
        </p:nvSpPr>
        <p:spPr>
          <a:xfrm>
            <a:off x="7106238" y="1517750"/>
            <a:ext cx="3167743" cy="1882567"/>
          </a:xfrm>
          <a:prstGeom prst="rect">
            <a:avLst/>
          </a:prstGeom>
          <a:noFill/>
        </p:spPr>
        <p:txBody>
          <a:bodyPr wrap="square" lIns="91440" tIns="45720" rIns="91440" bIns="45720" anchor="t">
            <a:spAutoFit/>
          </a:bodyPr>
          <a:lstStyle/>
          <a:p>
            <a:pPr algn="ctr"/>
            <a:r>
              <a:rPr lang="en-US" b="1" dirty="0">
                <a:latin typeface="Segoe UI"/>
                <a:cs typeface="Segoe UI"/>
              </a:rPr>
              <a:t>Don't share vapes</a:t>
            </a:r>
          </a:p>
          <a:p>
            <a:pPr algn="ctr"/>
            <a:r>
              <a:rPr lang="en-US" b="1" dirty="0">
                <a:latin typeface="Segoe UI"/>
                <a:cs typeface="Segoe UI"/>
              </a:rPr>
              <a:t>especially with someone you don’t know.</a:t>
            </a:r>
          </a:p>
          <a:p>
            <a:pPr algn="ctr">
              <a:spcBef>
                <a:spcPts val="1000"/>
              </a:spcBef>
            </a:pPr>
            <a:r>
              <a:rPr lang="en-US" b="1" dirty="0">
                <a:latin typeface="Segoe UI"/>
                <a:cs typeface="Segoe UI"/>
              </a:rPr>
              <a:t>Keep your vape safe: store it like a phone or bank card. </a:t>
            </a:r>
          </a:p>
        </p:txBody>
      </p:sp>
      <p:grpSp>
        <p:nvGrpSpPr>
          <p:cNvPr id="11" name="Group 10">
            <a:extLst>
              <a:ext uri="{FF2B5EF4-FFF2-40B4-BE49-F238E27FC236}">
                <a16:creationId xmlns:a16="http://schemas.microsoft.com/office/drawing/2014/main" id="{745266B6-020A-FE28-BC64-F5E59260B625}"/>
              </a:ext>
            </a:extLst>
          </p:cNvPr>
          <p:cNvGrpSpPr/>
          <p:nvPr/>
        </p:nvGrpSpPr>
        <p:grpSpPr>
          <a:xfrm>
            <a:off x="83200" y="119947"/>
            <a:ext cx="3807271" cy="671568"/>
            <a:chOff x="0" y="1158150"/>
            <a:chExt cx="5917744" cy="973440"/>
          </a:xfrm>
        </p:grpSpPr>
        <p:sp>
          <p:nvSpPr>
            <p:cNvPr id="8" name="Rounded Rectangle 6">
              <a:extLst>
                <a:ext uri="{FF2B5EF4-FFF2-40B4-BE49-F238E27FC236}">
                  <a16:creationId xmlns:a16="http://schemas.microsoft.com/office/drawing/2014/main" id="{9C573776-8DED-572A-7B9C-3C95743412E9}"/>
                </a:ext>
              </a:extLst>
            </p:cNvPr>
            <p:cNvSpPr/>
            <p:nvPr/>
          </p:nvSpPr>
          <p:spPr>
            <a:xfrm>
              <a:off x="0" y="1158150"/>
              <a:ext cx="5917744" cy="973440"/>
            </a:xfrm>
            <a:prstGeom prst="roundRect">
              <a:avLst/>
            </a:prstGeom>
            <a:solidFill>
              <a:schemeClr val="tx2">
                <a:lumMod val="50000"/>
                <a:lumOff val="50000"/>
              </a:schemeClr>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10" name="Rounded Rectangle 4">
              <a:extLst>
                <a:ext uri="{FF2B5EF4-FFF2-40B4-BE49-F238E27FC236}">
                  <a16:creationId xmlns:a16="http://schemas.microsoft.com/office/drawing/2014/main" id="{59FB2E85-45D1-C874-29D0-28E7191E1F8B}"/>
                </a:ext>
              </a:extLst>
            </p:cNvPr>
            <p:cNvSpPr txBox="1"/>
            <p:nvPr/>
          </p:nvSpPr>
          <p:spPr>
            <a:xfrm>
              <a:off x="298103" y="1217337"/>
              <a:ext cx="5314299" cy="907922"/>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knowledge</a:t>
              </a:r>
              <a:endParaRPr lang="en-GB" sz="2200" b="1" kern="1200">
                <a:latin typeface="Segoe UI" panose="020B0502040204020203" pitchFamily="34" charset="0"/>
                <a:cs typeface="Segoe UI" panose="020B0502040204020203" pitchFamily="34" charset="0"/>
              </a:endParaRPr>
            </a:p>
          </p:txBody>
        </p:sp>
      </p:grpSp>
      <p:sp>
        <p:nvSpPr>
          <p:cNvPr id="13" name="TextBox 12">
            <a:extLst>
              <a:ext uri="{FF2B5EF4-FFF2-40B4-BE49-F238E27FC236}">
                <a16:creationId xmlns:a16="http://schemas.microsoft.com/office/drawing/2014/main" id="{A460FFB6-3FAE-E0AD-9F08-E8E233871E7C}"/>
              </a:ext>
            </a:extLst>
          </p:cNvPr>
          <p:cNvSpPr txBox="1"/>
          <p:nvPr/>
        </p:nvSpPr>
        <p:spPr>
          <a:xfrm>
            <a:off x="5601053" y="4555984"/>
            <a:ext cx="3292661" cy="1754326"/>
          </a:xfrm>
          <a:prstGeom prst="rect">
            <a:avLst/>
          </a:prstGeom>
          <a:noFill/>
        </p:spPr>
        <p:txBody>
          <a:bodyPr wrap="square" lIns="91440" tIns="45720" rIns="91440" bIns="45720" anchor="t">
            <a:spAutoFit/>
          </a:bodyPr>
          <a:lstStyle/>
          <a:p>
            <a:pPr algn="ctr"/>
            <a:r>
              <a:rPr lang="en-US" b="1" dirty="0">
                <a:latin typeface="Segoe UI"/>
                <a:ea typeface="Segoe UI"/>
                <a:cs typeface="Segoe UI"/>
              </a:rPr>
              <a:t>If a vape is dropped or lost and found again don’t use it.​</a:t>
            </a:r>
          </a:p>
          <a:p>
            <a:pPr algn="ctr"/>
            <a:endParaRPr lang="en-US" b="1" dirty="0">
              <a:solidFill>
                <a:srgbClr val="000000"/>
              </a:solidFill>
              <a:latin typeface="Segoe UI"/>
              <a:ea typeface="Segoe UI"/>
              <a:cs typeface="Segoe UI"/>
            </a:endParaRPr>
          </a:p>
          <a:p>
            <a:pPr algn="ctr"/>
            <a:r>
              <a:rPr lang="en-US" b="1" dirty="0">
                <a:solidFill>
                  <a:srgbClr val="000000"/>
                </a:solidFill>
                <a:latin typeface="Segoe UI"/>
                <a:ea typeface="Segoe UI"/>
                <a:cs typeface="Segoe UI"/>
              </a:rPr>
              <a:t>If it has gone missing it could have been spiked.</a:t>
            </a:r>
          </a:p>
          <a:p>
            <a:pPr algn="ctr"/>
            <a:endParaRPr lang="en-GB" b="1" dirty="0">
              <a:latin typeface="Segoe UI" panose="020B0502040204020203" pitchFamily="34" charset="0"/>
              <a:ea typeface="Calibri"/>
              <a:cs typeface="Segoe UI" panose="020B0502040204020203" pitchFamily="34" charset="0"/>
            </a:endParaRPr>
          </a:p>
        </p:txBody>
      </p:sp>
      <p:pic>
        <p:nvPicPr>
          <p:cNvPr id="16" name="Picture 15" descr="A colorful rectangular sign with black text&#10;&#10;AI-generated content may be incorrect.">
            <a:extLst>
              <a:ext uri="{FF2B5EF4-FFF2-40B4-BE49-F238E27FC236}">
                <a16:creationId xmlns:a16="http://schemas.microsoft.com/office/drawing/2014/main" id="{00703C8D-B01C-4044-53CD-39287DE1FE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8" name="Picture 17" descr="Blue and white logo with text&#10;&#10;AI-generated content may be incorrect.">
            <a:extLst>
              <a:ext uri="{FF2B5EF4-FFF2-40B4-BE49-F238E27FC236}">
                <a16:creationId xmlns:a16="http://schemas.microsoft.com/office/drawing/2014/main" id="{60E92271-FB49-C027-DD28-874CC1BF3A72}"/>
              </a:ext>
            </a:extLst>
          </p:cNvPr>
          <p:cNvPicPr>
            <a:picLocks noChangeAspect="1"/>
          </p:cNvPicPr>
          <p:nvPr/>
        </p:nvPicPr>
        <p:blipFill>
          <a:blip r:embed="rId5"/>
          <a:stretch>
            <a:fillRect/>
          </a:stretch>
        </p:blipFill>
        <p:spPr>
          <a:xfrm>
            <a:off x="10514824" y="286314"/>
            <a:ext cx="1373716" cy="1021291"/>
          </a:xfrm>
          <a:prstGeom prst="rect">
            <a:avLst/>
          </a:prstGeom>
          <a:ln>
            <a:solidFill>
              <a:schemeClr val="bg1"/>
            </a:solidFill>
          </a:ln>
        </p:spPr>
      </p:pic>
      <p:sp>
        <p:nvSpPr>
          <p:cNvPr id="14" name="Speech Bubble: Oval 2">
            <a:extLst>
              <a:ext uri="{FF2B5EF4-FFF2-40B4-BE49-F238E27FC236}">
                <a16:creationId xmlns:a16="http://schemas.microsoft.com/office/drawing/2014/main" id="{265B91BA-1349-9E5E-FB79-E82DCEF1D498}"/>
              </a:ext>
            </a:extLst>
          </p:cNvPr>
          <p:cNvSpPr/>
          <p:nvPr/>
        </p:nvSpPr>
        <p:spPr>
          <a:xfrm rot="5400000">
            <a:off x="2354912" y="889518"/>
            <a:ext cx="2376858" cy="4086330"/>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17" name="Speech Bubble: Oval 2">
            <a:extLst>
              <a:ext uri="{FF2B5EF4-FFF2-40B4-BE49-F238E27FC236}">
                <a16:creationId xmlns:a16="http://schemas.microsoft.com/office/drawing/2014/main" id="{2D059D26-38F5-81BB-E29C-A2D0D6824579}"/>
              </a:ext>
            </a:extLst>
          </p:cNvPr>
          <p:cNvSpPr/>
          <p:nvPr/>
        </p:nvSpPr>
        <p:spPr>
          <a:xfrm rot="5400000">
            <a:off x="7460230" y="382540"/>
            <a:ext cx="2376858" cy="4086330"/>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22" name="Speech Bubble: Oval 2">
            <a:extLst>
              <a:ext uri="{FF2B5EF4-FFF2-40B4-BE49-F238E27FC236}">
                <a16:creationId xmlns:a16="http://schemas.microsoft.com/office/drawing/2014/main" id="{CA36DF5F-1F02-525C-6402-1FF4133CFD60}"/>
              </a:ext>
            </a:extLst>
          </p:cNvPr>
          <p:cNvSpPr/>
          <p:nvPr/>
        </p:nvSpPr>
        <p:spPr>
          <a:xfrm rot="5400000">
            <a:off x="6058955" y="3287937"/>
            <a:ext cx="2376858" cy="4086330"/>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25" name="Title 1">
            <a:extLst>
              <a:ext uri="{FF2B5EF4-FFF2-40B4-BE49-F238E27FC236}">
                <a16:creationId xmlns:a16="http://schemas.microsoft.com/office/drawing/2014/main" id="{E422EFD3-14C2-0A5D-C70E-A194EA134A8E}"/>
              </a:ext>
            </a:extLst>
          </p:cNvPr>
          <p:cNvSpPr txBox="1">
            <a:spLocks/>
          </p:cNvSpPr>
          <p:nvPr/>
        </p:nvSpPr>
        <p:spPr>
          <a:xfrm>
            <a:off x="83424" y="417848"/>
            <a:ext cx="5002338" cy="17623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dirty="0">
                <a:effectLst>
                  <a:outerShdw blurRad="50800" dist="38100" dir="2700000" algn="tl" rotWithShape="0">
                    <a:prstClr val="black">
                      <a:alpha val="40000"/>
                    </a:prstClr>
                  </a:outerShdw>
                </a:effectLst>
                <a:latin typeface="Segoe UI"/>
                <a:cs typeface="Segoe UI"/>
              </a:rPr>
              <a:t>You need to know ...</a:t>
            </a:r>
            <a:endParaRPr lang="en-US" dirty="0"/>
          </a:p>
        </p:txBody>
      </p:sp>
    </p:spTree>
    <p:extLst>
      <p:ext uri="{BB962C8B-B14F-4D97-AF65-F5344CB8AC3E}">
        <p14:creationId xmlns:p14="http://schemas.microsoft.com/office/powerpoint/2010/main" val="206670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3" grpId="0"/>
      <p:bldP spid="14" grpId="0" animBg="1"/>
      <p:bldP spid="17"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FC859-F676-A198-BFB7-F7465C34903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1507B01-5E3B-306F-4C83-300A75E064AE}"/>
              </a:ext>
            </a:extLst>
          </p:cNvPr>
          <p:cNvSpPr txBox="1"/>
          <p:nvPr/>
        </p:nvSpPr>
        <p:spPr>
          <a:xfrm>
            <a:off x="7837794" y="5152472"/>
            <a:ext cx="2135892" cy="646331"/>
          </a:xfrm>
          <a:prstGeom prst="rect">
            <a:avLst/>
          </a:prstGeom>
          <a:noFill/>
        </p:spPr>
        <p:txBody>
          <a:bodyPr wrap="square" rtlCol="0">
            <a:spAutoFit/>
          </a:bodyPr>
          <a:lstStyle/>
          <a:p>
            <a:pPr algn="ctr"/>
            <a:r>
              <a:rPr lang="en-US">
                <a:solidFill>
                  <a:schemeClr val="bg1"/>
                </a:solidFill>
                <a:latin typeface="Segoe UI" panose="020B0502040204020203" pitchFamily="34" charset="0"/>
                <a:cs typeface="Segoe UI" panose="020B0502040204020203" pitchFamily="34" charset="0"/>
              </a:rPr>
              <a:t>Can you think of anything else ? </a:t>
            </a:r>
          </a:p>
        </p:txBody>
      </p:sp>
      <mc:AlternateContent xmlns:mc="http://schemas.openxmlformats.org/markup-compatibility/2006" xmlns:p14="http://schemas.microsoft.com/office/powerpoint/2010/main">
        <mc:Choice Requires="p14">
          <p:contentPart p14:bwMode="auto" r:id="rId3">
            <p14:nvContentPartPr>
              <p14:cNvPr id="18" name="Ink 17">
                <a:extLst>
                  <a:ext uri="{FF2B5EF4-FFF2-40B4-BE49-F238E27FC236}">
                    <a16:creationId xmlns:a16="http://schemas.microsoft.com/office/drawing/2014/main" id="{6C6200FB-A109-D245-A2D1-2C8E70C07382}"/>
                  </a:ext>
                </a:extLst>
              </p14:cNvPr>
              <p14:cNvContentPartPr/>
              <p14:nvPr/>
            </p14:nvContentPartPr>
            <p14:xfrm flipV="1">
              <a:off x="2170866" y="2339609"/>
              <a:ext cx="127193" cy="56627"/>
            </p14:xfrm>
          </p:contentPart>
        </mc:Choice>
        <mc:Fallback xmlns="">
          <p:pic>
            <p:nvPicPr>
              <p:cNvPr id="18" name="Ink 17">
                <a:extLst>
                  <a:ext uri="{FF2B5EF4-FFF2-40B4-BE49-F238E27FC236}">
                    <a16:creationId xmlns:a16="http://schemas.microsoft.com/office/drawing/2014/main" id="{6C6200FB-A109-D245-A2D1-2C8E70C07382}"/>
                  </a:ext>
                </a:extLst>
              </p:cNvPr>
              <p:cNvPicPr/>
              <p:nvPr/>
            </p:nvPicPr>
            <p:blipFill>
              <a:blip r:embed="rId4"/>
              <a:stretch>
                <a:fillRect/>
              </a:stretch>
            </p:blipFill>
            <p:spPr>
              <a:xfrm flipV="1">
                <a:off x="2107810" y="2276490"/>
                <a:ext cx="252945" cy="18250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9" name="Ink 18">
                <a:extLst>
                  <a:ext uri="{FF2B5EF4-FFF2-40B4-BE49-F238E27FC236}">
                    <a16:creationId xmlns:a16="http://schemas.microsoft.com/office/drawing/2014/main" id="{56573EC0-A3BB-BD43-5D27-E95F544DE1BA}"/>
                  </a:ext>
                </a:extLst>
              </p14:cNvPr>
              <p14:cNvContentPartPr/>
              <p14:nvPr/>
            </p14:nvContentPartPr>
            <p14:xfrm flipH="1" flipV="1">
              <a:off x="2523894" y="2293889"/>
              <a:ext cx="399610" cy="68546"/>
            </p14:xfrm>
          </p:contentPart>
        </mc:Choice>
        <mc:Fallback xmlns="">
          <p:pic>
            <p:nvPicPr>
              <p:cNvPr id="19" name="Ink 18">
                <a:extLst>
                  <a:ext uri="{FF2B5EF4-FFF2-40B4-BE49-F238E27FC236}">
                    <a16:creationId xmlns:a16="http://schemas.microsoft.com/office/drawing/2014/main" id="{56573EC0-A3BB-BD43-5D27-E95F544DE1BA}"/>
                  </a:ext>
                </a:extLst>
              </p:cNvPr>
              <p:cNvPicPr/>
              <p:nvPr/>
            </p:nvPicPr>
            <p:blipFill>
              <a:blip r:embed="rId6"/>
              <a:stretch>
                <a:fillRect/>
              </a:stretch>
            </p:blipFill>
            <p:spPr>
              <a:xfrm flipH="1" flipV="1">
                <a:off x="2460892" y="2230755"/>
                <a:ext cx="525253" cy="19445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0" name="Ink 19">
                <a:extLst>
                  <a:ext uri="{FF2B5EF4-FFF2-40B4-BE49-F238E27FC236}">
                    <a16:creationId xmlns:a16="http://schemas.microsoft.com/office/drawing/2014/main" id="{A6420558-53D6-AB2C-E594-E73E8BA8C1AA}"/>
                  </a:ext>
                </a:extLst>
              </p14:cNvPr>
              <p14:cNvContentPartPr/>
              <p14:nvPr/>
            </p14:nvContentPartPr>
            <p14:xfrm>
              <a:off x="961986" y="3051796"/>
              <a:ext cx="360" cy="360"/>
            </p14:xfrm>
          </p:contentPart>
        </mc:Choice>
        <mc:Fallback xmlns="">
          <p:pic>
            <p:nvPicPr>
              <p:cNvPr id="20" name="Ink 19">
                <a:extLst>
                  <a:ext uri="{FF2B5EF4-FFF2-40B4-BE49-F238E27FC236}">
                    <a16:creationId xmlns:a16="http://schemas.microsoft.com/office/drawing/2014/main" id="{A6420558-53D6-AB2C-E594-E73E8BA8C1AA}"/>
                  </a:ext>
                </a:extLst>
              </p:cNvPr>
              <p:cNvPicPr/>
              <p:nvPr/>
            </p:nvPicPr>
            <p:blipFill>
              <a:blip r:embed="rId8"/>
              <a:stretch>
                <a:fillRect/>
              </a:stretch>
            </p:blipFill>
            <p:spPr>
              <a:xfrm>
                <a:off x="898986" y="298879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1" name="Ink 20">
                <a:extLst>
                  <a:ext uri="{FF2B5EF4-FFF2-40B4-BE49-F238E27FC236}">
                    <a16:creationId xmlns:a16="http://schemas.microsoft.com/office/drawing/2014/main" id="{BE785620-4AF9-4286-AD14-21DD3AC13935}"/>
                  </a:ext>
                </a:extLst>
              </p14:cNvPr>
              <p14:cNvContentPartPr/>
              <p14:nvPr/>
            </p14:nvContentPartPr>
            <p14:xfrm>
              <a:off x="8076666" y="2591356"/>
              <a:ext cx="360" cy="360"/>
            </p14:xfrm>
          </p:contentPart>
        </mc:Choice>
        <mc:Fallback xmlns="">
          <p:pic>
            <p:nvPicPr>
              <p:cNvPr id="21" name="Ink 20">
                <a:extLst>
                  <a:ext uri="{FF2B5EF4-FFF2-40B4-BE49-F238E27FC236}">
                    <a16:creationId xmlns:a16="http://schemas.microsoft.com/office/drawing/2014/main" id="{BE785620-4AF9-4286-AD14-21DD3AC13935}"/>
                  </a:ext>
                </a:extLst>
              </p:cNvPr>
              <p:cNvPicPr/>
              <p:nvPr/>
            </p:nvPicPr>
            <p:blipFill>
              <a:blip r:embed="rId8"/>
              <a:stretch>
                <a:fillRect/>
              </a:stretch>
            </p:blipFill>
            <p:spPr>
              <a:xfrm>
                <a:off x="8013666" y="252835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4" name="Ink 23">
                <a:extLst>
                  <a:ext uri="{FF2B5EF4-FFF2-40B4-BE49-F238E27FC236}">
                    <a16:creationId xmlns:a16="http://schemas.microsoft.com/office/drawing/2014/main" id="{CD85AE9D-DAA0-CEE3-0DF8-9C2E9C2A2B1F}"/>
                  </a:ext>
                </a:extLst>
              </p14:cNvPr>
              <p14:cNvContentPartPr/>
              <p14:nvPr/>
            </p14:nvContentPartPr>
            <p14:xfrm>
              <a:off x="8092866" y="2380036"/>
              <a:ext cx="524880" cy="130680"/>
            </p14:xfrm>
          </p:contentPart>
        </mc:Choice>
        <mc:Fallback xmlns="">
          <p:pic>
            <p:nvPicPr>
              <p:cNvPr id="24" name="Ink 23">
                <a:extLst>
                  <a:ext uri="{FF2B5EF4-FFF2-40B4-BE49-F238E27FC236}">
                    <a16:creationId xmlns:a16="http://schemas.microsoft.com/office/drawing/2014/main" id="{CD85AE9D-DAA0-CEE3-0DF8-9C2E9C2A2B1F}"/>
                  </a:ext>
                </a:extLst>
              </p:cNvPr>
              <p:cNvPicPr/>
              <p:nvPr/>
            </p:nvPicPr>
            <p:blipFill>
              <a:blip r:embed="rId11"/>
              <a:stretch>
                <a:fillRect/>
              </a:stretch>
            </p:blipFill>
            <p:spPr>
              <a:xfrm>
                <a:off x="8029866" y="2317036"/>
                <a:ext cx="65052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5" name="Ink 24">
                <a:extLst>
                  <a:ext uri="{FF2B5EF4-FFF2-40B4-BE49-F238E27FC236}">
                    <a16:creationId xmlns:a16="http://schemas.microsoft.com/office/drawing/2014/main" id="{B725EE49-851E-DF06-660E-FB48233C4DA3}"/>
                  </a:ext>
                </a:extLst>
              </p14:cNvPr>
              <p14:cNvContentPartPr/>
              <p14:nvPr/>
            </p14:nvContentPartPr>
            <p14:xfrm>
              <a:off x="8949306" y="2261236"/>
              <a:ext cx="391680" cy="147960"/>
            </p14:xfrm>
          </p:contentPart>
        </mc:Choice>
        <mc:Fallback xmlns="">
          <p:pic>
            <p:nvPicPr>
              <p:cNvPr id="25" name="Ink 24">
                <a:extLst>
                  <a:ext uri="{FF2B5EF4-FFF2-40B4-BE49-F238E27FC236}">
                    <a16:creationId xmlns:a16="http://schemas.microsoft.com/office/drawing/2014/main" id="{B725EE49-851E-DF06-660E-FB48233C4DA3}"/>
                  </a:ext>
                </a:extLst>
              </p:cNvPr>
              <p:cNvPicPr/>
              <p:nvPr/>
            </p:nvPicPr>
            <p:blipFill>
              <a:blip r:embed="rId13"/>
              <a:stretch>
                <a:fillRect/>
              </a:stretch>
            </p:blipFill>
            <p:spPr>
              <a:xfrm>
                <a:off x="8886364" y="2198389"/>
                <a:ext cx="517205" cy="273295"/>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8" name="Ink 27">
                <a:extLst>
                  <a:ext uri="{FF2B5EF4-FFF2-40B4-BE49-F238E27FC236}">
                    <a16:creationId xmlns:a16="http://schemas.microsoft.com/office/drawing/2014/main" id="{45EE2CBC-B247-4C21-5E21-5ACC0E710D9C}"/>
                  </a:ext>
                </a:extLst>
              </p14:cNvPr>
              <p14:cNvContentPartPr/>
              <p14:nvPr/>
            </p14:nvContentPartPr>
            <p14:xfrm>
              <a:off x="4045026" y="2056036"/>
              <a:ext cx="360" cy="360"/>
            </p14:xfrm>
          </p:contentPart>
        </mc:Choice>
        <mc:Fallback xmlns="">
          <p:pic>
            <p:nvPicPr>
              <p:cNvPr id="28" name="Ink 27">
                <a:extLst>
                  <a:ext uri="{FF2B5EF4-FFF2-40B4-BE49-F238E27FC236}">
                    <a16:creationId xmlns:a16="http://schemas.microsoft.com/office/drawing/2014/main" id="{45EE2CBC-B247-4C21-5E21-5ACC0E710D9C}"/>
                  </a:ext>
                </a:extLst>
              </p:cNvPr>
              <p:cNvPicPr/>
              <p:nvPr/>
            </p:nvPicPr>
            <p:blipFill>
              <a:blip r:embed="rId8"/>
              <a:stretch>
                <a:fillRect/>
              </a:stretch>
            </p:blipFill>
            <p:spPr>
              <a:xfrm>
                <a:off x="3982026" y="1993036"/>
                <a:ext cx="126000" cy="126000"/>
              </a:xfrm>
              <a:prstGeom prst="rect">
                <a:avLst/>
              </a:prstGeom>
            </p:spPr>
          </p:pic>
        </mc:Fallback>
      </mc:AlternateContent>
      <p:sp>
        <p:nvSpPr>
          <p:cNvPr id="9" name="Rectangle 8">
            <a:extLst>
              <a:ext uri="{FF2B5EF4-FFF2-40B4-BE49-F238E27FC236}">
                <a16:creationId xmlns:a16="http://schemas.microsoft.com/office/drawing/2014/main" id="{03975755-4AE5-5A9D-CF27-799987BDE846}"/>
              </a:ext>
            </a:extLst>
          </p:cNvPr>
          <p:cNvSpPr/>
          <p:nvPr/>
        </p:nvSpPr>
        <p:spPr>
          <a:xfrm rot="166382">
            <a:off x="5205530" y="5481579"/>
            <a:ext cx="251582" cy="2445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A7004F7-79AE-063B-C3D3-CB9B45705302}"/>
              </a:ext>
            </a:extLst>
          </p:cNvPr>
          <p:cNvSpPr txBox="1"/>
          <p:nvPr/>
        </p:nvSpPr>
        <p:spPr>
          <a:xfrm>
            <a:off x="4125905" y="2936481"/>
            <a:ext cx="8224119" cy="2862322"/>
          </a:xfrm>
          <a:prstGeom prst="rect">
            <a:avLst/>
          </a:prstGeom>
          <a:noFill/>
        </p:spPr>
        <p:txBody>
          <a:bodyPr wrap="square" lIns="91440" tIns="45720" rIns="91440" bIns="45720" anchor="t">
            <a:spAutoFit/>
          </a:bodyPr>
          <a:lstStyle/>
          <a:p>
            <a:pPr>
              <a:lnSpc>
                <a:spcPct val="150000"/>
              </a:lnSpc>
            </a:pPr>
            <a:r>
              <a:rPr lang="en-US" sz="2000" b="1" dirty="0">
                <a:latin typeface="Segoe UI"/>
                <a:cs typeface="Segoe UI"/>
              </a:rPr>
              <a:t>In groups:</a:t>
            </a:r>
            <a:endParaRPr lang="en-US" sz="2400" b="1" dirty="0">
              <a:latin typeface="Segoe UI"/>
              <a:cs typeface="Segoe UI"/>
            </a:endParaRPr>
          </a:p>
          <a:p>
            <a:pPr marL="342900" indent="-342900">
              <a:spcBef>
                <a:spcPts val="600"/>
              </a:spcBef>
              <a:buFont typeface="Wingdings" panose="05000000000000000000" pitchFamily="2" charset="2"/>
              <a:buChar char="§"/>
            </a:pPr>
            <a:r>
              <a:rPr lang="en-US" sz="2000" dirty="0">
                <a:latin typeface="Segoe UI"/>
                <a:cs typeface="Segoe UI"/>
              </a:rPr>
              <a:t>Discuss the scenario</a:t>
            </a:r>
          </a:p>
          <a:p>
            <a:pPr marL="342900" indent="-342900">
              <a:spcBef>
                <a:spcPts val="600"/>
              </a:spcBef>
              <a:buFont typeface="Wingdings" panose="05000000000000000000" pitchFamily="2" charset="2"/>
              <a:buChar char="§"/>
            </a:pPr>
            <a:endParaRPr lang="en-US" sz="2000" dirty="0">
              <a:latin typeface="Segoe UI"/>
              <a:cs typeface="Segoe UI"/>
            </a:endParaRPr>
          </a:p>
          <a:p>
            <a:pPr marL="342900" indent="-342900">
              <a:spcBef>
                <a:spcPts val="600"/>
              </a:spcBef>
              <a:buFont typeface="Wingdings" panose="05000000000000000000" pitchFamily="2" charset="2"/>
              <a:buChar char="§"/>
            </a:pPr>
            <a:r>
              <a:rPr lang="en-US" sz="2000" dirty="0">
                <a:latin typeface="Segoe UI"/>
                <a:cs typeface="Segoe UI"/>
              </a:rPr>
              <a:t>What positive and negative thoughts might Ava have?</a:t>
            </a:r>
          </a:p>
          <a:p>
            <a:pPr marL="342900" indent="-342900">
              <a:spcBef>
                <a:spcPts val="600"/>
              </a:spcBef>
              <a:buFont typeface="Wingdings" panose="05000000000000000000" pitchFamily="2" charset="2"/>
              <a:buChar char="§"/>
            </a:pPr>
            <a:r>
              <a:rPr lang="en-US" sz="2000" dirty="0">
                <a:latin typeface="Segoe UI"/>
                <a:cs typeface="Segoe UI"/>
              </a:rPr>
              <a:t>Agree 3 possible choices she could make.</a:t>
            </a:r>
          </a:p>
          <a:p>
            <a:pPr marL="342900" indent="-342900">
              <a:spcBef>
                <a:spcPts val="600"/>
              </a:spcBef>
              <a:buFont typeface="Wingdings" panose="05000000000000000000" pitchFamily="2" charset="2"/>
              <a:buChar char="§"/>
            </a:pPr>
            <a:r>
              <a:rPr lang="en-US" sz="2000" dirty="0">
                <a:latin typeface="Segoe UI"/>
                <a:cs typeface="Segoe UI"/>
              </a:rPr>
              <a:t>Play each choice forward in your mind.  </a:t>
            </a:r>
          </a:p>
          <a:p>
            <a:pPr marL="342900" indent="-342900">
              <a:spcBef>
                <a:spcPts val="600"/>
              </a:spcBef>
              <a:buFont typeface="Wingdings" panose="05000000000000000000" pitchFamily="2" charset="2"/>
              <a:buChar char="§"/>
            </a:pPr>
            <a:r>
              <a:rPr lang="en-US" sz="2000" dirty="0">
                <a:latin typeface="Segoe UI"/>
                <a:cs typeface="Segoe UI"/>
              </a:rPr>
              <a:t>What are the consequences of each choice?</a:t>
            </a:r>
          </a:p>
        </p:txBody>
      </p:sp>
      <p:sp>
        <p:nvSpPr>
          <p:cNvPr id="5" name="TextBox 4">
            <a:extLst>
              <a:ext uri="{FF2B5EF4-FFF2-40B4-BE49-F238E27FC236}">
                <a16:creationId xmlns:a16="http://schemas.microsoft.com/office/drawing/2014/main" id="{11FC09E8-8BB6-EFF2-8D4E-850D507CCFAB}"/>
              </a:ext>
            </a:extLst>
          </p:cNvPr>
          <p:cNvSpPr txBox="1"/>
          <p:nvPr/>
        </p:nvSpPr>
        <p:spPr>
          <a:xfrm>
            <a:off x="4125905" y="1132883"/>
            <a:ext cx="10625724" cy="1631216"/>
          </a:xfrm>
          <a:prstGeom prst="rect">
            <a:avLst/>
          </a:prstGeom>
          <a:noFill/>
        </p:spPr>
        <p:txBody>
          <a:bodyPr wrap="square" lIns="91440" tIns="45720" rIns="91440" bIns="45720" anchor="t">
            <a:spAutoFit/>
          </a:bodyPr>
          <a:lstStyle/>
          <a:p>
            <a:r>
              <a:rPr lang="en-US" sz="2000" b="1" dirty="0">
                <a:latin typeface="Segoe UI"/>
                <a:cs typeface="Segoe UI"/>
              </a:rPr>
              <a:t>Scenario: </a:t>
            </a:r>
          </a:p>
          <a:p>
            <a:endParaRPr lang="en-US" sz="2000" b="1" dirty="0">
              <a:latin typeface="Segoe UI"/>
              <a:cs typeface="Segoe UI"/>
            </a:endParaRPr>
          </a:p>
          <a:p>
            <a:r>
              <a:rPr lang="en-US" sz="2000" dirty="0">
                <a:latin typeface="Segoe UI"/>
                <a:cs typeface="Segoe UI"/>
              </a:rPr>
              <a:t>Ava’s boyfriend often has a THC vape with him.  </a:t>
            </a:r>
          </a:p>
          <a:p>
            <a:r>
              <a:rPr lang="en-US" sz="2000" dirty="0">
                <a:latin typeface="Segoe UI"/>
                <a:cs typeface="Segoe UI"/>
              </a:rPr>
              <a:t>He’s offered it to her before and laughed at her </a:t>
            </a:r>
          </a:p>
          <a:p>
            <a:r>
              <a:rPr lang="en-US" sz="2000" dirty="0">
                <a:latin typeface="Segoe UI"/>
                <a:cs typeface="Segoe UI"/>
              </a:rPr>
              <a:t>for being scared to try it.  </a:t>
            </a:r>
            <a:endParaRPr lang="en-US" dirty="0"/>
          </a:p>
        </p:txBody>
      </p:sp>
      <p:grpSp>
        <p:nvGrpSpPr>
          <p:cNvPr id="10" name="Group 9">
            <a:extLst>
              <a:ext uri="{FF2B5EF4-FFF2-40B4-BE49-F238E27FC236}">
                <a16:creationId xmlns:a16="http://schemas.microsoft.com/office/drawing/2014/main" id="{A39FCFE7-108A-E82D-8B36-59FD944676C2}"/>
              </a:ext>
            </a:extLst>
          </p:cNvPr>
          <p:cNvGrpSpPr/>
          <p:nvPr/>
        </p:nvGrpSpPr>
        <p:grpSpPr>
          <a:xfrm>
            <a:off x="83200" y="119947"/>
            <a:ext cx="3807271" cy="671568"/>
            <a:chOff x="0" y="1158150"/>
            <a:chExt cx="5917744" cy="973440"/>
          </a:xfrm>
        </p:grpSpPr>
        <p:sp>
          <p:nvSpPr>
            <p:cNvPr id="6" name="Rounded Rectangle 6">
              <a:extLst>
                <a:ext uri="{FF2B5EF4-FFF2-40B4-BE49-F238E27FC236}">
                  <a16:creationId xmlns:a16="http://schemas.microsoft.com/office/drawing/2014/main" id="{9280F7A1-BFF0-16DD-B3D2-489FEA816887}"/>
                </a:ext>
              </a:extLst>
            </p:cNvPr>
            <p:cNvSpPr/>
            <p:nvPr/>
          </p:nvSpPr>
          <p:spPr>
            <a:xfrm>
              <a:off x="0" y="1158150"/>
              <a:ext cx="5917744" cy="973440"/>
            </a:xfrm>
            <a:prstGeom prst="roundRect">
              <a:avLst/>
            </a:prstGeom>
            <a:solidFill>
              <a:schemeClr val="tx2">
                <a:lumMod val="50000"/>
                <a:lumOff val="50000"/>
              </a:schemeClr>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8" name="Rounded Rectangle 4">
              <a:extLst>
                <a:ext uri="{FF2B5EF4-FFF2-40B4-BE49-F238E27FC236}">
                  <a16:creationId xmlns:a16="http://schemas.microsoft.com/office/drawing/2014/main" id="{A65AB658-EDCE-09CD-8F5C-61F70D62D83C}"/>
                </a:ext>
              </a:extLst>
            </p:cNvPr>
            <p:cNvSpPr txBox="1"/>
            <p:nvPr/>
          </p:nvSpPr>
          <p:spPr>
            <a:xfrm>
              <a:off x="298103" y="1217337"/>
              <a:ext cx="5314299" cy="907922"/>
            </a:xfrm>
            <a:prstGeom prst="rect">
              <a:avLst/>
            </a:prstGeom>
            <a:solidFill>
              <a:schemeClr val="tx2">
                <a:lumMod val="50000"/>
                <a:lumOff val="5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knowledge</a:t>
              </a:r>
              <a:endParaRPr lang="en-GB" sz="2200" b="1" kern="1200">
                <a:latin typeface="Segoe UI" panose="020B0502040204020203" pitchFamily="34" charset="0"/>
                <a:cs typeface="Segoe UI" panose="020B0502040204020203" pitchFamily="34" charset="0"/>
              </a:endParaRPr>
            </a:p>
          </p:txBody>
        </p:sp>
      </p:grpSp>
      <p:sp>
        <p:nvSpPr>
          <p:cNvPr id="14" name="Title 1">
            <a:extLst>
              <a:ext uri="{FF2B5EF4-FFF2-40B4-BE49-F238E27FC236}">
                <a16:creationId xmlns:a16="http://schemas.microsoft.com/office/drawing/2014/main" id="{4C6DB5BD-C2DD-61D3-A94E-B76128C6FDB8}"/>
              </a:ext>
            </a:extLst>
          </p:cNvPr>
          <p:cNvSpPr txBox="1">
            <a:spLocks/>
          </p:cNvSpPr>
          <p:nvPr/>
        </p:nvSpPr>
        <p:spPr>
          <a:xfrm>
            <a:off x="4082260" y="-197266"/>
            <a:ext cx="5926730" cy="168742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dirty="0">
                <a:effectLst>
                  <a:outerShdw blurRad="50800" dist="38100" dir="2700000" algn="tl" rotWithShape="0">
                    <a:prstClr val="black">
                      <a:alpha val="40000"/>
                    </a:prstClr>
                  </a:outerShdw>
                </a:effectLst>
                <a:latin typeface="Segoe UI"/>
                <a:cs typeface="Segoe UI"/>
              </a:rPr>
              <a:t>Making Choices:  What do you think?</a:t>
            </a:r>
            <a:endParaRPr lang="en-US" dirty="0"/>
          </a:p>
        </p:txBody>
      </p:sp>
      <p:pic>
        <p:nvPicPr>
          <p:cNvPr id="16" name="Picture 15" descr="A colorful rectangular sign with black text&#10;&#10;AI-generated content may be incorrect.">
            <a:extLst>
              <a:ext uri="{FF2B5EF4-FFF2-40B4-BE49-F238E27FC236}">
                <a16:creationId xmlns:a16="http://schemas.microsoft.com/office/drawing/2014/main" id="{A4A9106E-44C7-16F0-4DBB-DF2228ACA50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22" name="Picture 21" descr="Blue and white logo with text&#10;&#10;AI-generated content may be incorrect.">
            <a:extLst>
              <a:ext uri="{FF2B5EF4-FFF2-40B4-BE49-F238E27FC236}">
                <a16:creationId xmlns:a16="http://schemas.microsoft.com/office/drawing/2014/main" id="{1569B9F0-49AA-46DB-0C7F-3E149E582123}"/>
              </a:ext>
            </a:extLst>
          </p:cNvPr>
          <p:cNvPicPr>
            <a:picLocks noChangeAspect="1"/>
          </p:cNvPicPr>
          <p:nvPr/>
        </p:nvPicPr>
        <p:blipFill>
          <a:blip r:embed="rId16"/>
          <a:stretch>
            <a:fillRect/>
          </a:stretch>
        </p:blipFill>
        <p:spPr>
          <a:xfrm>
            <a:off x="10514824" y="286314"/>
            <a:ext cx="1373716" cy="1021291"/>
          </a:xfrm>
          <a:prstGeom prst="rect">
            <a:avLst/>
          </a:prstGeom>
          <a:ln>
            <a:solidFill>
              <a:schemeClr val="bg1"/>
            </a:solidFill>
          </a:ln>
        </p:spPr>
      </p:pic>
      <p:pic>
        <p:nvPicPr>
          <p:cNvPr id="4" name="Picture 3" descr="A colorful rectangular sign with black text&#10;&#10;AI-generated content may be incorrect.">
            <a:extLst>
              <a:ext uri="{FF2B5EF4-FFF2-40B4-BE49-F238E27FC236}">
                <a16:creationId xmlns:a16="http://schemas.microsoft.com/office/drawing/2014/main" id="{9E424731-7048-920A-BD9B-B577AE860EA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5628" y="2261236"/>
            <a:ext cx="4022782" cy="2681855"/>
          </a:xfrm>
          <a:prstGeom prst="rect">
            <a:avLst/>
          </a:prstGeom>
        </p:spPr>
      </p:pic>
    </p:spTree>
    <p:extLst>
      <p:ext uri="{BB962C8B-B14F-4D97-AF65-F5344CB8AC3E}">
        <p14:creationId xmlns:p14="http://schemas.microsoft.com/office/powerpoint/2010/main" val="521057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84941-A20E-FE03-500E-C7B72EB755E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3EB62A0-0B96-EE0E-20EA-B4280C9E5D71}"/>
              </a:ext>
            </a:extLst>
          </p:cNvPr>
          <p:cNvSpPr txBox="1"/>
          <p:nvPr/>
        </p:nvSpPr>
        <p:spPr>
          <a:xfrm>
            <a:off x="7837794" y="5152472"/>
            <a:ext cx="2135892" cy="646331"/>
          </a:xfrm>
          <a:prstGeom prst="rect">
            <a:avLst/>
          </a:prstGeom>
          <a:noFill/>
        </p:spPr>
        <p:txBody>
          <a:bodyPr wrap="square" rtlCol="0">
            <a:spAutoFit/>
          </a:bodyPr>
          <a:lstStyle/>
          <a:p>
            <a:pPr algn="ctr"/>
            <a:r>
              <a:rPr lang="en-US">
                <a:solidFill>
                  <a:schemeClr val="bg1"/>
                </a:solidFill>
                <a:latin typeface="Segoe UI" panose="020B0502040204020203" pitchFamily="34" charset="0"/>
                <a:cs typeface="Segoe UI" panose="020B0502040204020203" pitchFamily="34" charset="0"/>
              </a:rPr>
              <a:t>Can you think of anything else ? </a:t>
            </a:r>
          </a:p>
        </p:txBody>
      </p:sp>
      <mc:AlternateContent xmlns:mc="http://schemas.openxmlformats.org/markup-compatibility/2006" xmlns:p14="http://schemas.microsoft.com/office/powerpoint/2010/main">
        <mc:Choice Requires="p14">
          <p:contentPart p14:bwMode="auto" r:id="rId3">
            <p14:nvContentPartPr>
              <p14:cNvPr id="18" name="Ink 17">
                <a:extLst>
                  <a:ext uri="{FF2B5EF4-FFF2-40B4-BE49-F238E27FC236}">
                    <a16:creationId xmlns:a16="http://schemas.microsoft.com/office/drawing/2014/main" id="{AD2CE0B0-2710-F277-F560-DAF478902B0C}"/>
                  </a:ext>
                </a:extLst>
              </p14:cNvPr>
              <p14:cNvContentPartPr/>
              <p14:nvPr/>
            </p14:nvContentPartPr>
            <p14:xfrm flipV="1">
              <a:off x="2170866" y="2339609"/>
              <a:ext cx="127193" cy="56627"/>
            </p14:xfrm>
          </p:contentPart>
        </mc:Choice>
        <mc:Fallback xmlns="">
          <p:pic>
            <p:nvPicPr>
              <p:cNvPr id="18" name="Ink 17">
                <a:extLst>
                  <a:ext uri="{FF2B5EF4-FFF2-40B4-BE49-F238E27FC236}">
                    <a16:creationId xmlns:a16="http://schemas.microsoft.com/office/drawing/2014/main" id="{AD2CE0B0-2710-F277-F560-DAF478902B0C}"/>
                  </a:ext>
                </a:extLst>
              </p:cNvPr>
              <p:cNvPicPr/>
              <p:nvPr/>
            </p:nvPicPr>
            <p:blipFill>
              <a:blip r:embed="rId4"/>
              <a:stretch>
                <a:fillRect/>
              </a:stretch>
            </p:blipFill>
            <p:spPr>
              <a:xfrm flipV="1">
                <a:off x="2107810" y="2276490"/>
                <a:ext cx="252945" cy="18250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9" name="Ink 18">
                <a:extLst>
                  <a:ext uri="{FF2B5EF4-FFF2-40B4-BE49-F238E27FC236}">
                    <a16:creationId xmlns:a16="http://schemas.microsoft.com/office/drawing/2014/main" id="{070FA021-1CB4-217E-5564-E0EEC204077C}"/>
                  </a:ext>
                </a:extLst>
              </p14:cNvPr>
              <p14:cNvContentPartPr/>
              <p14:nvPr/>
            </p14:nvContentPartPr>
            <p14:xfrm flipH="1" flipV="1">
              <a:off x="2523894" y="2293889"/>
              <a:ext cx="399610" cy="68546"/>
            </p14:xfrm>
          </p:contentPart>
        </mc:Choice>
        <mc:Fallback xmlns="">
          <p:pic>
            <p:nvPicPr>
              <p:cNvPr id="19" name="Ink 18">
                <a:extLst>
                  <a:ext uri="{FF2B5EF4-FFF2-40B4-BE49-F238E27FC236}">
                    <a16:creationId xmlns:a16="http://schemas.microsoft.com/office/drawing/2014/main" id="{070FA021-1CB4-217E-5564-E0EEC204077C}"/>
                  </a:ext>
                </a:extLst>
              </p:cNvPr>
              <p:cNvPicPr/>
              <p:nvPr/>
            </p:nvPicPr>
            <p:blipFill>
              <a:blip r:embed="rId6"/>
              <a:stretch>
                <a:fillRect/>
              </a:stretch>
            </p:blipFill>
            <p:spPr>
              <a:xfrm flipH="1" flipV="1">
                <a:off x="2460892" y="2230755"/>
                <a:ext cx="525253" cy="19445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0" name="Ink 19">
                <a:extLst>
                  <a:ext uri="{FF2B5EF4-FFF2-40B4-BE49-F238E27FC236}">
                    <a16:creationId xmlns:a16="http://schemas.microsoft.com/office/drawing/2014/main" id="{21B0222D-B353-8A71-6F55-F4BA6ED53291}"/>
                  </a:ext>
                </a:extLst>
              </p14:cNvPr>
              <p14:cNvContentPartPr/>
              <p14:nvPr/>
            </p14:nvContentPartPr>
            <p14:xfrm>
              <a:off x="961986" y="3051796"/>
              <a:ext cx="360" cy="360"/>
            </p14:xfrm>
          </p:contentPart>
        </mc:Choice>
        <mc:Fallback xmlns="">
          <p:pic>
            <p:nvPicPr>
              <p:cNvPr id="20" name="Ink 19">
                <a:extLst>
                  <a:ext uri="{FF2B5EF4-FFF2-40B4-BE49-F238E27FC236}">
                    <a16:creationId xmlns:a16="http://schemas.microsoft.com/office/drawing/2014/main" id="{21B0222D-B353-8A71-6F55-F4BA6ED53291}"/>
                  </a:ext>
                </a:extLst>
              </p:cNvPr>
              <p:cNvPicPr/>
              <p:nvPr/>
            </p:nvPicPr>
            <p:blipFill>
              <a:blip r:embed="rId8"/>
              <a:stretch>
                <a:fillRect/>
              </a:stretch>
            </p:blipFill>
            <p:spPr>
              <a:xfrm>
                <a:off x="898986" y="298879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1" name="Ink 20">
                <a:extLst>
                  <a:ext uri="{FF2B5EF4-FFF2-40B4-BE49-F238E27FC236}">
                    <a16:creationId xmlns:a16="http://schemas.microsoft.com/office/drawing/2014/main" id="{C7F7E53B-9453-8D9B-E9AD-31885587426B}"/>
                  </a:ext>
                </a:extLst>
              </p14:cNvPr>
              <p14:cNvContentPartPr/>
              <p14:nvPr/>
            </p14:nvContentPartPr>
            <p14:xfrm>
              <a:off x="8076666" y="2591356"/>
              <a:ext cx="360" cy="360"/>
            </p14:xfrm>
          </p:contentPart>
        </mc:Choice>
        <mc:Fallback xmlns="">
          <p:pic>
            <p:nvPicPr>
              <p:cNvPr id="21" name="Ink 20">
                <a:extLst>
                  <a:ext uri="{FF2B5EF4-FFF2-40B4-BE49-F238E27FC236}">
                    <a16:creationId xmlns:a16="http://schemas.microsoft.com/office/drawing/2014/main" id="{C7F7E53B-9453-8D9B-E9AD-31885587426B}"/>
                  </a:ext>
                </a:extLst>
              </p:cNvPr>
              <p:cNvPicPr/>
              <p:nvPr/>
            </p:nvPicPr>
            <p:blipFill>
              <a:blip r:embed="rId8"/>
              <a:stretch>
                <a:fillRect/>
              </a:stretch>
            </p:blipFill>
            <p:spPr>
              <a:xfrm>
                <a:off x="8013666" y="252835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4" name="Ink 23">
                <a:extLst>
                  <a:ext uri="{FF2B5EF4-FFF2-40B4-BE49-F238E27FC236}">
                    <a16:creationId xmlns:a16="http://schemas.microsoft.com/office/drawing/2014/main" id="{07BA1A4C-FFC9-F344-7B6F-793AEFE75810}"/>
                  </a:ext>
                </a:extLst>
              </p14:cNvPr>
              <p14:cNvContentPartPr/>
              <p14:nvPr/>
            </p14:nvContentPartPr>
            <p14:xfrm>
              <a:off x="8092866" y="2380036"/>
              <a:ext cx="524880" cy="130680"/>
            </p14:xfrm>
          </p:contentPart>
        </mc:Choice>
        <mc:Fallback xmlns="">
          <p:pic>
            <p:nvPicPr>
              <p:cNvPr id="24" name="Ink 23">
                <a:extLst>
                  <a:ext uri="{FF2B5EF4-FFF2-40B4-BE49-F238E27FC236}">
                    <a16:creationId xmlns:a16="http://schemas.microsoft.com/office/drawing/2014/main" id="{07BA1A4C-FFC9-F344-7B6F-793AEFE75810}"/>
                  </a:ext>
                </a:extLst>
              </p:cNvPr>
              <p:cNvPicPr/>
              <p:nvPr/>
            </p:nvPicPr>
            <p:blipFill>
              <a:blip r:embed="rId11"/>
              <a:stretch>
                <a:fillRect/>
              </a:stretch>
            </p:blipFill>
            <p:spPr>
              <a:xfrm>
                <a:off x="8029866" y="2317036"/>
                <a:ext cx="65052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5" name="Ink 24">
                <a:extLst>
                  <a:ext uri="{FF2B5EF4-FFF2-40B4-BE49-F238E27FC236}">
                    <a16:creationId xmlns:a16="http://schemas.microsoft.com/office/drawing/2014/main" id="{9F69D98F-5394-065D-6C0D-7FF0BDEC4965}"/>
                  </a:ext>
                </a:extLst>
              </p14:cNvPr>
              <p14:cNvContentPartPr/>
              <p14:nvPr/>
            </p14:nvContentPartPr>
            <p14:xfrm>
              <a:off x="8949306" y="2261236"/>
              <a:ext cx="391680" cy="147960"/>
            </p14:xfrm>
          </p:contentPart>
        </mc:Choice>
        <mc:Fallback xmlns="">
          <p:pic>
            <p:nvPicPr>
              <p:cNvPr id="25" name="Ink 24">
                <a:extLst>
                  <a:ext uri="{FF2B5EF4-FFF2-40B4-BE49-F238E27FC236}">
                    <a16:creationId xmlns:a16="http://schemas.microsoft.com/office/drawing/2014/main" id="{9F69D98F-5394-065D-6C0D-7FF0BDEC4965}"/>
                  </a:ext>
                </a:extLst>
              </p:cNvPr>
              <p:cNvPicPr/>
              <p:nvPr/>
            </p:nvPicPr>
            <p:blipFill>
              <a:blip r:embed="rId13"/>
              <a:stretch>
                <a:fillRect/>
              </a:stretch>
            </p:blipFill>
            <p:spPr>
              <a:xfrm>
                <a:off x="8886364" y="2198389"/>
                <a:ext cx="517205" cy="273295"/>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8" name="Ink 27">
                <a:extLst>
                  <a:ext uri="{FF2B5EF4-FFF2-40B4-BE49-F238E27FC236}">
                    <a16:creationId xmlns:a16="http://schemas.microsoft.com/office/drawing/2014/main" id="{F9E55F01-5450-072A-AC29-D1481F227358}"/>
                  </a:ext>
                </a:extLst>
              </p14:cNvPr>
              <p14:cNvContentPartPr/>
              <p14:nvPr/>
            </p14:nvContentPartPr>
            <p14:xfrm>
              <a:off x="4045026" y="2056036"/>
              <a:ext cx="360" cy="360"/>
            </p14:xfrm>
          </p:contentPart>
        </mc:Choice>
        <mc:Fallback xmlns="">
          <p:pic>
            <p:nvPicPr>
              <p:cNvPr id="28" name="Ink 27">
                <a:extLst>
                  <a:ext uri="{FF2B5EF4-FFF2-40B4-BE49-F238E27FC236}">
                    <a16:creationId xmlns:a16="http://schemas.microsoft.com/office/drawing/2014/main" id="{F9E55F01-5450-072A-AC29-D1481F227358}"/>
                  </a:ext>
                </a:extLst>
              </p:cNvPr>
              <p:cNvPicPr/>
              <p:nvPr/>
            </p:nvPicPr>
            <p:blipFill>
              <a:blip r:embed="rId8"/>
              <a:stretch>
                <a:fillRect/>
              </a:stretch>
            </p:blipFill>
            <p:spPr>
              <a:xfrm>
                <a:off x="3982026" y="1993036"/>
                <a:ext cx="126000" cy="126000"/>
              </a:xfrm>
              <a:prstGeom prst="rect">
                <a:avLst/>
              </a:prstGeom>
            </p:spPr>
          </p:pic>
        </mc:Fallback>
      </mc:AlternateContent>
      <p:sp>
        <p:nvSpPr>
          <p:cNvPr id="9" name="Rectangle 8">
            <a:extLst>
              <a:ext uri="{FF2B5EF4-FFF2-40B4-BE49-F238E27FC236}">
                <a16:creationId xmlns:a16="http://schemas.microsoft.com/office/drawing/2014/main" id="{116807BE-829E-4886-C416-22CE82344D1B}"/>
              </a:ext>
            </a:extLst>
          </p:cNvPr>
          <p:cNvSpPr/>
          <p:nvPr/>
        </p:nvSpPr>
        <p:spPr>
          <a:xfrm rot="166382">
            <a:off x="5205530" y="5481579"/>
            <a:ext cx="251582" cy="2445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51C2761-A3F1-D220-7680-CDC7DBDB170F}"/>
              </a:ext>
            </a:extLst>
          </p:cNvPr>
          <p:cNvSpPr txBox="1"/>
          <p:nvPr/>
        </p:nvSpPr>
        <p:spPr>
          <a:xfrm>
            <a:off x="4125905" y="1132883"/>
            <a:ext cx="7590473" cy="3785652"/>
          </a:xfrm>
          <a:prstGeom prst="rect">
            <a:avLst/>
          </a:prstGeom>
          <a:noFill/>
        </p:spPr>
        <p:txBody>
          <a:bodyPr wrap="square" lIns="91440" tIns="45720" rIns="91440" bIns="45720" anchor="t">
            <a:spAutoFit/>
          </a:bodyPr>
          <a:lstStyle/>
          <a:p>
            <a:r>
              <a:rPr lang="en-US" sz="2000" b="1" dirty="0">
                <a:latin typeface="Segoe UI"/>
                <a:cs typeface="Segoe UI"/>
              </a:rPr>
              <a:t>Scenario: </a:t>
            </a:r>
          </a:p>
          <a:p>
            <a:endParaRPr lang="en-US" sz="2000" b="1" dirty="0">
              <a:latin typeface="Segoe UI"/>
              <a:cs typeface="Segoe UI"/>
            </a:endParaRPr>
          </a:p>
          <a:p>
            <a:r>
              <a:rPr lang="en-GB" sz="2000" dirty="0"/>
              <a:t>Leah is at a party. She doesn’t know a lot of people and is feeling anxious. A guy passes her a vape and says, “it’ll help you relax.”</a:t>
            </a:r>
          </a:p>
          <a:p>
            <a:endParaRPr lang="en-GB" sz="2000" dirty="0"/>
          </a:p>
          <a:p>
            <a:r>
              <a:rPr lang="en-GB" sz="2000" dirty="0"/>
              <a:t>Leah is playing football the next morning.  She’s not actually sure what’s in the vape.  </a:t>
            </a:r>
          </a:p>
          <a:p>
            <a:endParaRPr lang="en-GB" sz="2000" dirty="0"/>
          </a:p>
          <a:p>
            <a:r>
              <a:rPr lang="en-GB" sz="2000" b="1" dirty="0"/>
              <a:t>In groups:</a:t>
            </a:r>
          </a:p>
          <a:p>
            <a:endParaRPr lang="en-GB" sz="2000" b="1" dirty="0"/>
          </a:p>
          <a:p>
            <a:r>
              <a:rPr lang="en-GB" sz="2000" dirty="0"/>
              <a:t>Play forward this scenario.  Create 3 possible endings to Leah’s story.  </a:t>
            </a:r>
          </a:p>
        </p:txBody>
      </p:sp>
      <p:grpSp>
        <p:nvGrpSpPr>
          <p:cNvPr id="10" name="Group 9">
            <a:extLst>
              <a:ext uri="{FF2B5EF4-FFF2-40B4-BE49-F238E27FC236}">
                <a16:creationId xmlns:a16="http://schemas.microsoft.com/office/drawing/2014/main" id="{C6CD454A-5E90-AFDE-1270-A00B305C09A8}"/>
              </a:ext>
            </a:extLst>
          </p:cNvPr>
          <p:cNvGrpSpPr/>
          <p:nvPr/>
        </p:nvGrpSpPr>
        <p:grpSpPr>
          <a:xfrm>
            <a:off x="83200" y="119947"/>
            <a:ext cx="3807271" cy="671568"/>
            <a:chOff x="0" y="1158150"/>
            <a:chExt cx="5917744" cy="973440"/>
          </a:xfrm>
        </p:grpSpPr>
        <p:sp>
          <p:nvSpPr>
            <p:cNvPr id="6" name="Rounded Rectangle 6">
              <a:extLst>
                <a:ext uri="{FF2B5EF4-FFF2-40B4-BE49-F238E27FC236}">
                  <a16:creationId xmlns:a16="http://schemas.microsoft.com/office/drawing/2014/main" id="{A9DDCDA3-859A-D565-18C2-95B3AF95110D}"/>
                </a:ext>
              </a:extLst>
            </p:cNvPr>
            <p:cNvSpPr/>
            <p:nvPr/>
          </p:nvSpPr>
          <p:spPr>
            <a:xfrm>
              <a:off x="0" y="1158150"/>
              <a:ext cx="5917744" cy="973440"/>
            </a:xfrm>
            <a:prstGeom prst="roundRect">
              <a:avLst/>
            </a:prstGeom>
            <a:solidFill>
              <a:schemeClr val="tx2">
                <a:lumMod val="50000"/>
                <a:lumOff val="50000"/>
              </a:schemeClr>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8" name="Rounded Rectangle 4">
              <a:extLst>
                <a:ext uri="{FF2B5EF4-FFF2-40B4-BE49-F238E27FC236}">
                  <a16:creationId xmlns:a16="http://schemas.microsoft.com/office/drawing/2014/main" id="{F5D07688-1E39-3691-A5C4-143DC10E0121}"/>
                </a:ext>
              </a:extLst>
            </p:cNvPr>
            <p:cNvSpPr txBox="1"/>
            <p:nvPr/>
          </p:nvSpPr>
          <p:spPr>
            <a:xfrm>
              <a:off x="298103" y="1217337"/>
              <a:ext cx="5314299" cy="907922"/>
            </a:xfrm>
            <a:prstGeom prst="rect">
              <a:avLst/>
            </a:prstGeom>
            <a:solidFill>
              <a:schemeClr val="tx2">
                <a:lumMod val="50000"/>
                <a:lumOff val="5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knowledge</a:t>
              </a:r>
              <a:endParaRPr lang="en-GB" sz="2200" b="1" kern="1200">
                <a:latin typeface="Segoe UI" panose="020B0502040204020203" pitchFamily="34" charset="0"/>
                <a:cs typeface="Segoe UI" panose="020B0502040204020203" pitchFamily="34" charset="0"/>
              </a:endParaRPr>
            </a:p>
          </p:txBody>
        </p:sp>
      </p:grpSp>
      <p:sp>
        <p:nvSpPr>
          <p:cNvPr id="14" name="Title 1">
            <a:extLst>
              <a:ext uri="{FF2B5EF4-FFF2-40B4-BE49-F238E27FC236}">
                <a16:creationId xmlns:a16="http://schemas.microsoft.com/office/drawing/2014/main" id="{16364172-33F9-8FA7-465E-E5B4E0EC13C1}"/>
              </a:ext>
            </a:extLst>
          </p:cNvPr>
          <p:cNvSpPr txBox="1">
            <a:spLocks/>
          </p:cNvSpPr>
          <p:nvPr/>
        </p:nvSpPr>
        <p:spPr>
          <a:xfrm>
            <a:off x="4082260" y="-197266"/>
            <a:ext cx="5926730" cy="168742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dirty="0">
                <a:effectLst>
                  <a:outerShdw blurRad="50800" dist="38100" dir="2700000" algn="tl" rotWithShape="0">
                    <a:prstClr val="black">
                      <a:alpha val="40000"/>
                    </a:prstClr>
                  </a:outerShdw>
                </a:effectLst>
                <a:latin typeface="Segoe UI"/>
                <a:cs typeface="Segoe UI"/>
              </a:rPr>
              <a:t>Making Choices:  What do you think?</a:t>
            </a:r>
            <a:endParaRPr lang="en-US" dirty="0"/>
          </a:p>
        </p:txBody>
      </p:sp>
      <p:pic>
        <p:nvPicPr>
          <p:cNvPr id="16" name="Picture 15" descr="A colorful rectangular sign with black text&#10;&#10;AI-generated content may be incorrect.">
            <a:extLst>
              <a:ext uri="{FF2B5EF4-FFF2-40B4-BE49-F238E27FC236}">
                <a16:creationId xmlns:a16="http://schemas.microsoft.com/office/drawing/2014/main" id="{8EDF419C-F439-C067-9867-9EDC257E7BB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22" name="Picture 21" descr="Blue and white logo with text&#10;&#10;AI-generated content may be incorrect.">
            <a:extLst>
              <a:ext uri="{FF2B5EF4-FFF2-40B4-BE49-F238E27FC236}">
                <a16:creationId xmlns:a16="http://schemas.microsoft.com/office/drawing/2014/main" id="{845DDF6F-EF8F-3C06-426B-215DCAE90428}"/>
              </a:ext>
            </a:extLst>
          </p:cNvPr>
          <p:cNvPicPr>
            <a:picLocks noChangeAspect="1"/>
          </p:cNvPicPr>
          <p:nvPr/>
        </p:nvPicPr>
        <p:blipFill>
          <a:blip r:embed="rId16"/>
          <a:stretch>
            <a:fillRect/>
          </a:stretch>
        </p:blipFill>
        <p:spPr>
          <a:xfrm>
            <a:off x="10514824" y="286314"/>
            <a:ext cx="1373716" cy="1021291"/>
          </a:xfrm>
          <a:prstGeom prst="rect">
            <a:avLst/>
          </a:prstGeom>
          <a:ln>
            <a:solidFill>
              <a:schemeClr val="bg1"/>
            </a:solidFill>
          </a:ln>
        </p:spPr>
      </p:pic>
      <p:pic>
        <p:nvPicPr>
          <p:cNvPr id="4" name="Picture 3" descr="A colorful rectangular sign with black text&#10;&#10;AI-generated content may be incorrect.">
            <a:extLst>
              <a:ext uri="{FF2B5EF4-FFF2-40B4-BE49-F238E27FC236}">
                <a16:creationId xmlns:a16="http://schemas.microsoft.com/office/drawing/2014/main" id="{9E6C7B0D-D86E-F425-49D0-A8B6F94B2F6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5628" y="2261236"/>
            <a:ext cx="4022782" cy="2681855"/>
          </a:xfrm>
          <a:prstGeom prst="rect">
            <a:avLst/>
          </a:prstGeom>
        </p:spPr>
      </p:pic>
    </p:spTree>
    <p:extLst>
      <p:ext uri="{BB962C8B-B14F-4D97-AF65-F5344CB8AC3E}">
        <p14:creationId xmlns:p14="http://schemas.microsoft.com/office/powerpoint/2010/main" val="2063194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FF1DE-DA7A-54EB-9D46-86D0660A9EAD}"/>
            </a:ext>
          </a:extLst>
        </p:cNvPr>
        <p:cNvGrpSpPr/>
        <p:nvPr/>
      </p:nvGrpSpPr>
      <p:grpSpPr>
        <a:xfrm>
          <a:off x="0" y="0"/>
          <a:ext cx="0" cy="0"/>
          <a:chOff x="0" y="0"/>
          <a:chExt cx="0" cy="0"/>
        </a:xfrm>
      </p:grpSpPr>
      <p:pic>
        <p:nvPicPr>
          <p:cNvPr id="6" name="Picture 5" descr="A group of plates with food in them&#10;&#10;AI-generated content may be incorrect.">
            <a:extLst>
              <a:ext uri="{FF2B5EF4-FFF2-40B4-BE49-F238E27FC236}">
                <a16:creationId xmlns:a16="http://schemas.microsoft.com/office/drawing/2014/main" id="{3732A081-2C91-C7A6-63B2-9353683B23C7}"/>
              </a:ext>
            </a:extLst>
          </p:cNvPr>
          <p:cNvPicPr>
            <a:picLocks noChangeAspect="1"/>
          </p:cNvPicPr>
          <p:nvPr/>
        </p:nvPicPr>
        <p:blipFill>
          <a:blip r:embed="rId3"/>
          <a:srcRect t="-7433" b="12279"/>
          <a:stretch>
            <a:fillRect/>
          </a:stretch>
        </p:blipFill>
        <p:spPr>
          <a:xfrm flipH="1">
            <a:off x="0" y="4275207"/>
            <a:ext cx="3895380" cy="2577953"/>
          </a:xfrm>
          <a:prstGeom prst="rect">
            <a:avLst/>
          </a:prstGeom>
        </p:spPr>
      </p:pic>
      <p:sp>
        <p:nvSpPr>
          <p:cNvPr id="3" name="Subtitle 2">
            <a:extLst>
              <a:ext uri="{FF2B5EF4-FFF2-40B4-BE49-F238E27FC236}">
                <a16:creationId xmlns:a16="http://schemas.microsoft.com/office/drawing/2014/main" id="{17A21903-FABF-6A98-ADFB-93479B66DE60}"/>
              </a:ext>
            </a:extLst>
          </p:cNvPr>
          <p:cNvSpPr>
            <a:spLocks noGrp="1"/>
          </p:cNvSpPr>
          <p:nvPr>
            <p:ph type="subTitle" idx="1"/>
          </p:nvPr>
        </p:nvSpPr>
        <p:spPr>
          <a:xfrm>
            <a:off x="286871" y="1228164"/>
            <a:ext cx="11815482" cy="5441575"/>
          </a:xfrm>
        </p:spPr>
        <p:txBody>
          <a:bodyPr>
            <a:normAutofit/>
          </a:bodyPr>
          <a:lstStyle/>
          <a:p>
            <a:pPr algn="l"/>
            <a:endParaRPr lang="en-GB" dirty="0"/>
          </a:p>
          <a:p>
            <a:pPr algn="l"/>
            <a:endParaRPr lang="en-GB" dirty="0"/>
          </a:p>
          <a:p>
            <a:pPr algn="l"/>
            <a:endParaRPr lang="en-GB" b="1" dirty="0"/>
          </a:p>
          <a:p>
            <a:pPr algn="l"/>
            <a:endParaRPr lang="en-GB" dirty="0"/>
          </a:p>
          <a:p>
            <a:pPr algn="l"/>
            <a:endParaRPr lang="en-GB" dirty="0"/>
          </a:p>
          <a:p>
            <a:pPr algn="l"/>
            <a:endParaRPr lang="en-GB" dirty="0"/>
          </a:p>
          <a:p>
            <a:pPr algn="l"/>
            <a:endParaRPr lang="en-GB" dirty="0"/>
          </a:p>
        </p:txBody>
      </p:sp>
      <p:sp>
        <p:nvSpPr>
          <p:cNvPr id="15" name="Title 1">
            <a:extLst>
              <a:ext uri="{FF2B5EF4-FFF2-40B4-BE49-F238E27FC236}">
                <a16:creationId xmlns:a16="http://schemas.microsoft.com/office/drawing/2014/main" id="{8CA877C5-727C-01DE-1E11-4039BB2F097B}"/>
              </a:ext>
            </a:extLst>
          </p:cNvPr>
          <p:cNvSpPr txBox="1">
            <a:spLocks/>
          </p:cNvSpPr>
          <p:nvPr/>
        </p:nvSpPr>
        <p:spPr>
          <a:xfrm>
            <a:off x="4082036" y="-180664"/>
            <a:ext cx="5002338" cy="17623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dirty="0">
                <a:effectLst>
                  <a:outerShdw blurRad="50800" dist="38100" dir="2700000" algn="tl" rotWithShape="0">
                    <a:prstClr val="black">
                      <a:alpha val="40000"/>
                    </a:prstClr>
                  </a:outerShdw>
                </a:effectLst>
                <a:latin typeface="Segoe UI"/>
                <a:cs typeface="Segoe UI"/>
              </a:rPr>
              <a:t>Nicotine pouches</a:t>
            </a:r>
            <a:endParaRPr lang="en-US" sz="2400" dirty="0"/>
          </a:p>
        </p:txBody>
      </p:sp>
      <p:sp>
        <p:nvSpPr>
          <p:cNvPr id="5" name="TextBox 4">
            <a:extLst>
              <a:ext uri="{FF2B5EF4-FFF2-40B4-BE49-F238E27FC236}">
                <a16:creationId xmlns:a16="http://schemas.microsoft.com/office/drawing/2014/main" id="{7A5F69E5-7D41-982A-F9C3-31BE1EFE49B0}"/>
              </a:ext>
            </a:extLst>
          </p:cNvPr>
          <p:cNvSpPr txBox="1"/>
          <p:nvPr/>
        </p:nvSpPr>
        <p:spPr>
          <a:xfrm>
            <a:off x="1857206" y="2117362"/>
            <a:ext cx="337227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dirty="0">
                <a:solidFill>
                  <a:srgbClr val="000000"/>
                </a:solidFill>
                <a:latin typeface="Segoe UI"/>
                <a:ea typeface="Arial"/>
                <a:cs typeface="Arial"/>
              </a:rPr>
              <a:t>Nicotine pouches, </a:t>
            </a:r>
            <a:endParaRPr lang="en-US" dirty="0">
              <a:solidFill>
                <a:srgbClr val="000000"/>
              </a:solidFill>
              <a:ea typeface="Arial"/>
              <a:cs typeface="Arial"/>
            </a:endParaRPr>
          </a:p>
          <a:p>
            <a:pPr algn="ctr"/>
            <a:r>
              <a:rPr lang="en-GB" b="1" dirty="0">
                <a:solidFill>
                  <a:srgbClr val="000000"/>
                </a:solidFill>
                <a:latin typeface="Segoe UI"/>
                <a:ea typeface="Arial"/>
                <a:cs typeface="Arial"/>
              </a:rPr>
              <a:t>or white snus, are small sachets containing nicotine,       sweeteners and flavourings. </a:t>
            </a:r>
            <a:r>
              <a:rPr lang="en-US" b="1" dirty="0">
                <a:solidFill>
                  <a:srgbClr val="000000"/>
                </a:solidFill>
                <a:latin typeface="Segoe UI"/>
                <a:ea typeface="Arial"/>
                <a:cs typeface="Arial"/>
              </a:rPr>
              <a:t>​</a:t>
            </a:r>
            <a:endParaRPr lang="en-US" dirty="0"/>
          </a:p>
          <a:p>
            <a:pPr algn="ctr"/>
            <a:r>
              <a:rPr lang="en-GB" b="1" dirty="0">
                <a:solidFill>
                  <a:srgbClr val="000000"/>
                </a:solidFill>
                <a:latin typeface="Segoe UI"/>
                <a:ea typeface="Arial"/>
                <a:cs typeface="Arial"/>
              </a:rPr>
              <a:t>They do not contain tobacco. </a:t>
            </a:r>
            <a:endParaRPr lang="en-GB" dirty="0"/>
          </a:p>
        </p:txBody>
      </p:sp>
      <p:sp>
        <p:nvSpPr>
          <p:cNvPr id="9" name="TextBox 8">
            <a:extLst>
              <a:ext uri="{FF2B5EF4-FFF2-40B4-BE49-F238E27FC236}">
                <a16:creationId xmlns:a16="http://schemas.microsoft.com/office/drawing/2014/main" id="{0FC9F96F-7799-43AE-9BDC-C66B26B2C792}"/>
              </a:ext>
            </a:extLst>
          </p:cNvPr>
          <p:cNvSpPr txBox="1"/>
          <p:nvPr/>
        </p:nvSpPr>
        <p:spPr>
          <a:xfrm>
            <a:off x="6605494" y="1517750"/>
            <a:ext cx="4011171" cy="1754326"/>
          </a:xfrm>
          <a:prstGeom prst="rect">
            <a:avLst/>
          </a:prstGeom>
          <a:noFill/>
        </p:spPr>
        <p:txBody>
          <a:bodyPr wrap="square" lIns="91440" tIns="45720" rIns="91440" bIns="45720" anchor="t">
            <a:spAutoFit/>
          </a:bodyPr>
          <a:lstStyle/>
          <a:p>
            <a:pPr algn="ctr"/>
            <a:r>
              <a:rPr lang="en-GB" b="1" dirty="0">
                <a:solidFill>
                  <a:srgbClr val="000000"/>
                </a:solidFill>
                <a:latin typeface="Segoe UI"/>
                <a:ea typeface="Arial"/>
                <a:cs typeface="Arial"/>
              </a:rPr>
              <a:t>Testing has shown </a:t>
            </a:r>
            <a:endParaRPr lang="en-US" dirty="0"/>
          </a:p>
          <a:p>
            <a:pPr algn="ctr"/>
            <a:r>
              <a:rPr lang="en-GB" b="1" dirty="0">
                <a:solidFill>
                  <a:srgbClr val="000000"/>
                </a:solidFill>
                <a:latin typeface="Segoe UI"/>
                <a:ea typeface="Arial"/>
                <a:cs typeface="Arial"/>
              </a:rPr>
              <a:t>snus often have very </a:t>
            </a:r>
            <a:endParaRPr lang="en-US" dirty="0">
              <a:solidFill>
                <a:srgbClr val="000000"/>
              </a:solidFill>
              <a:ea typeface="Arial"/>
              <a:cs typeface="Arial"/>
            </a:endParaRPr>
          </a:p>
          <a:p>
            <a:pPr algn="ctr"/>
            <a:r>
              <a:rPr lang="en-GB" b="1" dirty="0">
                <a:solidFill>
                  <a:srgbClr val="000000"/>
                </a:solidFill>
                <a:latin typeface="Segoe UI"/>
                <a:ea typeface="Arial"/>
                <a:cs typeface="Arial"/>
              </a:rPr>
              <a:t>high levels of nicotine. </a:t>
            </a:r>
            <a:endParaRPr lang="en-US" dirty="0">
              <a:solidFill>
                <a:srgbClr val="000000"/>
              </a:solidFill>
              <a:ea typeface="Arial"/>
              <a:cs typeface="Arial"/>
            </a:endParaRPr>
          </a:p>
          <a:p>
            <a:pPr algn="ctr"/>
            <a:endParaRPr lang="en-GB" b="1" dirty="0">
              <a:solidFill>
                <a:srgbClr val="000000"/>
              </a:solidFill>
              <a:latin typeface="Segoe UI"/>
              <a:ea typeface="Arial"/>
              <a:cs typeface="Arial"/>
            </a:endParaRPr>
          </a:p>
          <a:p>
            <a:pPr algn="ctr"/>
            <a:r>
              <a:rPr lang="en-GB" b="1" dirty="0">
                <a:solidFill>
                  <a:srgbClr val="000000"/>
                </a:solidFill>
                <a:latin typeface="Segoe UI"/>
                <a:ea typeface="Arial"/>
                <a:cs typeface="Arial"/>
              </a:rPr>
              <a:t>This can make a person feel </a:t>
            </a:r>
          </a:p>
          <a:p>
            <a:pPr algn="ctr"/>
            <a:r>
              <a:rPr lang="en-GB" b="1" dirty="0">
                <a:solidFill>
                  <a:srgbClr val="000000"/>
                </a:solidFill>
                <a:latin typeface="Segoe UI"/>
                <a:ea typeface="Arial"/>
                <a:cs typeface="Arial"/>
              </a:rPr>
              <a:t>dizzy and unwell. </a:t>
            </a:r>
            <a:endParaRPr lang="en-US" dirty="0">
              <a:solidFill>
                <a:srgbClr val="000000"/>
              </a:solidFill>
              <a:ea typeface="Arial"/>
              <a:cs typeface="Arial"/>
            </a:endParaRPr>
          </a:p>
        </p:txBody>
      </p:sp>
      <p:grpSp>
        <p:nvGrpSpPr>
          <p:cNvPr id="11" name="Group 10">
            <a:extLst>
              <a:ext uri="{FF2B5EF4-FFF2-40B4-BE49-F238E27FC236}">
                <a16:creationId xmlns:a16="http://schemas.microsoft.com/office/drawing/2014/main" id="{9325E9D4-1A8F-20D9-197F-525CC983CD45}"/>
              </a:ext>
            </a:extLst>
          </p:cNvPr>
          <p:cNvGrpSpPr/>
          <p:nvPr/>
        </p:nvGrpSpPr>
        <p:grpSpPr>
          <a:xfrm>
            <a:off x="83200" y="119947"/>
            <a:ext cx="3807271" cy="671568"/>
            <a:chOff x="0" y="1158150"/>
            <a:chExt cx="5917744" cy="973440"/>
          </a:xfrm>
        </p:grpSpPr>
        <p:sp>
          <p:nvSpPr>
            <p:cNvPr id="8" name="Rounded Rectangle 6">
              <a:extLst>
                <a:ext uri="{FF2B5EF4-FFF2-40B4-BE49-F238E27FC236}">
                  <a16:creationId xmlns:a16="http://schemas.microsoft.com/office/drawing/2014/main" id="{A5FD0328-31E7-8F6F-589A-08B2FF9C9800}"/>
                </a:ext>
              </a:extLst>
            </p:cNvPr>
            <p:cNvSpPr/>
            <p:nvPr/>
          </p:nvSpPr>
          <p:spPr>
            <a:xfrm>
              <a:off x="0" y="1158150"/>
              <a:ext cx="5917744" cy="973440"/>
            </a:xfrm>
            <a:prstGeom prst="roundRect">
              <a:avLst/>
            </a:prstGeom>
            <a:solidFill>
              <a:schemeClr val="tx2">
                <a:lumMod val="50000"/>
                <a:lumOff val="50000"/>
              </a:schemeClr>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10" name="Rounded Rectangle 4">
              <a:extLst>
                <a:ext uri="{FF2B5EF4-FFF2-40B4-BE49-F238E27FC236}">
                  <a16:creationId xmlns:a16="http://schemas.microsoft.com/office/drawing/2014/main" id="{0D81AEAF-9364-5E59-70F0-69A3CD854E70}"/>
                </a:ext>
              </a:extLst>
            </p:cNvPr>
            <p:cNvSpPr txBox="1"/>
            <p:nvPr/>
          </p:nvSpPr>
          <p:spPr>
            <a:xfrm>
              <a:off x="298103" y="1217337"/>
              <a:ext cx="5314299" cy="907922"/>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knowledge</a:t>
              </a:r>
              <a:endParaRPr lang="en-GB" sz="2200" b="1" kern="1200">
                <a:latin typeface="Segoe UI" panose="020B0502040204020203" pitchFamily="34" charset="0"/>
                <a:cs typeface="Segoe UI" panose="020B0502040204020203" pitchFamily="34" charset="0"/>
              </a:endParaRPr>
            </a:p>
          </p:txBody>
        </p:sp>
      </p:grpSp>
      <p:sp>
        <p:nvSpPr>
          <p:cNvPr id="13" name="TextBox 12">
            <a:extLst>
              <a:ext uri="{FF2B5EF4-FFF2-40B4-BE49-F238E27FC236}">
                <a16:creationId xmlns:a16="http://schemas.microsoft.com/office/drawing/2014/main" id="{4A0776D1-8E8B-D4DB-FB71-91067CED4AB6}"/>
              </a:ext>
            </a:extLst>
          </p:cNvPr>
          <p:cNvSpPr txBox="1"/>
          <p:nvPr/>
        </p:nvSpPr>
        <p:spPr>
          <a:xfrm>
            <a:off x="5402636" y="4618865"/>
            <a:ext cx="3689495" cy="1754326"/>
          </a:xfrm>
          <a:prstGeom prst="rect">
            <a:avLst/>
          </a:prstGeom>
          <a:noFill/>
        </p:spPr>
        <p:txBody>
          <a:bodyPr wrap="square" lIns="91440" tIns="45720" rIns="91440" bIns="45720" anchor="t">
            <a:spAutoFit/>
          </a:bodyPr>
          <a:lstStyle/>
          <a:p>
            <a:pPr algn="ctr"/>
            <a:r>
              <a:rPr lang="en-GB" b="1" dirty="0">
                <a:solidFill>
                  <a:srgbClr val="000000"/>
                </a:solidFill>
                <a:latin typeface="Segoe UI"/>
                <a:ea typeface="Arial"/>
                <a:cs typeface="Arial"/>
              </a:rPr>
              <a:t>Research shows that </a:t>
            </a:r>
            <a:endParaRPr lang="en-US" dirty="0"/>
          </a:p>
          <a:p>
            <a:pPr algn="ctr"/>
            <a:r>
              <a:rPr lang="en-GB" b="1" dirty="0">
                <a:solidFill>
                  <a:srgbClr val="000000"/>
                </a:solidFill>
                <a:latin typeface="Segoe UI"/>
                <a:ea typeface="Arial"/>
                <a:cs typeface="Arial"/>
              </a:rPr>
              <a:t>using nicotine pouches </a:t>
            </a:r>
          </a:p>
          <a:p>
            <a:pPr algn="ctr"/>
            <a:r>
              <a:rPr lang="en-GB" b="1" dirty="0">
                <a:solidFill>
                  <a:srgbClr val="000000"/>
                </a:solidFill>
                <a:latin typeface="Segoe UI"/>
                <a:ea typeface="Arial"/>
                <a:cs typeface="Arial"/>
              </a:rPr>
              <a:t>can lead to oral health concerns, increased heart rate and blood pressure.</a:t>
            </a:r>
            <a:endParaRPr lang="en-GB" b="1" dirty="0"/>
          </a:p>
          <a:p>
            <a:pPr algn="ctr"/>
            <a:endParaRPr lang="en-GB" b="1" dirty="0">
              <a:latin typeface="Segoe UI" panose="020B0502040204020203" pitchFamily="34" charset="0"/>
              <a:ea typeface="Calibri"/>
              <a:cs typeface="Segoe UI" panose="020B0502040204020203" pitchFamily="34" charset="0"/>
            </a:endParaRPr>
          </a:p>
        </p:txBody>
      </p:sp>
      <p:pic>
        <p:nvPicPr>
          <p:cNvPr id="16" name="Picture 15" descr="A colorful rectangular sign with black text&#10;&#10;AI-generated content may be incorrect.">
            <a:extLst>
              <a:ext uri="{FF2B5EF4-FFF2-40B4-BE49-F238E27FC236}">
                <a16:creationId xmlns:a16="http://schemas.microsoft.com/office/drawing/2014/main" id="{62B76BD4-8CA6-7608-A9E3-3C5F221D74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8" name="Picture 17" descr="Blue and white logo with text&#10;&#10;AI-generated content may be incorrect.">
            <a:extLst>
              <a:ext uri="{FF2B5EF4-FFF2-40B4-BE49-F238E27FC236}">
                <a16:creationId xmlns:a16="http://schemas.microsoft.com/office/drawing/2014/main" id="{88C5B53E-AB16-770B-E65F-48D283DE2625}"/>
              </a:ext>
            </a:extLst>
          </p:cNvPr>
          <p:cNvPicPr>
            <a:picLocks noChangeAspect="1"/>
          </p:cNvPicPr>
          <p:nvPr/>
        </p:nvPicPr>
        <p:blipFill>
          <a:blip r:embed="rId5"/>
          <a:stretch>
            <a:fillRect/>
          </a:stretch>
        </p:blipFill>
        <p:spPr>
          <a:xfrm>
            <a:off x="10514824" y="286314"/>
            <a:ext cx="1373716" cy="1021291"/>
          </a:xfrm>
          <a:prstGeom prst="rect">
            <a:avLst/>
          </a:prstGeom>
          <a:ln>
            <a:solidFill>
              <a:schemeClr val="bg1"/>
            </a:solidFill>
          </a:ln>
        </p:spPr>
      </p:pic>
      <p:sp>
        <p:nvSpPr>
          <p:cNvPr id="14" name="Speech Bubble: Oval 2">
            <a:extLst>
              <a:ext uri="{FF2B5EF4-FFF2-40B4-BE49-F238E27FC236}">
                <a16:creationId xmlns:a16="http://schemas.microsoft.com/office/drawing/2014/main" id="{DF47C962-9928-B162-5DCF-A132B21669F5}"/>
              </a:ext>
            </a:extLst>
          </p:cNvPr>
          <p:cNvSpPr/>
          <p:nvPr/>
        </p:nvSpPr>
        <p:spPr>
          <a:xfrm rot="5400000">
            <a:off x="2354912" y="889518"/>
            <a:ext cx="2376858" cy="4086330"/>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17" name="Speech Bubble: Oval 2">
            <a:extLst>
              <a:ext uri="{FF2B5EF4-FFF2-40B4-BE49-F238E27FC236}">
                <a16:creationId xmlns:a16="http://schemas.microsoft.com/office/drawing/2014/main" id="{3794B8D5-639C-D7DC-89E8-144EEAA69BB7}"/>
              </a:ext>
            </a:extLst>
          </p:cNvPr>
          <p:cNvSpPr/>
          <p:nvPr/>
        </p:nvSpPr>
        <p:spPr>
          <a:xfrm rot="5400000">
            <a:off x="7460230" y="382540"/>
            <a:ext cx="2376858" cy="4086330"/>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22" name="Speech Bubble: Oval 2">
            <a:extLst>
              <a:ext uri="{FF2B5EF4-FFF2-40B4-BE49-F238E27FC236}">
                <a16:creationId xmlns:a16="http://schemas.microsoft.com/office/drawing/2014/main" id="{69FFC2C7-EC63-F872-1474-6357ECC26638}"/>
              </a:ext>
            </a:extLst>
          </p:cNvPr>
          <p:cNvSpPr/>
          <p:nvPr/>
        </p:nvSpPr>
        <p:spPr>
          <a:xfrm rot="5400000">
            <a:off x="6058955" y="3287937"/>
            <a:ext cx="2376858" cy="4086330"/>
          </a:xfrm>
          <a:prstGeom prst="wedgeEllipseCallout">
            <a:avLst/>
          </a:prstGeom>
          <a:noFill/>
          <a:ln w="76200">
            <a:solidFill>
              <a:srgbClr val="257AA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latin typeface="Segoe UI"/>
                <a:cs typeface="Segoe UI"/>
              </a:rPr>
              <a:t> </a:t>
            </a: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a:p>
            <a:pPr algn="ctr"/>
            <a:endParaRPr lang="en-GB">
              <a:latin typeface="Segoe UI"/>
              <a:cs typeface="Segoe UI"/>
            </a:endParaRPr>
          </a:p>
        </p:txBody>
      </p:sp>
      <p:sp>
        <p:nvSpPr>
          <p:cNvPr id="25" name="Title 1">
            <a:extLst>
              <a:ext uri="{FF2B5EF4-FFF2-40B4-BE49-F238E27FC236}">
                <a16:creationId xmlns:a16="http://schemas.microsoft.com/office/drawing/2014/main" id="{117AD523-3B67-F70E-72D6-27B9F837AF3E}"/>
              </a:ext>
            </a:extLst>
          </p:cNvPr>
          <p:cNvSpPr txBox="1">
            <a:spLocks/>
          </p:cNvSpPr>
          <p:nvPr/>
        </p:nvSpPr>
        <p:spPr>
          <a:xfrm>
            <a:off x="83424" y="417848"/>
            <a:ext cx="5002338" cy="17623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dirty="0">
                <a:effectLst>
                  <a:outerShdw blurRad="50800" dist="38100" dir="2700000" algn="tl" rotWithShape="0">
                    <a:prstClr val="black">
                      <a:alpha val="40000"/>
                    </a:prstClr>
                  </a:outerShdw>
                </a:effectLst>
                <a:latin typeface="Segoe UI"/>
                <a:cs typeface="Segoe UI"/>
              </a:rPr>
              <a:t>You need to know ...</a:t>
            </a:r>
            <a:endParaRPr lang="en-US" dirty="0"/>
          </a:p>
        </p:txBody>
      </p:sp>
    </p:spTree>
    <p:extLst>
      <p:ext uri="{BB962C8B-B14F-4D97-AF65-F5344CB8AC3E}">
        <p14:creationId xmlns:p14="http://schemas.microsoft.com/office/powerpoint/2010/main" val="2994259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3" grpId="0"/>
      <p:bldP spid="14" grpId="0" animBg="1"/>
      <p:bldP spid="17"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FED41-2AD9-B0FF-62F7-AC5966DA70B0}"/>
            </a:ext>
          </a:extLst>
        </p:cNvPr>
        <p:cNvGrpSpPr/>
        <p:nvPr/>
      </p:nvGrpSpPr>
      <p:grpSpPr>
        <a:xfrm>
          <a:off x="0" y="0"/>
          <a:ext cx="0" cy="0"/>
          <a:chOff x="0" y="0"/>
          <a:chExt cx="0" cy="0"/>
        </a:xfrm>
      </p:grpSpPr>
      <p:pic>
        <p:nvPicPr>
          <p:cNvPr id="3" name="Picture 2" descr="A close up of a person&amp;#39;s mouth&#10;&#10;AI-generated content may be incorrect.">
            <a:extLst>
              <a:ext uri="{FF2B5EF4-FFF2-40B4-BE49-F238E27FC236}">
                <a16:creationId xmlns:a16="http://schemas.microsoft.com/office/drawing/2014/main" id="{3618A752-A91D-5CFF-0824-67656956C16D}"/>
              </a:ext>
            </a:extLst>
          </p:cNvPr>
          <p:cNvPicPr>
            <a:picLocks noChangeAspect="1"/>
          </p:cNvPicPr>
          <p:nvPr/>
        </p:nvPicPr>
        <p:blipFill>
          <a:blip r:embed="rId3"/>
          <a:srcRect b="17149"/>
          <a:stretch>
            <a:fillRect/>
          </a:stretch>
        </p:blipFill>
        <p:spPr>
          <a:xfrm>
            <a:off x="1" y="1867605"/>
            <a:ext cx="3900620" cy="3099032"/>
          </a:xfrm>
          <a:prstGeom prst="rect">
            <a:avLst/>
          </a:prstGeom>
        </p:spPr>
      </p:pic>
      <p:sp>
        <p:nvSpPr>
          <p:cNvPr id="8" name="TextBox 7">
            <a:extLst>
              <a:ext uri="{FF2B5EF4-FFF2-40B4-BE49-F238E27FC236}">
                <a16:creationId xmlns:a16="http://schemas.microsoft.com/office/drawing/2014/main" id="{DE4B2A14-C324-4B53-9F08-208F54376802}"/>
              </a:ext>
            </a:extLst>
          </p:cNvPr>
          <p:cNvSpPr txBox="1"/>
          <p:nvPr/>
        </p:nvSpPr>
        <p:spPr>
          <a:xfrm>
            <a:off x="4082260" y="1412105"/>
            <a:ext cx="7707682" cy="4565352"/>
          </a:xfrm>
          <a:prstGeom prst="rect">
            <a:avLst/>
          </a:prstGeom>
          <a:noFill/>
        </p:spPr>
        <p:txBody>
          <a:bodyPr wrap="square" lIns="91440" tIns="45720" rIns="91440" bIns="45720" rtlCol="0" anchor="t">
            <a:spAutoFit/>
          </a:bodyPr>
          <a:lstStyle/>
          <a:p>
            <a:pPr>
              <a:spcBef>
                <a:spcPts val="1000"/>
              </a:spcBef>
            </a:pPr>
            <a:r>
              <a:rPr lang="en-GB" sz="2400" kern="100" dirty="0">
                <a:latin typeface="Segoe UI"/>
                <a:ea typeface="Aptos" panose="020B0004020202020204" pitchFamily="34" charset="0"/>
                <a:cs typeface="Times New Roman"/>
              </a:rPr>
              <a:t>Influencers and sports people using </a:t>
            </a:r>
            <a:r>
              <a:rPr lang="en-GB" sz="2400" b="1" kern="100" dirty="0">
                <a:latin typeface="Segoe UI"/>
                <a:ea typeface="Aptos" panose="020B0004020202020204" pitchFamily="34" charset="0"/>
                <a:cs typeface="Times New Roman"/>
              </a:rPr>
              <a:t>nicotine pouches</a:t>
            </a:r>
            <a:r>
              <a:rPr lang="en-GB" sz="2400" kern="100" dirty="0">
                <a:latin typeface="Segoe UI"/>
                <a:ea typeface="Aptos" panose="020B0004020202020204" pitchFamily="34" charset="0"/>
                <a:cs typeface="Times New Roman"/>
              </a:rPr>
              <a:t>:  </a:t>
            </a:r>
          </a:p>
          <a:p>
            <a:pPr>
              <a:spcBef>
                <a:spcPts val="1000"/>
              </a:spcBef>
            </a:pPr>
            <a:endParaRPr lang="en-GB" sz="2400" b="1" kern="100" dirty="0">
              <a:latin typeface="Segoe UI"/>
              <a:ea typeface="Aptos" panose="020B0004020202020204" pitchFamily="34" charset="0"/>
              <a:cs typeface="Times New Roman"/>
            </a:endParaRPr>
          </a:p>
          <a:p>
            <a:pPr>
              <a:spcBef>
                <a:spcPts val="1000"/>
              </a:spcBef>
            </a:pPr>
            <a:endParaRPr lang="en-GB" sz="2400" b="1" kern="100" dirty="0">
              <a:latin typeface="Segoe UI"/>
              <a:ea typeface="Aptos" panose="020B0004020202020204" pitchFamily="34" charset="0"/>
              <a:cs typeface="Times New Roman"/>
            </a:endParaRPr>
          </a:p>
          <a:p>
            <a:pPr>
              <a:spcBef>
                <a:spcPts val="1000"/>
              </a:spcBef>
            </a:pPr>
            <a:endParaRPr lang="en-GB" sz="2400" b="1" kern="100" dirty="0">
              <a:latin typeface="Segoe UI"/>
              <a:ea typeface="Aptos" panose="020B0004020202020204" pitchFamily="34" charset="0"/>
              <a:cs typeface="Times New Roman"/>
            </a:endParaRPr>
          </a:p>
          <a:p>
            <a:pPr>
              <a:spcBef>
                <a:spcPts val="1000"/>
              </a:spcBef>
            </a:pPr>
            <a:endParaRPr lang="en-GB" sz="2400" kern="100" dirty="0">
              <a:latin typeface="Segoe UI"/>
              <a:ea typeface="Aptos" panose="020B0004020202020204" pitchFamily="34" charset="0"/>
              <a:cs typeface="Times New Roman"/>
            </a:endParaRPr>
          </a:p>
          <a:p>
            <a:pPr>
              <a:spcBef>
                <a:spcPts val="1000"/>
              </a:spcBef>
            </a:pPr>
            <a:r>
              <a:rPr lang="en-GB" sz="2000" kern="100" dirty="0">
                <a:latin typeface="Segoe UI"/>
                <a:ea typeface="Aptos" panose="020B0004020202020204" pitchFamily="34" charset="0"/>
                <a:cs typeface="Times New Roman"/>
              </a:rPr>
              <a:t>Why might over half want to stop?</a:t>
            </a:r>
            <a:endParaRPr lang="en-GB" sz="2000" kern="100" dirty="0">
              <a:latin typeface="Segoe UI"/>
              <a:ea typeface="Aptos" panose="020B0004020202020204" pitchFamily="34" charset="0"/>
              <a:cs typeface="Times New Roman" panose="02020603050405020304" pitchFamily="18" charset="0"/>
            </a:endParaRPr>
          </a:p>
          <a:p>
            <a:pPr>
              <a:spcBef>
                <a:spcPts val="1000"/>
              </a:spcBef>
            </a:pPr>
            <a:endParaRPr lang="en-GB" sz="2000" kern="100" dirty="0">
              <a:latin typeface="Segoe UI"/>
              <a:ea typeface="Aptos" panose="020B0004020202020204" pitchFamily="34" charset="0"/>
              <a:cs typeface="Times New Roman"/>
            </a:endParaRPr>
          </a:p>
          <a:p>
            <a:pPr>
              <a:spcBef>
                <a:spcPts val="1000"/>
              </a:spcBef>
            </a:pPr>
            <a:r>
              <a:rPr lang="en-GB" sz="2000" kern="100" dirty="0">
                <a:latin typeface="Segoe UI"/>
                <a:ea typeface="Aptos" panose="020B0004020202020204" pitchFamily="34" charset="0"/>
                <a:cs typeface="Times New Roman"/>
              </a:rPr>
              <a:t>What do you feel about the role of </a:t>
            </a:r>
            <a:r>
              <a:rPr lang="en-GB" sz="2000" kern="100" dirty="0">
                <a:effectLst/>
                <a:latin typeface="Segoe UI"/>
                <a:ea typeface="Aptos" panose="020B0004020202020204" pitchFamily="34" charset="0"/>
                <a:cs typeface="Times New Roman"/>
              </a:rPr>
              <a:t>influencers promoting </a:t>
            </a:r>
            <a:r>
              <a:rPr lang="en-GB" sz="2000" kern="100" dirty="0">
                <a:latin typeface="Segoe UI"/>
                <a:ea typeface="Aptos" panose="020B0004020202020204" pitchFamily="34" charset="0"/>
                <a:cs typeface="Times New Roman"/>
              </a:rPr>
              <a:t>nicotine products?</a:t>
            </a:r>
            <a:endParaRPr lang="en-GB" sz="2000" kern="100" dirty="0">
              <a:latin typeface="Segoe UI"/>
              <a:ea typeface="Aptos" panose="020B0004020202020204" pitchFamily="34" charset="0"/>
              <a:cs typeface="Times New Roman" panose="02020603050405020304" pitchFamily="18" charset="0"/>
            </a:endParaRPr>
          </a:p>
          <a:p>
            <a:pPr marL="342900">
              <a:spcBef>
                <a:spcPts val="1000"/>
              </a:spcBef>
            </a:pPr>
            <a:endParaRPr lang="en-GB" sz="2400" kern="100" dirty="0">
              <a:latin typeface="Segoe UI"/>
              <a:ea typeface="Aptos" panose="020B0004020202020204" pitchFamily="34" charset="0"/>
              <a:cs typeface="Times New Roman"/>
            </a:endParaRPr>
          </a:p>
        </p:txBody>
      </p:sp>
      <p:grpSp>
        <p:nvGrpSpPr>
          <p:cNvPr id="7" name="Group 6">
            <a:extLst>
              <a:ext uri="{FF2B5EF4-FFF2-40B4-BE49-F238E27FC236}">
                <a16:creationId xmlns:a16="http://schemas.microsoft.com/office/drawing/2014/main" id="{D73820F4-51A9-AFDB-9A68-F2763EC98ABF}"/>
              </a:ext>
            </a:extLst>
          </p:cNvPr>
          <p:cNvGrpSpPr/>
          <p:nvPr/>
        </p:nvGrpSpPr>
        <p:grpSpPr>
          <a:xfrm>
            <a:off x="83200" y="119947"/>
            <a:ext cx="3807271" cy="671568"/>
            <a:chOff x="0" y="1158150"/>
            <a:chExt cx="5917744" cy="973440"/>
          </a:xfrm>
        </p:grpSpPr>
        <p:sp>
          <p:nvSpPr>
            <p:cNvPr id="4" name="Rounded Rectangle 6">
              <a:extLst>
                <a:ext uri="{FF2B5EF4-FFF2-40B4-BE49-F238E27FC236}">
                  <a16:creationId xmlns:a16="http://schemas.microsoft.com/office/drawing/2014/main" id="{9AF56F49-4AA5-7758-4575-222352C37744}"/>
                </a:ext>
              </a:extLst>
            </p:cNvPr>
            <p:cNvSpPr/>
            <p:nvPr/>
          </p:nvSpPr>
          <p:spPr>
            <a:xfrm>
              <a:off x="0" y="1158150"/>
              <a:ext cx="5917744" cy="973440"/>
            </a:xfrm>
            <a:prstGeom prst="roundRect">
              <a:avLst/>
            </a:prstGeom>
            <a:solidFill>
              <a:schemeClr val="tx2">
                <a:lumMod val="50000"/>
                <a:lumOff val="50000"/>
              </a:schemeClr>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6" name="Rounded Rectangle 4">
              <a:extLst>
                <a:ext uri="{FF2B5EF4-FFF2-40B4-BE49-F238E27FC236}">
                  <a16:creationId xmlns:a16="http://schemas.microsoft.com/office/drawing/2014/main" id="{3F9F682A-E3B9-EC62-FB5A-0D5E9D69E9B7}"/>
                </a:ext>
              </a:extLst>
            </p:cNvPr>
            <p:cNvSpPr txBox="1"/>
            <p:nvPr/>
          </p:nvSpPr>
          <p:spPr>
            <a:xfrm>
              <a:off x="298103" y="1217337"/>
              <a:ext cx="5314299" cy="907922"/>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knowledge</a:t>
              </a:r>
              <a:endParaRPr lang="en-GB" sz="2200" b="1" kern="1200">
                <a:latin typeface="Segoe UI" panose="020B0502040204020203" pitchFamily="34" charset="0"/>
                <a:cs typeface="Segoe UI" panose="020B0502040204020203" pitchFamily="34" charset="0"/>
              </a:endParaRPr>
            </a:p>
          </p:txBody>
        </p:sp>
      </p:grpSp>
      <p:sp>
        <p:nvSpPr>
          <p:cNvPr id="10" name="Title 1">
            <a:extLst>
              <a:ext uri="{FF2B5EF4-FFF2-40B4-BE49-F238E27FC236}">
                <a16:creationId xmlns:a16="http://schemas.microsoft.com/office/drawing/2014/main" id="{39EE6C64-C6B7-8C1C-BF8B-7E08D0E393E4}"/>
              </a:ext>
            </a:extLst>
          </p:cNvPr>
          <p:cNvSpPr txBox="1">
            <a:spLocks/>
          </p:cNvSpPr>
          <p:nvPr/>
        </p:nvSpPr>
        <p:spPr>
          <a:xfrm>
            <a:off x="4082260" y="-177517"/>
            <a:ext cx="5002338" cy="17623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dirty="0">
                <a:effectLst>
                  <a:outerShdw blurRad="50800" dist="38100" dir="2700000" algn="tl" rotWithShape="0">
                    <a:prstClr val="black">
                      <a:alpha val="40000"/>
                    </a:prstClr>
                  </a:outerShdw>
                </a:effectLst>
                <a:latin typeface="Segoe UI"/>
                <a:cs typeface="Segoe UI"/>
              </a:rPr>
              <a:t>What do you think?</a:t>
            </a:r>
            <a:endParaRPr lang="en-US" dirty="0"/>
          </a:p>
        </p:txBody>
      </p:sp>
      <p:pic>
        <p:nvPicPr>
          <p:cNvPr id="13" name="Picture 12" descr="A colorful rectangular sign with black text&#10;&#10;AI-generated content may be incorrect.">
            <a:extLst>
              <a:ext uri="{FF2B5EF4-FFF2-40B4-BE49-F238E27FC236}">
                <a16:creationId xmlns:a16="http://schemas.microsoft.com/office/drawing/2014/main" id="{8471D8CC-EDBE-3FAE-0106-F69EA2FC92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5" name="Picture 14" descr="Blue and white logo with text&#10;&#10;AI-generated content may be incorrect.">
            <a:extLst>
              <a:ext uri="{FF2B5EF4-FFF2-40B4-BE49-F238E27FC236}">
                <a16:creationId xmlns:a16="http://schemas.microsoft.com/office/drawing/2014/main" id="{89CE55F4-681F-E449-1004-BE2C99ACA8C4}"/>
              </a:ext>
            </a:extLst>
          </p:cNvPr>
          <p:cNvPicPr>
            <a:picLocks noChangeAspect="1"/>
          </p:cNvPicPr>
          <p:nvPr/>
        </p:nvPicPr>
        <p:blipFill>
          <a:blip r:embed="rId5"/>
          <a:stretch>
            <a:fillRect/>
          </a:stretch>
        </p:blipFill>
        <p:spPr>
          <a:xfrm>
            <a:off x="10514824" y="286314"/>
            <a:ext cx="1373716" cy="1021291"/>
          </a:xfrm>
          <a:prstGeom prst="rect">
            <a:avLst/>
          </a:prstGeom>
          <a:ln>
            <a:solidFill>
              <a:schemeClr val="bg1"/>
            </a:solidFill>
          </a:ln>
        </p:spPr>
      </p:pic>
      <p:pic>
        <p:nvPicPr>
          <p:cNvPr id="5" name="Picture 4" descr="A colorful rectangular sign with black text&#10;&#10;AI-generated content may be incorrect.">
            <a:extLst>
              <a:ext uri="{FF2B5EF4-FFF2-40B4-BE49-F238E27FC236}">
                <a16:creationId xmlns:a16="http://schemas.microsoft.com/office/drawing/2014/main" id="{B84DE692-78E7-EAB0-BB12-20F69C7D4C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3805" y="2225690"/>
            <a:ext cx="2292121" cy="1528081"/>
          </a:xfrm>
          <a:prstGeom prst="rect">
            <a:avLst/>
          </a:prstGeom>
        </p:spPr>
      </p:pic>
    </p:spTree>
    <p:extLst>
      <p:ext uri="{BB962C8B-B14F-4D97-AF65-F5344CB8AC3E}">
        <p14:creationId xmlns:p14="http://schemas.microsoft.com/office/powerpoint/2010/main" val="4181268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56710-9601-0138-2489-A247480CE36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1DB54F2-9E27-21F9-48C6-28E2E3DD2A50}"/>
              </a:ext>
            </a:extLst>
          </p:cNvPr>
          <p:cNvSpPr txBox="1"/>
          <p:nvPr/>
        </p:nvSpPr>
        <p:spPr>
          <a:xfrm>
            <a:off x="2267451" y="1068255"/>
            <a:ext cx="7657095" cy="1077218"/>
          </a:xfrm>
          <a:prstGeom prst="rect">
            <a:avLst/>
          </a:prstGeom>
          <a:noFill/>
        </p:spPr>
        <p:txBody>
          <a:bodyPr wrap="square" lIns="91440" tIns="45720" rIns="91440" bIns="45720" anchor="t">
            <a:spAutoFit/>
          </a:bodyPr>
          <a:lstStyle/>
          <a:p>
            <a:pPr algn="ctr"/>
            <a:r>
              <a:rPr lang="en-US" sz="3200" b="1" dirty="0">
                <a:latin typeface="Segoe UI"/>
                <a:cs typeface="Segoe UI"/>
              </a:rPr>
              <a:t>Where do you see vaping?</a:t>
            </a:r>
            <a:endParaRPr lang="en-US" dirty="0">
              <a:latin typeface="Segoe UI"/>
              <a:cs typeface="Segoe UI"/>
            </a:endParaRPr>
          </a:p>
          <a:p>
            <a:pPr algn="ctr"/>
            <a:endParaRPr lang="en-US" sz="3200" b="1" dirty="0">
              <a:solidFill>
                <a:schemeClr val="bg1"/>
              </a:solidFill>
              <a:latin typeface="Segoe UI"/>
              <a:cs typeface="Segoe UI"/>
            </a:endParaRPr>
          </a:p>
        </p:txBody>
      </p:sp>
      <p:pic>
        <p:nvPicPr>
          <p:cNvPr id="7" name="Picture 6" descr="A colorful rectangular sign with black text&#10;&#10;AI-generated content may be incorrect.">
            <a:extLst>
              <a:ext uri="{FF2B5EF4-FFF2-40B4-BE49-F238E27FC236}">
                <a16:creationId xmlns:a16="http://schemas.microsoft.com/office/drawing/2014/main" id="{EEC401DD-340C-0430-09EC-5CB55CE239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9" name="Picture 8" descr="Blue and white logo with text&#10;&#10;AI-generated content may be incorrect.">
            <a:extLst>
              <a:ext uri="{FF2B5EF4-FFF2-40B4-BE49-F238E27FC236}">
                <a16:creationId xmlns:a16="http://schemas.microsoft.com/office/drawing/2014/main" id="{94EBB964-4CAC-5653-4C90-6F28ED9FBB86}"/>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grpSp>
        <p:nvGrpSpPr>
          <p:cNvPr id="14" name="Group 13">
            <a:extLst>
              <a:ext uri="{FF2B5EF4-FFF2-40B4-BE49-F238E27FC236}">
                <a16:creationId xmlns:a16="http://schemas.microsoft.com/office/drawing/2014/main" id="{4E6FD613-30AC-4DA9-E50D-2B3B5D00B905}"/>
              </a:ext>
            </a:extLst>
          </p:cNvPr>
          <p:cNvGrpSpPr/>
          <p:nvPr/>
        </p:nvGrpSpPr>
        <p:grpSpPr>
          <a:xfrm>
            <a:off x="83200" y="119947"/>
            <a:ext cx="3807271" cy="671568"/>
            <a:chOff x="0" y="1158150"/>
            <a:chExt cx="5917744" cy="973440"/>
          </a:xfrm>
        </p:grpSpPr>
        <p:sp>
          <p:nvSpPr>
            <p:cNvPr id="12" name="Rounded Rectangle 6">
              <a:extLst>
                <a:ext uri="{FF2B5EF4-FFF2-40B4-BE49-F238E27FC236}">
                  <a16:creationId xmlns:a16="http://schemas.microsoft.com/office/drawing/2014/main" id="{C034A56B-00EB-9F99-EDA3-4655F1FBEB55}"/>
                </a:ext>
              </a:extLst>
            </p:cNvPr>
            <p:cNvSpPr/>
            <p:nvPr/>
          </p:nvSpPr>
          <p:spPr>
            <a:xfrm>
              <a:off x="0" y="1158150"/>
              <a:ext cx="5917744" cy="973440"/>
            </a:xfrm>
            <a:prstGeom prst="roundRect">
              <a:avLst/>
            </a:prstGeom>
            <a:solidFill>
              <a:schemeClr val="tx2">
                <a:lumMod val="50000"/>
                <a:lumOff val="50000"/>
              </a:schemeClr>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13" name="Rounded Rectangle 4">
              <a:extLst>
                <a:ext uri="{FF2B5EF4-FFF2-40B4-BE49-F238E27FC236}">
                  <a16:creationId xmlns:a16="http://schemas.microsoft.com/office/drawing/2014/main" id="{1D5C0A30-E29A-E80C-80EE-1AB6AE767582}"/>
                </a:ext>
              </a:extLst>
            </p:cNvPr>
            <p:cNvSpPr txBox="1"/>
            <p:nvPr/>
          </p:nvSpPr>
          <p:spPr>
            <a:xfrm>
              <a:off x="298103" y="1217337"/>
              <a:ext cx="5314299" cy="907922"/>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knowledge</a:t>
              </a:r>
              <a:endParaRPr lang="en-GB" sz="2200" b="1" kern="1200">
                <a:latin typeface="Segoe UI" panose="020B0502040204020203" pitchFamily="34" charset="0"/>
                <a:cs typeface="Segoe UI" panose="020B0502040204020203" pitchFamily="34" charset="0"/>
              </a:endParaRPr>
            </a:p>
          </p:txBody>
        </p:sp>
      </p:grpSp>
      <p:pic>
        <p:nvPicPr>
          <p:cNvPr id="6" name="Picture 5" descr="A group of colorful electronic devices&#10;&#10;Description automatically generated">
            <a:extLst>
              <a:ext uri="{FF2B5EF4-FFF2-40B4-BE49-F238E27FC236}">
                <a16:creationId xmlns:a16="http://schemas.microsoft.com/office/drawing/2014/main" id="{45CE85ED-8EBE-98C8-C9CD-3BA917AAA492}"/>
              </a:ext>
            </a:extLst>
          </p:cNvPr>
          <p:cNvPicPr>
            <a:picLocks noChangeAspect="1"/>
          </p:cNvPicPr>
          <p:nvPr/>
        </p:nvPicPr>
        <p:blipFill>
          <a:blip r:embed="rId5"/>
          <a:srcRect t="9116" r="-3" b="7170"/>
          <a:stretch/>
        </p:blipFill>
        <p:spPr>
          <a:xfrm>
            <a:off x="3524814" y="1972664"/>
            <a:ext cx="5142368" cy="4282712"/>
          </a:xfrm>
          <a:custGeom>
            <a:avLst/>
            <a:gdLst/>
            <a:ahLst/>
            <a:cxnLst/>
            <a:rect l="l" t="t" r="r" b="b"/>
            <a:pathLst>
              <a:path w="7203799" h="6030364">
                <a:moveTo>
                  <a:pt x="4122552" y="0"/>
                </a:moveTo>
                <a:cubicBezTo>
                  <a:pt x="4596210"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8" y="5695047"/>
                  <a:pt x="4206802" y="6030364"/>
                  <a:pt x="3475911" y="6030364"/>
                </a:cubicBezTo>
                <a:cubicBezTo>
                  <a:pt x="2362258" y="6030364"/>
                  <a:pt x="1573553" y="5618755"/>
                  <a:pt x="838794" y="4653974"/>
                </a:cubicBezTo>
                <a:cubicBezTo>
                  <a:pt x="742642" y="4527696"/>
                  <a:pt x="648651" y="4412849"/>
                  <a:pt x="557754" y="4301854"/>
                </a:cubicBezTo>
                <a:cubicBezTo>
                  <a:pt x="181022" y="3841635"/>
                  <a:pt x="0" y="3602300"/>
                  <a:pt x="0" y="3192481"/>
                </a:cubicBezTo>
                <a:cubicBezTo>
                  <a:pt x="0" y="2785556"/>
                  <a:pt x="113467" y="2383585"/>
                  <a:pt x="337003" y="1997729"/>
                </a:cubicBezTo>
                <a:cubicBezTo>
                  <a:pt x="555745" y="1620270"/>
                  <a:pt x="868475" y="1274763"/>
                  <a:pt x="1266386" y="971116"/>
                </a:cubicBezTo>
                <a:cubicBezTo>
                  <a:pt x="1657494" y="672565"/>
                  <a:pt x="2122028" y="426344"/>
                  <a:pt x="2610064" y="259166"/>
                </a:cubicBezTo>
                <a:cubicBezTo>
                  <a:pt x="3111238" y="87171"/>
                  <a:pt x="3620296" y="0"/>
                  <a:pt x="4122552" y="0"/>
                </a:cubicBezTo>
                <a:close/>
              </a:path>
            </a:pathLst>
          </a:custGeom>
        </p:spPr>
      </p:pic>
    </p:spTree>
    <p:extLst>
      <p:ext uri="{BB962C8B-B14F-4D97-AF65-F5344CB8AC3E}">
        <p14:creationId xmlns:p14="http://schemas.microsoft.com/office/powerpoint/2010/main" val="844142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9F566-A596-9477-0CBC-07052714A871}"/>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1ED61918-1AD2-D4FC-4DA7-F287ECF69AF4}"/>
              </a:ext>
            </a:extLst>
          </p:cNvPr>
          <p:cNvSpPr txBox="1"/>
          <p:nvPr/>
        </p:nvSpPr>
        <p:spPr>
          <a:xfrm>
            <a:off x="779660" y="5887450"/>
            <a:ext cx="10630753" cy="882293"/>
          </a:xfrm>
          <a:prstGeom prst="rect">
            <a:avLst/>
          </a:prstGeom>
          <a:noFill/>
        </p:spPr>
        <p:txBody>
          <a:bodyPr wrap="square" lIns="91440" tIns="45720" rIns="91440" bIns="45720" anchor="ctr">
            <a:spAutoFit/>
          </a:bodyPr>
          <a:lstStyle/>
          <a:p>
            <a:pPr algn="ctr">
              <a:spcBef>
                <a:spcPts val="400"/>
              </a:spcBef>
            </a:pPr>
            <a:r>
              <a:rPr lang="en-US" sz="2400" b="1">
                <a:latin typeface="Segoe UI"/>
                <a:cs typeface="Segoe UI"/>
              </a:rPr>
              <a:t>Watch the short clip of young people </a:t>
            </a:r>
            <a:endParaRPr lang="en-US" sz="2400">
              <a:latin typeface="Segoe UI"/>
              <a:cs typeface="Segoe UI"/>
            </a:endParaRPr>
          </a:p>
          <a:p>
            <a:pPr algn="ctr">
              <a:spcBef>
                <a:spcPts val="400"/>
              </a:spcBef>
            </a:pPr>
            <a:r>
              <a:rPr lang="en-US" sz="2400" b="1">
                <a:latin typeface="Segoe UI"/>
                <a:cs typeface="Segoe UI"/>
              </a:rPr>
              <a:t>discussing vapes and social media</a:t>
            </a:r>
            <a:endParaRPr lang="en-US" sz="2400">
              <a:latin typeface="Segoe UI"/>
              <a:cs typeface="Segoe UI"/>
            </a:endParaRPr>
          </a:p>
        </p:txBody>
      </p:sp>
      <p:sp>
        <p:nvSpPr>
          <p:cNvPr id="16" name="TextBox 15">
            <a:extLst>
              <a:ext uri="{FF2B5EF4-FFF2-40B4-BE49-F238E27FC236}">
                <a16:creationId xmlns:a16="http://schemas.microsoft.com/office/drawing/2014/main" id="{DD17E43F-4086-9722-D91D-FFC9B4AB1CC4}"/>
              </a:ext>
            </a:extLst>
          </p:cNvPr>
          <p:cNvSpPr txBox="1"/>
          <p:nvPr/>
        </p:nvSpPr>
        <p:spPr>
          <a:xfrm>
            <a:off x="3791" y="299491"/>
            <a:ext cx="1218441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i="0" u="none" strike="noStrike" baseline="0">
                <a:solidFill>
                  <a:srgbClr val="FFFFFF"/>
                </a:solidFill>
                <a:latin typeface="Segoe UI"/>
                <a:ea typeface="Segoe UI"/>
                <a:cs typeface="Segoe UI"/>
              </a:rPr>
              <a:t>Discussion: Vapes &amp; Social Media</a:t>
            </a:r>
            <a:endParaRPr lang="en-US" sz="3200"/>
          </a:p>
        </p:txBody>
      </p:sp>
      <p:pic>
        <p:nvPicPr>
          <p:cNvPr id="2" name="Online Media 1" title="Young people talking about vapes and social media">
            <a:hlinkClick r:id="" action="ppaction://media"/>
            <a:extLst>
              <a:ext uri="{FF2B5EF4-FFF2-40B4-BE49-F238E27FC236}">
                <a16:creationId xmlns:a16="http://schemas.microsoft.com/office/drawing/2014/main" id="{803BADBD-2B25-9949-F63E-75F41525FDEC}"/>
              </a:ext>
            </a:extLst>
          </p:cNvPr>
          <p:cNvPicPr>
            <a:picLocks noRot="1" noChangeAspect="1"/>
          </p:cNvPicPr>
          <p:nvPr>
            <a:videoFile r:link="rId1"/>
          </p:nvPr>
        </p:nvPicPr>
        <p:blipFill>
          <a:blip r:embed="rId4"/>
          <a:stretch>
            <a:fillRect/>
          </a:stretch>
        </p:blipFill>
        <p:spPr>
          <a:xfrm>
            <a:off x="1964894" y="1217976"/>
            <a:ext cx="8062836" cy="4557132"/>
          </a:xfrm>
          <a:prstGeom prst="rect">
            <a:avLst/>
          </a:prstGeom>
        </p:spPr>
      </p:pic>
      <p:grpSp>
        <p:nvGrpSpPr>
          <p:cNvPr id="6" name="Group 5">
            <a:extLst>
              <a:ext uri="{FF2B5EF4-FFF2-40B4-BE49-F238E27FC236}">
                <a16:creationId xmlns:a16="http://schemas.microsoft.com/office/drawing/2014/main" id="{14DB6773-E4BA-6202-3C22-9125AA20D83A}"/>
              </a:ext>
            </a:extLst>
          </p:cNvPr>
          <p:cNvGrpSpPr/>
          <p:nvPr/>
        </p:nvGrpSpPr>
        <p:grpSpPr>
          <a:xfrm>
            <a:off x="139462" y="170234"/>
            <a:ext cx="3808196" cy="677107"/>
            <a:chOff x="86545" y="921651"/>
            <a:chExt cx="5917745" cy="973440"/>
          </a:xfrm>
        </p:grpSpPr>
        <p:sp>
          <p:nvSpPr>
            <p:cNvPr id="7" name="Rounded Rectangle 14">
              <a:extLst>
                <a:ext uri="{FF2B5EF4-FFF2-40B4-BE49-F238E27FC236}">
                  <a16:creationId xmlns:a16="http://schemas.microsoft.com/office/drawing/2014/main" id="{D3962625-22F7-1552-C5CE-9BF688342456}"/>
                </a:ext>
              </a:extLst>
            </p:cNvPr>
            <p:cNvSpPr/>
            <p:nvPr/>
          </p:nvSpPr>
          <p:spPr>
            <a:xfrm>
              <a:off x="86545" y="921651"/>
              <a:ext cx="5917744" cy="973440"/>
            </a:xfrm>
            <a:prstGeom prst="roundRect">
              <a:avLst/>
            </a:prstGeom>
            <a:solidFill>
              <a:srgbClr val="7030A0"/>
            </a:solidFill>
          </p:spPr>
          <p:style>
            <a:lnRef idx="2">
              <a:schemeClr val="lt1">
                <a:hueOff val="0"/>
                <a:satOff val="0"/>
                <a:lumOff val="0"/>
                <a:alphaOff val="0"/>
              </a:schemeClr>
            </a:lnRef>
            <a:fillRef idx="1">
              <a:scrgbClr r="0" g="0" b="0"/>
            </a:fillRef>
            <a:effectRef idx="0">
              <a:schemeClr val="accent5">
                <a:hueOff val="270005"/>
                <a:satOff val="6519"/>
                <a:lumOff val="-31471"/>
                <a:alphaOff val="0"/>
              </a:schemeClr>
            </a:effectRef>
            <a:fontRef idx="minor">
              <a:schemeClr val="lt1"/>
            </a:fontRef>
          </p:style>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a:latin typeface="Segoe UI" panose="020B0502040204020203" pitchFamily="34" charset="0"/>
                <a:cs typeface="Segoe UI" panose="020B0502040204020203" pitchFamily="34" charset="0"/>
              </a:endParaRPr>
            </a:p>
          </p:txBody>
        </p:sp>
        <p:sp>
          <p:nvSpPr>
            <p:cNvPr id="8" name="Rounded Rectangle 4">
              <a:extLst>
                <a:ext uri="{FF2B5EF4-FFF2-40B4-BE49-F238E27FC236}">
                  <a16:creationId xmlns:a16="http://schemas.microsoft.com/office/drawing/2014/main" id="{55A3ADD2-4BF3-F2CA-D4D1-D2AF21D4C7E4}"/>
                </a:ext>
              </a:extLst>
            </p:cNvPr>
            <p:cNvSpPr txBox="1"/>
            <p:nvPr/>
          </p:nvSpPr>
          <p:spPr>
            <a:xfrm>
              <a:off x="95169" y="921651"/>
              <a:ext cx="5909121" cy="9651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66800">
                <a:lnSpc>
                  <a:spcPct val="90000"/>
                </a:lnSpc>
                <a:spcBef>
                  <a:spcPct val="0"/>
                </a:spcBef>
                <a:spcAft>
                  <a:spcPct val="35000"/>
                </a:spcAft>
              </a:pPr>
              <a:r>
                <a:rPr lang="en-GB" sz="2200" b="1">
                  <a:latin typeface="Segoe UI"/>
                  <a:cs typeface="Segoe UI"/>
                </a:rPr>
                <a:t>Vaping &amp; social media</a:t>
              </a:r>
              <a:endParaRPr lang="en-GB" sz="2200" b="1" kern="1200">
                <a:latin typeface="Segoe UI" panose="020B0502040204020203" pitchFamily="34" charset="0"/>
                <a:cs typeface="Segoe UI" panose="020B0502040204020203" pitchFamily="34" charset="0"/>
              </a:endParaRPr>
            </a:p>
          </p:txBody>
        </p:sp>
      </p:grpSp>
      <p:pic>
        <p:nvPicPr>
          <p:cNvPr id="10" name="Picture 9" descr="A colorful rectangular sign with black text&#10;&#10;AI-generated content may be incorrect.">
            <a:extLst>
              <a:ext uri="{FF2B5EF4-FFF2-40B4-BE49-F238E27FC236}">
                <a16:creationId xmlns:a16="http://schemas.microsoft.com/office/drawing/2014/main" id="{7F17390C-BDE0-1B40-33F8-226D00EAF0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2" name="Picture 11" descr="Blue and white logo with text&#10;&#10;AI-generated content may be incorrect.">
            <a:extLst>
              <a:ext uri="{FF2B5EF4-FFF2-40B4-BE49-F238E27FC236}">
                <a16:creationId xmlns:a16="http://schemas.microsoft.com/office/drawing/2014/main" id="{5550962C-A3EF-3074-F247-46C610377934}"/>
              </a:ext>
            </a:extLst>
          </p:cNvPr>
          <p:cNvPicPr>
            <a:picLocks noChangeAspect="1"/>
          </p:cNvPicPr>
          <p:nvPr/>
        </p:nvPicPr>
        <p:blipFill>
          <a:blip r:embed="rId6"/>
          <a:stretch>
            <a:fillRect/>
          </a:stretch>
        </p:blipFill>
        <p:spPr>
          <a:xfrm>
            <a:off x="10514824" y="286314"/>
            <a:ext cx="1373716" cy="1021291"/>
          </a:xfrm>
          <a:prstGeom prst="rect">
            <a:avLst/>
          </a:prstGeom>
          <a:ln>
            <a:solidFill>
              <a:schemeClr val="bg1"/>
            </a:solidFill>
          </a:ln>
        </p:spPr>
      </p:pic>
    </p:spTree>
    <p:extLst>
      <p:ext uri="{BB962C8B-B14F-4D97-AF65-F5344CB8AC3E}">
        <p14:creationId xmlns:p14="http://schemas.microsoft.com/office/powerpoint/2010/main" val="818288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95B06-5276-F56A-CC04-DF4398A391C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4EB7CC9-8136-2772-5B83-09B6D4B6649E}"/>
              </a:ext>
            </a:extLst>
          </p:cNvPr>
          <p:cNvSpPr txBox="1"/>
          <p:nvPr/>
        </p:nvSpPr>
        <p:spPr>
          <a:xfrm>
            <a:off x="7435627" y="5194806"/>
            <a:ext cx="2135892" cy="646331"/>
          </a:xfrm>
          <a:prstGeom prst="rect">
            <a:avLst/>
          </a:prstGeom>
          <a:noFill/>
        </p:spPr>
        <p:txBody>
          <a:bodyPr wrap="square" rtlCol="0">
            <a:spAutoFit/>
          </a:bodyPr>
          <a:lstStyle/>
          <a:p>
            <a:pPr algn="ctr"/>
            <a:r>
              <a:rPr lang="en-US">
                <a:solidFill>
                  <a:schemeClr val="bg1"/>
                </a:solidFill>
                <a:latin typeface="Segoe UI" panose="020B0502040204020203" pitchFamily="34" charset="0"/>
                <a:cs typeface="Segoe UI" panose="020B0502040204020203" pitchFamily="34" charset="0"/>
              </a:rPr>
              <a:t>Can you think of anything else ? </a:t>
            </a:r>
          </a:p>
        </p:txBody>
      </p:sp>
      <mc:AlternateContent xmlns:mc="http://schemas.openxmlformats.org/markup-compatibility/2006" xmlns:p14="http://schemas.microsoft.com/office/powerpoint/2010/main">
        <mc:Choice Requires="p14">
          <p:contentPart p14:bwMode="auto" r:id="rId3">
            <p14:nvContentPartPr>
              <p14:cNvPr id="18" name="Ink 17">
                <a:extLst>
                  <a:ext uri="{FF2B5EF4-FFF2-40B4-BE49-F238E27FC236}">
                    <a16:creationId xmlns:a16="http://schemas.microsoft.com/office/drawing/2014/main" id="{D5B3A297-6835-8E66-E2DC-79B88CFCED46}"/>
                  </a:ext>
                </a:extLst>
              </p14:cNvPr>
              <p14:cNvContentPartPr/>
              <p14:nvPr/>
            </p14:nvContentPartPr>
            <p14:xfrm flipV="1">
              <a:off x="1768699" y="2381943"/>
              <a:ext cx="127193" cy="56627"/>
            </p14:xfrm>
          </p:contentPart>
        </mc:Choice>
        <mc:Fallback xmlns="">
          <p:pic>
            <p:nvPicPr>
              <p:cNvPr id="18" name="Ink 17">
                <a:extLst>
                  <a:ext uri="{FF2B5EF4-FFF2-40B4-BE49-F238E27FC236}">
                    <a16:creationId xmlns:a16="http://schemas.microsoft.com/office/drawing/2014/main" id="{D5B3A297-6835-8E66-E2DC-79B88CFCED46}"/>
                  </a:ext>
                </a:extLst>
              </p:cNvPr>
              <p:cNvPicPr/>
              <p:nvPr/>
            </p:nvPicPr>
            <p:blipFill>
              <a:blip r:embed="rId4"/>
              <a:stretch>
                <a:fillRect/>
              </a:stretch>
            </p:blipFill>
            <p:spPr>
              <a:xfrm flipV="1">
                <a:off x="1705643" y="2318824"/>
                <a:ext cx="252945" cy="18250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9" name="Ink 18">
                <a:extLst>
                  <a:ext uri="{FF2B5EF4-FFF2-40B4-BE49-F238E27FC236}">
                    <a16:creationId xmlns:a16="http://schemas.microsoft.com/office/drawing/2014/main" id="{C2B2C09E-E7B4-C2CA-B427-F34BD744F688}"/>
                  </a:ext>
                </a:extLst>
              </p14:cNvPr>
              <p14:cNvContentPartPr/>
              <p14:nvPr/>
            </p14:nvContentPartPr>
            <p14:xfrm flipH="1" flipV="1">
              <a:off x="2121727" y="2336223"/>
              <a:ext cx="399610" cy="68546"/>
            </p14:xfrm>
          </p:contentPart>
        </mc:Choice>
        <mc:Fallback xmlns="">
          <p:pic>
            <p:nvPicPr>
              <p:cNvPr id="19" name="Ink 18">
                <a:extLst>
                  <a:ext uri="{FF2B5EF4-FFF2-40B4-BE49-F238E27FC236}">
                    <a16:creationId xmlns:a16="http://schemas.microsoft.com/office/drawing/2014/main" id="{C2B2C09E-E7B4-C2CA-B427-F34BD744F688}"/>
                  </a:ext>
                </a:extLst>
              </p:cNvPr>
              <p:cNvPicPr/>
              <p:nvPr/>
            </p:nvPicPr>
            <p:blipFill>
              <a:blip r:embed="rId6"/>
              <a:stretch>
                <a:fillRect/>
              </a:stretch>
            </p:blipFill>
            <p:spPr>
              <a:xfrm flipH="1" flipV="1">
                <a:off x="2058725" y="2273089"/>
                <a:ext cx="525253" cy="19445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0" name="Ink 19">
                <a:extLst>
                  <a:ext uri="{FF2B5EF4-FFF2-40B4-BE49-F238E27FC236}">
                    <a16:creationId xmlns:a16="http://schemas.microsoft.com/office/drawing/2014/main" id="{17BD417A-4362-B551-06B1-BE763041528C}"/>
                  </a:ext>
                </a:extLst>
              </p14:cNvPr>
              <p14:cNvContentPartPr/>
              <p14:nvPr/>
            </p14:nvContentPartPr>
            <p14:xfrm>
              <a:off x="559819" y="3094130"/>
              <a:ext cx="360" cy="360"/>
            </p14:xfrm>
          </p:contentPart>
        </mc:Choice>
        <mc:Fallback xmlns="">
          <p:pic>
            <p:nvPicPr>
              <p:cNvPr id="20" name="Ink 19">
                <a:extLst>
                  <a:ext uri="{FF2B5EF4-FFF2-40B4-BE49-F238E27FC236}">
                    <a16:creationId xmlns:a16="http://schemas.microsoft.com/office/drawing/2014/main" id="{17BD417A-4362-B551-06B1-BE763041528C}"/>
                  </a:ext>
                </a:extLst>
              </p:cNvPr>
              <p:cNvPicPr/>
              <p:nvPr/>
            </p:nvPicPr>
            <p:blipFill>
              <a:blip r:embed="rId8"/>
              <a:stretch>
                <a:fillRect/>
              </a:stretch>
            </p:blipFill>
            <p:spPr>
              <a:xfrm>
                <a:off x="496819" y="303113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1" name="Ink 20">
                <a:extLst>
                  <a:ext uri="{FF2B5EF4-FFF2-40B4-BE49-F238E27FC236}">
                    <a16:creationId xmlns:a16="http://schemas.microsoft.com/office/drawing/2014/main" id="{D7C727E6-6092-A956-5FC2-A17154DE3FC3}"/>
                  </a:ext>
                </a:extLst>
              </p14:cNvPr>
              <p14:cNvContentPartPr/>
              <p14:nvPr/>
            </p14:nvContentPartPr>
            <p14:xfrm>
              <a:off x="7674499" y="2633690"/>
              <a:ext cx="360" cy="360"/>
            </p14:xfrm>
          </p:contentPart>
        </mc:Choice>
        <mc:Fallback xmlns="">
          <p:pic>
            <p:nvPicPr>
              <p:cNvPr id="21" name="Ink 20">
                <a:extLst>
                  <a:ext uri="{FF2B5EF4-FFF2-40B4-BE49-F238E27FC236}">
                    <a16:creationId xmlns:a16="http://schemas.microsoft.com/office/drawing/2014/main" id="{D7C727E6-6092-A956-5FC2-A17154DE3FC3}"/>
                  </a:ext>
                </a:extLst>
              </p:cNvPr>
              <p:cNvPicPr/>
              <p:nvPr/>
            </p:nvPicPr>
            <p:blipFill>
              <a:blip r:embed="rId8"/>
              <a:stretch>
                <a:fillRect/>
              </a:stretch>
            </p:blipFill>
            <p:spPr>
              <a:xfrm>
                <a:off x="7611499" y="257069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4" name="Ink 23">
                <a:extLst>
                  <a:ext uri="{FF2B5EF4-FFF2-40B4-BE49-F238E27FC236}">
                    <a16:creationId xmlns:a16="http://schemas.microsoft.com/office/drawing/2014/main" id="{A36F6481-5FBF-A7E5-F983-C2DDB062A4BE}"/>
                  </a:ext>
                </a:extLst>
              </p14:cNvPr>
              <p14:cNvContentPartPr/>
              <p14:nvPr/>
            </p14:nvContentPartPr>
            <p14:xfrm>
              <a:off x="7690699" y="2422370"/>
              <a:ext cx="524880" cy="130680"/>
            </p14:xfrm>
          </p:contentPart>
        </mc:Choice>
        <mc:Fallback xmlns="">
          <p:pic>
            <p:nvPicPr>
              <p:cNvPr id="24" name="Ink 23">
                <a:extLst>
                  <a:ext uri="{FF2B5EF4-FFF2-40B4-BE49-F238E27FC236}">
                    <a16:creationId xmlns:a16="http://schemas.microsoft.com/office/drawing/2014/main" id="{A36F6481-5FBF-A7E5-F983-C2DDB062A4BE}"/>
                  </a:ext>
                </a:extLst>
              </p:cNvPr>
              <p:cNvPicPr/>
              <p:nvPr/>
            </p:nvPicPr>
            <p:blipFill>
              <a:blip r:embed="rId11"/>
              <a:stretch>
                <a:fillRect/>
              </a:stretch>
            </p:blipFill>
            <p:spPr>
              <a:xfrm>
                <a:off x="7627699" y="2359370"/>
                <a:ext cx="65052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5" name="Ink 24">
                <a:extLst>
                  <a:ext uri="{FF2B5EF4-FFF2-40B4-BE49-F238E27FC236}">
                    <a16:creationId xmlns:a16="http://schemas.microsoft.com/office/drawing/2014/main" id="{B92009B6-1FFA-7B28-8670-D0ECF00B0160}"/>
                  </a:ext>
                </a:extLst>
              </p14:cNvPr>
              <p14:cNvContentPartPr/>
              <p14:nvPr/>
            </p14:nvContentPartPr>
            <p14:xfrm>
              <a:off x="8547139" y="2303570"/>
              <a:ext cx="391680" cy="147960"/>
            </p14:xfrm>
          </p:contentPart>
        </mc:Choice>
        <mc:Fallback xmlns="">
          <p:pic>
            <p:nvPicPr>
              <p:cNvPr id="25" name="Ink 24">
                <a:extLst>
                  <a:ext uri="{FF2B5EF4-FFF2-40B4-BE49-F238E27FC236}">
                    <a16:creationId xmlns:a16="http://schemas.microsoft.com/office/drawing/2014/main" id="{B92009B6-1FFA-7B28-8670-D0ECF00B0160}"/>
                  </a:ext>
                </a:extLst>
              </p:cNvPr>
              <p:cNvPicPr/>
              <p:nvPr/>
            </p:nvPicPr>
            <p:blipFill>
              <a:blip r:embed="rId13"/>
              <a:stretch>
                <a:fillRect/>
              </a:stretch>
            </p:blipFill>
            <p:spPr>
              <a:xfrm>
                <a:off x="8484197" y="2240723"/>
                <a:ext cx="517205" cy="273295"/>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8" name="Ink 27">
                <a:extLst>
                  <a:ext uri="{FF2B5EF4-FFF2-40B4-BE49-F238E27FC236}">
                    <a16:creationId xmlns:a16="http://schemas.microsoft.com/office/drawing/2014/main" id="{C7B12C41-594A-40E4-74D4-95FFEE1FD2F4}"/>
                  </a:ext>
                </a:extLst>
              </p14:cNvPr>
              <p14:cNvContentPartPr/>
              <p14:nvPr/>
            </p14:nvContentPartPr>
            <p14:xfrm>
              <a:off x="3642859" y="2098370"/>
              <a:ext cx="360" cy="360"/>
            </p14:xfrm>
          </p:contentPart>
        </mc:Choice>
        <mc:Fallback xmlns="">
          <p:pic>
            <p:nvPicPr>
              <p:cNvPr id="28" name="Ink 27">
                <a:extLst>
                  <a:ext uri="{FF2B5EF4-FFF2-40B4-BE49-F238E27FC236}">
                    <a16:creationId xmlns:a16="http://schemas.microsoft.com/office/drawing/2014/main" id="{C7B12C41-594A-40E4-74D4-95FFEE1FD2F4}"/>
                  </a:ext>
                </a:extLst>
              </p:cNvPr>
              <p:cNvPicPr/>
              <p:nvPr/>
            </p:nvPicPr>
            <p:blipFill>
              <a:blip r:embed="rId8"/>
              <a:stretch>
                <a:fillRect/>
              </a:stretch>
            </p:blipFill>
            <p:spPr>
              <a:xfrm>
                <a:off x="3579859" y="2035370"/>
                <a:ext cx="126000" cy="126000"/>
              </a:xfrm>
              <a:prstGeom prst="rect">
                <a:avLst/>
              </a:prstGeom>
            </p:spPr>
          </p:pic>
        </mc:Fallback>
      </mc:AlternateContent>
      <p:sp>
        <p:nvSpPr>
          <p:cNvPr id="10" name="TextBox 9">
            <a:extLst>
              <a:ext uri="{FF2B5EF4-FFF2-40B4-BE49-F238E27FC236}">
                <a16:creationId xmlns:a16="http://schemas.microsoft.com/office/drawing/2014/main" id="{EC891E40-AAAE-7EA8-CF61-1C06303F88CE}"/>
              </a:ext>
            </a:extLst>
          </p:cNvPr>
          <p:cNvSpPr txBox="1"/>
          <p:nvPr/>
        </p:nvSpPr>
        <p:spPr>
          <a:xfrm>
            <a:off x="-476250" y="1332377"/>
            <a:ext cx="12192000" cy="1938992"/>
          </a:xfrm>
          <a:prstGeom prst="rect">
            <a:avLst/>
          </a:prstGeom>
          <a:noFill/>
        </p:spPr>
        <p:txBody>
          <a:bodyPr wrap="square" lIns="91440" tIns="45720" rIns="91440" bIns="45720" anchor="t">
            <a:spAutoFit/>
          </a:bodyPr>
          <a:lstStyle/>
          <a:p>
            <a:pPr algn="ctr"/>
            <a:r>
              <a:rPr lang="en-GB" sz="2400" b="1">
                <a:effectLst/>
                <a:latin typeface="Segoe UI"/>
                <a:cs typeface="Segoe UI"/>
              </a:rPr>
              <a:t>Have you seen vaping online</a:t>
            </a:r>
            <a:r>
              <a:rPr lang="en-GB" sz="2400" b="1">
                <a:latin typeface="Segoe UI"/>
                <a:cs typeface="Segoe UI"/>
              </a:rPr>
              <a:t>?  Where does it appear?  </a:t>
            </a:r>
          </a:p>
          <a:p>
            <a:pPr algn="ctr"/>
            <a:endParaRPr lang="en-GB" sz="2400">
              <a:effectLst/>
              <a:latin typeface="Segoe UI" panose="020B0502040204020203" pitchFamily="34" charset="0"/>
              <a:cs typeface="Segoe UI" panose="020B0502040204020203" pitchFamily="34" charset="0"/>
            </a:endParaRPr>
          </a:p>
          <a:p>
            <a:pPr algn="ctr"/>
            <a:endParaRPr lang="en-GB" sz="2400">
              <a:latin typeface="Segoe UI" panose="020B0502040204020203" pitchFamily="34" charset="0"/>
              <a:cs typeface="Segoe UI" panose="020B0502040204020203" pitchFamily="34" charset="0"/>
            </a:endParaRPr>
          </a:p>
          <a:p>
            <a:pPr algn="ctr"/>
            <a:endParaRPr lang="en-GB" sz="2400">
              <a:effectLst/>
              <a:latin typeface="Segoe UI" panose="020B0502040204020203" pitchFamily="34" charset="0"/>
              <a:cs typeface="Segoe UI" panose="020B0502040204020203" pitchFamily="34" charset="0"/>
            </a:endParaRPr>
          </a:p>
          <a:p>
            <a:pPr algn="ctr"/>
            <a:r>
              <a:rPr lang="en-GB" sz="2400">
                <a:effectLst/>
                <a:latin typeface="Segoe UI" panose="020B0502040204020203" pitchFamily="34" charset="0"/>
                <a:cs typeface="Segoe UI" panose="020B0502040204020203" pitchFamily="34" charset="0"/>
              </a:rPr>
              <a:t> </a:t>
            </a:r>
          </a:p>
        </p:txBody>
      </p:sp>
      <p:sp>
        <p:nvSpPr>
          <p:cNvPr id="12" name="TextBox 11">
            <a:extLst>
              <a:ext uri="{FF2B5EF4-FFF2-40B4-BE49-F238E27FC236}">
                <a16:creationId xmlns:a16="http://schemas.microsoft.com/office/drawing/2014/main" id="{46D1C186-2709-724A-36FE-0B0ADAB64532}"/>
              </a:ext>
            </a:extLst>
          </p:cNvPr>
          <p:cNvSpPr txBox="1"/>
          <p:nvPr/>
        </p:nvSpPr>
        <p:spPr>
          <a:xfrm>
            <a:off x="390486" y="5696501"/>
            <a:ext cx="10683004" cy="1692771"/>
          </a:xfrm>
          <a:prstGeom prst="rect">
            <a:avLst/>
          </a:prstGeom>
          <a:noFill/>
        </p:spPr>
        <p:txBody>
          <a:bodyPr wrap="square" lIns="91440" tIns="45720" rIns="91440" bIns="45720" anchor="t">
            <a:spAutoFit/>
          </a:bodyPr>
          <a:lstStyle/>
          <a:p>
            <a:pPr algn="ctr"/>
            <a:r>
              <a:rPr lang="en-US" sz="2400" b="1">
                <a:latin typeface="Segoe UI"/>
                <a:cs typeface="Segoe UI"/>
              </a:rPr>
              <a:t>Does this influence young people?  Is it a concern?</a:t>
            </a:r>
          </a:p>
          <a:p>
            <a:pPr algn="ctr"/>
            <a:endParaRPr lang="en-US" sz="2400">
              <a:latin typeface="Segoe UI" panose="020B0502040204020203" pitchFamily="34" charset="0"/>
              <a:cs typeface="Segoe UI" panose="020B0502040204020203" pitchFamily="34" charset="0"/>
            </a:endParaRPr>
          </a:p>
          <a:p>
            <a:pPr algn="ctr"/>
            <a:endParaRPr lang="en-US">
              <a:latin typeface="Segoe UI" panose="020B0502040204020203" pitchFamily="34" charset="0"/>
              <a:cs typeface="Segoe UI" panose="020B0502040204020203" pitchFamily="34" charset="0"/>
            </a:endParaRPr>
          </a:p>
          <a:p>
            <a:pPr algn="ctr"/>
            <a:endParaRPr lang="en-US">
              <a:latin typeface="Segoe UI" panose="020B0502040204020203" pitchFamily="34" charset="0"/>
              <a:cs typeface="Segoe UI" panose="020B0502040204020203" pitchFamily="34" charset="0"/>
            </a:endParaRPr>
          </a:p>
          <a:p>
            <a:pPr algn="ctr"/>
            <a:endParaRPr lang="en-US">
              <a:latin typeface="Segoe UI" panose="020B0502040204020203" pitchFamily="34" charset="0"/>
              <a:cs typeface="Segoe UI" panose="020B0502040204020203" pitchFamily="34" charset="0"/>
            </a:endParaRPr>
          </a:p>
        </p:txBody>
      </p:sp>
      <p:pic>
        <p:nvPicPr>
          <p:cNvPr id="15" name="Picture 14" descr="A red and white play button&#10;&#10;AI-generated content may be incorrect.">
            <a:extLst>
              <a:ext uri="{FF2B5EF4-FFF2-40B4-BE49-F238E27FC236}">
                <a16:creationId xmlns:a16="http://schemas.microsoft.com/office/drawing/2014/main" id="{5D43CD3F-AA8F-E340-21A1-7ADAFBCB731C}"/>
              </a:ext>
            </a:extLst>
          </p:cNvPr>
          <p:cNvPicPr>
            <a:picLocks noChangeAspect="1"/>
          </p:cNvPicPr>
          <p:nvPr/>
        </p:nvPicPr>
        <p:blipFill>
          <a:blip r:embed="rId15"/>
          <a:stretch>
            <a:fillRect/>
          </a:stretch>
        </p:blipFill>
        <p:spPr>
          <a:xfrm>
            <a:off x="916251" y="1940282"/>
            <a:ext cx="1397516" cy="1153299"/>
          </a:xfrm>
          <a:prstGeom prst="rect">
            <a:avLst/>
          </a:prstGeom>
          <a:ln>
            <a:solidFill>
              <a:schemeClr val="bg1"/>
            </a:solidFill>
          </a:ln>
        </p:spPr>
      </p:pic>
      <p:sp>
        <p:nvSpPr>
          <p:cNvPr id="17" name="TextBox 16">
            <a:extLst>
              <a:ext uri="{FF2B5EF4-FFF2-40B4-BE49-F238E27FC236}">
                <a16:creationId xmlns:a16="http://schemas.microsoft.com/office/drawing/2014/main" id="{5DA99B08-0120-BBE8-FCAA-86017D7E245E}"/>
              </a:ext>
            </a:extLst>
          </p:cNvPr>
          <p:cNvSpPr txBox="1"/>
          <p:nvPr/>
        </p:nvSpPr>
        <p:spPr>
          <a:xfrm>
            <a:off x="5388520" y="3057657"/>
            <a:ext cx="1087873" cy="369332"/>
          </a:xfrm>
          <a:prstGeom prst="rect">
            <a:avLst/>
          </a:prstGeom>
          <a:noFill/>
        </p:spPr>
        <p:txBody>
          <a:bodyPr wrap="square">
            <a:spAutoFit/>
          </a:bodyPr>
          <a:lstStyle/>
          <a:p>
            <a:r>
              <a:rPr lang="en-US">
                <a:latin typeface="Segoe UI" panose="020B0502040204020203" pitchFamily="34" charset="0"/>
                <a:cs typeface="Segoe UI" panose="020B0502040204020203" pitchFamily="34" charset="0"/>
              </a:rPr>
              <a:t>TikTok</a:t>
            </a:r>
          </a:p>
        </p:txBody>
      </p:sp>
      <p:sp>
        <p:nvSpPr>
          <p:cNvPr id="23" name="TextBox 22">
            <a:extLst>
              <a:ext uri="{FF2B5EF4-FFF2-40B4-BE49-F238E27FC236}">
                <a16:creationId xmlns:a16="http://schemas.microsoft.com/office/drawing/2014/main" id="{98006B98-6205-DEE6-E05C-C85D4D721501}"/>
              </a:ext>
            </a:extLst>
          </p:cNvPr>
          <p:cNvSpPr txBox="1"/>
          <p:nvPr/>
        </p:nvSpPr>
        <p:spPr>
          <a:xfrm>
            <a:off x="1053794" y="3053051"/>
            <a:ext cx="1699840" cy="369332"/>
          </a:xfrm>
          <a:prstGeom prst="rect">
            <a:avLst/>
          </a:prstGeom>
          <a:noFill/>
        </p:spPr>
        <p:txBody>
          <a:bodyPr wrap="square">
            <a:spAutoFit/>
          </a:bodyPr>
          <a:lstStyle/>
          <a:p>
            <a:r>
              <a:rPr lang="en-US">
                <a:latin typeface="Segoe UI" panose="020B0502040204020203" pitchFamily="34" charset="0"/>
                <a:cs typeface="Segoe UI" panose="020B0502040204020203" pitchFamily="34" charset="0"/>
              </a:rPr>
              <a:t>YouTube</a:t>
            </a:r>
          </a:p>
        </p:txBody>
      </p:sp>
      <p:sp>
        <p:nvSpPr>
          <p:cNvPr id="29" name="TextBox 28">
            <a:extLst>
              <a:ext uri="{FF2B5EF4-FFF2-40B4-BE49-F238E27FC236}">
                <a16:creationId xmlns:a16="http://schemas.microsoft.com/office/drawing/2014/main" id="{B232A4C8-AA48-4041-E8E8-E3A3049C2B1D}"/>
              </a:ext>
            </a:extLst>
          </p:cNvPr>
          <p:cNvSpPr txBox="1"/>
          <p:nvPr/>
        </p:nvSpPr>
        <p:spPr>
          <a:xfrm>
            <a:off x="3053163" y="3054892"/>
            <a:ext cx="1194012" cy="369332"/>
          </a:xfrm>
          <a:prstGeom prst="rect">
            <a:avLst/>
          </a:prstGeom>
          <a:noFill/>
        </p:spPr>
        <p:txBody>
          <a:bodyPr wrap="square">
            <a:spAutoFit/>
          </a:bodyPr>
          <a:lstStyle/>
          <a:p>
            <a:r>
              <a:rPr lang="en-US">
                <a:latin typeface="Segoe UI" panose="020B0502040204020203" pitchFamily="34" charset="0"/>
                <a:cs typeface="Segoe UI" panose="020B0502040204020203" pitchFamily="34" charset="0"/>
              </a:rPr>
              <a:t>Telegram</a:t>
            </a:r>
          </a:p>
        </p:txBody>
      </p:sp>
      <p:pic>
        <p:nvPicPr>
          <p:cNvPr id="1026" name="Picture 2" descr="TikTok For Business">
            <a:extLst>
              <a:ext uri="{FF2B5EF4-FFF2-40B4-BE49-F238E27FC236}">
                <a16:creationId xmlns:a16="http://schemas.microsoft.com/office/drawing/2014/main" id="{6E7188E9-88E5-22B6-0D8B-841A2DD5D54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17552" y="2120890"/>
            <a:ext cx="994550" cy="941634"/>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028" name="Picture 4" descr="Instagram launches a new logo - a 'simpler camera' - BBC News">
            <a:extLst>
              <a:ext uri="{FF2B5EF4-FFF2-40B4-BE49-F238E27FC236}">
                <a16:creationId xmlns:a16="http://schemas.microsoft.com/office/drawing/2014/main" id="{4647BDFF-1DF0-4394-FA25-81F4EBABF2D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875757" y="2098005"/>
            <a:ext cx="1904506" cy="1038873"/>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9CF1F0E5-E7FA-AD2F-FEAD-8BF51EA25907}"/>
              </a:ext>
            </a:extLst>
          </p:cNvPr>
          <p:cNvSpPr txBox="1"/>
          <p:nvPr/>
        </p:nvSpPr>
        <p:spPr>
          <a:xfrm>
            <a:off x="7276877" y="3064958"/>
            <a:ext cx="1665743" cy="369332"/>
          </a:xfrm>
          <a:prstGeom prst="rect">
            <a:avLst/>
          </a:prstGeom>
          <a:noFill/>
        </p:spPr>
        <p:txBody>
          <a:bodyPr wrap="square">
            <a:spAutoFit/>
          </a:bodyPr>
          <a:lstStyle/>
          <a:p>
            <a:r>
              <a:rPr lang="en-US">
                <a:latin typeface="Segoe UI" panose="020B0502040204020203" pitchFamily="34" charset="0"/>
                <a:cs typeface="Segoe UI" panose="020B0502040204020203" pitchFamily="34" charset="0"/>
              </a:rPr>
              <a:t>Instagram</a:t>
            </a:r>
          </a:p>
        </p:txBody>
      </p:sp>
      <p:pic>
        <p:nvPicPr>
          <p:cNvPr id="1030" name="Picture 6" descr="What the Snapchat logo means and how it ...">
            <a:extLst>
              <a:ext uri="{FF2B5EF4-FFF2-40B4-BE49-F238E27FC236}">
                <a16:creationId xmlns:a16="http://schemas.microsoft.com/office/drawing/2014/main" id="{0BEAE37D-1EEF-6CC1-389F-831BD20B4152}"/>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278706" y="2148093"/>
            <a:ext cx="998935" cy="998935"/>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E6A956C6-B6D0-2B5B-58E2-06BC3D8D6BB5}"/>
              </a:ext>
            </a:extLst>
          </p:cNvPr>
          <p:cNvSpPr txBox="1"/>
          <p:nvPr/>
        </p:nvSpPr>
        <p:spPr>
          <a:xfrm>
            <a:off x="9279173" y="3107576"/>
            <a:ext cx="1664663" cy="369332"/>
          </a:xfrm>
          <a:prstGeom prst="rect">
            <a:avLst/>
          </a:prstGeom>
          <a:noFill/>
        </p:spPr>
        <p:txBody>
          <a:bodyPr wrap="square">
            <a:spAutoFit/>
          </a:bodyPr>
          <a:lstStyle/>
          <a:p>
            <a:r>
              <a:rPr lang="en-US">
                <a:latin typeface="Segoe UI" panose="020B0502040204020203" pitchFamily="34" charset="0"/>
                <a:cs typeface="Segoe UI" panose="020B0502040204020203" pitchFamily="34" charset="0"/>
              </a:rPr>
              <a:t>Snapchat</a:t>
            </a:r>
          </a:p>
        </p:txBody>
      </p:sp>
      <p:pic>
        <p:nvPicPr>
          <p:cNvPr id="1032" name="Picture 8" descr="x.com Logo Twitter Rebranding ...">
            <a:extLst>
              <a:ext uri="{FF2B5EF4-FFF2-40B4-BE49-F238E27FC236}">
                <a16:creationId xmlns:a16="http://schemas.microsoft.com/office/drawing/2014/main" id="{60544D2C-93FE-683F-337F-850229EC5BA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49470" y="3733211"/>
            <a:ext cx="1471854" cy="146127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257BE361-1B42-69A8-FE27-50D606CC611E}"/>
              </a:ext>
            </a:extLst>
          </p:cNvPr>
          <p:cNvSpPr txBox="1"/>
          <p:nvPr/>
        </p:nvSpPr>
        <p:spPr>
          <a:xfrm>
            <a:off x="1057555" y="4921454"/>
            <a:ext cx="1397771" cy="369332"/>
          </a:xfrm>
          <a:prstGeom prst="rect">
            <a:avLst/>
          </a:prstGeom>
          <a:noFill/>
        </p:spPr>
        <p:txBody>
          <a:bodyPr wrap="square">
            <a:spAutoFit/>
          </a:bodyPr>
          <a:lstStyle/>
          <a:p>
            <a:r>
              <a:rPr lang="en-US">
                <a:latin typeface="Segoe UI" panose="020B0502040204020203" pitchFamily="34" charset="0"/>
                <a:cs typeface="Segoe UI" panose="020B0502040204020203" pitchFamily="34" charset="0"/>
              </a:rPr>
              <a:t>X (Twitter)</a:t>
            </a:r>
          </a:p>
        </p:txBody>
      </p:sp>
      <p:pic>
        <p:nvPicPr>
          <p:cNvPr id="1034" name="Picture 10" descr="Facebook Logo Transparent PNGs for Free ...">
            <a:extLst>
              <a:ext uri="{FF2B5EF4-FFF2-40B4-BE49-F238E27FC236}">
                <a16:creationId xmlns:a16="http://schemas.microsoft.com/office/drawing/2014/main" id="{F993EA10-E3D1-1955-DF5C-1C031874B946}"/>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794873" y="3559128"/>
            <a:ext cx="1691329" cy="1691329"/>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66F99A81-02BA-8815-88FF-7B599D855130}"/>
              </a:ext>
            </a:extLst>
          </p:cNvPr>
          <p:cNvSpPr txBox="1"/>
          <p:nvPr/>
        </p:nvSpPr>
        <p:spPr>
          <a:xfrm>
            <a:off x="3049943" y="4922099"/>
            <a:ext cx="1271452" cy="369332"/>
          </a:xfrm>
          <a:prstGeom prst="rect">
            <a:avLst/>
          </a:prstGeom>
          <a:noFill/>
        </p:spPr>
        <p:txBody>
          <a:bodyPr wrap="square">
            <a:spAutoFit/>
          </a:bodyPr>
          <a:lstStyle/>
          <a:p>
            <a:r>
              <a:rPr lang="en-US">
                <a:latin typeface="Segoe UI" panose="020B0502040204020203" pitchFamily="34" charset="0"/>
                <a:cs typeface="Segoe UI" panose="020B0502040204020203" pitchFamily="34" charset="0"/>
              </a:rPr>
              <a:t>Facebook</a:t>
            </a:r>
          </a:p>
        </p:txBody>
      </p:sp>
      <p:pic>
        <p:nvPicPr>
          <p:cNvPr id="1038" name="Picture 14" descr="recommendation for the new Discord logo ...">
            <a:extLst>
              <a:ext uri="{FF2B5EF4-FFF2-40B4-BE49-F238E27FC236}">
                <a16:creationId xmlns:a16="http://schemas.microsoft.com/office/drawing/2014/main" id="{F6F8D4B3-0D4F-302B-3794-DD71C93643C9}"/>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318708" y="3891961"/>
            <a:ext cx="998935" cy="1030685"/>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40" name="TextBox 39">
            <a:extLst>
              <a:ext uri="{FF2B5EF4-FFF2-40B4-BE49-F238E27FC236}">
                <a16:creationId xmlns:a16="http://schemas.microsoft.com/office/drawing/2014/main" id="{6DD4B4B7-031F-2541-08FB-66CD990A8E50}"/>
              </a:ext>
            </a:extLst>
          </p:cNvPr>
          <p:cNvSpPr txBox="1"/>
          <p:nvPr/>
        </p:nvSpPr>
        <p:spPr>
          <a:xfrm>
            <a:off x="5348433" y="4925514"/>
            <a:ext cx="1162194" cy="369332"/>
          </a:xfrm>
          <a:prstGeom prst="rect">
            <a:avLst/>
          </a:prstGeom>
          <a:noFill/>
        </p:spPr>
        <p:txBody>
          <a:bodyPr wrap="square">
            <a:spAutoFit/>
          </a:bodyPr>
          <a:lstStyle/>
          <a:p>
            <a:r>
              <a:rPr lang="en-US">
                <a:latin typeface="Segoe UI" panose="020B0502040204020203" pitchFamily="34" charset="0"/>
                <a:cs typeface="Segoe UI" panose="020B0502040204020203" pitchFamily="34" charset="0"/>
              </a:rPr>
              <a:t>  Discord </a:t>
            </a:r>
          </a:p>
        </p:txBody>
      </p:sp>
      <p:pic>
        <p:nvPicPr>
          <p:cNvPr id="1040" name="Picture 16" descr="Twitch logo, Twitch icon, Twitch symbol ...">
            <a:extLst>
              <a:ext uri="{FF2B5EF4-FFF2-40B4-BE49-F238E27FC236}">
                <a16:creationId xmlns:a16="http://schemas.microsoft.com/office/drawing/2014/main" id="{DA8BA9CF-E190-3F95-3193-C0FCAC4A280C}"/>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l="16260" t="13675" r="14760" b="13807"/>
          <a:stretch/>
        </p:blipFill>
        <p:spPr bwMode="auto">
          <a:xfrm>
            <a:off x="7272991" y="3806855"/>
            <a:ext cx="1223562" cy="1204965"/>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42" name="TextBox 41">
            <a:extLst>
              <a:ext uri="{FF2B5EF4-FFF2-40B4-BE49-F238E27FC236}">
                <a16:creationId xmlns:a16="http://schemas.microsoft.com/office/drawing/2014/main" id="{99BF93BC-650C-2747-E106-6317F01C1522}"/>
              </a:ext>
            </a:extLst>
          </p:cNvPr>
          <p:cNvSpPr txBox="1"/>
          <p:nvPr/>
        </p:nvSpPr>
        <p:spPr>
          <a:xfrm>
            <a:off x="7431295" y="4922730"/>
            <a:ext cx="1110898" cy="369332"/>
          </a:xfrm>
          <a:prstGeom prst="rect">
            <a:avLst/>
          </a:prstGeom>
          <a:noFill/>
        </p:spPr>
        <p:txBody>
          <a:bodyPr wrap="square">
            <a:spAutoFit/>
          </a:bodyPr>
          <a:lstStyle/>
          <a:p>
            <a:r>
              <a:rPr lang="en-US">
                <a:latin typeface="Segoe UI" panose="020B0502040204020203" pitchFamily="34" charset="0"/>
                <a:cs typeface="Segoe UI" panose="020B0502040204020203" pitchFamily="34" charset="0"/>
              </a:rPr>
              <a:t>   Twitch</a:t>
            </a:r>
          </a:p>
        </p:txBody>
      </p:sp>
      <p:pic>
        <p:nvPicPr>
          <p:cNvPr id="1044" name="Picture 20" descr="Logo, google, g icon - Free download on ...">
            <a:extLst>
              <a:ext uri="{FF2B5EF4-FFF2-40B4-BE49-F238E27FC236}">
                <a16:creationId xmlns:a16="http://schemas.microsoft.com/office/drawing/2014/main" id="{0B59060C-9AB3-57F7-5149-3559108C2613}"/>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182828" y="3734965"/>
            <a:ext cx="1363246" cy="1373829"/>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44" name="TextBox 43">
            <a:extLst>
              <a:ext uri="{FF2B5EF4-FFF2-40B4-BE49-F238E27FC236}">
                <a16:creationId xmlns:a16="http://schemas.microsoft.com/office/drawing/2014/main" id="{9E5A5BD6-24D3-BB0A-8007-151ADA40BC16}"/>
              </a:ext>
            </a:extLst>
          </p:cNvPr>
          <p:cNvSpPr txBox="1"/>
          <p:nvPr/>
        </p:nvSpPr>
        <p:spPr>
          <a:xfrm>
            <a:off x="9360786" y="4877255"/>
            <a:ext cx="1194012" cy="369332"/>
          </a:xfrm>
          <a:prstGeom prst="rect">
            <a:avLst/>
          </a:prstGeom>
          <a:noFill/>
        </p:spPr>
        <p:txBody>
          <a:bodyPr wrap="square" lIns="91440" tIns="45720" rIns="91440" bIns="45720" anchor="t">
            <a:spAutoFit/>
          </a:bodyPr>
          <a:lstStyle/>
          <a:p>
            <a:pPr algn="ctr"/>
            <a:r>
              <a:rPr lang="en-US">
                <a:latin typeface="Segoe UI" panose="020B0502040204020203" pitchFamily="34" charset="0"/>
                <a:cs typeface="Segoe UI" panose="020B0502040204020203" pitchFamily="34" charset="0"/>
              </a:rPr>
              <a:t>Google</a:t>
            </a:r>
          </a:p>
        </p:txBody>
      </p:sp>
      <p:pic>
        <p:nvPicPr>
          <p:cNvPr id="2050" name="Picture 2" descr="Telegram logo png, Telegram logo transparent png, Telegram ...">
            <a:extLst>
              <a:ext uri="{FF2B5EF4-FFF2-40B4-BE49-F238E27FC236}">
                <a16:creationId xmlns:a16="http://schemas.microsoft.com/office/drawing/2014/main" id="{AA735633-6FEA-8E10-FC08-414D4A79D1DA}"/>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918545" y="1942424"/>
            <a:ext cx="1336580" cy="1196327"/>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7A1F8B71-7F37-50FB-2DAD-82065AC61C7F}"/>
              </a:ext>
            </a:extLst>
          </p:cNvPr>
          <p:cNvGrpSpPr/>
          <p:nvPr/>
        </p:nvGrpSpPr>
        <p:grpSpPr>
          <a:xfrm>
            <a:off x="139462" y="170234"/>
            <a:ext cx="3808196" cy="677107"/>
            <a:chOff x="86545" y="921651"/>
            <a:chExt cx="5917745" cy="973440"/>
          </a:xfrm>
        </p:grpSpPr>
        <p:sp>
          <p:nvSpPr>
            <p:cNvPr id="4" name="Rounded Rectangle 14">
              <a:extLst>
                <a:ext uri="{FF2B5EF4-FFF2-40B4-BE49-F238E27FC236}">
                  <a16:creationId xmlns:a16="http://schemas.microsoft.com/office/drawing/2014/main" id="{7336DA32-B45E-B485-069E-029E596B528A}"/>
                </a:ext>
              </a:extLst>
            </p:cNvPr>
            <p:cNvSpPr/>
            <p:nvPr/>
          </p:nvSpPr>
          <p:spPr>
            <a:xfrm>
              <a:off x="86545" y="921651"/>
              <a:ext cx="5917744" cy="973440"/>
            </a:xfrm>
            <a:prstGeom prst="roundRect">
              <a:avLst/>
            </a:prstGeom>
            <a:solidFill>
              <a:srgbClr val="7030A0"/>
            </a:solidFill>
          </p:spPr>
          <p:style>
            <a:lnRef idx="2">
              <a:schemeClr val="lt1">
                <a:hueOff val="0"/>
                <a:satOff val="0"/>
                <a:lumOff val="0"/>
                <a:alphaOff val="0"/>
              </a:schemeClr>
            </a:lnRef>
            <a:fillRef idx="1">
              <a:scrgbClr r="0" g="0" b="0"/>
            </a:fillRef>
            <a:effectRef idx="0">
              <a:schemeClr val="accent5">
                <a:hueOff val="270005"/>
                <a:satOff val="6519"/>
                <a:lumOff val="-31471"/>
                <a:alphaOff val="0"/>
              </a:schemeClr>
            </a:effectRef>
            <a:fontRef idx="minor">
              <a:schemeClr val="lt1"/>
            </a:fontRef>
          </p:style>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a:latin typeface="Segoe UI" panose="020B0502040204020203" pitchFamily="34" charset="0"/>
                <a:cs typeface="Segoe UI" panose="020B0502040204020203" pitchFamily="34" charset="0"/>
              </a:endParaRPr>
            </a:p>
          </p:txBody>
        </p:sp>
        <p:sp>
          <p:nvSpPr>
            <p:cNvPr id="5" name="Rounded Rectangle 4">
              <a:extLst>
                <a:ext uri="{FF2B5EF4-FFF2-40B4-BE49-F238E27FC236}">
                  <a16:creationId xmlns:a16="http://schemas.microsoft.com/office/drawing/2014/main" id="{23BE1172-AE08-97AD-75E7-BD1095571B7A}"/>
                </a:ext>
              </a:extLst>
            </p:cNvPr>
            <p:cNvSpPr txBox="1"/>
            <p:nvPr/>
          </p:nvSpPr>
          <p:spPr>
            <a:xfrm>
              <a:off x="95169" y="921651"/>
              <a:ext cx="5909121" cy="9651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66800">
                <a:lnSpc>
                  <a:spcPct val="90000"/>
                </a:lnSpc>
                <a:spcBef>
                  <a:spcPct val="0"/>
                </a:spcBef>
                <a:spcAft>
                  <a:spcPct val="35000"/>
                </a:spcAft>
              </a:pPr>
              <a:r>
                <a:rPr lang="en-GB" sz="2200" b="1">
                  <a:latin typeface="Segoe UI"/>
                  <a:cs typeface="Segoe UI"/>
                </a:rPr>
                <a:t>Vaping &amp; social media</a:t>
              </a:r>
              <a:endParaRPr lang="en-GB" sz="2200" b="1" kern="1200">
                <a:latin typeface="Segoe UI" panose="020B0502040204020203" pitchFamily="34" charset="0"/>
                <a:cs typeface="Segoe UI" panose="020B0502040204020203" pitchFamily="34" charset="0"/>
              </a:endParaRPr>
            </a:p>
          </p:txBody>
        </p:sp>
      </p:grpSp>
      <p:pic>
        <p:nvPicPr>
          <p:cNvPr id="22" name="Picture 21" descr="A colorful rectangular sign with black text&#10;&#10;AI-generated content may be incorrect.">
            <a:extLst>
              <a:ext uri="{FF2B5EF4-FFF2-40B4-BE49-F238E27FC236}">
                <a16:creationId xmlns:a16="http://schemas.microsoft.com/office/drawing/2014/main" id="{1E7230B9-D14A-52A1-94CA-1C21AE52DB79}"/>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27" name="Picture 26" descr="Blue and white logo with text&#10;&#10;AI-generated content may be incorrect.">
            <a:extLst>
              <a:ext uri="{FF2B5EF4-FFF2-40B4-BE49-F238E27FC236}">
                <a16:creationId xmlns:a16="http://schemas.microsoft.com/office/drawing/2014/main" id="{AD29E754-8922-DC3D-BD03-A79269425875}"/>
              </a:ext>
            </a:extLst>
          </p:cNvPr>
          <p:cNvPicPr>
            <a:picLocks noChangeAspect="1"/>
          </p:cNvPicPr>
          <p:nvPr/>
        </p:nvPicPr>
        <p:blipFill>
          <a:blip r:embed="rId26"/>
          <a:stretch>
            <a:fillRect/>
          </a:stretch>
        </p:blipFill>
        <p:spPr>
          <a:xfrm>
            <a:off x="10514824" y="286314"/>
            <a:ext cx="1373716" cy="1021291"/>
          </a:xfrm>
          <a:prstGeom prst="rect">
            <a:avLst/>
          </a:prstGeom>
          <a:ln>
            <a:solidFill>
              <a:schemeClr val="bg1"/>
            </a:solidFill>
          </a:ln>
        </p:spPr>
      </p:pic>
    </p:spTree>
    <p:extLst>
      <p:ext uri="{BB962C8B-B14F-4D97-AF65-F5344CB8AC3E}">
        <p14:creationId xmlns:p14="http://schemas.microsoft.com/office/powerpoint/2010/main" val="1774757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3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4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P spid="23" grpId="0"/>
      <p:bldP spid="29" grpId="0"/>
      <p:bldP spid="31" grpId="0"/>
      <p:bldP spid="33" grpId="0"/>
      <p:bldP spid="35" grpId="0"/>
      <p:bldP spid="37" grpId="0"/>
      <p:bldP spid="40" grpId="0"/>
      <p:bldP spid="42" grpId="0"/>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45908-8041-CD09-6833-B9BAABB43CBE}"/>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FB0AF133-84D6-A30C-5C85-51E450C95ACA}"/>
              </a:ext>
            </a:extLst>
          </p:cNvPr>
          <p:cNvSpPr txBox="1">
            <a:spLocks/>
          </p:cNvSpPr>
          <p:nvPr/>
        </p:nvSpPr>
        <p:spPr>
          <a:xfrm>
            <a:off x="2987360" y="249723"/>
            <a:ext cx="3436502" cy="11331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br>
              <a:rPr lang="en-GB" sz="3200">
                <a:latin typeface="Segoe UI" panose="020B0502040204020203" pitchFamily="34" charset="0"/>
                <a:cs typeface="Segoe UI" panose="020B0502040204020203" pitchFamily="34" charset="0"/>
              </a:rPr>
            </a:br>
            <a:endParaRPr lang="en-GB" sz="3200">
              <a:latin typeface="Segoe UI" panose="020B0502040204020203" pitchFamily="34" charset="0"/>
              <a:cs typeface="Segoe UI" panose="020B0502040204020203" pitchFamily="34" charset="0"/>
            </a:endParaRPr>
          </a:p>
        </p:txBody>
      </p:sp>
      <p:sp>
        <p:nvSpPr>
          <p:cNvPr id="4" name="TextBox 3">
            <a:extLst>
              <a:ext uri="{FF2B5EF4-FFF2-40B4-BE49-F238E27FC236}">
                <a16:creationId xmlns:a16="http://schemas.microsoft.com/office/drawing/2014/main" id="{69879060-6D2E-92AB-0997-B5C4F7597B1A}"/>
              </a:ext>
            </a:extLst>
          </p:cNvPr>
          <p:cNvSpPr txBox="1"/>
          <p:nvPr/>
        </p:nvSpPr>
        <p:spPr>
          <a:xfrm>
            <a:off x="3927560" y="587776"/>
            <a:ext cx="6939270" cy="584775"/>
          </a:xfrm>
          <a:prstGeom prst="rect">
            <a:avLst/>
          </a:prstGeom>
          <a:noFill/>
        </p:spPr>
        <p:txBody>
          <a:bodyPr wrap="square" lIns="91440" tIns="45720" rIns="91440" bIns="45720" anchor="t">
            <a:spAutoFit/>
          </a:bodyPr>
          <a:lstStyle/>
          <a:p>
            <a:pPr algn="ctr"/>
            <a:r>
              <a:rPr lang="en-US" sz="3200" b="1">
                <a:solidFill>
                  <a:schemeClr val="bg1"/>
                </a:solidFill>
                <a:latin typeface="Segoe UI"/>
                <a:cs typeface="Segoe UI"/>
              </a:rPr>
              <a:t>Vaping and the law</a:t>
            </a:r>
            <a:endParaRPr lang="en-US">
              <a:solidFill>
                <a:schemeClr val="bg1"/>
              </a:solidFill>
            </a:endParaRPr>
          </a:p>
        </p:txBody>
      </p:sp>
      <p:pic>
        <p:nvPicPr>
          <p:cNvPr id="5" name="Picture 4" descr="A book and handcuffs on a table&#10;&#10;Description automatically generated">
            <a:extLst>
              <a:ext uri="{FF2B5EF4-FFF2-40B4-BE49-F238E27FC236}">
                <a16:creationId xmlns:a16="http://schemas.microsoft.com/office/drawing/2014/main" id="{DBAE464B-5F87-F294-B6E9-EE40C5A6CADF}"/>
              </a:ext>
            </a:extLst>
          </p:cNvPr>
          <p:cNvPicPr>
            <a:picLocks noChangeAspect="1"/>
          </p:cNvPicPr>
          <p:nvPr/>
        </p:nvPicPr>
        <p:blipFill>
          <a:blip r:embed="rId4"/>
          <a:srcRect t="6807" r="-3" b="9480"/>
          <a:stretch/>
        </p:blipFill>
        <p:spPr>
          <a:xfrm>
            <a:off x="415267" y="1261124"/>
            <a:ext cx="3243383" cy="2715063"/>
          </a:xfrm>
          <a:custGeom>
            <a:avLst/>
            <a:gdLst/>
            <a:ahLst/>
            <a:cxnLst/>
            <a:rect l="l" t="t" r="r" b="b"/>
            <a:pathLst>
              <a:path w="7203799" h="6030364">
                <a:moveTo>
                  <a:pt x="4122552" y="0"/>
                </a:moveTo>
                <a:cubicBezTo>
                  <a:pt x="4596210"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8" y="5695047"/>
                  <a:pt x="4206802" y="6030364"/>
                  <a:pt x="3475911" y="6030364"/>
                </a:cubicBezTo>
                <a:cubicBezTo>
                  <a:pt x="2362258" y="6030364"/>
                  <a:pt x="1573553" y="5618755"/>
                  <a:pt x="838794" y="4653974"/>
                </a:cubicBezTo>
                <a:cubicBezTo>
                  <a:pt x="742642" y="4527696"/>
                  <a:pt x="648651" y="4412849"/>
                  <a:pt x="557754" y="4301854"/>
                </a:cubicBezTo>
                <a:cubicBezTo>
                  <a:pt x="181022" y="3841635"/>
                  <a:pt x="0" y="3602300"/>
                  <a:pt x="0" y="3192481"/>
                </a:cubicBezTo>
                <a:cubicBezTo>
                  <a:pt x="0" y="2785556"/>
                  <a:pt x="113467" y="2383585"/>
                  <a:pt x="337003" y="1997729"/>
                </a:cubicBezTo>
                <a:cubicBezTo>
                  <a:pt x="555745" y="1620270"/>
                  <a:pt x="868475" y="1274763"/>
                  <a:pt x="1266386" y="971116"/>
                </a:cubicBezTo>
                <a:cubicBezTo>
                  <a:pt x="1657494" y="672565"/>
                  <a:pt x="2122028" y="426344"/>
                  <a:pt x="2610064" y="259166"/>
                </a:cubicBezTo>
                <a:cubicBezTo>
                  <a:pt x="3111238" y="87171"/>
                  <a:pt x="3620296" y="0"/>
                  <a:pt x="4122552" y="0"/>
                </a:cubicBezTo>
                <a:close/>
              </a:path>
            </a:pathLst>
          </a:custGeom>
        </p:spPr>
      </p:pic>
      <p:sp>
        <p:nvSpPr>
          <p:cNvPr id="10" name="TextBox 9">
            <a:extLst>
              <a:ext uri="{FF2B5EF4-FFF2-40B4-BE49-F238E27FC236}">
                <a16:creationId xmlns:a16="http://schemas.microsoft.com/office/drawing/2014/main" id="{DFDA5602-2F02-E390-43B5-DC97908CE345}"/>
              </a:ext>
            </a:extLst>
          </p:cNvPr>
          <p:cNvSpPr txBox="1"/>
          <p:nvPr/>
        </p:nvSpPr>
        <p:spPr>
          <a:xfrm>
            <a:off x="4146482" y="1307605"/>
            <a:ext cx="6766770" cy="5447645"/>
          </a:xfrm>
          <a:prstGeom prst="rect">
            <a:avLst/>
          </a:prstGeom>
          <a:noFill/>
        </p:spPr>
        <p:txBody>
          <a:bodyPr wrap="square" lIns="91440" tIns="45720" rIns="91440" bIns="45720" anchor="t">
            <a:spAutoFit/>
          </a:bodyPr>
          <a:lstStyle/>
          <a:p>
            <a:r>
              <a:rPr lang="en-GB" sz="2400" dirty="0">
                <a:latin typeface="Segoe UI"/>
                <a:cs typeface="Segoe UI"/>
              </a:rPr>
              <a:t>You have 10 seconds to decide which </a:t>
            </a:r>
            <a:endParaRPr lang="en-US" dirty="0">
              <a:latin typeface="Segoe UI"/>
              <a:cs typeface="Segoe UI"/>
            </a:endParaRPr>
          </a:p>
          <a:p>
            <a:r>
              <a:rPr lang="en-GB" sz="2400" dirty="0">
                <a:latin typeface="Segoe UI"/>
                <a:cs typeface="Segoe UI"/>
              </a:rPr>
              <a:t>corner of the room to go to when the </a:t>
            </a:r>
          </a:p>
          <a:p>
            <a:r>
              <a:rPr lang="en-GB" sz="2400" dirty="0">
                <a:latin typeface="Segoe UI"/>
                <a:cs typeface="Segoe UI"/>
              </a:rPr>
              <a:t>scenarios are read out… </a:t>
            </a:r>
            <a:endParaRPr lang="en-GB" dirty="0">
              <a:latin typeface="Segoe UI"/>
              <a:cs typeface="Segoe UI"/>
            </a:endParaRPr>
          </a:p>
          <a:p>
            <a:endParaRPr lang="en-GB" sz="2400" b="1" dirty="0">
              <a:latin typeface="Segoe UI" panose="020B0502040204020203" pitchFamily="34" charset="0"/>
              <a:cs typeface="Segoe UI" panose="020B0502040204020203" pitchFamily="34" charset="0"/>
            </a:endParaRPr>
          </a:p>
          <a:p>
            <a:endParaRPr lang="en-GB" sz="2400" b="1" dirty="0">
              <a:latin typeface="Segoe UI" panose="020B0502040204020203" pitchFamily="34" charset="0"/>
              <a:cs typeface="Segoe UI" panose="020B0502040204020203" pitchFamily="34" charset="0"/>
            </a:endParaRPr>
          </a:p>
          <a:p>
            <a:endParaRPr lang="en-GB" sz="2400" b="1" dirty="0">
              <a:latin typeface="Segoe UI" panose="020B0502040204020203" pitchFamily="34" charset="0"/>
              <a:cs typeface="Segoe UI" panose="020B0502040204020203" pitchFamily="34" charset="0"/>
            </a:endParaRPr>
          </a:p>
          <a:p>
            <a:r>
              <a:rPr lang="en-GB" sz="2400" b="1" dirty="0">
                <a:latin typeface="Segoe UI"/>
                <a:cs typeface="Segoe UI"/>
              </a:rPr>
              <a:t>     Four corners</a:t>
            </a:r>
          </a:p>
          <a:p>
            <a:endParaRPr lang="en-GB" sz="2400" b="1" dirty="0">
              <a:latin typeface="Segoe UI" panose="020B0502040204020203" pitchFamily="34" charset="0"/>
              <a:cs typeface="Segoe UI" panose="020B0502040204020203" pitchFamily="34" charset="0"/>
            </a:endParaRPr>
          </a:p>
          <a:p>
            <a:r>
              <a:rPr lang="en-GB" sz="2400" b="1" dirty="0">
                <a:latin typeface="Segoe UI"/>
                <a:cs typeface="Segoe UI"/>
              </a:rPr>
              <a:t>✅ Legal       </a:t>
            </a:r>
            <a:r>
              <a:rPr lang="en-GB" sz="1600" b="1" dirty="0">
                <a:latin typeface="Segoe UI"/>
                <a:cs typeface="Segoe UI"/>
              </a:rPr>
              <a:t> </a:t>
            </a:r>
            <a:r>
              <a:rPr lang="en-GB" sz="2400" b="1" dirty="0">
                <a:latin typeface="Segoe UI"/>
                <a:cs typeface="Segoe UI"/>
              </a:rPr>
              <a:t>❌ Illegal </a:t>
            </a:r>
          </a:p>
          <a:p>
            <a:endParaRPr lang="en-GB" sz="2400" b="1" dirty="0">
              <a:latin typeface="Segoe UI"/>
              <a:cs typeface="Segoe UI"/>
            </a:endParaRPr>
          </a:p>
          <a:p>
            <a:endParaRPr lang="en-GB" sz="2400" b="1" dirty="0">
              <a:latin typeface="Segoe UI"/>
              <a:cs typeface="Segoe UI"/>
            </a:endParaRPr>
          </a:p>
          <a:p>
            <a:r>
              <a:rPr lang="en-GB" sz="2400" b="1" dirty="0">
                <a:latin typeface="Segoe UI"/>
                <a:cs typeface="Segoe UI"/>
              </a:rPr>
              <a:t>🤔 Not Sure      ⚖️ Depends </a:t>
            </a:r>
          </a:p>
          <a:p>
            <a:endParaRPr lang="en-GB" sz="2400" b="1" dirty="0">
              <a:latin typeface="Segoe UI"/>
              <a:cs typeface="Segoe UI"/>
            </a:endParaRPr>
          </a:p>
          <a:p>
            <a:br>
              <a:rPr lang="en-GB" dirty="0"/>
            </a:br>
            <a:endParaRPr lang="en-GB" dirty="0"/>
          </a:p>
        </p:txBody>
      </p:sp>
      <p:sp>
        <p:nvSpPr>
          <p:cNvPr id="12" name="Rounded Rectangle 19">
            <a:extLst>
              <a:ext uri="{FF2B5EF4-FFF2-40B4-BE49-F238E27FC236}">
                <a16:creationId xmlns:a16="http://schemas.microsoft.com/office/drawing/2014/main" id="{E109FAB1-88E6-BA91-BF7A-31AB3BDA5641}"/>
              </a:ext>
            </a:extLst>
          </p:cNvPr>
          <p:cNvSpPr/>
          <p:nvPr/>
        </p:nvSpPr>
        <p:spPr>
          <a:xfrm>
            <a:off x="132953" y="185664"/>
            <a:ext cx="3808012" cy="634774"/>
          </a:xfrm>
          <a:prstGeom prst="roundRect">
            <a:avLst/>
          </a:prstGeom>
          <a:solidFill>
            <a:schemeClr val="accent2"/>
          </a:solidFill>
        </p:spPr>
        <p:style>
          <a:lnRef idx="2">
            <a:schemeClr val="lt1">
              <a:hueOff val="0"/>
              <a:satOff val="0"/>
              <a:lumOff val="0"/>
              <a:alphaOff val="0"/>
            </a:schemeClr>
          </a:lnRef>
          <a:fillRef idx="1">
            <a:scrgbClr r="0" g="0" b="0"/>
          </a:fillRef>
          <a:effectRef idx="0">
            <a:schemeClr val="accent5">
              <a:hueOff val="360006"/>
              <a:satOff val="8692"/>
              <a:lumOff val="-41961"/>
              <a:alphaOff val="0"/>
            </a:schemeClr>
          </a:effectRef>
          <a:fontRef idx="minor">
            <a:schemeClr val="lt1"/>
          </a:fontRef>
        </p:style>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200">
              <a:latin typeface="Segoe UI" panose="020B0502040204020203" pitchFamily="34" charset="0"/>
              <a:cs typeface="Segoe UI" panose="020B0502040204020203" pitchFamily="34" charset="0"/>
            </a:endParaRPr>
          </a:p>
        </p:txBody>
      </p:sp>
      <p:sp>
        <p:nvSpPr>
          <p:cNvPr id="13" name="Rounded Rectangle 4">
            <a:extLst>
              <a:ext uri="{FF2B5EF4-FFF2-40B4-BE49-F238E27FC236}">
                <a16:creationId xmlns:a16="http://schemas.microsoft.com/office/drawing/2014/main" id="{9DF75217-A405-F0BF-C713-EB1CDAFD63E8}"/>
              </a:ext>
            </a:extLst>
          </p:cNvPr>
          <p:cNvSpPr txBox="1"/>
          <p:nvPr/>
        </p:nvSpPr>
        <p:spPr>
          <a:xfrm>
            <a:off x="136130" y="173593"/>
            <a:ext cx="3676385" cy="6480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66800">
              <a:lnSpc>
                <a:spcPct val="90000"/>
              </a:lnSpc>
              <a:spcBef>
                <a:spcPct val="0"/>
              </a:spcBef>
              <a:spcAft>
                <a:spcPct val="35000"/>
              </a:spcAft>
            </a:pPr>
            <a:r>
              <a:rPr lang="en-GB" sz="2200" b="1">
                <a:latin typeface="Segoe UI"/>
                <a:cs typeface="Segoe UI"/>
              </a:rPr>
              <a:t>Vaping and the law</a:t>
            </a:r>
            <a:endParaRPr lang="en-GB" sz="2200" b="1" kern="1200">
              <a:latin typeface="Segoe UI" panose="020B0502040204020203" pitchFamily="34" charset="0"/>
              <a:cs typeface="Segoe UI" panose="020B0502040204020203" pitchFamily="34" charset="0"/>
            </a:endParaRPr>
          </a:p>
        </p:txBody>
      </p:sp>
      <p:pic>
        <p:nvPicPr>
          <p:cNvPr id="15" name="Picture 14" descr="A colorful rectangular sign with black text&#10;&#10;AI-generated content may be incorrect.">
            <a:extLst>
              <a:ext uri="{FF2B5EF4-FFF2-40B4-BE49-F238E27FC236}">
                <a16:creationId xmlns:a16="http://schemas.microsoft.com/office/drawing/2014/main" id="{9F252731-B46D-7DF9-B3D2-41AF57BA3B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9" name="Picture 18" descr="Blue and white logo with text&#10;&#10;AI-generated content may be incorrect.">
            <a:extLst>
              <a:ext uri="{FF2B5EF4-FFF2-40B4-BE49-F238E27FC236}">
                <a16:creationId xmlns:a16="http://schemas.microsoft.com/office/drawing/2014/main" id="{AA4E7CB9-AD54-EF5C-8678-A7A710FA2371}"/>
              </a:ext>
            </a:extLst>
          </p:cNvPr>
          <p:cNvPicPr>
            <a:picLocks noChangeAspect="1"/>
          </p:cNvPicPr>
          <p:nvPr/>
        </p:nvPicPr>
        <p:blipFill>
          <a:blip r:embed="rId6"/>
          <a:stretch>
            <a:fillRect/>
          </a:stretch>
        </p:blipFill>
        <p:spPr>
          <a:xfrm>
            <a:off x="10514824" y="286314"/>
            <a:ext cx="1373716" cy="1021291"/>
          </a:xfrm>
          <a:prstGeom prst="rect">
            <a:avLst/>
          </a:prstGeom>
          <a:ln>
            <a:solidFill>
              <a:schemeClr val="bg1"/>
            </a:solidFill>
          </a:ln>
        </p:spPr>
      </p:pic>
      <p:pic>
        <p:nvPicPr>
          <p:cNvPr id="21" name="Picture 20" descr="A person standing next to another person&#10;&#10;Description automatically generated">
            <a:extLst>
              <a:ext uri="{FF2B5EF4-FFF2-40B4-BE49-F238E27FC236}">
                <a16:creationId xmlns:a16="http://schemas.microsoft.com/office/drawing/2014/main" id="{4D684339-CA3B-6C06-4883-6B8CE509B9F1}"/>
              </a:ext>
            </a:extLst>
          </p:cNvPr>
          <p:cNvPicPr>
            <a:picLocks noChangeAspect="1"/>
          </p:cNvPicPr>
          <p:nvPr/>
        </p:nvPicPr>
        <p:blipFill>
          <a:blip r:embed="rId7"/>
          <a:stretch>
            <a:fillRect/>
          </a:stretch>
        </p:blipFill>
        <p:spPr>
          <a:xfrm>
            <a:off x="415267" y="4345560"/>
            <a:ext cx="3243383" cy="2262718"/>
          </a:xfrm>
          <a:prstGeom prst="rect">
            <a:avLst/>
          </a:prstGeom>
        </p:spPr>
      </p:pic>
      <p:sp>
        <p:nvSpPr>
          <p:cNvPr id="27" name="Title 1">
            <a:extLst>
              <a:ext uri="{FF2B5EF4-FFF2-40B4-BE49-F238E27FC236}">
                <a16:creationId xmlns:a16="http://schemas.microsoft.com/office/drawing/2014/main" id="{7326F04F-2178-6887-90B2-F8463772C773}"/>
              </a:ext>
            </a:extLst>
          </p:cNvPr>
          <p:cNvSpPr txBox="1">
            <a:spLocks/>
          </p:cNvSpPr>
          <p:nvPr/>
        </p:nvSpPr>
        <p:spPr>
          <a:xfrm>
            <a:off x="4093365" y="-190963"/>
            <a:ext cx="5002338" cy="17623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dirty="0">
                <a:effectLst>
                  <a:outerShdw blurRad="50800" dist="38100" dir="2700000" algn="tl" rotWithShape="0">
                    <a:prstClr val="black">
                      <a:alpha val="40000"/>
                    </a:prstClr>
                  </a:outerShdw>
                </a:effectLst>
                <a:latin typeface="Segoe UI"/>
                <a:cs typeface="Segoe UI"/>
              </a:rPr>
              <a:t>What do you think?</a:t>
            </a:r>
            <a:endParaRPr lang="en-US" dirty="0"/>
          </a:p>
        </p:txBody>
      </p:sp>
    </p:spTree>
    <p:custDataLst>
      <p:tags r:id="rId1"/>
    </p:custDataLst>
    <p:extLst>
      <p:ext uri="{BB962C8B-B14F-4D97-AF65-F5344CB8AC3E}">
        <p14:creationId xmlns:p14="http://schemas.microsoft.com/office/powerpoint/2010/main" val="30358197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DCD04-1E6C-F660-6946-7FE4E3B1DAF5}"/>
            </a:ext>
          </a:extLst>
        </p:cNvPr>
        <p:cNvGrpSpPr/>
        <p:nvPr/>
      </p:nvGrpSpPr>
      <p:grpSpPr>
        <a:xfrm>
          <a:off x="0" y="0"/>
          <a:ext cx="0" cy="0"/>
          <a:chOff x="0" y="0"/>
          <a:chExt cx="0" cy="0"/>
        </a:xfrm>
      </p:grpSpPr>
      <p:pic>
        <p:nvPicPr>
          <p:cNvPr id="33" name="Picture 32" descr="A colorful rectangular sign with black text&#10;&#10;AI-generated content may be incorrect.">
            <a:extLst>
              <a:ext uri="{FF2B5EF4-FFF2-40B4-BE49-F238E27FC236}">
                <a16:creationId xmlns:a16="http://schemas.microsoft.com/office/drawing/2014/main" id="{569FFC30-BC26-F616-FC1E-C847E21AC7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10" name="TextBox 9">
            <a:extLst>
              <a:ext uri="{FF2B5EF4-FFF2-40B4-BE49-F238E27FC236}">
                <a16:creationId xmlns:a16="http://schemas.microsoft.com/office/drawing/2014/main" id="{21D407E8-4054-4E98-DC3F-1EC46502769F}"/>
              </a:ext>
            </a:extLst>
          </p:cNvPr>
          <p:cNvSpPr txBox="1"/>
          <p:nvPr/>
        </p:nvSpPr>
        <p:spPr>
          <a:xfrm>
            <a:off x="4035584" y="971854"/>
            <a:ext cx="7600797" cy="5421099"/>
          </a:xfrm>
          <a:prstGeom prst="rect">
            <a:avLst/>
          </a:prstGeom>
          <a:noFill/>
        </p:spPr>
        <p:txBody>
          <a:bodyPr wrap="square" lIns="91440" tIns="45720" rIns="91440" bIns="45720" anchor="t">
            <a:spAutoFit/>
          </a:bodyPr>
          <a:lstStyle/>
          <a:p>
            <a:endParaRPr lang="en-GB" sz="2400" dirty="0">
              <a:latin typeface="Segoe UI"/>
              <a:cs typeface="Segoe UI"/>
            </a:endParaRPr>
          </a:p>
          <a:p>
            <a:r>
              <a:rPr lang="en-GB" sz="2400" b="1" dirty="0">
                <a:latin typeface="Segoe UI"/>
                <a:cs typeface="Segoe UI"/>
              </a:rPr>
              <a:t>✅ Legal       </a:t>
            </a:r>
            <a:r>
              <a:rPr lang="en-GB" sz="1600" b="1" dirty="0">
                <a:latin typeface="Segoe UI"/>
                <a:cs typeface="Segoe UI"/>
              </a:rPr>
              <a:t> </a:t>
            </a:r>
            <a:r>
              <a:rPr lang="en-GB" sz="2400" b="1" dirty="0">
                <a:latin typeface="Segoe UI"/>
                <a:cs typeface="Segoe UI"/>
              </a:rPr>
              <a:t>❌ Illegal </a:t>
            </a:r>
            <a:endParaRPr lang="en-US" sz="2400" dirty="0">
              <a:latin typeface="Segoe UI"/>
              <a:cs typeface="Segoe UI"/>
            </a:endParaRPr>
          </a:p>
          <a:p>
            <a:endParaRPr lang="en-GB" sz="2400" dirty="0">
              <a:latin typeface="Segoe UI"/>
              <a:cs typeface="Segoe UI"/>
            </a:endParaRPr>
          </a:p>
          <a:p>
            <a:r>
              <a:rPr lang="en-GB" sz="2400" b="1" dirty="0">
                <a:latin typeface="Segoe UI"/>
                <a:cs typeface="Segoe UI"/>
              </a:rPr>
              <a:t>🤔 Not Sure      ⚖️ Depends </a:t>
            </a:r>
            <a:endParaRPr lang="en-US" sz="2400" dirty="0">
              <a:latin typeface="Segoe UI"/>
              <a:cs typeface="Segoe UI"/>
            </a:endParaRPr>
          </a:p>
          <a:p>
            <a:br>
              <a:rPr lang="en-GB" sz="2400" b="1" dirty="0">
                <a:latin typeface="Segoe UI" panose="020B0502040204020203" pitchFamily="34" charset="0"/>
                <a:cs typeface="Segoe UI" panose="020B0502040204020203" pitchFamily="34" charset="0"/>
              </a:rPr>
            </a:br>
            <a:r>
              <a:rPr lang="en-GB" sz="2000" dirty="0">
                <a:latin typeface="Segoe UI"/>
                <a:cs typeface="Segoe UI"/>
              </a:rPr>
              <a:t>“An 18-year-old buys a vape for their 17-year-old friend” </a:t>
            </a:r>
            <a:endParaRPr lang="en-GB" sz="2400" dirty="0">
              <a:latin typeface="Segoe UI"/>
              <a:cs typeface="Segoe UI"/>
            </a:endParaRPr>
          </a:p>
          <a:p>
            <a:pPr>
              <a:lnSpc>
                <a:spcPct val="150000"/>
              </a:lnSpc>
            </a:pPr>
            <a:r>
              <a:rPr lang="en-GB" sz="2000" dirty="0">
                <a:latin typeface="Segoe UI"/>
                <a:cs typeface="Segoe UI"/>
              </a:rPr>
              <a:t>“A 17-year-old buys a nicotine-free vape online” </a:t>
            </a:r>
          </a:p>
          <a:p>
            <a:pPr>
              <a:lnSpc>
                <a:spcPct val="150000"/>
              </a:lnSpc>
            </a:pPr>
            <a:r>
              <a:rPr lang="en-GB" sz="2000" dirty="0">
                <a:latin typeface="Segoe UI"/>
                <a:cs typeface="Segoe UI"/>
              </a:rPr>
              <a:t>“Someone vaping on a train platform” </a:t>
            </a:r>
          </a:p>
          <a:p>
            <a:pPr>
              <a:lnSpc>
                <a:spcPct val="150000"/>
              </a:lnSpc>
            </a:pPr>
            <a:r>
              <a:rPr lang="en-GB" sz="2000" dirty="0">
                <a:latin typeface="Segoe UI"/>
                <a:cs typeface="Segoe UI"/>
              </a:rPr>
              <a:t>“A shop sells a vape to someone without checking ID” </a:t>
            </a:r>
          </a:p>
          <a:p>
            <a:pPr>
              <a:lnSpc>
                <a:spcPct val="150000"/>
              </a:lnSpc>
            </a:pPr>
            <a:r>
              <a:rPr lang="en-GB" sz="2000" dirty="0">
                <a:latin typeface="Segoe UI"/>
                <a:cs typeface="Segoe UI"/>
              </a:rPr>
              <a:t>“Someone brings a THC vape to a party” </a:t>
            </a:r>
          </a:p>
          <a:p>
            <a:pPr>
              <a:lnSpc>
                <a:spcPct val="150000"/>
              </a:lnSpc>
            </a:pPr>
            <a:r>
              <a:rPr lang="en-GB" sz="2000" dirty="0">
                <a:latin typeface="Segoe UI"/>
                <a:cs typeface="Segoe UI"/>
              </a:rPr>
              <a:t>“A young person buys a vape that looks legal but is fake” </a:t>
            </a:r>
          </a:p>
          <a:p>
            <a:pPr>
              <a:lnSpc>
                <a:spcPct val="150000"/>
              </a:lnSpc>
            </a:pPr>
            <a:r>
              <a:rPr lang="en-GB" sz="2000" dirty="0">
                <a:latin typeface="Segoe UI"/>
                <a:cs typeface="Segoe UI"/>
              </a:rPr>
              <a:t>“Someone vapes in a restaurant toilet” </a:t>
            </a:r>
          </a:p>
          <a:p>
            <a:pPr>
              <a:lnSpc>
                <a:spcPct val="150000"/>
              </a:lnSpc>
            </a:pPr>
            <a:r>
              <a:rPr lang="en-GB" sz="2000" dirty="0">
                <a:latin typeface="Segoe UI"/>
                <a:cs typeface="Segoe UI"/>
              </a:rPr>
              <a:t>“A 19-year-old gives their vape to a 16-year-old to try”</a:t>
            </a:r>
          </a:p>
        </p:txBody>
      </p:sp>
      <p:sp>
        <p:nvSpPr>
          <p:cNvPr id="17" name="Title 1">
            <a:extLst>
              <a:ext uri="{FF2B5EF4-FFF2-40B4-BE49-F238E27FC236}">
                <a16:creationId xmlns:a16="http://schemas.microsoft.com/office/drawing/2014/main" id="{58E7C73E-9366-346C-5BEB-F093BDA7E2BA}"/>
              </a:ext>
            </a:extLst>
          </p:cNvPr>
          <p:cNvSpPr txBox="1">
            <a:spLocks/>
          </p:cNvSpPr>
          <p:nvPr/>
        </p:nvSpPr>
        <p:spPr>
          <a:xfrm>
            <a:off x="2987360" y="429640"/>
            <a:ext cx="3436502" cy="11331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br>
              <a:rPr lang="en-GB" sz="3200">
                <a:latin typeface="Segoe UI" panose="020B0502040204020203" pitchFamily="34" charset="0"/>
                <a:cs typeface="Segoe UI" panose="020B0502040204020203" pitchFamily="34" charset="0"/>
              </a:rPr>
            </a:br>
            <a:endParaRPr lang="en-GB" sz="3200">
              <a:latin typeface="Segoe UI" panose="020B0502040204020203" pitchFamily="34" charset="0"/>
              <a:cs typeface="Segoe UI" panose="020B0502040204020203" pitchFamily="34" charset="0"/>
            </a:endParaRPr>
          </a:p>
        </p:txBody>
      </p:sp>
      <p:sp>
        <p:nvSpPr>
          <p:cNvPr id="9" name="Title 1">
            <a:extLst>
              <a:ext uri="{FF2B5EF4-FFF2-40B4-BE49-F238E27FC236}">
                <a16:creationId xmlns:a16="http://schemas.microsoft.com/office/drawing/2014/main" id="{ED5D791F-EF5F-02FB-6C1E-53437F629763}"/>
              </a:ext>
            </a:extLst>
          </p:cNvPr>
          <p:cNvSpPr txBox="1">
            <a:spLocks/>
          </p:cNvSpPr>
          <p:nvPr/>
        </p:nvSpPr>
        <p:spPr>
          <a:xfrm>
            <a:off x="3139760" y="582040"/>
            <a:ext cx="3436502" cy="11331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br>
              <a:rPr lang="en-GB" sz="3200">
                <a:latin typeface="Segoe UI" panose="020B0502040204020203" pitchFamily="34" charset="0"/>
                <a:cs typeface="Segoe UI" panose="020B0502040204020203" pitchFamily="34" charset="0"/>
              </a:rPr>
            </a:br>
            <a:endParaRPr lang="en-GB" sz="3200">
              <a:latin typeface="Segoe UI" panose="020B0502040204020203" pitchFamily="34" charset="0"/>
              <a:cs typeface="Segoe UI" panose="020B0502040204020203" pitchFamily="34" charset="0"/>
            </a:endParaRPr>
          </a:p>
        </p:txBody>
      </p:sp>
      <p:sp>
        <p:nvSpPr>
          <p:cNvPr id="19" name="Title 1">
            <a:extLst>
              <a:ext uri="{FF2B5EF4-FFF2-40B4-BE49-F238E27FC236}">
                <a16:creationId xmlns:a16="http://schemas.microsoft.com/office/drawing/2014/main" id="{F947F984-A9C9-7979-4742-D7C279FF43CC}"/>
              </a:ext>
            </a:extLst>
          </p:cNvPr>
          <p:cNvSpPr txBox="1">
            <a:spLocks/>
          </p:cNvSpPr>
          <p:nvPr/>
        </p:nvSpPr>
        <p:spPr>
          <a:xfrm>
            <a:off x="2987360" y="249723"/>
            <a:ext cx="3436502" cy="11331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br>
              <a:rPr lang="en-GB" sz="3200">
                <a:latin typeface="Segoe UI" panose="020B0502040204020203" pitchFamily="34" charset="0"/>
                <a:cs typeface="Segoe UI" panose="020B0502040204020203" pitchFamily="34" charset="0"/>
              </a:rPr>
            </a:br>
            <a:endParaRPr lang="en-GB" sz="3200">
              <a:latin typeface="Segoe UI" panose="020B0502040204020203" pitchFamily="34" charset="0"/>
              <a:cs typeface="Segoe UI" panose="020B0502040204020203" pitchFamily="34" charset="0"/>
            </a:endParaRPr>
          </a:p>
        </p:txBody>
      </p:sp>
      <p:sp>
        <p:nvSpPr>
          <p:cNvPr id="29" name="Rounded Rectangle 19">
            <a:extLst>
              <a:ext uri="{FF2B5EF4-FFF2-40B4-BE49-F238E27FC236}">
                <a16:creationId xmlns:a16="http://schemas.microsoft.com/office/drawing/2014/main" id="{9E7D63B8-3719-BF18-A6EF-28DED897E387}"/>
              </a:ext>
            </a:extLst>
          </p:cNvPr>
          <p:cNvSpPr/>
          <p:nvPr/>
        </p:nvSpPr>
        <p:spPr>
          <a:xfrm>
            <a:off x="132953" y="185664"/>
            <a:ext cx="3808012" cy="634774"/>
          </a:xfrm>
          <a:prstGeom prst="roundRect">
            <a:avLst/>
          </a:prstGeom>
          <a:solidFill>
            <a:schemeClr val="accent2"/>
          </a:solidFill>
        </p:spPr>
        <p:style>
          <a:lnRef idx="2">
            <a:schemeClr val="lt1">
              <a:hueOff val="0"/>
              <a:satOff val="0"/>
              <a:lumOff val="0"/>
              <a:alphaOff val="0"/>
            </a:schemeClr>
          </a:lnRef>
          <a:fillRef idx="1">
            <a:scrgbClr r="0" g="0" b="0"/>
          </a:fillRef>
          <a:effectRef idx="0">
            <a:schemeClr val="accent5">
              <a:hueOff val="360006"/>
              <a:satOff val="8692"/>
              <a:lumOff val="-41961"/>
              <a:alphaOff val="0"/>
            </a:schemeClr>
          </a:effectRef>
          <a:fontRef idx="minor">
            <a:schemeClr val="lt1"/>
          </a:fontRef>
        </p:style>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2200">
              <a:latin typeface="Segoe UI" panose="020B0502040204020203" pitchFamily="34" charset="0"/>
              <a:cs typeface="Segoe UI" panose="020B0502040204020203" pitchFamily="34" charset="0"/>
            </a:endParaRPr>
          </a:p>
        </p:txBody>
      </p:sp>
      <p:sp>
        <p:nvSpPr>
          <p:cNvPr id="31" name="Rounded Rectangle 4">
            <a:extLst>
              <a:ext uri="{FF2B5EF4-FFF2-40B4-BE49-F238E27FC236}">
                <a16:creationId xmlns:a16="http://schemas.microsoft.com/office/drawing/2014/main" id="{8597544B-A7CF-36CC-6DEE-03B5FDED2F36}"/>
              </a:ext>
            </a:extLst>
          </p:cNvPr>
          <p:cNvSpPr txBox="1"/>
          <p:nvPr/>
        </p:nvSpPr>
        <p:spPr>
          <a:xfrm>
            <a:off x="136130" y="173593"/>
            <a:ext cx="3676385" cy="6480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66800">
              <a:lnSpc>
                <a:spcPct val="90000"/>
              </a:lnSpc>
              <a:spcBef>
                <a:spcPct val="0"/>
              </a:spcBef>
              <a:spcAft>
                <a:spcPct val="35000"/>
              </a:spcAft>
            </a:pPr>
            <a:r>
              <a:rPr lang="en-GB" sz="2200" b="1">
                <a:latin typeface="Segoe UI"/>
                <a:cs typeface="Segoe UI"/>
              </a:rPr>
              <a:t>Vaping and the law</a:t>
            </a:r>
            <a:endParaRPr lang="en-GB" sz="2200" b="1" kern="1200">
              <a:latin typeface="Segoe UI" panose="020B0502040204020203" pitchFamily="34" charset="0"/>
              <a:cs typeface="Segoe UI" panose="020B0502040204020203" pitchFamily="34" charset="0"/>
            </a:endParaRPr>
          </a:p>
        </p:txBody>
      </p:sp>
      <p:pic>
        <p:nvPicPr>
          <p:cNvPr id="35" name="Picture 34" descr="Blue and white logo with text&#10;&#10;AI-generated content may be incorrect.">
            <a:extLst>
              <a:ext uri="{FF2B5EF4-FFF2-40B4-BE49-F238E27FC236}">
                <a16:creationId xmlns:a16="http://schemas.microsoft.com/office/drawing/2014/main" id="{87A8DD1F-00DC-CB2B-0A78-5BE881168110}"/>
              </a:ext>
            </a:extLst>
          </p:cNvPr>
          <p:cNvPicPr>
            <a:picLocks noChangeAspect="1"/>
          </p:cNvPicPr>
          <p:nvPr/>
        </p:nvPicPr>
        <p:blipFill>
          <a:blip r:embed="rId5"/>
          <a:stretch>
            <a:fillRect/>
          </a:stretch>
        </p:blipFill>
        <p:spPr>
          <a:xfrm>
            <a:off x="10514824" y="286314"/>
            <a:ext cx="1373716" cy="1021291"/>
          </a:xfrm>
          <a:prstGeom prst="rect">
            <a:avLst/>
          </a:prstGeom>
          <a:ln>
            <a:solidFill>
              <a:schemeClr val="bg1"/>
            </a:solidFill>
          </a:ln>
        </p:spPr>
      </p:pic>
      <p:sp>
        <p:nvSpPr>
          <p:cNvPr id="37" name="Title 1">
            <a:extLst>
              <a:ext uri="{FF2B5EF4-FFF2-40B4-BE49-F238E27FC236}">
                <a16:creationId xmlns:a16="http://schemas.microsoft.com/office/drawing/2014/main" id="{E3E95DD7-74EA-56CE-1CDD-3CAFC65A905D}"/>
              </a:ext>
            </a:extLst>
          </p:cNvPr>
          <p:cNvSpPr txBox="1">
            <a:spLocks/>
          </p:cNvSpPr>
          <p:nvPr/>
        </p:nvSpPr>
        <p:spPr>
          <a:xfrm>
            <a:off x="4093365" y="-196820"/>
            <a:ext cx="5002338" cy="17623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dirty="0">
                <a:effectLst>
                  <a:outerShdw blurRad="50800" dist="38100" dir="2700000" algn="tl" rotWithShape="0">
                    <a:prstClr val="black">
                      <a:alpha val="40000"/>
                    </a:prstClr>
                  </a:outerShdw>
                </a:effectLst>
                <a:latin typeface="Segoe UI"/>
                <a:cs typeface="Segoe UI"/>
              </a:rPr>
              <a:t>What do you think?</a:t>
            </a:r>
            <a:endParaRPr lang="en-US" dirty="0"/>
          </a:p>
        </p:txBody>
      </p:sp>
      <p:pic>
        <p:nvPicPr>
          <p:cNvPr id="3" name="Picture 2" descr="A book and handcuffs on a table&#10;&#10;Description automatically generated">
            <a:extLst>
              <a:ext uri="{FF2B5EF4-FFF2-40B4-BE49-F238E27FC236}">
                <a16:creationId xmlns:a16="http://schemas.microsoft.com/office/drawing/2014/main" id="{00FC1F79-7228-5790-C3B0-A99AD8301E4D}"/>
              </a:ext>
            </a:extLst>
          </p:cNvPr>
          <p:cNvPicPr>
            <a:picLocks noChangeAspect="1"/>
          </p:cNvPicPr>
          <p:nvPr/>
        </p:nvPicPr>
        <p:blipFill>
          <a:blip r:embed="rId6"/>
          <a:srcRect t="6807" r="-3" b="9480"/>
          <a:stretch/>
        </p:blipFill>
        <p:spPr>
          <a:xfrm>
            <a:off x="415267" y="1261124"/>
            <a:ext cx="3243383" cy="2715063"/>
          </a:xfrm>
          <a:custGeom>
            <a:avLst/>
            <a:gdLst/>
            <a:ahLst/>
            <a:cxnLst/>
            <a:rect l="l" t="t" r="r" b="b"/>
            <a:pathLst>
              <a:path w="7203799" h="6030364">
                <a:moveTo>
                  <a:pt x="4122552" y="0"/>
                </a:moveTo>
                <a:cubicBezTo>
                  <a:pt x="4596210"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8" y="5695047"/>
                  <a:pt x="4206802" y="6030364"/>
                  <a:pt x="3475911" y="6030364"/>
                </a:cubicBezTo>
                <a:cubicBezTo>
                  <a:pt x="2362258" y="6030364"/>
                  <a:pt x="1573553" y="5618755"/>
                  <a:pt x="838794" y="4653974"/>
                </a:cubicBezTo>
                <a:cubicBezTo>
                  <a:pt x="742642" y="4527696"/>
                  <a:pt x="648651" y="4412849"/>
                  <a:pt x="557754" y="4301854"/>
                </a:cubicBezTo>
                <a:cubicBezTo>
                  <a:pt x="181022" y="3841635"/>
                  <a:pt x="0" y="3602300"/>
                  <a:pt x="0" y="3192481"/>
                </a:cubicBezTo>
                <a:cubicBezTo>
                  <a:pt x="0" y="2785556"/>
                  <a:pt x="113467" y="2383585"/>
                  <a:pt x="337003" y="1997729"/>
                </a:cubicBezTo>
                <a:cubicBezTo>
                  <a:pt x="555745" y="1620270"/>
                  <a:pt x="868475" y="1274763"/>
                  <a:pt x="1266386" y="971116"/>
                </a:cubicBezTo>
                <a:cubicBezTo>
                  <a:pt x="1657494" y="672565"/>
                  <a:pt x="2122028" y="426344"/>
                  <a:pt x="2610064" y="259166"/>
                </a:cubicBezTo>
                <a:cubicBezTo>
                  <a:pt x="3111238" y="87171"/>
                  <a:pt x="3620296" y="0"/>
                  <a:pt x="4122552" y="0"/>
                </a:cubicBezTo>
                <a:close/>
              </a:path>
            </a:pathLst>
          </a:custGeom>
        </p:spPr>
      </p:pic>
      <p:pic>
        <p:nvPicPr>
          <p:cNvPr id="5" name="Picture 4" descr="A person standing next to another person&#10;&#10;Description automatically generated">
            <a:extLst>
              <a:ext uri="{FF2B5EF4-FFF2-40B4-BE49-F238E27FC236}">
                <a16:creationId xmlns:a16="http://schemas.microsoft.com/office/drawing/2014/main" id="{72D0F5BA-6223-65D4-B219-2FB7D06F832A}"/>
              </a:ext>
            </a:extLst>
          </p:cNvPr>
          <p:cNvPicPr>
            <a:picLocks noChangeAspect="1"/>
          </p:cNvPicPr>
          <p:nvPr/>
        </p:nvPicPr>
        <p:blipFill>
          <a:blip r:embed="rId7"/>
          <a:stretch>
            <a:fillRect/>
          </a:stretch>
        </p:blipFill>
        <p:spPr>
          <a:xfrm>
            <a:off x="415267" y="4345560"/>
            <a:ext cx="3243383" cy="2262718"/>
          </a:xfrm>
          <a:prstGeom prst="rect">
            <a:avLst/>
          </a:prstGeom>
        </p:spPr>
      </p:pic>
    </p:spTree>
    <p:custDataLst>
      <p:tags r:id="rId1"/>
    </p:custDataLst>
    <p:extLst>
      <p:ext uri="{BB962C8B-B14F-4D97-AF65-F5344CB8AC3E}">
        <p14:creationId xmlns:p14="http://schemas.microsoft.com/office/powerpoint/2010/main" val="128564628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7888B-9E98-EDB0-4869-09064F2F227A}"/>
            </a:ext>
          </a:extLst>
        </p:cNvPr>
        <p:cNvGrpSpPr/>
        <p:nvPr/>
      </p:nvGrpSpPr>
      <p:grpSpPr>
        <a:xfrm>
          <a:off x="0" y="0"/>
          <a:ext cx="0" cy="0"/>
          <a:chOff x="0" y="0"/>
          <a:chExt cx="0" cy="0"/>
        </a:xfrm>
      </p:grpSpPr>
      <p:pic>
        <p:nvPicPr>
          <p:cNvPr id="14" name="Picture 13" descr="Blue and white logo with text&#10;&#10;AI-generated content may be incorrect.">
            <a:extLst>
              <a:ext uri="{FF2B5EF4-FFF2-40B4-BE49-F238E27FC236}">
                <a16:creationId xmlns:a16="http://schemas.microsoft.com/office/drawing/2014/main" id="{F6763793-A215-18A5-EA3D-818E9C6EB64F}"/>
              </a:ext>
            </a:extLst>
          </p:cNvPr>
          <p:cNvPicPr>
            <a:picLocks noChangeAspect="1"/>
          </p:cNvPicPr>
          <p:nvPr/>
        </p:nvPicPr>
        <p:blipFill>
          <a:blip r:embed="rId3"/>
          <a:stretch>
            <a:fillRect/>
          </a:stretch>
        </p:blipFill>
        <p:spPr>
          <a:xfrm>
            <a:off x="10962508" y="255094"/>
            <a:ext cx="971550" cy="714375"/>
          </a:xfrm>
          <a:prstGeom prst="rect">
            <a:avLst/>
          </a:prstGeom>
          <a:ln>
            <a:noFill/>
          </a:ln>
        </p:spPr>
      </p:pic>
      <p:pic>
        <p:nvPicPr>
          <p:cNvPr id="2050" name="Picture 2" descr="A group of different colored electronic cigarettes&#10;&#10;Description automatically generated">
            <a:extLst>
              <a:ext uri="{FF2B5EF4-FFF2-40B4-BE49-F238E27FC236}">
                <a16:creationId xmlns:a16="http://schemas.microsoft.com/office/drawing/2014/main" id="{A6EF8952-1595-9849-C4A2-0B50C0D841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22" y="2436065"/>
            <a:ext cx="3951566" cy="232844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E786114-5565-2B19-9060-C3F04B76564A}"/>
              </a:ext>
            </a:extLst>
          </p:cNvPr>
          <p:cNvSpPr txBox="1"/>
          <p:nvPr/>
        </p:nvSpPr>
        <p:spPr>
          <a:xfrm>
            <a:off x="4177269" y="1170638"/>
            <a:ext cx="6451992" cy="6063198"/>
          </a:xfrm>
          <a:prstGeom prst="rect">
            <a:avLst/>
          </a:prstGeom>
          <a:noFill/>
        </p:spPr>
        <p:txBody>
          <a:bodyPr wrap="square" lIns="91440" tIns="45720" rIns="91440" bIns="45720" rtlCol="0" anchor="t">
            <a:spAutoFit/>
          </a:bodyPr>
          <a:lstStyle/>
          <a:p>
            <a:r>
              <a:rPr lang="en-GB" sz="2000" b="1" dirty="0">
                <a:latin typeface="Segoe UI" panose="020B0502040204020203" pitchFamily="34" charset="0"/>
                <a:cs typeface="Segoe UI" panose="020B0502040204020203" pitchFamily="34" charset="0"/>
              </a:rPr>
              <a:t>🔍 Task 1: Community Snapshot – What’s Actually Going On?</a:t>
            </a:r>
          </a:p>
          <a:p>
            <a:endParaRPr lang="en-GB" sz="2000" b="1" dirty="0">
              <a:latin typeface="Segoe UI" panose="020B0502040204020203" pitchFamily="34" charset="0"/>
              <a:cs typeface="Segoe UI" panose="020B0502040204020203" pitchFamily="34" charset="0"/>
            </a:endParaRPr>
          </a:p>
          <a:p>
            <a:r>
              <a:rPr lang="en-GB" sz="2000" b="1" dirty="0">
                <a:latin typeface="Segoe UI" panose="020B0502040204020203" pitchFamily="34" charset="0"/>
                <a:cs typeface="Segoe UI" panose="020B0502040204020203" pitchFamily="34" charset="0"/>
              </a:rPr>
              <a:t>🧠 What to do</a:t>
            </a:r>
          </a:p>
          <a:p>
            <a:r>
              <a:rPr lang="en-GB" sz="2000" dirty="0">
                <a:latin typeface="Segoe UI" panose="020B0502040204020203" pitchFamily="34" charset="0"/>
                <a:cs typeface="Segoe UI" panose="020B0502040204020203" pitchFamily="34" charset="0"/>
              </a:rPr>
              <a:t>In groups, explore what vaping looks like in your community.</a:t>
            </a:r>
          </a:p>
          <a:p>
            <a:endParaRPr lang="en-GB" sz="2000" dirty="0">
              <a:latin typeface="Segoe UI" panose="020B0502040204020203" pitchFamily="34" charset="0"/>
              <a:cs typeface="Segoe UI" panose="020B0502040204020203" pitchFamily="34" charset="0"/>
            </a:endParaRPr>
          </a:p>
          <a:p>
            <a:r>
              <a:rPr lang="en-GB" sz="2000" b="1" dirty="0">
                <a:latin typeface="Segoe UI" panose="020B0502040204020203" pitchFamily="34" charset="0"/>
                <a:cs typeface="Segoe UI" panose="020B0502040204020203" pitchFamily="34" charset="0"/>
              </a:rPr>
              <a:t>🎯 Your task</a:t>
            </a:r>
          </a:p>
          <a:p>
            <a:r>
              <a:rPr lang="en-GB" sz="2000" dirty="0">
                <a:latin typeface="Segoe UI" panose="020B0502040204020203" pitchFamily="34" charset="0"/>
                <a:cs typeface="Segoe UI" panose="020B0502040204020203" pitchFamily="34" charset="0"/>
              </a:rPr>
              <a:t>Gather some quick insights using any of these methods:</a:t>
            </a:r>
          </a:p>
          <a:p>
            <a:endParaRPr lang="en-GB" sz="2000" dirty="0">
              <a:latin typeface="Segoe UI" panose="020B0502040204020203" pitchFamily="34" charset="0"/>
              <a:cs typeface="Segoe UI" panose="020B0502040204020203" pitchFamily="34" charset="0"/>
            </a:endParaRPr>
          </a:p>
          <a:p>
            <a:r>
              <a:rPr lang="en-GB" sz="2000" dirty="0">
                <a:latin typeface="Segoe UI" panose="020B0502040204020203" pitchFamily="34" charset="0"/>
                <a:cs typeface="Segoe UI" panose="020B0502040204020203" pitchFamily="34" charset="0"/>
              </a:rPr>
              <a:t>Ask people (friends, peers, others your age) </a:t>
            </a:r>
          </a:p>
          <a:p>
            <a:r>
              <a:rPr lang="en-GB" sz="2000" dirty="0">
                <a:latin typeface="Segoe UI" panose="020B0502040204020203" pitchFamily="34" charset="0"/>
                <a:cs typeface="Segoe UI" panose="020B0502040204020203" pitchFamily="34" charset="0"/>
              </a:rPr>
              <a:t>Run a quick anonymous poll (online or in person) </a:t>
            </a:r>
          </a:p>
          <a:p>
            <a:r>
              <a:rPr lang="en-GB" sz="2000" dirty="0">
                <a:latin typeface="Segoe UI"/>
                <a:cs typeface="Segoe UI"/>
              </a:rPr>
              <a:t>Notice what’s happening in places you spend time </a:t>
            </a:r>
          </a:p>
          <a:p>
            <a:r>
              <a:rPr lang="en-GB" sz="2000" dirty="0">
                <a:latin typeface="Segoe UI"/>
                <a:cs typeface="Segoe UI"/>
              </a:rPr>
              <a:t>Look at what’s being shared on social media </a:t>
            </a:r>
          </a:p>
          <a:p>
            <a:endParaRPr lang="en-GB" dirty="0">
              <a:latin typeface="Segoe UI" panose="020B0502040204020203" pitchFamily="34" charset="0"/>
              <a:cs typeface="Segoe UI" panose="020B0502040204020203" pitchFamily="34" charset="0"/>
            </a:endParaRPr>
          </a:p>
          <a:p>
            <a:r>
              <a:rPr lang="en-GB" dirty="0">
                <a:latin typeface="Segoe UI" panose="020B0502040204020203" pitchFamily="34" charset="0"/>
                <a:ea typeface="+mn-lt"/>
                <a:cs typeface="Segoe UI" panose="020B0502040204020203" pitchFamily="34" charset="0"/>
                <a:hlinkClick r:id="rId5"/>
              </a:rPr>
              <a:t>https://forms.office.com/</a:t>
            </a:r>
            <a:endParaRPr lang="en-GB" dirty="0">
              <a:latin typeface="Segoe UI" panose="020B0502040204020203" pitchFamily="34" charset="0"/>
              <a:cs typeface="Segoe UI" panose="020B0502040204020203" pitchFamily="34" charset="0"/>
            </a:endParaRPr>
          </a:p>
          <a:p>
            <a:endParaRPr lang="en-GB" dirty="0">
              <a:latin typeface="Segoe UI" panose="020B0502040204020203" pitchFamily="34" charset="0"/>
              <a:cs typeface="Segoe UI" panose="020B0502040204020203" pitchFamily="34" charset="0"/>
            </a:endParaRPr>
          </a:p>
          <a:p>
            <a:r>
              <a:rPr lang="en-GB" dirty="0">
                <a:latin typeface="Segoe UI" panose="020B0502040204020203" pitchFamily="34" charset="0"/>
                <a:ea typeface="+mn-lt"/>
                <a:cs typeface="Segoe UI" panose="020B0502040204020203" pitchFamily="34" charset="0"/>
                <a:hlinkClick r:id="rId6"/>
              </a:rPr>
              <a:t>https://www.surveymonkey.com/</a:t>
            </a:r>
            <a:r>
              <a:rPr lang="en-GB" dirty="0">
                <a:latin typeface="Segoe UI" panose="020B0502040204020203" pitchFamily="34" charset="0"/>
                <a:ea typeface="+mn-lt"/>
                <a:cs typeface="Segoe UI" panose="020B0502040204020203" pitchFamily="34" charset="0"/>
              </a:rPr>
              <a:t> </a:t>
            </a:r>
            <a:endParaRPr lang="en-GB" dirty="0">
              <a:latin typeface="Segoe UI" panose="020B0502040204020203" pitchFamily="34" charset="0"/>
              <a:cs typeface="Segoe UI" panose="020B0502040204020203" pitchFamily="34" charset="0"/>
            </a:endParaRPr>
          </a:p>
          <a:p>
            <a:br>
              <a:rPr lang="en-GB" dirty="0"/>
            </a:br>
            <a:endParaRPr lang="en-GB" dirty="0"/>
          </a:p>
        </p:txBody>
      </p:sp>
      <p:grpSp>
        <p:nvGrpSpPr>
          <p:cNvPr id="8" name="Group 7">
            <a:extLst>
              <a:ext uri="{FF2B5EF4-FFF2-40B4-BE49-F238E27FC236}">
                <a16:creationId xmlns:a16="http://schemas.microsoft.com/office/drawing/2014/main" id="{BE0CED9A-3F0D-B7AC-4579-2C17B1286C03}"/>
              </a:ext>
            </a:extLst>
          </p:cNvPr>
          <p:cNvGrpSpPr/>
          <p:nvPr/>
        </p:nvGrpSpPr>
        <p:grpSpPr>
          <a:xfrm>
            <a:off x="145270" y="188351"/>
            <a:ext cx="3890550" cy="661332"/>
            <a:chOff x="145270" y="188351"/>
            <a:chExt cx="5917744" cy="973440"/>
          </a:xfrm>
        </p:grpSpPr>
        <p:sp>
          <p:nvSpPr>
            <p:cNvPr id="9" name="Rounded Rectangle 6">
              <a:extLst>
                <a:ext uri="{FF2B5EF4-FFF2-40B4-BE49-F238E27FC236}">
                  <a16:creationId xmlns:a16="http://schemas.microsoft.com/office/drawing/2014/main" id="{6DA11A42-EA56-63B5-C78B-CD44D6B0DDB0}"/>
                </a:ext>
              </a:extLst>
            </p:cNvPr>
            <p:cNvSpPr/>
            <p:nvPr/>
          </p:nvSpPr>
          <p:spPr>
            <a:xfrm>
              <a:off x="145270" y="188351"/>
              <a:ext cx="5917744" cy="973440"/>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a:latin typeface="Segoe UI" panose="020B0502040204020203" pitchFamily="34" charset="0"/>
                <a:cs typeface="Segoe UI" panose="020B0502040204020203" pitchFamily="34" charset="0"/>
              </a:endParaRPr>
            </a:p>
          </p:txBody>
        </p:sp>
        <p:sp>
          <p:nvSpPr>
            <p:cNvPr id="10" name="Rounded Rectangle 4">
              <a:extLst>
                <a:ext uri="{FF2B5EF4-FFF2-40B4-BE49-F238E27FC236}">
                  <a16:creationId xmlns:a16="http://schemas.microsoft.com/office/drawing/2014/main" id="{58173597-EC8D-9D6F-49E1-AE3BDC7A3C90}"/>
                </a:ext>
              </a:extLst>
            </p:cNvPr>
            <p:cNvSpPr txBox="1"/>
            <p:nvPr/>
          </p:nvSpPr>
          <p:spPr>
            <a:xfrm>
              <a:off x="443373" y="247538"/>
              <a:ext cx="5314299" cy="907922"/>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66800">
                <a:lnSpc>
                  <a:spcPct val="90000"/>
                </a:lnSpc>
                <a:spcBef>
                  <a:spcPct val="0"/>
                </a:spcBef>
                <a:spcAft>
                  <a:spcPct val="35000"/>
                </a:spcAft>
              </a:pPr>
              <a:r>
                <a:rPr lang="en-GB" sz="2000" b="1">
                  <a:latin typeface="Segoe UI"/>
                  <a:cs typeface="Segoe UI"/>
                </a:rPr>
                <a:t>What can we do about it?</a:t>
              </a:r>
              <a:endParaRPr lang="en-GB" sz="2000" b="1" kern="1200">
                <a:latin typeface="Segoe UI" panose="020B0502040204020203" pitchFamily="34" charset="0"/>
                <a:cs typeface="Segoe UI" panose="020B0502040204020203" pitchFamily="34" charset="0"/>
              </a:endParaRPr>
            </a:p>
          </p:txBody>
        </p:sp>
      </p:grpSp>
      <p:grpSp>
        <p:nvGrpSpPr>
          <p:cNvPr id="11" name="Group 10">
            <a:extLst>
              <a:ext uri="{FF2B5EF4-FFF2-40B4-BE49-F238E27FC236}">
                <a16:creationId xmlns:a16="http://schemas.microsoft.com/office/drawing/2014/main" id="{0E8C97E2-9576-7BD2-8BBB-E0124700AF3D}"/>
              </a:ext>
            </a:extLst>
          </p:cNvPr>
          <p:cNvGrpSpPr/>
          <p:nvPr/>
        </p:nvGrpSpPr>
        <p:grpSpPr>
          <a:xfrm>
            <a:off x="141386" y="188351"/>
            <a:ext cx="3894434" cy="661332"/>
            <a:chOff x="139362" y="188351"/>
            <a:chExt cx="5923652" cy="973440"/>
          </a:xfrm>
        </p:grpSpPr>
        <p:sp>
          <p:nvSpPr>
            <p:cNvPr id="12" name="Rounded Rectangle 6">
              <a:extLst>
                <a:ext uri="{FF2B5EF4-FFF2-40B4-BE49-F238E27FC236}">
                  <a16:creationId xmlns:a16="http://schemas.microsoft.com/office/drawing/2014/main" id="{A571EC9A-95EF-3783-DDF5-DAFE6ABA4799}"/>
                </a:ext>
              </a:extLst>
            </p:cNvPr>
            <p:cNvSpPr/>
            <p:nvPr/>
          </p:nvSpPr>
          <p:spPr>
            <a:xfrm>
              <a:off x="145270" y="188351"/>
              <a:ext cx="5917744" cy="973440"/>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a:latin typeface="Segoe UI" panose="020B0502040204020203" pitchFamily="34" charset="0"/>
                <a:cs typeface="Segoe UI" panose="020B0502040204020203" pitchFamily="34" charset="0"/>
              </a:endParaRPr>
            </a:p>
          </p:txBody>
        </p:sp>
        <p:sp>
          <p:nvSpPr>
            <p:cNvPr id="13" name="Rounded Rectangle 4">
              <a:extLst>
                <a:ext uri="{FF2B5EF4-FFF2-40B4-BE49-F238E27FC236}">
                  <a16:creationId xmlns:a16="http://schemas.microsoft.com/office/drawing/2014/main" id="{1B81F48B-FEA1-F4CC-16E7-FE0DDD0D922D}"/>
                </a:ext>
              </a:extLst>
            </p:cNvPr>
            <p:cNvSpPr txBox="1"/>
            <p:nvPr/>
          </p:nvSpPr>
          <p:spPr>
            <a:xfrm>
              <a:off x="139362" y="192375"/>
              <a:ext cx="5903320" cy="963085"/>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66800">
                <a:lnSpc>
                  <a:spcPct val="90000"/>
                </a:lnSpc>
                <a:spcBef>
                  <a:spcPct val="0"/>
                </a:spcBef>
                <a:spcAft>
                  <a:spcPct val="35000"/>
                </a:spcAft>
              </a:pPr>
              <a:r>
                <a:rPr lang="en-GB" sz="2200" b="1">
                  <a:latin typeface="Segoe UI"/>
                  <a:cs typeface="Segoe UI"/>
                </a:rPr>
                <a:t>What can we do about it?</a:t>
              </a:r>
              <a:endParaRPr lang="en-GB" sz="2200" b="1" kern="1200">
                <a:latin typeface="Segoe UI" panose="020B0502040204020203" pitchFamily="34" charset="0"/>
                <a:cs typeface="Segoe UI" panose="020B0502040204020203" pitchFamily="34" charset="0"/>
              </a:endParaRPr>
            </a:p>
          </p:txBody>
        </p:sp>
      </p:grpSp>
      <p:sp>
        <p:nvSpPr>
          <p:cNvPr id="16" name="Title 1">
            <a:extLst>
              <a:ext uri="{FF2B5EF4-FFF2-40B4-BE49-F238E27FC236}">
                <a16:creationId xmlns:a16="http://schemas.microsoft.com/office/drawing/2014/main" id="{4C1C6523-A7F3-B48A-CEBA-249934883190}"/>
              </a:ext>
            </a:extLst>
          </p:cNvPr>
          <p:cNvSpPr txBox="1">
            <a:spLocks/>
          </p:cNvSpPr>
          <p:nvPr/>
        </p:nvSpPr>
        <p:spPr>
          <a:xfrm>
            <a:off x="4177269" y="-162087"/>
            <a:ext cx="5002338" cy="17623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dirty="0">
                <a:effectLst>
                  <a:outerShdw blurRad="50800" dist="38100" dir="2700000" algn="tl" rotWithShape="0">
                    <a:prstClr val="black">
                      <a:alpha val="40000"/>
                    </a:prstClr>
                  </a:outerShdw>
                </a:effectLst>
                <a:latin typeface="Segoe UI"/>
                <a:cs typeface="Segoe UI"/>
              </a:rPr>
              <a:t>Vaping: Is it a local issue?</a:t>
            </a:r>
            <a:endParaRPr lang="en-US" dirty="0"/>
          </a:p>
        </p:txBody>
      </p:sp>
      <p:pic>
        <p:nvPicPr>
          <p:cNvPr id="18" name="Picture 17" descr="A colorful rectangular sign with black text&#10;&#10;AI-generated content may be incorrect.">
            <a:extLst>
              <a:ext uri="{FF2B5EF4-FFF2-40B4-BE49-F238E27FC236}">
                <a16:creationId xmlns:a16="http://schemas.microsoft.com/office/drawing/2014/main" id="{3104AA40-EDF3-3F46-14D2-F82DD1A00C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20" name="Picture 19" descr="Blue and white logo with text&#10;&#10;AI-generated content may be incorrect.">
            <a:extLst>
              <a:ext uri="{FF2B5EF4-FFF2-40B4-BE49-F238E27FC236}">
                <a16:creationId xmlns:a16="http://schemas.microsoft.com/office/drawing/2014/main" id="{280BF24F-DC0E-5CA5-6AA9-6A1032106041}"/>
              </a:ext>
            </a:extLst>
          </p:cNvPr>
          <p:cNvPicPr>
            <a:picLocks noChangeAspect="1"/>
          </p:cNvPicPr>
          <p:nvPr/>
        </p:nvPicPr>
        <p:blipFill>
          <a:blip r:embed="rId8"/>
          <a:stretch>
            <a:fillRect/>
          </a:stretch>
        </p:blipFill>
        <p:spPr>
          <a:xfrm>
            <a:off x="10514824" y="286314"/>
            <a:ext cx="1373716" cy="1021291"/>
          </a:xfrm>
          <a:prstGeom prst="rect">
            <a:avLst/>
          </a:prstGeom>
          <a:ln>
            <a:solidFill>
              <a:schemeClr val="bg1"/>
            </a:solidFill>
          </a:ln>
        </p:spPr>
      </p:pic>
    </p:spTree>
    <p:extLst>
      <p:ext uri="{BB962C8B-B14F-4D97-AF65-F5344CB8AC3E}">
        <p14:creationId xmlns:p14="http://schemas.microsoft.com/office/powerpoint/2010/main" val="3956713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D6762-E3A8-0A47-A27C-99634CA92C5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B30F008-B312-A842-35EE-35E9DC6D7F36}"/>
              </a:ext>
            </a:extLst>
          </p:cNvPr>
          <p:cNvSpPr txBox="1"/>
          <p:nvPr/>
        </p:nvSpPr>
        <p:spPr>
          <a:xfrm>
            <a:off x="4177269" y="1211392"/>
            <a:ext cx="6125420" cy="4924425"/>
          </a:xfrm>
          <a:prstGeom prst="rect">
            <a:avLst/>
          </a:prstGeom>
          <a:noFill/>
        </p:spPr>
        <p:txBody>
          <a:bodyPr wrap="square" rtlCol="0">
            <a:spAutoFit/>
          </a:bodyPr>
          <a:lstStyle/>
          <a:p>
            <a:endParaRPr lang="en-GB" dirty="0"/>
          </a:p>
          <a:p>
            <a:r>
              <a:rPr lang="en-GB" sz="2000" b="1" dirty="0">
                <a:latin typeface="Segoe UI" panose="020B0502040204020203" pitchFamily="34" charset="0"/>
                <a:cs typeface="Segoe UI" panose="020B0502040204020203" pitchFamily="34" charset="0"/>
              </a:rPr>
              <a:t>🧩 Find out:</a:t>
            </a:r>
          </a:p>
          <a:p>
            <a:endParaRPr lang="en-GB" sz="2000" b="1" dirty="0">
              <a:latin typeface="Segoe UI" panose="020B0502040204020203" pitchFamily="34" charset="0"/>
              <a:cs typeface="Segoe UI" panose="020B0502040204020203" pitchFamily="34" charset="0"/>
            </a:endParaRPr>
          </a:p>
          <a:p>
            <a:r>
              <a:rPr lang="en-GB" sz="2000" dirty="0">
                <a:latin typeface="Segoe UI" panose="020B0502040204020203" pitchFamily="34" charset="0"/>
                <a:cs typeface="Segoe UI" panose="020B0502040204020203" pitchFamily="34" charset="0"/>
              </a:rPr>
              <a:t>How common vaping is </a:t>
            </a:r>
          </a:p>
          <a:p>
            <a:r>
              <a:rPr lang="en-GB" sz="2000" dirty="0">
                <a:latin typeface="Segoe UI" panose="020B0502040204020203" pitchFamily="34" charset="0"/>
                <a:cs typeface="Segoe UI" panose="020B0502040204020203" pitchFamily="34" charset="0"/>
              </a:rPr>
              <a:t>Where it tends to happen </a:t>
            </a:r>
          </a:p>
          <a:p>
            <a:r>
              <a:rPr lang="en-GB" sz="2000" dirty="0">
                <a:latin typeface="Segoe UI" panose="020B0502040204020203" pitchFamily="34" charset="0"/>
                <a:cs typeface="Segoe UI" panose="020B0502040204020203" pitchFamily="34" charset="0"/>
              </a:rPr>
              <a:t>Why people vape </a:t>
            </a:r>
          </a:p>
          <a:p>
            <a:r>
              <a:rPr lang="en-GB" sz="2000" dirty="0">
                <a:latin typeface="Segoe UI" panose="020B0502040204020203" pitchFamily="34" charset="0"/>
                <a:cs typeface="Segoe UI" panose="020B0502040204020203" pitchFamily="34" charset="0"/>
              </a:rPr>
              <a:t>Whether people think “everyone is doing it” </a:t>
            </a:r>
          </a:p>
          <a:p>
            <a:r>
              <a:rPr lang="en-GB" sz="2000" dirty="0">
                <a:latin typeface="Segoe UI" panose="020B0502040204020203" pitchFamily="34" charset="0"/>
                <a:cs typeface="Segoe UI" panose="020B0502040204020203" pitchFamily="34" charset="0"/>
              </a:rPr>
              <a:t>If people want to stop or cut down </a:t>
            </a:r>
          </a:p>
          <a:p>
            <a:endParaRPr lang="en-GB" sz="2000" dirty="0">
              <a:latin typeface="Segoe UI" panose="020B0502040204020203" pitchFamily="34" charset="0"/>
              <a:cs typeface="Segoe UI" panose="020B0502040204020203" pitchFamily="34" charset="0"/>
            </a:endParaRPr>
          </a:p>
          <a:p>
            <a:r>
              <a:rPr lang="en-GB" sz="2000" b="1" dirty="0">
                <a:latin typeface="Segoe UI" panose="020B0502040204020203" pitchFamily="34" charset="0"/>
                <a:cs typeface="Segoe UI" panose="020B0502040204020203" pitchFamily="34" charset="0"/>
              </a:rPr>
              <a:t>📣 Be ready to share:</a:t>
            </a:r>
          </a:p>
          <a:p>
            <a:endParaRPr lang="en-GB" sz="2000" b="1" dirty="0">
              <a:latin typeface="Segoe UI" panose="020B0502040204020203" pitchFamily="34" charset="0"/>
              <a:cs typeface="Segoe UI" panose="020B0502040204020203" pitchFamily="34" charset="0"/>
            </a:endParaRPr>
          </a:p>
          <a:p>
            <a:r>
              <a:rPr lang="en-GB" sz="2000" dirty="0">
                <a:latin typeface="Segoe UI" panose="020B0502040204020203" pitchFamily="34" charset="0"/>
                <a:cs typeface="Segoe UI" panose="020B0502040204020203" pitchFamily="34" charset="0"/>
              </a:rPr>
              <a:t>3 facts you discovered</a:t>
            </a:r>
          </a:p>
          <a:p>
            <a:r>
              <a:rPr lang="en-GB" sz="2000" dirty="0">
                <a:latin typeface="Segoe UI" panose="020B0502040204020203" pitchFamily="34" charset="0"/>
                <a:cs typeface="Segoe UI" panose="020B0502040204020203" pitchFamily="34" charset="0"/>
              </a:rPr>
              <a:t>1 thing that surprised you </a:t>
            </a:r>
          </a:p>
          <a:p>
            <a:r>
              <a:rPr lang="en-GB" sz="2000" dirty="0">
                <a:latin typeface="Segoe UI" panose="020B0502040204020203" pitchFamily="34" charset="0"/>
                <a:cs typeface="Segoe UI" panose="020B0502040204020203" pitchFamily="34" charset="0"/>
              </a:rPr>
              <a:t>1 thing you’re not sure about </a:t>
            </a:r>
          </a:p>
          <a:p>
            <a:br>
              <a:rPr lang="en-GB" dirty="0"/>
            </a:br>
            <a:endParaRPr lang="en-GB" dirty="0"/>
          </a:p>
        </p:txBody>
      </p:sp>
      <p:grpSp>
        <p:nvGrpSpPr>
          <p:cNvPr id="10" name="Group 9">
            <a:extLst>
              <a:ext uri="{FF2B5EF4-FFF2-40B4-BE49-F238E27FC236}">
                <a16:creationId xmlns:a16="http://schemas.microsoft.com/office/drawing/2014/main" id="{70AC0B6F-3937-4C1F-0B2F-1C24FAAD0983}"/>
              </a:ext>
            </a:extLst>
          </p:cNvPr>
          <p:cNvGrpSpPr/>
          <p:nvPr/>
        </p:nvGrpSpPr>
        <p:grpSpPr>
          <a:xfrm>
            <a:off x="141386" y="188351"/>
            <a:ext cx="3894434" cy="661332"/>
            <a:chOff x="139362" y="188351"/>
            <a:chExt cx="5923652" cy="973440"/>
          </a:xfrm>
        </p:grpSpPr>
        <p:sp>
          <p:nvSpPr>
            <p:cNvPr id="8" name="Rounded Rectangle 6">
              <a:extLst>
                <a:ext uri="{FF2B5EF4-FFF2-40B4-BE49-F238E27FC236}">
                  <a16:creationId xmlns:a16="http://schemas.microsoft.com/office/drawing/2014/main" id="{9C9ECC9D-A36B-E7FE-A6FB-5E2E988F8C79}"/>
                </a:ext>
              </a:extLst>
            </p:cNvPr>
            <p:cNvSpPr/>
            <p:nvPr/>
          </p:nvSpPr>
          <p:spPr>
            <a:xfrm>
              <a:off x="145270" y="188351"/>
              <a:ext cx="5917744" cy="973440"/>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a:latin typeface="Segoe UI" panose="020B0502040204020203" pitchFamily="34" charset="0"/>
                <a:cs typeface="Segoe UI" panose="020B0502040204020203" pitchFamily="34" charset="0"/>
              </a:endParaRPr>
            </a:p>
          </p:txBody>
        </p:sp>
        <p:sp>
          <p:nvSpPr>
            <p:cNvPr id="9" name="Rounded Rectangle 4">
              <a:extLst>
                <a:ext uri="{FF2B5EF4-FFF2-40B4-BE49-F238E27FC236}">
                  <a16:creationId xmlns:a16="http://schemas.microsoft.com/office/drawing/2014/main" id="{E0818F8E-67A5-3EFB-BB32-A32B5C60F504}"/>
                </a:ext>
              </a:extLst>
            </p:cNvPr>
            <p:cNvSpPr txBox="1"/>
            <p:nvPr/>
          </p:nvSpPr>
          <p:spPr>
            <a:xfrm>
              <a:off x="139362" y="192375"/>
              <a:ext cx="5903320" cy="963085"/>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66800">
                <a:lnSpc>
                  <a:spcPct val="90000"/>
                </a:lnSpc>
                <a:spcBef>
                  <a:spcPct val="0"/>
                </a:spcBef>
                <a:spcAft>
                  <a:spcPct val="35000"/>
                </a:spcAft>
              </a:pPr>
              <a:r>
                <a:rPr lang="en-GB" sz="2200" b="1">
                  <a:latin typeface="Segoe UI"/>
                  <a:cs typeface="Segoe UI"/>
                </a:rPr>
                <a:t>What can we do about it?</a:t>
              </a:r>
              <a:endParaRPr lang="en-GB" sz="2200" b="1" kern="1200">
                <a:latin typeface="Segoe UI" panose="020B0502040204020203" pitchFamily="34" charset="0"/>
                <a:cs typeface="Segoe UI" panose="020B0502040204020203" pitchFamily="34" charset="0"/>
              </a:endParaRPr>
            </a:p>
          </p:txBody>
        </p:sp>
      </p:grpSp>
      <p:pic>
        <p:nvPicPr>
          <p:cNvPr id="15" name="Picture 14" descr="A colorful rectangular sign with black text&#10;&#10;AI-generated content may be incorrect.">
            <a:extLst>
              <a:ext uri="{FF2B5EF4-FFF2-40B4-BE49-F238E27FC236}">
                <a16:creationId xmlns:a16="http://schemas.microsoft.com/office/drawing/2014/main" id="{21260F7F-BF76-C3CA-EA2C-AF9A8E6740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7" name="Picture 16" descr="Blue and white logo with text&#10;&#10;AI-generated content may be incorrect.">
            <a:extLst>
              <a:ext uri="{FF2B5EF4-FFF2-40B4-BE49-F238E27FC236}">
                <a16:creationId xmlns:a16="http://schemas.microsoft.com/office/drawing/2014/main" id="{3A0E7C16-B3E6-2C10-AA14-BDFE965D233E}"/>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pic>
        <p:nvPicPr>
          <p:cNvPr id="7" name="Picture 2" descr="A group of different colored electronic cigarettes&#10;&#10;Description automatically generated">
            <a:extLst>
              <a:ext uri="{FF2B5EF4-FFF2-40B4-BE49-F238E27FC236}">
                <a16:creationId xmlns:a16="http://schemas.microsoft.com/office/drawing/2014/main" id="{2DBDC746-D5B4-42A2-BCE6-67FF370696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022" y="2436065"/>
            <a:ext cx="3951566" cy="232844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13" name="Title 1">
            <a:extLst>
              <a:ext uri="{FF2B5EF4-FFF2-40B4-BE49-F238E27FC236}">
                <a16:creationId xmlns:a16="http://schemas.microsoft.com/office/drawing/2014/main" id="{1F84EF14-555A-396E-0319-A55E27A1E440}"/>
              </a:ext>
            </a:extLst>
          </p:cNvPr>
          <p:cNvSpPr txBox="1">
            <a:spLocks/>
          </p:cNvSpPr>
          <p:nvPr/>
        </p:nvSpPr>
        <p:spPr>
          <a:xfrm>
            <a:off x="4177269" y="-162087"/>
            <a:ext cx="5002338" cy="17623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dirty="0">
                <a:effectLst>
                  <a:outerShdw blurRad="50800" dist="38100" dir="2700000" algn="tl" rotWithShape="0">
                    <a:prstClr val="black">
                      <a:alpha val="40000"/>
                    </a:prstClr>
                  </a:outerShdw>
                </a:effectLst>
                <a:latin typeface="Segoe UI"/>
                <a:cs typeface="Segoe UI"/>
              </a:rPr>
              <a:t>Vaping: Is it a local issue?</a:t>
            </a:r>
            <a:endParaRPr lang="en-US" dirty="0"/>
          </a:p>
        </p:txBody>
      </p:sp>
    </p:spTree>
    <p:extLst>
      <p:ext uri="{BB962C8B-B14F-4D97-AF65-F5344CB8AC3E}">
        <p14:creationId xmlns:p14="http://schemas.microsoft.com/office/powerpoint/2010/main" val="475491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FC87C-B191-9B06-5673-5D359C91781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E225018-1412-5C22-CA53-5C35AFE0DECC}"/>
              </a:ext>
            </a:extLst>
          </p:cNvPr>
          <p:cNvSpPr txBox="1"/>
          <p:nvPr/>
        </p:nvSpPr>
        <p:spPr>
          <a:xfrm>
            <a:off x="4193404" y="1170638"/>
            <a:ext cx="7552223" cy="6832640"/>
          </a:xfrm>
          <a:prstGeom prst="rect">
            <a:avLst/>
          </a:prstGeom>
          <a:noFill/>
        </p:spPr>
        <p:txBody>
          <a:bodyPr wrap="square" rtlCol="0">
            <a:spAutoFit/>
          </a:bodyPr>
          <a:lstStyle/>
          <a:p>
            <a:r>
              <a:rPr lang="en-GB" b="1" dirty="0">
                <a:latin typeface="Segoe UI" panose="020B0502040204020203" pitchFamily="34" charset="0"/>
                <a:cs typeface="Segoe UI" panose="020B0502040204020203" pitchFamily="34" charset="0"/>
              </a:rPr>
              <a:t>🔍 </a:t>
            </a:r>
            <a:r>
              <a:rPr lang="en-GB" sz="2000" b="1" dirty="0">
                <a:latin typeface="Segoe UI" panose="020B0502040204020203" pitchFamily="34" charset="0"/>
                <a:cs typeface="Segoe UI" panose="020B0502040204020203" pitchFamily="34" charset="0"/>
              </a:rPr>
              <a:t>Task 2: If you were in Charge …</a:t>
            </a:r>
          </a:p>
          <a:p>
            <a:endParaRPr lang="en-GB" sz="2000" b="1" dirty="0"/>
          </a:p>
          <a:p>
            <a:r>
              <a:rPr lang="en-GB" sz="2000" b="1" dirty="0"/>
              <a:t>🧠 What to do</a:t>
            </a:r>
          </a:p>
          <a:p>
            <a:r>
              <a:rPr lang="en-GB" sz="2000" dirty="0"/>
              <a:t>Using what you’ve learned design a vaping agreement for your </a:t>
            </a:r>
          </a:p>
          <a:p>
            <a:r>
              <a:rPr lang="en-GB" sz="2000" dirty="0"/>
              <a:t>group or local area.  </a:t>
            </a:r>
            <a:br>
              <a:rPr lang="en-GB" sz="2000" dirty="0"/>
            </a:br>
            <a:endParaRPr lang="en-GB" sz="2000" dirty="0"/>
          </a:p>
          <a:p>
            <a:r>
              <a:rPr lang="en-GB" sz="2000" b="1" dirty="0"/>
              <a:t>🎯 Your task</a:t>
            </a:r>
          </a:p>
          <a:p>
            <a:r>
              <a:rPr lang="en-GB" sz="2000" dirty="0"/>
              <a:t>Create an agreement everyone can stick to.  </a:t>
            </a:r>
          </a:p>
          <a:p>
            <a:endParaRPr lang="en-GB" sz="2000" dirty="0"/>
          </a:p>
          <a:p>
            <a:r>
              <a:rPr lang="en-GB" sz="2000" b="1" dirty="0"/>
              <a:t>🧩 Consider:</a:t>
            </a:r>
          </a:p>
          <a:p>
            <a:endParaRPr lang="en-GB" sz="2000" b="1" dirty="0"/>
          </a:p>
          <a:p>
            <a:r>
              <a:rPr lang="en-GB" sz="2000" b="1" dirty="0"/>
              <a:t>How should situations be handled?</a:t>
            </a:r>
            <a:br>
              <a:rPr lang="en-GB" sz="2000" dirty="0"/>
            </a:br>
            <a:r>
              <a:rPr lang="en-GB" sz="1600" dirty="0"/>
              <a:t>(someone vaping around others, someone influencing/pressuring others)</a:t>
            </a:r>
          </a:p>
          <a:p>
            <a:r>
              <a:rPr lang="en-GB" sz="2000" b="1" dirty="0"/>
              <a:t>What’s allowed / not allowed?</a:t>
            </a:r>
            <a:br>
              <a:rPr lang="en-GB" sz="2000" dirty="0"/>
            </a:br>
            <a:r>
              <a:rPr lang="en-GB" sz="1600" dirty="0"/>
              <a:t>(where, when, who)</a:t>
            </a:r>
          </a:p>
          <a:p>
            <a:r>
              <a:rPr lang="en-GB" sz="2000" b="1" dirty="0"/>
              <a:t>What support should be available?</a:t>
            </a:r>
            <a:br>
              <a:rPr lang="en-GB" sz="2000" dirty="0"/>
            </a:br>
            <a:r>
              <a:rPr lang="en-GB" sz="1600" dirty="0"/>
              <a:t>(who to talk to, what would help)</a:t>
            </a:r>
          </a:p>
          <a:p>
            <a:r>
              <a:rPr lang="en-GB" sz="2000" b="1" dirty="0"/>
              <a:t>What makes it fair and realistic?</a:t>
            </a:r>
            <a:br>
              <a:rPr lang="en-GB" dirty="0"/>
            </a:br>
            <a:endParaRPr lang="en-GB" dirty="0"/>
          </a:p>
          <a:p>
            <a:endParaRPr lang="en-GB" dirty="0"/>
          </a:p>
          <a:p>
            <a:endParaRPr lang="en-GB" dirty="0"/>
          </a:p>
          <a:p>
            <a:br>
              <a:rPr lang="en-GB" dirty="0"/>
            </a:br>
            <a:endParaRPr lang="en-GB" dirty="0"/>
          </a:p>
        </p:txBody>
      </p:sp>
      <p:grpSp>
        <p:nvGrpSpPr>
          <p:cNvPr id="10" name="Group 9">
            <a:extLst>
              <a:ext uri="{FF2B5EF4-FFF2-40B4-BE49-F238E27FC236}">
                <a16:creationId xmlns:a16="http://schemas.microsoft.com/office/drawing/2014/main" id="{D8A68522-4E69-18FC-E930-C8024B8BFF44}"/>
              </a:ext>
            </a:extLst>
          </p:cNvPr>
          <p:cNvGrpSpPr/>
          <p:nvPr/>
        </p:nvGrpSpPr>
        <p:grpSpPr>
          <a:xfrm>
            <a:off x="141386" y="188351"/>
            <a:ext cx="3894434" cy="661332"/>
            <a:chOff x="139362" y="188351"/>
            <a:chExt cx="5923652" cy="973440"/>
          </a:xfrm>
        </p:grpSpPr>
        <p:sp>
          <p:nvSpPr>
            <p:cNvPr id="8" name="Rounded Rectangle 6">
              <a:extLst>
                <a:ext uri="{FF2B5EF4-FFF2-40B4-BE49-F238E27FC236}">
                  <a16:creationId xmlns:a16="http://schemas.microsoft.com/office/drawing/2014/main" id="{620873AA-C637-8CF4-CC17-4621909EB04D}"/>
                </a:ext>
              </a:extLst>
            </p:cNvPr>
            <p:cNvSpPr/>
            <p:nvPr/>
          </p:nvSpPr>
          <p:spPr>
            <a:xfrm>
              <a:off x="145270" y="188351"/>
              <a:ext cx="5917744" cy="973440"/>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a:latin typeface="Segoe UI" panose="020B0502040204020203" pitchFamily="34" charset="0"/>
                <a:cs typeface="Segoe UI" panose="020B0502040204020203" pitchFamily="34" charset="0"/>
              </a:endParaRPr>
            </a:p>
          </p:txBody>
        </p:sp>
        <p:sp>
          <p:nvSpPr>
            <p:cNvPr id="9" name="Rounded Rectangle 4">
              <a:extLst>
                <a:ext uri="{FF2B5EF4-FFF2-40B4-BE49-F238E27FC236}">
                  <a16:creationId xmlns:a16="http://schemas.microsoft.com/office/drawing/2014/main" id="{2666553F-AE77-B4A6-D5CE-9755C2364E04}"/>
                </a:ext>
              </a:extLst>
            </p:cNvPr>
            <p:cNvSpPr txBox="1"/>
            <p:nvPr/>
          </p:nvSpPr>
          <p:spPr>
            <a:xfrm>
              <a:off x="139362" y="192375"/>
              <a:ext cx="5903320" cy="963085"/>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66800">
                <a:lnSpc>
                  <a:spcPct val="90000"/>
                </a:lnSpc>
                <a:spcBef>
                  <a:spcPct val="0"/>
                </a:spcBef>
                <a:spcAft>
                  <a:spcPct val="35000"/>
                </a:spcAft>
              </a:pPr>
              <a:r>
                <a:rPr lang="en-GB" sz="2200" b="1">
                  <a:latin typeface="Segoe UI"/>
                  <a:cs typeface="Segoe UI"/>
                </a:rPr>
                <a:t>What can we do about it?</a:t>
              </a:r>
              <a:endParaRPr lang="en-GB" sz="2200" b="1" kern="1200">
                <a:latin typeface="Segoe UI" panose="020B0502040204020203" pitchFamily="34" charset="0"/>
                <a:cs typeface="Segoe UI" panose="020B0502040204020203" pitchFamily="34" charset="0"/>
              </a:endParaRPr>
            </a:p>
          </p:txBody>
        </p:sp>
      </p:grpSp>
      <p:pic>
        <p:nvPicPr>
          <p:cNvPr id="15" name="Picture 14" descr="A colorful rectangular sign with black text&#10;&#10;AI-generated content may be incorrect.">
            <a:extLst>
              <a:ext uri="{FF2B5EF4-FFF2-40B4-BE49-F238E27FC236}">
                <a16:creationId xmlns:a16="http://schemas.microsoft.com/office/drawing/2014/main" id="{39CFBF40-D569-AC5F-4A84-34CF06108E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7" name="Picture 16" descr="Blue and white logo with text&#10;&#10;AI-generated content may be incorrect.">
            <a:extLst>
              <a:ext uri="{FF2B5EF4-FFF2-40B4-BE49-F238E27FC236}">
                <a16:creationId xmlns:a16="http://schemas.microsoft.com/office/drawing/2014/main" id="{24ECAF9E-DB48-DDDF-94C9-4D1D58684FEB}"/>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4" name="Title 1">
            <a:extLst>
              <a:ext uri="{FF2B5EF4-FFF2-40B4-BE49-F238E27FC236}">
                <a16:creationId xmlns:a16="http://schemas.microsoft.com/office/drawing/2014/main" id="{6C6FE7BC-5A1D-D3ED-D41C-5BD0F0915205}"/>
              </a:ext>
            </a:extLst>
          </p:cNvPr>
          <p:cNvSpPr txBox="1">
            <a:spLocks/>
          </p:cNvSpPr>
          <p:nvPr/>
        </p:nvSpPr>
        <p:spPr>
          <a:xfrm>
            <a:off x="4177269" y="-162087"/>
            <a:ext cx="5002338" cy="17623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dirty="0">
                <a:effectLst>
                  <a:outerShdw blurRad="50800" dist="38100" dir="2700000" algn="tl" rotWithShape="0">
                    <a:prstClr val="black">
                      <a:alpha val="40000"/>
                    </a:prstClr>
                  </a:outerShdw>
                </a:effectLst>
                <a:latin typeface="Segoe UI"/>
                <a:cs typeface="Segoe UI"/>
              </a:rPr>
              <a:t>Vaping: Is it a local issue?</a:t>
            </a:r>
            <a:endParaRPr lang="en-US" dirty="0"/>
          </a:p>
        </p:txBody>
      </p:sp>
      <p:pic>
        <p:nvPicPr>
          <p:cNvPr id="7" name="Picture 2" descr="A group of different colored electronic cigarettes&#10;&#10;Description automatically generated">
            <a:extLst>
              <a:ext uri="{FF2B5EF4-FFF2-40B4-BE49-F238E27FC236}">
                <a16:creationId xmlns:a16="http://schemas.microsoft.com/office/drawing/2014/main" id="{302D33E4-62BA-9849-6860-C7EC50D495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022" y="2436065"/>
            <a:ext cx="3951566" cy="232844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030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heart with a couple of lungs&#10;&#10;AI-generated content may be incorrect.">
            <a:extLst>
              <a:ext uri="{FF2B5EF4-FFF2-40B4-BE49-F238E27FC236}">
                <a16:creationId xmlns:a16="http://schemas.microsoft.com/office/drawing/2014/main" id="{908BFAE0-D0C0-776E-5F7D-F81B28257A53}"/>
              </a:ext>
            </a:extLst>
          </p:cNvPr>
          <p:cNvPicPr>
            <a:picLocks noChangeAspect="1"/>
          </p:cNvPicPr>
          <p:nvPr/>
        </p:nvPicPr>
        <p:blipFill>
          <a:blip r:embed="rId3"/>
          <a:stretch>
            <a:fillRect/>
          </a:stretch>
        </p:blipFill>
        <p:spPr>
          <a:xfrm>
            <a:off x="303460" y="1177699"/>
            <a:ext cx="3353468" cy="4720630"/>
          </a:xfrm>
          <a:prstGeom prst="rect">
            <a:avLst/>
          </a:prstGeom>
          <a:ln>
            <a:solidFill>
              <a:schemeClr val="tx1"/>
            </a:solidFill>
          </a:ln>
        </p:spPr>
      </p:pic>
      <p:sp>
        <p:nvSpPr>
          <p:cNvPr id="9" name="TextBox 8">
            <a:extLst>
              <a:ext uri="{FF2B5EF4-FFF2-40B4-BE49-F238E27FC236}">
                <a16:creationId xmlns:a16="http://schemas.microsoft.com/office/drawing/2014/main" id="{4FF154E7-0D9E-2948-AE53-4928ABE8AAD7}"/>
              </a:ext>
            </a:extLst>
          </p:cNvPr>
          <p:cNvSpPr txBox="1"/>
          <p:nvPr/>
        </p:nvSpPr>
        <p:spPr>
          <a:xfrm>
            <a:off x="4183837" y="1081648"/>
            <a:ext cx="7594849" cy="4912732"/>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endParaRPr lang="en-US" sz="2400" dirty="0">
              <a:latin typeface="Segoe UI"/>
              <a:cs typeface="Segoe UI"/>
            </a:endParaRPr>
          </a:p>
          <a:p>
            <a:pPr>
              <a:lnSpc>
                <a:spcPct val="90000"/>
              </a:lnSpc>
              <a:spcAft>
                <a:spcPts val="600"/>
              </a:spcAft>
            </a:pPr>
            <a:r>
              <a:rPr lang="en-US" sz="2200" dirty="0">
                <a:latin typeface="Segoe UI"/>
                <a:cs typeface="Segoe UI"/>
              </a:rPr>
              <a:t>Produce a poster or meme for young people highlighting the risks around vaping/nicotine pouches.</a:t>
            </a:r>
          </a:p>
          <a:p>
            <a:pPr marL="57150">
              <a:lnSpc>
                <a:spcPct val="90000"/>
              </a:lnSpc>
              <a:spcAft>
                <a:spcPts val="600"/>
              </a:spcAft>
            </a:pPr>
            <a:endParaRPr lang="en-US" sz="2200" dirty="0">
              <a:latin typeface="Segoe UI"/>
              <a:cs typeface="Segoe UI"/>
            </a:endParaRPr>
          </a:p>
          <a:p>
            <a:pPr marL="57150">
              <a:lnSpc>
                <a:spcPct val="90000"/>
              </a:lnSpc>
              <a:spcAft>
                <a:spcPts val="600"/>
              </a:spcAft>
            </a:pPr>
            <a:r>
              <a:rPr lang="en-US" sz="2200" b="1" dirty="0">
                <a:latin typeface="Segoe UI"/>
                <a:cs typeface="Segoe UI"/>
              </a:rPr>
              <a:t>OR</a:t>
            </a:r>
          </a:p>
          <a:p>
            <a:pPr marL="57150">
              <a:lnSpc>
                <a:spcPct val="90000"/>
              </a:lnSpc>
              <a:spcAft>
                <a:spcPts val="600"/>
              </a:spcAft>
            </a:pPr>
            <a:endParaRPr lang="en-US" sz="2200" dirty="0">
              <a:latin typeface="Segoe UI"/>
              <a:cs typeface="Segoe UI"/>
            </a:endParaRPr>
          </a:p>
          <a:p>
            <a:pPr marL="57150">
              <a:lnSpc>
                <a:spcPct val="90000"/>
              </a:lnSpc>
              <a:spcAft>
                <a:spcPts val="600"/>
              </a:spcAft>
            </a:pPr>
            <a:r>
              <a:rPr lang="en-US" sz="2200" dirty="0">
                <a:latin typeface="Segoe UI"/>
                <a:cs typeface="Segoe UI"/>
              </a:rPr>
              <a:t>Record a podcast style discussion about the tobacco &amp; vapes bill recently approved in the UK Parliament.</a:t>
            </a:r>
          </a:p>
          <a:p>
            <a:pPr marL="400050" indent="-342900">
              <a:lnSpc>
                <a:spcPct val="90000"/>
              </a:lnSpc>
              <a:spcAft>
                <a:spcPts val="600"/>
              </a:spcAft>
              <a:buFont typeface="Arial" panose="020B0604020202020204" pitchFamily="34" charset="0"/>
              <a:buChar char="•"/>
            </a:pPr>
            <a:endParaRPr lang="en-US" sz="2200" dirty="0">
              <a:latin typeface="Segoe UI"/>
              <a:cs typeface="Segoe UI"/>
            </a:endParaRPr>
          </a:p>
          <a:p>
            <a:pPr marL="57150">
              <a:lnSpc>
                <a:spcPct val="90000"/>
              </a:lnSpc>
              <a:spcAft>
                <a:spcPts val="600"/>
              </a:spcAft>
            </a:pPr>
            <a:endParaRPr lang="en-GB" sz="2200" dirty="0">
              <a:hlinkClick r:id="rId4">
                <a:extLst>
                  <a:ext uri="{A12FA001-AC4F-418D-AE19-62706E023703}">
                    <ahyp:hlinkClr xmlns:ahyp="http://schemas.microsoft.com/office/drawing/2018/hyperlinkcolor" val="tx"/>
                  </a:ext>
                </a:extLst>
              </a:hlinkClick>
            </a:endParaRPr>
          </a:p>
          <a:p>
            <a:pPr marL="57150">
              <a:lnSpc>
                <a:spcPct val="90000"/>
              </a:lnSpc>
              <a:spcAft>
                <a:spcPts val="600"/>
              </a:spcAft>
            </a:pPr>
            <a:r>
              <a:rPr lang="en-GB" sz="2200" dirty="0">
                <a:hlinkClick r:id="rId4">
                  <a:extLst>
                    <a:ext uri="{A12FA001-AC4F-418D-AE19-62706E023703}">
                      <ahyp:hlinkClr xmlns:ahyp="http://schemas.microsoft.com/office/drawing/2018/hyperlinkcolor" val="tx"/>
                    </a:ext>
                  </a:extLst>
                </a:hlinkClick>
              </a:rPr>
              <a:t>Tobacco and Vapes Bill: creating a smoke-free UK and tackling youth vaping factsheet - GOV.UK</a:t>
            </a:r>
            <a:r>
              <a:rPr lang="en-US" sz="2200" dirty="0">
                <a:latin typeface="Segoe UI"/>
                <a:cs typeface="Segoe UI"/>
              </a:rPr>
              <a:t>  </a:t>
            </a:r>
          </a:p>
          <a:p>
            <a:pPr marL="400050" indent="-342900">
              <a:lnSpc>
                <a:spcPct val="90000"/>
              </a:lnSpc>
              <a:spcAft>
                <a:spcPts val="600"/>
              </a:spcAft>
              <a:buFont typeface="Arial" panose="020B0604020202020204" pitchFamily="34" charset="0"/>
              <a:buChar char="•"/>
            </a:pPr>
            <a:endParaRPr lang="en-US" sz="2400" dirty="0">
              <a:latin typeface="Segoe UI"/>
              <a:cs typeface="Segoe UI"/>
            </a:endParaRPr>
          </a:p>
          <a:p>
            <a:pPr marL="400050" indent="-342900">
              <a:lnSpc>
                <a:spcPct val="90000"/>
              </a:lnSpc>
              <a:spcAft>
                <a:spcPts val="600"/>
              </a:spcAft>
              <a:buFont typeface="Arial" panose="020B0604020202020204" pitchFamily="34" charset="0"/>
              <a:buChar char="•"/>
            </a:pPr>
            <a:endParaRPr lang="en-US" sz="2400" dirty="0">
              <a:latin typeface="Segoe UI"/>
              <a:cs typeface="Segoe UI"/>
            </a:endParaRPr>
          </a:p>
          <a:p>
            <a:pPr indent="-228600">
              <a:lnSpc>
                <a:spcPct val="90000"/>
              </a:lnSpc>
              <a:spcAft>
                <a:spcPts val="600"/>
              </a:spcAft>
              <a:buFont typeface="Arial" panose="020B0604020202020204" pitchFamily="34" charset="0"/>
              <a:buChar char="•"/>
            </a:pPr>
            <a:endParaRPr lang="en-US" sz="2400" b="1" dirty="0">
              <a:latin typeface="Segoe UI"/>
              <a:cs typeface="Segoe UI"/>
            </a:endParaRPr>
          </a:p>
        </p:txBody>
      </p:sp>
      <p:grpSp>
        <p:nvGrpSpPr>
          <p:cNvPr id="13" name="Group 12">
            <a:extLst>
              <a:ext uri="{FF2B5EF4-FFF2-40B4-BE49-F238E27FC236}">
                <a16:creationId xmlns:a16="http://schemas.microsoft.com/office/drawing/2014/main" id="{918CF0E6-DF2A-15F5-1A16-91C852858992}"/>
              </a:ext>
            </a:extLst>
          </p:cNvPr>
          <p:cNvGrpSpPr/>
          <p:nvPr/>
        </p:nvGrpSpPr>
        <p:grpSpPr>
          <a:xfrm>
            <a:off x="141386" y="188351"/>
            <a:ext cx="3894434" cy="661332"/>
            <a:chOff x="139362" y="188351"/>
            <a:chExt cx="5923652" cy="973440"/>
          </a:xfrm>
        </p:grpSpPr>
        <p:sp>
          <p:nvSpPr>
            <p:cNvPr id="11" name="Rounded Rectangle 6">
              <a:extLst>
                <a:ext uri="{FF2B5EF4-FFF2-40B4-BE49-F238E27FC236}">
                  <a16:creationId xmlns:a16="http://schemas.microsoft.com/office/drawing/2014/main" id="{5EEEE585-5B21-24DF-ADDE-41EA5261FC45}"/>
                </a:ext>
              </a:extLst>
            </p:cNvPr>
            <p:cNvSpPr/>
            <p:nvPr/>
          </p:nvSpPr>
          <p:spPr>
            <a:xfrm>
              <a:off x="145270" y="188351"/>
              <a:ext cx="5917744" cy="973440"/>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a:latin typeface="Segoe UI" panose="020B0502040204020203" pitchFamily="34" charset="0"/>
                <a:cs typeface="Segoe UI" panose="020B0502040204020203" pitchFamily="34" charset="0"/>
              </a:endParaRPr>
            </a:p>
          </p:txBody>
        </p:sp>
        <p:sp>
          <p:nvSpPr>
            <p:cNvPr id="12" name="Rounded Rectangle 4">
              <a:extLst>
                <a:ext uri="{FF2B5EF4-FFF2-40B4-BE49-F238E27FC236}">
                  <a16:creationId xmlns:a16="http://schemas.microsoft.com/office/drawing/2014/main" id="{D0E4D848-45DF-4DCF-B8B8-72F4B3E523BC}"/>
                </a:ext>
              </a:extLst>
            </p:cNvPr>
            <p:cNvSpPr txBox="1"/>
            <p:nvPr/>
          </p:nvSpPr>
          <p:spPr>
            <a:xfrm>
              <a:off x="139362" y="192375"/>
              <a:ext cx="5903320" cy="963085"/>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66800">
                <a:lnSpc>
                  <a:spcPct val="90000"/>
                </a:lnSpc>
                <a:spcBef>
                  <a:spcPct val="0"/>
                </a:spcBef>
                <a:spcAft>
                  <a:spcPct val="35000"/>
                </a:spcAft>
              </a:pPr>
              <a:r>
                <a:rPr lang="en-GB" sz="2200" b="1">
                  <a:latin typeface="Segoe UI"/>
                  <a:cs typeface="Segoe UI"/>
                </a:rPr>
                <a:t>What can we do about it?</a:t>
              </a:r>
              <a:endParaRPr lang="en-GB" sz="2200" b="1" kern="1200">
                <a:latin typeface="Segoe UI" panose="020B0502040204020203" pitchFamily="34" charset="0"/>
                <a:cs typeface="Segoe UI" panose="020B0502040204020203" pitchFamily="34" charset="0"/>
              </a:endParaRPr>
            </a:p>
          </p:txBody>
        </p:sp>
      </p:grpSp>
      <p:pic>
        <p:nvPicPr>
          <p:cNvPr id="17" name="Picture 16" descr="A colorful rectangular sign with black text&#10;&#10;AI-generated content may be incorrect.">
            <a:extLst>
              <a:ext uri="{FF2B5EF4-FFF2-40B4-BE49-F238E27FC236}">
                <a16:creationId xmlns:a16="http://schemas.microsoft.com/office/drawing/2014/main" id="{EE3E197F-C6FE-D720-0E8E-C760BF3A3C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9" name="Picture 18" descr="Blue and white logo with text&#10;&#10;AI-generated content may be incorrect.">
            <a:extLst>
              <a:ext uri="{FF2B5EF4-FFF2-40B4-BE49-F238E27FC236}">
                <a16:creationId xmlns:a16="http://schemas.microsoft.com/office/drawing/2014/main" id="{FA4B387E-E3E5-ACEF-8AB7-38A268E2111D}"/>
              </a:ext>
            </a:extLst>
          </p:cNvPr>
          <p:cNvPicPr>
            <a:picLocks noChangeAspect="1"/>
          </p:cNvPicPr>
          <p:nvPr/>
        </p:nvPicPr>
        <p:blipFill>
          <a:blip r:embed="rId6"/>
          <a:stretch>
            <a:fillRect/>
          </a:stretch>
        </p:blipFill>
        <p:spPr>
          <a:xfrm>
            <a:off x="10514824" y="286314"/>
            <a:ext cx="1373716" cy="1021291"/>
          </a:xfrm>
          <a:prstGeom prst="rect">
            <a:avLst/>
          </a:prstGeom>
          <a:ln>
            <a:solidFill>
              <a:schemeClr val="bg1"/>
            </a:solidFill>
          </a:ln>
        </p:spPr>
      </p:pic>
      <p:sp>
        <p:nvSpPr>
          <p:cNvPr id="3" name="Title 1">
            <a:extLst>
              <a:ext uri="{FF2B5EF4-FFF2-40B4-BE49-F238E27FC236}">
                <a16:creationId xmlns:a16="http://schemas.microsoft.com/office/drawing/2014/main" id="{DECA23F3-9009-652E-EDF8-C9164B85CA3F}"/>
              </a:ext>
            </a:extLst>
          </p:cNvPr>
          <p:cNvSpPr txBox="1">
            <a:spLocks/>
          </p:cNvSpPr>
          <p:nvPr/>
        </p:nvSpPr>
        <p:spPr>
          <a:xfrm>
            <a:off x="4177269" y="-162087"/>
            <a:ext cx="5002338" cy="176237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dirty="0">
                <a:effectLst>
                  <a:outerShdw blurRad="50800" dist="38100" dir="2700000" algn="tl" rotWithShape="0">
                    <a:prstClr val="black">
                      <a:alpha val="40000"/>
                    </a:prstClr>
                  </a:outerShdw>
                </a:effectLst>
                <a:latin typeface="Segoe UI"/>
                <a:cs typeface="Segoe UI"/>
              </a:rPr>
              <a:t>Vaping: Is it a local issue?</a:t>
            </a:r>
            <a:endParaRPr lang="en-US" dirty="0"/>
          </a:p>
        </p:txBody>
      </p:sp>
    </p:spTree>
    <p:extLst>
      <p:ext uri="{BB962C8B-B14F-4D97-AF65-F5344CB8AC3E}">
        <p14:creationId xmlns:p14="http://schemas.microsoft.com/office/powerpoint/2010/main" val="4202037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1E2B7-37E3-7941-83CC-CE93EB1E0A7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553949B-9C6A-812C-E2F7-A5BD53BBEA0B}"/>
              </a:ext>
            </a:extLst>
          </p:cNvPr>
          <p:cNvSpPr txBox="1"/>
          <p:nvPr/>
        </p:nvSpPr>
        <p:spPr>
          <a:xfrm>
            <a:off x="9197161" y="5058493"/>
            <a:ext cx="2135892" cy="646331"/>
          </a:xfrm>
          <a:prstGeom prst="rect">
            <a:avLst/>
          </a:prstGeom>
          <a:noFill/>
        </p:spPr>
        <p:txBody>
          <a:bodyPr wrap="square" rtlCol="0">
            <a:spAutoFit/>
          </a:bodyPr>
          <a:lstStyle/>
          <a:p>
            <a:pPr algn="ctr"/>
            <a:r>
              <a:rPr lang="en-US">
                <a:solidFill>
                  <a:schemeClr val="bg1"/>
                </a:solidFill>
                <a:latin typeface="Segoe UI" panose="020B0502040204020203" pitchFamily="34" charset="0"/>
                <a:cs typeface="Segoe UI" panose="020B0502040204020203" pitchFamily="34" charset="0"/>
              </a:rPr>
              <a:t>Can you think of anything else ? </a:t>
            </a:r>
          </a:p>
        </p:txBody>
      </p:sp>
      <mc:AlternateContent xmlns:mc="http://schemas.openxmlformats.org/markup-compatibility/2006" xmlns:p14="http://schemas.microsoft.com/office/powerpoint/2010/main">
        <mc:Choice Requires="p14">
          <p:contentPart p14:bwMode="auto" r:id="rId3">
            <p14:nvContentPartPr>
              <p14:cNvPr id="18" name="Ink 17">
                <a:extLst>
                  <a:ext uri="{FF2B5EF4-FFF2-40B4-BE49-F238E27FC236}">
                    <a16:creationId xmlns:a16="http://schemas.microsoft.com/office/drawing/2014/main" id="{52F1A5BD-77D5-BEA0-0CB9-88360E4E4A93}"/>
                  </a:ext>
                </a:extLst>
              </p14:cNvPr>
              <p14:cNvContentPartPr/>
              <p14:nvPr/>
            </p14:nvContentPartPr>
            <p14:xfrm flipV="1">
              <a:off x="3530233" y="2245630"/>
              <a:ext cx="127193" cy="56627"/>
            </p14:xfrm>
          </p:contentPart>
        </mc:Choice>
        <mc:Fallback xmlns="">
          <p:pic>
            <p:nvPicPr>
              <p:cNvPr id="18" name="Ink 17">
                <a:extLst>
                  <a:ext uri="{FF2B5EF4-FFF2-40B4-BE49-F238E27FC236}">
                    <a16:creationId xmlns:a16="http://schemas.microsoft.com/office/drawing/2014/main" id="{52F1A5BD-77D5-BEA0-0CB9-88360E4E4A93}"/>
                  </a:ext>
                </a:extLst>
              </p:cNvPr>
              <p:cNvPicPr/>
              <p:nvPr/>
            </p:nvPicPr>
            <p:blipFill>
              <a:blip r:embed="rId4"/>
              <a:stretch>
                <a:fillRect/>
              </a:stretch>
            </p:blipFill>
            <p:spPr>
              <a:xfrm flipV="1">
                <a:off x="3467177" y="2182511"/>
                <a:ext cx="252945" cy="18250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9" name="Ink 18">
                <a:extLst>
                  <a:ext uri="{FF2B5EF4-FFF2-40B4-BE49-F238E27FC236}">
                    <a16:creationId xmlns:a16="http://schemas.microsoft.com/office/drawing/2014/main" id="{0A138066-7CF9-C6D8-3C89-EE2A71B31AB4}"/>
                  </a:ext>
                </a:extLst>
              </p14:cNvPr>
              <p14:cNvContentPartPr/>
              <p14:nvPr/>
            </p14:nvContentPartPr>
            <p14:xfrm flipH="1" flipV="1">
              <a:off x="3883261" y="2199910"/>
              <a:ext cx="399610" cy="68546"/>
            </p14:xfrm>
          </p:contentPart>
        </mc:Choice>
        <mc:Fallback xmlns="">
          <p:pic>
            <p:nvPicPr>
              <p:cNvPr id="19" name="Ink 18">
                <a:extLst>
                  <a:ext uri="{FF2B5EF4-FFF2-40B4-BE49-F238E27FC236}">
                    <a16:creationId xmlns:a16="http://schemas.microsoft.com/office/drawing/2014/main" id="{0A138066-7CF9-C6D8-3C89-EE2A71B31AB4}"/>
                  </a:ext>
                </a:extLst>
              </p:cNvPr>
              <p:cNvPicPr/>
              <p:nvPr/>
            </p:nvPicPr>
            <p:blipFill>
              <a:blip r:embed="rId6"/>
              <a:stretch>
                <a:fillRect/>
              </a:stretch>
            </p:blipFill>
            <p:spPr>
              <a:xfrm flipH="1" flipV="1">
                <a:off x="3820259" y="2136776"/>
                <a:ext cx="525253" cy="19445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0" name="Ink 19">
                <a:extLst>
                  <a:ext uri="{FF2B5EF4-FFF2-40B4-BE49-F238E27FC236}">
                    <a16:creationId xmlns:a16="http://schemas.microsoft.com/office/drawing/2014/main" id="{C03BD4C9-8C66-206F-0BF5-03544E924112}"/>
                  </a:ext>
                </a:extLst>
              </p14:cNvPr>
              <p14:cNvContentPartPr/>
              <p14:nvPr/>
            </p14:nvContentPartPr>
            <p14:xfrm>
              <a:off x="2321353" y="2957817"/>
              <a:ext cx="360" cy="360"/>
            </p14:xfrm>
          </p:contentPart>
        </mc:Choice>
        <mc:Fallback xmlns="">
          <p:pic>
            <p:nvPicPr>
              <p:cNvPr id="20" name="Ink 19">
                <a:extLst>
                  <a:ext uri="{FF2B5EF4-FFF2-40B4-BE49-F238E27FC236}">
                    <a16:creationId xmlns:a16="http://schemas.microsoft.com/office/drawing/2014/main" id="{C03BD4C9-8C66-206F-0BF5-03544E924112}"/>
                  </a:ext>
                </a:extLst>
              </p:cNvPr>
              <p:cNvPicPr/>
              <p:nvPr/>
            </p:nvPicPr>
            <p:blipFill>
              <a:blip r:embed="rId8"/>
              <a:stretch>
                <a:fillRect/>
              </a:stretch>
            </p:blipFill>
            <p:spPr>
              <a:xfrm>
                <a:off x="2258353" y="2894817"/>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1" name="Ink 20">
                <a:extLst>
                  <a:ext uri="{FF2B5EF4-FFF2-40B4-BE49-F238E27FC236}">
                    <a16:creationId xmlns:a16="http://schemas.microsoft.com/office/drawing/2014/main" id="{EEF3C35D-28EC-D17A-39AE-88DFF48443F3}"/>
                  </a:ext>
                </a:extLst>
              </p14:cNvPr>
              <p14:cNvContentPartPr/>
              <p14:nvPr/>
            </p14:nvContentPartPr>
            <p14:xfrm>
              <a:off x="9436033" y="2497377"/>
              <a:ext cx="360" cy="360"/>
            </p14:xfrm>
          </p:contentPart>
        </mc:Choice>
        <mc:Fallback xmlns="">
          <p:pic>
            <p:nvPicPr>
              <p:cNvPr id="21" name="Ink 20">
                <a:extLst>
                  <a:ext uri="{FF2B5EF4-FFF2-40B4-BE49-F238E27FC236}">
                    <a16:creationId xmlns:a16="http://schemas.microsoft.com/office/drawing/2014/main" id="{EEF3C35D-28EC-D17A-39AE-88DFF48443F3}"/>
                  </a:ext>
                </a:extLst>
              </p:cNvPr>
              <p:cNvPicPr/>
              <p:nvPr/>
            </p:nvPicPr>
            <p:blipFill>
              <a:blip r:embed="rId8"/>
              <a:stretch>
                <a:fillRect/>
              </a:stretch>
            </p:blipFill>
            <p:spPr>
              <a:xfrm>
                <a:off x="9373033" y="2434377"/>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4" name="Ink 23">
                <a:extLst>
                  <a:ext uri="{FF2B5EF4-FFF2-40B4-BE49-F238E27FC236}">
                    <a16:creationId xmlns:a16="http://schemas.microsoft.com/office/drawing/2014/main" id="{7F70A983-B501-49E0-2BFF-4D4BBE2DFE28}"/>
                  </a:ext>
                </a:extLst>
              </p14:cNvPr>
              <p14:cNvContentPartPr/>
              <p14:nvPr/>
            </p14:nvContentPartPr>
            <p14:xfrm>
              <a:off x="9452233" y="2286057"/>
              <a:ext cx="524880" cy="130680"/>
            </p14:xfrm>
          </p:contentPart>
        </mc:Choice>
        <mc:Fallback xmlns="">
          <p:pic>
            <p:nvPicPr>
              <p:cNvPr id="24" name="Ink 23">
                <a:extLst>
                  <a:ext uri="{FF2B5EF4-FFF2-40B4-BE49-F238E27FC236}">
                    <a16:creationId xmlns:a16="http://schemas.microsoft.com/office/drawing/2014/main" id="{7F70A983-B501-49E0-2BFF-4D4BBE2DFE28}"/>
                  </a:ext>
                </a:extLst>
              </p:cNvPr>
              <p:cNvPicPr/>
              <p:nvPr/>
            </p:nvPicPr>
            <p:blipFill>
              <a:blip r:embed="rId11"/>
              <a:stretch>
                <a:fillRect/>
              </a:stretch>
            </p:blipFill>
            <p:spPr>
              <a:xfrm>
                <a:off x="9389233" y="2223057"/>
                <a:ext cx="65052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5" name="Ink 24">
                <a:extLst>
                  <a:ext uri="{FF2B5EF4-FFF2-40B4-BE49-F238E27FC236}">
                    <a16:creationId xmlns:a16="http://schemas.microsoft.com/office/drawing/2014/main" id="{9D41ADAB-4E11-D8F6-B8C6-3DD8EB5477C9}"/>
                  </a:ext>
                </a:extLst>
              </p14:cNvPr>
              <p14:cNvContentPartPr/>
              <p14:nvPr/>
            </p14:nvContentPartPr>
            <p14:xfrm>
              <a:off x="10308673" y="2167257"/>
              <a:ext cx="391680" cy="147960"/>
            </p14:xfrm>
          </p:contentPart>
        </mc:Choice>
        <mc:Fallback xmlns="">
          <p:pic>
            <p:nvPicPr>
              <p:cNvPr id="25" name="Ink 24">
                <a:extLst>
                  <a:ext uri="{FF2B5EF4-FFF2-40B4-BE49-F238E27FC236}">
                    <a16:creationId xmlns:a16="http://schemas.microsoft.com/office/drawing/2014/main" id="{9D41ADAB-4E11-D8F6-B8C6-3DD8EB5477C9}"/>
                  </a:ext>
                </a:extLst>
              </p:cNvPr>
              <p:cNvPicPr/>
              <p:nvPr/>
            </p:nvPicPr>
            <p:blipFill>
              <a:blip r:embed="rId13"/>
              <a:stretch>
                <a:fillRect/>
              </a:stretch>
            </p:blipFill>
            <p:spPr>
              <a:xfrm>
                <a:off x="10245731" y="2104410"/>
                <a:ext cx="517205" cy="273295"/>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8" name="Ink 27">
                <a:extLst>
                  <a:ext uri="{FF2B5EF4-FFF2-40B4-BE49-F238E27FC236}">
                    <a16:creationId xmlns:a16="http://schemas.microsoft.com/office/drawing/2014/main" id="{85F046F6-F7CA-B248-8593-643B31A3725E}"/>
                  </a:ext>
                </a:extLst>
              </p14:cNvPr>
              <p14:cNvContentPartPr/>
              <p14:nvPr/>
            </p14:nvContentPartPr>
            <p14:xfrm>
              <a:off x="5404393" y="1962057"/>
              <a:ext cx="360" cy="360"/>
            </p14:xfrm>
          </p:contentPart>
        </mc:Choice>
        <mc:Fallback xmlns="">
          <p:pic>
            <p:nvPicPr>
              <p:cNvPr id="28" name="Ink 27">
                <a:extLst>
                  <a:ext uri="{FF2B5EF4-FFF2-40B4-BE49-F238E27FC236}">
                    <a16:creationId xmlns:a16="http://schemas.microsoft.com/office/drawing/2014/main" id="{85F046F6-F7CA-B248-8593-643B31A3725E}"/>
                  </a:ext>
                </a:extLst>
              </p:cNvPr>
              <p:cNvPicPr/>
              <p:nvPr/>
            </p:nvPicPr>
            <p:blipFill>
              <a:blip r:embed="rId8"/>
              <a:stretch>
                <a:fillRect/>
              </a:stretch>
            </p:blipFill>
            <p:spPr>
              <a:xfrm>
                <a:off x="5341393" y="1899057"/>
                <a:ext cx="126000" cy="126000"/>
              </a:xfrm>
              <a:prstGeom prst="rect">
                <a:avLst/>
              </a:prstGeom>
            </p:spPr>
          </p:pic>
        </mc:Fallback>
      </mc:AlternateContent>
      <p:sp>
        <p:nvSpPr>
          <p:cNvPr id="4" name="TextBox 3">
            <a:extLst>
              <a:ext uri="{FF2B5EF4-FFF2-40B4-BE49-F238E27FC236}">
                <a16:creationId xmlns:a16="http://schemas.microsoft.com/office/drawing/2014/main" id="{0CC17EF6-CD68-EACE-0FAB-FA87CF74C014}"/>
              </a:ext>
            </a:extLst>
          </p:cNvPr>
          <p:cNvSpPr txBox="1"/>
          <p:nvPr/>
        </p:nvSpPr>
        <p:spPr>
          <a:xfrm>
            <a:off x="4113452" y="5107183"/>
            <a:ext cx="6151655" cy="15542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Segoe UI"/>
                <a:cs typeface="Segoe UI"/>
              </a:rPr>
              <a:t>ChildLine: Advice and information for young people</a:t>
            </a:r>
          </a:p>
          <a:p>
            <a:r>
              <a:rPr lang="en-US" dirty="0">
                <a:solidFill>
                  <a:srgbClr val="002060"/>
                </a:solidFill>
                <a:latin typeface="Segoe UI"/>
                <a:cs typeface="Segoe UI"/>
                <a:hlinkClick r:id="rId15"/>
              </a:rPr>
              <a:t>https://www.childline.org.uk/info-advice/you-your-body/drugs-alcohol-smoking/vaping/</a:t>
            </a:r>
            <a:endParaRPr lang="en-US" dirty="0">
              <a:solidFill>
                <a:srgbClr val="002060"/>
              </a:solidFill>
              <a:latin typeface="Segoe UI"/>
              <a:ea typeface="Calibri"/>
              <a:cs typeface="Segoe UI"/>
              <a:hlinkClick r:id="rId15"/>
            </a:endParaRPr>
          </a:p>
          <a:p>
            <a:endParaRPr lang="en-US" sz="1900" u="sng" dirty="0">
              <a:solidFill>
                <a:srgbClr val="002060"/>
              </a:solidFill>
              <a:latin typeface="Calibri"/>
              <a:ea typeface="Calibri"/>
              <a:cs typeface="Calibri"/>
            </a:endParaRPr>
          </a:p>
          <a:p>
            <a:endParaRPr lang="en-US" sz="1900" u="sng" dirty="0">
              <a:solidFill>
                <a:srgbClr val="002060"/>
              </a:solidFill>
              <a:latin typeface="Calibri"/>
              <a:ea typeface="Calibri"/>
              <a:cs typeface="Calibri"/>
            </a:endParaRPr>
          </a:p>
        </p:txBody>
      </p:sp>
      <p:sp>
        <p:nvSpPr>
          <p:cNvPr id="11" name="TextBox 10">
            <a:extLst>
              <a:ext uri="{FF2B5EF4-FFF2-40B4-BE49-F238E27FC236}">
                <a16:creationId xmlns:a16="http://schemas.microsoft.com/office/drawing/2014/main" id="{DBF83703-F15B-F077-D976-2E6E8F8D2E17}"/>
              </a:ext>
            </a:extLst>
          </p:cNvPr>
          <p:cNvSpPr txBox="1"/>
          <p:nvPr/>
        </p:nvSpPr>
        <p:spPr>
          <a:xfrm>
            <a:off x="4084185" y="1307605"/>
            <a:ext cx="6152320" cy="1200329"/>
          </a:xfrm>
          <a:prstGeom prst="rect">
            <a:avLst/>
          </a:prstGeom>
          <a:noFill/>
        </p:spPr>
        <p:txBody>
          <a:bodyPr wrap="square" lIns="91440" tIns="45720" rIns="91440" bIns="45720" anchor="t">
            <a:spAutoFit/>
          </a:bodyPr>
          <a:lstStyle/>
          <a:p>
            <a:r>
              <a:rPr lang="en-GB" b="1">
                <a:latin typeface="Segoe UI"/>
                <a:cs typeface="Segoe UI"/>
                <a:hlinkClick r:id="rId16">
                  <a:extLst>
                    <a:ext uri="{A12FA001-AC4F-418D-AE19-62706E023703}">
                      <ahyp:hlinkClr xmlns:ahyp="http://schemas.microsoft.com/office/drawing/2018/hyperlinkcolor" val="tx"/>
                    </a:ext>
                  </a:extLst>
                </a:hlinkClick>
              </a:rPr>
              <a:t>Quit your way website: with tips to cut down &amp; stop</a:t>
            </a:r>
            <a:endParaRPr lang="en-GB" b="1" u="sng">
              <a:latin typeface="Segoe UI"/>
              <a:cs typeface="Segoe UI"/>
            </a:endParaRPr>
          </a:p>
          <a:p>
            <a:r>
              <a:rPr lang="en-GB">
                <a:solidFill>
                  <a:srgbClr val="467886"/>
                </a:solidFill>
                <a:latin typeface="Segoe UI"/>
                <a:cs typeface="Segoe UI"/>
                <a:hlinkClick r:id="rId16">
                  <a:extLst>
                    <a:ext uri="{A12FA001-AC4F-418D-AE19-62706E023703}">
                      <ahyp:hlinkClr xmlns:ahyp="http://schemas.microsoft.com/office/drawing/2018/hyperlinkcolor" val="tx"/>
                    </a:ext>
                  </a:extLst>
                </a:hlinkClick>
              </a:rPr>
              <a:t>https://www.nhsggc.scot/your-health/quit-your-way/quit-your-way-youth/</a:t>
            </a:r>
            <a:endParaRPr lang="en-GB">
              <a:latin typeface="Segoe UI"/>
              <a:cs typeface="Segoe UI"/>
            </a:endParaRPr>
          </a:p>
          <a:p>
            <a:endParaRPr lang="en-GB"/>
          </a:p>
        </p:txBody>
      </p:sp>
      <p:sp>
        <p:nvSpPr>
          <p:cNvPr id="14" name="TextBox 13">
            <a:extLst>
              <a:ext uri="{FF2B5EF4-FFF2-40B4-BE49-F238E27FC236}">
                <a16:creationId xmlns:a16="http://schemas.microsoft.com/office/drawing/2014/main" id="{2F71F349-1DB9-79CC-6024-69937AFCF5C3}"/>
              </a:ext>
            </a:extLst>
          </p:cNvPr>
          <p:cNvSpPr txBox="1"/>
          <p:nvPr/>
        </p:nvSpPr>
        <p:spPr>
          <a:xfrm>
            <a:off x="4143795" y="3800068"/>
            <a:ext cx="6421120" cy="1200329"/>
          </a:xfrm>
          <a:prstGeom prst="rect">
            <a:avLst/>
          </a:prstGeom>
          <a:noFill/>
        </p:spPr>
        <p:txBody>
          <a:bodyPr wrap="square" lIns="91440" tIns="45720" rIns="91440" bIns="45720" anchor="t">
            <a:spAutoFit/>
          </a:bodyPr>
          <a:lstStyle/>
          <a:p>
            <a:r>
              <a:rPr lang="en-GB" b="1">
                <a:latin typeface="Segoe UI"/>
                <a:cs typeface="Segoe UI"/>
              </a:rPr>
              <a:t>Quit your way Information guide: Facts about vaping</a:t>
            </a:r>
          </a:p>
          <a:p>
            <a:r>
              <a:rPr lang="en-GB">
                <a:latin typeface="Segoe UI"/>
                <a:ea typeface="+mn-lt"/>
                <a:cs typeface="+mn-lt"/>
                <a:hlinkClick r:id="rId17"/>
              </a:rPr>
              <a:t>https://talkabouttrust.org/resources/schools/nhs-ggc-vaping-information-guide</a:t>
            </a:r>
            <a:endParaRPr lang="en-GB">
              <a:latin typeface="Segoe UI"/>
              <a:cs typeface="Segoe UI"/>
            </a:endParaRPr>
          </a:p>
          <a:p>
            <a:endParaRPr lang="en-GB"/>
          </a:p>
        </p:txBody>
      </p:sp>
      <p:sp>
        <p:nvSpPr>
          <p:cNvPr id="16" name="TextBox 15">
            <a:extLst>
              <a:ext uri="{FF2B5EF4-FFF2-40B4-BE49-F238E27FC236}">
                <a16:creationId xmlns:a16="http://schemas.microsoft.com/office/drawing/2014/main" id="{B32F243B-6F90-7608-1278-1A92BDAE1F1D}"/>
              </a:ext>
            </a:extLst>
          </p:cNvPr>
          <p:cNvSpPr txBox="1"/>
          <p:nvPr/>
        </p:nvSpPr>
        <p:spPr>
          <a:xfrm>
            <a:off x="4082552" y="2689449"/>
            <a:ext cx="6421120" cy="646331"/>
          </a:xfrm>
          <a:prstGeom prst="rect">
            <a:avLst/>
          </a:prstGeom>
          <a:noFill/>
        </p:spPr>
        <p:txBody>
          <a:bodyPr wrap="square" lIns="91440" tIns="45720" rIns="91440" bIns="45720" anchor="t">
            <a:spAutoFit/>
          </a:bodyPr>
          <a:lstStyle/>
          <a:p>
            <a:r>
              <a:rPr lang="en-GB" b="1">
                <a:latin typeface="Segoe UI"/>
                <a:cs typeface="Segoe UI"/>
              </a:rPr>
              <a:t>NHS Inform website: with tips to cut down &amp; stop</a:t>
            </a:r>
            <a:endParaRPr lang="en-GB">
              <a:latin typeface="Segoe UI"/>
              <a:cs typeface="Segoe UI"/>
            </a:endParaRPr>
          </a:p>
          <a:p>
            <a:r>
              <a:rPr lang="en-GB">
                <a:latin typeface="Segoe UI"/>
                <a:cs typeface="Segoe UI"/>
                <a:hlinkClick r:id="rId18"/>
              </a:rPr>
              <a:t>https://www.nhsinform.scot/campaigns/vaping/</a:t>
            </a:r>
            <a:r>
              <a:rPr lang="en-GB">
                <a:latin typeface="Segoe UI"/>
                <a:cs typeface="Segoe UI"/>
              </a:rPr>
              <a:t> </a:t>
            </a:r>
          </a:p>
        </p:txBody>
      </p:sp>
      <p:sp>
        <p:nvSpPr>
          <p:cNvPr id="17" name="AutoShape 2" descr="NHS 24 logo in white with clear background">
            <a:extLst>
              <a:ext uri="{FF2B5EF4-FFF2-40B4-BE49-F238E27FC236}">
                <a16:creationId xmlns:a16="http://schemas.microsoft.com/office/drawing/2014/main" id="{BEB0408A-DC51-3EDB-E0A4-A182B6BDB235}"/>
              </a:ext>
            </a:extLst>
          </p:cNvPr>
          <p:cNvSpPr>
            <a:spLocks noChangeAspect="1" noChangeArrowheads="1"/>
          </p:cNvSpPr>
          <p:nvPr/>
        </p:nvSpPr>
        <p:spPr bwMode="auto">
          <a:xfrm>
            <a:off x="6561287" y="348369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6" name="Picture 25">
            <a:extLst>
              <a:ext uri="{FF2B5EF4-FFF2-40B4-BE49-F238E27FC236}">
                <a16:creationId xmlns:a16="http://schemas.microsoft.com/office/drawing/2014/main" id="{FD471C1F-9F04-E21A-74CC-6F6317A013DE}"/>
              </a:ext>
            </a:extLst>
          </p:cNvPr>
          <p:cNvPicPr>
            <a:picLocks noChangeAspect="1"/>
          </p:cNvPicPr>
          <p:nvPr/>
        </p:nvPicPr>
        <p:blipFill>
          <a:blip r:embed="rId19"/>
          <a:srcRect l="63139" b="822"/>
          <a:stretch>
            <a:fillRect/>
          </a:stretch>
        </p:blipFill>
        <p:spPr>
          <a:xfrm>
            <a:off x="1306598" y="2615450"/>
            <a:ext cx="1263690" cy="1008789"/>
          </a:xfrm>
          <a:prstGeom prst="rect">
            <a:avLst/>
          </a:prstGeom>
        </p:spPr>
      </p:pic>
      <p:pic>
        <p:nvPicPr>
          <p:cNvPr id="27" name="Picture 26">
            <a:extLst>
              <a:ext uri="{FF2B5EF4-FFF2-40B4-BE49-F238E27FC236}">
                <a16:creationId xmlns:a16="http://schemas.microsoft.com/office/drawing/2014/main" id="{D17A10FD-424B-2F8E-AD9E-681177FE5111}"/>
              </a:ext>
            </a:extLst>
          </p:cNvPr>
          <p:cNvPicPr>
            <a:picLocks noChangeAspect="1"/>
          </p:cNvPicPr>
          <p:nvPr/>
        </p:nvPicPr>
        <p:blipFill>
          <a:blip r:embed="rId20"/>
          <a:stretch>
            <a:fillRect/>
          </a:stretch>
        </p:blipFill>
        <p:spPr>
          <a:xfrm>
            <a:off x="1036081" y="1170006"/>
            <a:ext cx="1896849" cy="1287634"/>
          </a:xfrm>
          <a:prstGeom prst="rect">
            <a:avLst/>
          </a:prstGeom>
          <a:ln>
            <a:solidFill>
              <a:schemeClr val="bg1"/>
            </a:solidFill>
          </a:ln>
        </p:spPr>
      </p:pic>
      <p:sp>
        <p:nvSpPr>
          <p:cNvPr id="9" name="TextBox 8">
            <a:extLst>
              <a:ext uri="{FF2B5EF4-FFF2-40B4-BE49-F238E27FC236}">
                <a16:creationId xmlns:a16="http://schemas.microsoft.com/office/drawing/2014/main" id="{D1531DEB-9089-8F00-C712-B0058C294010}"/>
              </a:ext>
            </a:extLst>
          </p:cNvPr>
          <p:cNvSpPr txBox="1"/>
          <p:nvPr/>
        </p:nvSpPr>
        <p:spPr>
          <a:xfrm>
            <a:off x="762000" y="6389557"/>
            <a:ext cx="10080884"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i="0" u="none" strike="noStrike" baseline="0">
                <a:latin typeface="Segoe UI"/>
                <a:ea typeface="Segoe UI"/>
                <a:cs typeface="Segoe UI"/>
              </a:rPr>
              <a:t>If you see or suspect spiking of </a:t>
            </a:r>
            <a:r>
              <a:rPr lang="en-US" sz="2000" b="1">
                <a:latin typeface="Segoe UI"/>
                <a:ea typeface="Segoe UI"/>
                <a:cs typeface="Segoe UI"/>
              </a:rPr>
              <a:t>any kind</a:t>
            </a:r>
            <a:r>
              <a:rPr lang="en-US" sz="2000" b="1" i="0" u="none" strike="noStrike" baseline="0">
                <a:latin typeface="Segoe UI"/>
                <a:ea typeface="Segoe UI"/>
                <a:cs typeface="Segoe UI"/>
              </a:rPr>
              <a:t> </a:t>
            </a:r>
            <a:r>
              <a:rPr lang="en-US" sz="2000" b="1">
                <a:latin typeface="Segoe UI"/>
                <a:ea typeface="Segoe UI"/>
                <a:cs typeface="Segoe UI"/>
              </a:rPr>
              <a:t>call Police</a:t>
            </a:r>
            <a:r>
              <a:rPr lang="en-US" sz="2000" b="1" i="0" u="none" strike="noStrike" baseline="0">
                <a:latin typeface="Segoe UI"/>
                <a:ea typeface="Segoe UI"/>
                <a:cs typeface="Segoe UI"/>
              </a:rPr>
              <a:t> Scotland </a:t>
            </a:r>
            <a:r>
              <a:rPr lang="en-US" sz="2000" b="1">
                <a:latin typeface="Segoe UI"/>
                <a:ea typeface="Segoe UI"/>
                <a:cs typeface="Segoe UI"/>
              </a:rPr>
              <a:t>on </a:t>
            </a:r>
            <a:r>
              <a:rPr lang="en-US" sz="2000" b="1" i="0" u="none" strike="noStrike" baseline="0">
                <a:latin typeface="Segoe UI"/>
                <a:ea typeface="Segoe UI"/>
                <a:cs typeface="Segoe UI"/>
              </a:rPr>
              <a:t>101</a:t>
            </a:r>
            <a:r>
              <a:rPr lang="en-US" sz="2000" b="0" i="0">
                <a:latin typeface="Segoe UI"/>
                <a:ea typeface="Segoe UI"/>
                <a:cs typeface="Segoe UI"/>
              </a:rPr>
              <a:t>​</a:t>
            </a:r>
          </a:p>
          <a:p>
            <a:pPr algn="ctr"/>
            <a:endParaRPr lang="en-GB"/>
          </a:p>
        </p:txBody>
      </p:sp>
      <p:grpSp>
        <p:nvGrpSpPr>
          <p:cNvPr id="22" name="Group 21">
            <a:extLst>
              <a:ext uri="{FF2B5EF4-FFF2-40B4-BE49-F238E27FC236}">
                <a16:creationId xmlns:a16="http://schemas.microsoft.com/office/drawing/2014/main" id="{0A706A23-F33A-D274-A124-4B9E27957384}"/>
              </a:ext>
            </a:extLst>
          </p:cNvPr>
          <p:cNvGrpSpPr/>
          <p:nvPr/>
        </p:nvGrpSpPr>
        <p:grpSpPr>
          <a:xfrm>
            <a:off x="83200" y="119947"/>
            <a:ext cx="3807271" cy="671568"/>
            <a:chOff x="0" y="1158150"/>
            <a:chExt cx="5917744" cy="973440"/>
          </a:xfrm>
        </p:grpSpPr>
        <p:sp>
          <p:nvSpPr>
            <p:cNvPr id="12" name="Rounded Rectangle 6">
              <a:extLst>
                <a:ext uri="{FF2B5EF4-FFF2-40B4-BE49-F238E27FC236}">
                  <a16:creationId xmlns:a16="http://schemas.microsoft.com/office/drawing/2014/main" id="{531EC931-B7FE-9328-FA1F-78AEFB402D8F}"/>
                </a:ext>
              </a:extLst>
            </p:cNvPr>
            <p:cNvSpPr/>
            <p:nvPr/>
          </p:nvSpPr>
          <p:spPr>
            <a:xfrm>
              <a:off x="0" y="1158150"/>
              <a:ext cx="5917744" cy="973440"/>
            </a:xfrm>
            <a:prstGeom prst="roundRect">
              <a:avLst/>
            </a:prstGeom>
            <a:solidFill>
              <a:schemeClr val="tx2">
                <a:lumMod val="50000"/>
                <a:lumOff val="50000"/>
              </a:schemeClr>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15" name="Rounded Rectangle 4">
              <a:extLst>
                <a:ext uri="{FF2B5EF4-FFF2-40B4-BE49-F238E27FC236}">
                  <a16:creationId xmlns:a16="http://schemas.microsoft.com/office/drawing/2014/main" id="{829971C8-7F6F-5EB7-F20E-F13076332E1A}"/>
                </a:ext>
              </a:extLst>
            </p:cNvPr>
            <p:cNvSpPr txBox="1"/>
            <p:nvPr/>
          </p:nvSpPr>
          <p:spPr>
            <a:xfrm>
              <a:off x="298103" y="1217337"/>
              <a:ext cx="5314299" cy="907922"/>
            </a:xfrm>
            <a:prstGeom prst="rect">
              <a:avLst/>
            </a:prstGeom>
            <a:solidFill>
              <a:schemeClr val="tx2">
                <a:lumMod val="50000"/>
                <a:lumOff val="5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knowledge</a:t>
              </a:r>
              <a:endParaRPr lang="en-GB" sz="2200" b="1" kern="1200">
                <a:latin typeface="Segoe UI" panose="020B0502040204020203" pitchFamily="34" charset="0"/>
                <a:cs typeface="Segoe UI" panose="020B0502040204020203" pitchFamily="34" charset="0"/>
              </a:endParaRPr>
            </a:p>
          </p:txBody>
        </p:sp>
      </p:grpSp>
      <p:sp>
        <p:nvSpPr>
          <p:cNvPr id="29" name="Title 1">
            <a:extLst>
              <a:ext uri="{FF2B5EF4-FFF2-40B4-BE49-F238E27FC236}">
                <a16:creationId xmlns:a16="http://schemas.microsoft.com/office/drawing/2014/main" id="{3D3424E4-F36B-49EC-4F2F-69A3B8B29545}"/>
              </a:ext>
            </a:extLst>
          </p:cNvPr>
          <p:cNvSpPr txBox="1">
            <a:spLocks/>
          </p:cNvSpPr>
          <p:nvPr/>
        </p:nvSpPr>
        <p:spPr>
          <a:xfrm>
            <a:off x="4084185" y="-171928"/>
            <a:ext cx="5926730" cy="168742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2400" b="1" dirty="0">
                <a:effectLst>
                  <a:outerShdw blurRad="50800" dist="38100" dir="2700000" algn="tl" rotWithShape="0">
                    <a:prstClr val="black">
                      <a:alpha val="40000"/>
                    </a:prstClr>
                  </a:outerShdw>
                </a:effectLst>
                <a:latin typeface="Segoe UI"/>
                <a:cs typeface="Segoe UI"/>
              </a:rPr>
              <a:t>Where to go for help and information</a:t>
            </a:r>
            <a:endParaRPr lang="en-US" dirty="0"/>
          </a:p>
        </p:txBody>
      </p:sp>
      <p:pic>
        <p:nvPicPr>
          <p:cNvPr id="31" name="Picture 30" descr="A colorful rectangular sign with black text&#10;&#10;AI-generated content may be incorrect.">
            <a:extLst>
              <a:ext uri="{FF2B5EF4-FFF2-40B4-BE49-F238E27FC236}">
                <a16:creationId xmlns:a16="http://schemas.microsoft.com/office/drawing/2014/main" id="{67EEF9CD-D338-0FC5-439C-B0A4EC8BBB02}"/>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33" name="Picture 32" descr="Blue and white logo with text&#10;&#10;AI-generated content may be incorrect.">
            <a:extLst>
              <a:ext uri="{FF2B5EF4-FFF2-40B4-BE49-F238E27FC236}">
                <a16:creationId xmlns:a16="http://schemas.microsoft.com/office/drawing/2014/main" id="{019F9400-F9C9-D3B4-79D4-A0BC832C16F2}"/>
              </a:ext>
            </a:extLst>
          </p:cNvPr>
          <p:cNvPicPr>
            <a:picLocks noChangeAspect="1"/>
          </p:cNvPicPr>
          <p:nvPr/>
        </p:nvPicPr>
        <p:blipFill>
          <a:blip r:embed="rId22"/>
          <a:stretch>
            <a:fillRect/>
          </a:stretch>
        </p:blipFill>
        <p:spPr>
          <a:xfrm>
            <a:off x="10514824" y="286314"/>
            <a:ext cx="1373716" cy="1021291"/>
          </a:xfrm>
          <a:prstGeom prst="rect">
            <a:avLst/>
          </a:prstGeom>
          <a:ln>
            <a:solidFill>
              <a:schemeClr val="bg1"/>
            </a:solidFill>
          </a:ln>
        </p:spPr>
      </p:pic>
      <p:pic>
        <p:nvPicPr>
          <p:cNvPr id="34" name="Picture 33" descr="A close up of a logo&#10;&#10;AI-generated content may be incorrect.">
            <a:extLst>
              <a:ext uri="{FF2B5EF4-FFF2-40B4-BE49-F238E27FC236}">
                <a16:creationId xmlns:a16="http://schemas.microsoft.com/office/drawing/2014/main" id="{788DDF70-0C6B-A7CB-1B49-B43302408890}"/>
              </a:ext>
            </a:extLst>
          </p:cNvPr>
          <p:cNvPicPr>
            <a:picLocks noChangeAspect="1"/>
          </p:cNvPicPr>
          <p:nvPr/>
        </p:nvPicPr>
        <p:blipFill>
          <a:blip r:embed="rId23"/>
          <a:stretch>
            <a:fillRect/>
          </a:stretch>
        </p:blipFill>
        <p:spPr>
          <a:xfrm>
            <a:off x="772198" y="3966606"/>
            <a:ext cx="2424614" cy="594991"/>
          </a:xfrm>
          <a:prstGeom prst="rect">
            <a:avLst/>
          </a:prstGeom>
        </p:spPr>
      </p:pic>
      <p:pic>
        <p:nvPicPr>
          <p:cNvPr id="36" name="Picture 35" descr="A blue sign with white letters&#10;&#10;AI-generated content may be incorrect.">
            <a:extLst>
              <a:ext uri="{FF2B5EF4-FFF2-40B4-BE49-F238E27FC236}">
                <a16:creationId xmlns:a16="http://schemas.microsoft.com/office/drawing/2014/main" id="{8A599681-2E47-74F0-F80C-F16FA8FA14B3}"/>
              </a:ext>
            </a:extLst>
          </p:cNvPr>
          <p:cNvPicPr>
            <a:picLocks noChangeAspect="1"/>
          </p:cNvPicPr>
          <p:nvPr/>
        </p:nvPicPr>
        <p:blipFill>
          <a:blip r:embed="rId24"/>
          <a:stretch>
            <a:fillRect/>
          </a:stretch>
        </p:blipFill>
        <p:spPr>
          <a:xfrm>
            <a:off x="550538" y="5172404"/>
            <a:ext cx="2775810" cy="671567"/>
          </a:xfrm>
          <a:prstGeom prst="rect">
            <a:avLst/>
          </a:prstGeom>
        </p:spPr>
      </p:pic>
    </p:spTree>
    <p:extLst>
      <p:ext uri="{BB962C8B-B14F-4D97-AF65-F5344CB8AC3E}">
        <p14:creationId xmlns:p14="http://schemas.microsoft.com/office/powerpoint/2010/main" val="8841398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3AAAD33E7B5444091DD0A82BA80A713" ma:contentTypeVersion="3" ma:contentTypeDescription="Create a new document." ma:contentTypeScope="" ma:versionID="c9dec29df7f7bea8703bb891cce4f835">
  <xsd:schema xmlns:xsd="http://www.w3.org/2001/XMLSchema" xmlns:xs="http://www.w3.org/2001/XMLSchema" xmlns:p="http://schemas.microsoft.com/office/2006/metadata/properties" xmlns:ns2="eaf26b94-4ffc-40ce-a8d6-a9edd63e0799" targetNamespace="http://schemas.microsoft.com/office/2006/metadata/properties" ma:root="true" ma:fieldsID="4154e18ff6b1602b2d8f5706fb408b8e" ns2:_="">
    <xsd:import namespace="eaf26b94-4ffc-40ce-a8d6-a9edd63e0799"/>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f26b94-4ffc-40ce-a8d6-a9edd63e07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3E26A2-6BA4-49DC-945F-9ABD0DD8C0FA}">
  <ds:schemaRefs>
    <ds:schemaRef ds:uri="http://schemas.microsoft.com/office/2006/documentManagement/types"/>
    <ds:schemaRef ds:uri="http://schemas.microsoft.com/office/infopath/2007/PartnerControls"/>
    <ds:schemaRef ds:uri="http://www.w3.org/XML/1998/namespace"/>
    <ds:schemaRef ds:uri="http://schemas.microsoft.com/office/2006/metadata/properties"/>
    <ds:schemaRef ds:uri="http://purl.org/dc/terms/"/>
    <ds:schemaRef ds:uri="http://purl.org/dc/elements/1.1/"/>
    <ds:schemaRef ds:uri="http://purl.org/dc/dcmitype/"/>
    <ds:schemaRef ds:uri="eaf26b94-4ffc-40ce-a8d6-a9edd63e0799"/>
    <ds:schemaRef ds:uri="http://schemas.openxmlformats.org/package/2006/metadata/core-properties"/>
  </ds:schemaRefs>
</ds:datastoreItem>
</file>

<file path=customXml/itemProps2.xml><?xml version="1.0" encoding="utf-8"?>
<ds:datastoreItem xmlns:ds="http://schemas.openxmlformats.org/officeDocument/2006/customXml" ds:itemID="{624A16EC-118C-4ACF-8846-E40A9338F46F}">
  <ds:schemaRefs>
    <ds:schemaRef ds:uri="http://schemas.microsoft.com/sharepoint/v3/contenttype/forms"/>
  </ds:schemaRefs>
</ds:datastoreItem>
</file>

<file path=customXml/itemProps3.xml><?xml version="1.0" encoding="utf-8"?>
<ds:datastoreItem xmlns:ds="http://schemas.openxmlformats.org/officeDocument/2006/customXml" ds:itemID="{2C42DAED-46A9-48F6-B373-66949AAB8FD9}">
  <ds:schemaRefs>
    <ds:schemaRef ds:uri="eaf26b94-4ffc-40ce-a8d6-a9edd63e07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1603</TotalTime>
  <Words>6924</Words>
  <Application>Microsoft Office PowerPoint</Application>
  <PresentationFormat>Widescreen</PresentationFormat>
  <Paragraphs>1699</Paragraphs>
  <Slides>22</Slides>
  <Notes>22</Notes>
  <HiddenSlides>0</HiddenSlides>
  <MMClips>1</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How can vaping affect young people?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 Stanton</dc:creator>
  <cp:lastModifiedBy>Ailsa Christie</cp:lastModifiedBy>
  <cp:revision>24</cp:revision>
  <dcterms:created xsi:type="dcterms:W3CDTF">2025-01-06T22:25:36Z</dcterms:created>
  <dcterms:modified xsi:type="dcterms:W3CDTF">2026-09-21T12:19:23Z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0x01010033AAAD33E7B5444091DD0A82BA80A713</vt:lpwstr>
  </property>
  <property fmtid="{D5CDD505-2E9C-101B-9397-08002B2CF9AE}" pid="3" name="MediaServiceImageTags">
    <vt:lpwstr/>
  </property>
</Properties>
</file>