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1500" r:id="rId5"/>
    <p:sldId id="1608" r:id="rId6"/>
    <p:sldId id="1326" r:id="rId7"/>
    <p:sldId id="1506" r:id="rId8"/>
    <p:sldId id="1609" r:id="rId9"/>
    <p:sldId id="1501" r:id="rId10"/>
    <p:sldId id="1503" r:id="rId11"/>
    <p:sldId id="1610" r:id="rId12"/>
    <p:sldId id="1611" r:id="rId13"/>
    <p:sldId id="1612" r:id="rId14"/>
    <p:sldId id="1613" r:id="rId15"/>
    <p:sldId id="1614" r:id="rId16"/>
    <p:sldId id="1615" r:id="rId17"/>
    <p:sldId id="1616" r:id="rId18"/>
    <p:sldId id="1617" r:id="rId19"/>
    <p:sldId id="1618" r:id="rId20"/>
    <p:sldId id="1629" r:id="rId21"/>
    <p:sldId id="1630" r:id="rId22"/>
    <p:sldId id="1631" r:id="rId23"/>
    <p:sldId id="1619" r:id="rId24"/>
    <p:sldId id="1620" r:id="rId25"/>
    <p:sldId id="1621" r:id="rId26"/>
    <p:sldId id="1622" r:id="rId27"/>
    <p:sldId id="1623" r:id="rId28"/>
    <p:sldId id="1625" r:id="rId29"/>
    <p:sldId id="1626" r:id="rId30"/>
    <p:sldId id="1627" r:id="rId31"/>
    <p:sldId id="1624" r:id="rId32"/>
    <p:sldId id="134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9E9102-7751-3200-BC32-A785280C1941}" name="jacqueline.mackay9@nhs.scot" initials="ja" userId="S::urn:spo:guest#jacqueline.mackay9@nhs.scot::" providerId="AD"/>
  <p188:author id="{56C37038-7B7C-137C-9F53-4F38122B0D9A}" name="Ailsa Christie" initials="AC" userId="S::ailsa@talkabouttrust.org::8e0f5b20-19f0-4ab6-b829-f10df5086ccb" providerId="AD"/>
  <p188:author id="{43D5E991-F6D5-0ECE-6CB6-F9ABF44FF63E}" name="Helena Conibear" initials="HC" userId="S::helena@talkabouttrust.org::14702610-6db2-485a-bfee-48fdd19d9556" providerId="AD"/>
  <p188:author id="{A307CEC3-763B-E53B-255E-257AB989E2D1}" name="Alison Rees" initials="" userId="S::alison@talkabouttrust.org::643807b7-95c8-4d06-bfbd-2c8a4c2b8f9b" providerId="AD"/>
  <p188:author id="{46A8A6CA-38D8-F96E-D684-7CF62C2E970E}" name="Ailsa Christie" initials="AC" userId="5876f2cbc96fb4d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7AA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338058-305F-5600-2920-C76B37121A21}" v="1" dt="2026-09-14T12:14:46.955"/>
    <p1510:client id="{6C6CE1E2-4B15-BC99-B2DD-6E3F21F06692}" v="10" dt="2026-09-13T02:15:48.1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5205" autoAdjust="0"/>
  </p:normalViewPr>
  <p:slideViewPr>
    <p:cSldViewPr snapToGrid="0">
      <p:cViewPr varScale="1">
        <p:scale>
          <a:sx n="107" d="100"/>
          <a:sy n="107" d="100"/>
        </p:scale>
        <p:origin x="1280" y="176"/>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1.817"/>
    </inkml:context>
    <inkml:brush xml:id="br0">
      <inkml:brushProperty name="width" value="0.35" units="cm"/>
      <inkml:brushProperty name="height" value="0.35" units="cm"/>
      <inkml:brushProperty name="color" value="#FFFFFF"/>
    </inkml:brush>
  </inkml:definitions>
  <inkml:trace contextRef="#ctx0" brushRef="#br0">232 157 24575,'35'0'0,"-11"0"0,-31 0 0,-24 0 0,-20-2 0,-11-6 0,7-2 0,13-1 0,16 1 0,13 4 0,10 0 0,27-1 0,-3 2 0,21 0 0,-15 3 0,-4 2 0,-5 0 0,-5 0 0,-2 2 0,-4-1 0,2-13 0,-3-4 0,2-12 0,-3 10 0,0 7 0,-1 9 0,11 2 0,4 0 0,9 0 0,-1 2 0,-5 0 0,-10 0 0,-6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5.834"/>
    </inkml:context>
    <inkml:brush xml:id="br0">
      <inkml:brushProperty name="width" value="0.35" units="cm"/>
      <inkml:brushProperty name="height" value="0.35" units="cm"/>
      <inkml:brushProperty name="color" value="#FFFFFF"/>
    </inkml:brush>
  </inkml:definitions>
  <inkml:trace contextRef="#ctx0" brushRef="#br0">1 1 24575,'53'28'0,"-4"-6"0,-12-11 0,-4-1 0,-4 0 0,-4-3 0,-5-2 0,4-4 0,4-1 0,1 0 0,0 0 0,-2 0 0,1 0 0,2 0 0,0 0 0,-5 0 0,-6 0 0,-2 0 0,2 7 0,2-4 0,2 4 0,-1-4 0,-3 0 0,-1 2 0,0 3 0,-2-1 0,3-1 0,-1-2 0,0-3 0,7 1 0,-8-2 0,6 3 0,-5 1 0,3 1 0,3 0 0,-1-4 0,-2 0 0,-5 3 0,0 1 0,3 0 0,3 0 0,1-4 0,-3-1 0,-2 0 0,-1 0 0,9 0 0,-9 0 0,-78 0 0,11 0 0,-70 0 0,44 0 0,6 0 0,8 0 0,10 0 0,8 0 0,7 0 0,3 0 0,2 0 0,0 0 0,5 0 0,1 0 0,4 0 0,-3 0 0,-3 0 0,2 0 0,-2 0 0,-1 0 0,-3 0 0,-2 0 0,15 0 0,6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6.383"/>
    </inkml:context>
    <inkml:brush xml:id="br0">
      <inkml:brushProperty name="width" value="0.35" units="cm"/>
      <inkml:brushProperty name="height" value="0.35" units="cm"/>
      <inkml:brushProperty name="color" value="#FFFFFF"/>
    </inkml:brush>
  </inkml:definitions>
  <inkml:trace contextRef="#ctx0" brushRef="#br0">1 1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8:19.450"/>
    </inkml:context>
    <inkml:brush xml:id="br0">
      <inkml:brushProperty name="width" value="0.35" units="cm"/>
      <inkml:brushProperty name="height" value="0.35" units="cm"/>
      <inkml:brushProperty name="color" value="#FFFFFF"/>
    </inkml:brush>
  </inkml:definitions>
  <inkml:trace contextRef="#ctx0" brushRef="#br0">0 1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9:36.417"/>
    </inkml:context>
    <inkml:brush xml:id="br0">
      <inkml:brushProperty name="width" value="0.35" units="cm"/>
      <inkml:brushProperty name="height" value="0.35" units="cm"/>
      <inkml:brushProperty name="color" value="#FFFFFF"/>
    </inkml:brush>
  </inkml:definitions>
  <inkml:trace contextRef="#ctx0" brushRef="#br0">1 362 24575,'74'-29'0,"-6"1"0,-11-5 0,-4 0 0,-4 3 0,6-6 0,-6 7 0,-8 6 0,-11 7 0,-13 9 0,-2 2 0,-1 0 0,-1 1 0,-2 1 0,-1 2 0,1 1 0,1 0 0,3 0 0,5 0 0,6 0 0,2 0 0,2 0 0,-3 0 0,-5 0 0,0 0 0,-1 0 0,1 0 0,0 0 0,-4 0 0,-5 0 0,-3 0 0,-1 0 0,1 0 0,0 0 0,-1 0 0,2 4 0,0-1 0,1 4 0,0-3 0,-1 3 0,-1-2 0,0 1 0,1 0 0,1-1 0,0 1 0,1 3 0,1 1 0,1 1 0,1 2 0,1-1 0,1 3 0,1 1 0,-2-2 0,-1 0 0,-2-2 0,0-2 0,0 1 0,0 1 0,0 2 0,1 1 0,1-3 0,1-1 0,2-5 0,0-2 0,0-3 0,0-1 0,0 0 0,-3 0 0,-3 0 0,-3 0 0,-1 0 0,1-1 0,-2-3 0,-2-5 0,-4 0 0,-2-5 0,0 1 0,0 1 0,-1 0 0,-3 2 0,-4 2 0,-5-1 0,-5-1 0,-4-1 0,-1-2 0,1-3 0,0-4 0,3 0 0,2-1 0,4 4 0,4 1 0,4 3 0,3 2 0,1 1 0,-4 3 0,-6-2 0,-2 1 0,-15-3 0,-6 1 0,-12 2 0,-5 1 0,7 1 0,6 4 0,11-1 0,9 3 0,6 0 0,2 0 0,1 0 0,-1 0 0,0 0 0,1 0 0,1 0 0,-4 0 0,2 0 0,-6 0 0,0 0 0,0 0 0,1 0 0,2 0 0,4 0 0,1-2 0,2-1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9:39.867"/>
    </inkml:context>
    <inkml:brush xml:id="br0">
      <inkml:brushProperty name="width" value="0.35" units="cm"/>
      <inkml:brushProperty name="height" value="0.35" units="cm"/>
      <inkml:brushProperty name="color" value="#FFFFFF"/>
    </inkml:brush>
  </inkml:definitions>
  <inkml:trace contextRef="#ctx0" brushRef="#br0">0 411 24575,'34'-25'0,"2"2"0,13-6 0,5-3 0,1-2 0,-4 2 0,-14 10 0,-8 7 0,-9 5 0,-3 5 0,-2 0 0,-1 1 0,1 1 0,-3 1 0,-1 0 0,-1 0 0,0-1 0,3-2 0,1-1 0,2-2 0,0-2 0,1-1 0,2-1 0,0 2 0,0 2 0,-2 1 0,-1 0 0,-1 0 0,-3 0 0,0 2 0,-4 3 0,3-1 0,-3 1 0,3-1 0,-2 1 0,2 2 0,2-3 0,3 1 0,0-3 0,0 1 0,-2 2 0,1-1 0,-1 1 0,0-1 0,2 1 0,1-3 0,2 3 0,0-3 0,0 0 0,0 3 0,-2-1 0,-2 3 0,-2 0 0,0 1 0,0 0 0,1 2 0,0 1 0,-1 2 0,-4-1 0,-1 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20:04.183"/>
    </inkml:context>
    <inkml:brush xml:id="br0">
      <inkml:brushProperty name="width" value="0.35" units="cm"/>
      <inkml:brushProperty name="height" value="0.35" units="cm"/>
      <inkml:brushProperty name="color" value="#FFFFFF"/>
    </inkml:brush>
  </inkml:definitions>
  <inkml:trace contextRef="#ctx0" brushRef="#br0">0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435E8D-1970-514E-B141-F5D92C022D2B}" type="datetimeFigureOut">
              <a:rPr lang="en-US" smtClean="0"/>
              <a:t>9/21/26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3DB98F-6C2B-4949-B3FD-B1FAAD83D033}" type="slidenum">
              <a:rPr lang="en-US" smtClean="0"/>
              <a:t>‹#›</a:t>
            </a:fld>
            <a:endParaRPr lang="en-US"/>
          </a:p>
        </p:txBody>
      </p:sp>
    </p:spTree>
    <p:extLst>
      <p:ext uri="{BB962C8B-B14F-4D97-AF65-F5344CB8AC3E}">
        <p14:creationId xmlns:p14="http://schemas.microsoft.com/office/powerpoint/2010/main" val="293709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bath.ac.uk/announcements/english-school-children-unwittingly-smoking-spice-spiked-vapes-finds-university-of-bath/"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nationaltradingstandards.uk/news/millions-of-illicit-vapes-and-tobacco-products-seized-by-trading-standards/#:~:text=More%20than%20a%20million%20illegal,Social%20Care%20(DHSC)%20shows."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youtube.com/shorts/ZK6pp9AAzRY?feature=shar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youtu.be/o0mKnH04sdE"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nhsggc.scot/your-health/quit-your-way/quit-your-way-youth/"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www.childline.org.uk/info-advice/you-your-body/drugs-alcohol-smoking/vaping/" TargetMode="External"/><Relationship Id="rId5" Type="http://schemas.openxmlformats.org/officeDocument/2006/relationships/hyperlink" Target="https://talkabouttrust.org/resources/schools/nhs-ggc-vaping-information-guide" TargetMode="External"/><Relationship Id="rId4" Type="http://schemas.openxmlformats.org/officeDocument/2006/relationships/hyperlink" Target="https://www.nhsinform.scot/campaigns/vapin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D1E24-C5EF-9F7B-E9FE-D51BB3648444}"/>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9EF36BA-5B35-5C16-2204-A6931AF99ED2}"/>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663BD7CA-A58B-E554-7C68-E0BC0400432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200" b="1" kern="1200" dirty="0">
                <a:solidFill>
                  <a:schemeClr val="tx1"/>
                </a:solidFill>
                <a:effectLst/>
                <a:latin typeface="+mn-lt"/>
                <a:ea typeface="+mn-ea"/>
                <a:cs typeface="+mn-cs"/>
              </a:rPr>
              <a:t>Facilitator Guide</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About this Resource: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resource has been designed for trusted adults working with young people across the third sector.  </a:t>
            </a:r>
          </a:p>
          <a:p>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resource aims to encourage discussion, critical thinking and informed decision-making. The aim is not to tell young people what choices to make. The content and activities are designed to explore influences, consider consequences and develop confidence in making decisions that are right for the young person.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slides can be displayed but could also just be used as structure/framework for facilitator to run the session.  The resources are discussion and activity based with shorter games and some extended project-based work where there is more time available.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Choose the parts of the course that are most relevant to your setting.  The age groups for the resources are a guideline; it may be helpful to use games/activities from more than one age group resource.  There is also more than one session’s content in each age group resource, facilitators should tailor to suit the session time/number of sessions they can allocate to the topic.  </a:t>
            </a:r>
          </a:p>
          <a:p>
            <a:pPr lvl="0"/>
            <a:r>
              <a:rPr lang="en-GB" sz="1200" kern="1200" dirty="0">
                <a:solidFill>
                  <a:schemeClr val="tx1"/>
                </a:solidFill>
                <a:effectLst/>
                <a:latin typeface="+mn-lt"/>
                <a:ea typeface="+mn-ea"/>
                <a:cs typeface="+mn-cs"/>
              </a:rPr>
              <a:t>Good practice around substance education tells us that revisiting topics is helpful, breaking the resource into smaller chunks is a good way to use it.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Certain topic areas have been set within one of the age group resources, where we feel the topic is most likely to become relevant.  Please see following content list to support using parts of resource should the areas be raised by the young people at a different age and stage.  For example, we have put information about vape spiking in the 16+ resource.  It can be accessed there and used for younger age groups should this be an area of concern for trusted adults or an area of relevance/interest for the young people they are working with. </a:t>
            </a:r>
          </a:p>
          <a:p>
            <a:pPr lvl="0"/>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8 – 12 yrs resource:</a:t>
            </a:r>
          </a:p>
          <a:p>
            <a:pPr lvl="0"/>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What is Vaping?</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What is Nicotine?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Impact on body/brain.</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Influence/Pressure scenarios.</a:t>
            </a:r>
          </a:p>
          <a:p>
            <a:pPr lvl="0"/>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12 – 15 yrs resource:</a:t>
            </a:r>
          </a:p>
          <a:p>
            <a:pPr lvl="0"/>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Effects of nicotine and withdrawal.</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Unregulated vapes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Fire Risk/Storing vapes safely</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Pressure/Influence and choices around vaping</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Diversionary activities/alternative ways to relax/stay stress free</a:t>
            </a:r>
          </a:p>
          <a:p>
            <a:pPr lvl="0"/>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16+ resource:</a:t>
            </a:r>
          </a:p>
          <a:p>
            <a:pPr lvl="0"/>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Summary of vaping/nicotine knowledge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How does vaping affect each area of a person’s life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Unregulated vapes/THC vapes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Staying safe around vapes/vape spiking</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Making choices around vapes/nicotine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Nicotine pouches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Vapes and Social Media</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Vaping and the Law</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Vaping: Is it a local issue.  Includes creating a group agreement to manage vaping in youth organisation settings.  </a:t>
            </a:r>
          </a:p>
          <a:p>
            <a:pPr marL="171450" lvl="0" indent="-171450">
              <a:buFont typeface="Arial" panose="020B0604020202020204" pitchFamily="34" charset="0"/>
              <a:buChar char="•"/>
            </a:pP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resources may encourage questions/discussion about other areas that young people feel are relevant to them such as other substances, issues related to risk taking, relationship-based issues etc.  This can be positive; facilitators don’t need to know all the answers to hold useful discussion and to agree to revisit any areas that are clearly important to work on with the group.  </a:t>
            </a:r>
          </a:p>
          <a:p>
            <a:pPr lvl="0"/>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Overview of Outcomes: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Increase knowledge and understanding of vaping and nicotine</a:t>
            </a:r>
          </a:p>
          <a:p>
            <a:pPr lvl="0"/>
            <a:r>
              <a:rPr lang="en-GB" sz="1200" kern="1200" dirty="0">
                <a:solidFill>
                  <a:schemeClr val="tx1"/>
                </a:solidFill>
                <a:effectLst/>
                <a:latin typeface="+mn-lt"/>
                <a:ea typeface="+mn-ea"/>
                <a:cs typeface="+mn-cs"/>
              </a:rPr>
              <a:t>Consider risks and protective factors around vapes and nicotine.</a:t>
            </a:r>
          </a:p>
          <a:p>
            <a:pPr lvl="0"/>
            <a:r>
              <a:rPr lang="en-GB" sz="1200" kern="1200" dirty="0">
                <a:solidFill>
                  <a:schemeClr val="tx1"/>
                </a:solidFill>
                <a:effectLst/>
                <a:latin typeface="+mn-lt"/>
                <a:ea typeface="+mn-ea"/>
                <a:cs typeface="+mn-cs"/>
              </a:rPr>
              <a:t>Explore influences that can affect decision-making.</a:t>
            </a:r>
          </a:p>
          <a:p>
            <a:pPr lvl="0"/>
            <a:r>
              <a:rPr lang="en-GB" sz="1200" kern="1200" dirty="0">
                <a:solidFill>
                  <a:schemeClr val="tx1"/>
                </a:solidFill>
                <a:effectLst/>
                <a:latin typeface="+mn-lt"/>
                <a:ea typeface="+mn-ea"/>
                <a:cs typeface="+mn-cs"/>
              </a:rPr>
              <a:t>Practise discussing challenging situations.</a:t>
            </a:r>
          </a:p>
          <a:p>
            <a:pPr lvl="0"/>
            <a:r>
              <a:rPr lang="en-GB" sz="1200" kern="1200" dirty="0">
                <a:solidFill>
                  <a:schemeClr val="tx1"/>
                </a:solidFill>
                <a:effectLst/>
                <a:latin typeface="+mn-lt"/>
                <a:ea typeface="+mn-ea"/>
                <a:cs typeface="+mn-cs"/>
              </a:rPr>
              <a:t>Develop confidence in making informed choices.</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Before starting a session:</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Consider prior knowledge and lived experience of those within the group.</a:t>
            </a:r>
          </a:p>
          <a:p>
            <a:pPr lvl="0"/>
            <a:r>
              <a:rPr lang="en-GB" sz="1200" kern="1200" dirty="0">
                <a:solidFill>
                  <a:schemeClr val="tx1"/>
                </a:solidFill>
                <a:effectLst/>
                <a:latin typeface="+mn-lt"/>
                <a:ea typeface="+mn-ea"/>
                <a:cs typeface="+mn-cs"/>
              </a:rPr>
              <a:t>Agree group expectations.</a:t>
            </a:r>
          </a:p>
          <a:p>
            <a:pPr lvl="0"/>
            <a:r>
              <a:rPr lang="en-GB" sz="1200" kern="1200" dirty="0">
                <a:solidFill>
                  <a:schemeClr val="tx1"/>
                </a:solidFill>
                <a:effectLst/>
                <a:latin typeface="+mn-lt"/>
                <a:ea typeface="+mn-ea"/>
                <a:cs typeface="+mn-cs"/>
              </a:rPr>
              <a:t>Make it clear that nobody is required to share personal experiences.</a:t>
            </a:r>
          </a:p>
          <a:p>
            <a:pPr lvl="0"/>
            <a:r>
              <a:rPr lang="en-GB" sz="1200" kern="1200" dirty="0">
                <a:solidFill>
                  <a:schemeClr val="tx1"/>
                </a:solidFill>
                <a:effectLst/>
                <a:latin typeface="+mn-lt"/>
                <a:ea typeface="+mn-ea"/>
                <a:cs typeface="+mn-cs"/>
              </a:rPr>
              <a:t>Be prepared to signpost support where need arises.</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Facilitation style:</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Use open questions wherever possible.</a:t>
            </a:r>
          </a:p>
          <a:p>
            <a:pPr lvl="0"/>
            <a:r>
              <a:rPr lang="en-GB" sz="1200" kern="1200" dirty="0">
                <a:solidFill>
                  <a:schemeClr val="tx1"/>
                </a:solidFill>
                <a:effectLst/>
                <a:latin typeface="+mn-lt"/>
                <a:ea typeface="+mn-ea"/>
                <a:cs typeface="+mn-cs"/>
              </a:rPr>
              <a:t>Encourage discussion between young people.</a:t>
            </a:r>
          </a:p>
          <a:p>
            <a:pPr lvl="0"/>
            <a:r>
              <a:rPr lang="en-GB" sz="1200" kern="1200" dirty="0">
                <a:solidFill>
                  <a:schemeClr val="tx1"/>
                </a:solidFill>
                <a:effectLst/>
                <a:latin typeface="+mn-lt"/>
                <a:ea typeface="+mn-ea"/>
                <a:cs typeface="+mn-cs"/>
              </a:rPr>
              <a:t>Acknowledge different viewpoints.</a:t>
            </a:r>
          </a:p>
          <a:p>
            <a:pPr lvl="0"/>
            <a:r>
              <a:rPr lang="en-GB" sz="1200" kern="1200" dirty="0">
                <a:solidFill>
                  <a:schemeClr val="tx1"/>
                </a:solidFill>
                <a:effectLst/>
                <a:latin typeface="+mn-lt"/>
                <a:ea typeface="+mn-ea"/>
                <a:cs typeface="+mn-cs"/>
              </a:rPr>
              <a:t>Focus on curiosity rather than judgement.</a:t>
            </a:r>
          </a:p>
          <a:p>
            <a:pPr lvl="0"/>
            <a:r>
              <a:rPr lang="en-GB" sz="1200" kern="1200" dirty="0">
                <a:solidFill>
                  <a:schemeClr val="tx1"/>
                </a:solidFill>
                <a:effectLst/>
                <a:latin typeface="+mn-lt"/>
                <a:ea typeface="+mn-ea"/>
                <a:cs typeface="+mn-cs"/>
              </a:rPr>
              <a:t>Start with where young people are at, noting they may not have much interest or connection to longer term health harms.  </a:t>
            </a:r>
          </a:p>
          <a:p>
            <a:pPr lvl="0"/>
            <a:r>
              <a:rPr lang="en-GB" sz="1200" kern="1200" dirty="0">
                <a:solidFill>
                  <a:schemeClr val="tx1"/>
                </a:solidFill>
                <a:effectLst/>
                <a:latin typeface="+mn-lt"/>
                <a:ea typeface="+mn-ea"/>
                <a:cs typeface="+mn-cs"/>
              </a:rPr>
              <a:t>Encourage critical thinking as opposed to ‘telling’ where possible.  </a:t>
            </a:r>
          </a:p>
          <a:p>
            <a:pPr>
              <a:lnSpc>
                <a:spcPct val="115000"/>
              </a:lnSpc>
              <a:spcAft>
                <a:spcPts val="800"/>
              </a:spcAft>
            </a:pPr>
            <a:endParaRPr lang="en-GB" sz="1800" b="1" kern="100" dirty="0">
              <a:cs typeface="Calibri"/>
            </a:endParaRPr>
          </a:p>
        </p:txBody>
      </p:sp>
      <p:sp>
        <p:nvSpPr>
          <p:cNvPr id="15364" name="Slide Number Placeholder 3">
            <a:extLst>
              <a:ext uri="{FF2B5EF4-FFF2-40B4-BE49-F238E27FC236}">
                <a16:creationId xmlns:a16="http://schemas.microsoft.com/office/drawing/2014/main" id="{1ED9FE9D-FCDF-674A-3E63-09BA7F95F40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itchFamily="2" charset="0"/>
                <a:ea typeface="MS PGothic" panose="020B0600070205080204" pitchFamily="34" charset="-128"/>
              </a:defRPr>
            </a:lvl1pPr>
            <a:lvl2pPr marL="742950" indent="-285750">
              <a:spcBef>
                <a:spcPct val="30000"/>
              </a:spcBef>
              <a:defRPr sz="1200">
                <a:solidFill>
                  <a:schemeClr val="tx1"/>
                </a:solidFill>
                <a:latin typeface="Times" pitchFamily="2" charset="0"/>
                <a:ea typeface="MS PGothic" panose="020B0600070205080204" pitchFamily="34" charset="-128"/>
              </a:defRPr>
            </a:lvl2pPr>
            <a:lvl3pPr marL="1143000" indent="-228600">
              <a:spcBef>
                <a:spcPct val="30000"/>
              </a:spcBef>
              <a:defRPr sz="1200">
                <a:solidFill>
                  <a:schemeClr val="tx1"/>
                </a:solidFill>
                <a:latin typeface="Times" pitchFamily="2" charset="0"/>
                <a:ea typeface="MS PGothic" panose="020B0600070205080204" pitchFamily="34" charset="-128"/>
              </a:defRPr>
            </a:lvl3pPr>
            <a:lvl4pPr marL="1600200" indent="-228600">
              <a:spcBef>
                <a:spcPct val="30000"/>
              </a:spcBef>
              <a:defRPr sz="1200">
                <a:solidFill>
                  <a:schemeClr val="tx1"/>
                </a:solidFill>
                <a:latin typeface="Times" pitchFamily="2" charset="0"/>
                <a:ea typeface="MS PGothic" panose="020B0600070205080204" pitchFamily="34" charset="-128"/>
              </a:defRPr>
            </a:lvl4pPr>
            <a:lvl5pPr marL="2057400" indent="-228600">
              <a:spcBef>
                <a:spcPct val="30000"/>
              </a:spcBef>
              <a:defRPr sz="1200">
                <a:solidFill>
                  <a:schemeClr val="tx1"/>
                </a:solidFill>
                <a:latin typeface="Times" pitchFamily="2"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pitchFamily="2"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pitchFamily="2"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pitchFamily="2"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pitchFamily="2" charset="0"/>
                <a:ea typeface="MS PGothic" panose="020B0600070205080204" pitchFamily="34" charset="-128"/>
              </a:defRPr>
            </a:lvl9pPr>
          </a:lstStyle>
          <a:p>
            <a:pPr>
              <a:spcBef>
                <a:spcPct val="0"/>
              </a:spcBef>
            </a:pPr>
            <a:fld id="{E8352466-ED9E-6241-8FB4-582E8A116C0B}" type="slidenum">
              <a:rPr lang="en-US" altLang="en-US" smtClean="0">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204313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lnSpc>
                <a:spcPts val="1564"/>
              </a:lnSpc>
              <a:spcAft>
                <a:spcPts val="800"/>
              </a:spcAft>
              <a:buNone/>
            </a:pPr>
            <a:r>
              <a:rPr lang="en-GB" sz="1800" b="1" i="0" dirty="0">
                <a:solidFill>
                  <a:srgbClr val="000000"/>
                </a:solidFill>
                <a:effectLst/>
                <a:latin typeface="Aptos" panose="020B0004020202020204" pitchFamily="34" charset="0"/>
              </a:rPr>
              <a:t>Slide: Group Agreement</a:t>
            </a:r>
            <a:r>
              <a:rPr lang="en-GB" sz="1800" b="0" i="0" dirty="0">
                <a:solidFill>
                  <a:srgbClr val="000000"/>
                </a:solidFill>
                <a:effectLst/>
                <a:latin typeface="Aptos" panose="020B0004020202020204" pitchFamily="34" charset="0"/>
              </a:rPr>
              <a:t> </a:t>
            </a:r>
          </a:p>
          <a:p>
            <a:pPr algn="l" rtl="0" fontAlgn="base">
              <a:lnSpc>
                <a:spcPts val="1564"/>
              </a:lnSpc>
              <a:spcAft>
                <a:spcPts val="800"/>
              </a:spcAft>
              <a:buNone/>
            </a:pPr>
            <a:endParaRPr lang="en-GB" sz="2800" b="0" i="0" dirty="0">
              <a:solidFill>
                <a:srgbClr val="000000"/>
              </a:solidFill>
              <a:effectLst/>
              <a:latin typeface="Segoe UI" panose="020B0502040204020203" pitchFamily="34" charset="0"/>
            </a:endParaRPr>
          </a:p>
          <a:p>
            <a:pPr algn="l" rtl="0" fontAlgn="base">
              <a:lnSpc>
                <a:spcPts val="1564"/>
              </a:lnSpc>
              <a:spcAft>
                <a:spcPts val="800"/>
              </a:spcAft>
              <a:buNone/>
            </a:pPr>
            <a:r>
              <a:rPr lang="en-GB" sz="1800" b="0" i="0" dirty="0">
                <a:solidFill>
                  <a:srgbClr val="000000"/>
                </a:solidFill>
                <a:effectLst/>
                <a:latin typeface="Aptos" panose="020B0004020202020204" pitchFamily="34" charset="0"/>
              </a:rPr>
              <a:t>Facilitator establishes a </a:t>
            </a:r>
            <a:r>
              <a:rPr lang="en-GB" sz="1800" b="1" i="0" dirty="0">
                <a:solidFill>
                  <a:srgbClr val="000000"/>
                </a:solidFill>
                <a:effectLst/>
                <a:latin typeface="Aptos" panose="020B0004020202020204" pitchFamily="34" charset="0"/>
              </a:rPr>
              <a:t>group agreement</a:t>
            </a:r>
            <a:r>
              <a:rPr lang="en-GB" sz="1800" b="0" i="0" dirty="0">
                <a:solidFill>
                  <a:srgbClr val="000000"/>
                </a:solidFill>
                <a:effectLst/>
                <a:latin typeface="Aptos" panose="020B0004020202020204" pitchFamily="34" charset="0"/>
              </a:rPr>
              <a:t> with young people.  It may be helpful to have some understanding of the lived experiences of the group to support best delivery of the resource.  This may be something young people are happy to share, or something the group decides is private.  In practice we found young people were keen to share their experiences when a safe space was facilitated by trusted adults.  </a:t>
            </a:r>
            <a:endParaRPr lang="en-GB" sz="2800"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10"/>
          </p:nvPr>
        </p:nvSpPr>
        <p:spPr/>
        <p:txBody>
          <a:bodyPr/>
          <a:lstStyle/>
          <a:p>
            <a:fld id="{C08248B4-05AC-4B1A-992B-69771E8850E2}" type="slidenum">
              <a:rPr lang="en-GB" smtClean="0"/>
              <a:t>2</a:t>
            </a:fld>
            <a:endParaRPr lang="en-GB"/>
          </a:p>
        </p:txBody>
      </p:sp>
    </p:spTree>
    <p:extLst>
      <p:ext uri="{BB962C8B-B14F-4D97-AF65-F5344CB8AC3E}">
        <p14:creationId xmlns:p14="http://schemas.microsoft.com/office/powerpoint/2010/main" val="4152303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304A5-16FE-003D-310D-40B267B0E5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01BBD-3B97-CB46-A506-3D46E3684C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18944-8297-0820-6F91-6FDF31005D49}"/>
              </a:ext>
            </a:extLst>
          </p:cNvPr>
          <p:cNvSpPr>
            <a:spLocks noGrp="1"/>
          </p:cNvSpPr>
          <p:nvPr>
            <p:ph type="body" idx="1"/>
          </p:nvPr>
        </p:nvSpPr>
        <p:spPr/>
        <p:txBody>
          <a:bodyPr/>
          <a:lstStyle/>
          <a:p>
            <a:pPr algn="l" rtl="0" fontAlgn="base">
              <a:lnSpc>
                <a:spcPts val="1564"/>
              </a:lnSpc>
              <a:spcAft>
                <a:spcPts val="800"/>
              </a:spcAft>
              <a:buNone/>
            </a:pPr>
            <a:r>
              <a:rPr lang="en-GB" sz="1800" b="1" i="0" dirty="0">
                <a:solidFill>
                  <a:srgbClr val="000000"/>
                </a:solidFill>
                <a:effectLst/>
                <a:latin typeface="Aptos" panose="020B0004020202020204" pitchFamily="34" charset="0"/>
              </a:rPr>
              <a:t>Slide: What are we covering?</a:t>
            </a:r>
            <a:endParaRPr lang="en-GB" sz="1800" b="0" i="0" dirty="0">
              <a:solidFill>
                <a:srgbClr val="000000"/>
              </a:solidFill>
              <a:effectLst/>
              <a:latin typeface="Segoe UI" panose="020B0502040204020203" pitchFamily="34" charset="0"/>
            </a:endParaRPr>
          </a:p>
          <a:p>
            <a:pPr algn="just" rtl="0" fontAlgn="base">
              <a:lnSpc>
                <a:spcPts val="1564"/>
              </a:lnSpc>
              <a:spcAft>
                <a:spcPts val="800"/>
              </a:spcAft>
            </a:pPr>
            <a:endParaRPr lang="en-GB" sz="1800" b="0" i="0" dirty="0">
              <a:solidFill>
                <a:srgbClr val="000000"/>
              </a:solidFill>
              <a:effectLst/>
              <a:latin typeface="Aptos" panose="020B0004020202020204" pitchFamily="34" charset="0"/>
            </a:endParaRPr>
          </a:p>
          <a:p>
            <a:pPr algn="just" rtl="0" fontAlgn="base">
              <a:lnSpc>
                <a:spcPts val="1564"/>
              </a:lnSpc>
              <a:spcAft>
                <a:spcPts val="800"/>
              </a:spcAft>
            </a:pPr>
            <a:r>
              <a:rPr lang="en-GB" sz="1800" b="0" i="0" dirty="0">
                <a:solidFill>
                  <a:srgbClr val="000000"/>
                </a:solidFill>
                <a:effectLst/>
                <a:latin typeface="Aptos" panose="020B0004020202020204" pitchFamily="34" charset="0"/>
              </a:rPr>
              <a:t>Facilitator shares summary of the topics that will be covered during the session so young people have an idea of what they will be looking at.  It may be relevant to look at the resources designed for other age groups to fill in any prior knowledge gaps.  </a:t>
            </a:r>
            <a:endParaRPr lang="en-GB" sz="1800" b="0"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608A818A-7E6E-CBBA-4552-1F694F688FFE}"/>
              </a:ext>
            </a:extLst>
          </p:cNvPr>
          <p:cNvSpPr>
            <a:spLocks noGrp="1"/>
          </p:cNvSpPr>
          <p:nvPr>
            <p:ph type="sldNum" sz="quarter" idx="10"/>
          </p:nvPr>
        </p:nvSpPr>
        <p:spPr/>
        <p:txBody>
          <a:bodyPr/>
          <a:lstStyle/>
          <a:p>
            <a:fld id="{C08248B4-05AC-4B1A-992B-69771E8850E2}" type="slidenum">
              <a:rPr lang="en-GB" smtClean="0"/>
              <a:t>3</a:t>
            </a:fld>
            <a:endParaRPr lang="en-GB"/>
          </a:p>
        </p:txBody>
      </p:sp>
    </p:spTree>
    <p:extLst>
      <p:ext uri="{BB962C8B-B14F-4D97-AF65-F5344CB8AC3E}">
        <p14:creationId xmlns:p14="http://schemas.microsoft.com/office/powerpoint/2010/main" val="3068497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2ADF8-A4F2-7374-DE1D-4540BE96D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9263D-4D26-D5F3-A4EA-04E4EC4F39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1C3687-4E07-E519-BB48-FAB02FF7E6DD}"/>
              </a:ext>
            </a:extLst>
          </p:cNvPr>
          <p:cNvSpPr>
            <a:spLocks noGrp="1"/>
          </p:cNvSpPr>
          <p:nvPr>
            <p:ph type="body" idx="1"/>
          </p:nvPr>
        </p:nvSpPr>
        <p:spPr/>
        <p:txBody>
          <a:bodyPr/>
          <a:lstStyle/>
          <a:p>
            <a:r>
              <a:rPr lang="en-GB" sz="1200" b="1" dirty="0"/>
              <a:t>Slide: What is Vaping?</a:t>
            </a:r>
          </a:p>
          <a:p>
            <a:endParaRPr lang="en-GB" sz="1200" b="1" dirty="0"/>
          </a:p>
          <a:p>
            <a:r>
              <a:rPr lang="en-GB" sz="1200" b="1" dirty="0"/>
              <a:t>Purpose</a:t>
            </a:r>
          </a:p>
          <a:p>
            <a:r>
              <a:rPr lang="en-GB" sz="1200" dirty="0"/>
              <a:t>To introduce what vaping is, what vapes contain and the key ingredients commonly found in vape liquids.</a:t>
            </a:r>
          </a:p>
          <a:p>
            <a:endParaRPr lang="en-GB" sz="1200" dirty="0"/>
          </a:p>
          <a:p>
            <a:r>
              <a:rPr lang="en-GB" sz="1200" b="1" dirty="0"/>
              <a:t>Facilitator Notes</a:t>
            </a:r>
          </a:p>
          <a:p>
            <a:r>
              <a:rPr lang="en-GB" sz="1200" dirty="0"/>
              <a:t>Many young people know what a vape looks like but may not understand what is inside it. Use this slide to explain that vapes heat a liquid to create an aerosol that is inhaled and that many products contain nicotine.</a:t>
            </a:r>
          </a:p>
          <a:p>
            <a:r>
              <a:rPr lang="en-GB" sz="1200" dirty="0"/>
              <a:t>Emphasise that nicotine is a stimulant and the ingredient responsible for dependence.</a:t>
            </a:r>
          </a:p>
          <a:p>
            <a:endParaRPr lang="en-GB" sz="1200" dirty="0"/>
          </a:p>
          <a:p>
            <a:r>
              <a:rPr lang="en-GB" sz="1200" b="1" dirty="0"/>
              <a:t>Discussion Questions</a:t>
            </a:r>
          </a:p>
          <a:p>
            <a:r>
              <a:rPr lang="en-GB" sz="1200" dirty="0"/>
              <a:t>Were you surprised by any of the ingredients in vape liquid?</a:t>
            </a:r>
          </a:p>
          <a:p>
            <a:r>
              <a:rPr lang="en-GB" sz="1200" dirty="0"/>
              <a:t>Why do you think flavourings are added to vapes?</a:t>
            </a:r>
          </a:p>
          <a:p>
            <a:endParaRPr lang="en-GB" dirty="0"/>
          </a:p>
        </p:txBody>
      </p:sp>
      <p:sp>
        <p:nvSpPr>
          <p:cNvPr id="4" name="Slide Number Placeholder 3">
            <a:extLst>
              <a:ext uri="{FF2B5EF4-FFF2-40B4-BE49-F238E27FC236}">
                <a16:creationId xmlns:a16="http://schemas.microsoft.com/office/drawing/2014/main" id="{AA468794-DFE3-A943-31FC-D04CF33AEB94}"/>
              </a:ext>
            </a:extLst>
          </p:cNvPr>
          <p:cNvSpPr>
            <a:spLocks noGrp="1"/>
          </p:cNvSpPr>
          <p:nvPr>
            <p:ph type="sldNum" sz="quarter" idx="5"/>
          </p:nvPr>
        </p:nvSpPr>
        <p:spPr/>
        <p:txBody>
          <a:bodyPr/>
          <a:lstStyle/>
          <a:p>
            <a:fld id="{713DB98F-6C2B-4949-B3FD-B1FAAD83D033}" type="slidenum">
              <a:rPr lang="en-US" smtClean="0"/>
              <a:t>4</a:t>
            </a:fld>
            <a:endParaRPr lang="en-US"/>
          </a:p>
        </p:txBody>
      </p:sp>
    </p:spTree>
    <p:extLst>
      <p:ext uri="{BB962C8B-B14F-4D97-AF65-F5344CB8AC3E}">
        <p14:creationId xmlns:p14="http://schemas.microsoft.com/office/powerpoint/2010/main" val="4085718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5C5BE-1F62-44C2-1B88-81BFC16516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4A88B-6DF9-5A91-5A90-AECF5A17B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89AC8-369E-0CF7-0DA6-938EE6D6CAF0}"/>
              </a:ext>
            </a:extLst>
          </p:cNvPr>
          <p:cNvSpPr>
            <a:spLocks noGrp="1"/>
          </p:cNvSpPr>
          <p:nvPr>
            <p:ph type="body" idx="1"/>
          </p:nvPr>
        </p:nvSpPr>
        <p:spPr/>
        <p:txBody>
          <a:bodyPr/>
          <a:lstStyle/>
          <a:p>
            <a:r>
              <a:rPr lang="en-GB" sz="1200" b="1" dirty="0"/>
              <a:t>Slide: How Can Vaping Affect Young People?</a:t>
            </a:r>
          </a:p>
          <a:p>
            <a:endParaRPr lang="en-GB" sz="1200" b="1" dirty="0"/>
          </a:p>
          <a:p>
            <a:r>
              <a:rPr lang="en-GB" sz="1200" b="1" dirty="0"/>
              <a:t>Purpose</a:t>
            </a:r>
          </a:p>
          <a:p>
            <a:r>
              <a:rPr lang="en-GB" sz="1200" dirty="0"/>
              <a:t>To explore the potential effects of vaping on young people and encourage discussion about the physical, emotional and social impacts of nicotine use.</a:t>
            </a:r>
          </a:p>
          <a:p>
            <a:endParaRPr lang="en-GB" sz="1200" dirty="0"/>
          </a:p>
          <a:p>
            <a:r>
              <a:rPr lang="en-GB" sz="1200" b="1" dirty="0"/>
              <a:t>Facilitator Notes</a:t>
            </a:r>
          </a:p>
          <a:p>
            <a:r>
              <a:rPr lang="en-GB" sz="1200" dirty="0"/>
              <a:t>Use the bubbles on the slide as prompts for discussion. Encourage participants to think about both short-term and longer-term effects and reinforce that experiences can vary between individuals.</a:t>
            </a:r>
          </a:p>
          <a:p>
            <a:endParaRPr lang="en-GB" sz="1200" dirty="0"/>
          </a:p>
          <a:p>
            <a:r>
              <a:rPr lang="en-GB" sz="1200" b="1" dirty="0"/>
              <a:t>Discussion Questions</a:t>
            </a:r>
          </a:p>
          <a:p>
            <a:r>
              <a:rPr lang="en-GB" sz="1200" dirty="0"/>
              <a:t>Which of these effects do you think young people are most aware of?</a:t>
            </a:r>
          </a:p>
          <a:p>
            <a:r>
              <a:rPr lang="en-GB" sz="1200" dirty="0"/>
              <a:t>Are there any you think young people are not aware of?</a:t>
            </a:r>
          </a:p>
          <a:p>
            <a:r>
              <a:rPr lang="en-GB" sz="1200" dirty="0"/>
              <a:t>Why do you think young people may be more vulnerable to nicotine than adults?</a:t>
            </a:r>
          </a:p>
          <a:p>
            <a:r>
              <a:rPr lang="en-GB" sz="1200" b="1" dirty="0"/>
              <a:t>Key Message</a:t>
            </a:r>
          </a:p>
          <a:p>
            <a:r>
              <a:rPr lang="en-GB" sz="1200" dirty="0"/>
              <a:t>Vaping is not risk-free, particularly for children and young people. Nicotine can affect both physical and mental wellbeing, and because vaping is relatively new, the long-term effects on young people’s health are not yet fully understood.</a:t>
            </a:r>
          </a:p>
          <a:p>
            <a:pPr algn="l" rtl="0" fontAlgn="base">
              <a:lnSpc>
                <a:spcPts val="1564"/>
              </a:lnSpc>
              <a:spcAft>
                <a:spcPts val="800"/>
              </a:spcAft>
              <a:buNone/>
            </a:pPr>
            <a:r>
              <a:rPr lang="en-GB" sz="1200" b="0" i="0" dirty="0">
                <a:solidFill>
                  <a:srgbClr val="000000"/>
                </a:solidFill>
                <a:effectLst/>
                <a:latin typeface="Aptos" panose="020B0004020202020204" pitchFamily="34" charset="0"/>
              </a:rPr>
              <a:t>  </a:t>
            </a:r>
            <a:endParaRPr lang="en-GB" b="0" i="0" dirty="0">
              <a:solidFill>
                <a:srgbClr val="000000"/>
              </a:solidFill>
              <a:effectLst/>
              <a:latin typeface="Segoe UI" panose="020B0502040204020203" pitchFamily="34" charset="0"/>
            </a:endParaRPr>
          </a:p>
          <a:p>
            <a:pPr algn="l" rtl="0" fontAlgn="base">
              <a:lnSpc>
                <a:spcPts val="1564"/>
              </a:lnSpc>
              <a:spcAft>
                <a:spcPts val="800"/>
              </a:spcAft>
              <a:buNone/>
            </a:pPr>
            <a:r>
              <a:rPr lang="en-GB" sz="1200" b="0" i="0" dirty="0">
                <a:solidFill>
                  <a:srgbClr val="000000"/>
                </a:solidFill>
                <a:effectLst/>
                <a:latin typeface="Aptos" panose="020B0004020202020204" pitchFamily="34" charset="0"/>
              </a:rPr>
              <a:t>Vaping can affect young people in several ways: </a:t>
            </a:r>
            <a:endParaRPr lang="en-GB" b="0" i="0" dirty="0">
              <a:solidFill>
                <a:srgbClr val="000000"/>
              </a:solidFill>
              <a:effectLst/>
              <a:latin typeface="Segoe UI" panose="020B0502040204020203" pitchFamily="34" charset="0"/>
            </a:endParaRPr>
          </a:p>
          <a:p>
            <a:pPr algn="l" rtl="0" fontAlgn="base">
              <a:lnSpc>
                <a:spcPts val="1564"/>
              </a:lnSpc>
              <a:buFont typeface="+mj-lt"/>
              <a:buAutoNum type="arabicPeriod"/>
            </a:pPr>
            <a:r>
              <a:rPr lang="en-GB" sz="1200" b="1" i="0" dirty="0">
                <a:solidFill>
                  <a:srgbClr val="000000"/>
                </a:solidFill>
                <a:effectLst/>
                <a:latin typeface="Aptos" panose="020B0004020202020204" pitchFamily="34" charset="0"/>
              </a:rPr>
              <a:t>Nicotine Addiction</a:t>
            </a:r>
            <a:r>
              <a:rPr lang="en-GB" sz="1200" b="0" i="0" dirty="0">
                <a:solidFill>
                  <a:srgbClr val="000000"/>
                </a:solidFill>
                <a:effectLst/>
                <a:latin typeface="Aptos" panose="020B0004020202020204" pitchFamily="34" charset="0"/>
              </a:rPr>
              <a:t>: Many vapes contain nicotine, which is highly addictive. Younger brains are still developing, making them more vulnerable to addiction. This can lead to cravings and make quitting harder later. </a:t>
            </a:r>
          </a:p>
          <a:p>
            <a:pPr algn="l" rtl="0" fontAlgn="base">
              <a:lnSpc>
                <a:spcPts val="1564"/>
              </a:lnSpc>
              <a:buFont typeface="+mj-lt"/>
              <a:buAutoNum type="arabicPeriod" startAt="2"/>
            </a:pPr>
            <a:r>
              <a:rPr lang="en-GB" sz="1200" b="1" i="0" dirty="0">
                <a:solidFill>
                  <a:srgbClr val="000000"/>
                </a:solidFill>
                <a:effectLst/>
                <a:latin typeface="Aptos" panose="020B0004020202020204" pitchFamily="34" charset="0"/>
              </a:rPr>
              <a:t>Brain Development</a:t>
            </a:r>
            <a:r>
              <a:rPr lang="en-GB" sz="1200" b="0" i="0" dirty="0">
                <a:solidFill>
                  <a:srgbClr val="000000"/>
                </a:solidFill>
                <a:effectLst/>
                <a:latin typeface="Aptos" panose="020B0004020202020204" pitchFamily="34" charset="0"/>
              </a:rPr>
              <a:t>: Nicotine can harm brain development, affecting areas that control attention, learning, and impulse control. This can have long-term effects on memory and behaviour. </a:t>
            </a:r>
          </a:p>
          <a:p>
            <a:pPr algn="l" rtl="0" fontAlgn="base">
              <a:lnSpc>
                <a:spcPts val="1564"/>
              </a:lnSpc>
              <a:buFont typeface="+mj-lt"/>
              <a:buAutoNum type="arabicPeriod" startAt="3"/>
            </a:pPr>
            <a:r>
              <a:rPr lang="en-GB" sz="1200" b="1" i="0" dirty="0">
                <a:solidFill>
                  <a:srgbClr val="000000"/>
                </a:solidFill>
                <a:effectLst/>
                <a:latin typeface="Aptos" panose="020B0004020202020204" pitchFamily="34" charset="0"/>
              </a:rPr>
              <a:t>Lung Health</a:t>
            </a:r>
            <a:r>
              <a:rPr lang="en-GB" sz="1200" b="0" i="0" dirty="0">
                <a:solidFill>
                  <a:srgbClr val="000000"/>
                </a:solidFill>
                <a:effectLst/>
                <a:latin typeface="Aptos" panose="020B0004020202020204" pitchFamily="34" charset="0"/>
              </a:rPr>
              <a:t>: Vaping can irritate and damage the lungs. Some chemicals in vape liquid can cause inflammation and other respiratory issues, even though it might seem less harmful than smoking. </a:t>
            </a:r>
          </a:p>
          <a:p>
            <a:pPr algn="l" rtl="0" fontAlgn="base">
              <a:lnSpc>
                <a:spcPts val="1564"/>
              </a:lnSpc>
              <a:buFont typeface="+mj-lt"/>
              <a:buAutoNum type="arabicPeriod" startAt="4"/>
            </a:pPr>
            <a:r>
              <a:rPr lang="en-GB" sz="1200" b="1" i="0" dirty="0">
                <a:solidFill>
                  <a:srgbClr val="000000"/>
                </a:solidFill>
                <a:effectLst/>
                <a:latin typeface="Aptos" panose="020B0004020202020204" pitchFamily="34" charset="0"/>
              </a:rPr>
              <a:t>Risk of Other Addictions</a:t>
            </a:r>
            <a:r>
              <a:rPr lang="en-GB" sz="1200" b="0" i="0" dirty="0">
                <a:solidFill>
                  <a:srgbClr val="000000"/>
                </a:solidFill>
                <a:effectLst/>
                <a:latin typeface="Aptos" panose="020B0004020202020204" pitchFamily="34" charset="0"/>
              </a:rPr>
              <a:t>: Young people who vape may be more likely to try cigarettes or other substances later. </a:t>
            </a:r>
          </a:p>
          <a:p>
            <a:pPr algn="l" rtl="0" fontAlgn="base">
              <a:lnSpc>
                <a:spcPts val="1564"/>
              </a:lnSpc>
              <a:buFont typeface="+mj-lt"/>
              <a:buAutoNum type="arabicPeriod" startAt="5"/>
            </a:pPr>
            <a:r>
              <a:rPr lang="en-GB" sz="1200" b="1" i="0" dirty="0">
                <a:solidFill>
                  <a:srgbClr val="000000"/>
                </a:solidFill>
                <a:effectLst/>
                <a:latin typeface="Aptos" panose="020B0004020202020204" pitchFamily="34" charset="0"/>
              </a:rPr>
              <a:t>Social and Emotional Effects</a:t>
            </a:r>
            <a:r>
              <a:rPr lang="en-GB" sz="1200" b="0" i="0" dirty="0">
                <a:solidFill>
                  <a:srgbClr val="000000"/>
                </a:solidFill>
                <a:effectLst/>
                <a:latin typeface="Aptos" panose="020B0004020202020204" pitchFamily="34" charset="0"/>
              </a:rPr>
              <a:t>: Peer pressure and the habit of vaping can create stress, impact school performance, and interfere with relationships. </a:t>
            </a:r>
          </a:p>
          <a:p>
            <a:pPr algn="l" rtl="0" fontAlgn="base">
              <a:lnSpc>
                <a:spcPts val="1564"/>
              </a:lnSpc>
              <a:spcAft>
                <a:spcPts val="800"/>
              </a:spcAft>
            </a:pPr>
            <a:r>
              <a:rPr lang="en-GB" sz="1200" b="0" i="0" dirty="0">
                <a:solidFill>
                  <a:srgbClr val="000000"/>
                </a:solidFill>
                <a:effectLst/>
                <a:latin typeface="Aptos" panose="020B0004020202020204" pitchFamily="34" charset="0"/>
              </a:rPr>
              <a:t>It’s important for young people to know that vaping isn’t risk-free and can have lasting effects on their health. </a:t>
            </a:r>
            <a:endParaRPr lang="en-GB" b="0" i="0" dirty="0">
              <a:solidFill>
                <a:srgbClr val="000000"/>
              </a:solidFill>
              <a:effectLst/>
              <a:latin typeface="Segoe UI" panose="020B0502040204020203" pitchFamily="34" charset="0"/>
            </a:endParaRPr>
          </a:p>
          <a:p>
            <a:endParaRPr lang="en-GB" dirty="0"/>
          </a:p>
        </p:txBody>
      </p:sp>
      <p:sp>
        <p:nvSpPr>
          <p:cNvPr id="4" name="Slide Number Placeholder 3">
            <a:extLst>
              <a:ext uri="{FF2B5EF4-FFF2-40B4-BE49-F238E27FC236}">
                <a16:creationId xmlns:a16="http://schemas.microsoft.com/office/drawing/2014/main" id="{275D2CAA-327E-4739-407C-A76D92D1DE4B}"/>
              </a:ext>
            </a:extLst>
          </p:cNvPr>
          <p:cNvSpPr>
            <a:spLocks noGrp="1"/>
          </p:cNvSpPr>
          <p:nvPr>
            <p:ph type="sldNum" sz="quarter" idx="5"/>
          </p:nvPr>
        </p:nvSpPr>
        <p:spPr/>
        <p:txBody>
          <a:bodyPr/>
          <a:lstStyle/>
          <a:p>
            <a:fld id="{713DB98F-6C2B-4949-B3FD-B1FAAD83D033}" type="slidenum">
              <a:rPr lang="en-US" smtClean="0"/>
              <a:t>5</a:t>
            </a:fld>
            <a:endParaRPr lang="en-US"/>
          </a:p>
        </p:txBody>
      </p:sp>
    </p:spTree>
    <p:extLst>
      <p:ext uri="{BB962C8B-B14F-4D97-AF65-F5344CB8AC3E}">
        <p14:creationId xmlns:p14="http://schemas.microsoft.com/office/powerpoint/2010/main" val="63862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434D5-868A-7BDE-B5A2-36E1499120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B0B16D-3182-9306-A662-2DF8B3D7E6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60AB86-8288-6D4C-BE67-B7287B74278A}"/>
              </a:ext>
            </a:extLst>
          </p:cNvPr>
          <p:cNvSpPr>
            <a:spLocks noGrp="1"/>
          </p:cNvSpPr>
          <p:nvPr>
            <p:ph type="body" idx="1"/>
          </p:nvPr>
        </p:nvSpPr>
        <p:spPr/>
        <p:txBody>
          <a:bodyPr/>
          <a:lstStyle/>
          <a:p>
            <a:r>
              <a:rPr lang="en-GB" sz="1200" b="1" dirty="0"/>
              <a:t>Slide: Fact or Fiction Relay Instructions</a:t>
            </a:r>
          </a:p>
          <a:p>
            <a:endParaRPr lang="en-GB" sz="1200" b="1" dirty="0"/>
          </a:p>
          <a:p>
            <a:r>
              <a:rPr lang="en-GB" sz="1200" b="1" dirty="0"/>
              <a:t>Purpose</a:t>
            </a:r>
          </a:p>
          <a:p>
            <a:r>
              <a:rPr lang="en-GB" sz="1200" dirty="0"/>
              <a:t>To challenge common misconceptions and help young people understand that vaping is not the norm.</a:t>
            </a:r>
          </a:p>
          <a:p>
            <a:endParaRPr lang="en-GB" sz="1200" dirty="0"/>
          </a:p>
          <a:p>
            <a:r>
              <a:rPr lang="en-GB" sz="1000" b="1" dirty="0"/>
              <a:t>Facilitator Notes</a:t>
            </a:r>
          </a:p>
          <a:p>
            <a:r>
              <a:rPr lang="en-GB" sz="1000" dirty="0"/>
              <a:t>Explain that this is a </a:t>
            </a:r>
            <a:r>
              <a:rPr lang="en-GB" sz="1000" b="1" dirty="0"/>
              <a:t>quick team challenge</a:t>
            </a:r>
            <a:r>
              <a:rPr lang="en-GB" sz="1000" dirty="0"/>
              <a:t> to test what young people know.</a:t>
            </a:r>
          </a:p>
          <a:p>
            <a:r>
              <a:rPr lang="en-GB" sz="1000" dirty="0"/>
              <a:t>Read each statement aloud and give teams a few seconds to decide together whether it is </a:t>
            </a:r>
            <a:r>
              <a:rPr lang="en-GB" sz="1000" b="1" dirty="0"/>
              <a:t>fact or fiction</a:t>
            </a:r>
            <a:r>
              <a:rPr lang="en-GB" sz="1000" dirty="0"/>
              <a:t>. Their runner then races to tag the correct side and return to their team.</a:t>
            </a:r>
          </a:p>
          <a:p>
            <a:r>
              <a:rPr lang="en-GB" sz="1000" dirty="0"/>
              <a:t>After each answer, briefly explain </a:t>
            </a:r>
            <a:r>
              <a:rPr lang="en-GB" sz="1000" b="1" dirty="0"/>
              <a:t>why</a:t>
            </a:r>
            <a:r>
              <a:rPr lang="en-GB" sz="1000" dirty="0"/>
              <a:t> it is fact or fiction before moving on.</a:t>
            </a:r>
          </a:p>
          <a:p>
            <a:r>
              <a:rPr lang="en-GB" sz="1000" dirty="0"/>
              <a:t>Encourage discussion rather than guessing — </a:t>
            </a:r>
            <a:r>
              <a:rPr lang="en-GB" sz="1000" b="1" dirty="0"/>
              <a:t>the fastest team isn’t necessarily right!</a:t>
            </a:r>
            <a:endParaRPr lang="en-GB" sz="1000" dirty="0"/>
          </a:p>
          <a:p>
            <a:br>
              <a:rPr lang="en-GB" sz="1000" kern="1200" dirty="0">
                <a:solidFill>
                  <a:schemeClr val="tx1"/>
                </a:solidFill>
                <a:effectLst/>
                <a:latin typeface="+mn-lt"/>
                <a:ea typeface="+mn-ea"/>
                <a:cs typeface="+mn-cs"/>
              </a:rPr>
            </a:br>
            <a:endParaRPr lang="en-US" dirty="0"/>
          </a:p>
          <a:p>
            <a:endParaRPr lang="en-GB" dirty="0"/>
          </a:p>
        </p:txBody>
      </p:sp>
      <p:sp>
        <p:nvSpPr>
          <p:cNvPr id="4" name="Slide Number Placeholder 3">
            <a:extLst>
              <a:ext uri="{FF2B5EF4-FFF2-40B4-BE49-F238E27FC236}">
                <a16:creationId xmlns:a16="http://schemas.microsoft.com/office/drawing/2014/main" id="{244E2201-FCF1-4A21-B2C4-D7256DE949EE}"/>
              </a:ext>
            </a:extLst>
          </p:cNvPr>
          <p:cNvSpPr>
            <a:spLocks noGrp="1"/>
          </p:cNvSpPr>
          <p:nvPr>
            <p:ph type="sldNum" sz="quarter" idx="5"/>
          </p:nvPr>
        </p:nvSpPr>
        <p:spPr/>
        <p:txBody>
          <a:bodyPr/>
          <a:lstStyle/>
          <a:p>
            <a:fld id="{713DB98F-6C2B-4949-B3FD-B1FAAD83D033}" type="slidenum">
              <a:rPr lang="en-US" smtClean="0"/>
              <a:t>6</a:t>
            </a:fld>
            <a:endParaRPr lang="en-US"/>
          </a:p>
        </p:txBody>
      </p:sp>
    </p:spTree>
    <p:extLst>
      <p:ext uri="{BB962C8B-B14F-4D97-AF65-F5344CB8AC3E}">
        <p14:creationId xmlns:p14="http://schemas.microsoft.com/office/powerpoint/2010/main" val="2357550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A8D4F-D9FA-5302-3493-189E0627D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19F29-AEC7-47F7-B162-B4705E623A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24F46A-CB2B-3692-F0CC-86DF17E4057D}"/>
              </a:ext>
            </a:extLst>
          </p:cNvPr>
          <p:cNvSpPr>
            <a:spLocks noGrp="1"/>
          </p:cNvSpPr>
          <p:nvPr>
            <p:ph type="body" idx="1"/>
          </p:nvPr>
        </p:nvSpPr>
        <p:spPr/>
        <p:txBody>
          <a:bodyPr/>
          <a:lstStyle/>
          <a:p>
            <a:r>
              <a:rPr lang="en-GB" sz="1200" b="1" dirty="0"/>
              <a:t>Slide: Fact or Fiction Relay – “Most young people in Scotland vape.”</a:t>
            </a:r>
          </a:p>
          <a:p>
            <a:endParaRPr lang="en-GB" sz="1200" b="1" dirty="0"/>
          </a:p>
          <a:p>
            <a:r>
              <a:rPr lang="en-GB" sz="1200" b="1" dirty="0"/>
              <a:t>Purpose</a:t>
            </a:r>
          </a:p>
          <a:p>
            <a:r>
              <a:rPr lang="en-GB" sz="1200" dirty="0"/>
              <a:t>To challenge common misconceptions and help young people understand that vaping is not the norm.</a:t>
            </a:r>
          </a:p>
          <a:p>
            <a:endParaRPr lang="en-GB" sz="1200" dirty="0"/>
          </a:p>
          <a:p>
            <a:r>
              <a:rPr lang="en-GB" sz="1200" b="1" dirty="0"/>
              <a:t>Facilitator Notes</a:t>
            </a:r>
          </a:p>
          <a:p>
            <a:r>
              <a:rPr lang="en-GB" sz="1200" dirty="0"/>
              <a:t>Split the group into teams and ask each team to choose a runner. Read the statement aloud and have runners race to the ‘Fact’ or ‘Fiction’ side of the room before returning to tag the next person.</a:t>
            </a:r>
          </a:p>
          <a:p>
            <a:r>
              <a:rPr lang="en-GB" sz="1200" dirty="0"/>
              <a:t>Reveal the answer and briefly discuss why.</a:t>
            </a:r>
          </a:p>
          <a:p>
            <a:endParaRPr lang="en-GB" sz="1200" dirty="0"/>
          </a:p>
          <a:p>
            <a:r>
              <a:rPr lang="en-GB" sz="1200" b="1" dirty="0"/>
              <a:t>Answer:</a:t>
            </a:r>
            <a:r>
              <a:rPr lang="en-GB" sz="1200" dirty="0"/>
              <a:t> ❌ </a:t>
            </a:r>
            <a:r>
              <a:rPr lang="en-GB" sz="1200" b="1" dirty="0"/>
              <a:t>Fiction</a:t>
            </a:r>
          </a:p>
          <a:p>
            <a:endParaRPr lang="en-GB" sz="1200" b="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ASH UK statistics from 2024 show that only 18% of 11 – 17-year-olds have EVER vaped.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Only 4.5% of 11 – 17 year olds vape regularly.  </a:t>
            </a:r>
          </a:p>
          <a:p>
            <a:endParaRPr lang="en-GB" sz="1200" dirty="0"/>
          </a:p>
          <a:p>
            <a:r>
              <a:rPr lang="en-GB" sz="1200" dirty="0"/>
              <a:t>Explain that although youth vaping has increased in recent years, </a:t>
            </a:r>
            <a:r>
              <a:rPr lang="en-GB" sz="1200" b="1" dirty="0"/>
              <a:t>most young people in Scotland do not vape</a:t>
            </a:r>
            <a:r>
              <a:rPr lang="en-GB" sz="1200" dirty="0"/>
              <a:t>. Sometimes social media, friendship groups or seeing people vape in public can make it seem more common than it really is.</a:t>
            </a:r>
          </a:p>
          <a:p>
            <a:endParaRPr lang="en-GB" sz="1200" dirty="0"/>
          </a:p>
          <a:p>
            <a:r>
              <a:rPr lang="en-GB" sz="1200" b="1" dirty="0"/>
              <a:t>Key message:</a:t>
            </a:r>
            <a:r>
              <a:rPr lang="en-GB" sz="1200" dirty="0"/>
              <a:t> Our brains often overestimate behaviours we notice regularly, but most young people choose not to vape.</a:t>
            </a:r>
          </a:p>
          <a:p>
            <a:br>
              <a:rPr lang="en-GB" sz="1000" b="1" kern="1200" dirty="0">
                <a:solidFill>
                  <a:schemeClr val="tx1"/>
                </a:solidFill>
                <a:effectLst/>
                <a:latin typeface="+mn-lt"/>
                <a:ea typeface="+mn-ea"/>
                <a:cs typeface="+mn-cs"/>
              </a:rPr>
            </a:br>
            <a:br>
              <a:rPr lang="en-GB" sz="1200" b="1"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Sources</a:t>
            </a:r>
          </a:p>
          <a:p>
            <a:r>
              <a:rPr lang="en-US" dirty="0"/>
              <a:t>https://www.gov.scot/publications/vaping-smoking-scottish-adolescents-results-ash-smokefree-gb-youth-survey-2025/pages/3</a:t>
            </a:r>
          </a:p>
          <a:p>
            <a:endParaRPr lang="en-GB" dirty="0"/>
          </a:p>
        </p:txBody>
      </p:sp>
      <p:sp>
        <p:nvSpPr>
          <p:cNvPr id="4" name="Slide Number Placeholder 3">
            <a:extLst>
              <a:ext uri="{FF2B5EF4-FFF2-40B4-BE49-F238E27FC236}">
                <a16:creationId xmlns:a16="http://schemas.microsoft.com/office/drawing/2014/main" id="{F7125ED1-274C-A688-FB37-F84D08326690}"/>
              </a:ext>
            </a:extLst>
          </p:cNvPr>
          <p:cNvSpPr>
            <a:spLocks noGrp="1"/>
          </p:cNvSpPr>
          <p:nvPr>
            <p:ph type="sldNum" sz="quarter" idx="5"/>
          </p:nvPr>
        </p:nvSpPr>
        <p:spPr/>
        <p:txBody>
          <a:bodyPr/>
          <a:lstStyle/>
          <a:p>
            <a:fld id="{713DB98F-6C2B-4949-B3FD-B1FAAD83D033}" type="slidenum">
              <a:rPr lang="en-US" smtClean="0"/>
              <a:t>7</a:t>
            </a:fld>
            <a:endParaRPr lang="en-US"/>
          </a:p>
        </p:txBody>
      </p:sp>
    </p:spTree>
    <p:extLst>
      <p:ext uri="{BB962C8B-B14F-4D97-AF65-F5344CB8AC3E}">
        <p14:creationId xmlns:p14="http://schemas.microsoft.com/office/powerpoint/2010/main" val="2336101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7806A-BC6B-08EC-8AC4-F3A4CB9B0D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C2AB9-DBF0-2079-04A7-CA0A296CDC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EF1873-E792-16F9-4363-E26038F15CBB}"/>
              </a:ext>
            </a:extLst>
          </p:cNvPr>
          <p:cNvSpPr>
            <a:spLocks noGrp="1"/>
          </p:cNvSpPr>
          <p:nvPr>
            <p:ph type="body" idx="1"/>
          </p:nvPr>
        </p:nvSpPr>
        <p:spPr/>
        <p:txBody>
          <a:bodyPr/>
          <a:lstStyle/>
          <a:p>
            <a:r>
              <a:rPr lang="en-GB" b="1" dirty="0"/>
              <a:t>Slide: Fact or Fiction Relay – “All vapes contain the same amount of nicotine.”</a:t>
            </a:r>
          </a:p>
          <a:p>
            <a:endParaRPr lang="en-GB" b="1" dirty="0"/>
          </a:p>
          <a:p>
            <a:r>
              <a:rPr lang="en-GB" b="1" dirty="0"/>
              <a:t>Purpose</a:t>
            </a:r>
          </a:p>
          <a:p>
            <a:r>
              <a:rPr lang="en-GB" dirty="0"/>
              <a:t>To help young people understand that nicotine strength varies between different vaping products and that you cannot tell how much nicotine a vape contains just by looking at it.</a:t>
            </a:r>
          </a:p>
          <a:p>
            <a:endParaRPr lang="en-GB" dirty="0"/>
          </a:p>
          <a:p>
            <a:r>
              <a:rPr lang="en-GB" b="1" dirty="0"/>
              <a:t>Facilitator Notes</a:t>
            </a:r>
          </a:p>
          <a:p>
            <a:r>
              <a:rPr lang="en-GB" dirty="0"/>
              <a:t>Split the group into teams and ask each team to choose a runner. Read the statement aloud and have runners race to the ‘Fact’ or ‘Fiction’ side of the room before returning to tag the next person.</a:t>
            </a:r>
          </a:p>
          <a:p>
            <a:r>
              <a:rPr lang="en-GB" dirty="0"/>
              <a:t>Reveal the answer and briefly discuss why.</a:t>
            </a:r>
          </a:p>
          <a:p>
            <a:endParaRPr lang="en-GB" dirty="0"/>
          </a:p>
          <a:p>
            <a:r>
              <a:rPr lang="en-GB" b="1" dirty="0"/>
              <a:t>Answer:</a:t>
            </a:r>
            <a:r>
              <a:rPr lang="en-GB" dirty="0"/>
              <a:t> ❌ </a:t>
            </a:r>
            <a:r>
              <a:rPr lang="en-GB" b="1" dirty="0"/>
              <a:t>Fiction</a:t>
            </a:r>
            <a:endParaRPr lang="en-GB" dirty="0"/>
          </a:p>
          <a:p>
            <a:r>
              <a:rPr lang="en-GB" dirty="0"/>
              <a:t>Vapes come in a range of nicotine strengths. Some contain </a:t>
            </a:r>
            <a:r>
              <a:rPr lang="en-GB" b="1" dirty="0"/>
              <a:t>no nicotine at all</a:t>
            </a:r>
            <a:r>
              <a:rPr lang="en-GB" dirty="0"/>
              <a:t>, while legal nicotine-containing vapes in the UK can contain up to </a:t>
            </a:r>
            <a:r>
              <a:rPr lang="en-GB" b="1" dirty="0"/>
              <a:t>20mg/ml (2%)</a:t>
            </a:r>
            <a:r>
              <a:rPr lang="en-GB" dirty="0"/>
              <a:t> nicotine.</a:t>
            </a:r>
          </a:p>
          <a:p>
            <a:r>
              <a:rPr lang="en-GB" dirty="0"/>
              <a:t>Illegal or fake vapes may contain higher nicotine levels than permitted or substances that are not listed on the packaging.</a:t>
            </a:r>
          </a:p>
          <a:p>
            <a:endParaRPr lang="en-GB" dirty="0"/>
          </a:p>
          <a:p>
            <a:r>
              <a:rPr lang="en-GB" b="1" dirty="0"/>
              <a:t>Key message:</a:t>
            </a:r>
            <a:r>
              <a:rPr lang="en-GB" dirty="0"/>
              <a:t> You cannot tell how much nicotine is in a vape by its appearance, flavour or brand. Always be cautious about assumptions and recognise that some products may not contain what they claim.</a:t>
            </a:r>
          </a:p>
          <a:p>
            <a:endParaRPr lang="en-GB" dirty="0"/>
          </a:p>
        </p:txBody>
      </p:sp>
      <p:sp>
        <p:nvSpPr>
          <p:cNvPr id="4" name="Slide Number Placeholder 3">
            <a:extLst>
              <a:ext uri="{FF2B5EF4-FFF2-40B4-BE49-F238E27FC236}">
                <a16:creationId xmlns:a16="http://schemas.microsoft.com/office/drawing/2014/main" id="{E301CF99-1BD2-519E-BA78-590450711567}"/>
              </a:ext>
            </a:extLst>
          </p:cNvPr>
          <p:cNvSpPr>
            <a:spLocks noGrp="1"/>
          </p:cNvSpPr>
          <p:nvPr>
            <p:ph type="sldNum" sz="quarter" idx="5"/>
          </p:nvPr>
        </p:nvSpPr>
        <p:spPr/>
        <p:txBody>
          <a:bodyPr/>
          <a:lstStyle/>
          <a:p>
            <a:fld id="{713DB98F-6C2B-4949-B3FD-B1FAAD83D033}" type="slidenum">
              <a:rPr lang="en-US" smtClean="0"/>
              <a:t>8</a:t>
            </a:fld>
            <a:endParaRPr lang="en-US"/>
          </a:p>
        </p:txBody>
      </p:sp>
    </p:spTree>
    <p:extLst>
      <p:ext uri="{BB962C8B-B14F-4D97-AF65-F5344CB8AC3E}">
        <p14:creationId xmlns:p14="http://schemas.microsoft.com/office/powerpoint/2010/main" val="1719740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F9792-D7AD-2409-EEB2-6CCA2E9599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A42992-ABA4-C1D1-2FF7-C219744CC7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D98E99-3C9B-D293-51BF-5B6540A9ADAD}"/>
              </a:ext>
            </a:extLst>
          </p:cNvPr>
          <p:cNvSpPr>
            <a:spLocks noGrp="1"/>
          </p:cNvSpPr>
          <p:nvPr>
            <p:ph type="body" idx="1"/>
          </p:nvPr>
        </p:nvSpPr>
        <p:spPr/>
        <p:txBody>
          <a:bodyPr/>
          <a:lstStyle/>
          <a:p>
            <a:r>
              <a:rPr lang="en-GB" b="1" dirty="0"/>
              <a:t>Slide: Fact or Fiction Relay – “Vaping can help people with stress.”</a:t>
            </a:r>
          </a:p>
          <a:p>
            <a:endParaRPr lang="en-GB" b="1" dirty="0"/>
          </a:p>
          <a:p>
            <a:r>
              <a:rPr lang="en-GB" b="1" dirty="0"/>
              <a:t>Purpose</a:t>
            </a:r>
          </a:p>
          <a:p>
            <a:r>
              <a:rPr lang="en-GB" dirty="0"/>
              <a:t>To help young people understand the relationship between nicotine and stress and challenge the myth that vaping is an effective way to manage emotions.</a:t>
            </a:r>
          </a:p>
          <a:p>
            <a:endParaRPr lang="en-GB" dirty="0"/>
          </a:p>
          <a:p>
            <a:r>
              <a:rPr lang="en-GB" b="1" dirty="0"/>
              <a:t>Facilitator Notes</a:t>
            </a:r>
          </a:p>
          <a:p>
            <a:r>
              <a:rPr lang="en-GB" dirty="0"/>
              <a:t>Split the group into teams and ask each team to choose a runner. Read the statement aloud and have runners race to the ‘Fact’ or ‘Fiction’ side of the room before returning to tag the next person.</a:t>
            </a:r>
          </a:p>
          <a:p>
            <a:r>
              <a:rPr lang="en-GB" dirty="0"/>
              <a:t>Reveal the answer and briefly discuss why.</a:t>
            </a:r>
          </a:p>
          <a:p>
            <a:endParaRPr lang="en-GB" dirty="0"/>
          </a:p>
          <a:p>
            <a:r>
              <a:rPr lang="en-GB" b="1" dirty="0"/>
              <a:t>Answer:</a:t>
            </a:r>
            <a:r>
              <a:rPr lang="en-GB" dirty="0"/>
              <a:t> ❌ </a:t>
            </a:r>
            <a:r>
              <a:rPr lang="en-GB" b="1" dirty="0"/>
              <a:t>Fiction</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Nicotine is a stimulant drug. It can temporarily reduce cravings in someone who is dependent on nicotine, but this is different from reducing stress. As nicotine levels drop, withdrawal symptoms can make people feel more anxious or irritable, creating a cycle where vaping appears to relieve stress when it is actually relieving nicotine withdrawal. Young people may turn to vaping to try to deal with stress or anxiety, creating a cycle of nicotine dependence. But nicotine dependency can be a source of stress in itself.  Nicotine does not relax a person or support them with stress.  </a:t>
            </a:r>
            <a:endParaRPr lang="en-GB" sz="1200" kern="1200" dirty="0">
              <a:solidFill>
                <a:schemeClr val="tx1"/>
              </a:solidFill>
              <a:effectLst/>
              <a:latin typeface="+mn-lt"/>
              <a:ea typeface="+mn-ea"/>
              <a:cs typeface="+mn-cs"/>
            </a:endParaRPr>
          </a:p>
          <a:p>
            <a:endParaRPr lang="en-GB" dirty="0"/>
          </a:p>
          <a:p>
            <a:r>
              <a:rPr lang="en-GB" b="1" dirty="0"/>
              <a:t>Key message:</a:t>
            </a:r>
            <a:r>
              <a:rPr lang="en-GB" dirty="0"/>
              <a:t>  Vaping is not a healthy stress management tool. While it may seem to provide short-term relief, nicotine dependence can actually contribute to feelings of stress and anxiety over time.</a:t>
            </a:r>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234DE8F5-B5EE-CCA5-33CD-C28DE48A32D0}"/>
              </a:ext>
            </a:extLst>
          </p:cNvPr>
          <p:cNvSpPr>
            <a:spLocks noGrp="1"/>
          </p:cNvSpPr>
          <p:nvPr>
            <p:ph type="sldNum" sz="quarter" idx="5"/>
          </p:nvPr>
        </p:nvSpPr>
        <p:spPr/>
        <p:txBody>
          <a:bodyPr/>
          <a:lstStyle/>
          <a:p>
            <a:fld id="{713DB98F-6C2B-4949-B3FD-B1FAAD83D033}" type="slidenum">
              <a:rPr lang="en-US" smtClean="0"/>
              <a:t>9</a:t>
            </a:fld>
            <a:endParaRPr lang="en-US"/>
          </a:p>
        </p:txBody>
      </p:sp>
    </p:spTree>
    <p:extLst>
      <p:ext uri="{BB962C8B-B14F-4D97-AF65-F5344CB8AC3E}">
        <p14:creationId xmlns:p14="http://schemas.microsoft.com/office/powerpoint/2010/main" val="1056866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55B3D-ED7D-4AFA-6B6E-C65469345F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433335-EFB5-282E-77C4-369D12981F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74FDA4-2E69-91EE-64B2-6A315479CF7D}"/>
              </a:ext>
            </a:extLst>
          </p:cNvPr>
          <p:cNvSpPr>
            <a:spLocks noGrp="1"/>
          </p:cNvSpPr>
          <p:nvPr>
            <p:ph type="body" idx="1"/>
          </p:nvPr>
        </p:nvSpPr>
        <p:spPr/>
        <p:txBody>
          <a:bodyPr/>
          <a:lstStyle/>
          <a:p>
            <a:r>
              <a:rPr lang="en-GB" b="1" dirty="0"/>
              <a:t>Slide: Fact or Fiction Relay – “Nicotine is harmful for the young person's brain.”</a:t>
            </a:r>
          </a:p>
          <a:p>
            <a:endParaRPr lang="en-GB" b="1" dirty="0"/>
          </a:p>
          <a:p>
            <a:r>
              <a:rPr lang="en-GB" b="1" dirty="0"/>
              <a:t>Purpose</a:t>
            </a:r>
          </a:p>
          <a:p>
            <a:r>
              <a:rPr lang="en-GB" dirty="0"/>
              <a:t>To increase awareness that nicotine can affect the developing brain and may have long-term impacts on learning, attention and addiction.</a:t>
            </a:r>
          </a:p>
          <a:p>
            <a:endParaRPr lang="en-GB" dirty="0"/>
          </a:p>
          <a:p>
            <a:r>
              <a:rPr lang="en-GB" b="1" dirty="0"/>
              <a:t>Facilitator Notes</a:t>
            </a:r>
          </a:p>
          <a:p>
            <a:r>
              <a:rPr lang="en-GB" dirty="0"/>
              <a:t>Split the group into teams and ask each team to choose a runner. Read the statement aloud and have runners race to the ‘Fact’ or ‘Fiction’ side of the room before returning to tag the next person.</a:t>
            </a:r>
          </a:p>
          <a:p>
            <a:r>
              <a:rPr lang="en-GB" dirty="0"/>
              <a:t>Reveal the answer and briefly discuss why.</a:t>
            </a:r>
          </a:p>
          <a:p>
            <a:endParaRPr lang="en-GB" dirty="0"/>
          </a:p>
          <a:p>
            <a:r>
              <a:rPr lang="en-GB" b="1" dirty="0"/>
              <a:t>Answer:</a:t>
            </a:r>
            <a:r>
              <a:rPr lang="en-GB" dirty="0"/>
              <a:t> ✅ </a:t>
            </a:r>
            <a:r>
              <a:rPr lang="en-GB" b="1" dirty="0"/>
              <a:t>Fact</a:t>
            </a:r>
            <a:endParaRPr lang="en-GB" dirty="0"/>
          </a:p>
          <a:p>
            <a:pPr>
              <a:defRPr/>
            </a:pPr>
            <a:r>
              <a:rPr lang="en-GB" dirty="0"/>
              <a:t>The brain continues to develop until around the age of 25. Research suggests that nicotine exposure during this time can affect areas involved in attention, learning, memory and impulse control. Young people can also become dependent on nicotine more quickly than adults.  Nicotine can harm the developing adolescent brain. The brain keeps developing until about age 25. As nicotine affects brain development, this can make it harder to learn and concentrate. Some of the brain changes are permanent and can affect mood and ability to control impulses into adulthood</a:t>
            </a:r>
          </a:p>
          <a:p>
            <a:endParaRPr lang="en-GB" dirty="0"/>
          </a:p>
          <a:p>
            <a:r>
              <a:rPr lang="en-GB" b="1" dirty="0"/>
              <a:t>Key message:</a:t>
            </a:r>
            <a:r>
              <a:rPr lang="en-GB" dirty="0"/>
              <a:t> Nicotine is not harmless. During adolescence, it can affect the developing brain and increase the risk of addiction.</a:t>
            </a:r>
          </a:p>
          <a:p>
            <a:endParaRPr lang="en-GB" dirty="0"/>
          </a:p>
        </p:txBody>
      </p:sp>
      <p:sp>
        <p:nvSpPr>
          <p:cNvPr id="4" name="Slide Number Placeholder 3">
            <a:extLst>
              <a:ext uri="{FF2B5EF4-FFF2-40B4-BE49-F238E27FC236}">
                <a16:creationId xmlns:a16="http://schemas.microsoft.com/office/drawing/2014/main" id="{ECADE88D-D3D9-D424-70BD-0615937F6C37}"/>
              </a:ext>
            </a:extLst>
          </p:cNvPr>
          <p:cNvSpPr>
            <a:spLocks noGrp="1"/>
          </p:cNvSpPr>
          <p:nvPr>
            <p:ph type="sldNum" sz="quarter" idx="5"/>
          </p:nvPr>
        </p:nvSpPr>
        <p:spPr/>
        <p:txBody>
          <a:bodyPr/>
          <a:lstStyle/>
          <a:p>
            <a:fld id="{713DB98F-6C2B-4949-B3FD-B1FAAD83D033}" type="slidenum">
              <a:rPr lang="en-US" smtClean="0"/>
              <a:t>10</a:t>
            </a:fld>
            <a:endParaRPr lang="en-US"/>
          </a:p>
        </p:txBody>
      </p:sp>
    </p:spTree>
    <p:extLst>
      <p:ext uri="{BB962C8B-B14F-4D97-AF65-F5344CB8AC3E}">
        <p14:creationId xmlns:p14="http://schemas.microsoft.com/office/powerpoint/2010/main" val="3429234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00B3E-A4D7-84D0-CACF-87FB1EA5C2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B9C843-C9AA-A2EE-2B1E-D9A1BAB8D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0FB47F-1A90-E9AD-3C31-7AC68A127408}"/>
              </a:ext>
            </a:extLst>
          </p:cNvPr>
          <p:cNvSpPr>
            <a:spLocks noGrp="1"/>
          </p:cNvSpPr>
          <p:nvPr>
            <p:ph type="body" idx="1"/>
          </p:nvPr>
        </p:nvSpPr>
        <p:spPr/>
        <p:txBody>
          <a:bodyPr/>
          <a:lstStyle/>
          <a:p>
            <a:r>
              <a:rPr lang="en-GB" b="1" dirty="0"/>
              <a:t>Slide: Fact or Fiction Relay – “There are laws in the UK that try to control what is inside a vape.”</a:t>
            </a:r>
          </a:p>
          <a:p>
            <a:endParaRPr lang="en-GB" b="1" dirty="0"/>
          </a:p>
          <a:p>
            <a:r>
              <a:rPr lang="en-GB" b="1" dirty="0"/>
              <a:t>Purpose</a:t>
            </a:r>
          </a:p>
          <a:p>
            <a:r>
              <a:rPr lang="en-GB" dirty="0"/>
              <a:t>To help young people understand that legal vapes are regulated in the UK, but illegal and fake products may not meet these standards.</a:t>
            </a:r>
          </a:p>
          <a:p>
            <a:endParaRPr lang="en-GB" dirty="0"/>
          </a:p>
          <a:p>
            <a:r>
              <a:rPr lang="en-GB" b="1" dirty="0"/>
              <a:t>Facilitator Notes</a:t>
            </a:r>
          </a:p>
          <a:p>
            <a:r>
              <a:rPr lang="en-GB" dirty="0"/>
              <a:t>Split the group into teams and ask each team to choose a runner. Read the statement aloud and have runners race to the ‘Fact’ or ‘Fiction’ side of the room before returning to tag the next person.</a:t>
            </a:r>
          </a:p>
          <a:p>
            <a:r>
              <a:rPr lang="en-GB" dirty="0"/>
              <a:t>Reveal the answer and briefly discuss why.</a:t>
            </a:r>
          </a:p>
          <a:p>
            <a:endParaRPr lang="en-GB" dirty="0"/>
          </a:p>
          <a:p>
            <a:r>
              <a:rPr lang="en-GB" b="1" dirty="0"/>
              <a:t>Answer:</a:t>
            </a:r>
            <a:r>
              <a:rPr lang="en-GB" dirty="0"/>
              <a:t> ✅ </a:t>
            </a:r>
            <a:r>
              <a:rPr lang="en-GB" b="1" dirty="0"/>
              <a:t>Fact</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UK has laws that limit nicotine strength, tank size and refill bottle size, and manufacturers must follow safety and quality standards before products can be legally sold.</a:t>
            </a:r>
            <a:r>
              <a:rPr lang="en-GB" sz="1200" b="0" kern="1200" dirty="0">
                <a:solidFill>
                  <a:schemeClr val="tx1"/>
                </a:solidFill>
                <a:effectLst/>
                <a:latin typeface="+mn-lt"/>
                <a:ea typeface="+mn-ea"/>
                <a:cs typeface="+mn-cs"/>
              </a:rPr>
              <a:t> For example, vapes can have a maximum tank size of 2ml and nicotine level of 20mg/ml.</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However, illegal or fake vapes exist and may contain higher nicotine levels or other harmful substances that are not listed on the packaging. </a:t>
            </a:r>
            <a:r>
              <a:rPr lang="en-GB" sz="1200" kern="1200" dirty="0">
                <a:solidFill>
                  <a:schemeClr val="tx1"/>
                </a:solidFill>
                <a:effectLst/>
                <a:latin typeface="+mn-lt"/>
                <a:ea typeface="+mn-ea"/>
                <a:cs typeface="+mn-cs"/>
              </a:rPr>
              <a:t> Trading Standards say </a:t>
            </a:r>
            <a:r>
              <a:rPr lang="en-GB" sz="1200" dirty="0"/>
              <a:t>33</a:t>
            </a:r>
            <a:r>
              <a:rPr lang="en-GB" sz="1200" kern="1200" dirty="0">
                <a:solidFill>
                  <a:schemeClr val="tx1"/>
                </a:solidFill>
                <a:effectLst/>
                <a:latin typeface="+mn-lt"/>
                <a:ea typeface="+mn-ea"/>
                <a:cs typeface="+mn-cs"/>
              </a:rPr>
              <a:t>% of vapes sold are ‘illegal.  You can’t know what’s in these devices.</a:t>
            </a:r>
          </a:p>
          <a:p>
            <a:endParaRPr lang="en-GB" dirty="0"/>
          </a:p>
          <a:p>
            <a:r>
              <a:rPr lang="en-GB" b="1" dirty="0"/>
              <a:t>Key message:</a:t>
            </a:r>
            <a:r>
              <a:rPr lang="en-GB" dirty="0"/>
              <a:t> Laws help make legal vapes safer, but not every vape being sold or shared follows those rules. Young people should be aware that some products may not contain what they claim.</a:t>
            </a:r>
          </a:p>
          <a:p>
            <a:endParaRPr lang="en-GB" sz="1200" b="1" kern="1200" dirty="0">
              <a:solidFill>
                <a:schemeClr val="tx1"/>
              </a:solidFill>
              <a:effectLst/>
              <a:latin typeface="+mn-lt"/>
              <a:ea typeface="+mn-ea"/>
              <a:cs typeface="+mn-cs"/>
            </a:endParaRPr>
          </a:p>
          <a:p>
            <a:r>
              <a:rPr lang="en-GB" dirty="0"/>
              <a:t>Source Trading standards </a:t>
            </a:r>
          </a:p>
          <a:p>
            <a:r>
              <a:rPr lang="en-GB" dirty="0">
                <a:hlinkClick r:id="rId3"/>
              </a:rPr>
              <a:t>English school children unwittingly smoking spice-spiked vapes, finds University of Bath</a:t>
            </a:r>
            <a:endParaRPr lang="en-GB" dirty="0"/>
          </a:p>
          <a:p>
            <a:r>
              <a:rPr lang="en-GB" dirty="0">
                <a:hlinkClick r:id="rId4"/>
              </a:rPr>
              <a:t>Millions of illicit vapes and tobacco products seized by Trading Standards - National Trading Standards</a:t>
            </a:r>
            <a:endParaRPr lang="en-GB" dirty="0"/>
          </a:p>
          <a:p>
            <a:endParaRPr lang="en-GB" dirty="0"/>
          </a:p>
        </p:txBody>
      </p:sp>
      <p:sp>
        <p:nvSpPr>
          <p:cNvPr id="4" name="Slide Number Placeholder 3">
            <a:extLst>
              <a:ext uri="{FF2B5EF4-FFF2-40B4-BE49-F238E27FC236}">
                <a16:creationId xmlns:a16="http://schemas.microsoft.com/office/drawing/2014/main" id="{2EAB9062-F655-E862-E2CC-D103A3B7D70B}"/>
              </a:ext>
            </a:extLst>
          </p:cNvPr>
          <p:cNvSpPr>
            <a:spLocks noGrp="1"/>
          </p:cNvSpPr>
          <p:nvPr>
            <p:ph type="sldNum" sz="quarter" idx="5"/>
          </p:nvPr>
        </p:nvSpPr>
        <p:spPr/>
        <p:txBody>
          <a:bodyPr/>
          <a:lstStyle/>
          <a:p>
            <a:fld id="{713DB98F-6C2B-4949-B3FD-B1FAAD83D033}" type="slidenum">
              <a:rPr lang="en-US" smtClean="0"/>
              <a:t>11</a:t>
            </a:fld>
            <a:endParaRPr lang="en-US"/>
          </a:p>
        </p:txBody>
      </p:sp>
    </p:spTree>
    <p:extLst>
      <p:ext uri="{BB962C8B-B14F-4D97-AF65-F5344CB8AC3E}">
        <p14:creationId xmlns:p14="http://schemas.microsoft.com/office/powerpoint/2010/main" val="2265532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CDEBD-5869-68A2-A916-C647781A77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F349A-C8DD-0C6E-63E5-1A42B066CC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EB8A2C-890B-F4A4-9865-FA8E9F59C1C8}"/>
              </a:ext>
            </a:extLst>
          </p:cNvPr>
          <p:cNvSpPr>
            <a:spLocks noGrp="1"/>
          </p:cNvSpPr>
          <p:nvPr>
            <p:ph type="body" idx="1"/>
          </p:nvPr>
        </p:nvSpPr>
        <p:spPr/>
        <p:txBody>
          <a:bodyPr/>
          <a:lstStyle/>
          <a:p>
            <a:r>
              <a:rPr lang="en-GB" sz="1200" b="1" dirty="0"/>
              <a:t>Slide: Nicotine: Effects</a:t>
            </a:r>
          </a:p>
          <a:p>
            <a:endParaRPr lang="en-GB" sz="1200" b="1" dirty="0"/>
          </a:p>
          <a:p>
            <a:r>
              <a:rPr lang="en-GB" sz="1200" b="1" dirty="0"/>
              <a:t>Purpose</a:t>
            </a:r>
          </a:p>
          <a:p>
            <a:r>
              <a:rPr lang="en-GB" sz="1200" dirty="0"/>
              <a:t>To help young people understand how nicotine affects the brain and body and how it can lead to dependence.</a:t>
            </a:r>
          </a:p>
          <a:p>
            <a:endParaRPr lang="en-GB" sz="1200" dirty="0"/>
          </a:p>
          <a:p>
            <a:r>
              <a:rPr lang="en-GB" sz="1200" b="1" dirty="0"/>
              <a:t>Facilitator Notes</a:t>
            </a:r>
          </a:p>
          <a:p>
            <a:r>
              <a:rPr lang="en-GB" sz="1200" dirty="0"/>
              <a:t>Explain that nicotine is a </a:t>
            </a:r>
            <a:r>
              <a:rPr lang="en-GB" sz="1200" b="1" dirty="0"/>
              <a:t>stimulant drug</a:t>
            </a:r>
            <a:r>
              <a:rPr lang="en-GB" sz="1200" dirty="0"/>
              <a:t> that changes the way the brain and body work. Encourage young people to think about how these effects might influence mood, concentration and behaviour.</a:t>
            </a:r>
          </a:p>
          <a:p>
            <a:r>
              <a:rPr lang="en-GB" sz="1200" dirty="0"/>
              <a:t>Discuss how nicotine triggers the release of </a:t>
            </a:r>
            <a:r>
              <a:rPr lang="en-GB" sz="1200" b="1" dirty="0"/>
              <a:t>adrenaline</a:t>
            </a:r>
            <a:r>
              <a:rPr lang="en-GB" sz="1200" dirty="0"/>
              <a:t>, making the body feel more alert by increasing heart rate and blood pressure, and how it also releases </a:t>
            </a:r>
            <a:r>
              <a:rPr lang="en-GB" sz="1200" b="1" dirty="0"/>
              <a:t>dopamine</a:t>
            </a:r>
            <a:r>
              <a:rPr lang="en-GB" sz="1200" dirty="0"/>
              <a:t>, the brain chemical linked with pleasure and reward.</a:t>
            </a:r>
          </a:p>
          <a:p>
            <a:r>
              <a:rPr lang="en-GB" sz="1200" dirty="0"/>
              <a:t>Over time, the brain adapts to regular nicotine use and begins to rely on it, making it harder to feel good without it and increasing the risk of addiction.</a:t>
            </a:r>
          </a:p>
          <a:p>
            <a:endParaRPr lang="en-GB" sz="1200" dirty="0"/>
          </a:p>
          <a:p>
            <a:r>
              <a:rPr lang="en-GB" sz="1200" b="1" dirty="0"/>
              <a:t>Key message:</a:t>
            </a:r>
            <a:r>
              <a:rPr lang="en-GB" sz="1200" dirty="0"/>
              <a:t> Nicotine changes how the brain works. The short-term feelings of alertness or reward can lead to dependence, making it difficult to stop using nicotine products.  Young people are more at risk of addiction to nicotine due to the vulnerability of the developing brain.  </a:t>
            </a:r>
          </a:p>
          <a:p>
            <a:endParaRPr lang="en-GB" dirty="0"/>
          </a:p>
        </p:txBody>
      </p:sp>
      <p:sp>
        <p:nvSpPr>
          <p:cNvPr id="4" name="Slide Number Placeholder 3">
            <a:extLst>
              <a:ext uri="{FF2B5EF4-FFF2-40B4-BE49-F238E27FC236}">
                <a16:creationId xmlns:a16="http://schemas.microsoft.com/office/drawing/2014/main" id="{BF5AA59B-BC33-9EE2-B2A7-254A36AE2999}"/>
              </a:ext>
            </a:extLst>
          </p:cNvPr>
          <p:cNvSpPr>
            <a:spLocks noGrp="1"/>
          </p:cNvSpPr>
          <p:nvPr>
            <p:ph type="sldNum" sz="quarter" idx="5"/>
          </p:nvPr>
        </p:nvSpPr>
        <p:spPr/>
        <p:txBody>
          <a:bodyPr/>
          <a:lstStyle/>
          <a:p>
            <a:fld id="{713DB98F-6C2B-4949-B3FD-B1FAAD83D033}" type="slidenum">
              <a:rPr lang="en-US" smtClean="0"/>
              <a:t>12</a:t>
            </a:fld>
            <a:endParaRPr lang="en-US"/>
          </a:p>
        </p:txBody>
      </p:sp>
    </p:spTree>
    <p:extLst>
      <p:ext uri="{BB962C8B-B14F-4D97-AF65-F5344CB8AC3E}">
        <p14:creationId xmlns:p14="http://schemas.microsoft.com/office/powerpoint/2010/main" val="2109319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5DD4A-69A4-645B-9A7C-4295F6F312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985594-2113-B9A9-C725-A478A9EF5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CDBFB2-9A3B-6D88-F80C-D8E96D96B01D}"/>
              </a:ext>
            </a:extLst>
          </p:cNvPr>
          <p:cNvSpPr>
            <a:spLocks noGrp="1"/>
          </p:cNvSpPr>
          <p:nvPr>
            <p:ph type="body" idx="1"/>
          </p:nvPr>
        </p:nvSpPr>
        <p:spPr/>
        <p:txBody>
          <a:bodyPr/>
          <a:lstStyle/>
          <a:p>
            <a:r>
              <a:rPr lang="en-GB" sz="1200" b="1" dirty="0"/>
              <a:t>Slide: Nicotine Rush Activity</a:t>
            </a:r>
          </a:p>
          <a:p>
            <a:endParaRPr lang="en-GB" sz="1200" b="1" dirty="0"/>
          </a:p>
          <a:p>
            <a:r>
              <a:rPr lang="en-GB" sz="1200" b="1" dirty="0"/>
              <a:t>Purpose</a:t>
            </a:r>
          </a:p>
          <a:p>
            <a:r>
              <a:rPr lang="en-GB" sz="1200" dirty="0"/>
              <a:t>To provide a simple, active learning experience of how nicotine affects the body and creates a cycle of dependence.  </a:t>
            </a:r>
          </a:p>
          <a:p>
            <a:endParaRPr lang="en-GB" sz="1200" dirty="0"/>
          </a:p>
          <a:p>
            <a:pPr>
              <a:defRPr/>
            </a:pPr>
            <a:r>
              <a:rPr lang="en-GB" b="1" dirty="0"/>
              <a:t>Please note: </a:t>
            </a:r>
            <a:r>
              <a:rPr lang="en-GB" dirty="0"/>
              <a:t>This activity uses an analogy to communicate a key learning point about nicotine dependence; it is not intended to show exactly how nicotine affects the body or how addiction develops.</a:t>
            </a:r>
            <a:endParaRPr lang="en-US" dirty="0"/>
          </a:p>
          <a:p>
            <a:pPr marL="0" marR="0" lvl="0" indent="0" algn="l" defTabSz="914400">
              <a:lnSpc>
                <a:spcPct val="100000"/>
              </a:lnSpc>
              <a:spcBef>
                <a:spcPts val="0"/>
              </a:spcBef>
              <a:spcAft>
                <a:spcPts val="0"/>
              </a:spcAft>
              <a:buClrTx/>
              <a:buSzTx/>
              <a:buFontTx/>
              <a:buNone/>
              <a:tabLst/>
              <a:defRPr/>
            </a:pPr>
            <a:endParaRPr lang="en-GB" dirty="0"/>
          </a:p>
          <a:p>
            <a:r>
              <a:rPr lang="en-GB" sz="1200" b="1" dirty="0"/>
              <a:t>Facilitator Notes</a:t>
            </a:r>
          </a:p>
          <a:p>
            <a:endParaRPr lang="en-GB" sz="1200" b="1" dirty="0"/>
          </a:p>
          <a:p>
            <a:r>
              <a:rPr lang="en-GB" sz="1200" dirty="0"/>
              <a:t>Guide young people through the three steps on the slide, explaining what each stage represents. After the activity, ask participants how their bodies felt when moving quickly compared with when they suddenly stopped.  </a:t>
            </a:r>
          </a:p>
          <a:p>
            <a:endParaRPr lang="en-GB" sz="1200" dirty="0"/>
          </a:p>
          <a:p>
            <a:r>
              <a:rPr lang="en-GB" sz="1200" dirty="0"/>
              <a:t>Young people often feel the urge to move quickly after the ‘excitement’ of step 1 and step 2.  This can be likened to seeking nicotine out again as cravings kick in, becoming stuck in a cycle. </a:t>
            </a:r>
          </a:p>
          <a:p>
            <a:endParaRPr lang="en-GB" sz="1200" dirty="0"/>
          </a:p>
          <a:p>
            <a:r>
              <a:rPr lang="en-GB" sz="1200" dirty="0"/>
              <a:t>Reinforce that nicotine triggers the release of </a:t>
            </a:r>
            <a:r>
              <a:rPr lang="en-GB" sz="1200" b="1" dirty="0"/>
              <a:t>adrenaline</a:t>
            </a:r>
            <a:r>
              <a:rPr lang="en-GB" sz="1200" dirty="0"/>
              <a:t>, increasing heart rate and breathing. It also releases </a:t>
            </a:r>
            <a:r>
              <a:rPr lang="en-GB" sz="1200" b="1" dirty="0"/>
              <a:t>dopamine</a:t>
            </a:r>
            <a:r>
              <a:rPr lang="en-GB" sz="1200" dirty="0"/>
              <a:t>, creating a feeling of reward. Over time, the brain adapts and relies on nicotine to produce these feelings, making it harder to feel good naturally and increasing the risk of dependence.</a:t>
            </a:r>
          </a:p>
          <a:p>
            <a:endParaRPr lang="en-GB" sz="1200" dirty="0"/>
          </a:p>
          <a:p>
            <a:r>
              <a:rPr lang="en-GB" sz="1200" b="1" dirty="0"/>
              <a:t>Key message:</a:t>
            </a:r>
            <a:r>
              <a:rPr lang="en-GB" sz="1200" dirty="0"/>
              <a:t> Nicotine temporarily changes how the brain and body work, repeated use can lead to dependence as the brain becomes less able to produce its own natural reward signals.</a:t>
            </a:r>
          </a:p>
          <a:p>
            <a:endParaRPr lang="en-GB" dirty="0"/>
          </a:p>
        </p:txBody>
      </p:sp>
      <p:sp>
        <p:nvSpPr>
          <p:cNvPr id="4" name="Slide Number Placeholder 3">
            <a:extLst>
              <a:ext uri="{FF2B5EF4-FFF2-40B4-BE49-F238E27FC236}">
                <a16:creationId xmlns:a16="http://schemas.microsoft.com/office/drawing/2014/main" id="{7B6DA851-6783-0BC9-804B-67FCD53D4795}"/>
              </a:ext>
            </a:extLst>
          </p:cNvPr>
          <p:cNvSpPr>
            <a:spLocks noGrp="1"/>
          </p:cNvSpPr>
          <p:nvPr>
            <p:ph type="sldNum" sz="quarter" idx="5"/>
          </p:nvPr>
        </p:nvSpPr>
        <p:spPr/>
        <p:txBody>
          <a:bodyPr/>
          <a:lstStyle/>
          <a:p>
            <a:fld id="{713DB98F-6C2B-4949-B3FD-B1FAAD83D033}" type="slidenum">
              <a:rPr lang="en-US" smtClean="0"/>
              <a:t>13</a:t>
            </a:fld>
            <a:endParaRPr lang="en-US"/>
          </a:p>
        </p:txBody>
      </p:sp>
    </p:spTree>
    <p:extLst>
      <p:ext uri="{BB962C8B-B14F-4D97-AF65-F5344CB8AC3E}">
        <p14:creationId xmlns:p14="http://schemas.microsoft.com/office/powerpoint/2010/main" val="3774548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A85C8-F6C1-1D2C-560C-355468D55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48AE5-9AE1-EA9B-8E6B-03FBE3B3DA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BDC8B-340E-AA37-87FD-1CAB7D28DECC}"/>
              </a:ext>
            </a:extLst>
          </p:cNvPr>
          <p:cNvSpPr>
            <a:spLocks noGrp="1"/>
          </p:cNvSpPr>
          <p:nvPr>
            <p:ph type="body" idx="1"/>
          </p:nvPr>
        </p:nvSpPr>
        <p:spPr/>
        <p:txBody>
          <a:bodyPr/>
          <a:lstStyle/>
          <a:p>
            <a:r>
              <a:rPr lang="en-GB" sz="1200" b="1" dirty="0"/>
              <a:t>Slide: Nicotine Rush Activity – Discussion</a:t>
            </a:r>
          </a:p>
          <a:p>
            <a:endParaRPr lang="en-GB" sz="1200" b="1" dirty="0"/>
          </a:p>
          <a:p>
            <a:r>
              <a:rPr lang="en-GB" sz="1200" b="1" dirty="0"/>
              <a:t>Purpose</a:t>
            </a:r>
          </a:p>
          <a:p>
            <a:r>
              <a:rPr lang="en-GB" sz="1200" dirty="0"/>
              <a:t>To help young people reflect on the activity and connect the physical demonstration with how nicotine affects the brain and body.</a:t>
            </a:r>
          </a:p>
          <a:p>
            <a:endParaRPr lang="en-GB" sz="1200" dirty="0"/>
          </a:p>
          <a:p>
            <a:r>
              <a:rPr lang="en-GB" sz="1200" b="1" dirty="0"/>
              <a:t>Facilitator Notes</a:t>
            </a:r>
          </a:p>
          <a:p>
            <a:r>
              <a:rPr lang="en-GB" sz="1200" dirty="0"/>
              <a:t>Lead a short discussion using the questions on the slide. Encourage participants to describe how they felt when moving quickly, receiving praise and then suddenly stopping. Young people often feel the urge to move quickly after the ‘excitement’ of step 1 and step 2.  This can be likened to seeking nicotine out again as cravings kick in, becoming stuck in a cycle. </a:t>
            </a:r>
          </a:p>
          <a:p>
            <a:endParaRPr lang="en-GB" sz="1200" dirty="0"/>
          </a:p>
          <a:p>
            <a:r>
              <a:rPr lang="en-GB" sz="1200" dirty="0"/>
              <a:t>Reinforce that nicotine triggers the release of </a:t>
            </a:r>
            <a:r>
              <a:rPr lang="en-GB" sz="1200" b="1" dirty="0"/>
              <a:t>adrenaline</a:t>
            </a:r>
            <a:r>
              <a:rPr lang="en-GB" sz="1200" dirty="0"/>
              <a:t>, increasing heart rate and breathing. It also releases </a:t>
            </a:r>
            <a:r>
              <a:rPr lang="en-GB" sz="1200" b="1" dirty="0"/>
              <a:t>dopamine</a:t>
            </a:r>
            <a:r>
              <a:rPr lang="en-GB" sz="1200" dirty="0"/>
              <a:t>, creating a feeling of reward. Over time, the brain adapts and relies on nicotine to produce these feelings, making it harder to feel good naturally and increasing the risk of dependence.</a:t>
            </a:r>
          </a:p>
          <a:p>
            <a:endParaRPr lang="en-GB" sz="1200" dirty="0"/>
          </a:p>
          <a:p>
            <a:endParaRPr lang="en-GB" sz="1200" dirty="0"/>
          </a:p>
          <a:p>
            <a:r>
              <a:rPr lang="en-GB" sz="1200" dirty="0"/>
              <a:t>Over time, the brain adapts and releases less dopamine naturally, meaning people may feel they need nicotine just to feel normal or to get the same effect. This is one reason nicotine can be addictive.  We can share that nicotine is more addictive to the developing brain up to age 25 than a fully developed older adult brain.  </a:t>
            </a:r>
          </a:p>
          <a:p>
            <a:endParaRPr lang="en-GB" sz="1200" dirty="0"/>
          </a:p>
          <a:p>
            <a:r>
              <a:rPr lang="en-GB" sz="1200" b="1" dirty="0"/>
              <a:t>Key message:</a:t>
            </a:r>
            <a:r>
              <a:rPr lang="en-GB" sz="1200" dirty="0"/>
              <a:t> The short-term “rush” from nicotine is temporary. Repeated use can change how the brain’s reward system works, increasing the risk of dependence.</a:t>
            </a:r>
          </a:p>
          <a:p>
            <a:endParaRPr lang="en-GB" dirty="0"/>
          </a:p>
        </p:txBody>
      </p:sp>
      <p:sp>
        <p:nvSpPr>
          <p:cNvPr id="4" name="Slide Number Placeholder 3">
            <a:extLst>
              <a:ext uri="{FF2B5EF4-FFF2-40B4-BE49-F238E27FC236}">
                <a16:creationId xmlns:a16="http://schemas.microsoft.com/office/drawing/2014/main" id="{77B01A51-F17E-1C40-2157-4F3EA63CB543}"/>
              </a:ext>
            </a:extLst>
          </p:cNvPr>
          <p:cNvSpPr>
            <a:spLocks noGrp="1"/>
          </p:cNvSpPr>
          <p:nvPr>
            <p:ph type="sldNum" sz="quarter" idx="5"/>
          </p:nvPr>
        </p:nvSpPr>
        <p:spPr/>
        <p:txBody>
          <a:bodyPr/>
          <a:lstStyle/>
          <a:p>
            <a:fld id="{713DB98F-6C2B-4949-B3FD-B1FAAD83D033}" type="slidenum">
              <a:rPr lang="en-US" smtClean="0"/>
              <a:t>14</a:t>
            </a:fld>
            <a:endParaRPr lang="en-US"/>
          </a:p>
        </p:txBody>
      </p:sp>
    </p:spTree>
    <p:extLst>
      <p:ext uri="{BB962C8B-B14F-4D97-AF65-F5344CB8AC3E}">
        <p14:creationId xmlns:p14="http://schemas.microsoft.com/office/powerpoint/2010/main" val="26376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575A1-D670-5590-1FA2-0A36325FA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3BAD18-35B5-7DD2-2246-07691313C0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35EB5D-AD2C-4C75-4F63-93CF331D50A3}"/>
              </a:ext>
            </a:extLst>
          </p:cNvPr>
          <p:cNvSpPr>
            <a:spLocks noGrp="1"/>
          </p:cNvSpPr>
          <p:nvPr>
            <p:ph type="body" idx="1"/>
          </p:nvPr>
        </p:nvSpPr>
        <p:spPr/>
        <p:txBody>
          <a:bodyPr/>
          <a:lstStyle/>
          <a:p>
            <a:r>
              <a:rPr lang="en-GB" sz="1200" b="1" dirty="0"/>
              <a:t>Slide: Nicotine Withdrawal</a:t>
            </a:r>
          </a:p>
          <a:p>
            <a:endParaRPr lang="en-GB" sz="1200" b="1" dirty="0"/>
          </a:p>
          <a:p>
            <a:r>
              <a:rPr lang="en-GB" sz="1200" b="1" dirty="0"/>
              <a:t>Purpose</a:t>
            </a:r>
          </a:p>
          <a:p>
            <a:r>
              <a:rPr lang="en-GB" sz="1200" dirty="0"/>
              <a:t>To help young people understand what nicotine withdrawal is, recognise common symptoms and explain why withdrawal can make nicotine difficult to stop using.</a:t>
            </a:r>
          </a:p>
          <a:p>
            <a:endParaRPr lang="en-GB" sz="1200" dirty="0"/>
          </a:p>
          <a:p>
            <a:r>
              <a:rPr lang="en-GB" sz="1200" b="1" dirty="0"/>
              <a:t>Facilitator Notes</a:t>
            </a:r>
          </a:p>
          <a:p>
            <a:r>
              <a:rPr lang="en-GB" sz="1200" dirty="0"/>
              <a:t>Explain that when someone regularly uses nicotine, the brain and body become used to having it. When nicotine levels drop, they may experience withdrawal symptoms as the body adjusts.</a:t>
            </a:r>
          </a:p>
          <a:p>
            <a:r>
              <a:rPr lang="en-GB" sz="1200" dirty="0"/>
              <a:t>Ask the group if they have heard of withdrawal before and discuss some of the symptoms shown on the slide, including headaches, irritability, difficulty concentrating, trouble sleeping and feeling restless.</a:t>
            </a:r>
          </a:p>
          <a:p>
            <a:r>
              <a:rPr lang="en-GB" sz="1200" dirty="0"/>
              <a:t>Reinforce that these symptoms can make someone want to use nicotine again to relieve the discomfort, creating a cycle that can lead to dependence.</a:t>
            </a:r>
          </a:p>
          <a:p>
            <a:endParaRPr lang="en-GB" sz="1200" dirty="0"/>
          </a:p>
          <a:p>
            <a:r>
              <a:rPr lang="en-GB" sz="1200" b="1" dirty="0"/>
              <a:t>Key message:</a:t>
            </a:r>
            <a:r>
              <a:rPr lang="en-GB" sz="1200" dirty="0"/>
              <a:t> Unpleasant feelings can happen when nicotine leaves the body.</a:t>
            </a:r>
          </a:p>
          <a:p>
            <a:endParaRPr lang="en-GB" dirty="0"/>
          </a:p>
        </p:txBody>
      </p:sp>
      <p:sp>
        <p:nvSpPr>
          <p:cNvPr id="4" name="Slide Number Placeholder 3">
            <a:extLst>
              <a:ext uri="{FF2B5EF4-FFF2-40B4-BE49-F238E27FC236}">
                <a16:creationId xmlns:a16="http://schemas.microsoft.com/office/drawing/2014/main" id="{14B17FED-45A0-84CB-E458-46EBFBCEA7C2}"/>
              </a:ext>
            </a:extLst>
          </p:cNvPr>
          <p:cNvSpPr>
            <a:spLocks noGrp="1"/>
          </p:cNvSpPr>
          <p:nvPr>
            <p:ph type="sldNum" sz="quarter" idx="5"/>
          </p:nvPr>
        </p:nvSpPr>
        <p:spPr/>
        <p:txBody>
          <a:bodyPr/>
          <a:lstStyle/>
          <a:p>
            <a:fld id="{713DB98F-6C2B-4949-B3FD-B1FAAD83D033}" type="slidenum">
              <a:rPr lang="en-US" smtClean="0"/>
              <a:t>15</a:t>
            </a:fld>
            <a:endParaRPr lang="en-US"/>
          </a:p>
        </p:txBody>
      </p:sp>
    </p:spTree>
    <p:extLst>
      <p:ext uri="{BB962C8B-B14F-4D97-AF65-F5344CB8AC3E}">
        <p14:creationId xmlns:p14="http://schemas.microsoft.com/office/powerpoint/2010/main" val="89596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3DA79-D0D6-5E8A-5175-A63B9CE12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6F945D-C67D-6B50-6C50-906A552D1A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6BB07-5449-C6BF-B212-81E5300BC6D8}"/>
              </a:ext>
            </a:extLst>
          </p:cNvPr>
          <p:cNvSpPr>
            <a:spLocks noGrp="1"/>
          </p:cNvSpPr>
          <p:nvPr>
            <p:ph type="body" idx="1"/>
          </p:nvPr>
        </p:nvSpPr>
        <p:spPr/>
        <p:txBody>
          <a:bodyPr/>
          <a:lstStyle/>
          <a:p>
            <a:r>
              <a:rPr lang="en-GB" b="1" dirty="0"/>
              <a:t>Slide: Unregulated Nicotine Products – Trading Standards</a:t>
            </a:r>
          </a:p>
          <a:p>
            <a:endParaRPr lang="en-GB" b="1" dirty="0"/>
          </a:p>
          <a:p>
            <a:r>
              <a:rPr lang="en-GB" b="1" dirty="0"/>
              <a:t>Purpose</a:t>
            </a:r>
          </a:p>
          <a:p>
            <a:r>
              <a:rPr lang="en-GB" dirty="0"/>
              <a:t>To raise awareness that not all nicotine products are legal or regulated and highlight the role of Trading Standards in protecting communities.</a:t>
            </a:r>
          </a:p>
          <a:p>
            <a:endParaRPr lang="en-GB" dirty="0"/>
          </a:p>
          <a:p>
            <a:r>
              <a:rPr lang="en-GB" b="1" dirty="0"/>
              <a:t>Facilitator Notes</a:t>
            </a:r>
          </a:p>
          <a:p>
            <a:r>
              <a:rPr lang="en-GB" dirty="0"/>
              <a:t>Introduce Boo, the specially trained detection dog used by Trading Standards to locate hidden illegal and counterfeit nicotine products.  The video clip can be played where resources allow. </a:t>
            </a:r>
            <a:r>
              <a:rPr lang="en-GB" dirty="0">
                <a:hlinkClick r:id="rId3"/>
              </a:rPr>
              <a:t>https://youtube.com/shorts/ZK6pp9AAzRY?feature=share </a:t>
            </a:r>
            <a:endParaRPr lang="en-GB" dirty="0"/>
          </a:p>
          <a:p>
            <a:r>
              <a:rPr lang="en-GB" dirty="0"/>
              <a:t>Explain that in 2024, around </a:t>
            </a:r>
            <a:r>
              <a:rPr lang="en-GB" b="1" dirty="0"/>
              <a:t>6,000 fake vapes were seized in Glasgow</a:t>
            </a:r>
            <a:r>
              <a:rPr lang="en-GB" dirty="0"/>
              <a:t>, with some found to contain dangerous substances such as </a:t>
            </a:r>
            <a:r>
              <a:rPr lang="en-GB" b="1" dirty="0"/>
              <a:t>SPICE</a:t>
            </a:r>
            <a:r>
              <a:rPr lang="en-GB" dirty="0"/>
              <a:t> rather than the ingredients people expected.</a:t>
            </a:r>
          </a:p>
          <a:p>
            <a:r>
              <a:rPr lang="en-GB" dirty="0"/>
              <a:t>Discuss why this is particularly risky. People using counterfeit products cannot be sure what they are inhaling, how much nicotine they contain or whether they contain harmful drugs or chemicals.</a:t>
            </a:r>
          </a:p>
          <a:p>
            <a:endParaRPr lang="en-GB" dirty="0"/>
          </a:p>
          <a:p>
            <a:r>
              <a:rPr lang="en-GB" sz="1200" dirty="0"/>
              <a:t>Explain that legal nicotine vapes sold in the UK must meet strict regulations. For example, vapes should contain no more than </a:t>
            </a:r>
            <a:r>
              <a:rPr lang="en-GB" sz="1200" b="1" dirty="0"/>
              <a:t>2 ml of e-liquid</a:t>
            </a:r>
            <a:r>
              <a:rPr lang="en-GB" sz="1200" dirty="0"/>
              <a:t>, have a maximum nicotine strength of </a:t>
            </a:r>
            <a:r>
              <a:rPr lang="en-GB" sz="1200" b="1" dirty="0"/>
              <a:t>20 mg/ml (2%)</a:t>
            </a:r>
            <a:r>
              <a:rPr lang="en-GB" sz="1200" dirty="0"/>
              <a:t>, and refill bottles are limited to </a:t>
            </a:r>
            <a:r>
              <a:rPr lang="en-GB" sz="1200" b="1" dirty="0"/>
              <a:t>10 ml</a:t>
            </a:r>
            <a:r>
              <a:rPr lang="en-GB" sz="1200" dirty="0"/>
              <a:t>.</a:t>
            </a:r>
          </a:p>
          <a:p>
            <a:r>
              <a:rPr lang="en-GB" sz="1200" dirty="0"/>
              <a:t>Counterfeit or illegal vapes do not follow these rules. Testing has found some fake products containing harmful substances such as </a:t>
            </a:r>
            <a:r>
              <a:rPr lang="en-GB" sz="1200" b="1" dirty="0"/>
              <a:t>lead, nickel, chromium, formaldehyde, THC and SPICE</a:t>
            </a:r>
            <a:r>
              <a:rPr lang="en-GB" sz="1200" dirty="0"/>
              <a:t>, which users would not expect to be inhaling.</a:t>
            </a:r>
          </a:p>
          <a:p>
            <a:r>
              <a:rPr lang="en-GB" sz="1200" dirty="0"/>
              <a:t>Discuss why this is concerning and remind the group that people cannot tell what is inside a counterfeit vape simply by looking at it.</a:t>
            </a:r>
          </a:p>
          <a:p>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Key message:</a:t>
            </a:r>
            <a:r>
              <a:rPr lang="en-GB" sz="1200" dirty="0"/>
              <a:t> </a:t>
            </a:r>
            <a:r>
              <a:rPr lang="en-GB" dirty="0"/>
              <a:t>Illegal and counterfeit vapes are a real issue. They may contain unknown or dangerous substances, which is why enforcement agencies work to remove them from communities.</a:t>
            </a:r>
          </a:p>
          <a:p>
            <a:r>
              <a:rPr lang="en-GB" sz="1200" dirty="0"/>
              <a:t>Legal products are regulated, but fake or unregulated vapes may contain unknown and dangerous substances, making them particularly risky.</a:t>
            </a:r>
          </a:p>
          <a:p>
            <a:endParaRPr lang="en-GB" sz="1200" dirty="0"/>
          </a:p>
          <a:p>
            <a:pPr algn="l" rtl="0" fontAlgn="base">
              <a:lnSpc>
                <a:spcPts val="1564"/>
              </a:lnSpc>
            </a:pPr>
            <a:r>
              <a:rPr lang="en-GB" sz="1200" b="0" i="0" dirty="0">
                <a:solidFill>
                  <a:srgbClr val="000000"/>
                </a:solidFill>
                <a:effectLst/>
                <a:latin typeface="Aptos" panose="020B0004020202020204" pitchFamily="34" charset="0"/>
              </a:rPr>
              <a:t>Sources: Trading Standards Glasgow and UK </a:t>
            </a:r>
            <a:endParaRPr lang="en-GB" b="0" i="0" dirty="0">
              <a:solidFill>
                <a:srgbClr val="000000"/>
              </a:solidFill>
              <a:effectLst/>
              <a:latin typeface="Segoe UI" panose="020B0502040204020203" pitchFamily="34" charset="0"/>
            </a:endParaRPr>
          </a:p>
          <a:p>
            <a:endParaRPr lang="en-GB" dirty="0"/>
          </a:p>
        </p:txBody>
      </p:sp>
      <p:sp>
        <p:nvSpPr>
          <p:cNvPr id="4" name="Slide Number Placeholder 3">
            <a:extLst>
              <a:ext uri="{FF2B5EF4-FFF2-40B4-BE49-F238E27FC236}">
                <a16:creationId xmlns:a16="http://schemas.microsoft.com/office/drawing/2014/main" id="{63DD8A92-F223-F904-AF0E-6829994D2B78}"/>
              </a:ext>
            </a:extLst>
          </p:cNvPr>
          <p:cNvSpPr>
            <a:spLocks noGrp="1"/>
          </p:cNvSpPr>
          <p:nvPr>
            <p:ph type="sldNum" sz="quarter" idx="5"/>
          </p:nvPr>
        </p:nvSpPr>
        <p:spPr/>
        <p:txBody>
          <a:bodyPr/>
          <a:lstStyle/>
          <a:p>
            <a:fld id="{713DB98F-6C2B-4949-B3FD-B1FAAD83D033}" type="slidenum">
              <a:rPr lang="en-US" smtClean="0"/>
              <a:t>16</a:t>
            </a:fld>
            <a:endParaRPr lang="en-US"/>
          </a:p>
        </p:txBody>
      </p:sp>
    </p:spTree>
    <p:extLst>
      <p:ext uri="{BB962C8B-B14F-4D97-AF65-F5344CB8AC3E}">
        <p14:creationId xmlns:p14="http://schemas.microsoft.com/office/powerpoint/2010/main" val="56184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75711-8200-A9A4-7056-F55FCA2574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97128F-4BEE-B5D1-BA86-C596DF7045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69C7B8-815A-628E-013D-234A82D9BE02}"/>
              </a:ext>
            </a:extLst>
          </p:cNvPr>
          <p:cNvSpPr>
            <a:spLocks noGrp="1"/>
          </p:cNvSpPr>
          <p:nvPr>
            <p:ph type="body" idx="1"/>
          </p:nvPr>
        </p:nvSpPr>
        <p:spPr/>
        <p:txBody>
          <a:bodyPr/>
          <a:lstStyle/>
          <a:p>
            <a:r>
              <a:rPr lang="en-GB" sz="1200" b="1" dirty="0"/>
              <a:t>Slide: </a:t>
            </a:r>
            <a:r>
              <a:rPr lang="en-GB" b="1" dirty="0"/>
              <a:t>What are vapes made from?</a:t>
            </a:r>
          </a:p>
          <a:p>
            <a:endParaRPr lang="en-US" dirty="0">
              <a:solidFill>
                <a:srgbClr val="444444"/>
              </a:solidFill>
            </a:endParaRPr>
          </a:p>
          <a:p>
            <a:r>
              <a:rPr lang="en-GB" b="1" dirty="0"/>
              <a:t>Purpose</a:t>
            </a:r>
          </a:p>
          <a:p>
            <a:r>
              <a:rPr lang="en-GB" dirty="0"/>
              <a:t>To introduce environmental and storage concerns around vapes by understanding what vapes are made from.  </a:t>
            </a:r>
          </a:p>
          <a:p>
            <a:endParaRPr lang="en-US" dirty="0">
              <a:solidFill>
                <a:srgbClr val="444444"/>
              </a:solidFill>
            </a:endParaRPr>
          </a:p>
          <a:p>
            <a:r>
              <a:rPr lang="en-GB" dirty="0"/>
              <a:t>Ask the group:</a:t>
            </a:r>
            <a:endParaRPr lang="en-US" dirty="0">
              <a:solidFill>
                <a:srgbClr val="444444"/>
              </a:solidFill>
            </a:endParaRPr>
          </a:p>
          <a:p>
            <a:r>
              <a:rPr lang="en-GB" b="1" dirty="0"/>
              <a:t>"What do you think is inside a vape?“</a:t>
            </a:r>
          </a:p>
          <a:p>
            <a:endParaRPr lang="en-GB" dirty="0">
              <a:solidFill>
                <a:srgbClr val="444444"/>
              </a:solidFill>
            </a:endParaRPr>
          </a:p>
          <a:p>
            <a:r>
              <a:rPr lang="en-GB" dirty="0"/>
              <a:t>Explain that the vapes sold in shops today are </a:t>
            </a:r>
            <a:r>
              <a:rPr lang="en-GB" b="1" dirty="0"/>
              <a:t>reusable devices with replaceable pods</a:t>
            </a:r>
            <a:r>
              <a:rPr lang="en-GB" dirty="0"/>
              <a:t>, because </a:t>
            </a:r>
            <a:r>
              <a:rPr lang="en-GB" b="1" dirty="0"/>
              <a:t>single-use vapes are now banned</a:t>
            </a:r>
            <a:r>
              <a:rPr lang="en-GB" dirty="0"/>
              <a:t>. Even though they look small, they contain a range of materials.</a:t>
            </a:r>
            <a:endParaRPr lang="en-US" dirty="0">
              <a:solidFill>
                <a:srgbClr val="444444"/>
              </a:solidFill>
            </a:endParaRPr>
          </a:p>
          <a:p>
            <a:r>
              <a:rPr lang="en-GB" dirty="0"/>
              <a:t>Point out:</a:t>
            </a:r>
            <a:endParaRPr lang="en-US" dirty="0">
              <a:solidFill>
                <a:srgbClr val="444444"/>
              </a:solidFill>
            </a:endParaRPr>
          </a:p>
          <a:p>
            <a:r>
              <a:rPr lang="en-GB" b="1" dirty="0"/>
              <a:t>Plastic, foam and aluminium</a:t>
            </a:r>
            <a:r>
              <a:rPr lang="en-GB" dirty="0"/>
              <a:t> make up the body and pod.</a:t>
            </a:r>
            <a:endParaRPr lang="en-US" dirty="0">
              <a:solidFill>
                <a:srgbClr val="444444"/>
              </a:solidFill>
            </a:endParaRPr>
          </a:p>
          <a:p>
            <a:r>
              <a:rPr lang="en-GB" b="1" dirty="0"/>
              <a:t>A lithium-ion battery</a:t>
            </a:r>
            <a:r>
              <a:rPr lang="en-GB" dirty="0"/>
              <a:t> powers the device.</a:t>
            </a:r>
            <a:endParaRPr lang="en-US" dirty="0">
              <a:solidFill>
                <a:srgbClr val="444444"/>
              </a:solidFill>
            </a:endParaRPr>
          </a:p>
          <a:p>
            <a:r>
              <a:rPr lang="en-GB" dirty="0"/>
              <a:t>The </a:t>
            </a:r>
            <a:r>
              <a:rPr lang="en-GB" b="1" dirty="0"/>
              <a:t>replaceable pod</a:t>
            </a:r>
            <a:r>
              <a:rPr lang="en-GB" dirty="0"/>
              <a:t> contains the e-liquid and a small metal heating coil that turns the liquid into vapour.</a:t>
            </a:r>
            <a:endParaRPr lang="en-US" dirty="0">
              <a:solidFill>
                <a:srgbClr val="444444"/>
              </a:solidFill>
            </a:endParaRPr>
          </a:p>
          <a:p>
            <a:endParaRPr lang="en-GB" dirty="0"/>
          </a:p>
          <a:p>
            <a:r>
              <a:rPr lang="en-GB" dirty="0"/>
              <a:t>Finish by asking:</a:t>
            </a:r>
            <a:endParaRPr lang="en-US" dirty="0">
              <a:solidFill>
                <a:srgbClr val="444444"/>
              </a:solidFill>
            </a:endParaRPr>
          </a:p>
          <a:p>
            <a:r>
              <a:rPr lang="en-GB" b="1" dirty="0"/>
              <a:t>"What happens to all these parts when people throw vapes away?"</a:t>
            </a:r>
            <a:endParaRPr lang="en-GB" dirty="0">
              <a:solidFill>
                <a:srgbClr val="444444"/>
              </a:solidFill>
            </a:endParaRPr>
          </a:p>
          <a:p>
            <a:r>
              <a:rPr lang="en-GB" dirty="0"/>
              <a:t>Lead into the idea that vapes aren't just a health issue—they can also create </a:t>
            </a:r>
            <a:r>
              <a:rPr lang="en-GB" b="1" dirty="0"/>
              <a:t>electronic waste and litter</a:t>
            </a:r>
            <a:r>
              <a:rPr lang="en-GB" dirty="0"/>
              <a:t> if they aren't disposed of properly.</a:t>
            </a:r>
            <a:endParaRPr lang="en-US" dirty="0">
              <a:solidFill>
                <a:srgbClr val="444444"/>
              </a:solidFill>
            </a:endParaRPr>
          </a:p>
          <a:p>
            <a:endParaRPr lang="en-US" dirty="0">
              <a:solidFill>
                <a:srgbClr val="444444"/>
              </a:solidFill>
            </a:endParaRPr>
          </a:p>
          <a:p>
            <a:endParaRPr lang="en-GB" b="1" dirty="0"/>
          </a:p>
        </p:txBody>
      </p:sp>
      <p:sp>
        <p:nvSpPr>
          <p:cNvPr id="4" name="Slide Number Placeholder 3">
            <a:extLst>
              <a:ext uri="{FF2B5EF4-FFF2-40B4-BE49-F238E27FC236}">
                <a16:creationId xmlns:a16="http://schemas.microsoft.com/office/drawing/2014/main" id="{C2AE48C3-0D7C-D32E-5A1A-39DA9652830C}"/>
              </a:ext>
            </a:extLst>
          </p:cNvPr>
          <p:cNvSpPr>
            <a:spLocks noGrp="1"/>
          </p:cNvSpPr>
          <p:nvPr>
            <p:ph type="sldNum" sz="quarter" idx="5"/>
          </p:nvPr>
        </p:nvSpPr>
        <p:spPr/>
        <p:txBody>
          <a:bodyPr/>
          <a:lstStyle/>
          <a:p>
            <a:fld id="{713DB98F-6C2B-4949-B3FD-B1FAAD83D033}" type="slidenum">
              <a:rPr lang="en-US" smtClean="0"/>
              <a:t>17</a:t>
            </a:fld>
            <a:endParaRPr lang="en-US"/>
          </a:p>
        </p:txBody>
      </p:sp>
    </p:spTree>
    <p:extLst>
      <p:ext uri="{BB962C8B-B14F-4D97-AF65-F5344CB8AC3E}">
        <p14:creationId xmlns:p14="http://schemas.microsoft.com/office/powerpoint/2010/main" val="1883109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F7065-A3D5-5A1C-6859-669A7ACF79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4F0787-B452-736E-27CA-0BBD5A2C47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77E170-48CA-6336-18E6-97FC366F3BE9}"/>
              </a:ext>
            </a:extLst>
          </p:cNvPr>
          <p:cNvSpPr>
            <a:spLocks noGrp="1"/>
          </p:cNvSpPr>
          <p:nvPr>
            <p:ph type="body" idx="1"/>
          </p:nvPr>
        </p:nvSpPr>
        <p:spPr/>
        <p:txBody>
          <a:bodyPr/>
          <a:lstStyle/>
          <a:p>
            <a:r>
              <a:rPr lang="en-US" sz="1200" b="1" dirty="0"/>
              <a:t>Slide: </a:t>
            </a:r>
            <a:r>
              <a:rPr lang="en-US" b="1" dirty="0"/>
              <a:t>Fire Risk</a:t>
            </a:r>
            <a:endParaRPr lang="en-US" dirty="0">
              <a:solidFill>
                <a:srgbClr val="444444"/>
              </a:solidFill>
            </a:endParaRPr>
          </a:p>
          <a:p>
            <a:endParaRPr lang="en-US" dirty="0">
              <a:solidFill>
                <a:srgbClr val="444444"/>
              </a:solidFill>
            </a:endParaRPr>
          </a:p>
          <a:p>
            <a:r>
              <a:rPr lang="en-GB" b="1" dirty="0"/>
              <a:t>Purpose</a:t>
            </a:r>
          </a:p>
          <a:p>
            <a:r>
              <a:rPr lang="en-GB" dirty="0"/>
              <a:t>To introduce environmental and storage concerns around vapes by understanding what vapes are made from.  </a:t>
            </a:r>
          </a:p>
          <a:p>
            <a:endParaRPr lang="en-US" dirty="0">
              <a:solidFill>
                <a:srgbClr val="444444"/>
              </a:solidFill>
            </a:endParaRPr>
          </a:p>
          <a:p>
            <a:r>
              <a:rPr lang="en-GB" dirty="0"/>
              <a:t>Explain that the </a:t>
            </a:r>
            <a:r>
              <a:rPr lang="en-GB" b="1" dirty="0"/>
              <a:t>battery inside a vape stores a lot of energy</a:t>
            </a:r>
            <a:r>
              <a:rPr lang="en-GB" dirty="0"/>
              <a:t>. Like the batteries in phones or tablets, it is usually safe when used properly, but it can become dangerous if it is damaged, overheated or charged incorrectly.</a:t>
            </a:r>
            <a:endParaRPr lang="en-US" dirty="0">
              <a:solidFill>
                <a:srgbClr val="444444"/>
              </a:solidFill>
            </a:endParaRPr>
          </a:p>
          <a:p>
            <a:r>
              <a:rPr lang="en-GB" dirty="0"/>
              <a:t>Emphasise:</a:t>
            </a:r>
            <a:endParaRPr lang="en-US" dirty="0">
              <a:solidFill>
                <a:srgbClr val="444444"/>
              </a:solidFill>
            </a:endParaRPr>
          </a:p>
          <a:p>
            <a:r>
              <a:rPr lang="en-GB" dirty="0"/>
              <a:t>Most </a:t>
            </a:r>
            <a:r>
              <a:rPr lang="en-GB" b="1" dirty="0"/>
              <a:t>legal vapes have safety features</a:t>
            </a:r>
            <a:r>
              <a:rPr lang="en-GB" dirty="0"/>
              <a:t>, but there is still a small risk of fire if batteries are damaged or misused.</a:t>
            </a:r>
            <a:endParaRPr lang="en-US" dirty="0">
              <a:solidFill>
                <a:srgbClr val="444444"/>
              </a:solidFill>
            </a:endParaRPr>
          </a:p>
          <a:p>
            <a:r>
              <a:rPr lang="en-GB" dirty="0"/>
              <a:t>This is another reason why </a:t>
            </a:r>
            <a:r>
              <a:rPr lang="en-GB" b="1" dirty="0"/>
              <a:t>vapes should only be used by adults</a:t>
            </a:r>
            <a:r>
              <a:rPr lang="en-GB" dirty="0"/>
              <a:t> and kept safely out of the reach of children.</a:t>
            </a:r>
            <a:endParaRPr lang="en-US" dirty="0">
              <a:solidFill>
                <a:srgbClr val="444444"/>
              </a:solidFill>
            </a:endParaRPr>
          </a:p>
          <a:p>
            <a:r>
              <a:rPr lang="en-GB" dirty="0"/>
              <a:t>Ask the group:</a:t>
            </a:r>
            <a:endParaRPr lang="en-US" dirty="0">
              <a:solidFill>
                <a:srgbClr val="444444"/>
              </a:solidFill>
            </a:endParaRPr>
          </a:p>
          <a:p>
            <a:r>
              <a:rPr lang="en-GB" b="1" dirty="0"/>
              <a:t>"What advice would you give an adult who uses a vape?“</a:t>
            </a:r>
          </a:p>
          <a:p>
            <a:endParaRPr lang="en-GB" dirty="0">
              <a:solidFill>
                <a:srgbClr val="444444"/>
              </a:solidFill>
            </a:endParaRPr>
          </a:p>
          <a:p>
            <a:r>
              <a:rPr lang="en-GB" dirty="0"/>
              <a:t>Look for answers such as:</a:t>
            </a:r>
            <a:endParaRPr lang="en-US" dirty="0">
              <a:solidFill>
                <a:srgbClr val="444444"/>
              </a:solidFill>
            </a:endParaRPr>
          </a:p>
          <a:p>
            <a:r>
              <a:rPr lang="en-GB" dirty="0"/>
              <a:t>Keep it away from young children.</a:t>
            </a:r>
            <a:endParaRPr lang="en-US" dirty="0">
              <a:solidFill>
                <a:srgbClr val="444444"/>
              </a:solidFill>
            </a:endParaRPr>
          </a:p>
          <a:p>
            <a:r>
              <a:rPr lang="en-GB" dirty="0"/>
              <a:t>Use the correct charger.</a:t>
            </a:r>
            <a:endParaRPr lang="en-US" dirty="0">
              <a:solidFill>
                <a:srgbClr val="444444"/>
              </a:solidFill>
            </a:endParaRPr>
          </a:p>
          <a:p>
            <a:r>
              <a:rPr lang="en-GB" dirty="0"/>
              <a:t>Don't leave it charging overnight or unattended.</a:t>
            </a:r>
            <a:endParaRPr lang="en-US" dirty="0">
              <a:solidFill>
                <a:srgbClr val="444444"/>
              </a:solidFill>
            </a:endParaRPr>
          </a:p>
          <a:p>
            <a:r>
              <a:rPr lang="en-GB" dirty="0"/>
              <a:t>Don't use a damaged vape.</a:t>
            </a:r>
            <a:endParaRPr lang="en-US" dirty="0">
              <a:solidFill>
                <a:srgbClr val="444444"/>
              </a:solidFill>
            </a:endParaRPr>
          </a:p>
          <a:p>
            <a:r>
              <a:rPr lang="en-GB" dirty="0"/>
              <a:t>Keep it away from heat or direct sunlight.</a:t>
            </a:r>
            <a:endParaRPr lang="en-US" dirty="0">
              <a:solidFill>
                <a:srgbClr val="444444"/>
              </a:solidFill>
            </a:endParaRPr>
          </a:p>
          <a:p>
            <a:r>
              <a:rPr lang="en-GB" dirty="0"/>
              <a:t>Recycle or dispose of it properly—don't put batteries in household bins.</a:t>
            </a:r>
            <a:endParaRPr lang="en-US" dirty="0">
              <a:solidFill>
                <a:srgbClr val="444444"/>
              </a:solidFill>
            </a:endParaRPr>
          </a:p>
          <a:p>
            <a:endParaRPr lang="en-GB" dirty="0">
              <a:solidFill>
                <a:srgbClr val="444444"/>
              </a:solidFill>
            </a:endParaRPr>
          </a:p>
          <a:p>
            <a:r>
              <a:rPr lang="en-GB" b="1" dirty="0"/>
              <a:t>Key message:</a:t>
            </a:r>
            <a:r>
              <a:rPr lang="en-GB" dirty="0"/>
              <a:t> Vapes contain powerful batteries. They need to be treated carefully and stored safely.</a:t>
            </a:r>
            <a:endParaRPr lang="en-US" dirty="0">
              <a:solidFill>
                <a:srgbClr val="444444"/>
              </a:solidFill>
            </a:endParaRPr>
          </a:p>
          <a:p>
            <a:endParaRPr lang="en-US" dirty="0">
              <a:solidFill>
                <a:srgbClr val="444444"/>
              </a:solidFill>
            </a:endParaRPr>
          </a:p>
          <a:p>
            <a:r>
              <a:rPr lang="en-US" dirty="0"/>
              <a:t>While these batteries are </a:t>
            </a:r>
            <a:r>
              <a:rPr lang="en-US" b="1" dirty="0"/>
              <a:t>generally safe when used and maintained properly</a:t>
            </a:r>
            <a:r>
              <a:rPr lang="en-US" dirty="0"/>
              <a:t>, they can pose risks if mishandled or if there are manufacturing defects.</a:t>
            </a:r>
            <a:endParaRPr lang="en-US" dirty="0">
              <a:solidFill>
                <a:srgbClr val="444444"/>
              </a:solidFill>
            </a:endParaRPr>
          </a:p>
          <a:p>
            <a:endParaRPr lang="en-GB" dirty="0"/>
          </a:p>
        </p:txBody>
      </p:sp>
      <p:sp>
        <p:nvSpPr>
          <p:cNvPr id="4" name="Slide Number Placeholder 3">
            <a:extLst>
              <a:ext uri="{FF2B5EF4-FFF2-40B4-BE49-F238E27FC236}">
                <a16:creationId xmlns:a16="http://schemas.microsoft.com/office/drawing/2014/main" id="{0AA269E8-0575-5CD0-1E51-0F1D110A1313}"/>
              </a:ext>
            </a:extLst>
          </p:cNvPr>
          <p:cNvSpPr>
            <a:spLocks noGrp="1"/>
          </p:cNvSpPr>
          <p:nvPr>
            <p:ph type="sldNum" sz="quarter" idx="5"/>
          </p:nvPr>
        </p:nvSpPr>
        <p:spPr/>
        <p:txBody>
          <a:bodyPr/>
          <a:lstStyle/>
          <a:p>
            <a:fld id="{713DB98F-6C2B-4949-B3FD-B1FAAD83D033}" type="slidenum">
              <a:rPr lang="en-US" smtClean="0"/>
              <a:t>18</a:t>
            </a:fld>
            <a:endParaRPr lang="en-US"/>
          </a:p>
        </p:txBody>
      </p:sp>
    </p:spTree>
    <p:extLst>
      <p:ext uri="{BB962C8B-B14F-4D97-AF65-F5344CB8AC3E}">
        <p14:creationId xmlns:p14="http://schemas.microsoft.com/office/powerpoint/2010/main" val="669919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BA0D8-B934-5144-F007-92F2105F15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90F73-CC2C-9CEC-A57F-D152FC9070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359D3-FC98-3DB6-E457-049B0C306E96}"/>
              </a:ext>
            </a:extLst>
          </p:cNvPr>
          <p:cNvSpPr>
            <a:spLocks noGrp="1"/>
          </p:cNvSpPr>
          <p:nvPr>
            <p:ph type="body" idx="1"/>
          </p:nvPr>
        </p:nvSpPr>
        <p:spPr/>
        <p:txBody>
          <a:bodyPr/>
          <a:lstStyle/>
          <a:p>
            <a:r>
              <a:rPr lang="en-GB" sz="1200" b="1" dirty="0"/>
              <a:t>Slide: </a:t>
            </a:r>
            <a:r>
              <a:rPr lang="en-GB" b="1" dirty="0"/>
              <a:t>How can adults can reduce risk?</a:t>
            </a:r>
          </a:p>
          <a:p>
            <a:endParaRPr lang="en-GB" b="1" dirty="0">
              <a:solidFill>
                <a:srgbClr val="444444"/>
              </a:solidFill>
            </a:endParaRPr>
          </a:p>
          <a:p>
            <a:r>
              <a:rPr lang="en-GB" b="1" dirty="0"/>
              <a:t>Purpose</a:t>
            </a:r>
          </a:p>
          <a:p>
            <a:r>
              <a:rPr lang="en-GB" dirty="0"/>
              <a:t>To introduce environmental and storage concerns around vapes by understanding what vapes are made from.  </a:t>
            </a:r>
          </a:p>
          <a:p>
            <a:endParaRPr lang="en-GB" b="1" dirty="0">
              <a:solidFill>
                <a:srgbClr val="444444"/>
              </a:solidFill>
            </a:endParaRPr>
          </a:p>
          <a:p>
            <a:r>
              <a:rPr lang="en-GB" b="1" dirty="0">
                <a:solidFill>
                  <a:srgbClr val="444444"/>
                </a:solidFill>
              </a:rPr>
              <a:t>Facilitator Notes </a:t>
            </a:r>
            <a:endParaRPr lang="en-GB" b="1" dirty="0"/>
          </a:p>
          <a:p>
            <a:r>
              <a:rPr lang="en-GB" dirty="0"/>
              <a:t>Explain that everyone can help reduce the risks that vapes create—for people </a:t>
            </a:r>
            <a:r>
              <a:rPr lang="en-GB" b="1" dirty="0"/>
              <a:t>and</a:t>
            </a:r>
            <a:r>
              <a:rPr lang="en-GB" dirty="0"/>
              <a:t> for the environment.</a:t>
            </a:r>
            <a:endParaRPr lang="en-US" dirty="0">
              <a:solidFill>
                <a:srgbClr val="444444"/>
              </a:solidFill>
            </a:endParaRPr>
          </a:p>
          <a:p>
            <a:r>
              <a:rPr lang="en-GB" dirty="0"/>
              <a:t>Ask:</a:t>
            </a:r>
            <a:endParaRPr lang="en-US" dirty="0">
              <a:solidFill>
                <a:srgbClr val="444444"/>
              </a:solidFill>
            </a:endParaRPr>
          </a:p>
          <a:p>
            <a:r>
              <a:rPr lang="en-GB" b="1" dirty="0"/>
              <a:t>"What could adults who vape do to make things safer?“</a:t>
            </a:r>
          </a:p>
          <a:p>
            <a:endParaRPr lang="en-GB" dirty="0">
              <a:solidFill>
                <a:srgbClr val="444444"/>
              </a:solidFill>
            </a:endParaRPr>
          </a:p>
          <a:p>
            <a:r>
              <a:rPr lang="en-GB" dirty="0"/>
              <a:t>Encourage answers such as:</a:t>
            </a:r>
            <a:endParaRPr lang="en-US" dirty="0">
              <a:solidFill>
                <a:srgbClr val="444444"/>
              </a:solidFill>
            </a:endParaRPr>
          </a:p>
          <a:p>
            <a:r>
              <a:rPr lang="en-GB" b="1" dirty="0"/>
              <a:t>Reduce</a:t>
            </a:r>
            <a:r>
              <a:rPr lang="en-GB" dirty="0"/>
              <a:t> – only use a vape if it's needed to help stop smoking.</a:t>
            </a:r>
            <a:endParaRPr lang="en-US" dirty="0">
              <a:solidFill>
                <a:srgbClr val="444444"/>
              </a:solidFill>
            </a:endParaRPr>
          </a:p>
          <a:p>
            <a:r>
              <a:rPr lang="en-GB" b="1" dirty="0"/>
              <a:t>Reuse</a:t>
            </a:r>
            <a:r>
              <a:rPr lang="en-GB" dirty="0"/>
              <a:t> – use a refillable device instead of buying lots of disposable products.</a:t>
            </a:r>
            <a:endParaRPr lang="en-US" dirty="0">
              <a:solidFill>
                <a:srgbClr val="444444"/>
              </a:solidFill>
            </a:endParaRPr>
          </a:p>
          <a:p>
            <a:r>
              <a:rPr lang="en-GB" b="1" dirty="0"/>
              <a:t>Recycle</a:t>
            </a:r>
            <a:r>
              <a:rPr lang="en-GB" dirty="0"/>
              <a:t> – never throw vapes in a normal bin. Return them to a shop or recycling point so the batteries and materials can be safely recycled.</a:t>
            </a:r>
            <a:endParaRPr lang="en-US" dirty="0">
              <a:solidFill>
                <a:srgbClr val="444444"/>
              </a:solidFill>
            </a:endParaRPr>
          </a:p>
          <a:p>
            <a:r>
              <a:rPr lang="en-GB" dirty="0"/>
              <a:t>Point out that vapes contain </a:t>
            </a:r>
            <a:r>
              <a:rPr lang="en-GB" b="1" dirty="0"/>
              <a:t>plastic, metal and lithium batteries</a:t>
            </a:r>
            <a:r>
              <a:rPr lang="en-GB" dirty="0"/>
              <a:t>, which can harm wildlife, damage the environment and even cause fires if they end up in household bins.</a:t>
            </a:r>
          </a:p>
          <a:p>
            <a:endParaRPr lang="en-US" dirty="0">
              <a:solidFill>
                <a:srgbClr val="444444"/>
              </a:solidFill>
            </a:endParaRPr>
          </a:p>
          <a:p>
            <a:r>
              <a:rPr lang="en-GB" b="1" dirty="0"/>
              <a:t>Key message:</a:t>
            </a:r>
            <a:r>
              <a:rPr lang="en-GB" dirty="0"/>
              <a:t> If adults choose to </a:t>
            </a:r>
            <a:r>
              <a:rPr lang="en-GB" dirty="0">
                <a:solidFill>
                  <a:srgbClr val="000000"/>
                </a:solidFill>
              </a:rPr>
              <a:t>vape, using refillable devices, reducing waste </a:t>
            </a:r>
            <a:r>
              <a:rPr lang="en-GB" dirty="0"/>
              <a:t>and </a:t>
            </a:r>
            <a:r>
              <a:rPr lang="en-GB" dirty="0">
                <a:solidFill>
                  <a:srgbClr val="000000"/>
                </a:solidFill>
              </a:rPr>
              <a:t>recycling properly helps protect people </a:t>
            </a:r>
            <a:r>
              <a:rPr lang="en-GB" dirty="0"/>
              <a:t>and </a:t>
            </a:r>
            <a:r>
              <a:rPr lang="en-GB" dirty="0">
                <a:solidFill>
                  <a:srgbClr val="000000"/>
                </a:solidFill>
              </a:rPr>
              <a:t>the planet.</a:t>
            </a:r>
            <a:endParaRPr lang="en-US" dirty="0">
              <a:solidFill>
                <a:srgbClr val="000000"/>
              </a:solidFill>
            </a:endParaRPr>
          </a:p>
          <a:p>
            <a:endParaRPr lang="en-US" dirty="0">
              <a:solidFill>
                <a:srgbClr val="444444"/>
              </a:solidFill>
            </a:endParaRPr>
          </a:p>
          <a:p>
            <a:endParaRPr lang="en-GB" dirty="0"/>
          </a:p>
        </p:txBody>
      </p:sp>
      <p:sp>
        <p:nvSpPr>
          <p:cNvPr id="4" name="Slide Number Placeholder 3">
            <a:extLst>
              <a:ext uri="{FF2B5EF4-FFF2-40B4-BE49-F238E27FC236}">
                <a16:creationId xmlns:a16="http://schemas.microsoft.com/office/drawing/2014/main" id="{BEC48761-D905-5CCB-393A-21BCFCCB0345}"/>
              </a:ext>
            </a:extLst>
          </p:cNvPr>
          <p:cNvSpPr>
            <a:spLocks noGrp="1"/>
          </p:cNvSpPr>
          <p:nvPr>
            <p:ph type="sldNum" sz="quarter" idx="5"/>
          </p:nvPr>
        </p:nvSpPr>
        <p:spPr/>
        <p:txBody>
          <a:bodyPr/>
          <a:lstStyle/>
          <a:p>
            <a:fld id="{713DB98F-6C2B-4949-B3FD-B1FAAD83D033}" type="slidenum">
              <a:rPr lang="en-US" smtClean="0"/>
              <a:t>19</a:t>
            </a:fld>
            <a:endParaRPr lang="en-US"/>
          </a:p>
        </p:txBody>
      </p:sp>
    </p:spTree>
    <p:extLst>
      <p:ext uri="{BB962C8B-B14F-4D97-AF65-F5344CB8AC3E}">
        <p14:creationId xmlns:p14="http://schemas.microsoft.com/office/powerpoint/2010/main" val="3734342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D39A3-530A-0407-F432-7D8BFFF585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5F301-16E2-6595-0FFE-98AEDF432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90967D-04C5-5919-3F4D-5E6918F0B4B5}"/>
              </a:ext>
            </a:extLst>
          </p:cNvPr>
          <p:cNvSpPr>
            <a:spLocks noGrp="1"/>
          </p:cNvSpPr>
          <p:nvPr>
            <p:ph type="body" idx="1"/>
          </p:nvPr>
        </p:nvSpPr>
        <p:spPr/>
        <p:txBody>
          <a:bodyPr/>
          <a:lstStyle/>
          <a:p>
            <a:r>
              <a:rPr lang="en-GB" sz="1200" b="1" dirty="0"/>
              <a:t>Slides: Vaping Choices &amp; Challenges / Snakes &amp; Ladders</a:t>
            </a:r>
          </a:p>
          <a:p>
            <a:endParaRPr lang="en-GB" sz="1200" b="1" dirty="0"/>
          </a:p>
          <a:p>
            <a:r>
              <a:rPr lang="en-GB" sz="1200" b="1" dirty="0"/>
              <a:t>Purpose</a:t>
            </a:r>
          </a:p>
          <a:p>
            <a:r>
              <a:rPr lang="en-GB" sz="1200" dirty="0"/>
              <a:t>To encourage young people to think about how everyday choices can either increase or reduce the risks associated with vaping and nicotine through a creative, collaborative activity.</a:t>
            </a:r>
          </a:p>
          <a:p>
            <a:endParaRPr lang="en-GB" sz="1200" dirty="0"/>
          </a:p>
          <a:p>
            <a:r>
              <a:rPr lang="en-GB" sz="1200" b="1" dirty="0"/>
              <a:t>Facilitator Notes</a:t>
            </a:r>
          </a:p>
          <a:p>
            <a:r>
              <a:rPr lang="en-GB" sz="1200" dirty="0"/>
              <a:t>This is an optional activity for groups who can facilitate longer pieces of work.  </a:t>
            </a:r>
          </a:p>
          <a:p>
            <a:r>
              <a:rPr lang="en-GB" sz="1200" dirty="0"/>
              <a:t>Split participants into small groups and ask each group to design their own Snakes &amp; Ladders board based on vaping-related choices and consequences.</a:t>
            </a:r>
          </a:p>
          <a:p>
            <a:r>
              <a:rPr lang="en-GB" sz="1200" dirty="0"/>
              <a:t>Encourage them to include </a:t>
            </a:r>
            <a:r>
              <a:rPr lang="en-GB" sz="1200" b="1" dirty="0"/>
              <a:t>snakes</a:t>
            </a:r>
            <a:r>
              <a:rPr lang="en-GB" sz="1200" dirty="0"/>
              <a:t> for risky behaviours (e.g. using a vape found on the ground, giving in to peer pressure or buying from an unknown source) and </a:t>
            </a:r>
            <a:r>
              <a:rPr lang="en-GB" sz="1200" b="1" dirty="0"/>
              <a:t>ladders</a:t>
            </a:r>
            <a:r>
              <a:rPr lang="en-GB" sz="1200" dirty="0"/>
              <a:t> for positive choices (e.g. saying no, choosing other activities or supporting a friend to avoid vaping).</a:t>
            </a:r>
          </a:p>
          <a:p>
            <a:endParaRPr lang="en-GB" sz="1200" dirty="0"/>
          </a:p>
          <a:p>
            <a:r>
              <a:rPr lang="en-GB" sz="1200" dirty="0"/>
              <a:t>Once complete, ask groups to swap boards and play each other’s games. Finish with a discussion about which choices helped players move forward and which caused setbacks.</a:t>
            </a:r>
          </a:p>
          <a:p>
            <a:endParaRPr lang="en-GB" sz="1200" dirty="0"/>
          </a:p>
          <a:p>
            <a:r>
              <a:rPr lang="en-GB" sz="1200" b="1" dirty="0"/>
              <a:t>Key message:</a:t>
            </a:r>
            <a:r>
              <a:rPr lang="en-GB" sz="1200" dirty="0"/>
              <a:t> Small decisions can have a big impact. Positive choices and supportive friendships can help young people avoid unnecessary risks and stay in control of their health.</a:t>
            </a:r>
          </a:p>
          <a:p>
            <a:endParaRPr lang="en-GB" dirty="0"/>
          </a:p>
        </p:txBody>
      </p:sp>
      <p:sp>
        <p:nvSpPr>
          <p:cNvPr id="4" name="Slide Number Placeholder 3">
            <a:extLst>
              <a:ext uri="{FF2B5EF4-FFF2-40B4-BE49-F238E27FC236}">
                <a16:creationId xmlns:a16="http://schemas.microsoft.com/office/drawing/2014/main" id="{79A0E886-C73F-9A31-8727-09E350ECAC2F}"/>
              </a:ext>
            </a:extLst>
          </p:cNvPr>
          <p:cNvSpPr>
            <a:spLocks noGrp="1"/>
          </p:cNvSpPr>
          <p:nvPr>
            <p:ph type="sldNum" sz="quarter" idx="5"/>
          </p:nvPr>
        </p:nvSpPr>
        <p:spPr/>
        <p:txBody>
          <a:bodyPr/>
          <a:lstStyle/>
          <a:p>
            <a:fld id="{713DB98F-6C2B-4949-B3FD-B1FAAD83D033}" type="slidenum">
              <a:rPr lang="en-US" smtClean="0"/>
              <a:t>20</a:t>
            </a:fld>
            <a:endParaRPr lang="en-US"/>
          </a:p>
        </p:txBody>
      </p:sp>
    </p:spTree>
    <p:extLst>
      <p:ext uri="{BB962C8B-B14F-4D97-AF65-F5344CB8AC3E}">
        <p14:creationId xmlns:p14="http://schemas.microsoft.com/office/powerpoint/2010/main" val="788794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E75F4-9E88-A020-B37B-479D2D6665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99196-D6F1-E3A3-89BA-820C625557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AC0D5F-DD8A-88FC-1E7F-DB593DC12090}"/>
              </a:ext>
            </a:extLst>
          </p:cNvPr>
          <p:cNvSpPr>
            <a:spLocks noGrp="1"/>
          </p:cNvSpPr>
          <p:nvPr>
            <p:ph type="body" idx="1"/>
          </p:nvPr>
        </p:nvSpPr>
        <p:spPr/>
        <p:txBody>
          <a:bodyPr/>
          <a:lstStyle/>
          <a:p>
            <a:r>
              <a:rPr lang="en-GB" sz="1200" b="1" dirty="0"/>
              <a:t>Slides: Vaping Choices &amp; Challenges / Snakes &amp; Ladders</a:t>
            </a:r>
          </a:p>
          <a:p>
            <a:endParaRPr lang="en-GB" sz="1200" b="1" dirty="0"/>
          </a:p>
          <a:p>
            <a:r>
              <a:rPr lang="en-GB" sz="1200" b="1" dirty="0"/>
              <a:t>Purpose</a:t>
            </a:r>
          </a:p>
          <a:p>
            <a:r>
              <a:rPr lang="en-GB" sz="1200" dirty="0"/>
              <a:t>To encourage young people to think about how everyday choices can either increase or reduce the risks associated with vaping and nicotine through a creative, collaborative activity.</a:t>
            </a:r>
          </a:p>
          <a:p>
            <a:endParaRPr lang="en-GB" sz="1200" dirty="0"/>
          </a:p>
          <a:p>
            <a:r>
              <a:rPr lang="en-GB" sz="1200" b="1" dirty="0"/>
              <a:t>Facilitator Notes</a:t>
            </a:r>
          </a:p>
          <a:p>
            <a:r>
              <a:rPr lang="en-GB" sz="1200" dirty="0"/>
              <a:t>This is an optional activity for groups who can facilitate longer pieces of work.  </a:t>
            </a:r>
          </a:p>
          <a:p>
            <a:r>
              <a:rPr lang="en-GB" sz="1200" dirty="0"/>
              <a:t>Split participants into small groups and ask each group to design their own Snakes &amp; Ladders board based on vaping-related choices and consequences.</a:t>
            </a:r>
          </a:p>
          <a:p>
            <a:r>
              <a:rPr lang="en-GB" sz="1200" dirty="0"/>
              <a:t>Encourage them to include </a:t>
            </a:r>
            <a:r>
              <a:rPr lang="en-GB" sz="1200" b="1" dirty="0"/>
              <a:t>snakes</a:t>
            </a:r>
            <a:r>
              <a:rPr lang="en-GB" sz="1200" dirty="0"/>
              <a:t> for risky behaviours (e.g. using a vape found on the ground, giving in to peer pressure or buying from an unknown source) and </a:t>
            </a:r>
            <a:r>
              <a:rPr lang="en-GB" sz="1200" b="1" dirty="0"/>
              <a:t>ladders</a:t>
            </a:r>
            <a:r>
              <a:rPr lang="en-GB" sz="1200" dirty="0"/>
              <a:t> for positive choices (e.g. saying no, choosing other activities or supporting a friend to avoid vaping).</a:t>
            </a:r>
          </a:p>
          <a:p>
            <a:endParaRPr lang="en-GB" sz="1200" dirty="0"/>
          </a:p>
          <a:p>
            <a:r>
              <a:rPr lang="en-GB" sz="1200" dirty="0"/>
              <a:t>Once complete, ask groups to swap boards and play each other’s games. Finish with a discussion about which choices helped players move forward and which caused setbacks.</a:t>
            </a:r>
          </a:p>
          <a:p>
            <a:endParaRPr lang="en-GB" sz="1200" dirty="0"/>
          </a:p>
          <a:p>
            <a:r>
              <a:rPr lang="en-GB" sz="1200" b="1" dirty="0"/>
              <a:t>Key message:</a:t>
            </a:r>
            <a:r>
              <a:rPr lang="en-GB" sz="1200" dirty="0"/>
              <a:t> Small decisions can have a big impact. Positive choices and supportive friendships can help young people avoid unnecessary risks and stay in control of their health.</a:t>
            </a:r>
          </a:p>
          <a:p>
            <a:endParaRPr lang="en-GB" dirty="0"/>
          </a:p>
        </p:txBody>
      </p:sp>
      <p:sp>
        <p:nvSpPr>
          <p:cNvPr id="4" name="Slide Number Placeholder 3">
            <a:extLst>
              <a:ext uri="{FF2B5EF4-FFF2-40B4-BE49-F238E27FC236}">
                <a16:creationId xmlns:a16="http://schemas.microsoft.com/office/drawing/2014/main" id="{21C6BC3E-C0A7-2193-6E7F-5758F635F9AD}"/>
              </a:ext>
            </a:extLst>
          </p:cNvPr>
          <p:cNvSpPr>
            <a:spLocks noGrp="1"/>
          </p:cNvSpPr>
          <p:nvPr>
            <p:ph type="sldNum" sz="quarter" idx="5"/>
          </p:nvPr>
        </p:nvSpPr>
        <p:spPr/>
        <p:txBody>
          <a:bodyPr/>
          <a:lstStyle/>
          <a:p>
            <a:fld id="{713DB98F-6C2B-4949-B3FD-B1FAAD83D033}" type="slidenum">
              <a:rPr lang="en-US" smtClean="0"/>
              <a:t>21</a:t>
            </a:fld>
            <a:endParaRPr lang="en-US"/>
          </a:p>
        </p:txBody>
      </p:sp>
    </p:spTree>
    <p:extLst>
      <p:ext uri="{BB962C8B-B14F-4D97-AF65-F5344CB8AC3E}">
        <p14:creationId xmlns:p14="http://schemas.microsoft.com/office/powerpoint/2010/main" val="4485064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4F0B5-B84E-FB0D-AF06-D5C57E471E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DAEC10-B784-DB65-7C2F-412CEC86B6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1AC0A9-22FB-4F33-2CBF-4DB22CE61C32}"/>
              </a:ext>
            </a:extLst>
          </p:cNvPr>
          <p:cNvSpPr>
            <a:spLocks noGrp="1"/>
          </p:cNvSpPr>
          <p:nvPr>
            <p:ph type="body" idx="1"/>
          </p:nvPr>
        </p:nvSpPr>
        <p:spPr/>
        <p:txBody>
          <a:bodyPr/>
          <a:lstStyle/>
          <a:p>
            <a:r>
              <a:rPr lang="en-GB" sz="1200" b="1" dirty="0"/>
              <a:t>Slide: Where do you see vaping?</a:t>
            </a:r>
          </a:p>
          <a:p>
            <a:endParaRPr lang="en-GB" sz="1200" b="1" dirty="0"/>
          </a:p>
          <a:p>
            <a:r>
              <a:rPr lang="en-GB" sz="1200" b="1" dirty="0"/>
              <a:t>Purpose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To encourage young people to think about where vaping is visible in everyday life and explore how this might influence attitudes and behaviours. Discuss whether seeing vaping regularly can make it feel more normal than it actually is.</a:t>
            </a:r>
          </a:p>
          <a:p>
            <a:endParaRPr lang="en-GB" sz="1200" dirty="0"/>
          </a:p>
          <a:p>
            <a:r>
              <a:rPr lang="en-GB" sz="1200" b="1" dirty="0"/>
              <a:t>Facilitator Notes</a:t>
            </a:r>
          </a:p>
          <a:p>
            <a:r>
              <a:rPr lang="en-GB" sz="1200" dirty="0"/>
              <a:t>Invite participants to create a mind map by suggesting all the places they have seen vaping or vaping-related content. Record their answers around the central bubble.</a:t>
            </a:r>
          </a:p>
          <a:p>
            <a:r>
              <a:rPr lang="en-GB" sz="1200" dirty="0"/>
              <a:t>Examples could be:</a:t>
            </a:r>
          </a:p>
          <a:p>
            <a:r>
              <a:rPr lang="en-GB" sz="1200" dirty="0"/>
              <a:t>Social media (TikTok, Instagram, Snapchat, YouTube)</a:t>
            </a:r>
          </a:p>
          <a:p>
            <a:r>
              <a:rPr lang="en-GB" sz="1200" dirty="0"/>
              <a:t>Friends or peers</a:t>
            </a:r>
          </a:p>
          <a:p>
            <a:r>
              <a:rPr lang="en-GB" sz="1200" dirty="0"/>
              <a:t>Family members</a:t>
            </a:r>
          </a:p>
          <a:p>
            <a:r>
              <a:rPr lang="en-GB" sz="1200" dirty="0"/>
              <a:t>Parks or outside shops</a:t>
            </a:r>
          </a:p>
          <a:p>
            <a:r>
              <a:rPr lang="en-GB" sz="1200" dirty="0"/>
              <a:t>Bus stops or train stations</a:t>
            </a:r>
          </a:p>
          <a:p>
            <a:r>
              <a:rPr lang="en-GB" sz="1200" dirty="0"/>
              <a:t>Town centres</a:t>
            </a:r>
          </a:p>
          <a:p>
            <a:r>
              <a:rPr lang="en-GB" sz="1200" dirty="0"/>
              <a:t>Outside youth clubs or sports venues</a:t>
            </a:r>
          </a:p>
          <a:p>
            <a:r>
              <a:rPr lang="en-GB" sz="1200" dirty="0"/>
              <a:t>Music festivals or events</a:t>
            </a:r>
          </a:p>
          <a:p>
            <a:r>
              <a:rPr lang="en-GB" sz="1200" dirty="0"/>
              <a:t>TV programmes, films or music videos</a:t>
            </a:r>
          </a:p>
          <a:p>
            <a:r>
              <a:rPr lang="en-GB" sz="1200" dirty="0"/>
              <a:t>Online influencers or livestreams</a:t>
            </a:r>
          </a:p>
          <a:p>
            <a:endParaRPr lang="en-GB" sz="1200" dirty="0"/>
          </a:p>
          <a:p>
            <a:r>
              <a:rPr lang="en-GB" sz="1200" b="1" dirty="0"/>
              <a:t>Key message:</a:t>
            </a:r>
            <a:r>
              <a:rPr lang="en-GB" sz="1200" dirty="0"/>
              <a:t> The more often we see something, the more common we may think it is. Seeing vaping frequently does not mean that most young people vape.</a:t>
            </a:r>
          </a:p>
          <a:p>
            <a:endParaRPr lang="en-GB" dirty="0"/>
          </a:p>
        </p:txBody>
      </p:sp>
      <p:sp>
        <p:nvSpPr>
          <p:cNvPr id="4" name="Slide Number Placeholder 3">
            <a:extLst>
              <a:ext uri="{FF2B5EF4-FFF2-40B4-BE49-F238E27FC236}">
                <a16:creationId xmlns:a16="http://schemas.microsoft.com/office/drawing/2014/main" id="{BCD75045-FC52-69E0-3B9F-174AFCBD4ADE}"/>
              </a:ext>
            </a:extLst>
          </p:cNvPr>
          <p:cNvSpPr>
            <a:spLocks noGrp="1"/>
          </p:cNvSpPr>
          <p:nvPr>
            <p:ph type="sldNum" sz="quarter" idx="5"/>
          </p:nvPr>
        </p:nvSpPr>
        <p:spPr/>
        <p:txBody>
          <a:bodyPr/>
          <a:lstStyle/>
          <a:p>
            <a:fld id="{713DB98F-6C2B-4949-B3FD-B1FAAD83D033}" type="slidenum">
              <a:rPr lang="en-US" smtClean="0"/>
              <a:t>22</a:t>
            </a:fld>
            <a:endParaRPr lang="en-US"/>
          </a:p>
        </p:txBody>
      </p:sp>
    </p:spTree>
    <p:extLst>
      <p:ext uri="{BB962C8B-B14F-4D97-AF65-F5344CB8AC3E}">
        <p14:creationId xmlns:p14="http://schemas.microsoft.com/office/powerpoint/2010/main" val="821951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8CA6F-0C8C-7B5C-6A1A-37B3E686E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D4B0BC-7063-41D3-B69A-4AF087F14C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E8F559-E569-3097-8CAE-F5285A44BEBF}"/>
              </a:ext>
            </a:extLst>
          </p:cNvPr>
          <p:cNvSpPr>
            <a:spLocks noGrp="1"/>
          </p:cNvSpPr>
          <p:nvPr>
            <p:ph type="body" idx="1"/>
          </p:nvPr>
        </p:nvSpPr>
        <p:spPr/>
        <p:txBody>
          <a:bodyPr/>
          <a:lstStyle/>
          <a:p>
            <a:r>
              <a:rPr lang="en-GB" sz="1200" b="1" dirty="0"/>
              <a:t>Slide: What is peer pressure? What is peer influence?</a:t>
            </a:r>
          </a:p>
          <a:p>
            <a:endParaRPr lang="en-GB" sz="1200" b="1" dirty="0"/>
          </a:p>
          <a:p>
            <a:r>
              <a:rPr lang="en-GB" sz="1200" b="1" dirty="0"/>
              <a:t>Purpose</a:t>
            </a:r>
          </a:p>
          <a:p>
            <a:r>
              <a:rPr lang="en-GB" sz="1200" dirty="0"/>
              <a:t>To help young people understand the difference between direct peer pressure and the more subtle ways that friends and social groups can influence behaviour.</a:t>
            </a:r>
          </a:p>
          <a:p>
            <a:endParaRPr lang="en-GB" sz="1200" dirty="0"/>
          </a:p>
          <a:p>
            <a:r>
              <a:rPr lang="en-GB" sz="1200" b="1" dirty="0"/>
              <a:t>Facilitator Notes</a:t>
            </a:r>
          </a:p>
          <a:p>
            <a:r>
              <a:rPr lang="en-GB" sz="1200" dirty="0"/>
              <a:t>Introduce the idea that not everyone starts vaping because someone tells them to. Sometimes people are influenced simply by seeing others do it or wanting to fit in.</a:t>
            </a:r>
          </a:p>
          <a:p>
            <a:endParaRPr lang="en-GB" sz="1200" dirty="0"/>
          </a:p>
          <a:p>
            <a:r>
              <a:rPr lang="en-GB" sz="1200" dirty="0"/>
              <a:t>Ask the group:</a:t>
            </a:r>
          </a:p>
          <a:p>
            <a:r>
              <a:rPr lang="en-GB" sz="1200" b="1" dirty="0"/>
              <a:t>What’s the difference between someone saying “Have a vape” and seeing lots of your friends vaping?</a:t>
            </a:r>
            <a:r>
              <a:rPr lang="en-GB" sz="1200" dirty="0"/>
              <a:t> </a:t>
            </a:r>
          </a:p>
          <a:p>
            <a:r>
              <a:rPr lang="en-GB" sz="1200" b="1" dirty="0"/>
              <a:t>Which do you think is more common?</a:t>
            </a:r>
            <a:r>
              <a:rPr lang="en-GB" sz="1200" dirty="0"/>
              <a:t> </a:t>
            </a:r>
          </a:p>
          <a:p>
            <a:endParaRPr lang="en-GB" sz="1200" dirty="0"/>
          </a:p>
          <a:p>
            <a:r>
              <a:rPr lang="en-GB" sz="1200" dirty="0"/>
              <a:t>Explain:</a:t>
            </a:r>
          </a:p>
          <a:p>
            <a:r>
              <a:rPr lang="en-GB" sz="1200" b="1" dirty="0"/>
              <a:t>Peer pressure</a:t>
            </a:r>
            <a:r>
              <a:rPr lang="en-GB" sz="1200" dirty="0"/>
              <a:t> is when someone directly encourages, dares or pressures another person to do something. This might include repeatedly offering a vape, saying “everyone does it,” or making fun of someone for saying no. </a:t>
            </a:r>
          </a:p>
          <a:p>
            <a:r>
              <a:rPr lang="en-GB" sz="1200" b="1" dirty="0"/>
              <a:t>Peer influence</a:t>
            </a:r>
            <a:r>
              <a:rPr lang="en-GB" sz="1200" dirty="0"/>
              <a:t> is more indirect. It happens when people copy the behaviour of others because they want to fit in, be accepted or feel part of the group, even if nobody has asked them to vape. </a:t>
            </a:r>
          </a:p>
          <a:p>
            <a:endParaRPr lang="en-GB" sz="1200" dirty="0"/>
          </a:p>
          <a:p>
            <a:r>
              <a:rPr lang="en-GB" sz="1200" dirty="0"/>
              <a:t>Give some simple examples:</a:t>
            </a:r>
          </a:p>
          <a:p>
            <a:r>
              <a:rPr lang="en-GB" sz="1200" dirty="0"/>
              <a:t>A friend keeps offering you a vape after you’ve said no = </a:t>
            </a:r>
            <a:r>
              <a:rPr lang="en-GB" sz="1200" b="1" dirty="0"/>
              <a:t>peer pressure?</a:t>
            </a:r>
            <a:endParaRPr lang="en-GB" sz="1200" dirty="0"/>
          </a:p>
          <a:p>
            <a:r>
              <a:rPr lang="en-GB" sz="1200" dirty="0"/>
              <a:t>Seeing your friendship group vaping and deciding to try it so you don’t feel left out = </a:t>
            </a:r>
            <a:r>
              <a:rPr lang="en-GB" sz="1200" b="1" dirty="0"/>
              <a:t>peer influence?</a:t>
            </a:r>
            <a:endParaRPr lang="en-GB" sz="1200" dirty="0"/>
          </a:p>
          <a:p>
            <a:endParaRPr lang="en-GB" sz="1200" dirty="0"/>
          </a:p>
          <a:p>
            <a:r>
              <a:rPr lang="en-GB" sz="1200" b="1" dirty="0"/>
              <a:t>Key message:</a:t>
            </a:r>
            <a:r>
              <a:rPr lang="en-GB" sz="1200" dirty="0"/>
              <a:t> Peer influence is often more powerful than peer pressure because it can happen without anyone saying a word. Recognising both can help young people make choices that are right for them rather than simply following others.</a:t>
            </a:r>
          </a:p>
          <a:p>
            <a:endParaRPr lang="en-GB" dirty="0"/>
          </a:p>
        </p:txBody>
      </p:sp>
      <p:sp>
        <p:nvSpPr>
          <p:cNvPr id="4" name="Slide Number Placeholder 3">
            <a:extLst>
              <a:ext uri="{FF2B5EF4-FFF2-40B4-BE49-F238E27FC236}">
                <a16:creationId xmlns:a16="http://schemas.microsoft.com/office/drawing/2014/main" id="{D71232A5-B212-C3DA-6DD1-8360DE018732}"/>
              </a:ext>
            </a:extLst>
          </p:cNvPr>
          <p:cNvSpPr>
            <a:spLocks noGrp="1"/>
          </p:cNvSpPr>
          <p:nvPr>
            <p:ph type="sldNum" sz="quarter" idx="5"/>
          </p:nvPr>
        </p:nvSpPr>
        <p:spPr/>
        <p:txBody>
          <a:bodyPr/>
          <a:lstStyle/>
          <a:p>
            <a:fld id="{713DB98F-6C2B-4949-B3FD-B1FAAD83D033}" type="slidenum">
              <a:rPr lang="en-US" smtClean="0"/>
              <a:t>23</a:t>
            </a:fld>
            <a:endParaRPr lang="en-US"/>
          </a:p>
        </p:txBody>
      </p:sp>
    </p:spTree>
    <p:extLst>
      <p:ext uri="{BB962C8B-B14F-4D97-AF65-F5344CB8AC3E}">
        <p14:creationId xmlns:p14="http://schemas.microsoft.com/office/powerpoint/2010/main" val="2560407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79798-883B-F181-E434-B1121E4556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D0CF65-4811-E597-6A42-C1EEAE349F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81592-385C-C825-BDF1-CD5D5CCBB3FD}"/>
              </a:ext>
            </a:extLst>
          </p:cNvPr>
          <p:cNvSpPr>
            <a:spLocks noGrp="1"/>
          </p:cNvSpPr>
          <p:nvPr>
            <p:ph type="body" idx="1"/>
          </p:nvPr>
        </p:nvSpPr>
        <p:spPr/>
        <p:txBody>
          <a:bodyPr/>
          <a:lstStyle/>
          <a:p>
            <a:r>
              <a:rPr lang="en-GB" sz="1200" b="1" dirty="0"/>
              <a:t>Slide: Pressure Points</a:t>
            </a:r>
          </a:p>
          <a:p>
            <a:endParaRPr lang="en-GB" sz="1200" b="1" dirty="0"/>
          </a:p>
          <a:p>
            <a:r>
              <a:rPr lang="en-GB" sz="1200" b="1" dirty="0"/>
              <a:t>Purpose</a:t>
            </a:r>
          </a:p>
          <a:p>
            <a:r>
              <a:rPr lang="en-GB" sz="1200" dirty="0"/>
              <a:t>To help young people recognise the different reasons someone might vape and understand the difference between </a:t>
            </a:r>
            <a:r>
              <a:rPr lang="en-GB" sz="1200" b="1" dirty="0"/>
              <a:t>peer pressure, peer influence, personal choice and other factors</a:t>
            </a:r>
            <a:r>
              <a:rPr lang="en-GB" sz="1200" dirty="0"/>
              <a:t>.</a:t>
            </a:r>
          </a:p>
          <a:p>
            <a:endParaRPr lang="en-GB" sz="1200" dirty="0"/>
          </a:p>
          <a:p>
            <a:r>
              <a:rPr lang="en-GB" sz="1200" b="1" dirty="0"/>
              <a:t>Facilitator Notes</a:t>
            </a:r>
          </a:p>
          <a:p>
            <a:r>
              <a:rPr lang="en-GB" sz="1200" dirty="0"/>
              <a:t>Explain that you are going to read out a series of scenarios. Participants have </a:t>
            </a:r>
            <a:r>
              <a:rPr lang="en-GB" sz="1200" b="1" dirty="0"/>
              <a:t>10 seconds</a:t>
            </a:r>
            <a:r>
              <a:rPr lang="en-GB" sz="1200" dirty="0"/>
              <a:t> to move to the corner they think best explains why the person in the scenario might vape:</a:t>
            </a:r>
          </a:p>
          <a:p>
            <a:endParaRPr lang="en-GB" sz="1200" dirty="0"/>
          </a:p>
          <a:p>
            <a:r>
              <a:rPr lang="en-GB" sz="1200" b="1" dirty="0"/>
              <a:t>Pressure</a:t>
            </a:r>
            <a:r>
              <a:rPr lang="en-GB" sz="1200" dirty="0"/>
              <a:t> – someone is directly encouraging or pushing them.</a:t>
            </a:r>
          </a:p>
          <a:p>
            <a:r>
              <a:rPr lang="en-GB" sz="1200" b="1" dirty="0"/>
              <a:t>Influence</a:t>
            </a:r>
            <a:r>
              <a:rPr lang="en-GB" sz="1200" dirty="0"/>
              <a:t> – they are copying others or trying to fit in.</a:t>
            </a:r>
          </a:p>
          <a:p>
            <a:r>
              <a:rPr lang="en-GB" sz="1200" b="1" dirty="0"/>
              <a:t>Choice</a:t>
            </a:r>
            <a:r>
              <a:rPr lang="en-GB" sz="1200" dirty="0"/>
              <a:t> – they have made the decision themselves.</a:t>
            </a:r>
          </a:p>
          <a:p>
            <a:r>
              <a:rPr lang="en-GB" sz="1200" b="1" dirty="0"/>
              <a:t>Other</a:t>
            </a:r>
            <a:r>
              <a:rPr lang="en-GB" sz="1200" dirty="0"/>
              <a:t> – there may be another reason, such as curiosity, stress, addiction or family influences.</a:t>
            </a:r>
          </a:p>
          <a:p>
            <a:endParaRPr lang="en-GB" sz="1200" dirty="0"/>
          </a:p>
          <a:p>
            <a:r>
              <a:rPr lang="en-GB" sz="1200" dirty="0"/>
              <a:t>After each scenario, ask a few participants why they chose their corner. Emphasise that there may be more than one reasonable answer and encourage respectful discussion.</a:t>
            </a:r>
          </a:p>
          <a:p>
            <a:r>
              <a:rPr lang="en-GB" sz="1200" dirty="0"/>
              <a:t>Avoid telling participants they are “wrong” or “right”. Instead, explore their thinking before summarising the key learning point.</a:t>
            </a:r>
          </a:p>
          <a:p>
            <a:endParaRPr lang="en-GB" sz="1200" dirty="0"/>
          </a:p>
          <a:p>
            <a:r>
              <a:rPr lang="en-GB" sz="1200" b="1" dirty="0"/>
              <a:t>Key message:</a:t>
            </a:r>
            <a:r>
              <a:rPr lang="en-GB" sz="1200" dirty="0"/>
              <a:t> People start or continue vaping for many different reasons. Being able to recognise pressure and influence can make it easier to make informed choices and support others to do the same.</a:t>
            </a:r>
          </a:p>
          <a:p>
            <a:endParaRPr lang="en-GB" dirty="0"/>
          </a:p>
        </p:txBody>
      </p:sp>
      <p:sp>
        <p:nvSpPr>
          <p:cNvPr id="4" name="Slide Number Placeholder 3">
            <a:extLst>
              <a:ext uri="{FF2B5EF4-FFF2-40B4-BE49-F238E27FC236}">
                <a16:creationId xmlns:a16="http://schemas.microsoft.com/office/drawing/2014/main" id="{14EE8B99-2805-A856-C9A4-DCC8E6EB5FC7}"/>
              </a:ext>
            </a:extLst>
          </p:cNvPr>
          <p:cNvSpPr>
            <a:spLocks noGrp="1"/>
          </p:cNvSpPr>
          <p:nvPr>
            <p:ph type="sldNum" sz="quarter" idx="5"/>
          </p:nvPr>
        </p:nvSpPr>
        <p:spPr/>
        <p:txBody>
          <a:bodyPr/>
          <a:lstStyle/>
          <a:p>
            <a:fld id="{713DB98F-6C2B-4949-B3FD-B1FAAD83D033}" type="slidenum">
              <a:rPr lang="en-US" smtClean="0"/>
              <a:t>24</a:t>
            </a:fld>
            <a:endParaRPr lang="en-US"/>
          </a:p>
        </p:txBody>
      </p:sp>
    </p:spTree>
    <p:extLst>
      <p:ext uri="{BB962C8B-B14F-4D97-AF65-F5344CB8AC3E}">
        <p14:creationId xmlns:p14="http://schemas.microsoft.com/office/powerpoint/2010/main" val="884445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7734D-1699-88E6-E052-2990DC9C87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66F156-F4EB-2917-340D-F6C4C06F3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DD6BDA-FCB5-D305-7B93-70CC961EF7C7}"/>
              </a:ext>
            </a:extLst>
          </p:cNvPr>
          <p:cNvSpPr>
            <a:spLocks noGrp="1"/>
          </p:cNvSpPr>
          <p:nvPr>
            <p:ph type="body" idx="1"/>
          </p:nvPr>
        </p:nvSpPr>
        <p:spPr/>
        <p:txBody>
          <a:bodyPr/>
          <a:lstStyle/>
          <a:p>
            <a:r>
              <a:rPr lang="en-GB" sz="1200" b="1" dirty="0"/>
              <a:t>Slide: Pressure Points</a:t>
            </a:r>
          </a:p>
          <a:p>
            <a:endParaRPr lang="en-GB" sz="1200" b="1" dirty="0"/>
          </a:p>
          <a:p>
            <a:r>
              <a:rPr lang="en-GB" sz="1200" b="1" dirty="0"/>
              <a:t>Purpose</a:t>
            </a:r>
          </a:p>
          <a:p>
            <a:r>
              <a:rPr lang="en-GB" sz="1200" dirty="0"/>
              <a:t>To help young people recognise the different reasons someone might vape and understand the difference between </a:t>
            </a:r>
            <a:r>
              <a:rPr lang="en-GB" sz="1200" b="1" dirty="0"/>
              <a:t>peer pressure, peer influence, personal choice and other factors</a:t>
            </a:r>
            <a:r>
              <a:rPr lang="en-GB" sz="1200" dirty="0"/>
              <a:t>.</a:t>
            </a:r>
          </a:p>
          <a:p>
            <a:endParaRPr lang="en-GB" sz="1200" dirty="0"/>
          </a:p>
          <a:p>
            <a:r>
              <a:rPr lang="en-GB" sz="1200" b="1" dirty="0"/>
              <a:t>Facilitator Notes</a:t>
            </a:r>
          </a:p>
          <a:p>
            <a:r>
              <a:rPr lang="en-GB" sz="1200" dirty="0"/>
              <a:t>Explain that you are going to read out a series of scenarios. Participants have </a:t>
            </a:r>
            <a:r>
              <a:rPr lang="en-GB" sz="1200" b="1" dirty="0"/>
              <a:t>10 seconds</a:t>
            </a:r>
            <a:r>
              <a:rPr lang="en-GB" sz="1200" dirty="0"/>
              <a:t> to move to the corner they think best explains why the person in the scenario might vape:</a:t>
            </a:r>
          </a:p>
          <a:p>
            <a:endParaRPr lang="en-GB" sz="1200" dirty="0"/>
          </a:p>
          <a:p>
            <a:r>
              <a:rPr lang="en-GB" sz="1200" b="1" dirty="0"/>
              <a:t>Pressure</a:t>
            </a:r>
            <a:r>
              <a:rPr lang="en-GB" sz="1200" dirty="0"/>
              <a:t> – someone is directly encouraging or pushing them.</a:t>
            </a:r>
          </a:p>
          <a:p>
            <a:r>
              <a:rPr lang="en-GB" sz="1200" b="1" dirty="0"/>
              <a:t>Influence</a:t>
            </a:r>
            <a:r>
              <a:rPr lang="en-GB" sz="1200" dirty="0"/>
              <a:t> – they are copying others or trying to fit in.</a:t>
            </a:r>
          </a:p>
          <a:p>
            <a:r>
              <a:rPr lang="en-GB" sz="1200" b="1" dirty="0"/>
              <a:t>Choice</a:t>
            </a:r>
            <a:r>
              <a:rPr lang="en-GB" sz="1200" dirty="0"/>
              <a:t> – they have made the decision themselves.</a:t>
            </a:r>
          </a:p>
          <a:p>
            <a:r>
              <a:rPr lang="en-GB" sz="1200" b="1" dirty="0"/>
              <a:t>Other</a:t>
            </a:r>
            <a:r>
              <a:rPr lang="en-GB" sz="1200" dirty="0"/>
              <a:t> – there may be another reason, such as curiosity, stress, addiction or family influences.</a:t>
            </a:r>
          </a:p>
          <a:p>
            <a:endParaRPr lang="en-GB" sz="1200" dirty="0"/>
          </a:p>
          <a:p>
            <a:r>
              <a:rPr lang="en-GB" sz="1200" dirty="0"/>
              <a:t>After each scenario, ask a few participants why they chose their corner. Emphasise that there may be more than one reasonable answer and encourage respectful discussion.</a:t>
            </a:r>
          </a:p>
          <a:p>
            <a:r>
              <a:rPr lang="en-GB" sz="1200" dirty="0"/>
              <a:t>Avoid telling participants they are “wrong” or “right”. Instead, explore their thinking before summarising the key learning point.</a:t>
            </a:r>
          </a:p>
          <a:p>
            <a:endParaRPr lang="en-GB" sz="1200" dirty="0"/>
          </a:p>
          <a:p>
            <a:r>
              <a:rPr lang="en-GB" sz="1200" b="1" dirty="0"/>
              <a:t>Key message:</a:t>
            </a:r>
            <a:r>
              <a:rPr lang="en-GB" sz="1200" dirty="0"/>
              <a:t> People start or continue vaping for many different reasons. Being able to recognise pressure and influence can make it easier to make informed choices and support others to do the same.</a:t>
            </a:r>
          </a:p>
          <a:p>
            <a:endParaRPr lang="en-GB" dirty="0"/>
          </a:p>
        </p:txBody>
      </p:sp>
      <p:sp>
        <p:nvSpPr>
          <p:cNvPr id="4" name="Slide Number Placeholder 3">
            <a:extLst>
              <a:ext uri="{FF2B5EF4-FFF2-40B4-BE49-F238E27FC236}">
                <a16:creationId xmlns:a16="http://schemas.microsoft.com/office/drawing/2014/main" id="{3CA01BCC-6FFC-43CC-830E-8648B7110B1E}"/>
              </a:ext>
            </a:extLst>
          </p:cNvPr>
          <p:cNvSpPr>
            <a:spLocks noGrp="1"/>
          </p:cNvSpPr>
          <p:nvPr>
            <p:ph type="sldNum" sz="quarter" idx="5"/>
          </p:nvPr>
        </p:nvSpPr>
        <p:spPr/>
        <p:txBody>
          <a:bodyPr/>
          <a:lstStyle/>
          <a:p>
            <a:fld id="{713DB98F-6C2B-4949-B3FD-B1FAAD83D033}" type="slidenum">
              <a:rPr lang="en-US" smtClean="0"/>
              <a:t>25</a:t>
            </a:fld>
            <a:endParaRPr lang="en-US"/>
          </a:p>
        </p:txBody>
      </p:sp>
    </p:spTree>
    <p:extLst>
      <p:ext uri="{BB962C8B-B14F-4D97-AF65-F5344CB8AC3E}">
        <p14:creationId xmlns:p14="http://schemas.microsoft.com/office/powerpoint/2010/main" val="10491253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E1C5D-C746-25A2-B970-59AC7B1AE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EE02AE-6A9D-1827-6051-7BF92A37B2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BEDEF9-054A-0002-F681-A7CCCBCE448A}"/>
              </a:ext>
            </a:extLst>
          </p:cNvPr>
          <p:cNvSpPr>
            <a:spLocks noGrp="1"/>
          </p:cNvSpPr>
          <p:nvPr>
            <p:ph type="body" idx="1"/>
          </p:nvPr>
        </p:nvSpPr>
        <p:spPr/>
        <p:txBody>
          <a:bodyPr/>
          <a:lstStyle/>
          <a:p>
            <a:r>
              <a:rPr lang="en-GB" sz="1200" b="1" dirty="0"/>
              <a:t>Slide: Pressure Points</a:t>
            </a:r>
          </a:p>
          <a:p>
            <a:endParaRPr lang="en-GB" sz="1200" b="1" dirty="0"/>
          </a:p>
          <a:p>
            <a:r>
              <a:rPr lang="en-GB" sz="1200" b="1" dirty="0"/>
              <a:t>Purpose</a:t>
            </a:r>
          </a:p>
          <a:p>
            <a:r>
              <a:rPr lang="en-GB" sz="1200" dirty="0"/>
              <a:t>To help young people recognise the different reasons someone might vape and understand the difference between </a:t>
            </a:r>
            <a:r>
              <a:rPr lang="en-GB" sz="1200" b="1" dirty="0"/>
              <a:t>peer pressure, peer influence, personal choice and other factors</a:t>
            </a:r>
            <a:r>
              <a:rPr lang="en-GB" sz="1200" dirty="0"/>
              <a:t>.</a:t>
            </a:r>
          </a:p>
          <a:p>
            <a:endParaRPr lang="en-GB" sz="1200" dirty="0"/>
          </a:p>
          <a:p>
            <a:r>
              <a:rPr lang="en-GB" sz="1200" b="1" dirty="0"/>
              <a:t>Facilitator Notes</a:t>
            </a:r>
          </a:p>
          <a:p>
            <a:r>
              <a:rPr lang="en-GB" sz="1200" dirty="0"/>
              <a:t>Explain that you are going to read out a series of scenarios. Participants have </a:t>
            </a:r>
            <a:r>
              <a:rPr lang="en-GB" sz="1200" b="1" dirty="0"/>
              <a:t>10 seconds</a:t>
            </a:r>
            <a:r>
              <a:rPr lang="en-GB" sz="1200" dirty="0"/>
              <a:t> to move to the corner they think best explains why the person in the scenario might vape:</a:t>
            </a:r>
          </a:p>
          <a:p>
            <a:endParaRPr lang="en-GB" sz="1200" dirty="0"/>
          </a:p>
          <a:p>
            <a:r>
              <a:rPr lang="en-GB" sz="1200" b="1" dirty="0"/>
              <a:t>Pressure</a:t>
            </a:r>
            <a:r>
              <a:rPr lang="en-GB" sz="1200" dirty="0"/>
              <a:t> – someone is directly encouraging or pushing them.</a:t>
            </a:r>
          </a:p>
          <a:p>
            <a:r>
              <a:rPr lang="en-GB" sz="1200" b="1" dirty="0"/>
              <a:t>Influence</a:t>
            </a:r>
            <a:r>
              <a:rPr lang="en-GB" sz="1200" dirty="0"/>
              <a:t> – they are copying others or trying to fit in.</a:t>
            </a:r>
          </a:p>
          <a:p>
            <a:r>
              <a:rPr lang="en-GB" sz="1200" b="1" dirty="0"/>
              <a:t>Choice</a:t>
            </a:r>
            <a:r>
              <a:rPr lang="en-GB" sz="1200" dirty="0"/>
              <a:t> – they have made the decision themselves.</a:t>
            </a:r>
          </a:p>
          <a:p>
            <a:r>
              <a:rPr lang="en-GB" sz="1200" b="1" dirty="0"/>
              <a:t>Other</a:t>
            </a:r>
            <a:r>
              <a:rPr lang="en-GB" sz="1200" dirty="0"/>
              <a:t> – there may be another reason, such as curiosity, stress, addiction or family influences.</a:t>
            </a:r>
          </a:p>
          <a:p>
            <a:endParaRPr lang="en-GB" sz="1200" dirty="0"/>
          </a:p>
          <a:p>
            <a:r>
              <a:rPr lang="en-GB" sz="1200" dirty="0"/>
              <a:t>After each scenario, ask a few participants why they chose their corner. Emphasise that there may be more than one reasonable answer and encourage respectful discussion.</a:t>
            </a:r>
          </a:p>
          <a:p>
            <a:r>
              <a:rPr lang="en-GB" sz="1200" dirty="0"/>
              <a:t>Avoid telling participants they are “wrong” or “right”. Instead, explore their thinking before summarising the key learning point.</a:t>
            </a:r>
          </a:p>
          <a:p>
            <a:endParaRPr lang="en-GB" sz="1200" dirty="0"/>
          </a:p>
          <a:p>
            <a:r>
              <a:rPr lang="en-GB" sz="1200" b="1" dirty="0"/>
              <a:t>Key message:</a:t>
            </a:r>
            <a:r>
              <a:rPr lang="en-GB" sz="1200" dirty="0"/>
              <a:t> People start or continue vaping for many different reasons. Being able to recognise pressure and influence can make it easier to make informed choices and support others to do the same.</a:t>
            </a:r>
          </a:p>
          <a:p>
            <a:endParaRPr lang="en-GB" dirty="0"/>
          </a:p>
        </p:txBody>
      </p:sp>
      <p:sp>
        <p:nvSpPr>
          <p:cNvPr id="4" name="Slide Number Placeholder 3">
            <a:extLst>
              <a:ext uri="{FF2B5EF4-FFF2-40B4-BE49-F238E27FC236}">
                <a16:creationId xmlns:a16="http://schemas.microsoft.com/office/drawing/2014/main" id="{4229F550-2E38-AF76-DCDB-31E60170E3B4}"/>
              </a:ext>
            </a:extLst>
          </p:cNvPr>
          <p:cNvSpPr>
            <a:spLocks noGrp="1"/>
          </p:cNvSpPr>
          <p:nvPr>
            <p:ph type="sldNum" sz="quarter" idx="5"/>
          </p:nvPr>
        </p:nvSpPr>
        <p:spPr/>
        <p:txBody>
          <a:bodyPr/>
          <a:lstStyle/>
          <a:p>
            <a:fld id="{713DB98F-6C2B-4949-B3FD-B1FAAD83D033}" type="slidenum">
              <a:rPr lang="en-US" smtClean="0"/>
              <a:t>26</a:t>
            </a:fld>
            <a:endParaRPr lang="en-US"/>
          </a:p>
        </p:txBody>
      </p:sp>
    </p:spTree>
    <p:extLst>
      <p:ext uri="{BB962C8B-B14F-4D97-AF65-F5344CB8AC3E}">
        <p14:creationId xmlns:p14="http://schemas.microsoft.com/office/powerpoint/2010/main" val="2919084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25C15-2A3D-E7C9-958A-E4258C9421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9C6E71-7A03-C539-A768-D3880A7714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B462C4-9CD6-56CC-A4E7-781C358B52DF}"/>
              </a:ext>
            </a:extLst>
          </p:cNvPr>
          <p:cNvSpPr>
            <a:spLocks noGrp="1"/>
          </p:cNvSpPr>
          <p:nvPr>
            <p:ph type="body" idx="1"/>
          </p:nvPr>
        </p:nvSpPr>
        <p:spPr/>
        <p:txBody>
          <a:bodyPr/>
          <a:lstStyle/>
          <a:p>
            <a:r>
              <a:rPr lang="en-GB" b="1" dirty="0"/>
              <a:t>Slide: Influence / Pressure / Choice</a:t>
            </a:r>
          </a:p>
          <a:p>
            <a:endParaRPr lang="en-GB" b="1" dirty="0"/>
          </a:p>
          <a:p>
            <a:r>
              <a:rPr lang="en-GB" b="1" dirty="0"/>
              <a:t>Purpose</a:t>
            </a:r>
          </a:p>
          <a:p>
            <a:r>
              <a:rPr lang="en-GB" dirty="0"/>
              <a:t>To encourage young people to reflect on how much their decisions are shaped by other people and to reinforce that they can make their own informed choices.</a:t>
            </a:r>
          </a:p>
          <a:p>
            <a:endParaRPr lang="en-GB" dirty="0"/>
          </a:p>
          <a:p>
            <a:r>
              <a:rPr lang="en-GB" b="1" dirty="0"/>
              <a:t>Facilitator Notes</a:t>
            </a:r>
          </a:p>
          <a:p>
            <a:r>
              <a:rPr lang="en-GB" dirty="0"/>
              <a:t>Use this slide as a group discussion following the Pressure Points activity.</a:t>
            </a:r>
          </a:p>
          <a:p>
            <a:endParaRPr lang="en-GB" dirty="0"/>
          </a:p>
          <a:p>
            <a:r>
              <a:rPr lang="en-GB" dirty="0"/>
              <a:t>Ask:</a:t>
            </a:r>
          </a:p>
          <a:p>
            <a:r>
              <a:rPr lang="en-GB" b="1" dirty="0"/>
              <a:t>Do you think young people are more often influenced or pressured by each other? Why?</a:t>
            </a:r>
            <a:endParaRPr lang="en-GB" dirty="0"/>
          </a:p>
          <a:p>
            <a:r>
              <a:rPr lang="en-GB" b="1" dirty="0"/>
              <a:t>Can you think of examples where people copy others without being asked?</a:t>
            </a:r>
          </a:p>
          <a:p>
            <a:endParaRPr lang="en-GB" dirty="0"/>
          </a:p>
          <a:p>
            <a:r>
              <a:rPr lang="en-GB" b="1" dirty="0"/>
              <a:t>Do you feel confident making your own choices, even if your friends choose differently?</a:t>
            </a:r>
            <a:endParaRPr lang="en-GB" dirty="0"/>
          </a:p>
          <a:p>
            <a:r>
              <a:rPr lang="en-GB" dirty="0"/>
              <a:t>Encourage participants to share examples from everyday life, such as fashion, social media trends, music, sport or vaping. Highlight that influence is often subtle and can happen without anyone saying a word.</a:t>
            </a:r>
          </a:p>
          <a:p>
            <a:r>
              <a:rPr lang="en-GB" dirty="0"/>
              <a:t>Reinforce that although friends and social groups can have a strong impact, young people should try to stop, think and feel empowered to make their own decisions.</a:t>
            </a:r>
          </a:p>
          <a:p>
            <a:endParaRPr lang="en-GB" dirty="0"/>
          </a:p>
          <a:p>
            <a:r>
              <a:rPr lang="en-GB" b="1" dirty="0"/>
              <a:t>Key message:</a:t>
            </a:r>
            <a:r>
              <a:rPr lang="en-GB" dirty="0"/>
              <a:t> Being aware of peer influence and peer pressure can help young people recognise when others are affecting their choices and make decisions that reflect their own values rather than simply following the crowd.</a:t>
            </a:r>
          </a:p>
          <a:p>
            <a:endParaRPr lang="en-GB" dirty="0"/>
          </a:p>
        </p:txBody>
      </p:sp>
      <p:sp>
        <p:nvSpPr>
          <p:cNvPr id="4" name="Slide Number Placeholder 3">
            <a:extLst>
              <a:ext uri="{FF2B5EF4-FFF2-40B4-BE49-F238E27FC236}">
                <a16:creationId xmlns:a16="http://schemas.microsoft.com/office/drawing/2014/main" id="{A4C05204-4239-56E5-AA35-E0EA3FE642B1}"/>
              </a:ext>
            </a:extLst>
          </p:cNvPr>
          <p:cNvSpPr>
            <a:spLocks noGrp="1"/>
          </p:cNvSpPr>
          <p:nvPr>
            <p:ph type="sldNum" sz="quarter" idx="5"/>
          </p:nvPr>
        </p:nvSpPr>
        <p:spPr/>
        <p:txBody>
          <a:bodyPr/>
          <a:lstStyle/>
          <a:p>
            <a:fld id="{713DB98F-6C2B-4949-B3FD-B1FAAD83D033}" type="slidenum">
              <a:rPr lang="en-US" smtClean="0"/>
              <a:t>27</a:t>
            </a:fld>
            <a:endParaRPr lang="en-US"/>
          </a:p>
        </p:txBody>
      </p:sp>
    </p:spTree>
    <p:extLst>
      <p:ext uri="{BB962C8B-B14F-4D97-AF65-F5344CB8AC3E}">
        <p14:creationId xmlns:p14="http://schemas.microsoft.com/office/powerpoint/2010/main" val="10703737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1D426-A660-9ACE-EC04-BA86AE8917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E9724-A990-072C-BBA9-E5B2CF79D3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A36175-DC73-8E5E-5C38-83610F8CF6B6}"/>
              </a:ext>
            </a:extLst>
          </p:cNvPr>
          <p:cNvSpPr>
            <a:spLocks noGrp="1"/>
          </p:cNvSpPr>
          <p:nvPr>
            <p:ph type="body" idx="1"/>
          </p:nvPr>
        </p:nvSpPr>
        <p:spPr/>
        <p:txBody>
          <a:bodyPr/>
          <a:lstStyle/>
          <a:p>
            <a:r>
              <a:rPr lang="en-GB" sz="1200" b="1" dirty="0"/>
              <a:t>Slide: Positive Influences</a:t>
            </a:r>
          </a:p>
          <a:p>
            <a:r>
              <a:rPr lang="en-GB" sz="1200" b="1" dirty="0"/>
              <a:t>Purpose</a:t>
            </a:r>
          </a:p>
          <a:p>
            <a:r>
              <a:rPr lang="en-GB" sz="1200" dirty="0"/>
              <a:t>To encourage young people to think critically about the perception that vaping helps with stress and to explore healthier coping strategies.</a:t>
            </a:r>
          </a:p>
          <a:p>
            <a:endParaRPr lang="en-GB" sz="1200" dirty="0"/>
          </a:p>
          <a:p>
            <a:r>
              <a:rPr lang="en-GB" sz="1200" b="1" dirty="0"/>
              <a:t>Facilitator Notes</a:t>
            </a:r>
          </a:p>
          <a:p>
            <a:r>
              <a:rPr lang="en-GB" sz="1200" dirty="0"/>
              <a:t>If possible, show the embedded video in which young people discuss positive ways to relax.   </a:t>
            </a:r>
          </a:p>
          <a:p>
            <a:r>
              <a:rPr lang="en-GB" sz="1200" dirty="0"/>
              <a:t>Play the video and ask participants to listen for the ideas suggested. </a:t>
            </a:r>
            <a:r>
              <a:rPr lang="en-GB" dirty="0">
                <a:hlinkClick r:id="rId3"/>
              </a:rPr>
              <a:t>https://youtu.be/o0mKnH04sdE </a:t>
            </a:r>
            <a:endParaRPr lang="en-GB" sz="1200" dirty="0"/>
          </a:p>
          <a:p>
            <a:r>
              <a:rPr lang="en-GB" sz="1200" dirty="0"/>
              <a:t>After the video, discuss:</a:t>
            </a:r>
          </a:p>
          <a:p>
            <a:r>
              <a:rPr lang="en-GB" sz="1200" dirty="0"/>
              <a:t>Which relaxation ideas stood out to you?</a:t>
            </a:r>
          </a:p>
          <a:p>
            <a:r>
              <a:rPr lang="en-GB" sz="1200" dirty="0"/>
              <a:t>Which of these would work for you?</a:t>
            </a:r>
          </a:p>
          <a:p>
            <a:r>
              <a:rPr lang="en-GB" sz="1200" dirty="0"/>
              <a:t>Can you think of any other healthy ways to cope with stress or anxiety?</a:t>
            </a:r>
          </a:p>
          <a:p>
            <a:endParaRPr lang="en-GB" sz="1200" dirty="0"/>
          </a:p>
          <a:p>
            <a:r>
              <a:rPr lang="en-GB" sz="1200" dirty="0"/>
              <a:t>Reinforce that while some people believe vaping helps them relax, nicotine actually stimulates the body by releasing adrenaline and can contribute to a cycle of craving and withdrawal that may increase feelings of stress and anxiety over time.</a:t>
            </a:r>
          </a:p>
          <a:p>
            <a:r>
              <a:rPr lang="en-GB" sz="1200" dirty="0"/>
              <a:t>Encourage participants to think about practical alternatives such as listening to music, exercising, spending time with friends, talking to someone they trust, gaming in moderation, mindfulness, breathing exercises or taking part in hobbies they enjoy.</a:t>
            </a:r>
          </a:p>
          <a:p>
            <a:r>
              <a:rPr lang="en-GB" sz="1200" dirty="0"/>
              <a:t>As an optional task for groups where there is time to allocate to longer project style work young people could create a short social media-style video promoting healthy alternatives to vaping.</a:t>
            </a:r>
          </a:p>
          <a:p>
            <a:endParaRPr lang="en-GB" sz="1200" dirty="0"/>
          </a:p>
          <a:p>
            <a:r>
              <a:rPr lang="en-GB" sz="1200" b="1" dirty="0"/>
              <a:t>Key message:</a:t>
            </a:r>
            <a:r>
              <a:rPr lang="en-GB" sz="1200" dirty="0"/>
              <a:t> There are many healthy ways to manage stress and anxiety. Although vaping may feel like it provides temporary relief, for someone who is dependent on nicotine, it can reinforce a cycle that makes people want to keep using it rather than addressing the underlying cause of stress.</a:t>
            </a:r>
          </a:p>
          <a:p>
            <a:endParaRPr lang="en-GB" dirty="0"/>
          </a:p>
        </p:txBody>
      </p:sp>
      <p:sp>
        <p:nvSpPr>
          <p:cNvPr id="4" name="Slide Number Placeholder 3">
            <a:extLst>
              <a:ext uri="{FF2B5EF4-FFF2-40B4-BE49-F238E27FC236}">
                <a16:creationId xmlns:a16="http://schemas.microsoft.com/office/drawing/2014/main" id="{2018718D-E2A5-4E5D-B4C4-D63EB10A60DA}"/>
              </a:ext>
            </a:extLst>
          </p:cNvPr>
          <p:cNvSpPr>
            <a:spLocks noGrp="1"/>
          </p:cNvSpPr>
          <p:nvPr>
            <p:ph type="sldNum" sz="quarter" idx="5"/>
          </p:nvPr>
        </p:nvSpPr>
        <p:spPr/>
        <p:txBody>
          <a:bodyPr/>
          <a:lstStyle/>
          <a:p>
            <a:fld id="{713DB98F-6C2B-4949-B3FD-B1FAAD83D033}" type="slidenum">
              <a:rPr lang="en-US" smtClean="0"/>
              <a:t>28</a:t>
            </a:fld>
            <a:endParaRPr lang="en-US"/>
          </a:p>
        </p:txBody>
      </p:sp>
    </p:spTree>
    <p:extLst>
      <p:ext uri="{BB962C8B-B14F-4D97-AF65-F5344CB8AC3E}">
        <p14:creationId xmlns:p14="http://schemas.microsoft.com/office/powerpoint/2010/main" val="1209624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4E002-2CD9-4AB3-A258-02A544DD0D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19B073-C2EF-4C37-B6C6-A194F821E7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B3AA13-D992-3A91-0F0D-C10FF89E110C}"/>
              </a:ext>
            </a:extLst>
          </p:cNvPr>
          <p:cNvSpPr>
            <a:spLocks noGrp="1"/>
          </p:cNvSpPr>
          <p:nvPr>
            <p:ph type="body" idx="1"/>
          </p:nvPr>
        </p:nvSpPr>
        <p:spPr/>
        <p:txBody>
          <a:bodyPr/>
          <a:lstStyle/>
          <a:p>
            <a:pPr algn="l" rtl="0" fontAlgn="base">
              <a:lnSpc>
                <a:spcPts val="1564"/>
              </a:lnSpc>
              <a:spcAft>
                <a:spcPts val="800"/>
              </a:spcAft>
              <a:buNone/>
            </a:pPr>
            <a:r>
              <a:rPr lang="en-GB" sz="1800" b="1" i="0">
                <a:solidFill>
                  <a:srgbClr val="000000"/>
                </a:solidFill>
                <a:effectLst/>
                <a:latin typeface="Aptos" panose="020B0004020202020204" pitchFamily="34" charset="0"/>
              </a:rPr>
              <a:t>Information Slide: Where to go for help and information</a:t>
            </a:r>
          </a:p>
          <a:p>
            <a:pPr algn="l" rtl="0" fontAlgn="base">
              <a:lnSpc>
                <a:spcPts val="1564"/>
              </a:lnSpc>
              <a:spcAft>
                <a:spcPts val="800"/>
              </a:spcAft>
              <a:buNone/>
            </a:pPr>
            <a:r>
              <a:rPr lang="en-GB" sz="1800" b="0" i="0">
                <a:solidFill>
                  <a:srgbClr val="000000"/>
                </a:solidFill>
                <a:effectLst/>
                <a:latin typeface="Aptos" panose="020B0004020202020204" pitchFamily="34" charset="0"/>
              </a:rPr>
              <a:t> </a:t>
            </a:r>
            <a:endParaRPr lang="en-GB" b="0" i="0">
              <a:solidFill>
                <a:srgbClr val="000000"/>
              </a:solidFill>
              <a:effectLst/>
              <a:latin typeface="Segoe UI" panose="020B0502040204020203" pitchFamily="34" charset="0"/>
            </a:endParaRPr>
          </a:p>
          <a:p>
            <a:pPr algn="l" rtl="0" fontAlgn="base">
              <a:lnSpc>
                <a:spcPts val="1564"/>
              </a:lnSpc>
              <a:spcAft>
                <a:spcPts val="800"/>
              </a:spcAft>
              <a:buNone/>
            </a:pPr>
            <a:r>
              <a:rPr lang="en-GB" sz="1800" b="0" i="0">
                <a:solidFill>
                  <a:srgbClr val="000000"/>
                </a:solidFill>
                <a:effectLst/>
                <a:latin typeface="Aptos" panose="020B0004020202020204" pitchFamily="34" charset="0"/>
              </a:rPr>
              <a:t>Facilitator shares information with young people.  Links can be accessed together as a group to familiarise young people with the resources.   </a:t>
            </a:r>
          </a:p>
          <a:p>
            <a:pPr algn="l" rtl="0" fontAlgn="base">
              <a:lnSpc>
                <a:spcPts val="1564"/>
              </a:lnSpc>
              <a:spcAft>
                <a:spcPts val="800"/>
              </a:spcAft>
              <a:buNone/>
            </a:pPr>
            <a:endParaRPr lang="en-GB" b="0" i="0">
              <a:solidFill>
                <a:srgbClr val="000000"/>
              </a:solidFill>
              <a:effectLst/>
              <a:latin typeface="Segoe UI" panose="020B0502040204020203" pitchFamily="34" charset="0"/>
            </a:endParaRPr>
          </a:p>
          <a:p>
            <a:r>
              <a:rPr lang="en-GB" sz="1800">
                <a:solidFill>
                  <a:srgbClr val="0070C0"/>
                </a:solidFill>
                <a:latin typeface="Segoe UI"/>
                <a:cs typeface="Segoe UI"/>
                <a:hlinkClick r:id="rId3">
                  <a:extLst>
                    <a:ext uri="{A12FA001-AC4F-418D-AE19-62706E023703}">
                      <ahyp:hlinkClr xmlns:ahyp="http://schemas.microsoft.com/office/drawing/2018/hyperlinkcolor" val="tx"/>
                    </a:ext>
                  </a:extLst>
                </a:hlinkClick>
              </a:rPr>
              <a:t>https://www.nhsggc.scot/your-health/quit-your-way/quit-your-way-youth/</a:t>
            </a:r>
            <a:endParaRPr lang="en-GB" sz="1800">
              <a:solidFill>
                <a:srgbClr val="0070C0"/>
              </a:solidFill>
              <a:latin typeface="Segoe UI"/>
              <a:cs typeface="Segoe UI"/>
            </a:endParaRPr>
          </a:p>
          <a:p>
            <a:r>
              <a:rPr lang="en-GB" sz="1800">
                <a:solidFill>
                  <a:srgbClr val="0070C0"/>
                </a:solidFill>
                <a:latin typeface="Segoe UI"/>
                <a:cs typeface="Segoe UI"/>
                <a:hlinkClick r:id="rId4">
                  <a:extLst>
                    <a:ext uri="{A12FA001-AC4F-418D-AE19-62706E023703}">
                      <ahyp:hlinkClr xmlns:ahyp="http://schemas.microsoft.com/office/drawing/2018/hyperlinkcolor" val="tx"/>
                    </a:ext>
                  </a:extLst>
                </a:hlinkClick>
              </a:rPr>
              <a:t>https://www.nhsinform.scot/campaigns/vaping/</a:t>
            </a:r>
            <a:r>
              <a:rPr lang="en-GB" sz="1800">
                <a:solidFill>
                  <a:srgbClr val="0070C0"/>
                </a:solidFill>
                <a:latin typeface="Segoe UI"/>
                <a:cs typeface="Segoe UI"/>
              </a:rPr>
              <a:t> </a:t>
            </a:r>
          </a:p>
          <a:p>
            <a:r>
              <a:rPr lang="en-GB" sz="1800">
                <a:solidFill>
                  <a:srgbClr val="0070C0"/>
                </a:solidFill>
                <a:latin typeface="Segoe UI"/>
                <a:ea typeface="+mn-lt"/>
                <a:cs typeface="+mn-lt"/>
                <a:hlinkClick r:id="rId5">
                  <a:extLst>
                    <a:ext uri="{A12FA001-AC4F-418D-AE19-62706E023703}">
                      <ahyp:hlinkClr xmlns:ahyp="http://schemas.microsoft.com/office/drawing/2018/hyperlinkcolor" val="tx"/>
                    </a:ext>
                  </a:extLst>
                </a:hlinkClick>
              </a:rPr>
              <a:t>https://talkabouttrust.org/resources/schools/nhs-ggc-vaping-information-guide</a:t>
            </a:r>
            <a:endParaRPr lang="en-GB" sz="1800">
              <a:solidFill>
                <a:srgbClr val="0070C0"/>
              </a:solidFill>
              <a:latin typeface="Segoe UI"/>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467886"/>
                </a:solidFill>
                <a:latin typeface="Segoe UI"/>
                <a:cs typeface="Segoe UI"/>
                <a:hlinkClick r:id="rId6">
                  <a:extLst>
                    <a:ext uri="{A12FA001-AC4F-418D-AE19-62706E023703}">
                      <ahyp:hlinkClr xmlns:ahyp="http://schemas.microsoft.com/office/drawing/2018/hyperlinkcolor" val="tx"/>
                    </a:ext>
                  </a:extLst>
                </a:hlinkClick>
              </a:rPr>
              <a:t>https://www.childline.org.uk/info-advice/you-your-body/drugs-alcohol-smoking/vaping/</a:t>
            </a:r>
            <a:endParaRPr lang="en-US" sz="1800">
              <a:solidFill>
                <a:srgbClr val="0070C0"/>
              </a:solidFill>
              <a:latin typeface="Segoe UI"/>
              <a:ea typeface="Calibri"/>
              <a:cs typeface="Segoe UI"/>
              <a:hlinkClick r:id="rId6">
                <a:extLst>
                  <a:ext uri="{A12FA001-AC4F-418D-AE19-62706E023703}">
                    <ahyp:hlinkClr xmlns:ahyp="http://schemas.microsoft.com/office/drawing/2018/hyperlinkcolor" val="tx"/>
                  </a:ext>
                </a:extLst>
              </a:hlinkClick>
            </a:endParaRPr>
          </a:p>
          <a:p>
            <a:endParaRPr lang="en-GB" sz="1800">
              <a:latin typeface="Segoe UI"/>
              <a:cs typeface="Segoe UI"/>
            </a:endParaRPr>
          </a:p>
          <a:p>
            <a:pPr algn="l" rtl="0" fontAlgn="base">
              <a:lnSpc>
                <a:spcPts val="1564"/>
              </a:lnSpc>
              <a:buNone/>
            </a:pPr>
            <a:r>
              <a:rPr lang="en-GB" sz="1800" b="0" i="0">
                <a:solidFill>
                  <a:srgbClr val="000000"/>
                </a:solidFill>
                <a:effectLst/>
                <a:latin typeface="Aptos" panose="020B0004020202020204" pitchFamily="34" charset="0"/>
              </a:rPr>
              <a:t> </a:t>
            </a:r>
            <a:endParaRPr lang="en-GB" b="0" i="0">
              <a:solidFill>
                <a:srgbClr val="000000"/>
              </a:solidFill>
              <a:effectLst/>
              <a:latin typeface="Segoe UI" panose="020B0502040204020203" pitchFamily="34" charset="0"/>
            </a:endParaRPr>
          </a:p>
          <a:p>
            <a:pPr algn="l" rtl="0" fontAlgn="base">
              <a:lnSpc>
                <a:spcPts val="1564"/>
              </a:lnSpc>
              <a:spcAft>
                <a:spcPts val="800"/>
              </a:spcAft>
              <a:buNone/>
            </a:pPr>
            <a:r>
              <a:rPr lang="en-GB" sz="1800" b="0" i="0">
                <a:solidFill>
                  <a:srgbClr val="000000"/>
                </a:solidFill>
                <a:effectLst/>
                <a:latin typeface="Aptos" panose="020B0004020202020204" pitchFamily="34" charset="0"/>
              </a:rPr>
              <a:t>Encourage discussion about accessing support.  How easy is this for young people to do?  Who are their trusted adults?   </a:t>
            </a:r>
            <a:endParaRPr lang="en-GB" b="0" i="0">
              <a:solidFill>
                <a:srgbClr val="000000"/>
              </a:solidFill>
              <a:effectLst/>
              <a:latin typeface="Segoe UI" panose="020B0502040204020203" pitchFamily="34" charset="0"/>
            </a:endParaRPr>
          </a:p>
          <a:p>
            <a:pPr algn="l" rtl="0" fontAlgn="base">
              <a:lnSpc>
                <a:spcPts val="1564"/>
              </a:lnSpc>
              <a:spcAft>
                <a:spcPts val="800"/>
              </a:spcAft>
            </a:pPr>
            <a:r>
              <a:rPr lang="en-GB" sz="1800" b="0" i="0">
                <a:solidFill>
                  <a:srgbClr val="000000"/>
                </a:solidFill>
                <a:effectLst/>
                <a:latin typeface="Aptos" panose="020B0004020202020204" pitchFamily="34" charset="0"/>
              </a:rPr>
              <a:t> </a:t>
            </a:r>
            <a:endParaRPr lang="en-GB" b="0" i="0">
              <a:solidFill>
                <a:srgbClr val="000000"/>
              </a:solidFill>
              <a:effectLst/>
              <a:latin typeface="Segoe UI" panose="020B0502040204020203" pitchFamily="34" charset="0"/>
            </a:endParaRPr>
          </a:p>
          <a:p>
            <a:endParaRPr lang="en-US"/>
          </a:p>
        </p:txBody>
      </p:sp>
      <p:sp>
        <p:nvSpPr>
          <p:cNvPr id="4" name="Slide Number Placeholder 3">
            <a:extLst>
              <a:ext uri="{FF2B5EF4-FFF2-40B4-BE49-F238E27FC236}">
                <a16:creationId xmlns:a16="http://schemas.microsoft.com/office/drawing/2014/main" id="{C8F2787F-5A57-40F9-6FDA-A8737553B6EE}"/>
              </a:ext>
            </a:extLst>
          </p:cNvPr>
          <p:cNvSpPr>
            <a:spLocks noGrp="1"/>
          </p:cNvSpPr>
          <p:nvPr>
            <p:ph type="sldNum" sz="quarter" idx="5"/>
          </p:nvPr>
        </p:nvSpPr>
        <p:spPr/>
        <p:txBody>
          <a:bodyPr/>
          <a:lstStyle/>
          <a:p>
            <a:fld id="{713DB98F-6C2B-4949-B3FD-B1FAAD83D033}" type="slidenum">
              <a:rPr lang="en-US" smtClean="0"/>
              <a:t>29</a:t>
            </a:fld>
            <a:endParaRPr lang="en-US"/>
          </a:p>
        </p:txBody>
      </p:sp>
    </p:spTree>
    <p:extLst>
      <p:ext uri="{BB962C8B-B14F-4D97-AF65-F5344CB8AC3E}">
        <p14:creationId xmlns:p14="http://schemas.microsoft.com/office/powerpoint/2010/main" val="421077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7544D-F7E9-A960-C4C1-FD05C776952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325407A-712D-D04C-C424-B549ACB323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36C77F1-8B02-EB90-4F64-3630A1B9DEF6}"/>
              </a:ext>
            </a:extLst>
          </p:cNvPr>
          <p:cNvSpPr>
            <a:spLocks noGrp="1"/>
          </p:cNvSpPr>
          <p:nvPr>
            <p:ph type="dt" sz="half" idx="10"/>
          </p:nvPr>
        </p:nvSpPr>
        <p:spPr/>
        <p:txBody>
          <a:bodyPr/>
          <a:lstStyle/>
          <a:p>
            <a:fld id="{3E21A087-B12E-4A43-92B3-2E8C62F0C8B3}" type="datetimeFigureOut">
              <a:rPr lang="en-US" smtClean="0"/>
              <a:t>9/21/26</a:t>
            </a:fld>
            <a:endParaRPr lang="en-US"/>
          </a:p>
        </p:txBody>
      </p:sp>
      <p:sp>
        <p:nvSpPr>
          <p:cNvPr id="5" name="Footer Placeholder 4">
            <a:extLst>
              <a:ext uri="{FF2B5EF4-FFF2-40B4-BE49-F238E27FC236}">
                <a16:creationId xmlns:a16="http://schemas.microsoft.com/office/drawing/2014/main" id="{79CEE251-CB1B-A7B9-EADF-948EAE8BF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259564-3444-0925-AFC2-7480FF0943CC}"/>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1372243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6EC8B-5D33-E17C-2A26-12C53241E12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10D590F-007D-ACC3-5BEA-1B13C75383F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100254B-1C71-5120-88ED-0EE1386E00A9}"/>
              </a:ext>
            </a:extLst>
          </p:cNvPr>
          <p:cNvSpPr>
            <a:spLocks noGrp="1"/>
          </p:cNvSpPr>
          <p:nvPr>
            <p:ph type="dt" sz="half" idx="10"/>
          </p:nvPr>
        </p:nvSpPr>
        <p:spPr/>
        <p:txBody>
          <a:bodyPr/>
          <a:lstStyle/>
          <a:p>
            <a:fld id="{3E21A087-B12E-4A43-92B3-2E8C62F0C8B3}" type="datetimeFigureOut">
              <a:rPr lang="en-US" smtClean="0"/>
              <a:t>9/21/26</a:t>
            </a:fld>
            <a:endParaRPr lang="en-US"/>
          </a:p>
        </p:txBody>
      </p:sp>
      <p:sp>
        <p:nvSpPr>
          <p:cNvPr id="5" name="Footer Placeholder 4">
            <a:extLst>
              <a:ext uri="{FF2B5EF4-FFF2-40B4-BE49-F238E27FC236}">
                <a16:creationId xmlns:a16="http://schemas.microsoft.com/office/drawing/2014/main" id="{526A50CF-3AAA-AA9F-9FE1-31FCA0F4E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7271E-C84D-8794-A236-DEC1B15EE52F}"/>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3787605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437FA-8237-A996-161D-C7EE8490054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6C287AF-1F19-FC17-A104-C147BAB3C8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25875F7-8552-3916-4097-4B3815CD84B4}"/>
              </a:ext>
            </a:extLst>
          </p:cNvPr>
          <p:cNvSpPr>
            <a:spLocks noGrp="1"/>
          </p:cNvSpPr>
          <p:nvPr>
            <p:ph type="dt" sz="half" idx="10"/>
          </p:nvPr>
        </p:nvSpPr>
        <p:spPr/>
        <p:txBody>
          <a:bodyPr/>
          <a:lstStyle/>
          <a:p>
            <a:fld id="{3E21A087-B12E-4A43-92B3-2E8C62F0C8B3}" type="datetimeFigureOut">
              <a:rPr lang="en-US" smtClean="0"/>
              <a:t>9/21/26</a:t>
            </a:fld>
            <a:endParaRPr lang="en-US"/>
          </a:p>
        </p:txBody>
      </p:sp>
      <p:sp>
        <p:nvSpPr>
          <p:cNvPr id="5" name="Footer Placeholder 4">
            <a:extLst>
              <a:ext uri="{FF2B5EF4-FFF2-40B4-BE49-F238E27FC236}">
                <a16:creationId xmlns:a16="http://schemas.microsoft.com/office/drawing/2014/main" id="{5786119A-8BAF-DCB6-7B95-4933D07A5D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FE548F-D831-4457-68BE-D0B8894A96BF}"/>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29935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26113-22B5-525B-29D9-2639C79AD66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265852B-FFC7-C199-F7EF-181D5D55289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BE670B2-D92B-D88E-21C7-DC685A2940E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467204D-AE78-7A7F-4666-033D6286940B}"/>
              </a:ext>
            </a:extLst>
          </p:cNvPr>
          <p:cNvSpPr>
            <a:spLocks noGrp="1"/>
          </p:cNvSpPr>
          <p:nvPr>
            <p:ph type="dt" sz="half" idx="10"/>
          </p:nvPr>
        </p:nvSpPr>
        <p:spPr/>
        <p:txBody>
          <a:bodyPr/>
          <a:lstStyle/>
          <a:p>
            <a:fld id="{3E21A087-B12E-4A43-92B3-2E8C62F0C8B3}" type="datetimeFigureOut">
              <a:rPr lang="en-US" smtClean="0"/>
              <a:t>9/21/26</a:t>
            </a:fld>
            <a:endParaRPr lang="en-US"/>
          </a:p>
        </p:txBody>
      </p:sp>
      <p:sp>
        <p:nvSpPr>
          <p:cNvPr id="6" name="Footer Placeholder 5">
            <a:extLst>
              <a:ext uri="{FF2B5EF4-FFF2-40B4-BE49-F238E27FC236}">
                <a16:creationId xmlns:a16="http://schemas.microsoft.com/office/drawing/2014/main" id="{D230E303-80FB-972B-FAC8-8590AC6FDB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E63EE2-C1C9-F683-AC1A-9F94E60CC6BA}"/>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3033658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8EFDC-C3B4-5436-8399-EC49687E767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EF0EFCE-41E5-628F-C8F8-A490BDC216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EB36AB3-9ACF-6BFB-2566-BEFB7772E78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FF34FAF-3336-CB7A-17DE-60B233202C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22EE29A-6DF9-3509-C6A4-195FFDC2FC1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67AAB4E-5985-12BD-C9EB-589E80B1202A}"/>
              </a:ext>
            </a:extLst>
          </p:cNvPr>
          <p:cNvSpPr>
            <a:spLocks noGrp="1"/>
          </p:cNvSpPr>
          <p:nvPr>
            <p:ph type="dt" sz="half" idx="10"/>
          </p:nvPr>
        </p:nvSpPr>
        <p:spPr/>
        <p:txBody>
          <a:bodyPr/>
          <a:lstStyle/>
          <a:p>
            <a:fld id="{3E21A087-B12E-4A43-92B3-2E8C62F0C8B3}" type="datetimeFigureOut">
              <a:rPr lang="en-US" smtClean="0"/>
              <a:t>9/21/26</a:t>
            </a:fld>
            <a:endParaRPr lang="en-US"/>
          </a:p>
        </p:txBody>
      </p:sp>
      <p:sp>
        <p:nvSpPr>
          <p:cNvPr id="8" name="Footer Placeholder 7">
            <a:extLst>
              <a:ext uri="{FF2B5EF4-FFF2-40B4-BE49-F238E27FC236}">
                <a16:creationId xmlns:a16="http://schemas.microsoft.com/office/drawing/2014/main" id="{3D93DC9E-B9E0-7D19-7A47-A774DD604D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A8946E-9B59-FAB4-1144-8C01250D1FC2}"/>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353833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CFCE8-9E37-D69B-1279-115DC28C43C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4A31211-574F-8B3F-E391-AA7D63F0773E}"/>
              </a:ext>
            </a:extLst>
          </p:cNvPr>
          <p:cNvSpPr>
            <a:spLocks noGrp="1"/>
          </p:cNvSpPr>
          <p:nvPr>
            <p:ph type="dt" sz="half" idx="10"/>
          </p:nvPr>
        </p:nvSpPr>
        <p:spPr/>
        <p:txBody>
          <a:bodyPr/>
          <a:lstStyle/>
          <a:p>
            <a:fld id="{3E21A087-B12E-4A43-92B3-2E8C62F0C8B3}" type="datetimeFigureOut">
              <a:rPr lang="en-US" smtClean="0"/>
              <a:t>9/21/26</a:t>
            </a:fld>
            <a:endParaRPr lang="en-US"/>
          </a:p>
        </p:txBody>
      </p:sp>
      <p:sp>
        <p:nvSpPr>
          <p:cNvPr id="4" name="Footer Placeholder 3">
            <a:extLst>
              <a:ext uri="{FF2B5EF4-FFF2-40B4-BE49-F238E27FC236}">
                <a16:creationId xmlns:a16="http://schemas.microsoft.com/office/drawing/2014/main" id="{77B43B7D-40C5-1ECF-6DFD-2B622382CD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F3B756-2541-A24C-E276-847132244E68}"/>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241223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B5F5B4-9030-95F0-43A4-6DB30BE9F005}"/>
              </a:ext>
            </a:extLst>
          </p:cNvPr>
          <p:cNvSpPr>
            <a:spLocks noGrp="1"/>
          </p:cNvSpPr>
          <p:nvPr>
            <p:ph type="dt" sz="half" idx="10"/>
          </p:nvPr>
        </p:nvSpPr>
        <p:spPr/>
        <p:txBody>
          <a:bodyPr/>
          <a:lstStyle/>
          <a:p>
            <a:fld id="{3E21A087-B12E-4A43-92B3-2E8C62F0C8B3}" type="datetimeFigureOut">
              <a:rPr lang="en-US" smtClean="0"/>
              <a:t>9/21/26</a:t>
            </a:fld>
            <a:endParaRPr lang="en-US"/>
          </a:p>
        </p:txBody>
      </p:sp>
      <p:sp>
        <p:nvSpPr>
          <p:cNvPr id="3" name="Footer Placeholder 2">
            <a:extLst>
              <a:ext uri="{FF2B5EF4-FFF2-40B4-BE49-F238E27FC236}">
                <a16:creationId xmlns:a16="http://schemas.microsoft.com/office/drawing/2014/main" id="{01732A2F-C602-CD6C-D2A7-3EFCD0281A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B8207D5-8D54-1C4B-3C39-EE8972CB4665}"/>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1748464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220C0-4840-496A-9AB8-76275464E31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1F82F1F-A23C-0D21-3219-2D1B9B6235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4F56A1D-8F31-5672-CCB3-9FF1608C39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95822B1-4FBA-3770-1A12-C16DDF885BF1}"/>
              </a:ext>
            </a:extLst>
          </p:cNvPr>
          <p:cNvSpPr>
            <a:spLocks noGrp="1"/>
          </p:cNvSpPr>
          <p:nvPr>
            <p:ph type="dt" sz="half" idx="10"/>
          </p:nvPr>
        </p:nvSpPr>
        <p:spPr/>
        <p:txBody>
          <a:bodyPr/>
          <a:lstStyle/>
          <a:p>
            <a:fld id="{3E21A087-B12E-4A43-92B3-2E8C62F0C8B3}" type="datetimeFigureOut">
              <a:rPr lang="en-US" smtClean="0"/>
              <a:t>9/21/26</a:t>
            </a:fld>
            <a:endParaRPr lang="en-US"/>
          </a:p>
        </p:txBody>
      </p:sp>
      <p:sp>
        <p:nvSpPr>
          <p:cNvPr id="6" name="Footer Placeholder 5">
            <a:extLst>
              <a:ext uri="{FF2B5EF4-FFF2-40B4-BE49-F238E27FC236}">
                <a16:creationId xmlns:a16="http://schemas.microsoft.com/office/drawing/2014/main" id="{8CBC519C-9D29-9975-9201-162E7CF597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BB7DBB-AF2A-4939-E2F9-B099AF213779}"/>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196408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DB17F-34AA-C314-DFC8-22C5B9A8105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2A78194-BDF5-EA86-32E5-1CEFEE90E0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11933E-B165-EC2F-2251-0E68B0EE16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5E2FC5D-2685-B507-83F0-B9E6DAF5EBBD}"/>
              </a:ext>
            </a:extLst>
          </p:cNvPr>
          <p:cNvSpPr>
            <a:spLocks noGrp="1"/>
          </p:cNvSpPr>
          <p:nvPr>
            <p:ph type="dt" sz="half" idx="10"/>
          </p:nvPr>
        </p:nvSpPr>
        <p:spPr/>
        <p:txBody>
          <a:bodyPr/>
          <a:lstStyle/>
          <a:p>
            <a:fld id="{3E21A087-B12E-4A43-92B3-2E8C62F0C8B3}" type="datetimeFigureOut">
              <a:rPr lang="en-US" smtClean="0"/>
              <a:t>9/21/26</a:t>
            </a:fld>
            <a:endParaRPr lang="en-US"/>
          </a:p>
        </p:txBody>
      </p:sp>
      <p:sp>
        <p:nvSpPr>
          <p:cNvPr id="6" name="Footer Placeholder 5">
            <a:extLst>
              <a:ext uri="{FF2B5EF4-FFF2-40B4-BE49-F238E27FC236}">
                <a16:creationId xmlns:a16="http://schemas.microsoft.com/office/drawing/2014/main" id="{F5C0AA53-6933-0324-46CA-2DF0C53C50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ED40B4-20E1-8F69-924E-7E647AEC1D6C}"/>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2848140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83FE4-EF87-275A-5883-CD5EB2F95DD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42E903A-25E7-D410-F4CE-26D265A514F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4819138-DDAA-C6FF-317B-E073F38FC2F7}"/>
              </a:ext>
            </a:extLst>
          </p:cNvPr>
          <p:cNvSpPr>
            <a:spLocks noGrp="1"/>
          </p:cNvSpPr>
          <p:nvPr>
            <p:ph type="dt" sz="half" idx="10"/>
          </p:nvPr>
        </p:nvSpPr>
        <p:spPr/>
        <p:txBody>
          <a:bodyPr/>
          <a:lstStyle/>
          <a:p>
            <a:fld id="{3E21A087-B12E-4A43-92B3-2E8C62F0C8B3}" type="datetimeFigureOut">
              <a:rPr lang="en-US" smtClean="0"/>
              <a:t>9/21/26</a:t>
            </a:fld>
            <a:endParaRPr lang="en-US"/>
          </a:p>
        </p:txBody>
      </p:sp>
      <p:sp>
        <p:nvSpPr>
          <p:cNvPr id="5" name="Footer Placeholder 4">
            <a:extLst>
              <a:ext uri="{FF2B5EF4-FFF2-40B4-BE49-F238E27FC236}">
                <a16:creationId xmlns:a16="http://schemas.microsoft.com/office/drawing/2014/main" id="{602394D2-FBE8-1BE0-C298-0785B1888E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FB5B98-7EF5-1AE4-2524-C2312C0E62F4}"/>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2671748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BB78EB-7731-B580-1D1D-31639E8AAE9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642EA91-8E52-656E-8C5B-537D64C8F3F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F2D19B-C6E7-0889-270C-6C0E62D55E94}"/>
              </a:ext>
            </a:extLst>
          </p:cNvPr>
          <p:cNvSpPr>
            <a:spLocks noGrp="1"/>
          </p:cNvSpPr>
          <p:nvPr>
            <p:ph type="dt" sz="half" idx="10"/>
          </p:nvPr>
        </p:nvSpPr>
        <p:spPr/>
        <p:txBody>
          <a:bodyPr/>
          <a:lstStyle/>
          <a:p>
            <a:fld id="{3E21A087-B12E-4A43-92B3-2E8C62F0C8B3}" type="datetimeFigureOut">
              <a:rPr lang="en-US" smtClean="0"/>
              <a:t>9/21/26</a:t>
            </a:fld>
            <a:endParaRPr lang="en-US"/>
          </a:p>
        </p:txBody>
      </p:sp>
      <p:sp>
        <p:nvSpPr>
          <p:cNvPr id="5" name="Footer Placeholder 4">
            <a:extLst>
              <a:ext uri="{FF2B5EF4-FFF2-40B4-BE49-F238E27FC236}">
                <a16:creationId xmlns:a16="http://schemas.microsoft.com/office/drawing/2014/main" id="{FDE320DA-8AC7-C13E-7AD5-71B7244D51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DDD5A5-918E-39E5-2419-0B7B85C16E68}"/>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1361588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889F72-2FC0-91D6-2F7B-0570EBCEAC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4B37D0F-382F-474E-A92E-9810E2799A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2032E45-D92A-435B-3911-D94AD5CF67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21A087-B12E-4A43-92B3-2E8C62F0C8B3}" type="datetimeFigureOut">
              <a:rPr lang="en-US" smtClean="0"/>
              <a:t>9/21/26</a:t>
            </a:fld>
            <a:endParaRPr lang="en-US"/>
          </a:p>
        </p:txBody>
      </p:sp>
      <p:sp>
        <p:nvSpPr>
          <p:cNvPr id="5" name="Footer Placeholder 4">
            <a:extLst>
              <a:ext uri="{FF2B5EF4-FFF2-40B4-BE49-F238E27FC236}">
                <a16:creationId xmlns:a16="http://schemas.microsoft.com/office/drawing/2014/main" id="{1748120E-B278-CB05-0E78-E0994C8F5E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40E10EB-05E8-7DAC-4D92-781E38ED6E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3C3408D-6540-5F45-BEEE-679C83697D6A}" type="slidenum">
              <a:rPr lang="en-US" smtClean="0"/>
              <a:t>‹#›</a:t>
            </a:fld>
            <a:endParaRPr lang="en-US"/>
          </a:p>
        </p:txBody>
      </p:sp>
    </p:spTree>
    <p:extLst>
      <p:ext uri="{BB962C8B-B14F-4D97-AF65-F5344CB8AC3E}">
        <p14:creationId xmlns:p14="http://schemas.microsoft.com/office/powerpoint/2010/main" val="844726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6.jpe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jpe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jpe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1.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ideo" Target="https://www.youtube.com/embed/ZK6pp9AAzRY?feature=oembed" TargetMode="External"/><Relationship Id="rId6" Type="http://schemas.openxmlformats.org/officeDocument/2006/relationships/image" Target="../media/image13.jpeg"/><Relationship Id="rId5" Type="http://schemas.openxmlformats.org/officeDocument/2006/relationships/image" Target="../media/image1.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ideo" Target="https://www.youtube.com/embed/o0mKnH04sdE?feature=oembed" TargetMode="External"/><Relationship Id="rId6" Type="http://schemas.openxmlformats.org/officeDocument/2006/relationships/image" Target="../media/image24.jpeg"/><Relationship Id="rId5" Type="http://schemas.openxmlformats.org/officeDocument/2006/relationships/image" Target="../media/image1.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210.png"/><Relationship Id="rId13" Type="http://schemas.openxmlformats.org/officeDocument/2006/relationships/image" Target="../media/image230.png"/><Relationship Id="rId18" Type="http://schemas.openxmlformats.org/officeDocument/2006/relationships/hyperlink" Target="https://www.nhsinform.scot/campaigns/vaping/" TargetMode="External"/><Relationship Id="rId3" Type="http://schemas.openxmlformats.org/officeDocument/2006/relationships/customXml" Target="../ink/ink1.xml"/><Relationship Id="rId21" Type="http://schemas.openxmlformats.org/officeDocument/2006/relationships/image" Target="../media/image2.png"/><Relationship Id="rId7" Type="http://schemas.openxmlformats.org/officeDocument/2006/relationships/customXml" Target="../ink/ink3.xml"/><Relationship Id="rId12" Type="http://schemas.openxmlformats.org/officeDocument/2006/relationships/customXml" Target="../ink/ink6.xml"/><Relationship Id="rId17" Type="http://schemas.openxmlformats.org/officeDocument/2006/relationships/hyperlink" Target="https://talkabouttrust.org/resources/schools/nhs-ggc-vaping-information-guide" TargetMode="External"/><Relationship Id="rId2" Type="http://schemas.openxmlformats.org/officeDocument/2006/relationships/notesSlide" Target="../notesSlides/notesSlide29.xml"/><Relationship Id="rId16" Type="http://schemas.openxmlformats.org/officeDocument/2006/relationships/hyperlink" Target="https://www.nhsggc.scot/your-health/quit-your-way/quit-your-way-youth/" TargetMode="External"/><Relationship Id="rId20"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00.png"/><Relationship Id="rId11" Type="http://schemas.openxmlformats.org/officeDocument/2006/relationships/image" Target="../media/image220.png"/><Relationship Id="rId24" Type="http://schemas.openxmlformats.org/officeDocument/2006/relationships/image" Target="../media/image28.png"/><Relationship Id="rId5" Type="http://schemas.openxmlformats.org/officeDocument/2006/relationships/customXml" Target="../ink/ink2.xml"/><Relationship Id="rId15" Type="http://schemas.openxmlformats.org/officeDocument/2006/relationships/hyperlink" Target="https://www.childline.org.uk/info-advice/you-your-body/drugs-alcohol-smoking/vaping/" TargetMode="External"/><Relationship Id="rId23" Type="http://schemas.openxmlformats.org/officeDocument/2006/relationships/image" Target="../media/image27.png"/><Relationship Id="rId10" Type="http://schemas.openxmlformats.org/officeDocument/2006/relationships/customXml" Target="../ink/ink5.xml"/><Relationship Id="rId19" Type="http://schemas.openxmlformats.org/officeDocument/2006/relationships/image" Target="../media/image25.png"/><Relationship Id="rId4" Type="http://schemas.openxmlformats.org/officeDocument/2006/relationships/image" Target="../media/image190.png"/><Relationship Id="rId9" Type="http://schemas.openxmlformats.org/officeDocument/2006/relationships/customXml" Target="../ink/ink4.xml"/><Relationship Id="rId14" Type="http://schemas.openxmlformats.org/officeDocument/2006/relationships/customXml" Target="../ink/ink7.xml"/><Relationship Id="rId2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5B969-7C11-C5F6-EDC5-AB3FBE0D67A4}"/>
            </a:ext>
          </a:extLst>
        </p:cNvPr>
        <p:cNvGrpSpPr/>
        <p:nvPr/>
      </p:nvGrpSpPr>
      <p:grpSpPr>
        <a:xfrm>
          <a:off x="0" y="0"/>
          <a:ext cx="0" cy="0"/>
          <a:chOff x="0" y="0"/>
          <a:chExt cx="0" cy="0"/>
        </a:xfrm>
      </p:grpSpPr>
      <p:sp>
        <p:nvSpPr>
          <p:cNvPr id="6" name="Oval 5">
            <a:extLst>
              <a:ext uri="{FF2B5EF4-FFF2-40B4-BE49-F238E27FC236}">
                <a16:creationId xmlns:a16="http://schemas.microsoft.com/office/drawing/2014/main" id="{40F7234E-F49D-8CE3-8863-4D225F90BCA9}"/>
              </a:ext>
            </a:extLst>
          </p:cNvPr>
          <p:cNvSpPr/>
          <p:nvPr/>
        </p:nvSpPr>
        <p:spPr>
          <a:xfrm>
            <a:off x="-2012286" y="-604342"/>
            <a:ext cx="6831700" cy="6652457"/>
          </a:xfrm>
          <a:prstGeom prst="ellipse">
            <a:avLst/>
          </a:prstGeom>
          <a:solidFill>
            <a:srgbClr val="0878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Blue and white logo with text&#10;&#10;AI-generated content may be incorrect.">
            <a:extLst>
              <a:ext uri="{FF2B5EF4-FFF2-40B4-BE49-F238E27FC236}">
                <a16:creationId xmlns:a16="http://schemas.microsoft.com/office/drawing/2014/main" id="{84F71C02-22B6-AA5C-D57A-79F154D8A768}"/>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pic>
        <p:nvPicPr>
          <p:cNvPr id="3" name="Picture 2">
            <a:extLst>
              <a:ext uri="{FF2B5EF4-FFF2-40B4-BE49-F238E27FC236}">
                <a16:creationId xmlns:a16="http://schemas.microsoft.com/office/drawing/2014/main" id="{F5750A02-E59B-C019-33A0-09AA0F95F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3045" y="1401922"/>
            <a:ext cx="3171351" cy="2114234"/>
          </a:xfrm>
          <a:prstGeom prst="rect">
            <a:avLst/>
          </a:prstGeom>
        </p:spPr>
      </p:pic>
      <p:pic>
        <p:nvPicPr>
          <p:cNvPr id="5" name="Picture 4" descr="A group of colorful electronic devices&#10;&#10;Description automatically generated">
            <a:extLst>
              <a:ext uri="{FF2B5EF4-FFF2-40B4-BE49-F238E27FC236}">
                <a16:creationId xmlns:a16="http://schemas.microsoft.com/office/drawing/2014/main" id="{302F3C0E-A544-D0B3-8994-C0B75354D52C}"/>
              </a:ext>
            </a:extLst>
          </p:cNvPr>
          <p:cNvPicPr>
            <a:picLocks noChangeAspect="1"/>
          </p:cNvPicPr>
          <p:nvPr/>
        </p:nvPicPr>
        <p:blipFill>
          <a:blip r:embed="rId6"/>
          <a:srcRect t="9116" r="-3" b="7170"/>
          <a:stretch/>
        </p:blipFill>
        <p:spPr>
          <a:xfrm>
            <a:off x="647403" y="1855689"/>
            <a:ext cx="3027276" cy="2523164"/>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sp>
        <p:nvSpPr>
          <p:cNvPr id="8" name="Title 1">
            <a:extLst>
              <a:ext uri="{FF2B5EF4-FFF2-40B4-BE49-F238E27FC236}">
                <a16:creationId xmlns:a16="http://schemas.microsoft.com/office/drawing/2014/main" id="{482153ED-AA44-4F76-619E-55C0FF132DD3}"/>
              </a:ext>
            </a:extLst>
          </p:cNvPr>
          <p:cNvSpPr txBox="1">
            <a:spLocks/>
          </p:cNvSpPr>
          <p:nvPr/>
        </p:nvSpPr>
        <p:spPr>
          <a:xfrm>
            <a:off x="6010946" y="3867688"/>
            <a:ext cx="7631457" cy="511165"/>
          </a:xfrm>
          <a:prstGeom prst="rect">
            <a:avLst/>
          </a:prstGeom>
          <a:ln>
            <a:noFill/>
          </a:ln>
        </p:spPr>
        <p:txBody>
          <a:bodyPr vert="horz" lIns="91440" tIns="45720" rIns="91440" bIns="45720" rtlCol="0"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400" b="1" dirty="0">
                <a:solidFill>
                  <a:srgbClr val="000000"/>
                </a:solidFill>
                <a:effectLst>
                  <a:outerShdw blurRad="50800" dist="38100" dir="2700000" algn="tl" rotWithShape="0">
                    <a:prstClr val="black">
                      <a:alpha val="40000"/>
                    </a:prstClr>
                  </a:outerShdw>
                </a:effectLst>
                <a:latin typeface="Segoe UI"/>
                <a:cs typeface="Segoe UI"/>
              </a:rPr>
              <a:t>Vaping &amp; Nicotine</a:t>
            </a:r>
          </a:p>
        </p:txBody>
      </p:sp>
    </p:spTree>
    <p:custDataLst>
      <p:tags r:id="rId1"/>
    </p:custDataLst>
    <p:extLst>
      <p:ext uri="{BB962C8B-B14F-4D97-AF65-F5344CB8AC3E}">
        <p14:creationId xmlns:p14="http://schemas.microsoft.com/office/powerpoint/2010/main" val="316509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5C55D174-8B30-CB10-37AF-41E9CD109F7D}"/>
              </a:ext>
            </a:extLst>
          </p:cNvPr>
          <p:cNvSpPr/>
          <p:nvPr/>
        </p:nvSpPr>
        <p:spPr>
          <a:xfrm>
            <a:off x="-2012286" y="-604342"/>
            <a:ext cx="6831700" cy="6652457"/>
          </a:xfrm>
          <a:prstGeom prst="ellipse">
            <a:avLst/>
          </a:prstGeom>
          <a:solidFill>
            <a:srgbClr val="0878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Title 1">
            <a:extLst>
              <a:ext uri="{FF2B5EF4-FFF2-40B4-BE49-F238E27FC236}">
                <a16:creationId xmlns:a16="http://schemas.microsoft.com/office/drawing/2014/main" id="{975897A8-7301-6B47-9155-089373B1CC5F}"/>
              </a:ext>
            </a:extLst>
          </p:cNvPr>
          <p:cNvSpPr txBox="1">
            <a:spLocks/>
          </p:cNvSpPr>
          <p:nvPr/>
        </p:nvSpPr>
        <p:spPr>
          <a:xfrm>
            <a:off x="677473" y="2607159"/>
            <a:ext cx="3333592" cy="8744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GB" sz="3200" b="1">
                <a:solidFill>
                  <a:schemeClr val="bg1"/>
                </a:solidFill>
                <a:latin typeface="Segoe UI"/>
                <a:cs typeface="Segoe UI"/>
              </a:rPr>
              <a:t>Group agreement</a:t>
            </a:r>
            <a:br>
              <a:rPr lang="en-GB" sz="3200">
                <a:latin typeface="Segoe UI" panose="020B0502040204020203" pitchFamily="34" charset="0"/>
                <a:cs typeface="Segoe UI" panose="020B0502040204020203" pitchFamily="34" charset="0"/>
              </a:rPr>
            </a:br>
            <a:endParaRPr lang="en-GB" sz="3200">
              <a:latin typeface="Segoe UI" panose="020B0502040204020203"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0435362C-0347-4EF2-24DC-365256FDF3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7" name="Picture 6" descr="Blue and white logo with text&#10;&#10;AI-generated content may be incorrect.">
            <a:extLst>
              <a:ext uri="{FF2B5EF4-FFF2-40B4-BE49-F238E27FC236}">
                <a16:creationId xmlns:a16="http://schemas.microsoft.com/office/drawing/2014/main" id="{FD5ACF82-D034-D119-BD60-517A6B358EEA}"/>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
        <p:nvSpPr>
          <p:cNvPr id="3" name="TextBox 2">
            <a:extLst>
              <a:ext uri="{FF2B5EF4-FFF2-40B4-BE49-F238E27FC236}">
                <a16:creationId xmlns:a16="http://schemas.microsoft.com/office/drawing/2014/main" id="{AA85C857-AA14-7E80-8E0E-AC1C410595B4}"/>
              </a:ext>
            </a:extLst>
          </p:cNvPr>
          <p:cNvSpPr txBox="1"/>
          <p:nvPr/>
        </p:nvSpPr>
        <p:spPr>
          <a:xfrm>
            <a:off x="4949373" y="1779135"/>
            <a:ext cx="7413172" cy="3539430"/>
          </a:xfrm>
          <a:prstGeom prst="rect">
            <a:avLst/>
          </a:prstGeom>
          <a:noFill/>
        </p:spPr>
        <p:txBody>
          <a:bodyPr wrap="square" lIns="91440" tIns="45720" rIns="91440" bIns="45720" rtlCol="0" anchor="t">
            <a:spAutoFit/>
          </a:bodyPr>
          <a:lstStyle/>
          <a:p>
            <a:r>
              <a:rPr lang="en-GB" sz="2800" b="1"/>
              <a:t>What do we need to think about as a group when we talk about Vaping?   </a:t>
            </a:r>
          </a:p>
          <a:p>
            <a:endParaRPr lang="en-GB" sz="2800" b="1"/>
          </a:p>
          <a:p>
            <a:r>
              <a:rPr lang="en-GB" sz="2800"/>
              <a:t>Careful sharing?  Asking questions?</a:t>
            </a:r>
          </a:p>
          <a:p>
            <a:endParaRPr lang="en-GB" sz="2800" b="1"/>
          </a:p>
          <a:p>
            <a:r>
              <a:rPr lang="en-GB" sz="2800" b="1"/>
              <a:t>What do we need the adults to do?</a:t>
            </a:r>
          </a:p>
          <a:p>
            <a:endParaRPr lang="en-GB" sz="2800" b="1"/>
          </a:p>
          <a:p>
            <a:r>
              <a:rPr lang="en-GB" sz="2800"/>
              <a:t>Honest answers? Zero judgement?</a:t>
            </a:r>
            <a:endParaRPr lang="en-GB"/>
          </a:p>
        </p:txBody>
      </p:sp>
    </p:spTree>
    <p:custDataLst>
      <p:tags r:id="rId1"/>
    </p:custDataLst>
    <p:extLst>
      <p:ext uri="{BB962C8B-B14F-4D97-AF65-F5344CB8AC3E}">
        <p14:creationId xmlns:p14="http://schemas.microsoft.com/office/powerpoint/2010/main" val="37455264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2387C-6A7D-8C61-50E7-1D586371DF44}"/>
            </a:ext>
          </a:extLst>
        </p:cNvPr>
        <p:cNvGrpSpPr/>
        <p:nvPr/>
      </p:nvGrpSpPr>
      <p:grpSpPr>
        <a:xfrm>
          <a:off x="0" y="0"/>
          <a:ext cx="0" cy="0"/>
          <a:chOff x="0" y="0"/>
          <a:chExt cx="0" cy="0"/>
        </a:xfrm>
      </p:grpSpPr>
      <p:pic>
        <p:nvPicPr>
          <p:cNvPr id="14" name="Picture 13" descr="A colorful rectangular sign with black text&#10;&#10;AI-generated content may be incorrect.">
            <a:extLst>
              <a:ext uri="{FF2B5EF4-FFF2-40B4-BE49-F238E27FC236}">
                <a16:creationId xmlns:a16="http://schemas.microsoft.com/office/drawing/2014/main" id="{660E1688-4FE4-B4E2-2CDE-B19201F34D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13" name="Oval 12">
            <a:extLst>
              <a:ext uri="{FF2B5EF4-FFF2-40B4-BE49-F238E27FC236}">
                <a16:creationId xmlns:a16="http://schemas.microsoft.com/office/drawing/2014/main" id="{A96D7C60-F2A4-AE2C-F96F-4A77A8947D5D}"/>
              </a:ext>
            </a:extLst>
          </p:cNvPr>
          <p:cNvSpPr/>
          <p:nvPr/>
        </p:nvSpPr>
        <p:spPr>
          <a:xfrm>
            <a:off x="-2012286" y="-604342"/>
            <a:ext cx="6831700" cy="6652457"/>
          </a:xfrm>
          <a:prstGeom prst="ellipse">
            <a:avLst/>
          </a:prstGeom>
          <a:solidFill>
            <a:srgbClr val="0878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nvGrpSpPr>
          <p:cNvPr id="12" name="Group 11">
            <a:extLst>
              <a:ext uri="{FF2B5EF4-FFF2-40B4-BE49-F238E27FC236}">
                <a16:creationId xmlns:a16="http://schemas.microsoft.com/office/drawing/2014/main" id="{21054308-5216-0893-D57F-57C872BF69DB}"/>
              </a:ext>
            </a:extLst>
          </p:cNvPr>
          <p:cNvGrpSpPr/>
          <p:nvPr/>
        </p:nvGrpSpPr>
        <p:grpSpPr>
          <a:xfrm>
            <a:off x="4927429" y="971437"/>
            <a:ext cx="5124127" cy="1136876"/>
            <a:chOff x="-28741" y="3404550"/>
            <a:chExt cx="5946485" cy="1136876"/>
          </a:xfrm>
        </p:grpSpPr>
        <p:sp>
          <p:nvSpPr>
            <p:cNvPr id="15" name="Rounded Rectangle 14">
              <a:extLst>
                <a:ext uri="{FF2B5EF4-FFF2-40B4-BE49-F238E27FC236}">
                  <a16:creationId xmlns:a16="http://schemas.microsoft.com/office/drawing/2014/main" id="{B582C1E2-DBFA-C2E4-FC5B-045B15307EA8}"/>
                </a:ext>
              </a:extLst>
            </p:cNvPr>
            <p:cNvSpPr/>
            <p:nvPr/>
          </p:nvSpPr>
          <p:spPr>
            <a:xfrm>
              <a:off x="0" y="3404550"/>
              <a:ext cx="5917744" cy="973440"/>
            </a:xfrm>
            <a:prstGeom prst="roundRect">
              <a:avLst/>
            </a:prstGeom>
            <a:solidFill>
              <a:srgbClr val="7030A0"/>
            </a:solidFill>
          </p:spPr>
          <p:style>
            <a:lnRef idx="2">
              <a:schemeClr val="lt1">
                <a:hueOff val="0"/>
                <a:satOff val="0"/>
                <a:lumOff val="0"/>
                <a:alphaOff val="0"/>
              </a:schemeClr>
            </a:lnRef>
            <a:fillRef idx="1">
              <a:scrgbClr r="0" g="0" b="0"/>
            </a:fillRef>
            <a:effectRef idx="0">
              <a:schemeClr val="accent5">
                <a:hueOff val="270005"/>
                <a:satOff val="6519"/>
                <a:lumOff val="-31471"/>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6" name="Rounded Rectangle 4">
              <a:extLst>
                <a:ext uri="{FF2B5EF4-FFF2-40B4-BE49-F238E27FC236}">
                  <a16:creationId xmlns:a16="http://schemas.microsoft.com/office/drawing/2014/main" id="{B060BB54-6E51-D8E3-5CAA-BA49E7727A5E}"/>
                </a:ext>
              </a:extLst>
            </p:cNvPr>
            <p:cNvSpPr txBox="1"/>
            <p:nvPr/>
          </p:nvSpPr>
          <p:spPr>
            <a:xfrm>
              <a:off x="-28741" y="3490409"/>
              <a:ext cx="5921575" cy="10510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r>
                <a:rPr lang="en-US" sz="2400" b="1">
                  <a:solidFill>
                    <a:srgbClr val="FFFFFF"/>
                  </a:solidFill>
                  <a:latin typeface="Segoe UI"/>
                  <a:cs typeface="Segoe UI"/>
                </a:rPr>
                <a:t>Think about how vaping and nicotine affects young people</a:t>
              </a:r>
              <a:endParaRPr lang="en-GB" sz="2400">
                <a:solidFill>
                  <a:srgbClr val="FFFFFF"/>
                </a:solidFill>
                <a:latin typeface="Segoe UI"/>
                <a:cs typeface="Segoe UI"/>
              </a:endParaRPr>
            </a:p>
            <a:p>
              <a:pPr algn="ctr" defTabSz="1066800">
                <a:lnSpc>
                  <a:spcPct val="90000"/>
                </a:lnSpc>
                <a:spcBef>
                  <a:spcPct val="0"/>
                </a:spcBef>
                <a:spcAft>
                  <a:spcPct val="35000"/>
                </a:spcAft>
              </a:pPr>
              <a:endParaRPr lang="en-GB" sz="2200" b="1" kern="1200">
                <a:solidFill>
                  <a:srgbClr val="FFFFFF"/>
                </a:solidFill>
                <a:latin typeface="Segoe UI" panose="020B0502040204020203" pitchFamily="34" charset="0"/>
                <a:cs typeface="Segoe UI" panose="020B0502040204020203" pitchFamily="34" charset="0"/>
              </a:endParaRPr>
            </a:p>
          </p:txBody>
        </p:sp>
      </p:grpSp>
      <p:sp>
        <p:nvSpPr>
          <p:cNvPr id="20" name="Rounded Rectangle 19">
            <a:extLst>
              <a:ext uri="{FF2B5EF4-FFF2-40B4-BE49-F238E27FC236}">
                <a16:creationId xmlns:a16="http://schemas.microsoft.com/office/drawing/2014/main" id="{3B9D22EA-2BEB-4E38-5A50-9BA4F4C81D15}"/>
              </a:ext>
            </a:extLst>
          </p:cNvPr>
          <p:cNvSpPr/>
          <p:nvPr/>
        </p:nvSpPr>
        <p:spPr>
          <a:xfrm>
            <a:off x="5149453" y="2457503"/>
            <a:ext cx="5173262" cy="973440"/>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5">
              <a:hueOff val="360006"/>
              <a:satOff val="8692"/>
              <a:lumOff val="-41961"/>
              <a:alphaOff val="0"/>
            </a:schemeClr>
          </a:effectRef>
          <a:fontRef idx="minor">
            <a:schemeClr val="lt1"/>
          </a:fontRef>
        </p:style>
        <p:txBody>
          <a:bodyPr/>
          <a:lstStyle/>
          <a:p>
            <a:endParaRPr lang="en-US" sz="2200">
              <a:latin typeface="Segoe UI" panose="020B0502040204020203" pitchFamily="34" charset="0"/>
              <a:cs typeface="Segoe UI" panose="020B0502040204020203" pitchFamily="34" charset="0"/>
            </a:endParaRPr>
          </a:p>
        </p:txBody>
      </p:sp>
      <p:sp>
        <p:nvSpPr>
          <p:cNvPr id="2" name="Rounded Rectangle 4">
            <a:extLst>
              <a:ext uri="{FF2B5EF4-FFF2-40B4-BE49-F238E27FC236}">
                <a16:creationId xmlns:a16="http://schemas.microsoft.com/office/drawing/2014/main" id="{9B409F2E-1A8A-EACE-508A-7AED93C94688}"/>
              </a:ext>
            </a:extLst>
          </p:cNvPr>
          <p:cNvSpPr txBox="1"/>
          <p:nvPr/>
        </p:nvSpPr>
        <p:spPr>
          <a:xfrm>
            <a:off x="5152630" y="3465010"/>
            <a:ext cx="4999301" cy="9973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and the law</a:t>
            </a:r>
            <a:endParaRPr lang="en-GB" sz="2200" b="1" kern="1200">
              <a:latin typeface="Segoe UI" panose="020B0502040204020203" pitchFamily="34" charset="0"/>
              <a:cs typeface="Segoe UI" panose="020B0502040204020203" pitchFamily="34" charset="0"/>
            </a:endParaRPr>
          </a:p>
        </p:txBody>
      </p:sp>
      <p:sp>
        <p:nvSpPr>
          <p:cNvPr id="5" name="Rounded Rectangle 4">
            <a:extLst>
              <a:ext uri="{FF2B5EF4-FFF2-40B4-BE49-F238E27FC236}">
                <a16:creationId xmlns:a16="http://schemas.microsoft.com/office/drawing/2014/main" id="{1BA2193D-F386-7482-07C0-552830701AD3}"/>
              </a:ext>
            </a:extLst>
          </p:cNvPr>
          <p:cNvSpPr txBox="1"/>
          <p:nvPr/>
        </p:nvSpPr>
        <p:spPr>
          <a:xfrm>
            <a:off x="5210731" y="4017268"/>
            <a:ext cx="4559531" cy="87314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can we do about it?</a:t>
            </a:r>
            <a:endParaRPr lang="en-GB" sz="2200" b="1" kern="1200">
              <a:latin typeface="Segoe UI" panose="020B0502040204020203" pitchFamily="34" charset="0"/>
              <a:cs typeface="Segoe UI" panose="020B0502040204020203" pitchFamily="34" charset="0"/>
            </a:endParaRPr>
          </a:p>
        </p:txBody>
      </p:sp>
      <p:sp>
        <p:nvSpPr>
          <p:cNvPr id="10" name="Title 1">
            <a:extLst>
              <a:ext uri="{FF2B5EF4-FFF2-40B4-BE49-F238E27FC236}">
                <a16:creationId xmlns:a16="http://schemas.microsoft.com/office/drawing/2014/main" id="{D0C2B832-23AF-AB52-2537-0998E984CF21}"/>
              </a:ext>
            </a:extLst>
          </p:cNvPr>
          <p:cNvSpPr txBox="1">
            <a:spLocks/>
          </p:cNvSpPr>
          <p:nvPr/>
        </p:nvSpPr>
        <p:spPr>
          <a:xfrm>
            <a:off x="183783" y="2607159"/>
            <a:ext cx="4224380" cy="8422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GB" sz="3200" b="1">
                <a:solidFill>
                  <a:schemeClr val="bg1"/>
                </a:solidFill>
                <a:latin typeface="Segoe UI"/>
                <a:cs typeface="Segoe UI"/>
              </a:rPr>
              <a:t>Together we will ...</a:t>
            </a:r>
          </a:p>
        </p:txBody>
      </p:sp>
      <p:pic>
        <p:nvPicPr>
          <p:cNvPr id="19" name="Picture 18" descr="Blue and white logo with text&#10;&#10;AI-generated content may be incorrect.">
            <a:extLst>
              <a:ext uri="{FF2B5EF4-FFF2-40B4-BE49-F238E27FC236}">
                <a16:creationId xmlns:a16="http://schemas.microsoft.com/office/drawing/2014/main" id="{985D9B80-9FF3-358B-9D8B-F5B3824F9489}"/>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grpSp>
        <p:nvGrpSpPr>
          <p:cNvPr id="21" name="Group 20">
            <a:extLst>
              <a:ext uri="{FF2B5EF4-FFF2-40B4-BE49-F238E27FC236}">
                <a16:creationId xmlns:a16="http://schemas.microsoft.com/office/drawing/2014/main" id="{06904653-5CB5-B248-9E17-5F66FFBCA5A5}"/>
              </a:ext>
            </a:extLst>
          </p:cNvPr>
          <p:cNvGrpSpPr/>
          <p:nvPr/>
        </p:nvGrpSpPr>
        <p:grpSpPr>
          <a:xfrm>
            <a:off x="4954965" y="3917419"/>
            <a:ext cx="5077271" cy="1067198"/>
            <a:chOff x="0" y="1158150"/>
            <a:chExt cx="5917744" cy="1109707"/>
          </a:xfrm>
        </p:grpSpPr>
        <p:sp>
          <p:nvSpPr>
            <p:cNvPr id="17" name="Rounded Rectangle 6">
              <a:extLst>
                <a:ext uri="{FF2B5EF4-FFF2-40B4-BE49-F238E27FC236}">
                  <a16:creationId xmlns:a16="http://schemas.microsoft.com/office/drawing/2014/main" id="{F1BCB7D2-D6E5-40AD-DDF3-F044A88B9D73}"/>
                </a:ext>
              </a:extLst>
            </p:cNvPr>
            <p:cNvSpPr/>
            <p:nvPr/>
          </p:nvSpPr>
          <p:spPr>
            <a:xfrm>
              <a:off x="0" y="1158150"/>
              <a:ext cx="5917744" cy="973440"/>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8" name="Rounded Rectangle 4">
              <a:extLst>
                <a:ext uri="{FF2B5EF4-FFF2-40B4-BE49-F238E27FC236}">
                  <a16:creationId xmlns:a16="http://schemas.microsoft.com/office/drawing/2014/main" id="{B84A637E-21A4-E70F-AB66-2153815FFDAC}"/>
                </a:ext>
              </a:extLst>
            </p:cNvPr>
            <p:cNvSpPr txBox="1"/>
            <p:nvPr/>
          </p:nvSpPr>
          <p:spPr>
            <a:xfrm>
              <a:off x="310612" y="1359935"/>
              <a:ext cx="5314300" cy="907922"/>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r>
                <a:rPr lang="en-GB" sz="2400" b="1">
                  <a:solidFill>
                    <a:schemeClr val="bg1"/>
                  </a:solidFill>
                  <a:latin typeface="Segoe UI"/>
                  <a:cs typeface="Segoe UI"/>
                </a:rPr>
                <a:t>Consider pressure, influence and choice</a:t>
              </a:r>
              <a:endParaRPr lang="en-US" sz="2400">
                <a:solidFill>
                  <a:schemeClr val="bg1"/>
                </a:solidFill>
                <a:latin typeface="Segoe UI"/>
                <a:cs typeface="Segoe UI"/>
              </a:endParaRPr>
            </a:p>
            <a:p>
              <a:pPr algn="ctr" defTabSz="1066800">
                <a:lnSpc>
                  <a:spcPct val="90000"/>
                </a:lnSpc>
                <a:spcBef>
                  <a:spcPct val="0"/>
                </a:spcBef>
                <a:spcAft>
                  <a:spcPct val="35000"/>
                </a:spcAft>
              </a:pPr>
              <a:endParaRPr lang="en-GB" sz="2200" b="1" kern="1200">
                <a:solidFill>
                  <a:srgbClr val="FFFFFF"/>
                </a:solidFill>
                <a:latin typeface="Segoe UI" panose="020B0502040204020203" pitchFamily="34" charset="0"/>
                <a:cs typeface="Segoe UI" panose="020B0502040204020203" pitchFamily="34" charset="0"/>
              </a:endParaRPr>
            </a:p>
          </p:txBody>
        </p:sp>
      </p:grpSp>
      <p:sp>
        <p:nvSpPr>
          <p:cNvPr id="3" name="TextBox 2">
            <a:extLst>
              <a:ext uri="{FF2B5EF4-FFF2-40B4-BE49-F238E27FC236}">
                <a16:creationId xmlns:a16="http://schemas.microsoft.com/office/drawing/2014/main" id="{D4C23CF5-0BA3-FE1F-545B-E3731CA215A3}"/>
              </a:ext>
            </a:extLst>
          </p:cNvPr>
          <p:cNvSpPr txBox="1"/>
          <p:nvPr/>
        </p:nvSpPr>
        <p:spPr>
          <a:xfrm>
            <a:off x="5151549" y="2516746"/>
            <a:ext cx="5151550" cy="13957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bg1"/>
                </a:solidFill>
                <a:latin typeface="Segoe UI"/>
                <a:ea typeface="Segoe UI"/>
                <a:cs typeface="Segoe UI"/>
              </a:rPr>
              <a:t>Explore</a:t>
            </a:r>
            <a:r>
              <a:rPr lang="en-GB" sz="2400" b="1" i="0" u="none" strike="noStrike" baseline="0">
                <a:solidFill>
                  <a:schemeClr val="bg1"/>
                </a:solidFill>
                <a:latin typeface="Segoe UI"/>
                <a:ea typeface="Segoe UI"/>
                <a:cs typeface="Segoe UI"/>
              </a:rPr>
              <a:t> levels of risk </a:t>
            </a:r>
            <a:endParaRPr lang="en-GB">
              <a:solidFill>
                <a:schemeClr val="bg1"/>
              </a:solidFill>
              <a:latin typeface="Aptos" panose="02110004020202020204"/>
              <a:ea typeface="Segoe UI"/>
              <a:cs typeface="Segoe UI"/>
            </a:endParaRPr>
          </a:p>
          <a:p>
            <a:pPr algn="ctr"/>
            <a:r>
              <a:rPr lang="en-GB" sz="2400" b="1">
                <a:solidFill>
                  <a:schemeClr val="bg1"/>
                </a:solidFill>
                <a:latin typeface="Segoe UI"/>
                <a:ea typeface="Segoe UI"/>
                <a:cs typeface="Segoe UI"/>
              </a:rPr>
              <a:t>around vaping</a:t>
            </a:r>
            <a:r>
              <a:rPr sz="2400" b="0" i="0">
                <a:solidFill>
                  <a:schemeClr val="bg1"/>
                </a:solidFill>
                <a:latin typeface="Segoe UI"/>
                <a:ea typeface="Segoe UI"/>
                <a:cs typeface="Segoe UI"/>
              </a:rPr>
              <a:t>​</a:t>
            </a:r>
            <a:endParaRPr lang="en-GB">
              <a:solidFill>
                <a:schemeClr val="bg1"/>
              </a:solidFill>
            </a:endParaRPr>
          </a:p>
          <a:p>
            <a:pPr algn="ctr"/>
            <a:endParaRPr lang="en-GB"/>
          </a:p>
          <a:p>
            <a:pPr algn="ctr"/>
            <a:endParaRPr lang="en-GB"/>
          </a:p>
        </p:txBody>
      </p:sp>
    </p:spTree>
    <p:custDataLst>
      <p:tags r:id="rId1"/>
    </p:custDataLst>
    <p:extLst>
      <p:ext uri="{BB962C8B-B14F-4D97-AF65-F5344CB8AC3E}">
        <p14:creationId xmlns:p14="http://schemas.microsoft.com/office/powerpoint/2010/main" val="29692572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EBF86-D76C-A0FC-F321-B814C8F970C9}"/>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CA45AF40-02A3-B06D-770A-29ABD5B18C5B}"/>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36383E1B-137C-BDFF-5FBD-403AA859A815}"/>
                </a:ext>
              </a:extLst>
            </p:cNvPr>
            <p:cNvSpPr/>
            <p:nvPr/>
          </p:nvSpPr>
          <p:spPr>
            <a:xfrm>
              <a:off x="0" y="1158150"/>
              <a:ext cx="5917744" cy="973440"/>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6B536CE1-DBF6-FBDB-EAD5-AA3250BC3BDF}"/>
                </a:ext>
              </a:extLst>
            </p:cNvPr>
            <p:cNvSpPr txBox="1"/>
            <p:nvPr/>
          </p:nvSpPr>
          <p:spPr>
            <a:xfrm>
              <a:off x="298103" y="1217337"/>
              <a:ext cx="5314299" cy="907922"/>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Vaping/Nicotine effects</a:t>
              </a:r>
              <a:endParaRPr lang="en-GB" sz="2200" b="1" kern="1200">
                <a:latin typeface="Segoe UI" panose="020B0502040204020203" pitchFamily="34" charset="0"/>
                <a:cs typeface="Segoe UI" panose="020B0502040204020203" pitchFamily="34" charset="0"/>
              </a:endParaRPr>
            </a:p>
          </p:txBody>
        </p:sp>
      </p:grpSp>
      <p:pic>
        <p:nvPicPr>
          <p:cNvPr id="9" name="Picture 8" descr="A colorful rectangular sign with black text&#10;&#10;AI-generated content may be incorrect.">
            <a:extLst>
              <a:ext uri="{FF2B5EF4-FFF2-40B4-BE49-F238E27FC236}">
                <a16:creationId xmlns:a16="http://schemas.microsoft.com/office/drawing/2014/main" id="{8E575E37-99F1-1CE9-D7CA-47606120C6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C9DD6F9E-C267-B49E-442D-5E2B78913311}"/>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F7626764-F072-54C7-3D41-D46D038AECC0}"/>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TextBox 12">
            <a:extLst>
              <a:ext uri="{FF2B5EF4-FFF2-40B4-BE49-F238E27FC236}">
                <a16:creationId xmlns:a16="http://schemas.microsoft.com/office/drawing/2014/main" id="{5DA58D61-B62C-BD95-181B-E8D117239F50}"/>
              </a:ext>
            </a:extLst>
          </p:cNvPr>
          <p:cNvSpPr txBox="1"/>
          <p:nvPr/>
        </p:nvSpPr>
        <p:spPr>
          <a:xfrm>
            <a:off x="4144313" y="1172477"/>
            <a:ext cx="6483256" cy="5909310"/>
          </a:xfrm>
          <a:prstGeom prst="rect">
            <a:avLst/>
          </a:prstGeom>
          <a:noFill/>
        </p:spPr>
        <p:txBody>
          <a:bodyPr wrap="square" lIns="91440" tIns="45720" rIns="91440" bIns="45720" rtlCol="0" anchor="t">
            <a:spAutoFit/>
          </a:bodyPr>
          <a:lstStyle/>
          <a:p>
            <a:endParaRPr lang="en-GB" b="1" dirty="0">
              <a:latin typeface="Segoe UI" panose="020B0502040204020203" pitchFamily="34" charset="0"/>
              <a:ea typeface="Calibri"/>
              <a:cs typeface="Segoe UI" panose="020B0502040204020203" pitchFamily="34" charset="0"/>
            </a:endParaRPr>
          </a:p>
          <a:p>
            <a:r>
              <a:rPr lang="en-GB" sz="2400" dirty="0">
                <a:solidFill>
                  <a:srgbClr val="000000"/>
                </a:solidFill>
                <a:latin typeface="Segoe UI"/>
                <a:ea typeface="Calibri"/>
                <a:cs typeface="Segoe UI"/>
              </a:rPr>
              <a:t>Vaping is the use of an </a:t>
            </a:r>
            <a:r>
              <a:rPr lang="en-GB" sz="2400" dirty="0">
                <a:latin typeface="Segoe UI"/>
                <a:ea typeface="Calibri"/>
                <a:cs typeface="Segoe UI"/>
              </a:rPr>
              <a:t>electronic device to inhale vapour coming from a heated liquid that can contain:</a:t>
            </a:r>
            <a:endParaRPr lang="en-US" sz="2400" dirty="0">
              <a:latin typeface="Segoe UI"/>
              <a:ea typeface="Calibri"/>
              <a:cs typeface="Segoe UI"/>
            </a:endParaRPr>
          </a:p>
          <a:p>
            <a:endParaRPr lang="en-GB" sz="2400" dirty="0">
              <a:latin typeface="Segoe UI"/>
              <a:ea typeface="Calibri"/>
              <a:cs typeface="Segoe UI"/>
            </a:endParaRPr>
          </a:p>
          <a:p>
            <a:pPr marL="714375" lvl="1" indent="-342900">
              <a:buFont typeface="Wingdings,sans-serif"/>
              <a:buChar char="§"/>
            </a:pPr>
            <a:r>
              <a:rPr lang="en-GB" sz="2400" dirty="0">
                <a:latin typeface="Segoe UI"/>
                <a:ea typeface="Calibri"/>
                <a:cs typeface="Segoe UI"/>
              </a:rPr>
              <a:t>Propylene glycol and vegetable glycerine</a:t>
            </a:r>
            <a:endParaRPr lang="en-US" sz="2400" dirty="0">
              <a:latin typeface="Segoe UI"/>
              <a:ea typeface="Calibri"/>
              <a:cs typeface="Segoe UI"/>
            </a:endParaRPr>
          </a:p>
          <a:p>
            <a:pPr marL="714375" lvl="1" indent="-342900">
              <a:buFont typeface="Wingdings,sans-serif"/>
              <a:buChar char="§"/>
            </a:pPr>
            <a:endParaRPr lang="en-GB" sz="2400" dirty="0">
              <a:latin typeface="Segoe UI"/>
              <a:ea typeface="Calibri"/>
              <a:cs typeface="Segoe UI"/>
            </a:endParaRPr>
          </a:p>
          <a:p>
            <a:pPr marL="714375" lvl="1" indent="-342900">
              <a:buFont typeface="Wingdings,sans-serif"/>
              <a:buChar char="§"/>
            </a:pPr>
            <a:r>
              <a:rPr lang="en-GB" sz="2400" dirty="0">
                <a:latin typeface="Segoe UI"/>
                <a:ea typeface="Calibri"/>
                <a:cs typeface="Segoe UI"/>
              </a:rPr>
              <a:t>Nicotine – a stimulant drug</a:t>
            </a:r>
            <a:endParaRPr lang="en-US" sz="2400" dirty="0">
              <a:latin typeface="Segoe UI"/>
              <a:ea typeface="Calibri"/>
              <a:cs typeface="Segoe UI"/>
            </a:endParaRPr>
          </a:p>
          <a:p>
            <a:pPr marL="714375" lvl="1" indent="-342900">
              <a:buFont typeface="Wingdings,sans-serif"/>
              <a:buChar char="§"/>
            </a:pPr>
            <a:endParaRPr lang="en-GB" sz="2400" dirty="0">
              <a:latin typeface="Segoe UI"/>
              <a:ea typeface="Calibri"/>
              <a:cs typeface="Segoe UI"/>
            </a:endParaRPr>
          </a:p>
          <a:p>
            <a:pPr marL="714375" lvl="1" indent="-342900">
              <a:buFont typeface="Wingdings,sans-serif"/>
              <a:buChar char="§"/>
            </a:pPr>
            <a:r>
              <a:rPr lang="en-GB" sz="2400" dirty="0">
                <a:latin typeface="Segoe UI"/>
                <a:ea typeface="Calibri"/>
                <a:cs typeface="Segoe UI"/>
              </a:rPr>
              <a:t>Flavourings and artificial chemical sweeteners</a:t>
            </a:r>
            <a:endParaRPr lang="en-US" sz="2400" dirty="0">
              <a:latin typeface="Segoe UI"/>
              <a:ea typeface="Calibri"/>
              <a:cs typeface="Segoe UI"/>
            </a:endParaRPr>
          </a:p>
          <a:p>
            <a:pPr marL="371475" lvl="1"/>
            <a:endParaRPr lang="en-GB" sz="2400" dirty="0">
              <a:latin typeface="Segoe UI"/>
              <a:ea typeface="Calibri"/>
              <a:cs typeface="Segoe UI"/>
            </a:endParaRPr>
          </a:p>
          <a:p>
            <a:r>
              <a:rPr lang="en-GB" sz="2400" dirty="0">
                <a:latin typeface="Segoe UI"/>
                <a:ea typeface="Calibri"/>
                <a:cs typeface="Segoe UI"/>
              </a:rPr>
              <a:t>Regulated vapes have a maximum strength (20mg/ml) some vapes are unregulated and can be very high strength.</a:t>
            </a:r>
          </a:p>
          <a:p>
            <a:pPr>
              <a:buClr>
                <a:srgbClr val="8D2456"/>
              </a:buClr>
            </a:pPr>
            <a:endParaRPr lang="en-GB" sz="2400" dirty="0">
              <a:latin typeface="Segoe UI" panose="020B0502040204020203" pitchFamily="34" charset="0"/>
              <a:ea typeface="Calibri"/>
              <a:cs typeface="Segoe UI" panose="020B0502040204020203" pitchFamily="34" charset="0"/>
            </a:endParaRPr>
          </a:p>
        </p:txBody>
      </p:sp>
      <p:pic>
        <p:nvPicPr>
          <p:cNvPr id="15" name="Picture 14" descr="A group of different colored electronic cigarettes&#10;&#10;Description automatically generated">
            <a:extLst>
              <a:ext uri="{FF2B5EF4-FFF2-40B4-BE49-F238E27FC236}">
                <a16:creationId xmlns:a16="http://schemas.microsoft.com/office/drawing/2014/main" id="{EA16E537-7BDF-4B11-B6FB-FB28DC018D46}"/>
              </a:ext>
            </a:extLst>
          </p:cNvPr>
          <p:cNvPicPr>
            <a:picLocks noChangeAspect="1"/>
          </p:cNvPicPr>
          <p:nvPr/>
        </p:nvPicPr>
        <p:blipFill>
          <a:blip r:embed="rId5"/>
          <a:srcRect r="-306" b="518"/>
          <a:stretch>
            <a:fillRect/>
          </a:stretch>
        </p:blipFill>
        <p:spPr>
          <a:xfrm>
            <a:off x="168394" y="2468377"/>
            <a:ext cx="3723957" cy="2190374"/>
          </a:xfrm>
          <a:prstGeom prst="rect">
            <a:avLst/>
          </a:prstGeom>
        </p:spPr>
      </p:pic>
      <p:sp>
        <p:nvSpPr>
          <p:cNvPr id="22" name="Title 1">
            <a:extLst>
              <a:ext uri="{FF2B5EF4-FFF2-40B4-BE49-F238E27FC236}">
                <a16:creationId xmlns:a16="http://schemas.microsoft.com/office/drawing/2014/main" id="{E23DBD13-95AC-CF00-4691-51DB8327B50A}"/>
              </a:ext>
            </a:extLst>
          </p:cNvPr>
          <p:cNvSpPr txBox="1">
            <a:spLocks/>
          </p:cNvSpPr>
          <p:nvPr/>
        </p:nvSpPr>
        <p:spPr>
          <a:xfrm>
            <a:off x="4152600" y="-259983"/>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Vaping: What is it?</a:t>
            </a:r>
            <a:endParaRPr lang="en-US" sz="3200"/>
          </a:p>
        </p:txBody>
      </p:sp>
    </p:spTree>
    <p:extLst>
      <p:ext uri="{BB962C8B-B14F-4D97-AF65-F5344CB8AC3E}">
        <p14:creationId xmlns:p14="http://schemas.microsoft.com/office/powerpoint/2010/main" val="303314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8FD9B-A0E7-B796-19C7-A7CEA77A78BF}"/>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781BEC08-A89B-D48A-15FA-B6F928BCE5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6E465D75-F7EB-173D-EC0D-EB20B1A55AAD}"/>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3" name="TextBox 12">
            <a:extLst>
              <a:ext uri="{FF2B5EF4-FFF2-40B4-BE49-F238E27FC236}">
                <a16:creationId xmlns:a16="http://schemas.microsoft.com/office/drawing/2014/main" id="{4DAC164F-8205-4D21-482B-6A52DB51E96F}"/>
              </a:ext>
            </a:extLst>
          </p:cNvPr>
          <p:cNvSpPr txBox="1"/>
          <p:nvPr/>
        </p:nvSpPr>
        <p:spPr>
          <a:xfrm>
            <a:off x="4144313" y="1172477"/>
            <a:ext cx="6483256" cy="738664"/>
          </a:xfrm>
          <a:prstGeom prst="rect">
            <a:avLst/>
          </a:prstGeom>
          <a:noFill/>
        </p:spPr>
        <p:txBody>
          <a:bodyPr wrap="square" lIns="91440" tIns="45720" rIns="91440" bIns="45720" rtlCol="0" anchor="t">
            <a:spAutoFit/>
          </a:bodyPr>
          <a:lstStyle/>
          <a:p>
            <a:endParaRPr lang="en-GB" b="1" dirty="0">
              <a:latin typeface="Segoe UI" panose="020B0502040204020203" pitchFamily="34" charset="0"/>
              <a:ea typeface="Calibri"/>
              <a:cs typeface="Segoe UI" panose="020B0502040204020203" pitchFamily="34" charset="0"/>
            </a:endParaRPr>
          </a:p>
          <a:p>
            <a:r>
              <a:rPr lang="en-GB" sz="2400" dirty="0">
                <a:solidFill>
                  <a:srgbClr val="000000"/>
                </a:solidFill>
                <a:latin typeface="Segoe UI"/>
                <a:ea typeface="Calibri"/>
                <a:cs typeface="Segoe UI"/>
              </a:rPr>
              <a:t>Vaping isn't</a:t>
            </a:r>
            <a:r>
              <a:rPr lang="en-GB" sz="2400" dirty="0">
                <a:latin typeface="Segoe UI"/>
                <a:ea typeface="Calibri"/>
                <a:cs typeface="Segoe UI"/>
              </a:rPr>
              <a:t> risk free:</a:t>
            </a:r>
          </a:p>
        </p:txBody>
      </p:sp>
      <p:sp>
        <p:nvSpPr>
          <p:cNvPr id="22" name="Title 1">
            <a:extLst>
              <a:ext uri="{FF2B5EF4-FFF2-40B4-BE49-F238E27FC236}">
                <a16:creationId xmlns:a16="http://schemas.microsoft.com/office/drawing/2014/main" id="{E23759D8-AD87-C60D-F0DC-AEE2597D963C}"/>
              </a:ext>
            </a:extLst>
          </p:cNvPr>
          <p:cNvSpPr txBox="1">
            <a:spLocks/>
          </p:cNvSpPr>
          <p:nvPr/>
        </p:nvSpPr>
        <p:spPr>
          <a:xfrm>
            <a:off x="3914462" y="-240616"/>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dirty="0">
                <a:effectLst>
                  <a:outerShdw blurRad="50800" dist="38100" dir="2700000" algn="tl" rotWithShape="0">
                    <a:prstClr val="black">
                      <a:alpha val="40000"/>
                    </a:prstClr>
                  </a:outerShdw>
                </a:effectLst>
                <a:latin typeface="Segoe UI"/>
                <a:cs typeface="Segoe UI"/>
              </a:rPr>
              <a:t>Vaping:  Effects on young people? ​</a:t>
            </a:r>
          </a:p>
        </p:txBody>
      </p:sp>
      <p:pic>
        <p:nvPicPr>
          <p:cNvPr id="8" name="Picture 7" descr="A person smoking a vaporizer&#10;&#10;Description automatically generated">
            <a:extLst>
              <a:ext uri="{FF2B5EF4-FFF2-40B4-BE49-F238E27FC236}">
                <a16:creationId xmlns:a16="http://schemas.microsoft.com/office/drawing/2014/main" id="{3FE4B229-FEEB-681E-F92F-0D9232FD79FD}"/>
              </a:ext>
            </a:extLst>
          </p:cNvPr>
          <p:cNvPicPr>
            <a:picLocks noChangeAspect="1"/>
          </p:cNvPicPr>
          <p:nvPr/>
        </p:nvPicPr>
        <p:blipFill>
          <a:blip r:embed="rId5"/>
          <a:srcRect t="13564" b="3794"/>
          <a:stretch/>
        </p:blipFill>
        <p:spPr>
          <a:xfrm>
            <a:off x="295675" y="2063696"/>
            <a:ext cx="3060522" cy="2561270"/>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sp>
        <p:nvSpPr>
          <p:cNvPr id="57" name="TextBox 56">
            <a:extLst>
              <a:ext uri="{FF2B5EF4-FFF2-40B4-BE49-F238E27FC236}">
                <a16:creationId xmlns:a16="http://schemas.microsoft.com/office/drawing/2014/main" id="{32EE8AFF-3D44-1CA4-4F83-430449BC426F}"/>
              </a:ext>
            </a:extLst>
          </p:cNvPr>
          <p:cNvSpPr txBox="1"/>
          <p:nvPr/>
        </p:nvSpPr>
        <p:spPr>
          <a:xfrm>
            <a:off x="88763" y="5939667"/>
            <a:ext cx="9969140"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0" i="0" u="none" strike="noStrike" baseline="0" dirty="0">
                <a:solidFill>
                  <a:srgbClr val="000000"/>
                </a:solidFill>
                <a:latin typeface="Segoe UI"/>
                <a:ea typeface="Segoe UI"/>
                <a:cs typeface="Segoe UI"/>
              </a:rPr>
              <a:t>Scientists</a:t>
            </a:r>
            <a:r>
              <a:rPr lang="en-GB" sz="2400" b="0" i="0" u="none" strike="noStrike" dirty="0">
                <a:solidFill>
                  <a:srgbClr val="000000"/>
                </a:solidFill>
                <a:latin typeface="Segoe UI"/>
                <a:ea typeface="Segoe UI"/>
                <a:cs typeface="Segoe UI"/>
              </a:rPr>
              <a:t> haven’t had time to learn enough about </a:t>
            </a:r>
            <a:r>
              <a:rPr lang="en-GB" sz="2400" dirty="0">
                <a:solidFill>
                  <a:srgbClr val="000000"/>
                </a:solidFill>
                <a:latin typeface="Segoe UI"/>
                <a:ea typeface="Segoe UI"/>
                <a:cs typeface="Segoe UI"/>
              </a:rPr>
              <a:t>long-term</a:t>
            </a:r>
            <a:r>
              <a:rPr lang="en-GB" sz="2400" b="0" i="0" u="none" strike="noStrike" baseline="0" dirty="0">
                <a:solidFill>
                  <a:srgbClr val="000000"/>
                </a:solidFill>
                <a:latin typeface="Segoe UI"/>
                <a:ea typeface="Segoe UI"/>
                <a:cs typeface="Segoe UI"/>
              </a:rPr>
              <a:t> </a:t>
            </a:r>
            <a:r>
              <a:rPr lang="en-GB" sz="2400" dirty="0">
                <a:solidFill>
                  <a:srgbClr val="000000"/>
                </a:solidFill>
                <a:latin typeface="Segoe UI"/>
                <a:ea typeface="Segoe UI"/>
                <a:cs typeface="Segoe UI"/>
              </a:rPr>
              <a:t>health effects</a:t>
            </a:r>
            <a:r>
              <a:rPr lang="en-GB" sz="2400" b="0" i="0" u="none" strike="noStrike" baseline="0" dirty="0">
                <a:solidFill>
                  <a:srgbClr val="000000"/>
                </a:solidFill>
                <a:latin typeface="Segoe UI"/>
                <a:ea typeface="Segoe UI"/>
                <a:cs typeface="Segoe UI"/>
              </a:rPr>
              <a:t> yet, </a:t>
            </a:r>
            <a:r>
              <a:rPr lang="en-GB" sz="2400" dirty="0">
                <a:solidFill>
                  <a:srgbClr val="000000"/>
                </a:solidFill>
                <a:latin typeface="Segoe UI"/>
                <a:ea typeface="Segoe UI"/>
                <a:cs typeface="Segoe UI"/>
              </a:rPr>
              <a:t>especially for young people.</a:t>
            </a:r>
            <a:endParaRPr lang="en-GB" sz="2400" dirty="0">
              <a:latin typeface="Segoe UI"/>
            </a:endParaRPr>
          </a:p>
          <a:p>
            <a:pPr algn="ctr"/>
            <a:endParaRPr lang="en-GB" dirty="0"/>
          </a:p>
        </p:txBody>
      </p:sp>
      <p:sp>
        <p:nvSpPr>
          <p:cNvPr id="77" name="Rounded Rectangle 4">
            <a:extLst>
              <a:ext uri="{FF2B5EF4-FFF2-40B4-BE49-F238E27FC236}">
                <a16:creationId xmlns:a16="http://schemas.microsoft.com/office/drawing/2014/main" id="{1F06AC03-3921-614A-ABAF-B4FF50168A8B}"/>
              </a:ext>
            </a:extLst>
          </p:cNvPr>
          <p:cNvSpPr txBox="1"/>
          <p:nvPr/>
        </p:nvSpPr>
        <p:spPr>
          <a:xfrm>
            <a:off x="274989" y="143257"/>
            <a:ext cx="3419035" cy="626368"/>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Vaping/Nicotine effects</a:t>
            </a:r>
            <a:endParaRPr lang="en-GB" sz="2200" b="1" kern="1200">
              <a:latin typeface="Segoe UI" panose="020B0502040204020203" pitchFamily="34" charset="0"/>
              <a:cs typeface="Segoe UI" panose="020B0502040204020203" pitchFamily="34" charset="0"/>
            </a:endParaRPr>
          </a:p>
        </p:txBody>
      </p:sp>
      <p:sp>
        <p:nvSpPr>
          <p:cNvPr id="38" name="Speech Bubble: Oval 2">
            <a:extLst>
              <a:ext uri="{FF2B5EF4-FFF2-40B4-BE49-F238E27FC236}">
                <a16:creationId xmlns:a16="http://schemas.microsoft.com/office/drawing/2014/main" id="{253DD748-8363-87F8-1923-02A3F9B1FB48}"/>
              </a:ext>
            </a:extLst>
          </p:cNvPr>
          <p:cNvSpPr/>
          <p:nvPr/>
        </p:nvSpPr>
        <p:spPr>
          <a:xfrm rot="5400000">
            <a:off x="5182988" y="2200931"/>
            <a:ext cx="840938" cy="1825426"/>
          </a:xfrm>
          <a:prstGeom prst="wedgeEllipseCallout">
            <a:avLst/>
          </a:prstGeom>
          <a:solidFill>
            <a:srgbClr val="257AAF"/>
          </a:solid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p:txBody>
      </p:sp>
      <p:sp>
        <p:nvSpPr>
          <p:cNvPr id="113" name="TextBox 112">
            <a:extLst>
              <a:ext uri="{FF2B5EF4-FFF2-40B4-BE49-F238E27FC236}">
                <a16:creationId xmlns:a16="http://schemas.microsoft.com/office/drawing/2014/main" id="{DBE4C5F1-4FAC-FE7F-0EFD-AA601DC8A598}"/>
              </a:ext>
            </a:extLst>
          </p:cNvPr>
          <p:cNvSpPr txBox="1"/>
          <p:nvPr/>
        </p:nvSpPr>
        <p:spPr>
          <a:xfrm>
            <a:off x="4392083" y="2804583"/>
            <a:ext cx="2402416" cy="58477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dirty="0">
                <a:solidFill>
                  <a:schemeClr val="bg1"/>
                </a:solidFill>
                <a:latin typeface="Segoe UI"/>
                <a:cs typeface="Segoe UI"/>
              </a:rPr>
              <a:t>Nicotine </a:t>
            </a:r>
            <a:endParaRPr lang="en-US" sz="1600" dirty="0">
              <a:solidFill>
                <a:schemeClr val="bg1"/>
              </a:solidFill>
              <a:latin typeface="Segoe UI"/>
              <a:cs typeface="Segoe UI"/>
            </a:endParaRPr>
          </a:p>
          <a:p>
            <a:pPr algn="ctr"/>
            <a:r>
              <a:rPr lang="en-GB" sz="1600" dirty="0">
                <a:solidFill>
                  <a:schemeClr val="bg1"/>
                </a:solidFill>
                <a:latin typeface="Segoe UI"/>
                <a:cs typeface="Segoe UI"/>
              </a:rPr>
              <a:t>addiction</a:t>
            </a:r>
          </a:p>
        </p:txBody>
      </p:sp>
      <p:sp>
        <p:nvSpPr>
          <p:cNvPr id="265" name="Speech Bubble: Oval 2">
            <a:extLst>
              <a:ext uri="{FF2B5EF4-FFF2-40B4-BE49-F238E27FC236}">
                <a16:creationId xmlns:a16="http://schemas.microsoft.com/office/drawing/2014/main" id="{E510273F-0265-A537-97CE-7538F1A70881}"/>
              </a:ext>
            </a:extLst>
          </p:cNvPr>
          <p:cNvSpPr/>
          <p:nvPr/>
        </p:nvSpPr>
        <p:spPr>
          <a:xfrm rot="5400000">
            <a:off x="7314471" y="1834748"/>
            <a:ext cx="840938" cy="1825426"/>
          </a:xfrm>
          <a:prstGeom prst="wedgeEllipseCallout">
            <a:avLst/>
          </a:prstGeom>
          <a:solidFill>
            <a:srgbClr val="257AAF"/>
          </a:solid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p:txBody>
      </p:sp>
      <p:sp>
        <p:nvSpPr>
          <p:cNvPr id="266" name="TextBox 265">
            <a:extLst>
              <a:ext uri="{FF2B5EF4-FFF2-40B4-BE49-F238E27FC236}">
                <a16:creationId xmlns:a16="http://schemas.microsoft.com/office/drawing/2014/main" id="{7B8D3B8F-1792-8788-F0D6-BFE0E7AE5808}"/>
              </a:ext>
            </a:extLst>
          </p:cNvPr>
          <p:cNvSpPr txBox="1"/>
          <p:nvPr/>
        </p:nvSpPr>
        <p:spPr>
          <a:xfrm>
            <a:off x="6551082" y="2391833"/>
            <a:ext cx="2402416" cy="58477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dirty="0">
                <a:solidFill>
                  <a:schemeClr val="bg1"/>
                </a:solidFill>
                <a:latin typeface="Segoe UI"/>
                <a:cs typeface="Segoe UI"/>
              </a:rPr>
              <a:t>May affect brain development </a:t>
            </a:r>
            <a:endParaRPr lang="en-US" sz="1600" dirty="0">
              <a:solidFill>
                <a:schemeClr val="bg1"/>
              </a:solidFill>
              <a:latin typeface="Aptos" panose="02110004020202020204"/>
              <a:cs typeface="Segoe UI"/>
            </a:endParaRPr>
          </a:p>
        </p:txBody>
      </p:sp>
      <p:sp>
        <p:nvSpPr>
          <p:cNvPr id="268" name="Speech Bubble: Oval 2">
            <a:extLst>
              <a:ext uri="{FF2B5EF4-FFF2-40B4-BE49-F238E27FC236}">
                <a16:creationId xmlns:a16="http://schemas.microsoft.com/office/drawing/2014/main" id="{BF4D1B38-EED6-A8E7-5C17-9520B3E5B9EB}"/>
              </a:ext>
            </a:extLst>
          </p:cNvPr>
          <p:cNvSpPr/>
          <p:nvPr/>
        </p:nvSpPr>
        <p:spPr>
          <a:xfrm rot="5400000">
            <a:off x="5070805" y="3877332"/>
            <a:ext cx="840938" cy="1825426"/>
          </a:xfrm>
          <a:prstGeom prst="wedgeEllipseCallout">
            <a:avLst/>
          </a:prstGeom>
          <a:solidFill>
            <a:srgbClr val="257AAF"/>
          </a:solid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p:txBody>
      </p:sp>
      <p:sp>
        <p:nvSpPr>
          <p:cNvPr id="269" name="TextBox 268">
            <a:extLst>
              <a:ext uri="{FF2B5EF4-FFF2-40B4-BE49-F238E27FC236}">
                <a16:creationId xmlns:a16="http://schemas.microsoft.com/office/drawing/2014/main" id="{A2474A15-997D-C0A5-7517-3ACF49D6740F}"/>
              </a:ext>
            </a:extLst>
          </p:cNvPr>
          <p:cNvSpPr txBox="1"/>
          <p:nvPr/>
        </p:nvSpPr>
        <p:spPr>
          <a:xfrm>
            <a:off x="4286250" y="4487334"/>
            <a:ext cx="2402416" cy="58477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chemeClr val="bg1"/>
                </a:solidFill>
                <a:latin typeface="Segoe UI"/>
                <a:cs typeface="Segoe UI"/>
              </a:rPr>
              <a:t>Social and </a:t>
            </a:r>
            <a:endParaRPr lang="en-US" sz="1600">
              <a:solidFill>
                <a:schemeClr val="bg1"/>
              </a:solidFill>
              <a:latin typeface="Aptos" panose="02110004020202020204"/>
              <a:cs typeface="Segoe UI"/>
            </a:endParaRPr>
          </a:p>
          <a:p>
            <a:pPr algn="ctr"/>
            <a:r>
              <a:rPr lang="en-GB" sz="1600">
                <a:solidFill>
                  <a:schemeClr val="bg1"/>
                </a:solidFill>
                <a:latin typeface="Segoe UI"/>
                <a:cs typeface="Segoe UI"/>
              </a:rPr>
              <a:t>emotional effects</a:t>
            </a:r>
            <a:endParaRPr lang="en-US" sz="1600">
              <a:solidFill>
                <a:schemeClr val="bg1"/>
              </a:solidFill>
            </a:endParaRPr>
          </a:p>
        </p:txBody>
      </p:sp>
      <p:sp>
        <p:nvSpPr>
          <p:cNvPr id="292" name="Speech Bubble: Oval 2">
            <a:extLst>
              <a:ext uri="{FF2B5EF4-FFF2-40B4-BE49-F238E27FC236}">
                <a16:creationId xmlns:a16="http://schemas.microsoft.com/office/drawing/2014/main" id="{43F81CFF-B493-7A4C-FA2A-69DD2436310D}"/>
              </a:ext>
            </a:extLst>
          </p:cNvPr>
          <p:cNvSpPr/>
          <p:nvPr/>
        </p:nvSpPr>
        <p:spPr>
          <a:xfrm rot="5400000">
            <a:off x="6361971" y="3072998"/>
            <a:ext cx="840938" cy="1825426"/>
          </a:xfrm>
          <a:prstGeom prst="wedgeEllipseCallout">
            <a:avLst/>
          </a:prstGeom>
          <a:solidFill>
            <a:srgbClr val="257AAF"/>
          </a:solid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p:txBody>
      </p:sp>
      <p:sp>
        <p:nvSpPr>
          <p:cNvPr id="293" name="TextBox 292">
            <a:extLst>
              <a:ext uri="{FF2B5EF4-FFF2-40B4-BE49-F238E27FC236}">
                <a16:creationId xmlns:a16="http://schemas.microsoft.com/office/drawing/2014/main" id="{0FA6D531-8EF8-4242-E0FD-0DF1256963F2}"/>
              </a:ext>
            </a:extLst>
          </p:cNvPr>
          <p:cNvSpPr txBox="1"/>
          <p:nvPr/>
        </p:nvSpPr>
        <p:spPr>
          <a:xfrm>
            <a:off x="5577415" y="3809999"/>
            <a:ext cx="2402416" cy="33855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chemeClr val="bg1"/>
                </a:solidFill>
                <a:latin typeface="Segoe UI"/>
                <a:cs typeface="Segoe UI"/>
              </a:rPr>
              <a:t>Expense</a:t>
            </a:r>
            <a:endParaRPr lang="en-US" sz="1600"/>
          </a:p>
        </p:txBody>
      </p:sp>
      <p:sp>
        <p:nvSpPr>
          <p:cNvPr id="305" name="TextBox 304">
            <a:extLst>
              <a:ext uri="{FF2B5EF4-FFF2-40B4-BE49-F238E27FC236}">
                <a16:creationId xmlns:a16="http://schemas.microsoft.com/office/drawing/2014/main" id="{CE4EE96A-CF16-4DCE-A84A-8AAF59BC58C0}"/>
              </a:ext>
            </a:extLst>
          </p:cNvPr>
          <p:cNvSpPr txBox="1"/>
          <p:nvPr/>
        </p:nvSpPr>
        <p:spPr>
          <a:xfrm>
            <a:off x="9345083" y="2857500"/>
            <a:ext cx="2402416" cy="58477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chemeClr val="bg1"/>
                </a:solidFill>
                <a:latin typeface="Segoe UI"/>
                <a:cs typeface="Segoe UI"/>
              </a:rPr>
              <a:t>Nicotine </a:t>
            </a:r>
            <a:endParaRPr lang="en-US" sz="1600">
              <a:solidFill>
                <a:schemeClr val="bg1"/>
              </a:solidFill>
              <a:latin typeface="Segoe UI"/>
              <a:cs typeface="Segoe UI"/>
            </a:endParaRPr>
          </a:p>
          <a:p>
            <a:pPr algn="ctr"/>
            <a:r>
              <a:rPr lang="en-GB" sz="1600">
                <a:solidFill>
                  <a:schemeClr val="bg1"/>
                </a:solidFill>
                <a:latin typeface="Segoe UI"/>
                <a:cs typeface="Segoe UI"/>
              </a:rPr>
              <a:t>Addiction</a:t>
            </a:r>
          </a:p>
        </p:txBody>
      </p:sp>
      <p:sp>
        <p:nvSpPr>
          <p:cNvPr id="308" name="TextBox 307">
            <a:extLst>
              <a:ext uri="{FF2B5EF4-FFF2-40B4-BE49-F238E27FC236}">
                <a16:creationId xmlns:a16="http://schemas.microsoft.com/office/drawing/2014/main" id="{B8AC53D8-30AA-FF6B-3850-174826D90B02}"/>
              </a:ext>
            </a:extLst>
          </p:cNvPr>
          <p:cNvSpPr txBox="1"/>
          <p:nvPr/>
        </p:nvSpPr>
        <p:spPr>
          <a:xfrm>
            <a:off x="9641416" y="4243916"/>
            <a:ext cx="2402416" cy="58477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chemeClr val="bg1"/>
                </a:solidFill>
                <a:latin typeface="Segoe UI"/>
                <a:cs typeface="Segoe UI"/>
              </a:rPr>
              <a:t>Nicotine </a:t>
            </a:r>
            <a:endParaRPr lang="en-US" sz="1600">
              <a:solidFill>
                <a:schemeClr val="bg1"/>
              </a:solidFill>
              <a:latin typeface="Segoe UI"/>
              <a:cs typeface="Segoe UI"/>
            </a:endParaRPr>
          </a:p>
          <a:p>
            <a:pPr algn="ctr"/>
            <a:r>
              <a:rPr lang="en-GB" sz="1600">
                <a:solidFill>
                  <a:schemeClr val="bg1"/>
                </a:solidFill>
                <a:latin typeface="Segoe UI"/>
                <a:cs typeface="Segoe UI"/>
              </a:rPr>
              <a:t>Addiction</a:t>
            </a:r>
          </a:p>
        </p:txBody>
      </p:sp>
      <p:sp>
        <p:nvSpPr>
          <p:cNvPr id="334" name="Speech Bubble: Oval 2">
            <a:extLst>
              <a:ext uri="{FF2B5EF4-FFF2-40B4-BE49-F238E27FC236}">
                <a16:creationId xmlns:a16="http://schemas.microsoft.com/office/drawing/2014/main" id="{BA48BAB7-F144-4523-D327-74E1019AD876}"/>
              </a:ext>
            </a:extLst>
          </p:cNvPr>
          <p:cNvSpPr/>
          <p:nvPr/>
        </p:nvSpPr>
        <p:spPr>
          <a:xfrm rot="5400000">
            <a:off x="8006621" y="3934482"/>
            <a:ext cx="840938" cy="1825426"/>
          </a:xfrm>
          <a:prstGeom prst="wedgeEllipseCallout">
            <a:avLst/>
          </a:prstGeom>
          <a:solidFill>
            <a:srgbClr val="257AAF"/>
          </a:solid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p:txBody>
      </p:sp>
      <p:sp>
        <p:nvSpPr>
          <p:cNvPr id="335" name="TextBox 334">
            <a:extLst>
              <a:ext uri="{FF2B5EF4-FFF2-40B4-BE49-F238E27FC236}">
                <a16:creationId xmlns:a16="http://schemas.microsoft.com/office/drawing/2014/main" id="{88C94192-EB29-C8E1-3448-3F34EBD83E98}"/>
              </a:ext>
            </a:extLst>
          </p:cNvPr>
          <p:cNvSpPr txBox="1"/>
          <p:nvPr/>
        </p:nvSpPr>
        <p:spPr>
          <a:xfrm>
            <a:off x="7228414" y="4550832"/>
            <a:ext cx="2402416" cy="58477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chemeClr val="bg1"/>
                </a:solidFill>
                <a:latin typeface="Segoe UI"/>
                <a:cs typeface="Segoe UI"/>
              </a:rPr>
              <a:t>Sports </a:t>
            </a:r>
            <a:endParaRPr lang="en-US">
              <a:solidFill>
                <a:schemeClr val="bg1"/>
              </a:solidFill>
              <a:latin typeface="Aptos" panose="02110004020202020204"/>
              <a:cs typeface="Segoe UI"/>
            </a:endParaRPr>
          </a:p>
          <a:p>
            <a:pPr algn="ctr"/>
            <a:r>
              <a:rPr lang="en-GB" sz="1600">
                <a:solidFill>
                  <a:schemeClr val="bg1"/>
                </a:solidFill>
                <a:latin typeface="Segoe UI"/>
                <a:cs typeface="Segoe UI"/>
              </a:rPr>
              <a:t>performance</a:t>
            </a:r>
            <a:endParaRPr lang="en-US">
              <a:solidFill>
                <a:schemeClr val="bg1"/>
              </a:solidFill>
            </a:endParaRPr>
          </a:p>
        </p:txBody>
      </p:sp>
      <p:sp>
        <p:nvSpPr>
          <p:cNvPr id="337" name="Speech Bubble: Oval 2">
            <a:extLst>
              <a:ext uri="{FF2B5EF4-FFF2-40B4-BE49-F238E27FC236}">
                <a16:creationId xmlns:a16="http://schemas.microsoft.com/office/drawing/2014/main" id="{9B40BE95-1491-6AD2-B76B-E724E5E731F6}"/>
              </a:ext>
            </a:extLst>
          </p:cNvPr>
          <p:cNvSpPr/>
          <p:nvPr/>
        </p:nvSpPr>
        <p:spPr>
          <a:xfrm rot="5400000">
            <a:off x="8275438" y="2732215"/>
            <a:ext cx="840938" cy="1825426"/>
          </a:xfrm>
          <a:prstGeom prst="wedgeEllipseCallout">
            <a:avLst/>
          </a:prstGeom>
          <a:solidFill>
            <a:srgbClr val="257AAF"/>
          </a:solid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p:txBody>
      </p:sp>
      <p:sp>
        <p:nvSpPr>
          <p:cNvPr id="338" name="TextBox 337">
            <a:extLst>
              <a:ext uri="{FF2B5EF4-FFF2-40B4-BE49-F238E27FC236}">
                <a16:creationId xmlns:a16="http://schemas.microsoft.com/office/drawing/2014/main" id="{45C8ECFE-9989-3AD7-B81C-4DE9CDD1C950}"/>
              </a:ext>
            </a:extLst>
          </p:cNvPr>
          <p:cNvSpPr txBox="1"/>
          <p:nvPr/>
        </p:nvSpPr>
        <p:spPr>
          <a:xfrm>
            <a:off x="7492997" y="3344331"/>
            <a:ext cx="2402416" cy="58477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chemeClr val="bg1"/>
                </a:solidFill>
                <a:latin typeface="Segoe UI"/>
                <a:cs typeface="Segoe UI"/>
              </a:rPr>
              <a:t>May affect </a:t>
            </a:r>
            <a:endParaRPr lang="en-US">
              <a:solidFill>
                <a:schemeClr val="bg1"/>
              </a:solidFill>
              <a:latin typeface="Aptos" panose="02110004020202020204"/>
              <a:cs typeface="Segoe UI"/>
            </a:endParaRPr>
          </a:p>
          <a:p>
            <a:pPr algn="ctr"/>
            <a:r>
              <a:rPr lang="en-GB" sz="1600">
                <a:solidFill>
                  <a:schemeClr val="bg1"/>
                </a:solidFill>
                <a:latin typeface="Segoe UI"/>
                <a:cs typeface="Segoe UI"/>
              </a:rPr>
              <a:t>lung health</a:t>
            </a:r>
            <a:endParaRPr lang="en-US">
              <a:solidFill>
                <a:schemeClr val="bg1"/>
              </a:solidFill>
            </a:endParaRPr>
          </a:p>
        </p:txBody>
      </p:sp>
      <p:sp>
        <p:nvSpPr>
          <p:cNvPr id="340" name="Speech Bubble: Oval 2">
            <a:extLst>
              <a:ext uri="{FF2B5EF4-FFF2-40B4-BE49-F238E27FC236}">
                <a16:creationId xmlns:a16="http://schemas.microsoft.com/office/drawing/2014/main" id="{151F7866-5B9C-B34E-9955-349D6F61C503}"/>
              </a:ext>
            </a:extLst>
          </p:cNvPr>
          <p:cNvSpPr/>
          <p:nvPr/>
        </p:nvSpPr>
        <p:spPr>
          <a:xfrm rot="5400000">
            <a:off x="9592005" y="1858032"/>
            <a:ext cx="840938" cy="1825426"/>
          </a:xfrm>
          <a:prstGeom prst="wedgeEllipseCallout">
            <a:avLst/>
          </a:prstGeom>
          <a:solidFill>
            <a:srgbClr val="257AAF"/>
          </a:solid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p:txBody>
      </p:sp>
      <p:sp>
        <p:nvSpPr>
          <p:cNvPr id="341" name="TextBox 340">
            <a:extLst>
              <a:ext uri="{FF2B5EF4-FFF2-40B4-BE49-F238E27FC236}">
                <a16:creationId xmlns:a16="http://schemas.microsoft.com/office/drawing/2014/main" id="{A4B4DA28-5221-0160-0284-C99767E55B10}"/>
              </a:ext>
            </a:extLst>
          </p:cNvPr>
          <p:cNvSpPr txBox="1"/>
          <p:nvPr/>
        </p:nvSpPr>
        <p:spPr>
          <a:xfrm>
            <a:off x="8815914" y="2476498"/>
            <a:ext cx="2402416" cy="58477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chemeClr val="bg1"/>
                </a:solidFill>
                <a:latin typeface="Segoe UI"/>
                <a:cs typeface="Segoe UI"/>
              </a:rPr>
              <a:t>Risk of</a:t>
            </a:r>
          </a:p>
          <a:p>
            <a:pPr algn="ctr"/>
            <a:r>
              <a:rPr lang="en-GB" sz="1600">
                <a:solidFill>
                  <a:schemeClr val="bg1"/>
                </a:solidFill>
                <a:latin typeface="Segoe UI"/>
                <a:cs typeface="Segoe UI"/>
              </a:rPr>
              <a:t>other addictions</a:t>
            </a:r>
          </a:p>
        </p:txBody>
      </p:sp>
      <p:sp>
        <p:nvSpPr>
          <p:cNvPr id="343" name="Speech Bubble: Oval 2">
            <a:extLst>
              <a:ext uri="{FF2B5EF4-FFF2-40B4-BE49-F238E27FC236}">
                <a16:creationId xmlns:a16="http://schemas.microsoft.com/office/drawing/2014/main" id="{FFF4DB51-9BE0-8390-3DFF-D11EF1115024}"/>
              </a:ext>
            </a:extLst>
          </p:cNvPr>
          <p:cNvSpPr/>
          <p:nvPr/>
        </p:nvSpPr>
        <p:spPr>
          <a:xfrm rot="5400000">
            <a:off x="9934905" y="3513265"/>
            <a:ext cx="840938" cy="1825426"/>
          </a:xfrm>
          <a:prstGeom prst="wedgeEllipseCallout">
            <a:avLst/>
          </a:prstGeom>
          <a:solidFill>
            <a:srgbClr val="257AAF"/>
          </a:solid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p:txBody>
      </p:sp>
      <p:sp>
        <p:nvSpPr>
          <p:cNvPr id="344" name="TextBox 343">
            <a:extLst>
              <a:ext uri="{FF2B5EF4-FFF2-40B4-BE49-F238E27FC236}">
                <a16:creationId xmlns:a16="http://schemas.microsoft.com/office/drawing/2014/main" id="{F5743B17-2467-B023-5088-1CD730AB30D1}"/>
              </a:ext>
            </a:extLst>
          </p:cNvPr>
          <p:cNvSpPr txBox="1"/>
          <p:nvPr/>
        </p:nvSpPr>
        <p:spPr>
          <a:xfrm>
            <a:off x="9154580" y="4127497"/>
            <a:ext cx="2402416" cy="58477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chemeClr val="bg1"/>
                </a:solidFill>
                <a:latin typeface="Segoe UI"/>
                <a:cs typeface="Segoe UI"/>
              </a:rPr>
              <a:t>Toxins in </a:t>
            </a:r>
            <a:endParaRPr lang="en-US">
              <a:solidFill>
                <a:schemeClr val="bg1"/>
              </a:solidFill>
              <a:latin typeface="Aptos" panose="02110004020202020204"/>
              <a:cs typeface="Segoe UI"/>
            </a:endParaRPr>
          </a:p>
          <a:p>
            <a:pPr algn="ctr"/>
            <a:r>
              <a:rPr lang="en-GB" sz="1600">
                <a:solidFill>
                  <a:schemeClr val="bg1"/>
                </a:solidFill>
                <a:latin typeface="Segoe UI"/>
                <a:cs typeface="Segoe UI"/>
              </a:rPr>
              <a:t>system</a:t>
            </a:r>
            <a:endParaRPr lang="en-US">
              <a:solidFill>
                <a:schemeClr val="bg1"/>
              </a:solidFill>
            </a:endParaRPr>
          </a:p>
        </p:txBody>
      </p:sp>
    </p:spTree>
    <p:extLst>
      <p:ext uri="{BB962C8B-B14F-4D97-AF65-F5344CB8AC3E}">
        <p14:creationId xmlns:p14="http://schemas.microsoft.com/office/powerpoint/2010/main" val="179819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5"/>
                                        </p:tgtEl>
                                        <p:attrNameLst>
                                          <p:attrName>style.visibility</p:attrName>
                                        </p:attrNameLst>
                                      </p:cBhvr>
                                      <p:to>
                                        <p:strVal val="visible"/>
                                      </p:to>
                                    </p:set>
                                    <p:animEffect transition="in" filter="fade">
                                      <p:cBhvr>
                                        <p:cTn id="10" dur="500"/>
                                        <p:tgtEl>
                                          <p:spTgt spid="26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8"/>
                                        </p:tgtEl>
                                        <p:attrNameLst>
                                          <p:attrName>style.visibility</p:attrName>
                                        </p:attrNameLst>
                                      </p:cBhvr>
                                      <p:to>
                                        <p:strVal val="visible"/>
                                      </p:to>
                                    </p:set>
                                    <p:animEffect transition="in" filter="fade">
                                      <p:cBhvr>
                                        <p:cTn id="13" dur="500"/>
                                        <p:tgtEl>
                                          <p:spTgt spid="26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2"/>
                                        </p:tgtEl>
                                        <p:attrNameLst>
                                          <p:attrName>style.visibility</p:attrName>
                                        </p:attrNameLst>
                                      </p:cBhvr>
                                      <p:to>
                                        <p:strVal val="visible"/>
                                      </p:to>
                                    </p:set>
                                    <p:animEffect transition="in" filter="fade">
                                      <p:cBhvr>
                                        <p:cTn id="16" dur="500"/>
                                        <p:tgtEl>
                                          <p:spTgt spid="29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4"/>
                                        </p:tgtEl>
                                        <p:attrNameLst>
                                          <p:attrName>style.visibility</p:attrName>
                                        </p:attrNameLst>
                                      </p:cBhvr>
                                      <p:to>
                                        <p:strVal val="visible"/>
                                      </p:to>
                                    </p:set>
                                    <p:animEffect transition="in" filter="fade">
                                      <p:cBhvr>
                                        <p:cTn id="19" dur="500"/>
                                        <p:tgtEl>
                                          <p:spTgt spid="33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37"/>
                                        </p:tgtEl>
                                        <p:attrNameLst>
                                          <p:attrName>style.visibility</p:attrName>
                                        </p:attrNameLst>
                                      </p:cBhvr>
                                      <p:to>
                                        <p:strVal val="visible"/>
                                      </p:to>
                                    </p:set>
                                    <p:animEffect transition="in" filter="fade">
                                      <p:cBhvr>
                                        <p:cTn id="22" dur="500"/>
                                        <p:tgtEl>
                                          <p:spTgt spid="33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40"/>
                                        </p:tgtEl>
                                        <p:attrNameLst>
                                          <p:attrName>style.visibility</p:attrName>
                                        </p:attrNameLst>
                                      </p:cBhvr>
                                      <p:to>
                                        <p:strVal val="visible"/>
                                      </p:to>
                                    </p:set>
                                    <p:animEffect transition="in" filter="fade">
                                      <p:cBhvr>
                                        <p:cTn id="25" dur="500"/>
                                        <p:tgtEl>
                                          <p:spTgt spid="34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43"/>
                                        </p:tgtEl>
                                        <p:attrNameLst>
                                          <p:attrName>style.visibility</p:attrName>
                                        </p:attrNameLst>
                                      </p:cBhvr>
                                      <p:to>
                                        <p:strVal val="visible"/>
                                      </p:to>
                                    </p:set>
                                    <p:animEffect transition="in" filter="fade">
                                      <p:cBhvr>
                                        <p:cTn id="28" dur="500"/>
                                        <p:tgtEl>
                                          <p:spTgt spid="34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9"/>
                                        </p:tgtEl>
                                        <p:attrNameLst>
                                          <p:attrName>style.visibility</p:attrName>
                                        </p:attrNameLst>
                                      </p:cBhvr>
                                      <p:to>
                                        <p:strVal val="visible"/>
                                      </p:to>
                                    </p:set>
                                    <p:animEffect transition="in" filter="fade">
                                      <p:cBhvr>
                                        <p:cTn id="31" dur="500"/>
                                        <p:tgtEl>
                                          <p:spTgt spid="26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3"/>
                                        </p:tgtEl>
                                        <p:attrNameLst>
                                          <p:attrName>style.visibility</p:attrName>
                                        </p:attrNameLst>
                                      </p:cBhvr>
                                      <p:to>
                                        <p:strVal val="visible"/>
                                      </p:to>
                                    </p:set>
                                    <p:animEffect transition="in" filter="fade">
                                      <p:cBhvr>
                                        <p:cTn id="34" dur="500"/>
                                        <p:tgtEl>
                                          <p:spTgt spid="1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93"/>
                                        </p:tgtEl>
                                        <p:attrNameLst>
                                          <p:attrName>style.visibility</p:attrName>
                                        </p:attrNameLst>
                                      </p:cBhvr>
                                      <p:to>
                                        <p:strVal val="visible"/>
                                      </p:to>
                                    </p:set>
                                    <p:animEffect transition="in" filter="fade">
                                      <p:cBhvr>
                                        <p:cTn id="37" dur="500"/>
                                        <p:tgtEl>
                                          <p:spTgt spid="29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66"/>
                                        </p:tgtEl>
                                        <p:attrNameLst>
                                          <p:attrName>style.visibility</p:attrName>
                                        </p:attrNameLst>
                                      </p:cBhvr>
                                      <p:to>
                                        <p:strVal val="visible"/>
                                      </p:to>
                                    </p:set>
                                    <p:animEffect transition="in" filter="fade">
                                      <p:cBhvr>
                                        <p:cTn id="40" dur="500"/>
                                        <p:tgtEl>
                                          <p:spTgt spid="26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5"/>
                                        </p:tgtEl>
                                        <p:attrNameLst>
                                          <p:attrName>style.visibility</p:attrName>
                                        </p:attrNameLst>
                                      </p:cBhvr>
                                      <p:to>
                                        <p:strVal val="visible"/>
                                      </p:to>
                                    </p:set>
                                    <p:animEffect transition="in" filter="fade">
                                      <p:cBhvr>
                                        <p:cTn id="43" dur="500"/>
                                        <p:tgtEl>
                                          <p:spTgt spid="33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38"/>
                                        </p:tgtEl>
                                        <p:attrNameLst>
                                          <p:attrName>style.visibility</p:attrName>
                                        </p:attrNameLst>
                                      </p:cBhvr>
                                      <p:to>
                                        <p:strVal val="visible"/>
                                      </p:to>
                                    </p:set>
                                    <p:animEffect transition="in" filter="fade">
                                      <p:cBhvr>
                                        <p:cTn id="46" dur="500"/>
                                        <p:tgtEl>
                                          <p:spTgt spid="33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41"/>
                                        </p:tgtEl>
                                        <p:attrNameLst>
                                          <p:attrName>style.visibility</p:attrName>
                                        </p:attrNameLst>
                                      </p:cBhvr>
                                      <p:to>
                                        <p:strVal val="visible"/>
                                      </p:to>
                                    </p:set>
                                    <p:animEffect transition="in" filter="fade">
                                      <p:cBhvr>
                                        <p:cTn id="49" dur="500"/>
                                        <p:tgtEl>
                                          <p:spTgt spid="34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44"/>
                                        </p:tgtEl>
                                        <p:attrNameLst>
                                          <p:attrName>style.visibility</p:attrName>
                                        </p:attrNameLst>
                                      </p:cBhvr>
                                      <p:to>
                                        <p:strVal val="visible"/>
                                      </p:to>
                                    </p:set>
                                    <p:animEffect transition="in" filter="fade">
                                      <p:cBhvr>
                                        <p:cTn id="52" dur="500"/>
                                        <p:tgtEl>
                                          <p:spTgt spid="34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05"/>
                                        </p:tgtEl>
                                        <p:attrNameLst>
                                          <p:attrName>style.visibility</p:attrName>
                                        </p:attrNameLst>
                                      </p:cBhvr>
                                      <p:to>
                                        <p:strVal val="visible"/>
                                      </p:to>
                                    </p:set>
                                    <p:animEffect transition="in" filter="fade">
                                      <p:cBhvr>
                                        <p:cTn id="55" dur="500"/>
                                        <p:tgtEl>
                                          <p:spTgt spid="30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08"/>
                                        </p:tgtEl>
                                        <p:attrNameLst>
                                          <p:attrName>style.visibility</p:attrName>
                                        </p:attrNameLst>
                                      </p:cBhvr>
                                      <p:to>
                                        <p:strVal val="visible"/>
                                      </p:to>
                                    </p:set>
                                    <p:animEffect transition="in" filter="fade">
                                      <p:cBhvr>
                                        <p:cTn id="58" dur="500"/>
                                        <p:tgtEl>
                                          <p:spTgt spid="308"/>
                                        </p:tgtEl>
                                      </p:cBhvr>
                                    </p:animEffect>
                                  </p:childTnLst>
                                </p:cTn>
                              </p:par>
                            </p:childTnLst>
                          </p:cTn>
                        </p:par>
                        <p:par>
                          <p:cTn id="59" fill="hold">
                            <p:stCondLst>
                              <p:cond delay="500"/>
                            </p:stCondLst>
                            <p:childTnLst>
                              <p:par>
                                <p:cTn id="60" presetID="1" presetClass="entr" presetSubtype="0"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8" grpId="0" animBg="1"/>
      <p:bldP spid="113" grpId="0"/>
      <p:bldP spid="265" grpId="0" animBg="1"/>
      <p:bldP spid="266" grpId="0"/>
      <p:bldP spid="268" grpId="0" animBg="1"/>
      <p:bldP spid="269" grpId="0"/>
      <p:bldP spid="292" grpId="0" animBg="1"/>
      <p:bldP spid="293" grpId="0"/>
      <p:bldP spid="305" grpId="0"/>
      <p:bldP spid="308" grpId="0"/>
      <p:bldP spid="334" grpId="0" animBg="1"/>
      <p:bldP spid="335" grpId="0"/>
      <p:bldP spid="337" grpId="0" animBg="1"/>
      <p:bldP spid="338" grpId="0"/>
      <p:bldP spid="340" grpId="0" animBg="1"/>
      <p:bldP spid="341" grpId="0"/>
      <p:bldP spid="343" grpId="0" animBg="1"/>
      <p:bldP spid="3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FF9C1-2EB2-4059-B6D8-4D801391AD2A}"/>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8F7DF2AD-56CA-13CD-4196-5985C90905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DDA858D9-B3F5-56AC-70B5-89AD7B4A9186}"/>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extBox 15">
            <a:extLst>
              <a:ext uri="{FF2B5EF4-FFF2-40B4-BE49-F238E27FC236}">
                <a16:creationId xmlns:a16="http://schemas.microsoft.com/office/drawing/2014/main" id="{8B912509-81AF-8C18-452C-0190F49169A9}"/>
              </a:ext>
            </a:extLst>
          </p:cNvPr>
          <p:cNvSpPr txBox="1"/>
          <p:nvPr/>
        </p:nvSpPr>
        <p:spPr>
          <a:xfrm>
            <a:off x="4134082" y="2353430"/>
            <a:ext cx="6373052" cy="2677656"/>
          </a:xfrm>
          <a:prstGeom prst="rect">
            <a:avLst/>
          </a:prstGeom>
          <a:noFill/>
        </p:spPr>
        <p:txBody>
          <a:bodyPr wrap="square" lIns="91440" tIns="45720" rIns="91440" bIns="45720" rtlCol="0" anchor="t">
            <a:spAutoFit/>
          </a:bodyPr>
          <a:lstStyle/>
          <a:p>
            <a:r>
              <a:rPr lang="en-GB" sz="2400">
                <a:latin typeface="Segoe UI"/>
                <a:cs typeface="Segoe UI"/>
              </a:rPr>
              <a:t>In your teams select a runner.  </a:t>
            </a:r>
            <a:endParaRPr lang="en-US">
              <a:latin typeface="Segoe UI"/>
              <a:cs typeface="Segoe UI"/>
            </a:endParaRPr>
          </a:p>
          <a:p>
            <a:endParaRPr lang="en-GB" sz="2400">
              <a:latin typeface="Segoe UI"/>
              <a:cs typeface="Segoe UI"/>
            </a:endParaRPr>
          </a:p>
          <a:p>
            <a:r>
              <a:rPr lang="en-GB" sz="2400">
                <a:latin typeface="Segoe UI"/>
                <a:cs typeface="Segoe UI"/>
              </a:rPr>
              <a:t>The right side of the room is ‘Fact’ and the left side of the room is ‘Fiction’. </a:t>
            </a:r>
            <a:endParaRPr lang="en-GB">
              <a:latin typeface="Segoe UI"/>
              <a:cs typeface="Segoe UI"/>
            </a:endParaRPr>
          </a:p>
          <a:p>
            <a:endParaRPr lang="en-GB" sz="2400">
              <a:latin typeface="Segoe UI" panose="020B0502040204020203" pitchFamily="34" charset="0"/>
              <a:cs typeface="Segoe UI" panose="020B0502040204020203" pitchFamily="34" charset="0"/>
            </a:endParaRPr>
          </a:p>
          <a:p>
            <a:r>
              <a:rPr lang="en-GB" sz="2400">
                <a:latin typeface="Segoe UI" panose="020B0502040204020203" pitchFamily="34" charset="0"/>
                <a:cs typeface="Segoe UI" panose="020B0502040204020203" pitchFamily="34" charset="0"/>
              </a:rPr>
              <a:t>Who will be first to ‘tag’ their answer and get back to base?</a:t>
            </a:r>
          </a:p>
        </p:txBody>
      </p:sp>
      <p:sp>
        <p:nvSpPr>
          <p:cNvPr id="26" name="Title 1">
            <a:extLst>
              <a:ext uri="{FF2B5EF4-FFF2-40B4-BE49-F238E27FC236}">
                <a16:creationId xmlns:a16="http://schemas.microsoft.com/office/drawing/2014/main" id="{479EF9D2-4931-3F40-B38B-D24DECA14C19}"/>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Fact or Fiction Game</a:t>
            </a:r>
            <a:endParaRPr lang="en-US" sz="3200" err="1"/>
          </a:p>
        </p:txBody>
      </p:sp>
      <p:pic>
        <p:nvPicPr>
          <p:cNvPr id="6" name="Picture 5" descr="A cartoon of a yellow ball with a black object in his mouth&#10;&#10;Description automatically generated">
            <a:extLst>
              <a:ext uri="{FF2B5EF4-FFF2-40B4-BE49-F238E27FC236}">
                <a16:creationId xmlns:a16="http://schemas.microsoft.com/office/drawing/2014/main" id="{DEC013F5-7D3B-3D27-D143-1921AD43B68F}"/>
              </a:ext>
            </a:extLst>
          </p:cNvPr>
          <p:cNvPicPr>
            <a:picLocks noChangeAspect="1"/>
          </p:cNvPicPr>
          <p:nvPr/>
        </p:nvPicPr>
        <p:blipFill rotWithShape="1">
          <a:blip r:embed="rId5"/>
          <a:srcRect t="2612" b="1892"/>
          <a:stretch/>
        </p:blipFill>
        <p:spPr>
          <a:xfrm>
            <a:off x="440986" y="2203193"/>
            <a:ext cx="3086149" cy="2457277"/>
          </a:xfrm>
          <a:prstGeom prst="rect">
            <a:avLst/>
          </a:prstGeom>
          <a:ln>
            <a:solidFill>
              <a:schemeClr val="bg1"/>
            </a:solidFill>
          </a:ln>
        </p:spPr>
      </p:pic>
      <p:sp>
        <p:nvSpPr>
          <p:cNvPr id="8" name="Rounded Rectangle 4">
            <a:extLst>
              <a:ext uri="{FF2B5EF4-FFF2-40B4-BE49-F238E27FC236}">
                <a16:creationId xmlns:a16="http://schemas.microsoft.com/office/drawing/2014/main" id="{69894463-559E-DB7B-71EF-5922DF85C561}"/>
              </a:ext>
            </a:extLst>
          </p:cNvPr>
          <p:cNvSpPr txBox="1"/>
          <p:nvPr/>
        </p:nvSpPr>
        <p:spPr>
          <a:xfrm>
            <a:off x="274989" y="143257"/>
            <a:ext cx="3419035" cy="626368"/>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Vaping/Nicotine effects</a:t>
            </a:r>
            <a:endParaRPr lang="en-GB" sz="2200" b="1" kern="12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38264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E0F53-F70B-1463-73B6-EFD5D4B5D744}"/>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83FB85F0-4CDE-62D3-20C6-0D6580D870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26564307-6CC0-C629-4087-9490CB58DFB4}"/>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TextBox 9">
            <a:extLst>
              <a:ext uri="{FF2B5EF4-FFF2-40B4-BE49-F238E27FC236}">
                <a16:creationId xmlns:a16="http://schemas.microsoft.com/office/drawing/2014/main" id="{2A64F552-1921-D7E4-9FA4-0E37EFDDD002}"/>
              </a:ext>
            </a:extLst>
          </p:cNvPr>
          <p:cNvSpPr txBox="1"/>
          <p:nvPr/>
        </p:nvSpPr>
        <p:spPr>
          <a:xfrm>
            <a:off x="4111854" y="2884478"/>
            <a:ext cx="5874946" cy="3046988"/>
          </a:xfrm>
          <a:prstGeom prst="rect">
            <a:avLst/>
          </a:prstGeom>
          <a:noFill/>
        </p:spPr>
        <p:txBody>
          <a:bodyPr wrap="square" lIns="91440" tIns="45720" rIns="91440" bIns="45720" anchor="t">
            <a:spAutoFit/>
          </a:bodyPr>
          <a:lstStyle/>
          <a:p>
            <a:r>
              <a:rPr lang="en-GB" sz="2400" b="1" dirty="0">
                <a:latin typeface="Segoe UI"/>
                <a:cs typeface="Segoe UI"/>
              </a:rPr>
              <a:t>Fiction</a:t>
            </a:r>
            <a:endParaRPr lang="en-US" sz="2400" b="1" dirty="0">
              <a:latin typeface="Segoe UI"/>
              <a:cs typeface="Segoe UI"/>
            </a:endParaRPr>
          </a:p>
          <a:p>
            <a:endParaRPr lang="en-GB" sz="2400" dirty="0">
              <a:latin typeface="Segoe UI"/>
              <a:cs typeface="Segoe UI"/>
            </a:endParaRPr>
          </a:p>
          <a:p>
            <a:r>
              <a:rPr lang="en-GB" sz="2400" dirty="0">
                <a:latin typeface="Segoe UI"/>
                <a:cs typeface="Segoe UI"/>
              </a:rPr>
              <a:t>93% of 11 – 17 yrs in Scotland </a:t>
            </a:r>
            <a:r>
              <a:rPr lang="en-GB" sz="2400" dirty="0">
                <a:latin typeface="Segoe UI"/>
                <a:ea typeface="+mn-lt"/>
                <a:cs typeface="Segoe UI"/>
              </a:rPr>
              <a:t>choose not to vape regularly. </a:t>
            </a:r>
            <a:endParaRPr lang="en-US" sz="2400" dirty="0">
              <a:solidFill>
                <a:srgbClr val="000000"/>
              </a:solidFill>
              <a:latin typeface="Segoe UI"/>
              <a:ea typeface="+mn-lt"/>
              <a:cs typeface="Segoe UI"/>
            </a:endParaRPr>
          </a:p>
          <a:p>
            <a:endParaRPr lang="en-GB" sz="2400" dirty="0">
              <a:latin typeface="Segoe UI" panose="020B0502040204020203" pitchFamily="34" charset="0"/>
              <a:cs typeface="Segoe UI" panose="020B0502040204020203" pitchFamily="34" charset="0"/>
            </a:endParaRPr>
          </a:p>
          <a:p>
            <a:r>
              <a:rPr lang="en-GB" sz="2400" dirty="0">
                <a:solidFill>
                  <a:srgbClr val="000000"/>
                </a:solidFill>
                <a:latin typeface="Segoe UI"/>
                <a:ea typeface="+mn-lt"/>
                <a:cs typeface="Segoe UI"/>
              </a:rPr>
              <a:t>19.5% of this age group have tried vaping. </a:t>
            </a:r>
          </a:p>
          <a:p>
            <a:endParaRPr lang="en-GB" sz="2400" b="1" dirty="0">
              <a:latin typeface="Segoe UI"/>
              <a:cs typeface="Segoe UI"/>
            </a:endParaRPr>
          </a:p>
        </p:txBody>
      </p:sp>
      <p:sp>
        <p:nvSpPr>
          <p:cNvPr id="14" name="TextBox 13">
            <a:extLst>
              <a:ext uri="{FF2B5EF4-FFF2-40B4-BE49-F238E27FC236}">
                <a16:creationId xmlns:a16="http://schemas.microsoft.com/office/drawing/2014/main" id="{F7FF6D0A-E267-C6DF-DADD-41B99B5AE760}"/>
              </a:ext>
            </a:extLst>
          </p:cNvPr>
          <p:cNvSpPr txBox="1"/>
          <p:nvPr/>
        </p:nvSpPr>
        <p:spPr>
          <a:xfrm>
            <a:off x="4116916" y="1365250"/>
            <a:ext cx="6096000"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solidFill>
                  <a:srgbClr val="000000"/>
                </a:solidFill>
                <a:latin typeface="Segoe UI"/>
                <a:ea typeface="Segoe UI"/>
                <a:cs typeface="Segoe UI"/>
              </a:rPr>
              <a:t>Fact </a:t>
            </a:r>
            <a:r>
              <a:rPr lang="en-GB" sz="2400" b="1" i="0" u="none" strike="noStrike" baseline="0">
                <a:solidFill>
                  <a:srgbClr val="000000"/>
                </a:solidFill>
                <a:latin typeface="Segoe UI"/>
                <a:ea typeface="Segoe UI"/>
                <a:cs typeface="Segoe UI"/>
              </a:rPr>
              <a:t>or </a:t>
            </a:r>
            <a:r>
              <a:rPr lang="en-GB" sz="2400" b="1">
                <a:solidFill>
                  <a:srgbClr val="000000"/>
                </a:solidFill>
                <a:latin typeface="Segoe UI"/>
                <a:ea typeface="Segoe UI"/>
                <a:cs typeface="Segoe UI"/>
              </a:rPr>
              <a:t>Fiction</a:t>
            </a:r>
            <a:r>
              <a:rPr lang="en-GB" sz="2400" b="1" i="0" u="none" strike="noStrike" baseline="0">
                <a:solidFill>
                  <a:srgbClr val="000000"/>
                </a:solidFill>
                <a:latin typeface="Segoe UI"/>
                <a:ea typeface="Segoe UI"/>
                <a:cs typeface="Segoe UI"/>
              </a:rPr>
              <a:t>?</a:t>
            </a:r>
            <a:endParaRPr lang="en-US" sz="2400" b="0" i="0">
              <a:solidFill>
                <a:srgbClr val="000000"/>
              </a:solidFill>
              <a:latin typeface="Segoe UI"/>
              <a:ea typeface="Segoe UI"/>
              <a:cs typeface="Segoe UI"/>
            </a:endParaRPr>
          </a:p>
          <a:p>
            <a:pPr algn="l"/>
            <a:endParaRPr lang="en-GB" sz="2400" b="0" i="0">
              <a:solidFill>
                <a:srgbClr val="000000"/>
              </a:solidFill>
              <a:latin typeface="Arial"/>
              <a:ea typeface="Segoe UI"/>
              <a:cs typeface="Arial"/>
            </a:endParaRPr>
          </a:p>
          <a:p>
            <a:r>
              <a:rPr lang="en-GB" sz="2400" b="0" i="0" u="none" strike="noStrike" baseline="0">
                <a:solidFill>
                  <a:srgbClr val="1F090A"/>
                </a:solidFill>
                <a:latin typeface="Arial"/>
                <a:ea typeface="Segoe UI"/>
                <a:cs typeface="Arial"/>
              </a:rPr>
              <a:t>“</a:t>
            </a:r>
            <a:r>
              <a:rPr lang="en-GB" sz="2400">
                <a:solidFill>
                  <a:srgbClr val="1F090A"/>
                </a:solidFill>
                <a:latin typeface="Arial"/>
                <a:ea typeface="Segoe UI"/>
                <a:cs typeface="Arial"/>
              </a:rPr>
              <a:t>Most young people in Scotland vape.”</a:t>
            </a:r>
            <a:endParaRPr lang="en-US" sz="2400">
              <a:solidFill>
                <a:srgbClr val="000000"/>
              </a:solidFill>
              <a:latin typeface="Arial"/>
              <a:ea typeface="Segoe UI"/>
              <a:cs typeface="Arial"/>
            </a:endParaRPr>
          </a:p>
          <a:p>
            <a:endParaRPr lang="en-GB" sz="2400" b="0" i="0">
              <a:solidFill>
                <a:srgbClr val="000000"/>
              </a:solidFill>
              <a:latin typeface="Segoe UI"/>
              <a:ea typeface="Segoe UI"/>
              <a:cs typeface="Segoe UI"/>
            </a:endParaRPr>
          </a:p>
          <a:p>
            <a:pPr algn="ctr"/>
            <a:endParaRPr lang="en-GB"/>
          </a:p>
        </p:txBody>
      </p:sp>
      <p:sp>
        <p:nvSpPr>
          <p:cNvPr id="16" name="Title 1">
            <a:extLst>
              <a:ext uri="{FF2B5EF4-FFF2-40B4-BE49-F238E27FC236}">
                <a16:creationId xmlns:a16="http://schemas.microsoft.com/office/drawing/2014/main" id="{24EA5574-9DC5-B984-D981-65D14BA90A4B}"/>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Fact or Fiction Game</a:t>
            </a:r>
            <a:endParaRPr lang="en-US" sz="3200">
              <a:ea typeface="Calibri Light"/>
              <a:cs typeface="Calibri Light"/>
            </a:endParaRPr>
          </a:p>
        </p:txBody>
      </p:sp>
      <p:sp>
        <p:nvSpPr>
          <p:cNvPr id="17" name="Rounded Rectangle 4">
            <a:extLst>
              <a:ext uri="{FF2B5EF4-FFF2-40B4-BE49-F238E27FC236}">
                <a16:creationId xmlns:a16="http://schemas.microsoft.com/office/drawing/2014/main" id="{08B7A7B6-ED50-A5EA-1590-2A416DB91C10}"/>
              </a:ext>
            </a:extLst>
          </p:cNvPr>
          <p:cNvSpPr txBox="1"/>
          <p:nvPr/>
        </p:nvSpPr>
        <p:spPr>
          <a:xfrm>
            <a:off x="274989" y="143257"/>
            <a:ext cx="3419035" cy="626368"/>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Vaping/Nicotine effects</a:t>
            </a:r>
            <a:endParaRPr lang="en-GB" sz="2200" b="1" kern="1200">
              <a:latin typeface="Segoe UI" panose="020B0502040204020203" pitchFamily="34" charset="0"/>
              <a:cs typeface="Segoe UI" panose="020B0502040204020203" pitchFamily="34" charset="0"/>
            </a:endParaRPr>
          </a:p>
        </p:txBody>
      </p:sp>
      <p:pic>
        <p:nvPicPr>
          <p:cNvPr id="3" name="Picture 2" descr="A cartoon of a yellow ball with a black object in his mouth&#10;&#10;Description automatically generated">
            <a:extLst>
              <a:ext uri="{FF2B5EF4-FFF2-40B4-BE49-F238E27FC236}">
                <a16:creationId xmlns:a16="http://schemas.microsoft.com/office/drawing/2014/main" id="{76A6E3B0-3559-4452-207E-18CF903D9185}"/>
              </a:ext>
            </a:extLst>
          </p:cNvPr>
          <p:cNvPicPr>
            <a:picLocks noChangeAspect="1"/>
          </p:cNvPicPr>
          <p:nvPr/>
        </p:nvPicPr>
        <p:blipFill rotWithShape="1">
          <a:blip r:embed="rId5"/>
          <a:srcRect t="2612" b="1892"/>
          <a:stretch/>
        </p:blipFill>
        <p:spPr>
          <a:xfrm>
            <a:off x="945553" y="1060193"/>
            <a:ext cx="2077014" cy="1684980"/>
          </a:xfrm>
          <a:prstGeom prst="rect">
            <a:avLst/>
          </a:prstGeom>
          <a:ln>
            <a:solidFill>
              <a:schemeClr val="bg1"/>
            </a:solidFill>
          </a:ln>
        </p:spPr>
      </p:pic>
      <p:pic>
        <p:nvPicPr>
          <p:cNvPr id="5" name="Picture 4" descr="A yellow emoji with a hand up&#10;&#10;Description automatically generated">
            <a:extLst>
              <a:ext uri="{FF2B5EF4-FFF2-40B4-BE49-F238E27FC236}">
                <a16:creationId xmlns:a16="http://schemas.microsoft.com/office/drawing/2014/main" id="{20B41865-64E4-A645-6854-055FF521C0B0}"/>
              </a:ext>
            </a:extLst>
          </p:cNvPr>
          <p:cNvPicPr>
            <a:picLocks noChangeAspect="1"/>
          </p:cNvPicPr>
          <p:nvPr/>
        </p:nvPicPr>
        <p:blipFill>
          <a:blip r:embed="rId6"/>
          <a:stretch>
            <a:fillRect/>
          </a:stretch>
        </p:blipFill>
        <p:spPr>
          <a:xfrm>
            <a:off x="1144885" y="3568220"/>
            <a:ext cx="2126068" cy="2007521"/>
          </a:xfrm>
          <a:prstGeom prst="rect">
            <a:avLst/>
          </a:prstGeom>
          <a:ln>
            <a:solidFill>
              <a:schemeClr val="bg1"/>
            </a:solidFill>
          </a:ln>
        </p:spPr>
      </p:pic>
    </p:spTree>
    <p:extLst>
      <p:ext uri="{BB962C8B-B14F-4D97-AF65-F5344CB8AC3E}">
        <p14:creationId xmlns:p14="http://schemas.microsoft.com/office/powerpoint/2010/main" val="121619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9719B-F7F8-0B5A-9C9C-4D7A996F97A5}"/>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5EF30805-659D-7EDE-DEF4-1AB376B2CA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A5F824E8-C7AE-9EEC-8453-5BC7881E33CD}"/>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TextBox 9">
            <a:extLst>
              <a:ext uri="{FF2B5EF4-FFF2-40B4-BE49-F238E27FC236}">
                <a16:creationId xmlns:a16="http://schemas.microsoft.com/office/drawing/2014/main" id="{968A45BD-A0D0-0253-BFB4-F2174135F667}"/>
              </a:ext>
            </a:extLst>
          </p:cNvPr>
          <p:cNvSpPr txBox="1"/>
          <p:nvPr/>
        </p:nvSpPr>
        <p:spPr>
          <a:xfrm>
            <a:off x="4111854" y="2884478"/>
            <a:ext cx="5874946" cy="4093428"/>
          </a:xfrm>
          <a:prstGeom prst="rect">
            <a:avLst/>
          </a:prstGeom>
          <a:noFill/>
        </p:spPr>
        <p:txBody>
          <a:bodyPr wrap="square" lIns="91440" tIns="45720" rIns="91440" bIns="45720" anchor="t">
            <a:spAutoFit/>
          </a:bodyPr>
          <a:lstStyle/>
          <a:p>
            <a:r>
              <a:rPr lang="en-GB" sz="2400" b="1" dirty="0">
                <a:latin typeface="Segoe UI"/>
                <a:cs typeface="Segoe UI"/>
              </a:rPr>
              <a:t>Fiction</a:t>
            </a:r>
            <a:endParaRPr lang="en-US" sz="2400" b="1" dirty="0">
              <a:latin typeface="Segoe UI"/>
              <a:cs typeface="Segoe UI"/>
            </a:endParaRPr>
          </a:p>
          <a:p>
            <a:endParaRPr lang="en-GB" sz="2400" dirty="0">
              <a:latin typeface="Segoe UI"/>
              <a:cs typeface="Segoe UI"/>
            </a:endParaRPr>
          </a:p>
          <a:p>
            <a:r>
              <a:rPr lang="en-GB" sz="2400" dirty="0">
                <a:latin typeface="Segoe UI"/>
                <a:cs typeface="Segoe UI"/>
              </a:rPr>
              <a:t>Vapes are sold with different levels of nicotine.</a:t>
            </a:r>
            <a:endParaRPr lang="en-US" sz="2400" dirty="0">
              <a:latin typeface="Segoe UI"/>
              <a:cs typeface="Segoe UI"/>
            </a:endParaRPr>
          </a:p>
          <a:p>
            <a:endParaRPr lang="en-GB" sz="2400" dirty="0">
              <a:latin typeface="Segoe UI"/>
              <a:cs typeface="Segoe UI"/>
            </a:endParaRPr>
          </a:p>
          <a:p>
            <a:r>
              <a:rPr lang="en-GB" sz="2400" dirty="0">
                <a:latin typeface="Segoe UI"/>
                <a:cs typeface="Segoe UI"/>
              </a:rPr>
              <a:t>Sometimes</a:t>
            </a:r>
            <a:r>
              <a:rPr lang="en-GB" sz="2400" dirty="0">
                <a:latin typeface="Segoe UI"/>
                <a:ea typeface="+mn-lt"/>
                <a:cs typeface="Segoe UI"/>
              </a:rPr>
              <a:t> the label is not accurate, and </a:t>
            </a:r>
            <a:r>
              <a:rPr lang="en-GB" sz="2400" dirty="0">
                <a:solidFill>
                  <a:srgbClr val="000000"/>
                </a:solidFill>
                <a:latin typeface="Segoe UI"/>
                <a:ea typeface="+mn-lt"/>
                <a:cs typeface="Segoe UI"/>
              </a:rPr>
              <a:t>the levels can be much higher than stated</a:t>
            </a:r>
            <a:r>
              <a:rPr lang="en-GB" sz="2400" dirty="0">
                <a:latin typeface="Segoe UI"/>
                <a:ea typeface="+mn-lt"/>
                <a:cs typeface="Segoe UI"/>
              </a:rPr>
              <a:t>. </a:t>
            </a:r>
            <a:endParaRPr lang="en-US" sz="2400" dirty="0">
              <a:solidFill>
                <a:srgbClr val="000000"/>
              </a:solidFill>
              <a:latin typeface="Segoe UI"/>
              <a:ea typeface="+mn-lt"/>
              <a:cs typeface="Segoe UI"/>
            </a:endParaRPr>
          </a:p>
          <a:p>
            <a:endParaRPr lang="en-GB" sz="2000" dirty="0">
              <a:latin typeface="Segoe UI" panose="020B0502040204020203" pitchFamily="34" charset="0"/>
              <a:cs typeface="Segoe UI" panose="020B0502040204020203" pitchFamily="34" charset="0"/>
            </a:endParaRPr>
          </a:p>
          <a:p>
            <a:endParaRPr lang="en-GB" sz="2400" dirty="0">
              <a:solidFill>
                <a:srgbClr val="000000"/>
              </a:solidFill>
              <a:latin typeface="Segoe UI"/>
              <a:ea typeface="+mn-lt"/>
              <a:cs typeface="Segoe UI"/>
            </a:endParaRPr>
          </a:p>
          <a:p>
            <a:endParaRPr lang="en-GB" sz="2400" b="1" dirty="0">
              <a:latin typeface="Segoe UI"/>
              <a:cs typeface="Segoe UI"/>
            </a:endParaRPr>
          </a:p>
        </p:txBody>
      </p:sp>
      <p:sp>
        <p:nvSpPr>
          <p:cNvPr id="14" name="TextBox 13">
            <a:extLst>
              <a:ext uri="{FF2B5EF4-FFF2-40B4-BE49-F238E27FC236}">
                <a16:creationId xmlns:a16="http://schemas.microsoft.com/office/drawing/2014/main" id="{0088C417-A621-B8DC-5B31-C0502522821A}"/>
              </a:ext>
            </a:extLst>
          </p:cNvPr>
          <p:cNvSpPr txBox="1"/>
          <p:nvPr/>
        </p:nvSpPr>
        <p:spPr>
          <a:xfrm>
            <a:off x="4116916" y="1324061"/>
            <a:ext cx="8042189"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solidFill>
                  <a:srgbClr val="000000"/>
                </a:solidFill>
                <a:latin typeface="Segoe UI"/>
                <a:ea typeface="Segoe UI"/>
                <a:cs typeface="Segoe UI"/>
              </a:rPr>
              <a:t>Fact </a:t>
            </a:r>
            <a:r>
              <a:rPr lang="en-GB" sz="2400" b="1" i="0" u="none" strike="noStrike" baseline="0">
                <a:solidFill>
                  <a:srgbClr val="000000"/>
                </a:solidFill>
                <a:latin typeface="Segoe UI"/>
                <a:ea typeface="Segoe UI"/>
                <a:cs typeface="Segoe UI"/>
              </a:rPr>
              <a:t>or </a:t>
            </a:r>
            <a:r>
              <a:rPr lang="en-GB" sz="2400" b="1">
                <a:solidFill>
                  <a:srgbClr val="000000"/>
                </a:solidFill>
                <a:latin typeface="Segoe UI"/>
                <a:ea typeface="Segoe UI"/>
                <a:cs typeface="Segoe UI"/>
              </a:rPr>
              <a:t>Fiction</a:t>
            </a:r>
            <a:r>
              <a:rPr lang="en-GB" sz="2400" b="1" i="0" u="none" strike="noStrike" baseline="0">
                <a:solidFill>
                  <a:srgbClr val="000000"/>
                </a:solidFill>
                <a:latin typeface="Segoe UI"/>
                <a:ea typeface="Segoe UI"/>
                <a:cs typeface="Segoe UI"/>
              </a:rPr>
              <a:t>?</a:t>
            </a:r>
            <a:endParaRPr lang="en-US" sz="2400" b="0" i="0">
              <a:solidFill>
                <a:srgbClr val="000000"/>
              </a:solidFill>
              <a:latin typeface="Segoe UI"/>
              <a:ea typeface="Segoe UI"/>
              <a:cs typeface="Segoe UI"/>
            </a:endParaRPr>
          </a:p>
          <a:p>
            <a:pPr algn="l"/>
            <a:endParaRPr lang="en-GB" sz="2400" b="0" i="0">
              <a:solidFill>
                <a:srgbClr val="000000"/>
              </a:solidFill>
              <a:latin typeface="Arial"/>
              <a:ea typeface="Segoe UI"/>
              <a:cs typeface="Arial"/>
            </a:endParaRPr>
          </a:p>
          <a:p>
            <a:r>
              <a:rPr lang="en-GB" sz="2400" b="0" i="0" u="none" strike="noStrike" baseline="0">
                <a:solidFill>
                  <a:srgbClr val="1F090A"/>
                </a:solidFill>
                <a:latin typeface="Arial"/>
                <a:ea typeface="Segoe UI"/>
                <a:cs typeface="Arial"/>
              </a:rPr>
              <a:t>“</a:t>
            </a:r>
            <a:r>
              <a:rPr lang="en-GB" sz="2400">
                <a:solidFill>
                  <a:srgbClr val="1F090A"/>
                </a:solidFill>
                <a:latin typeface="Arial"/>
                <a:ea typeface="Segoe UI"/>
                <a:cs typeface="Arial"/>
              </a:rPr>
              <a:t>All vapes contain the same amount of nicotine.”</a:t>
            </a:r>
            <a:endParaRPr lang="en-GB" sz="2400">
              <a:solidFill>
                <a:srgbClr val="000000"/>
              </a:solidFill>
              <a:latin typeface="Arial"/>
              <a:ea typeface="Segoe UI"/>
              <a:cs typeface="Arial"/>
            </a:endParaRPr>
          </a:p>
          <a:p>
            <a:endParaRPr lang="en-GB" sz="2400">
              <a:solidFill>
                <a:srgbClr val="1F090A"/>
              </a:solidFill>
              <a:latin typeface="Arial"/>
              <a:ea typeface="Segoe UI"/>
              <a:cs typeface="Arial"/>
            </a:endParaRPr>
          </a:p>
          <a:p>
            <a:endParaRPr lang="en-GB" sz="2400" b="0" i="0">
              <a:solidFill>
                <a:srgbClr val="000000"/>
              </a:solidFill>
              <a:latin typeface="Segoe UI"/>
              <a:ea typeface="Segoe UI"/>
              <a:cs typeface="Segoe UI"/>
            </a:endParaRPr>
          </a:p>
          <a:p>
            <a:pPr algn="ctr"/>
            <a:endParaRPr lang="en-GB"/>
          </a:p>
        </p:txBody>
      </p:sp>
      <p:sp>
        <p:nvSpPr>
          <p:cNvPr id="16" name="Title 1">
            <a:extLst>
              <a:ext uri="{FF2B5EF4-FFF2-40B4-BE49-F238E27FC236}">
                <a16:creationId xmlns:a16="http://schemas.microsoft.com/office/drawing/2014/main" id="{3D50AC78-97CD-2494-9E16-17338740DD30}"/>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Fact or Fiction Game</a:t>
            </a:r>
            <a:endParaRPr lang="en-US" sz="3200">
              <a:ea typeface="Calibri Light"/>
              <a:cs typeface="Calibri Light"/>
            </a:endParaRPr>
          </a:p>
        </p:txBody>
      </p:sp>
      <p:pic>
        <p:nvPicPr>
          <p:cNvPr id="7" name="Picture 6" descr="A cartoon of a yellow ball with a black object in his mouth&#10;&#10;Description automatically generated">
            <a:extLst>
              <a:ext uri="{FF2B5EF4-FFF2-40B4-BE49-F238E27FC236}">
                <a16:creationId xmlns:a16="http://schemas.microsoft.com/office/drawing/2014/main" id="{FB7E6CCB-F7E9-C358-8A6B-C0BCC4C7DD02}"/>
              </a:ext>
            </a:extLst>
          </p:cNvPr>
          <p:cNvPicPr>
            <a:picLocks noChangeAspect="1"/>
          </p:cNvPicPr>
          <p:nvPr/>
        </p:nvPicPr>
        <p:blipFill rotWithShape="1">
          <a:blip r:embed="rId5"/>
          <a:srcRect t="2612" b="1892"/>
          <a:stretch/>
        </p:blipFill>
        <p:spPr>
          <a:xfrm>
            <a:off x="945553" y="1060193"/>
            <a:ext cx="2077014" cy="1684980"/>
          </a:xfrm>
          <a:prstGeom prst="rect">
            <a:avLst/>
          </a:prstGeom>
          <a:ln>
            <a:solidFill>
              <a:schemeClr val="bg1"/>
            </a:solidFill>
          </a:ln>
        </p:spPr>
      </p:pic>
      <p:pic>
        <p:nvPicPr>
          <p:cNvPr id="12" name="Picture 11" descr="A yellow emoji with a hand up&#10;&#10;Description automatically generated">
            <a:extLst>
              <a:ext uri="{FF2B5EF4-FFF2-40B4-BE49-F238E27FC236}">
                <a16:creationId xmlns:a16="http://schemas.microsoft.com/office/drawing/2014/main" id="{EED49BC6-0FF4-052C-DB01-3C4E1833F9DF}"/>
              </a:ext>
            </a:extLst>
          </p:cNvPr>
          <p:cNvPicPr>
            <a:picLocks noChangeAspect="1"/>
          </p:cNvPicPr>
          <p:nvPr/>
        </p:nvPicPr>
        <p:blipFill>
          <a:blip r:embed="rId6"/>
          <a:stretch>
            <a:fillRect/>
          </a:stretch>
        </p:blipFill>
        <p:spPr>
          <a:xfrm>
            <a:off x="1144885" y="3568220"/>
            <a:ext cx="2126068" cy="2007521"/>
          </a:xfrm>
          <a:prstGeom prst="rect">
            <a:avLst/>
          </a:prstGeom>
          <a:ln>
            <a:solidFill>
              <a:schemeClr val="bg1"/>
            </a:solidFill>
          </a:ln>
        </p:spPr>
      </p:pic>
      <p:sp>
        <p:nvSpPr>
          <p:cNvPr id="15" name="Rounded Rectangle 4">
            <a:extLst>
              <a:ext uri="{FF2B5EF4-FFF2-40B4-BE49-F238E27FC236}">
                <a16:creationId xmlns:a16="http://schemas.microsoft.com/office/drawing/2014/main" id="{5F34C14F-6BB1-3248-6F67-1A884A392800}"/>
              </a:ext>
            </a:extLst>
          </p:cNvPr>
          <p:cNvSpPr txBox="1"/>
          <p:nvPr/>
        </p:nvSpPr>
        <p:spPr>
          <a:xfrm>
            <a:off x="274989" y="143257"/>
            <a:ext cx="3419035" cy="626368"/>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Vaping/Nicotine effects</a:t>
            </a:r>
            <a:endParaRPr lang="en-GB" sz="2200" b="1" kern="12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620671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1"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B0772-63D3-CF1F-F1E7-95131D909299}"/>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477B48C6-9519-7D7C-7290-4CBBF21B3706}"/>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396F8FF8-D22E-4A91-122A-7BB0FCF1E415}"/>
                </a:ext>
              </a:extLst>
            </p:cNvPr>
            <p:cNvSpPr/>
            <p:nvPr/>
          </p:nvSpPr>
          <p:spPr>
            <a:xfrm>
              <a:off x="0" y="1158150"/>
              <a:ext cx="5917744" cy="973440"/>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639F746D-C091-C05A-BC3D-A074604E33E2}"/>
                </a:ext>
              </a:extLst>
            </p:cNvPr>
            <p:cNvSpPr txBox="1"/>
            <p:nvPr/>
          </p:nvSpPr>
          <p:spPr>
            <a:xfrm>
              <a:off x="298103" y="1217337"/>
              <a:ext cx="5314299" cy="907922"/>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Vaping?</a:t>
              </a:r>
              <a:endParaRPr lang="en-GB" sz="2200" b="1" kern="1200">
                <a:latin typeface="Segoe UI" panose="020B0502040204020203" pitchFamily="34" charset="0"/>
                <a:cs typeface="Segoe UI" panose="020B0502040204020203" pitchFamily="34" charset="0"/>
              </a:endParaRPr>
            </a:p>
          </p:txBody>
        </p:sp>
      </p:grpSp>
      <p:pic>
        <p:nvPicPr>
          <p:cNvPr id="9" name="Picture 8" descr="A colorful rectangular sign with black text&#10;&#10;AI-generated content may be incorrect.">
            <a:extLst>
              <a:ext uri="{FF2B5EF4-FFF2-40B4-BE49-F238E27FC236}">
                <a16:creationId xmlns:a16="http://schemas.microsoft.com/office/drawing/2014/main" id="{5B4EAE17-3C2F-4B24-1F6F-4A8B5A5076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8F53C669-4814-4646-CE2F-2F7E4534790C}"/>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TextBox 9">
            <a:extLst>
              <a:ext uri="{FF2B5EF4-FFF2-40B4-BE49-F238E27FC236}">
                <a16:creationId xmlns:a16="http://schemas.microsoft.com/office/drawing/2014/main" id="{9C91D2B5-C520-CA81-5735-EB5F0B54C5BA}"/>
              </a:ext>
            </a:extLst>
          </p:cNvPr>
          <p:cNvSpPr txBox="1"/>
          <p:nvPr/>
        </p:nvSpPr>
        <p:spPr>
          <a:xfrm>
            <a:off x="4111854" y="2884478"/>
            <a:ext cx="6770810" cy="4832092"/>
          </a:xfrm>
          <a:prstGeom prst="rect">
            <a:avLst/>
          </a:prstGeom>
          <a:noFill/>
        </p:spPr>
        <p:txBody>
          <a:bodyPr wrap="square" lIns="91440" tIns="45720" rIns="91440" bIns="45720" anchor="t">
            <a:spAutoFit/>
          </a:bodyPr>
          <a:lstStyle/>
          <a:p>
            <a:r>
              <a:rPr lang="en-GB" sz="2400" b="1">
                <a:latin typeface="Segoe UI"/>
                <a:cs typeface="Segoe UI"/>
              </a:rPr>
              <a:t>Fiction</a:t>
            </a:r>
            <a:endParaRPr lang="en-US" sz="2400" b="1">
              <a:latin typeface="Segoe UI"/>
              <a:cs typeface="Segoe UI"/>
            </a:endParaRPr>
          </a:p>
          <a:p>
            <a:endParaRPr lang="en-GB" sz="2400">
              <a:latin typeface="Segoe UI"/>
              <a:cs typeface="Segoe UI"/>
            </a:endParaRPr>
          </a:p>
          <a:p>
            <a:r>
              <a:rPr lang="en-GB" sz="2400">
                <a:latin typeface="Segoe UI"/>
                <a:cs typeface="Segoe UI"/>
              </a:rPr>
              <a:t>Some young people have said they thought vaping would help them stay calm. </a:t>
            </a:r>
          </a:p>
          <a:p>
            <a:endParaRPr lang="en-GB" sz="2400">
              <a:latin typeface="Segoe UI"/>
              <a:cs typeface="Segoe UI"/>
            </a:endParaRPr>
          </a:p>
          <a:p>
            <a:r>
              <a:rPr lang="en-GB" sz="2400">
                <a:latin typeface="Segoe UI"/>
                <a:cs typeface="Segoe UI"/>
              </a:rPr>
              <a:t>Being addicted to nicotine is a cause</a:t>
            </a:r>
            <a:r>
              <a:rPr lang="en-GB" sz="2400">
                <a:latin typeface="Segoe UI"/>
                <a:ea typeface="+mn-lt"/>
                <a:cs typeface="Segoe UI"/>
              </a:rPr>
              <a:t> </a:t>
            </a:r>
            <a:r>
              <a:rPr lang="en-GB" sz="2400">
                <a:latin typeface="Segoe UI"/>
                <a:cs typeface="Segoe UI"/>
              </a:rPr>
              <a:t>of </a:t>
            </a:r>
            <a:r>
              <a:rPr lang="en-GB" sz="2400">
                <a:latin typeface="Segoe UI"/>
                <a:ea typeface="+mn-lt"/>
                <a:cs typeface="Segoe UI"/>
              </a:rPr>
              <a:t>stress, not a cure</a:t>
            </a:r>
            <a:r>
              <a:rPr lang="en-GB" sz="2400">
                <a:latin typeface="Segoe UI"/>
                <a:cs typeface="Segoe UI"/>
              </a:rPr>
              <a:t>.</a:t>
            </a:r>
            <a:r>
              <a:rPr lang="en-GB" sz="2400">
                <a:latin typeface="Segoe UI"/>
                <a:ea typeface="+mn-lt"/>
                <a:cs typeface="Segoe UI"/>
              </a:rPr>
              <a:t> </a:t>
            </a:r>
            <a:endParaRPr lang="en-GB" sz="2400">
              <a:latin typeface="Segoe UI"/>
              <a:cs typeface="Segoe UI"/>
            </a:endParaRPr>
          </a:p>
          <a:p>
            <a:endParaRPr lang="en-GB" sz="2400">
              <a:latin typeface="Segoe UI"/>
              <a:cs typeface="Segoe UI"/>
            </a:endParaRPr>
          </a:p>
          <a:p>
            <a:r>
              <a:rPr lang="en-GB" sz="2400">
                <a:solidFill>
                  <a:srgbClr val="000000"/>
                </a:solidFill>
                <a:latin typeface="Segoe UI"/>
                <a:ea typeface="+mn-lt"/>
                <a:cs typeface="Segoe UI"/>
              </a:rPr>
              <a:t>Nicotine can disrupt sleep and increase </a:t>
            </a:r>
            <a:endParaRPr lang="en-US" sz="2400">
              <a:latin typeface="Aptos" panose="02110004020202020204"/>
              <a:ea typeface="+mn-lt"/>
              <a:cs typeface="Segoe UI"/>
            </a:endParaRPr>
          </a:p>
          <a:p>
            <a:r>
              <a:rPr lang="en-GB" sz="2400">
                <a:latin typeface="Segoe UI"/>
                <a:ea typeface="+mn-lt"/>
                <a:cs typeface="Segoe UI"/>
              </a:rPr>
              <a:t>anxiety.</a:t>
            </a:r>
            <a:endParaRPr lang="en-US" sz="2400"/>
          </a:p>
          <a:p>
            <a:endParaRPr lang="en-GB" sz="2000">
              <a:latin typeface="Segoe UI" panose="020B0502040204020203" pitchFamily="34" charset="0"/>
              <a:cs typeface="Segoe UI" panose="020B0502040204020203" pitchFamily="34" charset="0"/>
            </a:endParaRPr>
          </a:p>
          <a:p>
            <a:endParaRPr lang="en-GB" sz="2400">
              <a:solidFill>
                <a:srgbClr val="000000"/>
              </a:solidFill>
              <a:latin typeface="Segoe UI"/>
              <a:ea typeface="+mn-lt"/>
              <a:cs typeface="Segoe UI"/>
            </a:endParaRPr>
          </a:p>
          <a:p>
            <a:endParaRPr lang="en-GB" sz="2400" b="1">
              <a:latin typeface="Segoe UI"/>
              <a:cs typeface="Segoe UI"/>
            </a:endParaRPr>
          </a:p>
        </p:txBody>
      </p:sp>
      <p:sp>
        <p:nvSpPr>
          <p:cNvPr id="14" name="TextBox 13">
            <a:extLst>
              <a:ext uri="{FF2B5EF4-FFF2-40B4-BE49-F238E27FC236}">
                <a16:creationId xmlns:a16="http://schemas.microsoft.com/office/drawing/2014/main" id="{089B24D1-E557-92E2-C830-5226E81F84A8}"/>
              </a:ext>
            </a:extLst>
          </p:cNvPr>
          <p:cNvSpPr txBox="1"/>
          <p:nvPr/>
        </p:nvSpPr>
        <p:spPr>
          <a:xfrm>
            <a:off x="4116916" y="1324061"/>
            <a:ext cx="804218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solidFill>
                  <a:srgbClr val="000000"/>
                </a:solidFill>
                <a:latin typeface="Segoe UI"/>
                <a:ea typeface="Segoe UI"/>
                <a:cs typeface="Segoe UI"/>
              </a:rPr>
              <a:t>Fact </a:t>
            </a:r>
            <a:r>
              <a:rPr lang="en-GB" sz="2400" b="1" i="0" u="none" strike="noStrike" baseline="0">
                <a:solidFill>
                  <a:srgbClr val="000000"/>
                </a:solidFill>
                <a:latin typeface="Segoe UI"/>
                <a:ea typeface="Segoe UI"/>
                <a:cs typeface="Segoe UI"/>
              </a:rPr>
              <a:t>or </a:t>
            </a:r>
            <a:r>
              <a:rPr lang="en-GB" sz="2400" b="1">
                <a:solidFill>
                  <a:srgbClr val="000000"/>
                </a:solidFill>
                <a:latin typeface="Segoe UI"/>
                <a:ea typeface="Segoe UI"/>
                <a:cs typeface="Segoe UI"/>
              </a:rPr>
              <a:t>Fiction</a:t>
            </a:r>
            <a:r>
              <a:rPr lang="en-GB" sz="2400" b="1" i="0" u="none" strike="noStrike" baseline="0">
                <a:solidFill>
                  <a:srgbClr val="000000"/>
                </a:solidFill>
                <a:latin typeface="Segoe UI"/>
                <a:ea typeface="Segoe UI"/>
                <a:cs typeface="Segoe UI"/>
              </a:rPr>
              <a:t>?</a:t>
            </a:r>
            <a:endParaRPr lang="en-US" sz="2400" b="0" i="0">
              <a:solidFill>
                <a:srgbClr val="000000"/>
              </a:solidFill>
              <a:latin typeface="Segoe UI"/>
              <a:ea typeface="Segoe UI"/>
              <a:cs typeface="Segoe UI"/>
            </a:endParaRPr>
          </a:p>
          <a:p>
            <a:endParaRPr lang="en-GB" sz="2400" b="1">
              <a:solidFill>
                <a:srgbClr val="000000"/>
              </a:solidFill>
              <a:latin typeface="Segoe UI"/>
              <a:ea typeface="Segoe UI"/>
              <a:cs typeface="Segoe UI"/>
            </a:endParaRPr>
          </a:p>
          <a:p>
            <a:r>
              <a:rPr lang="en-GB" sz="2400">
                <a:solidFill>
                  <a:srgbClr val="000000"/>
                </a:solidFill>
                <a:latin typeface="Segoe UI"/>
                <a:ea typeface="Segoe UI"/>
                <a:cs typeface="Segoe UI"/>
              </a:rPr>
              <a:t>"Vaping can help people with stress."</a:t>
            </a:r>
          </a:p>
          <a:p>
            <a:endParaRPr lang="en-GB" sz="2400">
              <a:solidFill>
                <a:srgbClr val="000000"/>
              </a:solidFill>
              <a:latin typeface="Arial"/>
              <a:ea typeface="Segoe UI"/>
              <a:cs typeface="Arial"/>
            </a:endParaRPr>
          </a:p>
          <a:p>
            <a:endParaRPr lang="en-GB" sz="2400">
              <a:solidFill>
                <a:srgbClr val="1F090A"/>
              </a:solidFill>
              <a:latin typeface="Arial"/>
              <a:ea typeface="Segoe UI"/>
              <a:cs typeface="Arial"/>
            </a:endParaRPr>
          </a:p>
          <a:p>
            <a:endParaRPr lang="en-GB" sz="2400" b="0" i="0">
              <a:solidFill>
                <a:srgbClr val="000000"/>
              </a:solidFill>
              <a:latin typeface="Segoe UI"/>
              <a:ea typeface="Segoe UI"/>
              <a:cs typeface="Segoe UI"/>
            </a:endParaRPr>
          </a:p>
          <a:p>
            <a:pPr algn="ctr"/>
            <a:endParaRPr lang="en-GB"/>
          </a:p>
        </p:txBody>
      </p:sp>
      <p:sp>
        <p:nvSpPr>
          <p:cNvPr id="16" name="Title 1">
            <a:extLst>
              <a:ext uri="{FF2B5EF4-FFF2-40B4-BE49-F238E27FC236}">
                <a16:creationId xmlns:a16="http://schemas.microsoft.com/office/drawing/2014/main" id="{A73E7FC8-32A2-E231-4416-38921F56E555}"/>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Fact or Fiction Game</a:t>
            </a:r>
            <a:endParaRPr lang="en-US" sz="3200">
              <a:ea typeface="Calibri Light"/>
              <a:cs typeface="Calibri Light"/>
            </a:endParaRPr>
          </a:p>
        </p:txBody>
      </p:sp>
      <p:pic>
        <p:nvPicPr>
          <p:cNvPr id="12" name="Picture 11" descr="A cartoon of a yellow ball with a black object in his mouth&#10;&#10;Description automatically generated">
            <a:extLst>
              <a:ext uri="{FF2B5EF4-FFF2-40B4-BE49-F238E27FC236}">
                <a16:creationId xmlns:a16="http://schemas.microsoft.com/office/drawing/2014/main" id="{8D3AB932-4CAA-2F51-5E15-D845016AAC0B}"/>
              </a:ext>
            </a:extLst>
          </p:cNvPr>
          <p:cNvPicPr>
            <a:picLocks noChangeAspect="1"/>
          </p:cNvPicPr>
          <p:nvPr/>
        </p:nvPicPr>
        <p:blipFill rotWithShape="1">
          <a:blip r:embed="rId5"/>
          <a:srcRect t="2612" b="1892"/>
          <a:stretch/>
        </p:blipFill>
        <p:spPr>
          <a:xfrm>
            <a:off x="945553" y="1060193"/>
            <a:ext cx="2077014" cy="1684980"/>
          </a:xfrm>
          <a:prstGeom prst="rect">
            <a:avLst/>
          </a:prstGeom>
          <a:ln>
            <a:solidFill>
              <a:schemeClr val="bg1"/>
            </a:solidFill>
          </a:ln>
        </p:spPr>
      </p:pic>
      <p:pic>
        <p:nvPicPr>
          <p:cNvPr id="15" name="Picture 14" descr="A yellow emoji with a hand up&#10;&#10;Description automatically generated">
            <a:extLst>
              <a:ext uri="{FF2B5EF4-FFF2-40B4-BE49-F238E27FC236}">
                <a16:creationId xmlns:a16="http://schemas.microsoft.com/office/drawing/2014/main" id="{B8B7127D-6E8A-FE03-EAEB-8D816AD873F6}"/>
              </a:ext>
            </a:extLst>
          </p:cNvPr>
          <p:cNvPicPr>
            <a:picLocks noChangeAspect="1"/>
          </p:cNvPicPr>
          <p:nvPr/>
        </p:nvPicPr>
        <p:blipFill>
          <a:blip r:embed="rId6"/>
          <a:stretch>
            <a:fillRect/>
          </a:stretch>
        </p:blipFill>
        <p:spPr>
          <a:xfrm>
            <a:off x="1144885" y="3568220"/>
            <a:ext cx="2126068" cy="2007521"/>
          </a:xfrm>
          <a:prstGeom prst="rect">
            <a:avLst/>
          </a:prstGeom>
          <a:ln>
            <a:solidFill>
              <a:schemeClr val="bg1"/>
            </a:solidFill>
          </a:ln>
        </p:spPr>
      </p:pic>
    </p:spTree>
    <p:extLst>
      <p:ext uri="{BB962C8B-B14F-4D97-AF65-F5344CB8AC3E}">
        <p14:creationId xmlns:p14="http://schemas.microsoft.com/office/powerpoint/2010/main" val="12595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1"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E0C60-C0D9-E8F0-6EC4-787AB8E62D9D}"/>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0E6166A7-C02C-5CF0-0553-6F1AEBF48411}"/>
              </a:ext>
            </a:extLst>
          </p:cNvPr>
          <p:cNvSpPr txBox="1"/>
          <p:nvPr/>
        </p:nvSpPr>
        <p:spPr>
          <a:xfrm>
            <a:off x="4116916" y="1324061"/>
            <a:ext cx="804218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dirty="0">
                <a:solidFill>
                  <a:srgbClr val="000000"/>
                </a:solidFill>
                <a:latin typeface="Segoe UI"/>
                <a:ea typeface="Segoe UI"/>
                <a:cs typeface="Segoe UI"/>
              </a:rPr>
              <a:t>Fact </a:t>
            </a:r>
            <a:r>
              <a:rPr lang="en-GB" sz="2400" b="1" i="0" u="none" strike="noStrike" baseline="0" dirty="0">
                <a:solidFill>
                  <a:srgbClr val="000000"/>
                </a:solidFill>
                <a:latin typeface="Segoe UI"/>
                <a:ea typeface="Segoe UI"/>
                <a:cs typeface="Segoe UI"/>
              </a:rPr>
              <a:t>or </a:t>
            </a:r>
            <a:r>
              <a:rPr lang="en-GB" sz="2400" b="1" dirty="0">
                <a:solidFill>
                  <a:srgbClr val="000000"/>
                </a:solidFill>
                <a:latin typeface="Segoe UI"/>
                <a:ea typeface="Segoe UI"/>
                <a:cs typeface="Segoe UI"/>
              </a:rPr>
              <a:t>Fiction</a:t>
            </a:r>
            <a:r>
              <a:rPr lang="en-GB" sz="2400" b="1" i="0" u="none" strike="noStrike" baseline="0" dirty="0">
                <a:solidFill>
                  <a:srgbClr val="000000"/>
                </a:solidFill>
                <a:latin typeface="Segoe UI"/>
                <a:ea typeface="Segoe UI"/>
                <a:cs typeface="Segoe UI"/>
              </a:rPr>
              <a:t>?</a:t>
            </a:r>
            <a:endParaRPr lang="en-US" sz="2400" b="0" i="0" dirty="0">
              <a:solidFill>
                <a:srgbClr val="000000"/>
              </a:solidFill>
              <a:latin typeface="Segoe UI"/>
              <a:ea typeface="Segoe UI"/>
              <a:cs typeface="Segoe UI"/>
            </a:endParaRPr>
          </a:p>
          <a:p>
            <a:endParaRPr lang="en-GB" sz="2400" b="1" dirty="0">
              <a:solidFill>
                <a:srgbClr val="000000"/>
              </a:solidFill>
              <a:latin typeface="Segoe UI"/>
              <a:ea typeface="Segoe UI"/>
              <a:cs typeface="Segoe UI"/>
            </a:endParaRPr>
          </a:p>
          <a:p>
            <a:r>
              <a:rPr lang="en-GB" sz="2400" dirty="0">
                <a:solidFill>
                  <a:srgbClr val="000000"/>
                </a:solidFill>
                <a:latin typeface="Segoe UI"/>
                <a:cs typeface="Segoe UI"/>
              </a:rPr>
              <a:t>“Nicotine is harmful for the developing brain.”</a:t>
            </a:r>
            <a:endParaRPr lang="en-GB" sz="2400" dirty="0">
              <a:latin typeface="Aptos"/>
              <a:cs typeface="Segoe UI"/>
            </a:endParaRPr>
          </a:p>
          <a:p>
            <a:endParaRPr lang="en-GB" sz="2400" dirty="0">
              <a:solidFill>
                <a:srgbClr val="000000"/>
              </a:solidFill>
              <a:latin typeface="Arial"/>
              <a:ea typeface="Segoe UI"/>
              <a:cs typeface="Arial"/>
            </a:endParaRPr>
          </a:p>
          <a:p>
            <a:endParaRPr lang="en-GB" sz="2400" dirty="0">
              <a:solidFill>
                <a:srgbClr val="1F090A"/>
              </a:solidFill>
              <a:latin typeface="Arial"/>
              <a:ea typeface="Segoe UI"/>
              <a:cs typeface="Arial"/>
            </a:endParaRPr>
          </a:p>
          <a:p>
            <a:endParaRPr lang="en-GB" sz="2400" b="0" i="0" dirty="0">
              <a:solidFill>
                <a:srgbClr val="000000"/>
              </a:solidFill>
              <a:latin typeface="Segoe UI"/>
              <a:ea typeface="Segoe UI"/>
              <a:cs typeface="Segoe UI"/>
            </a:endParaRPr>
          </a:p>
          <a:p>
            <a:pPr algn="ctr"/>
            <a:endParaRPr lang="en-GB" dirty="0"/>
          </a:p>
        </p:txBody>
      </p:sp>
      <p:pic>
        <p:nvPicPr>
          <p:cNvPr id="9" name="Picture 8" descr="A colorful rectangular sign with black text&#10;&#10;AI-generated content may be incorrect.">
            <a:extLst>
              <a:ext uri="{FF2B5EF4-FFF2-40B4-BE49-F238E27FC236}">
                <a16:creationId xmlns:a16="http://schemas.microsoft.com/office/drawing/2014/main" id="{B3499DF6-E5A4-0842-A0AF-32B2EA50E6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E2C8D9C8-7D0A-3B70-AF4D-C26E1BC8CD18}"/>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TextBox 9">
            <a:extLst>
              <a:ext uri="{FF2B5EF4-FFF2-40B4-BE49-F238E27FC236}">
                <a16:creationId xmlns:a16="http://schemas.microsoft.com/office/drawing/2014/main" id="{0D2C94A0-40AF-13D7-9189-49237243F952}"/>
              </a:ext>
            </a:extLst>
          </p:cNvPr>
          <p:cNvSpPr txBox="1"/>
          <p:nvPr/>
        </p:nvSpPr>
        <p:spPr>
          <a:xfrm>
            <a:off x="4111854" y="2884478"/>
            <a:ext cx="6770810" cy="5078313"/>
          </a:xfrm>
          <a:prstGeom prst="rect">
            <a:avLst/>
          </a:prstGeom>
          <a:noFill/>
        </p:spPr>
        <p:txBody>
          <a:bodyPr wrap="square" lIns="91440" tIns="45720" rIns="91440" bIns="45720" anchor="t">
            <a:spAutoFit/>
          </a:bodyPr>
          <a:lstStyle/>
          <a:p>
            <a:r>
              <a:rPr lang="en-GB" sz="2400" b="1" dirty="0">
                <a:latin typeface="Segoe UI"/>
                <a:cs typeface="Segoe UI"/>
              </a:rPr>
              <a:t>Fact</a:t>
            </a:r>
            <a:endParaRPr lang="en-US" sz="2400" b="1" dirty="0">
              <a:latin typeface="Segoe UI"/>
              <a:cs typeface="Segoe UI"/>
            </a:endParaRPr>
          </a:p>
          <a:p>
            <a:endParaRPr lang="en-GB" sz="2400" b="1" dirty="0">
              <a:latin typeface="Segoe UI"/>
              <a:cs typeface="Segoe UI"/>
            </a:endParaRPr>
          </a:p>
          <a:p>
            <a:r>
              <a:rPr lang="en-GB" sz="2400" dirty="0">
                <a:latin typeface="Segoe UI"/>
                <a:cs typeface="Segoe UI"/>
              </a:rPr>
              <a:t>Nicotine can change how a young person's brain develops. </a:t>
            </a:r>
            <a:endParaRPr lang="en-US" sz="2400" dirty="0">
              <a:latin typeface="Segoe UI"/>
              <a:cs typeface="Segoe UI"/>
            </a:endParaRPr>
          </a:p>
          <a:p>
            <a:endParaRPr lang="en-GB" sz="2400" dirty="0">
              <a:latin typeface="Segoe UI"/>
              <a:cs typeface="Segoe UI"/>
            </a:endParaRPr>
          </a:p>
          <a:p>
            <a:r>
              <a:rPr lang="en-GB" sz="2400" dirty="0">
                <a:latin typeface="Segoe UI"/>
                <a:cs typeface="Segoe UI"/>
              </a:rPr>
              <a:t>Nicotine can make it harder to learn and concentrate. </a:t>
            </a:r>
            <a:endParaRPr lang="en-US" sz="2400" dirty="0">
              <a:latin typeface="Segoe UI"/>
              <a:cs typeface="Segoe UI"/>
            </a:endParaRPr>
          </a:p>
          <a:p>
            <a:endParaRPr lang="en-GB" sz="2400" dirty="0">
              <a:latin typeface="Segoe UI"/>
              <a:cs typeface="Segoe UI"/>
            </a:endParaRPr>
          </a:p>
          <a:p>
            <a:r>
              <a:rPr lang="en-GB" sz="2400" dirty="0">
                <a:latin typeface="Segoe UI"/>
                <a:cs typeface="Segoe UI"/>
              </a:rPr>
              <a:t>Some of the brain changes</a:t>
            </a:r>
            <a:r>
              <a:rPr lang="en-GB" sz="2400" dirty="0">
                <a:solidFill>
                  <a:srgbClr val="000000"/>
                </a:solidFill>
                <a:latin typeface="Segoe UI"/>
                <a:ea typeface="+mn-lt"/>
                <a:cs typeface="Segoe UI"/>
              </a:rPr>
              <a:t> can lower mood </a:t>
            </a:r>
            <a:endParaRPr lang="en-US" sz="2400" dirty="0">
              <a:solidFill>
                <a:srgbClr val="000000"/>
              </a:solidFill>
              <a:latin typeface="Segoe UI"/>
              <a:ea typeface="+mn-lt"/>
              <a:cs typeface="Segoe UI"/>
            </a:endParaRPr>
          </a:p>
          <a:p>
            <a:r>
              <a:rPr lang="en-GB" sz="2400" dirty="0">
                <a:solidFill>
                  <a:srgbClr val="000000"/>
                </a:solidFill>
                <a:latin typeface="Segoe UI"/>
                <a:ea typeface="+mn-lt"/>
                <a:cs typeface="Segoe UI"/>
              </a:rPr>
              <a:t>and ability to control impulses.</a:t>
            </a:r>
            <a:endParaRPr lang="en-US" sz="2400" dirty="0">
              <a:latin typeface="Segoe UI"/>
              <a:cs typeface="Segoe UI"/>
            </a:endParaRPr>
          </a:p>
          <a:p>
            <a:endParaRPr lang="en-GB" sz="2400" dirty="0">
              <a:latin typeface="Segoe UI" panose="020B0502040204020203" pitchFamily="34" charset="0"/>
              <a:cs typeface="Segoe UI" panose="020B0502040204020203" pitchFamily="34" charset="0"/>
            </a:endParaRPr>
          </a:p>
          <a:p>
            <a:endParaRPr lang="en-GB" sz="2400" dirty="0">
              <a:solidFill>
                <a:srgbClr val="000000"/>
              </a:solidFill>
              <a:latin typeface="Segoe UI"/>
              <a:ea typeface="+mn-lt"/>
              <a:cs typeface="Segoe UI"/>
            </a:endParaRPr>
          </a:p>
          <a:p>
            <a:endParaRPr lang="en-GB" sz="2400" b="1" dirty="0">
              <a:latin typeface="Segoe UI"/>
              <a:cs typeface="Segoe UI"/>
            </a:endParaRPr>
          </a:p>
        </p:txBody>
      </p:sp>
      <p:sp>
        <p:nvSpPr>
          <p:cNvPr id="16" name="Title 1">
            <a:extLst>
              <a:ext uri="{FF2B5EF4-FFF2-40B4-BE49-F238E27FC236}">
                <a16:creationId xmlns:a16="http://schemas.microsoft.com/office/drawing/2014/main" id="{371BBA49-AC38-DA08-5B9E-A776A347B179}"/>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Fact or Fiction Game</a:t>
            </a:r>
            <a:endParaRPr lang="en-US" sz="3200">
              <a:ea typeface="Calibri Light"/>
              <a:cs typeface="Calibri Light"/>
            </a:endParaRPr>
          </a:p>
        </p:txBody>
      </p:sp>
      <p:pic>
        <p:nvPicPr>
          <p:cNvPr id="6" name="Picture 5" descr="A cartoon of a yellow ball with a black object in his mouth&#10;&#10;Description automatically generated">
            <a:extLst>
              <a:ext uri="{FF2B5EF4-FFF2-40B4-BE49-F238E27FC236}">
                <a16:creationId xmlns:a16="http://schemas.microsoft.com/office/drawing/2014/main" id="{745D460B-7EA2-0335-6ADC-BD7FB791B1CE}"/>
              </a:ext>
            </a:extLst>
          </p:cNvPr>
          <p:cNvPicPr>
            <a:picLocks noChangeAspect="1"/>
          </p:cNvPicPr>
          <p:nvPr/>
        </p:nvPicPr>
        <p:blipFill rotWithShape="1">
          <a:blip r:embed="rId5"/>
          <a:srcRect t="2612" b="1892"/>
          <a:stretch/>
        </p:blipFill>
        <p:spPr>
          <a:xfrm>
            <a:off x="945553" y="1060193"/>
            <a:ext cx="2077014" cy="1684980"/>
          </a:xfrm>
          <a:prstGeom prst="rect">
            <a:avLst/>
          </a:prstGeom>
          <a:ln>
            <a:solidFill>
              <a:schemeClr val="bg1"/>
            </a:solidFill>
          </a:ln>
        </p:spPr>
      </p:pic>
      <p:sp>
        <p:nvSpPr>
          <p:cNvPr id="20" name="Rounded Rectangle 4">
            <a:extLst>
              <a:ext uri="{FF2B5EF4-FFF2-40B4-BE49-F238E27FC236}">
                <a16:creationId xmlns:a16="http://schemas.microsoft.com/office/drawing/2014/main" id="{1D239CAA-B94D-ADEA-350E-9CAB3FDBD98C}"/>
              </a:ext>
            </a:extLst>
          </p:cNvPr>
          <p:cNvSpPr txBox="1"/>
          <p:nvPr/>
        </p:nvSpPr>
        <p:spPr>
          <a:xfrm>
            <a:off x="274989" y="143257"/>
            <a:ext cx="3419035" cy="626368"/>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Vaping/Nicotine effects</a:t>
            </a:r>
            <a:endParaRPr lang="en-GB" sz="2200" b="1" kern="1200">
              <a:latin typeface="Segoe UI" panose="020B0502040204020203" pitchFamily="34" charset="0"/>
              <a:cs typeface="Segoe UI" panose="020B0502040204020203" pitchFamily="34" charset="0"/>
            </a:endParaRPr>
          </a:p>
        </p:txBody>
      </p:sp>
      <p:pic>
        <p:nvPicPr>
          <p:cNvPr id="5" name="Picture 4">
            <a:extLst>
              <a:ext uri="{FF2B5EF4-FFF2-40B4-BE49-F238E27FC236}">
                <a16:creationId xmlns:a16="http://schemas.microsoft.com/office/drawing/2014/main" id="{BA6CB502-499F-E009-833F-CA4859A529C6}"/>
              </a:ext>
            </a:extLst>
          </p:cNvPr>
          <p:cNvPicPr>
            <a:picLocks noChangeAspect="1"/>
          </p:cNvPicPr>
          <p:nvPr/>
        </p:nvPicPr>
        <p:blipFill>
          <a:blip r:embed="rId6"/>
          <a:stretch>
            <a:fillRect/>
          </a:stretch>
        </p:blipFill>
        <p:spPr>
          <a:xfrm>
            <a:off x="945553" y="3909384"/>
            <a:ext cx="2555888" cy="2501464"/>
          </a:xfrm>
          <a:prstGeom prst="rect">
            <a:avLst/>
          </a:prstGeom>
        </p:spPr>
      </p:pic>
    </p:spTree>
    <p:extLst>
      <p:ext uri="{BB962C8B-B14F-4D97-AF65-F5344CB8AC3E}">
        <p14:creationId xmlns:p14="http://schemas.microsoft.com/office/powerpoint/2010/main" val="177018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64AC2-AF56-10FD-2969-A3282F647A81}"/>
            </a:ext>
          </a:extLst>
        </p:cNvPr>
        <p:cNvGrpSpPr/>
        <p:nvPr/>
      </p:nvGrpSpPr>
      <p:grpSpPr>
        <a:xfrm>
          <a:off x="0" y="0"/>
          <a:ext cx="0" cy="0"/>
          <a:chOff x="0" y="0"/>
          <a:chExt cx="0" cy="0"/>
        </a:xfrm>
      </p:grpSpPr>
      <p:pic>
        <p:nvPicPr>
          <p:cNvPr id="6" name="Picture 5" descr="A cartoon of a yellow face holding a gavel&#10;&#10;Description automatically generated">
            <a:extLst>
              <a:ext uri="{FF2B5EF4-FFF2-40B4-BE49-F238E27FC236}">
                <a16:creationId xmlns:a16="http://schemas.microsoft.com/office/drawing/2014/main" id="{54D240CC-4CD5-4383-FAB0-94CA52851C20}"/>
              </a:ext>
            </a:extLst>
          </p:cNvPr>
          <p:cNvPicPr>
            <a:picLocks noChangeAspect="1"/>
          </p:cNvPicPr>
          <p:nvPr/>
        </p:nvPicPr>
        <p:blipFill>
          <a:blip r:embed="rId3"/>
          <a:stretch>
            <a:fillRect/>
          </a:stretch>
        </p:blipFill>
        <p:spPr>
          <a:xfrm>
            <a:off x="209841" y="631849"/>
            <a:ext cx="3553675" cy="2546301"/>
          </a:xfrm>
          <a:prstGeom prst="rect">
            <a:avLst/>
          </a:prstGeom>
        </p:spPr>
      </p:pic>
      <p:sp>
        <p:nvSpPr>
          <p:cNvPr id="3" name="Rounded Rectangle 6">
            <a:extLst>
              <a:ext uri="{FF2B5EF4-FFF2-40B4-BE49-F238E27FC236}">
                <a16:creationId xmlns:a16="http://schemas.microsoft.com/office/drawing/2014/main" id="{1482C2CC-2A46-2FA2-D50B-1572ADDCAED0}"/>
              </a:ext>
            </a:extLst>
          </p:cNvPr>
          <p:cNvSpPr/>
          <p:nvPr/>
        </p:nvSpPr>
        <p:spPr>
          <a:xfrm>
            <a:off x="83200" y="102424"/>
            <a:ext cx="3807271" cy="671568"/>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9" name="Picture 8" descr="A colorful rectangular sign with black text&#10;&#10;AI-generated content may be incorrect.">
            <a:extLst>
              <a:ext uri="{FF2B5EF4-FFF2-40B4-BE49-F238E27FC236}">
                <a16:creationId xmlns:a16="http://schemas.microsoft.com/office/drawing/2014/main" id="{6FB06310-9FFA-DE99-521D-2BCE68D84C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64B33762-9717-D807-A9C8-A17EB7E9577F}"/>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
        <p:nvSpPr>
          <p:cNvPr id="10" name="TextBox 9">
            <a:extLst>
              <a:ext uri="{FF2B5EF4-FFF2-40B4-BE49-F238E27FC236}">
                <a16:creationId xmlns:a16="http://schemas.microsoft.com/office/drawing/2014/main" id="{06721335-7AD9-A072-4C98-BC7A36A7D6E0}"/>
              </a:ext>
            </a:extLst>
          </p:cNvPr>
          <p:cNvSpPr txBox="1"/>
          <p:nvPr/>
        </p:nvSpPr>
        <p:spPr>
          <a:xfrm>
            <a:off x="4111854" y="2884478"/>
            <a:ext cx="6770810" cy="4832092"/>
          </a:xfrm>
          <a:prstGeom prst="rect">
            <a:avLst/>
          </a:prstGeom>
          <a:noFill/>
        </p:spPr>
        <p:txBody>
          <a:bodyPr wrap="square" lIns="91440" tIns="45720" rIns="91440" bIns="45720" anchor="t">
            <a:spAutoFit/>
          </a:bodyPr>
          <a:lstStyle/>
          <a:p>
            <a:r>
              <a:rPr lang="en-GB" sz="2400" b="1" dirty="0">
                <a:latin typeface="Segoe UI"/>
                <a:cs typeface="Segoe UI"/>
              </a:rPr>
              <a:t>Fact</a:t>
            </a:r>
            <a:endParaRPr lang="en-US" sz="2400" b="1" dirty="0">
              <a:latin typeface="Segoe UI"/>
              <a:cs typeface="Segoe UI"/>
            </a:endParaRPr>
          </a:p>
          <a:p>
            <a:endParaRPr lang="en-GB" sz="2400" dirty="0">
              <a:latin typeface="Segoe UI"/>
              <a:cs typeface="Segoe UI"/>
            </a:endParaRPr>
          </a:p>
          <a:p>
            <a:r>
              <a:rPr lang="en-GB" sz="2400" dirty="0">
                <a:latin typeface="Segoe UI"/>
                <a:cs typeface="Segoe UI"/>
              </a:rPr>
              <a:t>There are very strict laws in UK to control what vapes contain, new laws are coming as part of the Vaping Bill (2026)</a:t>
            </a:r>
          </a:p>
          <a:p>
            <a:endParaRPr lang="en-GB" sz="2400" dirty="0">
              <a:latin typeface="Segoe UI"/>
              <a:cs typeface="Segoe UI"/>
            </a:endParaRPr>
          </a:p>
          <a:p>
            <a:r>
              <a:rPr lang="en-GB" sz="2400" dirty="0">
                <a:solidFill>
                  <a:srgbClr val="000000"/>
                </a:solidFill>
                <a:latin typeface="Segoe UI"/>
                <a:ea typeface="+mn-lt"/>
                <a:cs typeface="Segoe UI"/>
              </a:rPr>
              <a:t>However, Trading Standards in Glasgow say 33% of vapes sold are unregulated, and we don’t know what’s in these </a:t>
            </a:r>
            <a:r>
              <a:rPr lang="en-GB" sz="2400" dirty="0">
                <a:latin typeface="Segoe UI"/>
                <a:ea typeface="+mn-lt"/>
                <a:cs typeface="Segoe UI"/>
              </a:rPr>
              <a:t>devices. </a:t>
            </a:r>
          </a:p>
          <a:p>
            <a:endParaRPr lang="en-GB" sz="2400" dirty="0">
              <a:latin typeface="Segoe UI"/>
              <a:cs typeface="Segoe UI"/>
            </a:endParaRPr>
          </a:p>
          <a:p>
            <a:endParaRPr lang="en-GB" sz="2000" dirty="0">
              <a:latin typeface="Segoe UI" panose="020B0502040204020203" pitchFamily="34" charset="0"/>
              <a:cs typeface="Segoe UI" panose="020B0502040204020203" pitchFamily="34" charset="0"/>
            </a:endParaRPr>
          </a:p>
          <a:p>
            <a:endParaRPr lang="en-GB" sz="2400" dirty="0">
              <a:solidFill>
                <a:srgbClr val="000000"/>
              </a:solidFill>
              <a:latin typeface="Segoe UI"/>
              <a:ea typeface="+mn-lt"/>
              <a:cs typeface="Segoe UI"/>
            </a:endParaRPr>
          </a:p>
          <a:p>
            <a:endParaRPr lang="en-GB" sz="2400" b="1" dirty="0">
              <a:latin typeface="Segoe UI"/>
              <a:cs typeface="Segoe UI"/>
            </a:endParaRPr>
          </a:p>
        </p:txBody>
      </p:sp>
      <p:sp>
        <p:nvSpPr>
          <p:cNvPr id="14" name="TextBox 13">
            <a:extLst>
              <a:ext uri="{FF2B5EF4-FFF2-40B4-BE49-F238E27FC236}">
                <a16:creationId xmlns:a16="http://schemas.microsoft.com/office/drawing/2014/main" id="{0609045A-475F-B7C5-9D10-0E088B98FD2E}"/>
              </a:ext>
            </a:extLst>
          </p:cNvPr>
          <p:cNvSpPr txBox="1"/>
          <p:nvPr/>
        </p:nvSpPr>
        <p:spPr>
          <a:xfrm>
            <a:off x="4116916" y="1324061"/>
            <a:ext cx="8042189"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dirty="0">
                <a:solidFill>
                  <a:srgbClr val="000000"/>
                </a:solidFill>
                <a:latin typeface="Segoe UI"/>
                <a:ea typeface="Segoe UI"/>
                <a:cs typeface="Segoe UI"/>
              </a:rPr>
              <a:t>Fact </a:t>
            </a:r>
            <a:r>
              <a:rPr lang="en-GB" sz="2400" b="1" i="0" u="none" strike="noStrike" baseline="0" dirty="0">
                <a:solidFill>
                  <a:srgbClr val="000000"/>
                </a:solidFill>
                <a:latin typeface="Segoe UI"/>
                <a:ea typeface="Segoe UI"/>
                <a:cs typeface="Segoe UI"/>
              </a:rPr>
              <a:t>or </a:t>
            </a:r>
            <a:r>
              <a:rPr lang="en-GB" sz="2400" b="1" dirty="0">
                <a:solidFill>
                  <a:srgbClr val="000000"/>
                </a:solidFill>
                <a:latin typeface="Segoe UI"/>
                <a:ea typeface="Segoe UI"/>
                <a:cs typeface="Segoe UI"/>
              </a:rPr>
              <a:t>Fiction</a:t>
            </a:r>
            <a:r>
              <a:rPr lang="en-GB" sz="2400" b="1" i="0" u="none" strike="noStrike" baseline="0" dirty="0">
                <a:solidFill>
                  <a:srgbClr val="000000"/>
                </a:solidFill>
                <a:latin typeface="Segoe UI"/>
                <a:ea typeface="Segoe UI"/>
                <a:cs typeface="Segoe UI"/>
              </a:rPr>
              <a:t>?</a:t>
            </a:r>
            <a:endParaRPr lang="en-US" sz="2400" b="0" i="0" dirty="0">
              <a:solidFill>
                <a:srgbClr val="000000"/>
              </a:solidFill>
              <a:latin typeface="Segoe UI"/>
              <a:ea typeface="Segoe UI"/>
              <a:cs typeface="Segoe UI"/>
            </a:endParaRPr>
          </a:p>
          <a:p>
            <a:endParaRPr lang="en-GB" sz="1600" b="1" dirty="0">
              <a:solidFill>
                <a:srgbClr val="000000"/>
              </a:solidFill>
              <a:latin typeface="Segoe UI"/>
              <a:cs typeface="Segoe UI"/>
            </a:endParaRPr>
          </a:p>
          <a:p>
            <a:r>
              <a:rPr lang="en-GB" sz="2400" dirty="0">
                <a:solidFill>
                  <a:srgbClr val="000000"/>
                </a:solidFill>
                <a:latin typeface="Segoe UI"/>
                <a:cs typeface="Segoe UI"/>
              </a:rPr>
              <a:t>“There are laws in the UK designed to control what is inside a vape.”</a:t>
            </a:r>
            <a:endParaRPr lang="en-GB" sz="2400" dirty="0">
              <a:solidFill>
                <a:srgbClr val="1F090A"/>
              </a:solidFill>
              <a:latin typeface="Arial"/>
              <a:ea typeface="Segoe UI"/>
              <a:cs typeface="Arial"/>
            </a:endParaRPr>
          </a:p>
          <a:p>
            <a:endParaRPr lang="en-GB" sz="2400" b="0" i="0" dirty="0">
              <a:solidFill>
                <a:srgbClr val="000000"/>
              </a:solidFill>
              <a:latin typeface="Segoe UI"/>
              <a:ea typeface="Segoe UI"/>
              <a:cs typeface="Segoe UI"/>
            </a:endParaRPr>
          </a:p>
        </p:txBody>
      </p:sp>
      <p:sp>
        <p:nvSpPr>
          <p:cNvPr id="16" name="Title 1">
            <a:extLst>
              <a:ext uri="{FF2B5EF4-FFF2-40B4-BE49-F238E27FC236}">
                <a16:creationId xmlns:a16="http://schemas.microsoft.com/office/drawing/2014/main" id="{128282E2-9C0A-358A-6059-C49BCAA93A73}"/>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Fact or Fiction Game</a:t>
            </a:r>
            <a:endParaRPr lang="en-US" sz="3200">
              <a:ea typeface="Calibri Light"/>
              <a:cs typeface="Calibri Light"/>
            </a:endParaRPr>
          </a:p>
        </p:txBody>
      </p:sp>
      <p:sp>
        <p:nvSpPr>
          <p:cNvPr id="8" name="Rounded Rectangle 4">
            <a:extLst>
              <a:ext uri="{FF2B5EF4-FFF2-40B4-BE49-F238E27FC236}">
                <a16:creationId xmlns:a16="http://schemas.microsoft.com/office/drawing/2014/main" id="{2F0CAB32-2D09-3436-8841-F39E8FA369AC}"/>
              </a:ext>
            </a:extLst>
          </p:cNvPr>
          <p:cNvSpPr txBox="1"/>
          <p:nvPr/>
        </p:nvSpPr>
        <p:spPr>
          <a:xfrm>
            <a:off x="274989" y="143257"/>
            <a:ext cx="3419035" cy="626368"/>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Vaping/Nicotine effects</a:t>
            </a:r>
            <a:endParaRPr lang="en-GB" sz="2200" b="1" kern="1200">
              <a:latin typeface="Segoe UI" panose="020B0502040204020203" pitchFamily="34" charset="0"/>
              <a:cs typeface="Segoe UI" panose="020B0502040204020203" pitchFamily="34" charset="0"/>
            </a:endParaRPr>
          </a:p>
        </p:txBody>
      </p:sp>
      <p:pic>
        <p:nvPicPr>
          <p:cNvPr id="4" name="Picture 3" descr="A yellow smiley face with black eyes and a smile&#10;&#10;AI-generated content may be incorrect.">
            <a:extLst>
              <a:ext uri="{FF2B5EF4-FFF2-40B4-BE49-F238E27FC236}">
                <a16:creationId xmlns:a16="http://schemas.microsoft.com/office/drawing/2014/main" id="{D1B72090-73E6-F80E-F3D9-92E19C6B49A7}"/>
              </a:ext>
            </a:extLst>
          </p:cNvPr>
          <p:cNvPicPr>
            <a:picLocks noChangeAspect="1"/>
          </p:cNvPicPr>
          <p:nvPr/>
        </p:nvPicPr>
        <p:blipFill>
          <a:blip r:embed="rId6"/>
          <a:stretch>
            <a:fillRect/>
          </a:stretch>
        </p:blipFill>
        <p:spPr>
          <a:xfrm>
            <a:off x="945553" y="3909384"/>
            <a:ext cx="2555888" cy="2501464"/>
          </a:xfrm>
          <a:prstGeom prst="rect">
            <a:avLst/>
          </a:prstGeom>
        </p:spPr>
      </p:pic>
    </p:spTree>
    <p:extLst>
      <p:ext uri="{BB962C8B-B14F-4D97-AF65-F5344CB8AC3E}">
        <p14:creationId xmlns:p14="http://schemas.microsoft.com/office/powerpoint/2010/main" val="290691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1"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CD6F5-EAC6-23D7-3C31-6B2714874302}"/>
            </a:ext>
          </a:extLst>
        </p:cNvPr>
        <p:cNvGrpSpPr/>
        <p:nvPr/>
      </p:nvGrpSpPr>
      <p:grpSpPr>
        <a:xfrm>
          <a:off x="0" y="0"/>
          <a:ext cx="0" cy="0"/>
          <a:chOff x="0" y="0"/>
          <a:chExt cx="0" cy="0"/>
        </a:xfrm>
      </p:grpSpPr>
      <p:sp>
        <p:nvSpPr>
          <p:cNvPr id="3" name="Rounded Rectangle 6">
            <a:extLst>
              <a:ext uri="{FF2B5EF4-FFF2-40B4-BE49-F238E27FC236}">
                <a16:creationId xmlns:a16="http://schemas.microsoft.com/office/drawing/2014/main" id="{DE3A68D3-6E98-87C4-A977-80CD4260D4C9}"/>
              </a:ext>
            </a:extLst>
          </p:cNvPr>
          <p:cNvSpPr/>
          <p:nvPr/>
        </p:nvSpPr>
        <p:spPr>
          <a:xfrm>
            <a:off x="83200" y="102424"/>
            <a:ext cx="3807271" cy="671568"/>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9" name="Picture 8" descr="A colorful rectangular sign with black text&#10;&#10;AI-generated content may be incorrect.">
            <a:extLst>
              <a:ext uri="{FF2B5EF4-FFF2-40B4-BE49-F238E27FC236}">
                <a16:creationId xmlns:a16="http://schemas.microsoft.com/office/drawing/2014/main" id="{D6EA686C-90BD-DF0B-8A1C-27528C3E63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82E01460-C101-0B41-4B81-3EBEF36AE615}"/>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81D6BDF4-FC4E-9A73-FE38-EDC0883DA2FA}"/>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dirty="0">
                <a:effectLst>
                  <a:outerShdw blurRad="50800" dist="38100" dir="2700000" algn="tl" rotWithShape="0">
                    <a:prstClr val="black">
                      <a:alpha val="40000"/>
                    </a:prstClr>
                  </a:outerShdw>
                </a:effectLst>
                <a:latin typeface="Segoe UI"/>
                <a:ea typeface="Calibri Light"/>
                <a:cs typeface="Segoe UI"/>
              </a:rPr>
              <a:t>Nicotine: Effects</a:t>
            </a:r>
            <a:endParaRPr lang="en-US" sz="3200" dirty="0">
              <a:latin typeface="Aptos Display"/>
              <a:ea typeface="Calibri Light"/>
              <a:cs typeface="Calibri Light"/>
            </a:endParaRPr>
          </a:p>
        </p:txBody>
      </p:sp>
      <p:sp>
        <p:nvSpPr>
          <p:cNvPr id="8" name="Rounded Rectangle 4">
            <a:extLst>
              <a:ext uri="{FF2B5EF4-FFF2-40B4-BE49-F238E27FC236}">
                <a16:creationId xmlns:a16="http://schemas.microsoft.com/office/drawing/2014/main" id="{A9606837-1F8A-5299-7C91-1E434807AF00}"/>
              </a:ext>
            </a:extLst>
          </p:cNvPr>
          <p:cNvSpPr txBox="1"/>
          <p:nvPr/>
        </p:nvSpPr>
        <p:spPr>
          <a:xfrm>
            <a:off x="274989" y="143257"/>
            <a:ext cx="3419035" cy="626368"/>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Vaping/Nicotine effects</a:t>
            </a:r>
            <a:endParaRPr lang="en-GB" sz="2200" b="1" kern="1200">
              <a:latin typeface="Segoe UI" panose="020B0502040204020203" pitchFamily="34" charset="0"/>
              <a:cs typeface="Segoe UI" panose="020B0502040204020203" pitchFamily="34" charset="0"/>
            </a:endParaRPr>
          </a:p>
        </p:txBody>
      </p:sp>
      <p:pic>
        <p:nvPicPr>
          <p:cNvPr id="4" name="Picture 3" descr="A molecule structure with white balls and black balls&#10;&#10;Description automatically generated">
            <a:extLst>
              <a:ext uri="{FF2B5EF4-FFF2-40B4-BE49-F238E27FC236}">
                <a16:creationId xmlns:a16="http://schemas.microsoft.com/office/drawing/2014/main" id="{020B1AF0-AE41-FD6E-DAAD-8C14A667BD7B}"/>
              </a:ext>
            </a:extLst>
          </p:cNvPr>
          <p:cNvPicPr>
            <a:picLocks noChangeAspect="1"/>
          </p:cNvPicPr>
          <p:nvPr/>
        </p:nvPicPr>
        <p:blipFill>
          <a:blip r:embed="rId5"/>
          <a:srcRect t="19428" r="-1" b="-1"/>
          <a:stretch/>
        </p:blipFill>
        <p:spPr>
          <a:xfrm>
            <a:off x="260653" y="1498685"/>
            <a:ext cx="3609699" cy="4191546"/>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sp>
        <p:nvSpPr>
          <p:cNvPr id="41" name="Speech Bubble: Oval 2">
            <a:extLst>
              <a:ext uri="{FF2B5EF4-FFF2-40B4-BE49-F238E27FC236}">
                <a16:creationId xmlns:a16="http://schemas.microsoft.com/office/drawing/2014/main" id="{19C1FF31-7A5A-6E35-05AC-44BC6A50283B}"/>
              </a:ext>
            </a:extLst>
          </p:cNvPr>
          <p:cNvSpPr/>
          <p:nvPr/>
        </p:nvSpPr>
        <p:spPr>
          <a:xfrm rot="5400000">
            <a:off x="5710120" y="-65125"/>
            <a:ext cx="1523157" cy="381265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43" name="TextBox 42">
            <a:extLst>
              <a:ext uri="{FF2B5EF4-FFF2-40B4-BE49-F238E27FC236}">
                <a16:creationId xmlns:a16="http://schemas.microsoft.com/office/drawing/2014/main" id="{0298DA5E-B287-2090-4BCC-D9B592F1570E}"/>
              </a:ext>
            </a:extLst>
          </p:cNvPr>
          <p:cNvSpPr txBox="1"/>
          <p:nvPr/>
        </p:nvSpPr>
        <p:spPr>
          <a:xfrm>
            <a:off x="4211352" y="1308263"/>
            <a:ext cx="4624917"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solidFill>
                  <a:srgbClr val="000000"/>
                </a:solidFill>
                <a:latin typeface="Segoe UI"/>
                <a:cs typeface="Segoe UI"/>
              </a:rPr>
              <a:t>Nicotine causes the body to </a:t>
            </a:r>
            <a:endParaRPr lang="en-US">
              <a:solidFill>
                <a:srgbClr val="000000"/>
              </a:solidFill>
              <a:latin typeface="Segoe UI"/>
              <a:cs typeface="Segoe UI"/>
            </a:endParaRPr>
          </a:p>
          <a:p>
            <a:pPr algn="ctr"/>
            <a:r>
              <a:rPr lang="en-GB">
                <a:solidFill>
                  <a:srgbClr val="000000"/>
                </a:solidFill>
                <a:latin typeface="Segoe UI"/>
                <a:cs typeface="Segoe UI"/>
              </a:rPr>
              <a:t>release adrenaline, a hormone that </a:t>
            </a:r>
            <a:endParaRPr lang="en-US">
              <a:solidFill>
                <a:srgbClr val="000000"/>
              </a:solidFill>
              <a:latin typeface="Segoe UI"/>
              <a:cs typeface="Segoe UI"/>
            </a:endParaRPr>
          </a:p>
          <a:p>
            <a:pPr algn="ctr"/>
            <a:r>
              <a:rPr lang="en-GB">
                <a:solidFill>
                  <a:srgbClr val="000000"/>
                </a:solidFill>
                <a:latin typeface="Segoe UI"/>
                <a:cs typeface="Segoe UI"/>
              </a:rPr>
              <a:t>makes us alert and stimulated </a:t>
            </a:r>
            <a:endParaRPr lang="en-US">
              <a:solidFill>
                <a:srgbClr val="000000"/>
              </a:solidFill>
              <a:latin typeface="Segoe UI"/>
              <a:cs typeface="Segoe UI"/>
            </a:endParaRPr>
          </a:p>
          <a:p>
            <a:pPr algn="ctr"/>
            <a:r>
              <a:rPr lang="en-GB">
                <a:solidFill>
                  <a:srgbClr val="000000"/>
                </a:solidFill>
                <a:latin typeface="Segoe UI"/>
                <a:cs typeface="Segoe UI"/>
              </a:rPr>
              <a:t>(fight or flight).</a:t>
            </a:r>
            <a:endParaRPr lang="en-US">
              <a:solidFill>
                <a:srgbClr val="000000"/>
              </a:solidFill>
              <a:latin typeface="Segoe UI"/>
              <a:cs typeface="Segoe UI"/>
            </a:endParaRPr>
          </a:p>
        </p:txBody>
      </p:sp>
      <p:sp>
        <p:nvSpPr>
          <p:cNvPr id="52" name="Speech Bubble: Oval 2">
            <a:extLst>
              <a:ext uri="{FF2B5EF4-FFF2-40B4-BE49-F238E27FC236}">
                <a16:creationId xmlns:a16="http://schemas.microsoft.com/office/drawing/2014/main" id="{B633C379-0E42-7DFB-953F-9B59EE282596}"/>
              </a:ext>
            </a:extLst>
          </p:cNvPr>
          <p:cNvSpPr/>
          <p:nvPr/>
        </p:nvSpPr>
        <p:spPr>
          <a:xfrm rot="5400000">
            <a:off x="8706181" y="1215622"/>
            <a:ext cx="1581771" cy="3656343"/>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54" name="TextBox 53">
            <a:extLst>
              <a:ext uri="{FF2B5EF4-FFF2-40B4-BE49-F238E27FC236}">
                <a16:creationId xmlns:a16="http://schemas.microsoft.com/office/drawing/2014/main" id="{2E90158E-4F9D-076F-DC5D-9BB604B2D8E2}"/>
              </a:ext>
            </a:extLst>
          </p:cNvPr>
          <p:cNvSpPr txBox="1"/>
          <p:nvPr/>
        </p:nvSpPr>
        <p:spPr>
          <a:xfrm>
            <a:off x="7662495" y="2478292"/>
            <a:ext cx="3661834"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solidFill>
                  <a:srgbClr val="000000"/>
                </a:solidFill>
                <a:latin typeface="Segoe UI"/>
                <a:cs typeface="Segoe UI"/>
              </a:rPr>
              <a:t>Adrenaline increases </a:t>
            </a:r>
            <a:endParaRPr lang="en-US">
              <a:solidFill>
                <a:srgbClr val="000000"/>
              </a:solidFill>
              <a:latin typeface="Aptos" panose="02110004020202020204"/>
              <a:cs typeface="Segoe UI"/>
            </a:endParaRPr>
          </a:p>
          <a:p>
            <a:pPr algn="ctr"/>
            <a:r>
              <a:rPr lang="en-GB">
                <a:solidFill>
                  <a:srgbClr val="000000"/>
                </a:solidFill>
                <a:latin typeface="Segoe UI"/>
                <a:cs typeface="Segoe UI"/>
              </a:rPr>
              <a:t>the speed of breathing, heart rate and blood pressure; this may cause dizziness.</a:t>
            </a:r>
            <a:endParaRPr lang="en-US">
              <a:solidFill>
                <a:srgbClr val="000000"/>
              </a:solidFill>
            </a:endParaRPr>
          </a:p>
        </p:txBody>
      </p:sp>
      <p:sp>
        <p:nvSpPr>
          <p:cNvPr id="71" name="Speech Bubble: Oval 2">
            <a:extLst>
              <a:ext uri="{FF2B5EF4-FFF2-40B4-BE49-F238E27FC236}">
                <a16:creationId xmlns:a16="http://schemas.microsoft.com/office/drawing/2014/main" id="{88B9C712-6C0B-A132-79D7-0AAD0E859F71}"/>
              </a:ext>
            </a:extLst>
          </p:cNvPr>
          <p:cNvSpPr/>
          <p:nvPr/>
        </p:nvSpPr>
        <p:spPr>
          <a:xfrm rot="5400000">
            <a:off x="5810581" y="2331104"/>
            <a:ext cx="1581771" cy="3656343"/>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73" name="TextBox 72">
            <a:extLst>
              <a:ext uri="{FF2B5EF4-FFF2-40B4-BE49-F238E27FC236}">
                <a16:creationId xmlns:a16="http://schemas.microsoft.com/office/drawing/2014/main" id="{1EAAF5F4-2467-F2B5-3582-6F715F0ADD4D}"/>
              </a:ext>
            </a:extLst>
          </p:cNvPr>
          <p:cNvSpPr txBox="1"/>
          <p:nvPr/>
        </p:nvSpPr>
        <p:spPr>
          <a:xfrm>
            <a:off x="4772595" y="3700421"/>
            <a:ext cx="3661834" cy="92333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solidFill>
                  <a:srgbClr val="000000"/>
                </a:solidFill>
                <a:latin typeface="Segoe UI"/>
                <a:cs typeface="Segoe UI"/>
              </a:rPr>
              <a:t>Nicotine also causes the </a:t>
            </a:r>
            <a:endParaRPr lang="en-US">
              <a:solidFill>
                <a:srgbClr val="000000"/>
              </a:solidFill>
              <a:latin typeface="Aptos" panose="02110004020202020204"/>
              <a:cs typeface="Segoe UI"/>
            </a:endParaRPr>
          </a:p>
          <a:p>
            <a:pPr algn="ctr"/>
            <a:r>
              <a:rPr lang="en-GB">
                <a:solidFill>
                  <a:srgbClr val="000000"/>
                </a:solidFill>
                <a:latin typeface="Segoe UI"/>
                <a:cs typeface="Segoe UI"/>
              </a:rPr>
              <a:t>release of  dopamine, linked to </a:t>
            </a:r>
            <a:endParaRPr lang="en-US">
              <a:solidFill>
                <a:srgbClr val="000000"/>
              </a:solidFill>
              <a:latin typeface="Aptos" panose="02110004020202020204"/>
              <a:cs typeface="Segoe UI"/>
            </a:endParaRPr>
          </a:p>
          <a:p>
            <a:pPr algn="ctr"/>
            <a:r>
              <a:rPr lang="en-GB">
                <a:solidFill>
                  <a:srgbClr val="000000"/>
                </a:solidFill>
                <a:latin typeface="Segoe UI"/>
                <a:cs typeface="Segoe UI"/>
              </a:rPr>
              <a:t>feelings of reward.</a:t>
            </a:r>
            <a:endParaRPr lang="en-US">
              <a:solidFill>
                <a:srgbClr val="000000"/>
              </a:solidFill>
            </a:endParaRPr>
          </a:p>
        </p:txBody>
      </p:sp>
      <p:sp>
        <p:nvSpPr>
          <p:cNvPr id="75" name="Speech Bubble: Oval 2">
            <a:extLst>
              <a:ext uri="{FF2B5EF4-FFF2-40B4-BE49-F238E27FC236}">
                <a16:creationId xmlns:a16="http://schemas.microsoft.com/office/drawing/2014/main" id="{8C600A58-9CB6-B4E5-87F4-6DCDD1946B69}"/>
              </a:ext>
            </a:extLst>
          </p:cNvPr>
          <p:cNvSpPr/>
          <p:nvPr/>
        </p:nvSpPr>
        <p:spPr>
          <a:xfrm rot="5400000">
            <a:off x="7402315" y="3869921"/>
            <a:ext cx="1581771" cy="3656343"/>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77" name="TextBox 76">
            <a:extLst>
              <a:ext uri="{FF2B5EF4-FFF2-40B4-BE49-F238E27FC236}">
                <a16:creationId xmlns:a16="http://schemas.microsoft.com/office/drawing/2014/main" id="{99B07D85-B1E5-8BC7-3856-CB0B889E2BC9}"/>
              </a:ext>
            </a:extLst>
          </p:cNvPr>
          <p:cNvSpPr txBox="1"/>
          <p:nvPr/>
        </p:nvSpPr>
        <p:spPr>
          <a:xfrm>
            <a:off x="6369212" y="5229468"/>
            <a:ext cx="3661834" cy="92333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solidFill>
                  <a:srgbClr val="000000"/>
                </a:solidFill>
                <a:latin typeface="Segoe UI"/>
                <a:cs typeface="Segoe UI"/>
              </a:rPr>
              <a:t>After vaping or smoking for a while, the body starts to release less dopamine naturally.</a:t>
            </a:r>
            <a:endParaRPr lang="en-US">
              <a:solidFill>
                <a:srgbClr val="000000"/>
              </a:solidFill>
              <a:cs typeface="Segoe UI"/>
            </a:endParaRPr>
          </a:p>
        </p:txBody>
      </p:sp>
    </p:spTree>
    <p:extLst>
      <p:ext uri="{BB962C8B-B14F-4D97-AF65-F5344CB8AC3E}">
        <p14:creationId xmlns:p14="http://schemas.microsoft.com/office/powerpoint/2010/main" val="240315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500"/>
                                        <p:tgtEl>
                                          <p:spTgt spid="5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500"/>
                                        <p:tgtEl>
                                          <p:spTgt spid="7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fade">
                                      <p:cBhvr>
                                        <p:cTn id="26" dur="500"/>
                                        <p:tgtEl>
                                          <p:spTgt spid="7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5"/>
                                        </p:tgtEl>
                                        <p:attrNameLst>
                                          <p:attrName>style.visibility</p:attrName>
                                        </p:attrNameLst>
                                      </p:cBhvr>
                                      <p:to>
                                        <p:strVal val="visible"/>
                                      </p:to>
                                    </p:set>
                                    <p:animEffect transition="in" filter="fade">
                                      <p:cBhvr>
                                        <p:cTn id="31" dur="500"/>
                                        <p:tgtEl>
                                          <p:spTgt spid="7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fade">
                                      <p:cBhvr>
                                        <p:cTn id="3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3" grpId="0"/>
      <p:bldP spid="52" grpId="0" animBg="1"/>
      <p:bldP spid="54" grpId="0"/>
      <p:bldP spid="71" grpId="0" animBg="1"/>
      <p:bldP spid="73" grpId="0"/>
      <p:bldP spid="75" grpId="0" animBg="1"/>
      <p:bldP spid="7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76412-1697-9B81-0280-16B37A4D84EA}"/>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38219791-F226-9CAC-BE89-9EB1C77635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2" name="TextBox 1">
            <a:extLst>
              <a:ext uri="{FF2B5EF4-FFF2-40B4-BE49-F238E27FC236}">
                <a16:creationId xmlns:a16="http://schemas.microsoft.com/office/drawing/2014/main" id="{2A95FC73-8B22-C4BF-7E75-B78FF2501C15}"/>
              </a:ext>
            </a:extLst>
          </p:cNvPr>
          <p:cNvSpPr txBox="1"/>
          <p:nvPr/>
        </p:nvSpPr>
        <p:spPr>
          <a:xfrm>
            <a:off x="3476626" y="1312334"/>
            <a:ext cx="8001000"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2400" b="1" i="0" u="none" strike="noStrike" baseline="0" dirty="0">
                <a:solidFill>
                  <a:schemeClr val="accent2"/>
                </a:solidFill>
                <a:latin typeface="Segoe UI"/>
                <a:ea typeface="Segoe UI"/>
                <a:cs typeface="Segoe UI"/>
              </a:rPr>
              <a:t>Step 1</a:t>
            </a:r>
            <a:r>
              <a:rPr lang="en-US" sz="2400" b="0" i="0" dirty="0">
                <a:solidFill>
                  <a:schemeClr val="accent2"/>
                </a:solidFill>
                <a:latin typeface="Segoe UI"/>
                <a:ea typeface="Segoe UI"/>
                <a:cs typeface="Segoe UI"/>
              </a:rPr>
              <a:t>​</a:t>
            </a:r>
            <a:endParaRPr lang="en-US" dirty="0">
              <a:solidFill>
                <a:schemeClr val="accent2"/>
              </a:solidFill>
            </a:endParaRPr>
          </a:p>
          <a:p>
            <a:r>
              <a:rPr lang="en-GB" sz="2400" b="1" i="0" u="none" strike="noStrike" baseline="0" dirty="0">
                <a:solidFill>
                  <a:srgbClr val="000000"/>
                </a:solidFill>
                <a:latin typeface="Segoe UI"/>
                <a:ea typeface="Segoe UI"/>
                <a:cs typeface="Segoe UI"/>
              </a:rPr>
              <a:t>Nicotine causes </a:t>
            </a:r>
            <a:r>
              <a:rPr lang="en-GB" sz="2400" b="1" dirty="0">
                <a:solidFill>
                  <a:srgbClr val="000000"/>
                </a:solidFill>
                <a:latin typeface="Segoe UI"/>
                <a:ea typeface="Segoe UI"/>
                <a:cs typeface="Segoe UI"/>
              </a:rPr>
              <a:t>adrenaline - the</a:t>
            </a:r>
            <a:r>
              <a:rPr lang="en-GB" sz="2400" b="1" i="0" u="none" strike="noStrike" baseline="0" dirty="0">
                <a:solidFill>
                  <a:srgbClr val="000000"/>
                </a:solidFill>
                <a:latin typeface="Segoe UI"/>
                <a:ea typeface="Segoe UI"/>
                <a:cs typeface="Segoe UI"/>
              </a:rPr>
              <a:t> body speeds up</a:t>
            </a:r>
            <a:endParaRPr lang="en-US" sz="2400" b="1" i="0" dirty="0">
              <a:solidFill>
                <a:srgbClr val="000000"/>
              </a:solidFill>
              <a:latin typeface="Segoe UI"/>
              <a:ea typeface="Segoe UI"/>
              <a:cs typeface="Segoe UI"/>
            </a:endParaRPr>
          </a:p>
          <a:p>
            <a:r>
              <a:rPr lang="en-GB" sz="2400" b="0" i="0" dirty="0">
                <a:solidFill>
                  <a:srgbClr val="000000"/>
                </a:solidFill>
                <a:latin typeface="Segoe UI"/>
                <a:ea typeface="Segoe UI"/>
                <a:cs typeface="Segoe UI"/>
              </a:rPr>
              <a:t>​</a:t>
            </a:r>
            <a:r>
              <a:rPr lang="en-GB" sz="2000" b="0" i="0" u="none" strike="noStrike" baseline="0" dirty="0">
                <a:solidFill>
                  <a:srgbClr val="000000"/>
                </a:solidFill>
                <a:latin typeface="Segoe UI"/>
                <a:ea typeface="Segoe UI"/>
                <a:cs typeface="Segoe UI"/>
              </a:rPr>
              <a:t> Jog on the spot or do star jumps as FAST as you can for 30 seconds. </a:t>
            </a:r>
            <a:endParaRPr lang="en-GB" sz="2000" b="0" i="0" dirty="0">
              <a:solidFill>
                <a:srgbClr val="000000"/>
              </a:solidFill>
              <a:latin typeface="Segoe UI"/>
              <a:ea typeface="Segoe UI"/>
              <a:cs typeface="Segoe UI"/>
            </a:endParaRPr>
          </a:p>
          <a:p>
            <a:endParaRPr lang="en-GB" sz="1400" dirty="0">
              <a:solidFill>
                <a:srgbClr val="000000"/>
              </a:solidFill>
              <a:latin typeface="Segoe UI"/>
              <a:ea typeface="Segoe UI"/>
              <a:cs typeface="Segoe UI"/>
            </a:endParaRPr>
          </a:p>
          <a:p>
            <a:pPr algn="l" rtl="0"/>
            <a:r>
              <a:rPr lang="en-US" sz="2400" b="0" i="0" dirty="0">
                <a:solidFill>
                  <a:srgbClr val="000000"/>
                </a:solidFill>
                <a:latin typeface="Segoe UI"/>
                <a:ea typeface="Segoe UI"/>
                <a:cs typeface="Segoe UI"/>
              </a:rPr>
              <a:t>​</a:t>
            </a:r>
            <a:r>
              <a:rPr lang="en-GB" sz="2400" b="1" i="0" u="none" strike="noStrike" baseline="0" dirty="0">
                <a:solidFill>
                  <a:schemeClr val="accent2"/>
                </a:solidFill>
                <a:latin typeface="Segoe UI"/>
                <a:ea typeface="Segoe UI"/>
                <a:cs typeface="Segoe UI"/>
              </a:rPr>
              <a:t>Step 2</a:t>
            </a:r>
            <a:r>
              <a:rPr lang="en-US" sz="2400" b="0" i="0" dirty="0">
                <a:solidFill>
                  <a:schemeClr val="accent2"/>
                </a:solidFill>
                <a:latin typeface="Segoe UI"/>
                <a:ea typeface="Segoe UI"/>
                <a:cs typeface="Segoe UI"/>
              </a:rPr>
              <a:t>​</a:t>
            </a:r>
          </a:p>
          <a:p>
            <a:r>
              <a:rPr lang="en-GB" sz="2400" b="1" i="0" u="none" strike="noStrike" baseline="0" dirty="0">
                <a:solidFill>
                  <a:srgbClr val="000000"/>
                </a:solidFill>
                <a:latin typeface="Segoe UI"/>
                <a:ea typeface="Segoe UI"/>
                <a:cs typeface="Segoe UI"/>
              </a:rPr>
              <a:t>Nicotine releases dopamine </a:t>
            </a:r>
            <a:r>
              <a:rPr lang="en-GB" sz="2400" b="1" dirty="0">
                <a:solidFill>
                  <a:srgbClr val="000000"/>
                </a:solidFill>
                <a:latin typeface="Segoe UI"/>
                <a:ea typeface="Segoe UI"/>
                <a:cs typeface="Segoe UI"/>
              </a:rPr>
              <a:t>- </a:t>
            </a:r>
            <a:r>
              <a:rPr lang="en-GB" sz="2400" b="1" i="0" u="none" strike="noStrike" baseline="0" dirty="0">
                <a:solidFill>
                  <a:srgbClr val="000000"/>
                </a:solidFill>
                <a:latin typeface="Segoe UI"/>
                <a:ea typeface="Segoe UI"/>
                <a:cs typeface="Segoe UI"/>
              </a:rPr>
              <a:t>that’s the ‘reward’ part</a:t>
            </a:r>
            <a:r>
              <a:rPr lang="en-US" sz="2400" b="1" i="0" dirty="0">
                <a:solidFill>
                  <a:srgbClr val="000000"/>
                </a:solidFill>
                <a:latin typeface="Segoe UI"/>
                <a:ea typeface="Segoe UI"/>
                <a:cs typeface="Segoe UI"/>
              </a:rPr>
              <a:t>​</a:t>
            </a:r>
          </a:p>
          <a:p>
            <a:r>
              <a:rPr lang="en-GB" sz="2400" b="0" i="0" dirty="0">
                <a:solidFill>
                  <a:srgbClr val="000000"/>
                </a:solidFill>
                <a:latin typeface="Segoe UI"/>
                <a:ea typeface="Segoe UI"/>
                <a:cs typeface="Segoe UI"/>
              </a:rPr>
              <a:t>​</a:t>
            </a:r>
            <a:r>
              <a:rPr lang="en-GB" sz="2000" dirty="0">
                <a:solidFill>
                  <a:srgbClr val="000000"/>
                </a:solidFill>
                <a:latin typeface="Segoe UI"/>
                <a:ea typeface="Segoe UI"/>
                <a:cs typeface="Segoe UI"/>
              </a:rPr>
              <a:t>C</a:t>
            </a:r>
            <a:r>
              <a:rPr lang="en-GB" sz="2000" b="0" i="0" u="none" strike="noStrike" baseline="0" dirty="0">
                <a:solidFill>
                  <a:srgbClr val="000000"/>
                </a:solidFill>
                <a:latin typeface="Segoe UI"/>
                <a:ea typeface="Segoe UI"/>
                <a:cs typeface="Segoe UI"/>
              </a:rPr>
              <a:t>ongratulate each other on the hard work. Give each other a Cheer/High Five/Thumbs Up/Well Done!</a:t>
            </a:r>
            <a:endParaRPr lang="en-GB" dirty="0"/>
          </a:p>
          <a:p>
            <a:endParaRPr lang="en-US" sz="1400" dirty="0">
              <a:latin typeface="Segoe UI"/>
              <a:cs typeface="Segoe UI"/>
            </a:endParaRPr>
          </a:p>
          <a:p>
            <a:pPr algn="l" rtl="0"/>
            <a:r>
              <a:rPr lang="en-GB" sz="2400" b="0" i="0" dirty="0">
                <a:solidFill>
                  <a:srgbClr val="000000"/>
                </a:solidFill>
                <a:latin typeface="Segoe UI"/>
                <a:ea typeface="Segoe UI"/>
                <a:cs typeface="Segoe UI"/>
              </a:rPr>
              <a:t>​</a:t>
            </a:r>
            <a:r>
              <a:rPr lang="en-GB" sz="2400" b="1" i="0" u="none" strike="noStrike" baseline="0" dirty="0">
                <a:solidFill>
                  <a:schemeClr val="accent2"/>
                </a:solidFill>
                <a:latin typeface="Segoe UI"/>
                <a:ea typeface="Segoe UI"/>
                <a:cs typeface="Segoe UI"/>
              </a:rPr>
              <a:t>Step 3</a:t>
            </a:r>
            <a:r>
              <a:rPr lang="en-US" sz="2400" b="0" i="0" dirty="0">
                <a:solidFill>
                  <a:schemeClr val="accent2"/>
                </a:solidFill>
                <a:latin typeface="Segoe UI"/>
                <a:ea typeface="Segoe UI"/>
                <a:cs typeface="Segoe UI"/>
              </a:rPr>
              <a:t>​</a:t>
            </a:r>
          </a:p>
          <a:p>
            <a:r>
              <a:rPr lang="en-GB" sz="2400" b="1" i="0" u="none" strike="noStrike" baseline="0" dirty="0">
                <a:solidFill>
                  <a:srgbClr val="000000"/>
                </a:solidFill>
                <a:latin typeface="Segoe UI"/>
                <a:ea typeface="Segoe UI"/>
                <a:cs typeface="Segoe UI"/>
              </a:rPr>
              <a:t>Now there is a dopamine crash, the body produces lower levels naturally</a:t>
            </a:r>
            <a:endParaRPr lang="en-US" sz="2400" b="1" dirty="0">
              <a:latin typeface="Segoe UI"/>
              <a:cs typeface="Segoe UI"/>
            </a:endParaRPr>
          </a:p>
          <a:p>
            <a:pPr algn="l" rtl="0"/>
            <a:r>
              <a:rPr lang="en-US" sz="2400" b="0" i="0" dirty="0">
                <a:solidFill>
                  <a:srgbClr val="000000"/>
                </a:solidFill>
                <a:latin typeface="Segoe UI"/>
                <a:ea typeface="Segoe UI"/>
                <a:cs typeface="Segoe UI"/>
              </a:rPr>
              <a:t>​</a:t>
            </a:r>
            <a:r>
              <a:rPr lang="en-GB" sz="2000" dirty="0">
                <a:solidFill>
                  <a:srgbClr val="000000"/>
                </a:solidFill>
                <a:latin typeface="Segoe UI"/>
                <a:ea typeface="Segoe UI"/>
                <a:cs typeface="Segoe UI"/>
              </a:rPr>
              <a:t>Everyone</a:t>
            </a:r>
            <a:r>
              <a:rPr lang="en-GB" sz="2000" b="0" i="0" u="none" strike="noStrike" baseline="0" dirty="0">
                <a:solidFill>
                  <a:srgbClr val="000000"/>
                </a:solidFill>
                <a:latin typeface="Segoe UI"/>
                <a:ea typeface="Segoe UI"/>
                <a:cs typeface="Segoe UI"/>
              </a:rPr>
              <a:t> drop to the ground and stay very still. </a:t>
            </a:r>
            <a:r>
              <a:rPr lang="en-US" sz="2000" b="0" i="0" dirty="0">
                <a:solidFill>
                  <a:srgbClr val="000000"/>
                </a:solidFill>
                <a:latin typeface="Segoe UI"/>
                <a:ea typeface="Segoe UI"/>
                <a:cs typeface="Segoe UI"/>
              </a:rPr>
              <a:t>​</a:t>
            </a:r>
          </a:p>
          <a:p>
            <a:pPr algn="ctr"/>
            <a:endParaRPr lang="en-GB" sz="2400" dirty="0">
              <a:latin typeface="Segoe UI"/>
              <a:cs typeface="Segoe UI"/>
            </a:endParaRPr>
          </a:p>
        </p:txBody>
      </p:sp>
      <p:sp>
        <p:nvSpPr>
          <p:cNvPr id="3" name="Rounded Rectangle 6">
            <a:extLst>
              <a:ext uri="{FF2B5EF4-FFF2-40B4-BE49-F238E27FC236}">
                <a16:creationId xmlns:a16="http://schemas.microsoft.com/office/drawing/2014/main" id="{2CE0926E-0A66-ADB0-E0F9-33C4A6837F3C}"/>
              </a:ext>
            </a:extLst>
          </p:cNvPr>
          <p:cNvSpPr/>
          <p:nvPr/>
        </p:nvSpPr>
        <p:spPr>
          <a:xfrm>
            <a:off x="83200" y="102424"/>
            <a:ext cx="3807271" cy="671568"/>
          </a:xfrm>
          <a:prstGeom prst="roundRect">
            <a:avLst/>
          </a:prstGeom>
          <a:solidFill>
            <a:srgbClr val="ED7D31"/>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FA8A8119-F02E-8A43-129E-DE46450E9A76}"/>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7D3DCE54-C5E7-130D-3CAA-F8323F502D0F}"/>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dirty="0">
                <a:effectLst>
                  <a:outerShdw blurRad="50800" dist="38100" dir="2700000" algn="tl" rotWithShape="0">
                    <a:prstClr val="black">
                      <a:alpha val="40000"/>
                    </a:prstClr>
                  </a:outerShdw>
                </a:effectLst>
                <a:latin typeface="Segoe UI"/>
                <a:cs typeface="Segoe UI"/>
              </a:rPr>
              <a:t>Nicotine Rush Activity</a:t>
            </a:r>
            <a:endParaRPr lang="en-US" dirty="0"/>
          </a:p>
        </p:txBody>
      </p:sp>
      <p:sp>
        <p:nvSpPr>
          <p:cNvPr id="8" name="Rounded Rectangle 4">
            <a:extLst>
              <a:ext uri="{FF2B5EF4-FFF2-40B4-BE49-F238E27FC236}">
                <a16:creationId xmlns:a16="http://schemas.microsoft.com/office/drawing/2014/main" id="{5A46156E-9DC6-F447-BC4B-65D52B698B9A}"/>
              </a:ext>
            </a:extLst>
          </p:cNvPr>
          <p:cNvSpPr txBox="1"/>
          <p:nvPr/>
        </p:nvSpPr>
        <p:spPr>
          <a:xfrm>
            <a:off x="274989" y="143257"/>
            <a:ext cx="3419035" cy="626368"/>
          </a:xfrm>
          <a:prstGeom prst="rect">
            <a:avLst/>
          </a:prstGeom>
          <a:solidFill>
            <a:srgbClr val="ED7D31"/>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The Risks</a:t>
            </a:r>
            <a:endParaRPr lang="en-GB" sz="2200" b="1" kern="1200">
              <a:latin typeface="Segoe UI" panose="020B0502040204020203" pitchFamily="34" charset="0"/>
              <a:cs typeface="Segoe UI" panose="020B0502040204020203" pitchFamily="34" charset="0"/>
            </a:endParaRPr>
          </a:p>
        </p:txBody>
      </p:sp>
      <p:pic>
        <p:nvPicPr>
          <p:cNvPr id="5" name="Picture 4" descr="A group of colorful electronic devices&#10;&#10;Description automatically generated">
            <a:extLst>
              <a:ext uri="{FF2B5EF4-FFF2-40B4-BE49-F238E27FC236}">
                <a16:creationId xmlns:a16="http://schemas.microsoft.com/office/drawing/2014/main" id="{1BD68370-5421-5B64-D89D-B1D244D1CF87}"/>
              </a:ext>
            </a:extLst>
          </p:cNvPr>
          <p:cNvPicPr>
            <a:picLocks noChangeAspect="1"/>
          </p:cNvPicPr>
          <p:nvPr/>
        </p:nvPicPr>
        <p:blipFill>
          <a:blip r:embed="rId5"/>
          <a:srcRect t="9116" r="-3" b="7170"/>
          <a:stretch/>
        </p:blipFill>
        <p:spPr>
          <a:xfrm>
            <a:off x="322695" y="1715891"/>
            <a:ext cx="3027276" cy="2523164"/>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pic>
        <p:nvPicPr>
          <p:cNvPr id="12" name="Content Placeholder 3" descr="A close-up of a vape device&#10;&#10;AI-generated content may be incorrect.">
            <a:extLst>
              <a:ext uri="{FF2B5EF4-FFF2-40B4-BE49-F238E27FC236}">
                <a16:creationId xmlns:a16="http://schemas.microsoft.com/office/drawing/2014/main" id="{B2C49251-7CC1-C543-D992-58AD9FAF8344}"/>
              </a:ext>
            </a:extLst>
          </p:cNvPr>
          <p:cNvPicPr>
            <a:picLocks noChangeAspect="1"/>
          </p:cNvPicPr>
          <p:nvPr/>
        </p:nvPicPr>
        <p:blipFill>
          <a:blip r:embed="rId6"/>
          <a:srcRect l="24626" r="26767" b="-1"/>
          <a:stretch/>
        </p:blipFill>
        <p:spPr>
          <a:xfrm>
            <a:off x="322350" y="3536845"/>
            <a:ext cx="2300789" cy="228974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Tree>
    <p:extLst>
      <p:ext uri="{BB962C8B-B14F-4D97-AF65-F5344CB8AC3E}">
        <p14:creationId xmlns:p14="http://schemas.microsoft.com/office/powerpoint/2010/main" val="1651857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46024-6C6D-0273-6F89-3C128216C376}"/>
            </a:ext>
          </a:extLst>
        </p:cNvPr>
        <p:cNvGrpSpPr/>
        <p:nvPr/>
      </p:nvGrpSpPr>
      <p:grpSpPr>
        <a:xfrm>
          <a:off x="0" y="0"/>
          <a:ext cx="0" cy="0"/>
          <a:chOff x="0" y="0"/>
          <a:chExt cx="0" cy="0"/>
        </a:xfrm>
      </p:grpSpPr>
      <p:pic>
        <p:nvPicPr>
          <p:cNvPr id="4" name="Picture 3" descr="A colorful rectangular sign with black text&#10;&#10;AI-generated content may be incorrect.">
            <a:extLst>
              <a:ext uri="{FF2B5EF4-FFF2-40B4-BE49-F238E27FC236}">
                <a16:creationId xmlns:a16="http://schemas.microsoft.com/office/drawing/2014/main" id="{3CB69146-BDA5-F0E1-2DEF-D2FF2ABD5A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3152" y="1059997"/>
            <a:ext cx="2292121" cy="1528081"/>
          </a:xfrm>
          <a:prstGeom prst="rect">
            <a:avLst/>
          </a:prstGeom>
        </p:spPr>
      </p:pic>
      <p:pic>
        <p:nvPicPr>
          <p:cNvPr id="9" name="Picture 8" descr="A colorful rectangular sign with black text&#10;&#10;AI-generated content may be incorrect.">
            <a:extLst>
              <a:ext uri="{FF2B5EF4-FFF2-40B4-BE49-F238E27FC236}">
                <a16:creationId xmlns:a16="http://schemas.microsoft.com/office/drawing/2014/main" id="{FAFF52F9-2711-69C2-534D-C912A461C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2" name="TextBox 1">
            <a:extLst>
              <a:ext uri="{FF2B5EF4-FFF2-40B4-BE49-F238E27FC236}">
                <a16:creationId xmlns:a16="http://schemas.microsoft.com/office/drawing/2014/main" id="{5DADBA9B-6BFA-6B4C-E1C8-0A6AA8BC06B3}"/>
              </a:ext>
            </a:extLst>
          </p:cNvPr>
          <p:cNvSpPr txBox="1"/>
          <p:nvPr/>
        </p:nvSpPr>
        <p:spPr>
          <a:xfrm>
            <a:off x="4201584" y="2190751"/>
            <a:ext cx="7757581" cy="42165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400" b="0" i="0">
              <a:solidFill>
                <a:srgbClr val="000000"/>
              </a:solidFill>
              <a:latin typeface="Segoe UI"/>
              <a:ea typeface="Segoe UI"/>
              <a:cs typeface="Segoe UI"/>
            </a:endParaRPr>
          </a:p>
          <a:p>
            <a:r>
              <a:rPr lang="en-GB" sz="2000">
                <a:solidFill>
                  <a:srgbClr val="000000"/>
                </a:solidFill>
                <a:latin typeface="Segoe UI"/>
                <a:ea typeface="Segoe UI"/>
                <a:cs typeface="Segoe UI"/>
              </a:rPr>
              <a:t>“How did your body feel when </a:t>
            </a:r>
            <a:r>
              <a:rPr lang="en-GB" sz="2000" i="0" u="none" strike="noStrike" baseline="0">
                <a:solidFill>
                  <a:srgbClr val="000000"/>
                </a:solidFill>
                <a:latin typeface="Segoe UI"/>
                <a:ea typeface="Segoe UI"/>
                <a:cs typeface="Segoe UI"/>
              </a:rPr>
              <a:t>you </a:t>
            </a:r>
            <a:r>
              <a:rPr lang="en-GB" sz="2000">
                <a:solidFill>
                  <a:srgbClr val="000000"/>
                </a:solidFill>
                <a:latin typeface="Segoe UI"/>
                <a:ea typeface="Segoe UI"/>
                <a:cs typeface="Segoe UI"/>
              </a:rPr>
              <a:t>sped up?”</a:t>
            </a:r>
            <a:endParaRPr lang="en-GB" sz="2000" i="0">
              <a:solidFill>
                <a:srgbClr val="000000"/>
              </a:solidFill>
              <a:latin typeface="Segoe UI"/>
              <a:ea typeface="Segoe UI"/>
              <a:cs typeface="Segoe UI"/>
            </a:endParaRPr>
          </a:p>
          <a:p>
            <a:endParaRPr lang="en-GB" sz="2000">
              <a:solidFill>
                <a:srgbClr val="000000"/>
              </a:solidFill>
              <a:latin typeface="Segoe UI"/>
              <a:ea typeface="Segoe UI"/>
              <a:cs typeface="Segoe UI"/>
            </a:endParaRPr>
          </a:p>
          <a:p>
            <a:r>
              <a:rPr lang="en-GB" sz="2000">
                <a:solidFill>
                  <a:srgbClr val="000000"/>
                </a:solidFill>
                <a:latin typeface="Segoe UI"/>
                <a:ea typeface="Segoe UI"/>
                <a:cs typeface="Segoe UI"/>
              </a:rPr>
              <a:t>“Did </a:t>
            </a:r>
            <a:r>
              <a:rPr lang="en-GB" sz="2000" i="0" u="none" strike="noStrike" baseline="0">
                <a:solidFill>
                  <a:srgbClr val="000000"/>
                </a:solidFill>
                <a:latin typeface="Segoe UI"/>
                <a:ea typeface="Segoe UI"/>
                <a:cs typeface="Segoe UI"/>
              </a:rPr>
              <a:t>the ‘reward’ </a:t>
            </a:r>
            <a:r>
              <a:rPr lang="en-GB" sz="2000">
                <a:solidFill>
                  <a:srgbClr val="000000"/>
                </a:solidFill>
                <a:latin typeface="Segoe UI"/>
                <a:ea typeface="Segoe UI"/>
                <a:cs typeface="Segoe UI"/>
              </a:rPr>
              <a:t>feel good?” </a:t>
            </a:r>
            <a:endParaRPr lang="en-GB" sz="2000" i="0">
              <a:solidFill>
                <a:srgbClr val="000000"/>
              </a:solidFill>
              <a:latin typeface="Segoe UI"/>
              <a:ea typeface="Segoe UI"/>
              <a:cs typeface="Segoe UI"/>
            </a:endParaRPr>
          </a:p>
          <a:p>
            <a:endParaRPr lang="en-GB" sz="2000">
              <a:solidFill>
                <a:srgbClr val="000000"/>
              </a:solidFill>
              <a:latin typeface="Segoe UI"/>
              <a:ea typeface="Segoe UI"/>
              <a:cs typeface="Segoe UI"/>
            </a:endParaRPr>
          </a:p>
          <a:p>
            <a:r>
              <a:rPr lang="en-GB" sz="2000">
                <a:solidFill>
                  <a:srgbClr val="000000"/>
                </a:solidFill>
                <a:latin typeface="Segoe UI"/>
                <a:ea typeface="Segoe UI"/>
                <a:cs typeface="Segoe UI"/>
              </a:rPr>
              <a:t>“What did </a:t>
            </a:r>
            <a:r>
              <a:rPr lang="en-GB" sz="2000" i="0" u="none" strike="noStrike" baseline="0">
                <a:solidFill>
                  <a:srgbClr val="000000"/>
                </a:solidFill>
                <a:latin typeface="Segoe UI"/>
                <a:ea typeface="Segoe UI"/>
                <a:cs typeface="Segoe UI"/>
              </a:rPr>
              <a:t>the </a:t>
            </a:r>
            <a:r>
              <a:rPr lang="en-GB" sz="2000">
                <a:solidFill>
                  <a:srgbClr val="000000"/>
                </a:solidFill>
                <a:latin typeface="Segoe UI"/>
                <a:ea typeface="Segoe UI"/>
                <a:cs typeface="Segoe UI"/>
              </a:rPr>
              <a:t>crash feel like? Was it easy to keep still?”</a:t>
            </a:r>
            <a:endParaRPr lang="en-US" sz="2000">
              <a:latin typeface="Segoe UI"/>
              <a:cs typeface="Segoe UI"/>
            </a:endParaRPr>
          </a:p>
          <a:p>
            <a:endParaRPr lang="en-GB" sz="2000">
              <a:solidFill>
                <a:srgbClr val="000000"/>
              </a:solidFill>
              <a:latin typeface="Segoe UI"/>
              <a:ea typeface="Segoe UI"/>
              <a:cs typeface="Segoe UI"/>
            </a:endParaRPr>
          </a:p>
          <a:p>
            <a:r>
              <a:rPr lang="en-GB" sz="2000">
                <a:solidFill>
                  <a:srgbClr val="000000"/>
                </a:solidFill>
                <a:latin typeface="Segoe UI"/>
                <a:ea typeface="Segoe UI"/>
                <a:cs typeface="Segoe UI"/>
              </a:rPr>
              <a:t>“Would you want to keep repeating that cycle?” </a:t>
            </a:r>
            <a:endParaRPr lang="en-US" sz="2000" i="0">
              <a:solidFill>
                <a:srgbClr val="000000"/>
              </a:solidFill>
              <a:latin typeface="Segoe UI"/>
              <a:ea typeface="Segoe UI"/>
              <a:cs typeface="Segoe UI"/>
            </a:endParaRPr>
          </a:p>
          <a:p>
            <a:endParaRPr lang="en-GB" sz="2000">
              <a:solidFill>
                <a:srgbClr val="000000"/>
              </a:solidFill>
              <a:latin typeface="Segoe UI"/>
              <a:ea typeface="Segoe UI"/>
              <a:cs typeface="Segoe UI"/>
            </a:endParaRPr>
          </a:p>
          <a:p>
            <a:r>
              <a:rPr lang="en-GB" sz="2000">
                <a:solidFill>
                  <a:srgbClr val="000000"/>
                </a:solidFill>
                <a:latin typeface="Segoe UI"/>
                <a:ea typeface="Segoe UI"/>
                <a:cs typeface="Segoe UI"/>
              </a:rPr>
              <a:t>👉 Adrenaline = fast heart, breathing</a:t>
            </a:r>
            <a:br>
              <a:rPr lang="en-GB" sz="2000">
                <a:latin typeface="Segoe UI"/>
                <a:ea typeface="Segoe UI"/>
                <a:cs typeface="Segoe UI"/>
              </a:rPr>
            </a:br>
            <a:r>
              <a:rPr lang="en-GB" sz="2000">
                <a:solidFill>
                  <a:srgbClr val="000000"/>
                </a:solidFill>
                <a:latin typeface="Segoe UI"/>
                <a:ea typeface="Segoe UI"/>
                <a:cs typeface="Segoe UI"/>
              </a:rPr>
              <a:t>👉 Dopamine = reward</a:t>
            </a:r>
            <a:br>
              <a:rPr lang="en-GB" sz="2000">
                <a:latin typeface="Segoe UI"/>
                <a:ea typeface="Segoe UI"/>
                <a:cs typeface="Segoe UI"/>
              </a:rPr>
            </a:br>
            <a:r>
              <a:rPr lang="en-GB" sz="2000">
                <a:solidFill>
                  <a:srgbClr val="000000"/>
                </a:solidFill>
                <a:latin typeface="Segoe UI"/>
                <a:ea typeface="Segoe UI"/>
                <a:cs typeface="Segoe UI"/>
              </a:rPr>
              <a:t>👉 Less </a:t>
            </a:r>
            <a:r>
              <a:rPr lang="en-GB" sz="2000" i="0" u="none" strike="noStrike" baseline="0">
                <a:solidFill>
                  <a:srgbClr val="000000"/>
                </a:solidFill>
                <a:latin typeface="Segoe UI"/>
                <a:ea typeface="Segoe UI"/>
                <a:cs typeface="Segoe UI"/>
              </a:rPr>
              <a:t>dopamine </a:t>
            </a:r>
            <a:r>
              <a:rPr lang="en-GB" sz="2000">
                <a:solidFill>
                  <a:srgbClr val="000000"/>
                </a:solidFill>
                <a:latin typeface="Segoe UI"/>
                <a:ea typeface="Segoe UI"/>
                <a:cs typeface="Segoe UI"/>
              </a:rPr>
              <a:t>later = needing more</a:t>
            </a:r>
            <a:endParaRPr lang="en-US" sz="2000">
              <a:latin typeface="Segoe UI"/>
              <a:cs typeface="Segoe UI"/>
            </a:endParaRPr>
          </a:p>
          <a:p>
            <a:pPr algn="ctr"/>
            <a:endParaRPr lang="en-GB" sz="2400">
              <a:latin typeface="Segoe UI"/>
              <a:cs typeface="Segoe UI"/>
            </a:endParaRPr>
          </a:p>
        </p:txBody>
      </p:sp>
      <p:sp>
        <p:nvSpPr>
          <p:cNvPr id="3" name="Rounded Rectangle 6">
            <a:extLst>
              <a:ext uri="{FF2B5EF4-FFF2-40B4-BE49-F238E27FC236}">
                <a16:creationId xmlns:a16="http://schemas.microsoft.com/office/drawing/2014/main" id="{D54E5866-E8B8-A5ED-5180-DE8071B8C03D}"/>
              </a:ext>
            </a:extLst>
          </p:cNvPr>
          <p:cNvSpPr/>
          <p:nvPr/>
        </p:nvSpPr>
        <p:spPr>
          <a:xfrm>
            <a:off x="83200" y="102424"/>
            <a:ext cx="3807271" cy="671568"/>
          </a:xfrm>
          <a:prstGeom prst="roundRect">
            <a:avLst/>
          </a:prstGeom>
          <a:solidFill>
            <a:srgbClr val="ED7D31"/>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B3F46AF1-5C7B-C37D-EA3E-ABA32492BF1D}"/>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E3426527-E5AC-37C5-69B3-1432708C6D20}"/>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dirty="0">
                <a:effectLst>
                  <a:outerShdw blurRad="50800" dist="38100" dir="2700000" algn="tl" rotWithShape="0">
                    <a:prstClr val="black">
                      <a:alpha val="40000"/>
                    </a:prstClr>
                  </a:outerShdw>
                </a:effectLst>
                <a:latin typeface="Segoe UI"/>
                <a:cs typeface="Segoe UI"/>
              </a:rPr>
              <a:t>Nicotine Rush Discussion</a:t>
            </a:r>
            <a:endParaRPr lang="en-US" dirty="0"/>
          </a:p>
        </p:txBody>
      </p:sp>
      <p:sp>
        <p:nvSpPr>
          <p:cNvPr id="8" name="Rounded Rectangle 4">
            <a:extLst>
              <a:ext uri="{FF2B5EF4-FFF2-40B4-BE49-F238E27FC236}">
                <a16:creationId xmlns:a16="http://schemas.microsoft.com/office/drawing/2014/main" id="{79525C8E-FE7B-D718-BC2A-0F3825C5F6DB}"/>
              </a:ext>
            </a:extLst>
          </p:cNvPr>
          <p:cNvSpPr txBox="1"/>
          <p:nvPr/>
        </p:nvSpPr>
        <p:spPr>
          <a:xfrm>
            <a:off x="274989" y="143257"/>
            <a:ext cx="3419035" cy="626368"/>
          </a:xfrm>
          <a:prstGeom prst="rect">
            <a:avLst/>
          </a:prstGeom>
          <a:solidFill>
            <a:srgbClr val="ED7D31"/>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The Risks</a:t>
            </a:r>
            <a:endParaRPr lang="en-GB" sz="2200" b="1" kern="1200">
              <a:latin typeface="Segoe UI" panose="020B0502040204020203" pitchFamily="34" charset="0"/>
              <a:cs typeface="Segoe UI" panose="020B0502040204020203" pitchFamily="34" charset="0"/>
            </a:endParaRPr>
          </a:p>
        </p:txBody>
      </p:sp>
      <p:pic>
        <p:nvPicPr>
          <p:cNvPr id="5" name="Picture 4" descr="A group of colorful electronic devices&#10;&#10;Description automatically generated">
            <a:extLst>
              <a:ext uri="{FF2B5EF4-FFF2-40B4-BE49-F238E27FC236}">
                <a16:creationId xmlns:a16="http://schemas.microsoft.com/office/drawing/2014/main" id="{F71184CD-A9F4-16C7-A5D1-11B6A17C6292}"/>
              </a:ext>
            </a:extLst>
          </p:cNvPr>
          <p:cNvPicPr>
            <a:picLocks noChangeAspect="1"/>
          </p:cNvPicPr>
          <p:nvPr/>
        </p:nvPicPr>
        <p:blipFill>
          <a:blip r:embed="rId5"/>
          <a:srcRect t="9116" r="-3" b="7170"/>
          <a:stretch/>
        </p:blipFill>
        <p:spPr>
          <a:xfrm>
            <a:off x="322695" y="1715891"/>
            <a:ext cx="3027276" cy="2523164"/>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pic>
        <p:nvPicPr>
          <p:cNvPr id="12" name="Content Placeholder 3" descr="A close-up of a vape device&#10;&#10;AI-generated content may be incorrect.">
            <a:extLst>
              <a:ext uri="{FF2B5EF4-FFF2-40B4-BE49-F238E27FC236}">
                <a16:creationId xmlns:a16="http://schemas.microsoft.com/office/drawing/2014/main" id="{376C4F9A-D6F1-F796-CCB9-3A40F4145DC2}"/>
              </a:ext>
            </a:extLst>
          </p:cNvPr>
          <p:cNvPicPr>
            <a:picLocks noChangeAspect="1"/>
          </p:cNvPicPr>
          <p:nvPr/>
        </p:nvPicPr>
        <p:blipFill>
          <a:blip r:embed="rId6"/>
          <a:srcRect l="24626" r="26767" b="-1"/>
          <a:stretch/>
        </p:blipFill>
        <p:spPr>
          <a:xfrm>
            <a:off x="322350" y="3536845"/>
            <a:ext cx="2300789" cy="228974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Tree>
    <p:extLst>
      <p:ext uri="{BB962C8B-B14F-4D97-AF65-F5344CB8AC3E}">
        <p14:creationId xmlns:p14="http://schemas.microsoft.com/office/powerpoint/2010/main" val="2964483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54F08-B60E-E253-54A5-34134B9362FF}"/>
            </a:ext>
          </a:extLst>
        </p:cNvPr>
        <p:cNvGrpSpPr/>
        <p:nvPr/>
      </p:nvGrpSpPr>
      <p:grpSpPr>
        <a:xfrm>
          <a:off x="0" y="0"/>
          <a:ext cx="0" cy="0"/>
          <a:chOff x="0" y="0"/>
          <a:chExt cx="0" cy="0"/>
        </a:xfrm>
      </p:grpSpPr>
      <p:pic>
        <p:nvPicPr>
          <p:cNvPr id="14" name="Picture 13" descr="A person sitting down with his head on his knees&#10;&#10;Description automatically generated">
            <a:extLst>
              <a:ext uri="{FF2B5EF4-FFF2-40B4-BE49-F238E27FC236}">
                <a16:creationId xmlns:a16="http://schemas.microsoft.com/office/drawing/2014/main" id="{E4839C4B-DA7E-65BB-E40B-A7CC85F030DB}"/>
              </a:ext>
            </a:extLst>
          </p:cNvPr>
          <p:cNvPicPr>
            <a:picLocks noChangeAspect="1"/>
          </p:cNvPicPr>
          <p:nvPr/>
        </p:nvPicPr>
        <p:blipFill>
          <a:blip r:embed="rId3"/>
          <a:stretch>
            <a:fillRect/>
          </a:stretch>
        </p:blipFill>
        <p:spPr>
          <a:xfrm>
            <a:off x="4042666" y="2026699"/>
            <a:ext cx="7335577" cy="3507128"/>
          </a:xfrm>
          <a:prstGeom prst="rect">
            <a:avLst/>
          </a:prstGeom>
          <a:ln>
            <a:solidFill>
              <a:schemeClr val="bg1"/>
            </a:solidFill>
          </a:ln>
        </p:spPr>
      </p:pic>
      <p:pic>
        <p:nvPicPr>
          <p:cNvPr id="9" name="Picture 8" descr="A colorful rectangular sign with black text&#10;&#10;AI-generated content may be incorrect.">
            <a:extLst>
              <a:ext uri="{FF2B5EF4-FFF2-40B4-BE49-F238E27FC236}">
                <a16:creationId xmlns:a16="http://schemas.microsoft.com/office/drawing/2014/main" id="{477F4F60-C5B4-ECB4-66BB-EE7207DDFE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9C2F70E2-4DCA-1E59-10CD-DD0E8EF8641A}"/>
              </a:ext>
            </a:extLst>
          </p:cNvPr>
          <p:cNvSpPr/>
          <p:nvPr/>
        </p:nvSpPr>
        <p:spPr>
          <a:xfrm>
            <a:off x="83200" y="102424"/>
            <a:ext cx="3807271" cy="671568"/>
          </a:xfrm>
          <a:prstGeom prst="roundRect">
            <a:avLst/>
          </a:prstGeom>
          <a:solidFill>
            <a:srgbClr val="ED7D31"/>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E9756748-8FC0-7215-ED89-54A9A166AA66}"/>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4793B2EE-65F5-0373-C330-20B4B3A116C5}"/>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Nicotine Withdrawal</a:t>
            </a:r>
            <a:endParaRPr lang="en-US"/>
          </a:p>
        </p:txBody>
      </p:sp>
      <p:sp>
        <p:nvSpPr>
          <p:cNvPr id="8" name="Rounded Rectangle 4">
            <a:extLst>
              <a:ext uri="{FF2B5EF4-FFF2-40B4-BE49-F238E27FC236}">
                <a16:creationId xmlns:a16="http://schemas.microsoft.com/office/drawing/2014/main" id="{4C771191-16ED-E61E-7154-64AE10B84B9F}"/>
              </a:ext>
            </a:extLst>
          </p:cNvPr>
          <p:cNvSpPr txBox="1"/>
          <p:nvPr/>
        </p:nvSpPr>
        <p:spPr>
          <a:xfrm>
            <a:off x="274989" y="143257"/>
            <a:ext cx="3419035" cy="626368"/>
          </a:xfrm>
          <a:prstGeom prst="rect">
            <a:avLst/>
          </a:prstGeom>
          <a:solidFill>
            <a:srgbClr val="ED7D31"/>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The Risks</a:t>
            </a:r>
            <a:endParaRPr lang="en-GB" sz="2200" b="1" kern="1200">
              <a:latin typeface="Segoe UI" panose="020B0502040204020203" pitchFamily="34" charset="0"/>
              <a:cs typeface="Segoe UI" panose="020B0502040204020203" pitchFamily="34" charset="0"/>
            </a:endParaRPr>
          </a:p>
        </p:txBody>
      </p:sp>
      <p:pic>
        <p:nvPicPr>
          <p:cNvPr id="5" name="Picture 4" descr="A group of colorful electronic devices&#10;&#10;Description automatically generated">
            <a:extLst>
              <a:ext uri="{FF2B5EF4-FFF2-40B4-BE49-F238E27FC236}">
                <a16:creationId xmlns:a16="http://schemas.microsoft.com/office/drawing/2014/main" id="{C6CF3DA1-2B00-B60D-E275-3D87044EDE7F}"/>
              </a:ext>
            </a:extLst>
          </p:cNvPr>
          <p:cNvPicPr>
            <a:picLocks noChangeAspect="1"/>
          </p:cNvPicPr>
          <p:nvPr/>
        </p:nvPicPr>
        <p:blipFill>
          <a:blip r:embed="rId6"/>
          <a:srcRect t="9116" r="-3" b="7170"/>
          <a:stretch/>
        </p:blipFill>
        <p:spPr>
          <a:xfrm>
            <a:off x="322695" y="1715891"/>
            <a:ext cx="3027276" cy="2523164"/>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pic>
        <p:nvPicPr>
          <p:cNvPr id="12" name="Content Placeholder 3" descr="A close-up of a vape device&#10;&#10;AI-generated content may be incorrect.">
            <a:extLst>
              <a:ext uri="{FF2B5EF4-FFF2-40B4-BE49-F238E27FC236}">
                <a16:creationId xmlns:a16="http://schemas.microsoft.com/office/drawing/2014/main" id="{87CD3B31-4EF2-250C-920A-3280C1308CAA}"/>
              </a:ext>
            </a:extLst>
          </p:cNvPr>
          <p:cNvPicPr>
            <a:picLocks noChangeAspect="1"/>
          </p:cNvPicPr>
          <p:nvPr/>
        </p:nvPicPr>
        <p:blipFill>
          <a:blip r:embed="rId7"/>
          <a:srcRect l="24626" r="26767" b="-1"/>
          <a:stretch/>
        </p:blipFill>
        <p:spPr>
          <a:xfrm>
            <a:off x="322350" y="3536845"/>
            <a:ext cx="2300789" cy="2289744"/>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sp>
        <p:nvSpPr>
          <p:cNvPr id="7" name="TextBox 6">
            <a:extLst>
              <a:ext uri="{FF2B5EF4-FFF2-40B4-BE49-F238E27FC236}">
                <a16:creationId xmlns:a16="http://schemas.microsoft.com/office/drawing/2014/main" id="{8B75AED9-AF21-4238-2792-8366DE33E5EF}"/>
              </a:ext>
            </a:extLst>
          </p:cNvPr>
          <p:cNvSpPr txBox="1"/>
          <p:nvPr/>
        </p:nvSpPr>
        <p:spPr>
          <a:xfrm>
            <a:off x="4116916" y="1324061"/>
            <a:ext cx="804218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latin typeface="Segoe UI"/>
                <a:cs typeface="Segoe UI"/>
              </a:rPr>
              <a:t>As nicotine levels fall, the body can react in uncomfortable ways, called withdrawal. Including:</a:t>
            </a:r>
            <a:endParaRPr lang="en-US" sz="2000"/>
          </a:p>
        </p:txBody>
      </p:sp>
      <p:sp>
        <p:nvSpPr>
          <p:cNvPr id="10" name="TextBox 9">
            <a:extLst>
              <a:ext uri="{FF2B5EF4-FFF2-40B4-BE49-F238E27FC236}">
                <a16:creationId xmlns:a16="http://schemas.microsoft.com/office/drawing/2014/main" id="{84700DAA-CBF4-1B7F-18F7-E02445F7D6F7}"/>
              </a:ext>
            </a:extLst>
          </p:cNvPr>
          <p:cNvSpPr txBox="1"/>
          <p:nvPr/>
        </p:nvSpPr>
        <p:spPr>
          <a:xfrm>
            <a:off x="4042832" y="5536227"/>
            <a:ext cx="5851439"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latin typeface="Segoe UI"/>
                <a:cs typeface="Segoe UI"/>
              </a:rPr>
              <a:t>These uncomfortable feelings can lead a person to need/crave more nicotine to stop these withdrawal feelings. This makes nicotine addictive.</a:t>
            </a:r>
          </a:p>
          <a:p>
            <a:endParaRPr lang="en-GB" sz="2000">
              <a:latin typeface="Segoe UI"/>
              <a:cs typeface="Segoe UI"/>
            </a:endParaRPr>
          </a:p>
        </p:txBody>
      </p:sp>
    </p:spTree>
    <p:extLst>
      <p:ext uri="{BB962C8B-B14F-4D97-AF65-F5344CB8AC3E}">
        <p14:creationId xmlns:p14="http://schemas.microsoft.com/office/powerpoint/2010/main" val="1409903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67C56-41D0-E7DE-0505-A4682F331067}"/>
            </a:ext>
          </a:extLst>
        </p:cNvPr>
        <p:cNvGrpSpPr/>
        <p:nvPr/>
      </p:nvGrpSpPr>
      <p:grpSpPr>
        <a:xfrm>
          <a:off x="0" y="0"/>
          <a:ext cx="0" cy="0"/>
          <a:chOff x="0" y="0"/>
          <a:chExt cx="0" cy="0"/>
        </a:xfrm>
      </p:grpSpPr>
      <p:sp>
        <p:nvSpPr>
          <p:cNvPr id="29" name="Speech Bubble: Oval 2">
            <a:extLst>
              <a:ext uri="{FF2B5EF4-FFF2-40B4-BE49-F238E27FC236}">
                <a16:creationId xmlns:a16="http://schemas.microsoft.com/office/drawing/2014/main" id="{A4B072C4-BD9C-3FC9-8FFC-0D78215C7CC7}"/>
              </a:ext>
            </a:extLst>
          </p:cNvPr>
          <p:cNvSpPr/>
          <p:nvPr/>
        </p:nvSpPr>
        <p:spPr>
          <a:xfrm rot="5400000">
            <a:off x="5625373" y="3511147"/>
            <a:ext cx="2100353" cy="4058508"/>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rgbClr val="000000"/>
                </a:solidFill>
                <a:latin typeface="Segoe UI"/>
                <a:cs typeface="Segoe UI"/>
              </a:rPr>
              <a:t> </a:t>
            </a: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p:txBody>
      </p:sp>
      <p:sp>
        <p:nvSpPr>
          <p:cNvPr id="27" name="Speech Bubble: Oval 2">
            <a:extLst>
              <a:ext uri="{FF2B5EF4-FFF2-40B4-BE49-F238E27FC236}">
                <a16:creationId xmlns:a16="http://schemas.microsoft.com/office/drawing/2014/main" id="{867E7662-6E00-E33A-A732-43EC031F706F}"/>
              </a:ext>
            </a:extLst>
          </p:cNvPr>
          <p:cNvSpPr/>
          <p:nvPr/>
        </p:nvSpPr>
        <p:spPr>
          <a:xfrm rot="5400000">
            <a:off x="8694539" y="1923647"/>
            <a:ext cx="2058020" cy="4058508"/>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rgbClr val="000000"/>
                </a:solidFill>
                <a:latin typeface="Segoe UI"/>
                <a:cs typeface="Segoe UI"/>
              </a:rPr>
              <a:t> </a:t>
            </a: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p:txBody>
      </p:sp>
      <p:pic>
        <p:nvPicPr>
          <p:cNvPr id="9" name="Picture 8" descr="A colorful rectangular sign with black text&#10;&#10;AI-generated content may be incorrect.">
            <a:extLst>
              <a:ext uri="{FF2B5EF4-FFF2-40B4-BE49-F238E27FC236}">
                <a16:creationId xmlns:a16="http://schemas.microsoft.com/office/drawing/2014/main" id="{D025E4D3-5181-2089-640D-134BF30492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0721586C-8AED-DA7D-36A4-D163D1011F9E}"/>
              </a:ext>
            </a:extLst>
          </p:cNvPr>
          <p:cNvSpPr/>
          <p:nvPr/>
        </p:nvSpPr>
        <p:spPr>
          <a:xfrm>
            <a:off x="83200" y="102424"/>
            <a:ext cx="3807271" cy="671568"/>
          </a:xfrm>
          <a:prstGeom prst="roundRect">
            <a:avLst/>
          </a:prstGeom>
          <a:solidFill>
            <a:srgbClr val="ED7D31"/>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AC29D026-207B-F56E-8864-07AEEF1D35FC}"/>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1163E8F4-2018-A152-F05B-25DCA47E7A2F}"/>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dirty="0">
                <a:effectLst>
                  <a:outerShdw blurRad="50800" dist="38100" dir="2700000" algn="tl" rotWithShape="0">
                    <a:prstClr val="black">
                      <a:alpha val="40000"/>
                    </a:prstClr>
                  </a:outerShdw>
                </a:effectLst>
                <a:latin typeface="Segoe UI"/>
                <a:cs typeface="Segoe UI"/>
              </a:rPr>
              <a:t>Unregulated Vapes</a:t>
            </a:r>
            <a:endParaRPr lang="en-US" dirty="0"/>
          </a:p>
        </p:txBody>
      </p:sp>
      <p:sp>
        <p:nvSpPr>
          <p:cNvPr id="8" name="Rounded Rectangle 4">
            <a:extLst>
              <a:ext uri="{FF2B5EF4-FFF2-40B4-BE49-F238E27FC236}">
                <a16:creationId xmlns:a16="http://schemas.microsoft.com/office/drawing/2014/main" id="{909E0D0E-65AA-4DB6-AB02-C7164B8A3261}"/>
              </a:ext>
            </a:extLst>
          </p:cNvPr>
          <p:cNvSpPr txBox="1"/>
          <p:nvPr/>
        </p:nvSpPr>
        <p:spPr>
          <a:xfrm>
            <a:off x="274989" y="143257"/>
            <a:ext cx="3419035" cy="626368"/>
          </a:xfrm>
          <a:prstGeom prst="rect">
            <a:avLst/>
          </a:prstGeom>
          <a:solidFill>
            <a:srgbClr val="ED7D31"/>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The Risks</a:t>
            </a:r>
            <a:endParaRPr lang="en-GB" sz="2200" b="1" kern="1200">
              <a:latin typeface="Segoe UI" panose="020B0502040204020203" pitchFamily="34" charset="0"/>
              <a:cs typeface="Segoe UI" panose="020B0502040204020203" pitchFamily="34" charset="0"/>
            </a:endParaRPr>
          </a:p>
        </p:txBody>
      </p:sp>
      <p:sp>
        <p:nvSpPr>
          <p:cNvPr id="13" name="Speech Bubble: Oval 2">
            <a:extLst>
              <a:ext uri="{FF2B5EF4-FFF2-40B4-BE49-F238E27FC236}">
                <a16:creationId xmlns:a16="http://schemas.microsoft.com/office/drawing/2014/main" id="{162D9ED9-69AA-06F0-86CF-9A3DEF4F7F0E}"/>
              </a:ext>
            </a:extLst>
          </p:cNvPr>
          <p:cNvSpPr/>
          <p:nvPr/>
        </p:nvSpPr>
        <p:spPr>
          <a:xfrm rot="5400000">
            <a:off x="5652889" y="247247"/>
            <a:ext cx="2058020" cy="4058508"/>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rgbClr val="000000"/>
                </a:solidFill>
                <a:latin typeface="Segoe UI"/>
                <a:cs typeface="Segoe UI"/>
              </a:rPr>
              <a:t> </a:t>
            </a: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p:txBody>
      </p:sp>
      <p:sp>
        <p:nvSpPr>
          <p:cNvPr id="17" name="TextBox 16">
            <a:extLst>
              <a:ext uri="{FF2B5EF4-FFF2-40B4-BE49-F238E27FC236}">
                <a16:creationId xmlns:a16="http://schemas.microsoft.com/office/drawing/2014/main" id="{00FF4B81-31BE-2D64-6872-48C6FF4C69C5}"/>
              </a:ext>
            </a:extLst>
          </p:cNvPr>
          <p:cNvSpPr txBox="1"/>
          <p:nvPr/>
        </p:nvSpPr>
        <p:spPr>
          <a:xfrm>
            <a:off x="4777316" y="1422401"/>
            <a:ext cx="3810000" cy="175432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solidFill>
                  <a:srgbClr val="000000"/>
                </a:solidFill>
                <a:latin typeface="Segoe UI"/>
                <a:cs typeface="Segoe UI"/>
              </a:rPr>
              <a:t>6,000 fake vapes were </a:t>
            </a:r>
            <a:endParaRPr lang="en-US">
              <a:solidFill>
                <a:srgbClr val="000000"/>
              </a:solidFill>
              <a:latin typeface="Segoe UI"/>
              <a:cs typeface="Segoe UI"/>
            </a:endParaRPr>
          </a:p>
          <a:p>
            <a:pPr algn="ctr"/>
            <a:r>
              <a:rPr lang="en-GB">
                <a:solidFill>
                  <a:srgbClr val="000000"/>
                </a:solidFill>
                <a:latin typeface="Segoe UI"/>
                <a:cs typeface="Segoe UI"/>
              </a:rPr>
              <a:t>seized in Glasgow by Trading Standards in 2024.</a:t>
            </a:r>
            <a:endParaRPr lang="en-US">
              <a:solidFill>
                <a:srgbClr val="000000"/>
              </a:solidFill>
              <a:latin typeface="Segoe UI"/>
              <a:cs typeface="Segoe UI"/>
            </a:endParaRPr>
          </a:p>
          <a:p>
            <a:pPr algn="ctr"/>
            <a:r>
              <a:rPr lang="en-GB">
                <a:solidFill>
                  <a:srgbClr val="000000"/>
                </a:solidFill>
                <a:latin typeface="Segoe UI"/>
                <a:cs typeface="Segoe UI"/>
              </a:rPr>
              <a:t>Many contained SPICE and other dangerous substances</a:t>
            </a:r>
            <a:endParaRPr lang="en-US">
              <a:solidFill>
                <a:srgbClr val="000000"/>
              </a:solidFill>
              <a:latin typeface="Segoe UI"/>
              <a:cs typeface="Segoe UI"/>
            </a:endParaRPr>
          </a:p>
          <a:p>
            <a:pPr algn="ctr"/>
            <a:endParaRPr lang="en-GB">
              <a:solidFill>
                <a:srgbClr val="000000"/>
              </a:solidFill>
              <a:latin typeface="Segoe UI"/>
              <a:cs typeface="Segoe UI"/>
            </a:endParaRPr>
          </a:p>
        </p:txBody>
      </p:sp>
      <p:sp>
        <p:nvSpPr>
          <p:cNvPr id="21" name="TextBox 20">
            <a:extLst>
              <a:ext uri="{FF2B5EF4-FFF2-40B4-BE49-F238E27FC236}">
                <a16:creationId xmlns:a16="http://schemas.microsoft.com/office/drawing/2014/main" id="{CA6A017D-A22C-C84F-9730-38F1E92C709C}"/>
              </a:ext>
            </a:extLst>
          </p:cNvPr>
          <p:cNvSpPr txBox="1"/>
          <p:nvPr/>
        </p:nvSpPr>
        <p:spPr>
          <a:xfrm>
            <a:off x="7829551" y="3363384"/>
            <a:ext cx="3810000" cy="1477328"/>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solidFill>
                  <a:srgbClr val="000000"/>
                </a:solidFill>
                <a:latin typeface="Segoe UI"/>
                <a:cs typeface="Segoe UI"/>
              </a:rPr>
              <a:t>Fake vapes had other chemicals including lead, nickel, chromium, acetaldehyde, formaldehyde &amp; THC in them when tested.</a:t>
            </a:r>
          </a:p>
          <a:p>
            <a:pPr algn="ctr"/>
            <a:endParaRPr lang="en-GB">
              <a:solidFill>
                <a:srgbClr val="000000"/>
              </a:solidFill>
              <a:latin typeface="Segoe UI"/>
              <a:cs typeface="Segoe UI"/>
            </a:endParaRPr>
          </a:p>
        </p:txBody>
      </p:sp>
      <p:sp>
        <p:nvSpPr>
          <p:cNvPr id="25" name="TextBox 24">
            <a:extLst>
              <a:ext uri="{FF2B5EF4-FFF2-40B4-BE49-F238E27FC236}">
                <a16:creationId xmlns:a16="http://schemas.microsoft.com/office/drawing/2014/main" id="{995B9E09-67D6-E2EC-94F1-67BD867894A0}"/>
              </a:ext>
            </a:extLst>
          </p:cNvPr>
          <p:cNvSpPr txBox="1"/>
          <p:nvPr/>
        </p:nvSpPr>
        <p:spPr>
          <a:xfrm>
            <a:off x="4723903" y="4973934"/>
            <a:ext cx="3810000" cy="92333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solidFill>
                  <a:srgbClr val="000000"/>
                </a:solidFill>
                <a:latin typeface="Segoe UI"/>
                <a:cs typeface="Segoe UI"/>
              </a:rPr>
              <a:t>Remember:  if you don’t know where a vape came from then you don’t know what is inside it!</a:t>
            </a:r>
          </a:p>
        </p:txBody>
      </p:sp>
      <p:pic>
        <p:nvPicPr>
          <p:cNvPr id="2" name="Online Media 1" descr="Meet Boo - Trading Standards Sniffer Dog Raising awareness of illicit vapes and their dangers">
            <a:hlinkClick r:id="" action="ppaction://media"/>
            <a:extLst>
              <a:ext uri="{FF2B5EF4-FFF2-40B4-BE49-F238E27FC236}">
                <a16:creationId xmlns:a16="http://schemas.microsoft.com/office/drawing/2014/main" id="{6529D4BF-8F42-D424-EEA0-EF30E131B3F4}"/>
              </a:ext>
            </a:extLst>
          </p:cNvPr>
          <p:cNvPicPr>
            <a:picLocks noRot="1" noChangeAspect="1"/>
          </p:cNvPicPr>
          <p:nvPr>
            <a:videoFile r:link="rId1"/>
          </p:nvPr>
        </p:nvPicPr>
        <p:blipFill>
          <a:blip r:embed="rId6"/>
          <a:stretch>
            <a:fillRect/>
          </a:stretch>
        </p:blipFill>
        <p:spPr>
          <a:xfrm>
            <a:off x="367063" y="1173348"/>
            <a:ext cx="3053031" cy="5403595"/>
          </a:xfrm>
          <a:prstGeom prst="rect">
            <a:avLst/>
          </a:prstGeom>
        </p:spPr>
      </p:pic>
    </p:spTree>
    <p:extLst>
      <p:ext uri="{BB962C8B-B14F-4D97-AF65-F5344CB8AC3E}">
        <p14:creationId xmlns:p14="http://schemas.microsoft.com/office/powerpoint/2010/main" val="269429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2"/>
                </p:tgtEl>
              </p:cMediaNode>
            </p:video>
            <p:seq concurrent="1" nextAc="seek">
              <p:cTn id="26" restart="whenNotActive" fill="hold" evtFilter="cancelBubble" nodeType="interactiveSeq">
                <p:stCondLst>
                  <p:cond evt="onClick" delay="0">
                    <p:tgtEl>
                      <p:spTgt spid="2"/>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2"/>
                                        </p:tgtEl>
                                      </p:cBhvr>
                                    </p:cmd>
                                  </p:childTnLst>
                                </p:cTn>
                              </p:par>
                            </p:childTnLst>
                          </p:cTn>
                        </p:par>
                      </p:childTnLst>
                    </p:cTn>
                  </p:par>
                </p:childTnLst>
              </p:cTn>
              <p:nextCondLst>
                <p:cond evt="onClick" delay="0">
                  <p:tgtEl>
                    <p:spTgt spid="2"/>
                  </p:tgtEl>
                </p:cond>
              </p:nextCondLst>
            </p:seq>
          </p:childTnLst>
        </p:cTn>
      </p:par>
    </p:tnLst>
    <p:bldLst>
      <p:bldP spid="29" grpId="0" animBg="1"/>
      <p:bldP spid="27" grpId="0" animBg="1"/>
      <p:bldP spid="13" grpId="0" animBg="1"/>
      <p:bldP spid="17" grpId="0"/>
      <p:bldP spid="21"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C93E8-ECD9-33F4-252D-A275C07A3D45}"/>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7CBC77E1-9449-D4FC-6810-332E7D2039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6E9D73F3-D199-BC0C-67DE-A7EBC26493F0}"/>
              </a:ext>
            </a:extLst>
          </p:cNvPr>
          <p:cNvSpPr/>
          <p:nvPr/>
        </p:nvSpPr>
        <p:spPr>
          <a:xfrm>
            <a:off x="83200" y="102424"/>
            <a:ext cx="3807271" cy="671568"/>
          </a:xfrm>
          <a:prstGeom prst="roundRect">
            <a:avLst/>
          </a:prstGeom>
          <a:solidFill>
            <a:srgbClr val="ED7D31"/>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0C88007B-4E7E-BF63-4B14-57A66B42695A}"/>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4D7908DA-342D-642B-7705-38B6AD6141EB}"/>
              </a:ext>
            </a:extLst>
          </p:cNvPr>
          <p:cNvSpPr txBox="1">
            <a:spLocks/>
          </p:cNvSpPr>
          <p:nvPr/>
        </p:nvSpPr>
        <p:spPr>
          <a:xfrm>
            <a:off x="4046767" y="-259983"/>
            <a:ext cx="6267583"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What are vapes made from?</a:t>
            </a:r>
            <a:endParaRPr lang="en-US"/>
          </a:p>
        </p:txBody>
      </p:sp>
      <p:sp>
        <p:nvSpPr>
          <p:cNvPr id="8" name="Rounded Rectangle 4">
            <a:extLst>
              <a:ext uri="{FF2B5EF4-FFF2-40B4-BE49-F238E27FC236}">
                <a16:creationId xmlns:a16="http://schemas.microsoft.com/office/drawing/2014/main" id="{43A58F73-293A-73A5-772E-FAEB2EF50E70}"/>
              </a:ext>
            </a:extLst>
          </p:cNvPr>
          <p:cNvSpPr txBox="1"/>
          <p:nvPr/>
        </p:nvSpPr>
        <p:spPr>
          <a:xfrm>
            <a:off x="274989" y="143257"/>
            <a:ext cx="3419035" cy="626368"/>
          </a:xfrm>
          <a:prstGeom prst="rect">
            <a:avLst/>
          </a:prstGeom>
          <a:solidFill>
            <a:srgbClr val="ED7D31"/>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The Risks</a:t>
            </a:r>
            <a:endParaRPr lang="en-GB" sz="2200" b="1" kern="1200">
              <a:latin typeface="Segoe UI" panose="020B0502040204020203" pitchFamily="34" charset="0"/>
              <a:cs typeface="Segoe UI" panose="020B0502040204020203" pitchFamily="34" charset="0"/>
            </a:endParaRPr>
          </a:p>
        </p:txBody>
      </p:sp>
      <p:pic>
        <p:nvPicPr>
          <p:cNvPr id="4" name="Picture 3" descr="A diagram of a vape device&#10;&#10;AI-generated content may be incorrect.">
            <a:extLst>
              <a:ext uri="{FF2B5EF4-FFF2-40B4-BE49-F238E27FC236}">
                <a16:creationId xmlns:a16="http://schemas.microsoft.com/office/drawing/2014/main" id="{59DECB3E-F6AF-5560-766D-EF10194B62F0}"/>
              </a:ext>
            </a:extLst>
          </p:cNvPr>
          <p:cNvPicPr>
            <a:picLocks noChangeAspect="1"/>
          </p:cNvPicPr>
          <p:nvPr/>
        </p:nvPicPr>
        <p:blipFill>
          <a:blip r:embed="rId5"/>
          <a:srcRect t="14387" r="236" b="88"/>
          <a:stretch>
            <a:fillRect/>
          </a:stretch>
        </p:blipFill>
        <p:spPr>
          <a:xfrm>
            <a:off x="134108" y="1293628"/>
            <a:ext cx="5837224" cy="5019645"/>
          </a:xfrm>
          <a:prstGeom prst="rect">
            <a:avLst/>
          </a:prstGeom>
        </p:spPr>
      </p:pic>
      <p:sp>
        <p:nvSpPr>
          <p:cNvPr id="13" name="TextBox 12">
            <a:extLst>
              <a:ext uri="{FF2B5EF4-FFF2-40B4-BE49-F238E27FC236}">
                <a16:creationId xmlns:a16="http://schemas.microsoft.com/office/drawing/2014/main" id="{FB1C2A1B-C567-91EC-D9F1-37FFAEEE9B4B}"/>
              </a:ext>
            </a:extLst>
          </p:cNvPr>
          <p:cNvSpPr txBox="1"/>
          <p:nvPr/>
        </p:nvSpPr>
        <p:spPr>
          <a:xfrm>
            <a:off x="6188545" y="1291431"/>
            <a:ext cx="5851055"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dirty="0">
                <a:latin typeface="Segoe UI"/>
                <a:cs typeface="Segoe UI"/>
              </a:rPr>
              <a:t>Vapes are made from: </a:t>
            </a:r>
          </a:p>
          <a:p>
            <a:endParaRPr lang="en-GB" sz="2400" dirty="0">
              <a:latin typeface="Segoe UI" panose="020B0502040204020203" pitchFamily="34" charset="0"/>
              <a:cs typeface="Segoe UI" panose="020B0502040204020203" pitchFamily="34" charset="0"/>
            </a:endParaRPr>
          </a:p>
          <a:p>
            <a:pPr marL="342900" indent="-342900">
              <a:buFont typeface="Wingdings"/>
              <a:buChar char="§"/>
            </a:pPr>
            <a:r>
              <a:rPr lang="en-GB" sz="2400">
                <a:latin typeface="Segoe UI"/>
                <a:cs typeface="Segoe UI"/>
              </a:rPr>
              <a:t>Plastic</a:t>
            </a:r>
          </a:p>
          <a:p>
            <a:pPr marL="342900" indent="-342900">
              <a:buFont typeface="Wingdings"/>
              <a:buChar char="§"/>
            </a:pPr>
            <a:r>
              <a:rPr lang="en-GB" sz="2400">
                <a:latin typeface="Segoe UI"/>
                <a:cs typeface="Segoe UI"/>
              </a:rPr>
              <a:t>Foam</a:t>
            </a:r>
            <a:endParaRPr lang="en-GB">
              <a:latin typeface="Aptos" panose="02110004020202020204"/>
              <a:cs typeface="Segoe UI"/>
            </a:endParaRPr>
          </a:p>
          <a:p>
            <a:pPr marL="342900" indent="-342900">
              <a:buFont typeface="Wingdings"/>
              <a:buChar char="§"/>
            </a:pPr>
            <a:r>
              <a:rPr lang="en-GB" sz="2400">
                <a:latin typeface="Segoe UI"/>
                <a:cs typeface="Segoe UI"/>
              </a:rPr>
              <a:t>Aluminium </a:t>
            </a:r>
            <a:endParaRPr lang="en-GB"/>
          </a:p>
          <a:p>
            <a:endParaRPr lang="en-GB" sz="2400" dirty="0">
              <a:latin typeface="Segoe UI" panose="020B0502040204020203" pitchFamily="34" charset="0"/>
              <a:cs typeface="Segoe UI" panose="020B0502040204020203" pitchFamily="34" charset="0"/>
            </a:endParaRPr>
          </a:p>
          <a:p>
            <a:endParaRPr lang="en-GB" sz="2400" b="1" dirty="0">
              <a:latin typeface="Segoe UI"/>
              <a:cs typeface="Segoe UI"/>
            </a:endParaRPr>
          </a:p>
          <a:p>
            <a:r>
              <a:rPr lang="en-GB" sz="2400" b="1">
                <a:latin typeface="Segoe UI"/>
                <a:cs typeface="Segoe UI"/>
              </a:rPr>
              <a:t>They also </a:t>
            </a:r>
            <a:r>
              <a:rPr lang="en-GB" sz="2400" b="1" dirty="0">
                <a:latin typeface="Segoe UI"/>
                <a:cs typeface="Segoe UI"/>
              </a:rPr>
              <a:t>contain: </a:t>
            </a:r>
            <a:endParaRPr lang="en-GB"/>
          </a:p>
          <a:p>
            <a:endParaRPr lang="en-GB" sz="2400" dirty="0">
              <a:latin typeface="Segoe UI"/>
              <a:cs typeface="Segoe UI"/>
            </a:endParaRPr>
          </a:p>
          <a:p>
            <a:pPr marL="342900" indent="-342900">
              <a:buFont typeface="Wingdings"/>
              <a:buChar char="§"/>
            </a:pPr>
            <a:r>
              <a:rPr lang="en-GB" sz="2400">
                <a:latin typeface="Segoe UI"/>
                <a:cs typeface="Segoe UI"/>
              </a:rPr>
              <a:t>Lithium - ion batteries </a:t>
            </a:r>
            <a:endParaRPr lang="en-GB"/>
          </a:p>
          <a:p>
            <a:endParaRPr lang="en-GB" sz="2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58414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85CCA-B348-D0E3-E14D-B36C1E1DCF67}"/>
            </a:ext>
          </a:extLst>
        </p:cNvPr>
        <p:cNvGrpSpPr/>
        <p:nvPr/>
      </p:nvGrpSpPr>
      <p:grpSpPr>
        <a:xfrm>
          <a:off x="0" y="0"/>
          <a:ext cx="0" cy="0"/>
          <a:chOff x="0" y="0"/>
          <a:chExt cx="0" cy="0"/>
        </a:xfrm>
      </p:grpSpPr>
      <p:pic>
        <p:nvPicPr>
          <p:cNvPr id="5" name="Picture 4" descr="A black object with flames and smoke&#10;&#10;AI-generated content may be incorrect.">
            <a:extLst>
              <a:ext uri="{FF2B5EF4-FFF2-40B4-BE49-F238E27FC236}">
                <a16:creationId xmlns:a16="http://schemas.microsoft.com/office/drawing/2014/main" id="{6DD5C9F7-BD23-F0BA-6DDC-4103A1FD8321}"/>
              </a:ext>
            </a:extLst>
          </p:cNvPr>
          <p:cNvPicPr>
            <a:picLocks noChangeAspect="1"/>
          </p:cNvPicPr>
          <p:nvPr/>
        </p:nvPicPr>
        <p:blipFill rotWithShape="1">
          <a:blip r:embed="rId3"/>
          <a:srcRect l="5693" t="-101" r="5417" b="35145"/>
          <a:stretch>
            <a:fillRect/>
          </a:stretch>
        </p:blipFill>
        <p:spPr>
          <a:xfrm>
            <a:off x="83200" y="1291431"/>
            <a:ext cx="5931776" cy="4969565"/>
          </a:xfrm>
          <a:prstGeom prst="rect">
            <a:avLst/>
          </a:prstGeom>
        </p:spPr>
      </p:pic>
      <p:pic>
        <p:nvPicPr>
          <p:cNvPr id="9" name="Picture 8" descr="A colorful rectangular sign with black text&#10;&#10;AI-generated content may be incorrect.">
            <a:extLst>
              <a:ext uri="{FF2B5EF4-FFF2-40B4-BE49-F238E27FC236}">
                <a16:creationId xmlns:a16="http://schemas.microsoft.com/office/drawing/2014/main" id="{2AD3E0A1-BBFA-06FA-C275-679FE9FE9B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A367763E-B21F-6EC7-950B-D402120D892A}"/>
              </a:ext>
            </a:extLst>
          </p:cNvPr>
          <p:cNvSpPr/>
          <p:nvPr/>
        </p:nvSpPr>
        <p:spPr>
          <a:xfrm>
            <a:off x="83200" y="102424"/>
            <a:ext cx="3807271" cy="671568"/>
          </a:xfrm>
          <a:prstGeom prst="roundRect">
            <a:avLst/>
          </a:prstGeom>
          <a:solidFill>
            <a:srgbClr val="ED7D31"/>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25ADA90C-A9F9-8DB4-2FD6-1B99AA0A2500}"/>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45462EDF-7CED-5B01-08BE-AA2C25354E11}"/>
              </a:ext>
            </a:extLst>
          </p:cNvPr>
          <p:cNvSpPr txBox="1">
            <a:spLocks/>
          </p:cNvSpPr>
          <p:nvPr/>
        </p:nvSpPr>
        <p:spPr>
          <a:xfrm>
            <a:off x="4046767" y="-259983"/>
            <a:ext cx="6267583"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Fire risk</a:t>
            </a:r>
            <a:endParaRPr lang="en-US"/>
          </a:p>
        </p:txBody>
      </p:sp>
      <p:sp>
        <p:nvSpPr>
          <p:cNvPr id="8" name="Rounded Rectangle 4">
            <a:extLst>
              <a:ext uri="{FF2B5EF4-FFF2-40B4-BE49-F238E27FC236}">
                <a16:creationId xmlns:a16="http://schemas.microsoft.com/office/drawing/2014/main" id="{A42FAA7B-7CBF-7178-29EF-1D425DDAC9F0}"/>
              </a:ext>
            </a:extLst>
          </p:cNvPr>
          <p:cNvSpPr txBox="1"/>
          <p:nvPr/>
        </p:nvSpPr>
        <p:spPr>
          <a:xfrm>
            <a:off x="274989" y="143257"/>
            <a:ext cx="3419035" cy="626368"/>
          </a:xfrm>
          <a:prstGeom prst="rect">
            <a:avLst/>
          </a:prstGeom>
          <a:solidFill>
            <a:srgbClr val="ED7D31"/>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The Risks</a:t>
            </a:r>
            <a:endParaRPr lang="en-GB" sz="2200" b="1" kern="1200">
              <a:latin typeface="Segoe UI" panose="020B0502040204020203" pitchFamily="34" charset="0"/>
              <a:cs typeface="Segoe UI" panose="020B0502040204020203" pitchFamily="34" charset="0"/>
            </a:endParaRPr>
          </a:p>
        </p:txBody>
      </p:sp>
      <p:sp>
        <p:nvSpPr>
          <p:cNvPr id="13" name="TextBox 12">
            <a:extLst>
              <a:ext uri="{FF2B5EF4-FFF2-40B4-BE49-F238E27FC236}">
                <a16:creationId xmlns:a16="http://schemas.microsoft.com/office/drawing/2014/main" id="{5F223F87-9ADE-E308-324D-EB0640D90352}"/>
              </a:ext>
            </a:extLst>
          </p:cNvPr>
          <p:cNvSpPr txBox="1"/>
          <p:nvPr/>
        </p:nvSpPr>
        <p:spPr>
          <a:xfrm>
            <a:off x="6188545" y="1291431"/>
            <a:ext cx="5851055"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latin typeface="Segoe UI"/>
                <a:cs typeface="Segoe UI"/>
              </a:rPr>
              <a:t>Most legal vapes have safety</a:t>
            </a:r>
            <a:endParaRPr lang="en-GB" sz="2400" dirty="0">
              <a:latin typeface="Segoe UI"/>
              <a:cs typeface="Segoe UI"/>
            </a:endParaRPr>
          </a:p>
          <a:p>
            <a:r>
              <a:rPr lang="en-GB" sz="2400" dirty="0">
                <a:latin typeface="Segoe UI"/>
                <a:cs typeface="Segoe UI"/>
              </a:rPr>
              <a:t>features, there is a risk of fire </a:t>
            </a:r>
            <a:r>
              <a:rPr lang="en-GB" sz="2400">
                <a:latin typeface="Segoe UI"/>
                <a:cs typeface="Segoe UI"/>
              </a:rPr>
              <a:t>or</a:t>
            </a:r>
            <a:endParaRPr lang="en-GB" sz="2400" dirty="0">
              <a:latin typeface="Segoe UI"/>
              <a:cs typeface="Segoe UI"/>
            </a:endParaRPr>
          </a:p>
          <a:p>
            <a:r>
              <a:rPr lang="en-GB" sz="2400">
                <a:latin typeface="Segoe UI"/>
                <a:cs typeface="Segoe UI"/>
              </a:rPr>
              <a:t>explosion</a:t>
            </a:r>
            <a:r>
              <a:rPr lang="en-GB" sz="2400" dirty="0">
                <a:latin typeface="Segoe UI"/>
                <a:cs typeface="Segoe UI"/>
              </a:rPr>
              <a:t> due to the batteries.</a:t>
            </a:r>
            <a:endParaRPr lang="en-GB"/>
          </a:p>
          <a:p>
            <a:endParaRPr lang="en-GB" sz="2400" dirty="0">
              <a:latin typeface="Segoe UI"/>
              <a:cs typeface="Segoe UI"/>
            </a:endParaRPr>
          </a:p>
          <a:p>
            <a:endParaRPr lang="en-GB" sz="2400" dirty="0">
              <a:latin typeface="Segoe UI"/>
              <a:cs typeface="Segoe UI"/>
            </a:endParaRPr>
          </a:p>
          <a:p>
            <a:r>
              <a:rPr lang="en-GB" sz="2400">
                <a:latin typeface="Segoe UI"/>
                <a:cs typeface="Segoe UI"/>
              </a:rPr>
              <a:t>Adults who use a vape should store it</a:t>
            </a:r>
            <a:r>
              <a:rPr lang="en-GB" sz="2400" dirty="0">
                <a:latin typeface="Segoe UI"/>
                <a:cs typeface="Segoe UI"/>
              </a:rPr>
              <a:t> safely.</a:t>
            </a:r>
            <a:endParaRPr lang="en-GB"/>
          </a:p>
          <a:p>
            <a:endParaRPr lang="en-GB" sz="2400" dirty="0">
              <a:latin typeface="Segoe UI"/>
              <a:cs typeface="Segoe UI"/>
            </a:endParaRPr>
          </a:p>
          <a:p>
            <a:endParaRPr lang="en-GB" sz="2400" dirty="0">
              <a:latin typeface="Segoe UI"/>
              <a:cs typeface="Segoe UI"/>
            </a:endParaRPr>
          </a:p>
          <a:p>
            <a:r>
              <a:rPr lang="en-GB" sz="2400" dirty="0">
                <a:latin typeface="Segoe UI"/>
                <a:cs typeface="Segoe UI"/>
              </a:rPr>
              <a:t>What advice would you give </a:t>
            </a:r>
            <a:r>
              <a:rPr lang="en-GB" sz="2400">
                <a:latin typeface="Segoe UI"/>
                <a:cs typeface="Segoe UI"/>
              </a:rPr>
              <a:t>to those</a:t>
            </a:r>
            <a:r>
              <a:rPr lang="en-GB" sz="2400" dirty="0">
                <a:latin typeface="Segoe UI"/>
                <a:cs typeface="Segoe UI"/>
              </a:rPr>
              <a:t> adults? </a:t>
            </a:r>
          </a:p>
          <a:p>
            <a:endParaRPr lang="en-GB" sz="2400" b="1" dirty="0">
              <a:latin typeface="Segoe UI"/>
              <a:cs typeface="Segoe UI"/>
            </a:endParaRPr>
          </a:p>
          <a:p>
            <a:endParaRPr lang="en-GB" sz="2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937912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BCE6E-EF41-9435-0582-98C47B8B8B43}"/>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DD6D41E3-4324-961C-5B55-EB0E65104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73932919-A253-244B-21FF-046981158B31}"/>
              </a:ext>
            </a:extLst>
          </p:cNvPr>
          <p:cNvSpPr/>
          <p:nvPr/>
        </p:nvSpPr>
        <p:spPr>
          <a:xfrm>
            <a:off x="83200" y="102424"/>
            <a:ext cx="3807271" cy="671568"/>
          </a:xfrm>
          <a:prstGeom prst="roundRect">
            <a:avLst/>
          </a:prstGeom>
          <a:solidFill>
            <a:srgbClr val="ED7D31"/>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2DB5E017-FE89-4922-D84E-E629A0FBDD09}"/>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0F732353-76E5-75BD-73D8-DB1599F9F164}"/>
              </a:ext>
            </a:extLst>
          </p:cNvPr>
          <p:cNvSpPr txBox="1">
            <a:spLocks/>
          </p:cNvSpPr>
          <p:nvPr/>
        </p:nvSpPr>
        <p:spPr>
          <a:xfrm>
            <a:off x="4046767" y="-259983"/>
            <a:ext cx="6267583"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How can adults reduce risk?</a:t>
            </a:r>
          </a:p>
        </p:txBody>
      </p:sp>
      <p:sp>
        <p:nvSpPr>
          <p:cNvPr id="8" name="Rounded Rectangle 4">
            <a:extLst>
              <a:ext uri="{FF2B5EF4-FFF2-40B4-BE49-F238E27FC236}">
                <a16:creationId xmlns:a16="http://schemas.microsoft.com/office/drawing/2014/main" id="{C5120E40-8A62-148C-60B0-E8304D9D3298}"/>
              </a:ext>
            </a:extLst>
          </p:cNvPr>
          <p:cNvSpPr txBox="1"/>
          <p:nvPr/>
        </p:nvSpPr>
        <p:spPr>
          <a:xfrm>
            <a:off x="274989" y="143257"/>
            <a:ext cx="3419035" cy="626368"/>
          </a:xfrm>
          <a:prstGeom prst="rect">
            <a:avLst/>
          </a:prstGeom>
          <a:solidFill>
            <a:srgbClr val="ED7D31"/>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The Risks</a:t>
            </a:r>
            <a:endParaRPr lang="en-GB" sz="2200" b="1" kern="1200">
              <a:latin typeface="Segoe UI" panose="020B0502040204020203" pitchFamily="34" charset="0"/>
              <a:cs typeface="Segoe UI" panose="020B0502040204020203" pitchFamily="34" charset="0"/>
            </a:endParaRPr>
          </a:p>
        </p:txBody>
      </p:sp>
      <p:pic>
        <p:nvPicPr>
          <p:cNvPr id="4" name="Picture 3" descr="A group of containers with different colored pills&#10;&#10;AI-generated content may be incorrect.">
            <a:extLst>
              <a:ext uri="{FF2B5EF4-FFF2-40B4-BE49-F238E27FC236}">
                <a16:creationId xmlns:a16="http://schemas.microsoft.com/office/drawing/2014/main" id="{5C0ACBAD-F4CA-2EA8-8468-31DB7C518300}"/>
              </a:ext>
            </a:extLst>
          </p:cNvPr>
          <p:cNvPicPr>
            <a:picLocks noChangeAspect="1"/>
          </p:cNvPicPr>
          <p:nvPr/>
        </p:nvPicPr>
        <p:blipFill>
          <a:blip r:embed="rId5"/>
          <a:srcRect l="29637" t="15294" r="5257" b="8232"/>
          <a:stretch/>
        </p:blipFill>
        <p:spPr>
          <a:xfrm rot="21000000">
            <a:off x="559786" y="1139940"/>
            <a:ext cx="2985406" cy="3569923"/>
          </a:xfrm>
          <a:prstGeom prst="rect">
            <a:avLst/>
          </a:prstGeom>
          <a:ln>
            <a:solidFill>
              <a:schemeClr val="bg1"/>
            </a:solidFill>
          </a:ln>
        </p:spPr>
      </p:pic>
      <p:pic>
        <p:nvPicPr>
          <p:cNvPr id="7" name="Picture 6" descr="A cartoon of a planet&#10;&#10;AI-generated content may be incorrect.">
            <a:extLst>
              <a:ext uri="{FF2B5EF4-FFF2-40B4-BE49-F238E27FC236}">
                <a16:creationId xmlns:a16="http://schemas.microsoft.com/office/drawing/2014/main" id="{A09FBA10-10A0-BC01-67B5-A6ACDDC91521}"/>
              </a:ext>
            </a:extLst>
          </p:cNvPr>
          <p:cNvPicPr>
            <a:picLocks noChangeAspect="1"/>
          </p:cNvPicPr>
          <p:nvPr/>
        </p:nvPicPr>
        <p:blipFill>
          <a:blip r:embed="rId6"/>
          <a:stretch>
            <a:fillRect/>
          </a:stretch>
        </p:blipFill>
        <p:spPr>
          <a:xfrm>
            <a:off x="1061880" y="4727920"/>
            <a:ext cx="1991887" cy="1804988"/>
          </a:xfrm>
          <a:prstGeom prst="rect">
            <a:avLst/>
          </a:prstGeom>
          <a:ln>
            <a:noFill/>
          </a:ln>
        </p:spPr>
      </p:pic>
      <p:sp>
        <p:nvSpPr>
          <p:cNvPr id="12" name="Speech Bubble: Oval 2">
            <a:extLst>
              <a:ext uri="{FF2B5EF4-FFF2-40B4-BE49-F238E27FC236}">
                <a16:creationId xmlns:a16="http://schemas.microsoft.com/office/drawing/2014/main" id="{7BB1CF18-023D-FF7D-C209-EE58C068DC0B}"/>
              </a:ext>
            </a:extLst>
          </p:cNvPr>
          <p:cNvSpPr/>
          <p:nvPr/>
        </p:nvSpPr>
        <p:spPr>
          <a:xfrm rot="5400000">
            <a:off x="5625373" y="3511147"/>
            <a:ext cx="2100353" cy="4058508"/>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rgbClr val="000000"/>
                </a:solidFill>
                <a:latin typeface="Segoe UI"/>
                <a:cs typeface="Segoe UI"/>
              </a:rPr>
              <a:t> </a:t>
            </a: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p:txBody>
      </p:sp>
      <p:sp>
        <p:nvSpPr>
          <p:cNvPr id="15" name="Speech Bubble: Oval 2">
            <a:extLst>
              <a:ext uri="{FF2B5EF4-FFF2-40B4-BE49-F238E27FC236}">
                <a16:creationId xmlns:a16="http://schemas.microsoft.com/office/drawing/2014/main" id="{BB0C3BFF-A80C-0EC5-C1A4-485910CB87BB}"/>
              </a:ext>
            </a:extLst>
          </p:cNvPr>
          <p:cNvSpPr/>
          <p:nvPr/>
        </p:nvSpPr>
        <p:spPr>
          <a:xfrm rot="5400000">
            <a:off x="8694539" y="1923647"/>
            <a:ext cx="2058020" cy="4058508"/>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rgbClr val="000000"/>
                </a:solidFill>
                <a:latin typeface="Segoe UI"/>
                <a:cs typeface="Segoe UI"/>
              </a:rPr>
              <a:t> </a:t>
            </a: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p:txBody>
      </p:sp>
      <p:sp>
        <p:nvSpPr>
          <p:cNvPr id="18" name="Speech Bubble: Oval 2">
            <a:extLst>
              <a:ext uri="{FF2B5EF4-FFF2-40B4-BE49-F238E27FC236}">
                <a16:creationId xmlns:a16="http://schemas.microsoft.com/office/drawing/2014/main" id="{449A1D2A-3168-EF24-F682-4ED06A863023}"/>
              </a:ext>
            </a:extLst>
          </p:cNvPr>
          <p:cNvSpPr/>
          <p:nvPr/>
        </p:nvSpPr>
        <p:spPr>
          <a:xfrm rot="5400000">
            <a:off x="5652889" y="247247"/>
            <a:ext cx="2058020" cy="4058508"/>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rgbClr val="000000"/>
                </a:solidFill>
                <a:latin typeface="Segoe UI"/>
                <a:cs typeface="Segoe UI"/>
              </a:rPr>
              <a:t> </a:t>
            </a: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a:p>
            <a:pPr algn="ctr"/>
            <a:endParaRPr lang="en-GB">
              <a:solidFill>
                <a:srgbClr val="000000"/>
              </a:solidFill>
              <a:latin typeface="Segoe UI"/>
              <a:cs typeface="Segoe UI"/>
            </a:endParaRPr>
          </a:p>
        </p:txBody>
      </p:sp>
      <p:pic>
        <p:nvPicPr>
          <p:cNvPr id="20" name="Picture 19" descr="A green circle with arrows&#10;&#10;AI-generated content may be incorrect.">
            <a:extLst>
              <a:ext uri="{FF2B5EF4-FFF2-40B4-BE49-F238E27FC236}">
                <a16:creationId xmlns:a16="http://schemas.microsoft.com/office/drawing/2014/main" id="{FA3283CD-B719-7F49-7DDF-BD2A1010A3A7}"/>
              </a:ext>
            </a:extLst>
          </p:cNvPr>
          <p:cNvPicPr>
            <a:picLocks noChangeAspect="1"/>
          </p:cNvPicPr>
          <p:nvPr/>
        </p:nvPicPr>
        <p:blipFill>
          <a:blip r:embed="rId7"/>
          <a:srcRect l="-39" t="13154" r="68052" b="13531"/>
          <a:stretch/>
        </p:blipFill>
        <p:spPr>
          <a:xfrm>
            <a:off x="5733563" y="1497556"/>
            <a:ext cx="1667758" cy="1589232"/>
          </a:xfrm>
          <a:prstGeom prst="rect">
            <a:avLst/>
          </a:prstGeom>
          <a:ln>
            <a:solidFill>
              <a:schemeClr val="bg1"/>
            </a:solidFill>
          </a:ln>
        </p:spPr>
      </p:pic>
      <p:pic>
        <p:nvPicPr>
          <p:cNvPr id="22" name="Picture 21" descr="A green circle with arrows&#10;&#10;AI-generated content may be incorrect.">
            <a:extLst>
              <a:ext uri="{FF2B5EF4-FFF2-40B4-BE49-F238E27FC236}">
                <a16:creationId xmlns:a16="http://schemas.microsoft.com/office/drawing/2014/main" id="{98BC5922-F59D-152B-E5DD-16318612A88F}"/>
              </a:ext>
            </a:extLst>
          </p:cNvPr>
          <p:cNvPicPr>
            <a:picLocks noChangeAspect="1"/>
          </p:cNvPicPr>
          <p:nvPr/>
        </p:nvPicPr>
        <p:blipFill>
          <a:blip r:embed="rId7"/>
          <a:srcRect l="31351" t="13934" r="36577" b="13115"/>
          <a:stretch/>
        </p:blipFill>
        <p:spPr>
          <a:xfrm>
            <a:off x="8813386" y="3131937"/>
            <a:ext cx="1704597" cy="1631253"/>
          </a:xfrm>
          <a:prstGeom prst="rect">
            <a:avLst/>
          </a:prstGeom>
          <a:ln>
            <a:solidFill>
              <a:schemeClr val="bg1"/>
            </a:solidFill>
          </a:ln>
        </p:spPr>
      </p:pic>
      <p:pic>
        <p:nvPicPr>
          <p:cNvPr id="2" name="Picture 1">
            <a:extLst>
              <a:ext uri="{FF2B5EF4-FFF2-40B4-BE49-F238E27FC236}">
                <a16:creationId xmlns:a16="http://schemas.microsoft.com/office/drawing/2014/main" id="{DA80CE63-B73A-3681-0D35-A45073AE754B}"/>
              </a:ext>
            </a:extLst>
          </p:cNvPr>
          <p:cNvPicPr>
            <a:picLocks noChangeAspect="1"/>
          </p:cNvPicPr>
          <p:nvPr/>
        </p:nvPicPr>
        <p:blipFill>
          <a:blip r:embed="rId8"/>
          <a:stretch>
            <a:fillRect/>
          </a:stretch>
        </p:blipFill>
        <p:spPr>
          <a:xfrm>
            <a:off x="5381869" y="5180746"/>
            <a:ext cx="2590800" cy="726586"/>
          </a:xfrm>
          <a:prstGeom prst="rect">
            <a:avLst/>
          </a:prstGeom>
        </p:spPr>
      </p:pic>
    </p:spTree>
    <p:extLst>
      <p:ext uri="{BB962C8B-B14F-4D97-AF65-F5344CB8AC3E}">
        <p14:creationId xmlns:p14="http://schemas.microsoft.com/office/powerpoint/2010/main" val="297132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6282B-E514-746E-5B0B-E31BA4E4DF9A}"/>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C9C7A411-6275-DD5D-C12D-4FB07C945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AC86D314-0B3B-3D9A-A1E4-DC6B3BBB2F82}"/>
              </a:ext>
            </a:extLst>
          </p:cNvPr>
          <p:cNvSpPr/>
          <p:nvPr/>
        </p:nvSpPr>
        <p:spPr>
          <a:xfrm>
            <a:off x="83200" y="102424"/>
            <a:ext cx="3807271" cy="671568"/>
          </a:xfrm>
          <a:prstGeom prst="roundRect">
            <a:avLst/>
          </a:prstGeom>
          <a:solidFill>
            <a:srgbClr val="ED7D31"/>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72CDF40B-0C70-B856-EF5D-3E8ED9F7E138}"/>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04C2F07D-3E45-0E17-2B46-29AEA5104C37}"/>
              </a:ext>
            </a:extLst>
          </p:cNvPr>
          <p:cNvSpPr txBox="1">
            <a:spLocks/>
          </p:cNvSpPr>
          <p:nvPr/>
        </p:nvSpPr>
        <p:spPr>
          <a:xfrm>
            <a:off x="4046767" y="-259983"/>
            <a:ext cx="6002614" cy="1793978"/>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Vaping Choices &amp; Challenges​</a:t>
            </a:r>
          </a:p>
        </p:txBody>
      </p:sp>
      <p:sp>
        <p:nvSpPr>
          <p:cNvPr id="8" name="Rounded Rectangle 4">
            <a:extLst>
              <a:ext uri="{FF2B5EF4-FFF2-40B4-BE49-F238E27FC236}">
                <a16:creationId xmlns:a16="http://schemas.microsoft.com/office/drawing/2014/main" id="{DBFFE3CA-2A87-5B2A-60DF-61EAF9740587}"/>
              </a:ext>
            </a:extLst>
          </p:cNvPr>
          <p:cNvSpPr txBox="1"/>
          <p:nvPr/>
        </p:nvSpPr>
        <p:spPr>
          <a:xfrm>
            <a:off x="274989" y="143257"/>
            <a:ext cx="3419035" cy="626368"/>
          </a:xfrm>
          <a:prstGeom prst="rect">
            <a:avLst/>
          </a:prstGeom>
          <a:solidFill>
            <a:srgbClr val="ED7D31"/>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The Risks</a:t>
            </a:r>
            <a:endParaRPr lang="en-GB" sz="2200" b="1" kern="1200">
              <a:latin typeface="Segoe UI" panose="020B0502040204020203" pitchFamily="34" charset="0"/>
              <a:cs typeface="Segoe UI" panose="020B0502040204020203" pitchFamily="34" charset="0"/>
            </a:endParaRPr>
          </a:p>
        </p:txBody>
      </p:sp>
      <p:sp>
        <p:nvSpPr>
          <p:cNvPr id="20" name="TextBox 19">
            <a:extLst>
              <a:ext uri="{FF2B5EF4-FFF2-40B4-BE49-F238E27FC236}">
                <a16:creationId xmlns:a16="http://schemas.microsoft.com/office/drawing/2014/main" id="{4636EACE-EC74-A353-20E5-8816DF11CF15}"/>
              </a:ext>
            </a:extLst>
          </p:cNvPr>
          <p:cNvSpPr txBox="1"/>
          <p:nvPr/>
        </p:nvSpPr>
        <p:spPr>
          <a:xfrm>
            <a:off x="4042833" y="1100667"/>
            <a:ext cx="7979833" cy="63401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2400" b="1" i="0" u="none" strike="noStrike" baseline="0">
                <a:solidFill>
                  <a:srgbClr val="E97132"/>
                </a:solidFill>
                <a:latin typeface="Segoe UI"/>
                <a:ea typeface="Segoe UI"/>
                <a:cs typeface="Segoe UI"/>
              </a:rPr>
              <a:t>Step 1</a:t>
            </a:r>
            <a:r>
              <a:rPr lang="en-US" sz="2400" b="0" i="0" u="none" strike="noStrike" baseline="0">
                <a:solidFill>
                  <a:srgbClr val="E97132"/>
                </a:solidFill>
                <a:latin typeface="Segoe UI"/>
                <a:ea typeface="Segoe UI"/>
                <a:cs typeface="Segoe UI"/>
              </a:rPr>
              <a:t>​</a:t>
            </a:r>
            <a:r>
              <a:rPr lang="en-US" sz="2400" b="0" i="0">
                <a:solidFill>
                  <a:srgbClr val="000000"/>
                </a:solidFill>
                <a:latin typeface="Segoe UI"/>
                <a:ea typeface="Segoe UI"/>
                <a:cs typeface="Segoe UI"/>
              </a:rPr>
              <a:t>​</a:t>
            </a:r>
          </a:p>
          <a:p>
            <a:r>
              <a:rPr lang="en-GB" sz="2000" b="1">
                <a:solidFill>
                  <a:srgbClr val="000000"/>
                </a:solidFill>
                <a:latin typeface="Segoe UI"/>
                <a:ea typeface="Segoe UI"/>
                <a:cs typeface="Segoe UI"/>
              </a:rPr>
              <a:t>Build Your Board</a:t>
            </a:r>
            <a:endParaRPr lang="en-US" sz="2000" b="1">
              <a:solidFill>
                <a:srgbClr val="000000"/>
              </a:solidFill>
              <a:latin typeface="Segoe UI"/>
              <a:ea typeface="Segoe UI"/>
              <a:cs typeface="Segoe UI"/>
            </a:endParaRPr>
          </a:p>
          <a:p>
            <a:r>
              <a:rPr lang="en-GB">
                <a:solidFill>
                  <a:srgbClr val="000000"/>
                </a:solidFill>
                <a:latin typeface="Aptos"/>
                <a:ea typeface="Segoe UI"/>
                <a:cs typeface="Segoe UI"/>
              </a:rPr>
              <a:t>Draw a grid (like snakes and ladders). Add numbers from start to finish </a:t>
            </a:r>
            <a:endParaRPr lang="en-US" b="0" i="0">
              <a:solidFill>
                <a:srgbClr val="000000"/>
              </a:solidFill>
              <a:latin typeface="Aptos"/>
              <a:ea typeface="Segoe UI"/>
              <a:cs typeface="Segoe UI"/>
            </a:endParaRPr>
          </a:p>
          <a:p>
            <a:r>
              <a:rPr lang="en-GB">
                <a:solidFill>
                  <a:srgbClr val="000000"/>
                </a:solidFill>
                <a:latin typeface="Aptos"/>
                <a:ea typeface="Segoe UI"/>
                <a:cs typeface="Segoe UI"/>
              </a:rPr>
              <a:t>Mark </a:t>
            </a:r>
            <a:r>
              <a:rPr lang="en-GB" b="1">
                <a:solidFill>
                  <a:srgbClr val="000000"/>
                </a:solidFill>
                <a:latin typeface="Aptos"/>
                <a:ea typeface="Segoe UI"/>
                <a:cs typeface="Segoe UI"/>
              </a:rPr>
              <a:t>START</a:t>
            </a:r>
            <a:r>
              <a:rPr lang="en-GB">
                <a:solidFill>
                  <a:srgbClr val="000000"/>
                </a:solidFill>
                <a:latin typeface="Aptos"/>
                <a:ea typeface="Segoe UI"/>
                <a:cs typeface="Segoe UI"/>
              </a:rPr>
              <a:t> and </a:t>
            </a:r>
            <a:r>
              <a:rPr lang="en-GB" b="1">
                <a:solidFill>
                  <a:srgbClr val="000000"/>
                </a:solidFill>
                <a:latin typeface="Aptos"/>
                <a:ea typeface="Segoe UI"/>
                <a:cs typeface="Segoe UI"/>
              </a:rPr>
              <a:t>FINISH</a:t>
            </a:r>
            <a:r>
              <a:rPr lang="en-GB">
                <a:solidFill>
                  <a:srgbClr val="000000"/>
                </a:solidFill>
                <a:latin typeface="Aptos"/>
                <a:ea typeface="Segoe UI"/>
                <a:cs typeface="Segoe UI"/>
              </a:rPr>
              <a:t> </a:t>
            </a:r>
            <a:endParaRPr lang="en-US" b="0" i="0">
              <a:solidFill>
                <a:srgbClr val="000000"/>
              </a:solidFill>
              <a:latin typeface="Aptos"/>
              <a:ea typeface="Segoe UI"/>
              <a:cs typeface="Segoe UI"/>
            </a:endParaRPr>
          </a:p>
          <a:p>
            <a:pPr algn="l"/>
            <a:endParaRPr lang="en-US" sz="1400" b="0" i="0">
              <a:solidFill>
                <a:srgbClr val="000000"/>
              </a:solidFill>
              <a:latin typeface="Segoe UI"/>
              <a:ea typeface="Segoe UI"/>
              <a:cs typeface="Segoe UI"/>
            </a:endParaRPr>
          </a:p>
          <a:p>
            <a:pPr algn="l" rtl="0"/>
            <a:r>
              <a:rPr lang="en-US" sz="2400" b="0" i="0" u="none" strike="noStrike" baseline="0">
                <a:solidFill>
                  <a:srgbClr val="000000"/>
                </a:solidFill>
                <a:latin typeface="Segoe UI"/>
                <a:ea typeface="Segoe UI"/>
                <a:cs typeface="Segoe UI"/>
              </a:rPr>
              <a:t>​</a:t>
            </a:r>
            <a:r>
              <a:rPr lang="en-GB" sz="2400" b="1" i="0" u="none" strike="noStrike" baseline="0">
                <a:solidFill>
                  <a:srgbClr val="E97132"/>
                </a:solidFill>
                <a:latin typeface="Segoe UI"/>
                <a:ea typeface="Segoe UI"/>
                <a:cs typeface="Segoe UI"/>
              </a:rPr>
              <a:t>Step 2</a:t>
            </a:r>
            <a:r>
              <a:rPr lang="en-US" sz="2400" b="0" i="0" u="none" strike="noStrike" baseline="0">
                <a:solidFill>
                  <a:srgbClr val="E97132"/>
                </a:solidFill>
                <a:latin typeface="Segoe UI"/>
                <a:ea typeface="Segoe UI"/>
                <a:cs typeface="Segoe UI"/>
              </a:rPr>
              <a:t>​</a:t>
            </a:r>
            <a:r>
              <a:rPr lang="en-US" sz="2400" b="0" i="0">
                <a:solidFill>
                  <a:srgbClr val="000000"/>
                </a:solidFill>
                <a:latin typeface="Segoe UI"/>
                <a:ea typeface="Segoe UI"/>
                <a:cs typeface="Segoe UI"/>
              </a:rPr>
              <a:t>​</a:t>
            </a:r>
          </a:p>
          <a:p>
            <a:r>
              <a:rPr lang="en-GB" sz="2000" b="1">
                <a:solidFill>
                  <a:srgbClr val="000000"/>
                </a:solidFill>
                <a:latin typeface="Aptos"/>
                <a:ea typeface="Segoe UI"/>
                <a:cs typeface="Segoe UI"/>
              </a:rPr>
              <a:t>Add Snakes (Risky Choices)</a:t>
            </a:r>
            <a:endParaRPr lang="en-US" sz="2000">
              <a:solidFill>
                <a:srgbClr val="000000"/>
              </a:solidFill>
              <a:latin typeface="Aptos"/>
              <a:ea typeface="Segoe UI"/>
              <a:cs typeface="Segoe UI"/>
            </a:endParaRPr>
          </a:p>
          <a:p>
            <a:r>
              <a:rPr lang="en-GB">
                <a:solidFill>
                  <a:srgbClr val="000000"/>
                </a:solidFill>
                <a:latin typeface="Aptos"/>
                <a:ea typeface="Segoe UI"/>
                <a:cs typeface="Segoe UI"/>
              </a:rPr>
              <a:t>On some squares, write risky situations, for example:</a:t>
            </a:r>
            <a:endParaRPr lang="en-US" b="0" i="0">
              <a:solidFill>
                <a:srgbClr val="000000"/>
              </a:solidFill>
              <a:latin typeface="Aptos"/>
              <a:ea typeface="Segoe UI"/>
              <a:cs typeface="Segoe UI"/>
            </a:endParaRPr>
          </a:p>
          <a:p>
            <a:r>
              <a:rPr lang="en-GB" b="1">
                <a:solidFill>
                  <a:srgbClr val="000000"/>
                </a:solidFill>
                <a:latin typeface="Aptos"/>
                <a:ea typeface="Segoe UI"/>
                <a:cs typeface="Segoe UI"/>
              </a:rPr>
              <a:t>🐍</a:t>
            </a:r>
            <a:r>
              <a:rPr lang="en-GB">
                <a:solidFill>
                  <a:srgbClr val="000000"/>
                </a:solidFill>
                <a:latin typeface="Aptos"/>
                <a:ea typeface="Segoe UI"/>
                <a:cs typeface="Segoe UI"/>
              </a:rPr>
              <a:t>Trying a vape you found in </a:t>
            </a:r>
            <a:r>
              <a:rPr lang="en-GB" b="0" i="0" u="none" strike="noStrike" baseline="0">
                <a:solidFill>
                  <a:srgbClr val="000000"/>
                </a:solidFill>
                <a:latin typeface="Aptos"/>
                <a:ea typeface="Segoe UI"/>
                <a:cs typeface="Segoe UI"/>
              </a:rPr>
              <a:t>the </a:t>
            </a:r>
            <a:r>
              <a:rPr lang="en-GB">
                <a:solidFill>
                  <a:srgbClr val="000000"/>
                </a:solidFill>
                <a:latin typeface="Aptos"/>
                <a:ea typeface="Segoe UI"/>
                <a:cs typeface="Segoe UI"/>
              </a:rPr>
              <a:t>park </a:t>
            </a:r>
            <a:r>
              <a:rPr lang="en-GB" b="1">
                <a:solidFill>
                  <a:srgbClr val="000000"/>
                </a:solidFill>
                <a:latin typeface="Aptos"/>
                <a:ea typeface="Segoe UI"/>
                <a:cs typeface="Segoe UI"/>
              </a:rPr>
              <a:t>🐍</a:t>
            </a:r>
            <a:r>
              <a:rPr lang="en-GB">
                <a:solidFill>
                  <a:srgbClr val="000000"/>
                </a:solidFill>
                <a:latin typeface="Aptos"/>
                <a:ea typeface="Segoe UI"/>
                <a:cs typeface="Segoe UI"/>
              </a:rPr>
              <a:t>Buying a vape from someone at school </a:t>
            </a:r>
            <a:endParaRPr lang="en-US" b="0" i="0">
              <a:solidFill>
                <a:srgbClr val="000000"/>
              </a:solidFill>
              <a:latin typeface="Aptos"/>
              <a:ea typeface="Segoe UI"/>
              <a:cs typeface="Segoe UI"/>
            </a:endParaRPr>
          </a:p>
          <a:p>
            <a:r>
              <a:rPr lang="en-GB" b="1">
                <a:solidFill>
                  <a:srgbClr val="000000"/>
                </a:solidFill>
                <a:latin typeface="Aptos"/>
                <a:ea typeface="Segoe UI"/>
                <a:cs typeface="Segoe UI"/>
              </a:rPr>
              <a:t>🐍</a:t>
            </a:r>
            <a:r>
              <a:rPr lang="en-GB">
                <a:solidFill>
                  <a:srgbClr val="000000"/>
                </a:solidFill>
                <a:latin typeface="Aptos"/>
                <a:ea typeface="Segoe UI"/>
                <a:cs typeface="Segoe UI"/>
              </a:rPr>
              <a:t>Charging a vape with </a:t>
            </a:r>
            <a:r>
              <a:rPr lang="en-GB" b="0" i="0" u="none" strike="noStrike" baseline="0">
                <a:solidFill>
                  <a:srgbClr val="000000"/>
                </a:solidFill>
                <a:latin typeface="Aptos"/>
                <a:ea typeface="Segoe UI"/>
                <a:cs typeface="Segoe UI"/>
              </a:rPr>
              <a:t>a </a:t>
            </a:r>
            <a:r>
              <a:rPr lang="en-GB">
                <a:solidFill>
                  <a:srgbClr val="000000"/>
                </a:solidFill>
                <a:latin typeface="Aptos"/>
                <a:ea typeface="Segoe UI"/>
                <a:cs typeface="Segoe UI"/>
              </a:rPr>
              <a:t>mobile charger</a:t>
            </a:r>
            <a:endParaRPr lang="en-US">
              <a:solidFill>
                <a:srgbClr val="000000"/>
              </a:solidFill>
              <a:latin typeface="Aptos"/>
              <a:ea typeface="Segoe UI"/>
              <a:cs typeface="Segoe UI"/>
            </a:endParaRPr>
          </a:p>
          <a:p>
            <a:r>
              <a:rPr lang="en-GB">
                <a:solidFill>
                  <a:srgbClr val="000000"/>
                </a:solidFill>
                <a:latin typeface="Aptos"/>
                <a:ea typeface="Segoe UI"/>
                <a:cs typeface="Segoe UI"/>
              </a:rPr>
              <a:t>👉 These squares send players </a:t>
            </a:r>
            <a:r>
              <a:rPr lang="en-GB" b="1">
                <a:solidFill>
                  <a:srgbClr val="000000"/>
                </a:solidFill>
                <a:latin typeface="Aptos"/>
                <a:ea typeface="Segoe UI"/>
                <a:cs typeface="Segoe UI"/>
              </a:rPr>
              <a:t>down</a:t>
            </a:r>
            <a:endParaRPr lang="en-GB">
              <a:solidFill>
                <a:srgbClr val="000000"/>
              </a:solidFill>
              <a:latin typeface="Aptos"/>
              <a:ea typeface="Segoe UI"/>
              <a:cs typeface="Segoe UI"/>
            </a:endParaRPr>
          </a:p>
          <a:p>
            <a:pPr algn="l" rtl="0"/>
            <a:r>
              <a:rPr lang="en-US" sz="1400" b="0" i="0">
                <a:solidFill>
                  <a:srgbClr val="000000"/>
                </a:solidFill>
                <a:latin typeface="Segoe UI"/>
                <a:ea typeface="Segoe UI"/>
                <a:cs typeface="Segoe UI"/>
              </a:rPr>
              <a:t>​</a:t>
            </a:r>
          </a:p>
          <a:p>
            <a:pPr algn="l" rtl="0"/>
            <a:r>
              <a:rPr lang="en-GB" sz="2400" b="0" i="0" u="none" strike="noStrike" baseline="0">
                <a:solidFill>
                  <a:srgbClr val="000000"/>
                </a:solidFill>
                <a:latin typeface="Segoe UI"/>
                <a:ea typeface="Segoe UI"/>
                <a:cs typeface="Segoe UI"/>
              </a:rPr>
              <a:t>​</a:t>
            </a:r>
            <a:r>
              <a:rPr lang="en-GB" sz="2400" b="1" i="0" u="none" strike="noStrike" baseline="0">
                <a:solidFill>
                  <a:srgbClr val="E97132"/>
                </a:solidFill>
                <a:latin typeface="Segoe UI"/>
                <a:ea typeface="Segoe UI"/>
                <a:cs typeface="Segoe UI"/>
              </a:rPr>
              <a:t>Step 3</a:t>
            </a:r>
            <a:r>
              <a:rPr lang="en-US" sz="2400" b="0" i="0" u="none" strike="noStrike" baseline="0">
                <a:solidFill>
                  <a:srgbClr val="E97132"/>
                </a:solidFill>
                <a:latin typeface="Segoe UI"/>
                <a:ea typeface="Segoe UI"/>
                <a:cs typeface="Segoe UI"/>
              </a:rPr>
              <a:t>​</a:t>
            </a:r>
            <a:r>
              <a:rPr lang="en-US" sz="2400" b="0" i="0">
                <a:solidFill>
                  <a:srgbClr val="000000"/>
                </a:solidFill>
                <a:latin typeface="Segoe UI"/>
                <a:ea typeface="Segoe UI"/>
                <a:cs typeface="Segoe UI"/>
              </a:rPr>
              <a:t>​</a:t>
            </a:r>
          </a:p>
          <a:p>
            <a:r>
              <a:rPr lang="en-GB" sz="2000" b="1">
                <a:solidFill>
                  <a:srgbClr val="000000"/>
                </a:solidFill>
                <a:latin typeface="Aptos"/>
                <a:ea typeface="Segoe UI"/>
                <a:cs typeface="Segoe UI"/>
              </a:rPr>
              <a:t>Add Ladders (Healthy Choices)</a:t>
            </a:r>
            <a:endParaRPr lang="en-US" sz="2000">
              <a:solidFill>
                <a:srgbClr val="000000"/>
              </a:solidFill>
              <a:latin typeface="Aptos"/>
              <a:ea typeface="Segoe UI"/>
              <a:cs typeface="Segoe UI"/>
            </a:endParaRPr>
          </a:p>
          <a:p>
            <a:r>
              <a:rPr lang="en-GB">
                <a:solidFill>
                  <a:srgbClr val="000000"/>
                </a:solidFill>
                <a:latin typeface="Aptos"/>
                <a:ea typeface="Segoe UI"/>
                <a:cs typeface="Segoe UI"/>
              </a:rPr>
              <a:t>On other squares, write positive choices, for example:</a:t>
            </a:r>
            <a:endParaRPr lang="en-US" b="0" i="0">
              <a:solidFill>
                <a:srgbClr val="000000"/>
              </a:solidFill>
              <a:latin typeface="Aptos"/>
              <a:ea typeface="Segoe UI"/>
              <a:cs typeface="Segoe UI"/>
            </a:endParaRPr>
          </a:p>
          <a:p>
            <a:r>
              <a:rPr lang="en-GB" b="1">
                <a:solidFill>
                  <a:srgbClr val="000000"/>
                </a:solidFill>
                <a:latin typeface="Aptos"/>
                <a:ea typeface="Segoe UI"/>
                <a:cs typeface="Segoe UI"/>
              </a:rPr>
              <a:t>🪜</a:t>
            </a:r>
            <a:r>
              <a:rPr lang="en-GB">
                <a:solidFill>
                  <a:srgbClr val="000000"/>
                </a:solidFill>
                <a:latin typeface="Aptos"/>
                <a:ea typeface="Segoe UI"/>
                <a:cs typeface="Segoe UI"/>
              </a:rPr>
              <a:t>Saying no </a:t>
            </a:r>
            <a:r>
              <a:rPr lang="en-GB" b="0" i="0" u="none" strike="noStrike" baseline="0">
                <a:solidFill>
                  <a:srgbClr val="000000"/>
                </a:solidFill>
                <a:latin typeface="Aptos"/>
                <a:ea typeface="Segoe UI"/>
                <a:cs typeface="Segoe UI"/>
              </a:rPr>
              <a:t>to </a:t>
            </a:r>
            <a:r>
              <a:rPr lang="en-GB">
                <a:solidFill>
                  <a:srgbClr val="000000"/>
                </a:solidFill>
                <a:latin typeface="Aptos"/>
                <a:ea typeface="Segoe UI"/>
                <a:cs typeface="Segoe UI"/>
              </a:rPr>
              <a:t>a vape </a:t>
            </a:r>
            <a:r>
              <a:rPr lang="en-GB" b="1">
                <a:solidFill>
                  <a:srgbClr val="000000"/>
                </a:solidFill>
                <a:latin typeface="Aptos"/>
                <a:ea typeface="Segoe UI"/>
                <a:cs typeface="Segoe UI"/>
              </a:rPr>
              <a:t>🪜</a:t>
            </a:r>
            <a:r>
              <a:rPr lang="en-GB">
                <a:solidFill>
                  <a:srgbClr val="000000"/>
                </a:solidFill>
                <a:latin typeface="Aptos"/>
                <a:ea typeface="Segoe UI"/>
                <a:cs typeface="Segoe UI"/>
              </a:rPr>
              <a:t>Walking away from pressure </a:t>
            </a:r>
            <a:endParaRPr lang="en-US">
              <a:solidFill>
                <a:srgbClr val="000000"/>
              </a:solidFill>
              <a:latin typeface="Aptos"/>
              <a:ea typeface="Segoe UI"/>
              <a:cs typeface="Segoe UI"/>
            </a:endParaRPr>
          </a:p>
          <a:p>
            <a:r>
              <a:rPr lang="en-GB" b="1">
                <a:solidFill>
                  <a:srgbClr val="000000"/>
                </a:solidFill>
                <a:latin typeface="Aptos"/>
                <a:ea typeface="Segoe UI"/>
                <a:cs typeface="Segoe UI"/>
              </a:rPr>
              <a:t>🪜</a:t>
            </a:r>
            <a:r>
              <a:rPr lang="en-GB">
                <a:solidFill>
                  <a:srgbClr val="000000"/>
                </a:solidFill>
                <a:latin typeface="Aptos"/>
                <a:ea typeface="Segoe UI"/>
                <a:cs typeface="Segoe UI"/>
              </a:rPr>
              <a:t>Choosing sport or other activities </a:t>
            </a:r>
            <a:endParaRPr lang="en-US">
              <a:solidFill>
                <a:srgbClr val="000000"/>
              </a:solidFill>
              <a:latin typeface="Aptos"/>
              <a:ea typeface="Segoe UI"/>
              <a:cs typeface="Segoe UI"/>
            </a:endParaRPr>
          </a:p>
          <a:p>
            <a:r>
              <a:rPr lang="en-GB">
                <a:solidFill>
                  <a:srgbClr val="000000"/>
                </a:solidFill>
                <a:latin typeface="Aptos"/>
                <a:ea typeface="Segoe UI"/>
                <a:cs typeface="Segoe UI"/>
              </a:rPr>
              <a:t>👉 These squares move players </a:t>
            </a:r>
            <a:r>
              <a:rPr lang="en-GB" b="1">
                <a:solidFill>
                  <a:srgbClr val="000000"/>
                </a:solidFill>
                <a:latin typeface="Aptos"/>
                <a:ea typeface="Segoe UI"/>
                <a:cs typeface="Segoe UI"/>
              </a:rPr>
              <a:t>up</a:t>
            </a:r>
            <a:endParaRPr lang="en-GB">
              <a:solidFill>
                <a:srgbClr val="000000"/>
              </a:solidFill>
              <a:latin typeface="Aptos"/>
              <a:ea typeface="Segoe UI"/>
              <a:cs typeface="Segoe UI"/>
            </a:endParaRPr>
          </a:p>
          <a:p>
            <a:pPr algn="l"/>
            <a:endParaRPr lang="en-US" sz="2400" b="0" i="0">
              <a:solidFill>
                <a:srgbClr val="000000"/>
              </a:solidFill>
              <a:latin typeface="Segoe UI"/>
              <a:ea typeface="Segoe UI"/>
              <a:cs typeface="Segoe UI"/>
            </a:endParaRPr>
          </a:p>
          <a:p>
            <a:pPr algn="ctr" rtl="0"/>
            <a:r>
              <a:rPr lang="en-GB" sz="2400" b="0" i="0">
                <a:solidFill>
                  <a:srgbClr val="000000"/>
                </a:solidFill>
                <a:latin typeface="Segoe UI"/>
                <a:ea typeface="Segoe UI"/>
                <a:cs typeface="Segoe UI"/>
              </a:rPr>
              <a:t>​</a:t>
            </a:r>
          </a:p>
          <a:p>
            <a:pPr algn="ctr"/>
            <a:endParaRPr lang="en-GB"/>
          </a:p>
        </p:txBody>
      </p:sp>
      <p:sp>
        <p:nvSpPr>
          <p:cNvPr id="23" name="TextBox 22">
            <a:extLst>
              <a:ext uri="{FF2B5EF4-FFF2-40B4-BE49-F238E27FC236}">
                <a16:creationId xmlns:a16="http://schemas.microsoft.com/office/drawing/2014/main" id="{62673C33-D65F-6B37-7875-47CEA03FCFFE}"/>
              </a:ext>
            </a:extLst>
          </p:cNvPr>
          <p:cNvSpPr txBox="1"/>
          <p:nvPr/>
        </p:nvSpPr>
        <p:spPr>
          <a:xfrm>
            <a:off x="42333" y="1542446"/>
            <a:ext cx="1613389" cy="461665"/>
          </a:xfrm>
          <a:prstGeom prst="rect">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solidFill>
                  <a:schemeClr val="bg1"/>
                </a:solidFill>
              </a:rPr>
              <a:t>Unhealthy</a:t>
            </a:r>
            <a:endParaRPr lang="en-US" sz="2400">
              <a:solidFill>
                <a:schemeClr val="bg1"/>
              </a:solidFill>
            </a:endParaRPr>
          </a:p>
        </p:txBody>
      </p:sp>
      <p:sp>
        <p:nvSpPr>
          <p:cNvPr id="26" name="TextBox 25">
            <a:extLst>
              <a:ext uri="{FF2B5EF4-FFF2-40B4-BE49-F238E27FC236}">
                <a16:creationId xmlns:a16="http://schemas.microsoft.com/office/drawing/2014/main" id="{84073CD6-3D9E-A5C3-F82B-570D1BDFAA01}"/>
              </a:ext>
            </a:extLst>
          </p:cNvPr>
          <p:cNvSpPr txBox="1"/>
          <p:nvPr/>
        </p:nvSpPr>
        <p:spPr>
          <a:xfrm>
            <a:off x="2183860" y="5276633"/>
            <a:ext cx="1600303" cy="461665"/>
          </a:xfrm>
          <a:prstGeom prst="rect">
            <a:avLst/>
          </a:prstGeom>
          <a:solidFill>
            <a:schemeClr val="accent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solidFill>
                  <a:schemeClr val="bg1"/>
                </a:solidFill>
              </a:rPr>
              <a:t>Low Risk </a:t>
            </a:r>
            <a:endParaRPr lang="en-US" sz="2400">
              <a:solidFill>
                <a:schemeClr val="bg1"/>
              </a:solidFill>
            </a:endParaRPr>
          </a:p>
        </p:txBody>
      </p:sp>
      <p:pic>
        <p:nvPicPr>
          <p:cNvPr id="30" name="Picture 29" descr="A game of snakes and ladders&#10;&#10;AI-generated content may be incorrect.">
            <a:extLst>
              <a:ext uri="{FF2B5EF4-FFF2-40B4-BE49-F238E27FC236}">
                <a16:creationId xmlns:a16="http://schemas.microsoft.com/office/drawing/2014/main" id="{4EDC5C3F-B8E0-948F-17A5-7C8BD63FF1C0}"/>
              </a:ext>
            </a:extLst>
          </p:cNvPr>
          <p:cNvPicPr>
            <a:picLocks noChangeAspect="1"/>
          </p:cNvPicPr>
          <p:nvPr/>
        </p:nvPicPr>
        <p:blipFill>
          <a:blip r:embed="rId5"/>
          <a:stretch>
            <a:fillRect/>
          </a:stretch>
        </p:blipFill>
        <p:spPr>
          <a:xfrm>
            <a:off x="42333" y="2095235"/>
            <a:ext cx="3741830" cy="3051940"/>
          </a:xfrm>
          <a:prstGeom prst="rect">
            <a:avLst/>
          </a:prstGeom>
        </p:spPr>
      </p:pic>
      <p:sp>
        <p:nvSpPr>
          <p:cNvPr id="32" name="TextBox 31">
            <a:extLst>
              <a:ext uri="{FF2B5EF4-FFF2-40B4-BE49-F238E27FC236}">
                <a16:creationId xmlns:a16="http://schemas.microsoft.com/office/drawing/2014/main" id="{61E0F7F2-9C9A-EEB1-484C-1EB9776F514A}"/>
              </a:ext>
            </a:extLst>
          </p:cNvPr>
          <p:cNvSpPr txBox="1"/>
          <p:nvPr/>
        </p:nvSpPr>
        <p:spPr>
          <a:xfrm>
            <a:off x="38993" y="5280204"/>
            <a:ext cx="1616402" cy="461665"/>
          </a:xfrm>
          <a:prstGeom prst="rect">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solidFill>
                  <a:schemeClr val="bg1"/>
                </a:solidFill>
              </a:rPr>
              <a:t>High Risk </a:t>
            </a:r>
            <a:endParaRPr lang="en-US" sz="2400">
              <a:solidFill>
                <a:schemeClr val="bg1"/>
              </a:solidFill>
            </a:endParaRPr>
          </a:p>
        </p:txBody>
      </p:sp>
      <p:sp>
        <p:nvSpPr>
          <p:cNvPr id="34" name="TextBox 33">
            <a:extLst>
              <a:ext uri="{FF2B5EF4-FFF2-40B4-BE49-F238E27FC236}">
                <a16:creationId xmlns:a16="http://schemas.microsoft.com/office/drawing/2014/main" id="{10D4EDE6-E564-0DCC-B89A-E6FEFF56F926}"/>
              </a:ext>
            </a:extLst>
          </p:cNvPr>
          <p:cNvSpPr txBox="1"/>
          <p:nvPr/>
        </p:nvSpPr>
        <p:spPr>
          <a:xfrm>
            <a:off x="2181356" y="1544452"/>
            <a:ext cx="1602807" cy="461665"/>
          </a:xfrm>
          <a:prstGeom prst="rect">
            <a:avLst/>
          </a:prstGeom>
          <a:solidFill>
            <a:schemeClr val="accent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solidFill>
                  <a:schemeClr val="bg1"/>
                </a:solidFill>
              </a:rPr>
              <a:t>Healthy</a:t>
            </a:r>
            <a:endParaRPr lang="en-US" sz="2400">
              <a:solidFill>
                <a:schemeClr val="bg1"/>
              </a:solidFill>
            </a:endParaRPr>
          </a:p>
        </p:txBody>
      </p:sp>
    </p:spTree>
    <p:extLst>
      <p:ext uri="{BB962C8B-B14F-4D97-AF65-F5344CB8AC3E}">
        <p14:creationId xmlns:p14="http://schemas.microsoft.com/office/powerpoint/2010/main" val="2263519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8ED49-3915-E456-B157-8650E5A208F4}"/>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4DA68B01-1C08-3692-4680-AD3485B79D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5E0B4137-6E26-E128-07E8-DA4C012DBDB0}"/>
              </a:ext>
            </a:extLst>
          </p:cNvPr>
          <p:cNvSpPr/>
          <p:nvPr/>
        </p:nvSpPr>
        <p:spPr>
          <a:xfrm>
            <a:off x="83200" y="102424"/>
            <a:ext cx="3807271" cy="671568"/>
          </a:xfrm>
          <a:prstGeom prst="roundRect">
            <a:avLst/>
          </a:prstGeom>
          <a:solidFill>
            <a:srgbClr val="ED7D31"/>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4731E2EE-F344-8D3C-57EF-30318C41E69A}"/>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09E53FFF-07A7-EF8A-17E0-77D9149F5BD7}"/>
              </a:ext>
            </a:extLst>
          </p:cNvPr>
          <p:cNvSpPr txBox="1">
            <a:spLocks/>
          </p:cNvSpPr>
          <p:nvPr/>
        </p:nvSpPr>
        <p:spPr>
          <a:xfrm>
            <a:off x="4046767" y="-259983"/>
            <a:ext cx="6002614" cy="1793978"/>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Vaping Choices &amp; Challenges​</a:t>
            </a:r>
          </a:p>
        </p:txBody>
      </p:sp>
      <p:sp>
        <p:nvSpPr>
          <p:cNvPr id="8" name="Rounded Rectangle 4">
            <a:extLst>
              <a:ext uri="{FF2B5EF4-FFF2-40B4-BE49-F238E27FC236}">
                <a16:creationId xmlns:a16="http://schemas.microsoft.com/office/drawing/2014/main" id="{3FA52A05-A18C-A641-A302-F8BFBA31B0CA}"/>
              </a:ext>
            </a:extLst>
          </p:cNvPr>
          <p:cNvSpPr txBox="1"/>
          <p:nvPr/>
        </p:nvSpPr>
        <p:spPr>
          <a:xfrm>
            <a:off x="274989" y="143257"/>
            <a:ext cx="3419035" cy="626368"/>
          </a:xfrm>
          <a:prstGeom prst="rect">
            <a:avLst/>
          </a:prstGeom>
          <a:solidFill>
            <a:srgbClr val="ED7D31"/>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The Risks</a:t>
            </a:r>
            <a:endParaRPr lang="en-GB" sz="2200" b="1" kern="1200">
              <a:latin typeface="Segoe UI" panose="020B0502040204020203" pitchFamily="34" charset="0"/>
              <a:cs typeface="Segoe UI" panose="020B0502040204020203" pitchFamily="34" charset="0"/>
            </a:endParaRPr>
          </a:p>
        </p:txBody>
      </p:sp>
      <p:sp>
        <p:nvSpPr>
          <p:cNvPr id="5" name="TextBox 4">
            <a:extLst>
              <a:ext uri="{FF2B5EF4-FFF2-40B4-BE49-F238E27FC236}">
                <a16:creationId xmlns:a16="http://schemas.microsoft.com/office/drawing/2014/main" id="{370D3D97-7865-FD2B-7358-3771AD60CE52}"/>
              </a:ext>
            </a:extLst>
          </p:cNvPr>
          <p:cNvSpPr txBox="1"/>
          <p:nvPr/>
        </p:nvSpPr>
        <p:spPr>
          <a:xfrm>
            <a:off x="42333" y="1542446"/>
            <a:ext cx="1613389" cy="461665"/>
          </a:xfrm>
          <a:prstGeom prst="rect">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solidFill>
                  <a:schemeClr val="bg1"/>
                </a:solidFill>
              </a:rPr>
              <a:t>Unhealthy</a:t>
            </a:r>
            <a:endParaRPr lang="en-US" sz="2400">
              <a:solidFill>
                <a:schemeClr val="bg1"/>
              </a:solidFill>
            </a:endParaRPr>
          </a:p>
        </p:txBody>
      </p:sp>
      <p:sp>
        <p:nvSpPr>
          <p:cNvPr id="7" name="TextBox 6">
            <a:extLst>
              <a:ext uri="{FF2B5EF4-FFF2-40B4-BE49-F238E27FC236}">
                <a16:creationId xmlns:a16="http://schemas.microsoft.com/office/drawing/2014/main" id="{B398A900-C831-5BA1-0B1B-0B9949D5C43A}"/>
              </a:ext>
            </a:extLst>
          </p:cNvPr>
          <p:cNvSpPr txBox="1"/>
          <p:nvPr/>
        </p:nvSpPr>
        <p:spPr>
          <a:xfrm>
            <a:off x="2183860" y="5276633"/>
            <a:ext cx="1600303" cy="461665"/>
          </a:xfrm>
          <a:prstGeom prst="rect">
            <a:avLst/>
          </a:prstGeom>
          <a:solidFill>
            <a:schemeClr val="accent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solidFill>
                  <a:schemeClr val="bg1"/>
                </a:solidFill>
              </a:rPr>
              <a:t>Low Risk </a:t>
            </a:r>
            <a:endParaRPr lang="en-US" sz="2400">
              <a:solidFill>
                <a:schemeClr val="bg1"/>
              </a:solidFill>
            </a:endParaRPr>
          </a:p>
        </p:txBody>
      </p:sp>
      <p:pic>
        <p:nvPicPr>
          <p:cNvPr id="12" name="Picture 11">
            <a:extLst>
              <a:ext uri="{FF2B5EF4-FFF2-40B4-BE49-F238E27FC236}">
                <a16:creationId xmlns:a16="http://schemas.microsoft.com/office/drawing/2014/main" id="{FCF9A373-2649-20C5-F1A4-33DFD4E8D392}"/>
              </a:ext>
            </a:extLst>
          </p:cNvPr>
          <p:cNvPicPr>
            <a:picLocks noChangeAspect="1"/>
          </p:cNvPicPr>
          <p:nvPr/>
        </p:nvPicPr>
        <p:blipFill>
          <a:blip r:embed="rId5"/>
          <a:stretch>
            <a:fillRect/>
          </a:stretch>
        </p:blipFill>
        <p:spPr>
          <a:xfrm>
            <a:off x="42333" y="2095235"/>
            <a:ext cx="3741830" cy="3051940"/>
          </a:xfrm>
          <a:prstGeom prst="rect">
            <a:avLst/>
          </a:prstGeom>
        </p:spPr>
      </p:pic>
      <p:sp>
        <p:nvSpPr>
          <p:cNvPr id="15" name="TextBox 14">
            <a:extLst>
              <a:ext uri="{FF2B5EF4-FFF2-40B4-BE49-F238E27FC236}">
                <a16:creationId xmlns:a16="http://schemas.microsoft.com/office/drawing/2014/main" id="{25C9A738-922D-4462-BD14-8DCCBFC7E2E3}"/>
              </a:ext>
            </a:extLst>
          </p:cNvPr>
          <p:cNvSpPr txBox="1"/>
          <p:nvPr/>
        </p:nvSpPr>
        <p:spPr>
          <a:xfrm>
            <a:off x="38993" y="5280204"/>
            <a:ext cx="1616402" cy="461665"/>
          </a:xfrm>
          <a:prstGeom prst="rect">
            <a:avLst/>
          </a:prstGeom>
          <a:solidFill>
            <a:srgbClr val="FF0000"/>
          </a:solidFill>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solidFill>
                  <a:schemeClr val="bg1"/>
                </a:solidFill>
              </a:rPr>
              <a:t>High Risk </a:t>
            </a:r>
            <a:endParaRPr lang="en-US" sz="2400">
              <a:solidFill>
                <a:schemeClr val="bg1"/>
              </a:solidFill>
            </a:endParaRPr>
          </a:p>
        </p:txBody>
      </p:sp>
      <p:sp>
        <p:nvSpPr>
          <p:cNvPr id="19" name="TextBox 18">
            <a:extLst>
              <a:ext uri="{FF2B5EF4-FFF2-40B4-BE49-F238E27FC236}">
                <a16:creationId xmlns:a16="http://schemas.microsoft.com/office/drawing/2014/main" id="{D1121808-DCA8-0EDA-CAB3-4F497BEEF810}"/>
              </a:ext>
            </a:extLst>
          </p:cNvPr>
          <p:cNvSpPr txBox="1"/>
          <p:nvPr/>
        </p:nvSpPr>
        <p:spPr>
          <a:xfrm>
            <a:off x="2181356" y="1544452"/>
            <a:ext cx="1602807" cy="461665"/>
          </a:xfrm>
          <a:prstGeom prst="rect">
            <a:avLst/>
          </a:prstGeom>
          <a:solidFill>
            <a:schemeClr val="accent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solidFill>
                  <a:schemeClr val="bg1"/>
                </a:solidFill>
              </a:rPr>
              <a:t>Healthy</a:t>
            </a:r>
            <a:endParaRPr lang="en-US" sz="2400">
              <a:solidFill>
                <a:schemeClr val="bg1"/>
              </a:solidFill>
            </a:endParaRPr>
          </a:p>
        </p:txBody>
      </p:sp>
      <p:sp>
        <p:nvSpPr>
          <p:cNvPr id="20" name="TextBox 19">
            <a:extLst>
              <a:ext uri="{FF2B5EF4-FFF2-40B4-BE49-F238E27FC236}">
                <a16:creationId xmlns:a16="http://schemas.microsoft.com/office/drawing/2014/main" id="{00CC3DB1-1D3E-71F0-9044-8DF43F9CEBDC}"/>
              </a:ext>
            </a:extLst>
          </p:cNvPr>
          <p:cNvSpPr txBox="1"/>
          <p:nvPr/>
        </p:nvSpPr>
        <p:spPr>
          <a:xfrm>
            <a:off x="4042833" y="1100667"/>
            <a:ext cx="7979833" cy="24314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2400" b="1" i="0" u="none" strike="noStrike" baseline="0">
                <a:solidFill>
                  <a:srgbClr val="E97132"/>
                </a:solidFill>
                <a:latin typeface="Segoe UI"/>
                <a:ea typeface="Segoe UI"/>
                <a:cs typeface="Segoe UI"/>
              </a:rPr>
              <a:t>Step </a:t>
            </a:r>
            <a:r>
              <a:rPr lang="en-GB" sz="2400" b="1">
                <a:solidFill>
                  <a:srgbClr val="E97132"/>
                </a:solidFill>
                <a:latin typeface="Segoe UI"/>
                <a:ea typeface="Segoe UI"/>
                <a:cs typeface="Segoe UI"/>
              </a:rPr>
              <a:t>4</a:t>
            </a:r>
            <a:r>
              <a:rPr lang="en-US" sz="2400" b="0" i="0" u="none" strike="noStrike" baseline="0">
                <a:solidFill>
                  <a:srgbClr val="E97132"/>
                </a:solidFill>
                <a:latin typeface="Segoe UI"/>
                <a:ea typeface="Segoe UI"/>
                <a:cs typeface="Segoe UI"/>
              </a:rPr>
              <a:t>​</a:t>
            </a:r>
            <a:r>
              <a:rPr lang="en-US" sz="2400" b="0" i="0">
                <a:solidFill>
                  <a:srgbClr val="000000"/>
                </a:solidFill>
                <a:latin typeface="Segoe UI"/>
                <a:ea typeface="Segoe UI"/>
                <a:cs typeface="Segoe UI"/>
              </a:rPr>
              <a:t>​</a:t>
            </a:r>
          </a:p>
          <a:p>
            <a:r>
              <a:rPr lang="en-GB" sz="2000" b="1">
                <a:solidFill>
                  <a:srgbClr val="000000"/>
                </a:solidFill>
                <a:latin typeface="Segoe UI"/>
                <a:ea typeface="Segoe UI"/>
                <a:cs typeface="Segoe UI"/>
              </a:rPr>
              <a:t>Play &amp; Reflect</a:t>
            </a:r>
            <a:endParaRPr lang="en-US" sz="2000">
              <a:solidFill>
                <a:srgbClr val="000000"/>
              </a:solidFill>
              <a:latin typeface="Segoe UI"/>
              <a:ea typeface="Segoe UI"/>
              <a:cs typeface="Segoe UI"/>
            </a:endParaRPr>
          </a:p>
          <a:p>
            <a:r>
              <a:rPr lang="en-GB">
                <a:solidFill>
                  <a:srgbClr val="000000"/>
                </a:solidFill>
                <a:latin typeface="Segoe UI"/>
                <a:ea typeface="Segoe UI"/>
                <a:cs typeface="Segoe UI"/>
              </a:rPr>
              <a:t>Swap boards with another group and play.</a:t>
            </a:r>
            <a:endParaRPr lang="en-US">
              <a:solidFill>
                <a:srgbClr val="000000"/>
              </a:solidFill>
              <a:latin typeface="Segoe UI"/>
              <a:ea typeface="Segoe UI"/>
              <a:cs typeface="Segoe UI"/>
            </a:endParaRPr>
          </a:p>
          <a:p>
            <a:endParaRPr lang="en-GB" sz="2400" b="0" i="0">
              <a:solidFill>
                <a:srgbClr val="000000"/>
              </a:solidFill>
              <a:latin typeface="Segoe UI"/>
              <a:ea typeface="Segoe UI"/>
              <a:cs typeface="Segoe UI"/>
            </a:endParaRPr>
          </a:p>
          <a:p>
            <a:pPr algn="l" rtl="0"/>
            <a:r>
              <a:rPr lang="en-US" sz="2400" b="0" i="0" u="none" strike="noStrike" baseline="0">
                <a:solidFill>
                  <a:srgbClr val="000000"/>
                </a:solidFill>
                <a:latin typeface="Segoe UI"/>
                <a:ea typeface="Segoe UI"/>
                <a:cs typeface="Segoe UI"/>
              </a:rPr>
              <a:t>​</a:t>
            </a:r>
            <a:endParaRPr lang="en-GB" sz="2400" b="1" i="0">
              <a:solidFill>
                <a:srgbClr val="E97132"/>
              </a:solidFill>
              <a:latin typeface="Segoe UI"/>
              <a:ea typeface="Segoe UI"/>
              <a:cs typeface="Segoe UI"/>
            </a:endParaRPr>
          </a:p>
          <a:p>
            <a:pPr algn="ctr" rtl="0"/>
            <a:r>
              <a:rPr lang="en-GB" sz="2400" b="0" i="0">
                <a:solidFill>
                  <a:srgbClr val="000000"/>
                </a:solidFill>
                <a:latin typeface="Segoe UI"/>
                <a:ea typeface="Segoe UI"/>
                <a:cs typeface="Segoe UI"/>
              </a:rPr>
              <a:t>​</a:t>
            </a:r>
          </a:p>
          <a:p>
            <a:pPr algn="ctr"/>
            <a:endParaRPr lang="en-GB"/>
          </a:p>
        </p:txBody>
      </p:sp>
      <p:pic>
        <p:nvPicPr>
          <p:cNvPr id="2" name="Picture 1" descr="A colorful rectangular sign with black text&#10;&#10;AI-generated content may be incorrect.">
            <a:extLst>
              <a:ext uri="{FF2B5EF4-FFF2-40B4-BE49-F238E27FC236}">
                <a16:creationId xmlns:a16="http://schemas.microsoft.com/office/drawing/2014/main" id="{D170CFB0-2983-378A-3B5A-CA273B2EB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2569" y="2478164"/>
            <a:ext cx="2884787" cy="1961997"/>
          </a:xfrm>
          <a:prstGeom prst="rect">
            <a:avLst/>
          </a:prstGeom>
        </p:spPr>
      </p:pic>
      <p:sp>
        <p:nvSpPr>
          <p:cNvPr id="4" name="TextBox 3">
            <a:extLst>
              <a:ext uri="{FF2B5EF4-FFF2-40B4-BE49-F238E27FC236}">
                <a16:creationId xmlns:a16="http://schemas.microsoft.com/office/drawing/2014/main" id="{3E1B800E-5309-4333-A97D-60DF4B7CBD07}"/>
              </a:ext>
            </a:extLst>
          </p:cNvPr>
          <p:cNvSpPr txBox="1"/>
          <p:nvPr/>
        </p:nvSpPr>
        <p:spPr>
          <a:xfrm>
            <a:off x="4042833" y="4445000"/>
            <a:ext cx="6096000" cy="12157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lnSpc>
                <a:spcPts val="2175"/>
              </a:lnSpc>
            </a:pPr>
            <a:r>
              <a:rPr lang="en-GB" sz="2000" b="0" i="0" u="none" strike="noStrike" baseline="0">
                <a:solidFill>
                  <a:srgbClr val="000000"/>
                </a:solidFill>
                <a:latin typeface="Segoe UI"/>
                <a:ea typeface="Segoe UI"/>
                <a:cs typeface="Segoe UI"/>
              </a:rPr>
              <a:t>Which choices helped you move forward? </a:t>
            </a:r>
            <a:r>
              <a:rPr lang="en-US" sz="2000" b="0" i="0">
                <a:solidFill>
                  <a:srgbClr val="000000"/>
                </a:solidFill>
                <a:latin typeface="Segoe UI"/>
                <a:ea typeface="Segoe UI"/>
                <a:cs typeface="Segoe UI"/>
              </a:rPr>
              <a:t>​</a:t>
            </a:r>
          </a:p>
          <a:p>
            <a:pPr algn="l" rtl="0">
              <a:lnSpc>
                <a:spcPts val="2175"/>
              </a:lnSpc>
            </a:pPr>
            <a:r>
              <a:rPr lang="en-GB" sz="2000" b="0" i="0">
                <a:solidFill>
                  <a:srgbClr val="000000"/>
                </a:solidFill>
                <a:latin typeface="Segoe UI"/>
                <a:ea typeface="Segoe UI"/>
                <a:cs typeface="Segoe UI"/>
              </a:rPr>
              <a:t>​</a:t>
            </a:r>
          </a:p>
          <a:p>
            <a:pPr algn="l" rtl="0">
              <a:lnSpc>
                <a:spcPts val="2175"/>
              </a:lnSpc>
            </a:pPr>
            <a:r>
              <a:rPr lang="en-GB" sz="2000" b="0" i="0" u="none" strike="noStrike" baseline="0">
                <a:solidFill>
                  <a:srgbClr val="000000"/>
                </a:solidFill>
                <a:latin typeface="Segoe UI"/>
                <a:ea typeface="Segoe UI"/>
                <a:cs typeface="Segoe UI"/>
              </a:rPr>
              <a:t>Which choices set you back? </a:t>
            </a:r>
          </a:p>
          <a:p>
            <a:pPr algn="ctr"/>
            <a:endParaRPr lang="en-GB"/>
          </a:p>
        </p:txBody>
      </p:sp>
    </p:spTree>
    <p:extLst>
      <p:ext uri="{BB962C8B-B14F-4D97-AF65-F5344CB8AC3E}">
        <p14:creationId xmlns:p14="http://schemas.microsoft.com/office/powerpoint/2010/main" val="3669920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18C01-0B8B-CC63-1B8D-79DC07581D10}"/>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C7ECE84F-8529-2F93-3702-839098AA76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48219E66-ECAA-9284-2BA3-C4A69D92641E}"/>
              </a:ext>
            </a:extLst>
          </p:cNvPr>
          <p:cNvSpPr/>
          <p:nvPr/>
        </p:nvSpPr>
        <p:spPr>
          <a:xfrm>
            <a:off x="83200" y="102424"/>
            <a:ext cx="3807271" cy="671568"/>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DDD6FDBE-C68A-FF51-98C9-EC92FB991C37}"/>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661A7375-FB27-576A-FBD6-2BEA06630D98}"/>
              </a:ext>
            </a:extLst>
          </p:cNvPr>
          <p:cNvSpPr txBox="1">
            <a:spLocks/>
          </p:cNvSpPr>
          <p:nvPr/>
        </p:nvSpPr>
        <p:spPr>
          <a:xfrm>
            <a:off x="3307465" y="214330"/>
            <a:ext cx="6002614" cy="1793978"/>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dirty="0">
                <a:effectLst>
                  <a:outerShdw blurRad="50800" dist="38100" dir="2700000" algn="tl" rotWithShape="0">
                    <a:prstClr val="black">
                      <a:alpha val="40000"/>
                    </a:prstClr>
                  </a:outerShdw>
                </a:effectLst>
                <a:latin typeface="Segoe UI"/>
                <a:cs typeface="Segoe UI"/>
              </a:rPr>
              <a:t>Where do you see vaping?</a:t>
            </a:r>
            <a:endParaRPr lang="en-US" dirty="0"/>
          </a:p>
        </p:txBody>
      </p:sp>
      <p:sp>
        <p:nvSpPr>
          <p:cNvPr id="8" name="Rounded Rectangle 4">
            <a:extLst>
              <a:ext uri="{FF2B5EF4-FFF2-40B4-BE49-F238E27FC236}">
                <a16:creationId xmlns:a16="http://schemas.microsoft.com/office/drawing/2014/main" id="{B6CF404D-9BF4-532D-7FDC-8D0F91A4E2FF}"/>
              </a:ext>
            </a:extLst>
          </p:cNvPr>
          <p:cNvSpPr txBox="1"/>
          <p:nvPr/>
        </p:nvSpPr>
        <p:spPr>
          <a:xfrm>
            <a:off x="116240" y="164424"/>
            <a:ext cx="3736534" cy="541701"/>
          </a:xfrm>
          <a:prstGeom prst="rect">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Pressure, influence, choice</a:t>
            </a:r>
            <a:endParaRPr lang="en-GB" sz="2200" b="1" kern="1200">
              <a:latin typeface="Segoe UI" panose="020B0502040204020203" pitchFamily="34" charset="0"/>
              <a:cs typeface="Segoe UI" panose="020B0502040204020203" pitchFamily="34" charset="0"/>
            </a:endParaRPr>
          </a:p>
        </p:txBody>
      </p:sp>
      <p:pic>
        <p:nvPicPr>
          <p:cNvPr id="5" name="Picture 4" descr="A group of colorful electronic devices&#10;&#10;Description automatically generated">
            <a:extLst>
              <a:ext uri="{FF2B5EF4-FFF2-40B4-BE49-F238E27FC236}">
                <a16:creationId xmlns:a16="http://schemas.microsoft.com/office/drawing/2014/main" id="{D8A9B1AE-0FB6-8FB0-E7EB-57DC43B92783}"/>
              </a:ext>
            </a:extLst>
          </p:cNvPr>
          <p:cNvPicPr>
            <a:picLocks noChangeAspect="1"/>
          </p:cNvPicPr>
          <p:nvPr/>
        </p:nvPicPr>
        <p:blipFill>
          <a:blip r:embed="rId5"/>
          <a:srcRect t="9116" r="-3" b="7170"/>
          <a:stretch/>
        </p:blipFill>
        <p:spPr>
          <a:xfrm>
            <a:off x="3139187" y="1686559"/>
            <a:ext cx="5142368" cy="4282712"/>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spTree>
    <p:extLst>
      <p:ext uri="{BB962C8B-B14F-4D97-AF65-F5344CB8AC3E}">
        <p14:creationId xmlns:p14="http://schemas.microsoft.com/office/powerpoint/2010/main" val="2612455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5F769-6A1C-527E-050F-F567D3832DB5}"/>
            </a:ext>
          </a:extLst>
        </p:cNvPr>
        <p:cNvGrpSpPr/>
        <p:nvPr/>
      </p:nvGrpSpPr>
      <p:grpSpPr>
        <a:xfrm>
          <a:off x="0" y="0"/>
          <a:ext cx="0" cy="0"/>
          <a:chOff x="0" y="0"/>
          <a:chExt cx="0" cy="0"/>
        </a:xfrm>
      </p:grpSpPr>
      <p:sp>
        <p:nvSpPr>
          <p:cNvPr id="15" name="Speech Bubble: Oval 2">
            <a:extLst>
              <a:ext uri="{FF2B5EF4-FFF2-40B4-BE49-F238E27FC236}">
                <a16:creationId xmlns:a16="http://schemas.microsoft.com/office/drawing/2014/main" id="{67666989-98AA-95FC-C8BB-8493959BA9B3}"/>
              </a:ext>
            </a:extLst>
          </p:cNvPr>
          <p:cNvSpPr/>
          <p:nvPr/>
        </p:nvSpPr>
        <p:spPr>
          <a:xfrm rot="5400000">
            <a:off x="6739586" y="3224027"/>
            <a:ext cx="1931020" cy="3899758"/>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pic>
        <p:nvPicPr>
          <p:cNvPr id="9" name="Picture 8" descr="A colorful rectangular sign with black text&#10;&#10;AI-generated content may be incorrect.">
            <a:extLst>
              <a:ext uri="{FF2B5EF4-FFF2-40B4-BE49-F238E27FC236}">
                <a16:creationId xmlns:a16="http://schemas.microsoft.com/office/drawing/2014/main" id="{1B6BCB91-6325-4A3F-0E69-CEE2FE159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11563A58-3938-0D12-A9AF-9CCEFC0E2CBF}"/>
              </a:ext>
            </a:extLst>
          </p:cNvPr>
          <p:cNvSpPr/>
          <p:nvPr/>
        </p:nvSpPr>
        <p:spPr>
          <a:xfrm>
            <a:off x="83200" y="102424"/>
            <a:ext cx="3807271" cy="671568"/>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FC0CF363-486A-0F8F-42CD-E2F15387BE81}"/>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3A092001-C187-E847-B313-D942B8CB8A65}"/>
              </a:ext>
            </a:extLst>
          </p:cNvPr>
          <p:cNvSpPr txBox="1">
            <a:spLocks/>
          </p:cNvSpPr>
          <p:nvPr/>
        </p:nvSpPr>
        <p:spPr>
          <a:xfrm>
            <a:off x="4046767" y="-259983"/>
            <a:ext cx="6002614" cy="1793978"/>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Pressure or influence?</a:t>
            </a:r>
            <a:endParaRPr lang="en-US"/>
          </a:p>
        </p:txBody>
      </p:sp>
      <p:sp>
        <p:nvSpPr>
          <p:cNvPr id="8" name="Rounded Rectangle 4">
            <a:extLst>
              <a:ext uri="{FF2B5EF4-FFF2-40B4-BE49-F238E27FC236}">
                <a16:creationId xmlns:a16="http://schemas.microsoft.com/office/drawing/2014/main" id="{39F9689D-FDD1-5482-1B69-A9DF6827E4E4}"/>
              </a:ext>
            </a:extLst>
          </p:cNvPr>
          <p:cNvSpPr txBox="1"/>
          <p:nvPr/>
        </p:nvSpPr>
        <p:spPr>
          <a:xfrm>
            <a:off x="116240" y="164424"/>
            <a:ext cx="3736534" cy="541701"/>
          </a:xfrm>
          <a:prstGeom prst="rect">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Pressure, influence, choice</a:t>
            </a:r>
            <a:endParaRPr lang="en-GB" sz="2200" b="1" kern="1200">
              <a:latin typeface="Segoe UI" panose="020B0502040204020203" pitchFamily="34" charset="0"/>
              <a:cs typeface="Segoe UI" panose="020B0502040204020203" pitchFamily="34" charset="0"/>
            </a:endParaRPr>
          </a:p>
        </p:txBody>
      </p:sp>
      <p:pic>
        <p:nvPicPr>
          <p:cNvPr id="2" name="Picture 1" descr="A child surrounded by hands&#10;&#10;AI-generated content may be incorrect.">
            <a:extLst>
              <a:ext uri="{FF2B5EF4-FFF2-40B4-BE49-F238E27FC236}">
                <a16:creationId xmlns:a16="http://schemas.microsoft.com/office/drawing/2014/main" id="{394C613C-88D9-D657-CF38-072BD2EF20D3}"/>
              </a:ext>
            </a:extLst>
          </p:cNvPr>
          <p:cNvPicPr>
            <a:picLocks noChangeAspect="1"/>
          </p:cNvPicPr>
          <p:nvPr/>
        </p:nvPicPr>
        <p:blipFill>
          <a:blip r:embed="rId5"/>
          <a:stretch>
            <a:fillRect/>
          </a:stretch>
        </p:blipFill>
        <p:spPr>
          <a:xfrm>
            <a:off x="429155" y="1270969"/>
            <a:ext cx="3703109" cy="2082800"/>
          </a:xfrm>
          <a:prstGeom prst="rect">
            <a:avLst/>
          </a:prstGeom>
        </p:spPr>
      </p:pic>
      <p:pic>
        <p:nvPicPr>
          <p:cNvPr id="4" name="Picture 3" descr="A group of people standing in front of a wall with speech bubbles&#10;&#10;AI-generated content may be incorrect.">
            <a:extLst>
              <a:ext uri="{FF2B5EF4-FFF2-40B4-BE49-F238E27FC236}">
                <a16:creationId xmlns:a16="http://schemas.microsoft.com/office/drawing/2014/main" id="{E5E3B8FE-6F16-CB72-17BE-7B04BA6E9590}"/>
              </a:ext>
            </a:extLst>
          </p:cNvPr>
          <p:cNvPicPr>
            <a:picLocks noChangeAspect="1"/>
          </p:cNvPicPr>
          <p:nvPr/>
        </p:nvPicPr>
        <p:blipFill>
          <a:blip r:embed="rId6"/>
          <a:stretch>
            <a:fillRect/>
          </a:stretch>
        </p:blipFill>
        <p:spPr>
          <a:xfrm>
            <a:off x="434447" y="4012671"/>
            <a:ext cx="3697817" cy="2479675"/>
          </a:xfrm>
          <a:prstGeom prst="rect">
            <a:avLst/>
          </a:prstGeom>
        </p:spPr>
      </p:pic>
      <p:sp>
        <p:nvSpPr>
          <p:cNvPr id="6" name="Speech Bubble: Oval 2">
            <a:extLst>
              <a:ext uri="{FF2B5EF4-FFF2-40B4-BE49-F238E27FC236}">
                <a16:creationId xmlns:a16="http://schemas.microsoft.com/office/drawing/2014/main" id="{CE57E739-AE50-D994-6C8F-88073D41E7CB}"/>
              </a:ext>
            </a:extLst>
          </p:cNvPr>
          <p:cNvSpPr/>
          <p:nvPr/>
        </p:nvSpPr>
        <p:spPr>
          <a:xfrm rot="5400000">
            <a:off x="6620624" y="627163"/>
            <a:ext cx="1931020" cy="3899758"/>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10" name="TextBox 9">
            <a:extLst>
              <a:ext uri="{FF2B5EF4-FFF2-40B4-BE49-F238E27FC236}">
                <a16:creationId xmlns:a16="http://schemas.microsoft.com/office/drawing/2014/main" id="{BDB07C74-411C-7859-3276-6476930860FE}"/>
              </a:ext>
            </a:extLst>
          </p:cNvPr>
          <p:cNvSpPr txBox="1"/>
          <p:nvPr/>
        </p:nvSpPr>
        <p:spPr>
          <a:xfrm>
            <a:off x="5755217" y="2125134"/>
            <a:ext cx="3661834" cy="156966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0000"/>
                </a:solidFill>
                <a:latin typeface="Segoe UI"/>
                <a:cs typeface="Segoe UI"/>
              </a:rPr>
              <a:t>Peer pressure involves directly saying something/making someone do something. </a:t>
            </a:r>
            <a:endParaRPr lang="en-GB" sz="2000" dirty="0">
              <a:solidFill>
                <a:srgbClr val="000000"/>
              </a:solidFill>
              <a:latin typeface="Segoe UI"/>
              <a:cs typeface="Segoe UI"/>
            </a:endParaRPr>
          </a:p>
          <a:p>
            <a:pPr algn="ctr"/>
            <a:endParaRPr lang="en-GB" dirty="0">
              <a:solidFill>
                <a:srgbClr val="000000"/>
              </a:solidFill>
              <a:latin typeface="Segoe UI"/>
              <a:cs typeface="Segoe UI"/>
            </a:endParaRPr>
          </a:p>
          <a:p>
            <a:pPr algn="ctr"/>
            <a:endParaRPr lang="en-GB" dirty="0">
              <a:solidFill>
                <a:srgbClr val="000000"/>
              </a:solidFill>
              <a:latin typeface="Segoe UI"/>
              <a:cs typeface="Segoe UI"/>
            </a:endParaRPr>
          </a:p>
        </p:txBody>
      </p:sp>
      <p:sp>
        <p:nvSpPr>
          <p:cNvPr id="13" name="TextBox 12">
            <a:extLst>
              <a:ext uri="{FF2B5EF4-FFF2-40B4-BE49-F238E27FC236}">
                <a16:creationId xmlns:a16="http://schemas.microsoft.com/office/drawing/2014/main" id="{CB9723C1-FCD1-6450-0DC4-03C64C2C9EAB}"/>
              </a:ext>
            </a:extLst>
          </p:cNvPr>
          <p:cNvSpPr txBox="1"/>
          <p:nvPr/>
        </p:nvSpPr>
        <p:spPr>
          <a:xfrm>
            <a:off x="5833532" y="4679950"/>
            <a:ext cx="3661834" cy="129266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rgbClr val="000000"/>
                </a:solidFill>
                <a:latin typeface="Segoe UI"/>
                <a:cs typeface="Segoe UI"/>
              </a:rPr>
              <a:t>Peer influence is where someone copies others to be like them. </a:t>
            </a:r>
            <a:endParaRPr lang="en-GB" sz="2000" dirty="0">
              <a:solidFill>
                <a:srgbClr val="000000"/>
              </a:solidFill>
              <a:latin typeface="Segoe UI"/>
              <a:cs typeface="Segoe UI"/>
            </a:endParaRPr>
          </a:p>
          <a:p>
            <a:pPr algn="ctr"/>
            <a:endParaRPr lang="en-GB" dirty="0">
              <a:solidFill>
                <a:srgbClr val="000000"/>
              </a:solidFill>
              <a:latin typeface="Segoe UI"/>
              <a:cs typeface="Segoe UI"/>
            </a:endParaRPr>
          </a:p>
        </p:txBody>
      </p:sp>
    </p:spTree>
    <p:extLst>
      <p:ext uri="{BB962C8B-B14F-4D97-AF65-F5344CB8AC3E}">
        <p14:creationId xmlns:p14="http://schemas.microsoft.com/office/powerpoint/2010/main" val="184265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animBg="1"/>
      <p:bldP spid="10"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2455E-7557-096C-9CB8-36F72D6191DB}"/>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5BA8AA55-48E5-2528-92A3-BCE7F50620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8631B641-A7F1-0A1D-C3AE-A3B732176BBC}"/>
              </a:ext>
            </a:extLst>
          </p:cNvPr>
          <p:cNvSpPr/>
          <p:nvPr/>
        </p:nvSpPr>
        <p:spPr>
          <a:xfrm>
            <a:off x="83200" y="102424"/>
            <a:ext cx="3807271" cy="671568"/>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73DC1301-8E43-4605-D493-75773D423A68}"/>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6801564A-FD62-9922-1801-F3F14C9404DA}"/>
              </a:ext>
            </a:extLst>
          </p:cNvPr>
          <p:cNvSpPr txBox="1">
            <a:spLocks/>
          </p:cNvSpPr>
          <p:nvPr/>
        </p:nvSpPr>
        <p:spPr>
          <a:xfrm>
            <a:off x="4046767" y="-259983"/>
            <a:ext cx="6002614" cy="1793978"/>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Pressure Points activity</a:t>
            </a:r>
            <a:endParaRPr lang="en-US"/>
          </a:p>
        </p:txBody>
      </p:sp>
      <p:sp>
        <p:nvSpPr>
          <p:cNvPr id="8" name="Rounded Rectangle 4">
            <a:extLst>
              <a:ext uri="{FF2B5EF4-FFF2-40B4-BE49-F238E27FC236}">
                <a16:creationId xmlns:a16="http://schemas.microsoft.com/office/drawing/2014/main" id="{B6DEF700-E6EE-7B40-8B2B-F0FB281D0EEB}"/>
              </a:ext>
            </a:extLst>
          </p:cNvPr>
          <p:cNvSpPr txBox="1"/>
          <p:nvPr/>
        </p:nvSpPr>
        <p:spPr>
          <a:xfrm>
            <a:off x="116240" y="164424"/>
            <a:ext cx="3736534" cy="541701"/>
          </a:xfrm>
          <a:prstGeom prst="rect">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Pressure, influence, choice</a:t>
            </a:r>
            <a:endParaRPr lang="en-GB" sz="2200" b="1" kern="1200">
              <a:latin typeface="Segoe UI" panose="020B0502040204020203" pitchFamily="34" charset="0"/>
              <a:cs typeface="Segoe UI" panose="020B0502040204020203" pitchFamily="34" charset="0"/>
            </a:endParaRPr>
          </a:p>
        </p:txBody>
      </p:sp>
      <p:sp>
        <p:nvSpPr>
          <p:cNvPr id="12" name="TextBox 9">
            <a:extLst>
              <a:ext uri="{FF2B5EF4-FFF2-40B4-BE49-F238E27FC236}">
                <a16:creationId xmlns:a16="http://schemas.microsoft.com/office/drawing/2014/main" id="{DFDA5602-2F02-E390-43B5-DC97908CE345}"/>
              </a:ext>
            </a:extLst>
          </p:cNvPr>
          <p:cNvSpPr txBox="1"/>
          <p:nvPr/>
        </p:nvSpPr>
        <p:spPr>
          <a:xfrm>
            <a:off x="4722986" y="1307605"/>
            <a:ext cx="6766770" cy="544764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dirty="0">
                <a:latin typeface="Segoe UI"/>
                <a:cs typeface="Segoe UI"/>
              </a:rPr>
              <a:t>You have 10 seconds to decide which </a:t>
            </a:r>
            <a:endParaRPr lang="en-US" sz="2400" dirty="0">
              <a:latin typeface="Segoe UI"/>
              <a:cs typeface="Segoe UI"/>
            </a:endParaRPr>
          </a:p>
          <a:p>
            <a:r>
              <a:rPr lang="en-GB" sz="2400" dirty="0">
                <a:latin typeface="Segoe UI"/>
                <a:cs typeface="Segoe UI"/>
              </a:rPr>
              <a:t>corner to go to when you hear each scenario… </a:t>
            </a:r>
          </a:p>
          <a:p>
            <a:endParaRPr lang="en-GB" sz="2400" b="1" dirty="0">
              <a:latin typeface="Segoe UI" panose="020B0502040204020203" pitchFamily="34" charset="0"/>
              <a:cs typeface="Segoe UI" panose="020B0502040204020203" pitchFamily="34" charset="0"/>
            </a:endParaRPr>
          </a:p>
          <a:p>
            <a:r>
              <a:rPr lang="en-GB" sz="2400" b="1" dirty="0">
                <a:latin typeface="Segoe UI"/>
                <a:cs typeface="Segoe UI"/>
              </a:rPr>
              <a:t>     	     Four corners</a:t>
            </a:r>
          </a:p>
          <a:p>
            <a:endParaRPr lang="en-GB" sz="2400" b="1" dirty="0">
              <a:latin typeface="Segoe UI" panose="020B0502040204020203" pitchFamily="34" charset="0"/>
              <a:cs typeface="Segoe UI" panose="020B0502040204020203" pitchFamily="34" charset="0"/>
            </a:endParaRPr>
          </a:p>
          <a:p>
            <a:r>
              <a:rPr lang="en-GB" sz="2400" b="1" dirty="0">
                <a:solidFill>
                  <a:schemeClr val="accent4"/>
                </a:solidFill>
                <a:latin typeface="Segoe UI"/>
                <a:cs typeface="Segoe UI"/>
              </a:rPr>
              <a:t> PRESSURE</a:t>
            </a:r>
            <a:r>
              <a:rPr lang="en-GB" sz="2400" b="1" dirty="0">
                <a:latin typeface="Segoe UI"/>
                <a:cs typeface="Segoe UI"/>
              </a:rPr>
              <a:t>    		</a:t>
            </a:r>
            <a:r>
              <a:rPr lang="en-GB" sz="2400" b="1" dirty="0">
                <a:solidFill>
                  <a:srgbClr val="7030A0"/>
                </a:solidFill>
                <a:latin typeface="Segoe UI"/>
                <a:cs typeface="Segoe UI"/>
              </a:rPr>
              <a:t>INFLUENCE</a:t>
            </a:r>
          </a:p>
          <a:p>
            <a:endParaRPr lang="en-GB" sz="2400" b="1" dirty="0">
              <a:latin typeface="Segoe UI"/>
              <a:cs typeface="Segoe UI"/>
            </a:endParaRPr>
          </a:p>
          <a:p>
            <a:endParaRPr lang="en-GB" sz="2400" b="1" dirty="0">
              <a:latin typeface="Segoe UI"/>
              <a:cs typeface="Segoe UI"/>
            </a:endParaRPr>
          </a:p>
          <a:p>
            <a:r>
              <a:rPr lang="en-GB" sz="2400" b="1" dirty="0">
                <a:solidFill>
                  <a:srgbClr val="00B050"/>
                </a:solidFill>
                <a:latin typeface="Segoe UI"/>
                <a:cs typeface="Segoe UI"/>
              </a:rPr>
              <a:t>     CHOICE </a:t>
            </a:r>
            <a:r>
              <a:rPr lang="en-GB" sz="2400" b="1" dirty="0">
                <a:latin typeface="Segoe UI"/>
                <a:cs typeface="Segoe UI"/>
              </a:rPr>
              <a:t>    </a:t>
            </a:r>
            <a:r>
              <a:rPr lang="en-GB" sz="2400" b="1" dirty="0">
                <a:solidFill>
                  <a:srgbClr val="000000"/>
                </a:solidFill>
                <a:latin typeface="Segoe UI"/>
                <a:cs typeface="Segoe UI"/>
              </a:rPr>
              <a:t>    		</a:t>
            </a:r>
            <a:r>
              <a:rPr lang="en-GB" sz="2400" b="1" dirty="0">
                <a:solidFill>
                  <a:srgbClr val="FF0000"/>
                </a:solidFill>
                <a:latin typeface="Segoe UI"/>
                <a:cs typeface="Segoe UI"/>
              </a:rPr>
              <a:t>OTHER</a:t>
            </a:r>
          </a:p>
          <a:p>
            <a:endParaRPr lang="en-GB" sz="2400" b="1" dirty="0">
              <a:latin typeface="Segoe UI"/>
              <a:cs typeface="Segoe UI"/>
            </a:endParaRPr>
          </a:p>
          <a:p>
            <a:endParaRPr lang="en-GB" sz="2400" b="1" dirty="0">
              <a:latin typeface="Segoe UI"/>
              <a:cs typeface="Segoe UI"/>
            </a:endParaRPr>
          </a:p>
          <a:p>
            <a:r>
              <a:rPr lang="en-GB" sz="2400" b="1" dirty="0">
                <a:latin typeface="Segoe UI"/>
                <a:cs typeface="Segoe UI"/>
              </a:rPr>
              <a:t>                       The pressure is on!</a:t>
            </a:r>
            <a:endParaRPr lang="en-GB" dirty="0"/>
          </a:p>
          <a:p>
            <a:endParaRPr lang="en-GB" sz="2400" b="1" dirty="0">
              <a:latin typeface="Segoe UI"/>
              <a:cs typeface="Segoe UI"/>
            </a:endParaRPr>
          </a:p>
          <a:p>
            <a:br>
              <a:rPr lang="en-GB" dirty="0"/>
            </a:br>
            <a:endParaRPr lang="en-GB" dirty="0"/>
          </a:p>
        </p:txBody>
      </p:sp>
      <p:pic>
        <p:nvPicPr>
          <p:cNvPr id="5" name="Picture 4" descr="A sign with words on it&#10;&#10;AI-generated content may be incorrect.">
            <a:extLst>
              <a:ext uri="{FF2B5EF4-FFF2-40B4-BE49-F238E27FC236}">
                <a16:creationId xmlns:a16="http://schemas.microsoft.com/office/drawing/2014/main" id="{ED7DD43B-BC93-6A62-3209-49E8DE031758}"/>
              </a:ext>
            </a:extLst>
          </p:cNvPr>
          <p:cNvPicPr>
            <a:picLocks noChangeAspect="1"/>
          </p:cNvPicPr>
          <p:nvPr/>
        </p:nvPicPr>
        <p:blipFill>
          <a:blip r:embed="rId5"/>
          <a:stretch>
            <a:fillRect/>
          </a:stretch>
        </p:blipFill>
        <p:spPr>
          <a:xfrm>
            <a:off x="84859" y="2085780"/>
            <a:ext cx="3808389" cy="2553037"/>
          </a:xfrm>
          <a:prstGeom prst="rect">
            <a:avLst/>
          </a:prstGeom>
        </p:spPr>
      </p:pic>
    </p:spTree>
    <p:extLst>
      <p:ext uri="{BB962C8B-B14F-4D97-AF65-F5344CB8AC3E}">
        <p14:creationId xmlns:p14="http://schemas.microsoft.com/office/powerpoint/2010/main" val="12738759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C6C59-7F8D-56D4-ED0D-21C099F5D3D0}"/>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86384DF4-16F7-197C-68B9-E2F8049B64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63FF7201-3A2B-7794-46B0-C84DAD646237}"/>
              </a:ext>
            </a:extLst>
          </p:cNvPr>
          <p:cNvSpPr/>
          <p:nvPr/>
        </p:nvSpPr>
        <p:spPr>
          <a:xfrm>
            <a:off x="83200" y="102424"/>
            <a:ext cx="3807271" cy="671568"/>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92D5C031-3996-A0A3-8F02-E67C1748C010}"/>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1A8E25D3-3EA5-232F-D6D3-C2C5C710CCA5}"/>
              </a:ext>
            </a:extLst>
          </p:cNvPr>
          <p:cNvSpPr txBox="1">
            <a:spLocks/>
          </p:cNvSpPr>
          <p:nvPr/>
        </p:nvSpPr>
        <p:spPr>
          <a:xfrm>
            <a:off x="4046767" y="-259983"/>
            <a:ext cx="6002614" cy="1793978"/>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Pressure Points scenarios</a:t>
            </a:r>
            <a:endParaRPr lang="en-US"/>
          </a:p>
        </p:txBody>
      </p:sp>
      <p:sp>
        <p:nvSpPr>
          <p:cNvPr id="8" name="Rounded Rectangle 4">
            <a:extLst>
              <a:ext uri="{FF2B5EF4-FFF2-40B4-BE49-F238E27FC236}">
                <a16:creationId xmlns:a16="http://schemas.microsoft.com/office/drawing/2014/main" id="{B988E937-4D12-2BF4-A62B-47BDEDBCA75D}"/>
              </a:ext>
            </a:extLst>
          </p:cNvPr>
          <p:cNvSpPr txBox="1"/>
          <p:nvPr/>
        </p:nvSpPr>
        <p:spPr>
          <a:xfrm>
            <a:off x="116240" y="164424"/>
            <a:ext cx="3736534" cy="541701"/>
          </a:xfrm>
          <a:prstGeom prst="rect">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Pressure, influence, choice</a:t>
            </a:r>
            <a:endParaRPr lang="en-GB" sz="2200" b="1" kern="1200">
              <a:latin typeface="Segoe UI" panose="020B0502040204020203" pitchFamily="34" charset="0"/>
              <a:cs typeface="Segoe UI" panose="020B0502040204020203" pitchFamily="34" charset="0"/>
            </a:endParaRPr>
          </a:p>
        </p:txBody>
      </p:sp>
      <p:pic>
        <p:nvPicPr>
          <p:cNvPr id="4" name="Picture 3" descr="A sign with words on it&#10;&#10;AI-generated content may be incorrect.">
            <a:extLst>
              <a:ext uri="{FF2B5EF4-FFF2-40B4-BE49-F238E27FC236}">
                <a16:creationId xmlns:a16="http://schemas.microsoft.com/office/drawing/2014/main" id="{24F02BBC-48E6-7DE4-2752-F38236638534}"/>
              </a:ext>
            </a:extLst>
          </p:cNvPr>
          <p:cNvPicPr>
            <a:picLocks noChangeAspect="1"/>
          </p:cNvPicPr>
          <p:nvPr/>
        </p:nvPicPr>
        <p:blipFill>
          <a:blip r:embed="rId5"/>
          <a:stretch>
            <a:fillRect/>
          </a:stretch>
        </p:blipFill>
        <p:spPr>
          <a:xfrm>
            <a:off x="84859" y="2085780"/>
            <a:ext cx="3808389" cy="2553037"/>
          </a:xfrm>
          <a:prstGeom prst="rect">
            <a:avLst/>
          </a:prstGeom>
        </p:spPr>
      </p:pic>
      <p:sp>
        <p:nvSpPr>
          <p:cNvPr id="2" name="TextBox 1">
            <a:extLst>
              <a:ext uri="{FF2B5EF4-FFF2-40B4-BE49-F238E27FC236}">
                <a16:creationId xmlns:a16="http://schemas.microsoft.com/office/drawing/2014/main" id="{321C8344-BC91-DBD6-A7FD-3178706E2136}"/>
              </a:ext>
            </a:extLst>
          </p:cNvPr>
          <p:cNvSpPr txBox="1"/>
          <p:nvPr/>
        </p:nvSpPr>
        <p:spPr>
          <a:xfrm>
            <a:off x="4042832" y="1047750"/>
            <a:ext cx="6754869" cy="56169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1800" b="0" i="0" dirty="0">
                <a:solidFill>
                  <a:srgbClr val="000000"/>
                </a:solidFill>
                <a:latin typeface="Segoe UI"/>
                <a:ea typeface="Segoe UI"/>
                <a:cs typeface="Segoe UI"/>
              </a:rPr>
              <a:t>​</a:t>
            </a:r>
          </a:p>
          <a:p>
            <a:pPr algn="l" rtl="0">
              <a:spcAft>
                <a:spcPts val="1500"/>
              </a:spcAft>
            </a:pPr>
            <a:r>
              <a:rPr lang="en-US" sz="1800" i="0" u="none" strike="noStrike" baseline="0" dirty="0">
                <a:solidFill>
                  <a:srgbClr val="000000"/>
                </a:solidFill>
                <a:latin typeface="Segoe UI"/>
                <a:ea typeface="Segoe UI"/>
                <a:cs typeface="Segoe UI"/>
              </a:rPr>
              <a:t>“A friend offers everyone a draw on their vape” </a:t>
            </a:r>
            <a:r>
              <a:rPr lang="en-US" sz="1800" b="0" i="0" dirty="0">
                <a:solidFill>
                  <a:srgbClr val="000000"/>
                </a:solidFill>
                <a:latin typeface="Segoe UI"/>
                <a:ea typeface="Segoe UI"/>
                <a:cs typeface="Segoe UI"/>
              </a:rPr>
              <a:t>​</a:t>
            </a:r>
          </a:p>
          <a:p>
            <a:pPr algn="l" rtl="0">
              <a:spcAft>
                <a:spcPts val="1500"/>
              </a:spcAft>
            </a:pPr>
            <a:r>
              <a:rPr lang="en-US" sz="1800" i="0" u="none" strike="noStrike" baseline="0" dirty="0">
                <a:solidFill>
                  <a:srgbClr val="000000"/>
                </a:solidFill>
                <a:latin typeface="Segoe UI"/>
                <a:ea typeface="Segoe UI"/>
                <a:cs typeface="Segoe UI"/>
              </a:rPr>
              <a:t>“A young person selling vapes on Snapchat” </a:t>
            </a:r>
            <a:r>
              <a:rPr lang="en-US" sz="1800" b="0" i="0" dirty="0">
                <a:solidFill>
                  <a:srgbClr val="000000"/>
                </a:solidFill>
                <a:latin typeface="Segoe UI"/>
                <a:ea typeface="Segoe UI"/>
                <a:cs typeface="Segoe UI"/>
              </a:rPr>
              <a:t>​</a:t>
            </a:r>
          </a:p>
          <a:p>
            <a:pPr>
              <a:spcAft>
                <a:spcPts val="1500"/>
              </a:spcAft>
            </a:pPr>
            <a:r>
              <a:rPr lang="en-US" sz="1800" i="0" u="none" strike="noStrike" baseline="0" dirty="0">
                <a:solidFill>
                  <a:srgbClr val="000000"/>
                </a:solidFill>
                <a:latin typeface="Segoe UI"/>
                <a:ea typeface="Segoe UI"/>
                <a:cs typeface="Segoe UI"/>
              </a:rPr>
              <a:t>“Someone saying ‘everyone’s doing it, just try it once’” </a:t>
            </a:r>
            <a:r>
              <a:rPr lang="en-US" sz="1800" b="0" i="0" dirty="0">
                <a:solidFill>
                  <a:srgbClr val="000000"/>
                </a:solidFill>
                <a:latin typeface="Segoe UI"/>
                <a:ea typeface="Segoe UI"/>
                <a:cs typeface="Segoe UI"/>
              </a:rPr>
              <a:t>​</a:t>
            </a:r>
            <a:endParaRPr lang="en-US" dirty="0">
              <a:solidFill>
                <a:srgbClr val="000000"/>
              </a:solidFill>
              <a:latin typeface="Segoe UI"/>
              <a:ea typeface="Segoe UI"/>
              <a:cs typeface="Segoe UI"/>
            </a:endParaRPr>
          </a:p>
          <a:p>
            <a:pPr algn="l" rtl="0">
              <a:spcAft>
                <a:spcPts val="1500"/>
              </a:spcAft>
            </a:pPr>
            <a:r>
              <a:rPr lang="en-US" sz="1800" i="0" u="none" strike="noStrike" baseline="0" dirty="0">
                <a:solidFill>
                  <a:srgbClr val="000000"/>
                </a:solidFill>
                <a:latin typeface="Segoe UI"/>
                <a:ea typeface="Segoe UI"/>
                <a:cs typeface="Segoe UI"/>
              </a:rPr>
              <a:t>“Vapes lying around at a gaff/party”</a:t>
            </a:r>
            <a:r>
              <a:rPr lang="en-US" sz="1800" b="0" i="0" dirty="0">
                <a:solidFill>
                  <a:srgbClr val="000000"/>
                </a:solidFill>
                <a:latin typeface="Segoe UI"/>
                <a:ea typeface="Segoe UI"/>
                <a:cs typeface="Segoe UI"/>
              </a:rPr>
              <a:t>​</a:t>
            </a:r>
          </a:p>
          <a:p>
            <a:pPr algn="l" rtl="0">
              <a:spcAft>
                <a:spcPts val="1500"/>
              </a:spcAft>
            </a:pPr>
            <a:r>
              <a:rPr lang="en-US" sz="1800" i="0" u="none" strike="noStrike" baseline="0" dirty="0">
                <a:solidFill>
                  <a:srgbClr val="000000"/>
                </a:solidFill>
                <a:latin typeface="Segoe UI"/>
                <a:ea typeface="Segoe UI"/>
                <a:cs typeface="Segoe UI"/>
              </a:rPr>
              <a:t>“A shop selling a 14yr old a vape without asking their age” </a:t>
            </a:r>
            <a:r>
              <a:rPr lang="en-US" sz="1800" b="0" i="0" dirty="0">
                <a:solidFill>
                  <a:srgbClr val="000000"/>
                </a:solidFill>
                <a:latin typeface="Segoe UI"/>
                <a:ea typeface="Segoe UI"/>
                <a:cs typeface="Segoe UI"/>
              </a:rPr>
              <a:t>​</a:t>
            </a:r>
          </a:p>
          <a:p>
            <a:pPr algn="l" rtl="0">
              <a:spcAft>
                <a:spcPts val="1500"/>
              </a:spcAft>
            </a:pPr>
            <a:r>
              <a:rPr lang="en-US" sz="1800" i="0" u="none" strike="noStrike" baseline="0" dirty="0">
                <a:solidFill>
                  <a:srgbClr val="000000"/>
                </a:solidFill>
                <a:latin typeface="Segoe UI"/>
                <a:ea typeface="Segoe UI"/>
                <a:cs typeface="Segoe UI"/>
              </a:rPr>
              <a:t>“Someone not vaping when their friends do” </a:t>
            </a:r>
            <a:r>
              <a:rPr lang="en-US" sz="1800" b="0" i="0" dirty="0">
                <a:solidFill>
                  <a:srgbClr val="000000"/>
                </a:solidFill>
                <a:latin typeface="Segoe UI"/>
                <a:ea typeface="Segoe UI"/>
                <a:cs typeface="Segoe UI"/>
              </a:rPr>
              <a:t>​</a:t>
            </a:r>
          </a:p>
          <a:p>
            <a:pPr algn="l" rtl="0">
              <a:spcAft>
                <a:spcPts val="1500"/>
              </a:spcAft>
            </a:pPr>
            <a:r>
              <a:rPr lang="en-GB" sz="1800" i="0" u="none" strike="noStrike" baseline="0" dirty="0">
                <a:solidFill>
                  <a:srgbClr val="000000"/>
                </a:solidFill>
                <a:latin typeface="Segoe UI"/>
                <a:ea typeface="Segoe UI"/>
                <a:cs typeface="Segoe UI"/>
              </a:rPr>
              <a:t>“A group laughing when someone says they don’t vape” </a:t>
            </a:r>
            <a:r>
              <a:rPr lang="en-US" sz="1800" b="0" i="0" dirty="0">
                <a:solidFill>
                  <a:srgbClr val="000000"/>
                </a:solidFill>
                <a:latin typeface="Segoe UI"/>
                <a:ea typeface="Segoe UI"/>
                <a:cs typeface="Segoe UI"/>
              </a:rPr>
              <a:t>​</a:t>
            </a:r>
          </a:p>
          <a:p>
            <a:pPr algn="l" rtl="0">
              <a:spcAft>
                <a:spcPts val="1500"/>
              </a:spcAft>
            </a:pPr>
            <a:r>
              <a:rPr lang="en-GB" sz="1800" i="0" u="none" strike="noStrike" baseline="0" dirty="0">
                <a:solidFill>
                  <a:srgbClr val="000000"/>
                </a:solidFill>
                <a:latin typeface="Segoe UI"/>
                <a:ea typeface="Segoe UI"/>
                <a:cs typeface="Segoe UI"/>
              </a:rPr>
              <a:t>“Someone deciding to leave when others start vaping” </a:t>
            </a:r>
            <a:r>
              <a:rPr lang="en-US" sz="1800" b="0" i="0" dirty="0">
                <a:solidFill>
                  <a:srgbClr val="000000"/>
                </a:solidFill>
                <a:latin typeface="Segoe UI"/>
                <a:ea typeface="Segoe UI"/>
                <a:cs typeface="Segoe UI"/>
              </a:rPr>
              <a:t>​</a:t>
            </a:r>
          </a:p>
          <a:p>
            <a:pPr>
              <a:spcAft>
                <a:spcPts val="1500"/>
              </a:spcAft>
            </a:pPr>
            <a:r>
              <a:rPr lang="en-GB" sz="1800" i="0" u="none" strike="noStrike" baseline="0" dirty="0">
                <a:solidFill>
                  <a:srgbClr val="000000"/>
                </a:solidFill>
                <a:latin typeface="Segoe UI"/>
                <a:ea typeface="Segoe UI"/>
                <a:cs typeface="Segoe UI"/>
              </a:rPr>
              <a:t>“Seeing influencers using vapes online” </a:t>
            </a:r>
            <a:r>
              <a:rPr lang="en-GB" sz="1800" b="0" i="0" dirty="0">
                <a:solidFill>
                  <a:srgbClr val="000000"/>
                </a:solidFill>
                <a:latin typeface="Segoe UI"/>
                <a:ea typeface="Segoe UI"/>
                <a:cs typeface="Segoe UI"/>
              </a:rPr>
              <a:t>​</a:t>
            </a:r>
            <a:endParaRPr lang="en-GB" dirty="0">
              <a:solidFill>
                <a:srgbClr val="000000"/>
              </a:solidFill>
              <a:latin typeface="Segoe UI"/>
              <a:ea typeface="Segoe UI"/>
              <a:cs typeface="Segoe UI"/>
            </a:endParaRPr>
          </a:p>
          <a:p>
            <a:pPr>
              <a:spcAft>
                <a:spcPts val="1500"/>
              </a:spcAft>
            </a:pPr>
            <a:r>
              <a:rPr lang="en-GB" dirty="0">
                <a:latin typeface="Segoe UI"/>
                <a:ea typeface="Segoe UI"/>
                <a:cs typeface="Segoe UI"/>
              </a:rPr>
              <a:t>“Older young people vaping at the bus stop” </a:t>
            </a:r>
            <a:r>
              <a:rPr lang="en-US" dirty="0">
                <a:latin typeface="Segoe UI"/>
                <a:ea typeface="Segoe UI"/>
                <a:cs typeface="Segoe UI"/>
              </a:rPr>
              <a:t> </a:t>
            </a:r>
            <a:br>
              <a:rPr lang="en-GB" sz="1800" b="0" i="0" dirty="0">
                <a:latin typeface="Segoe UI"/>
                <a:ea typeface="Segoe UI"/>
                <a:cs typeface="Segoe UI"/>
              </a:rPr>
            </a:br>
            <a:r>
              <a:rPr lang="en-GB" sz="1800" b="0" i="0" dirty="0">
                <a:solidFill>
                  <a:srgbClr val="000000"/>
                </a:solidFill>
                <a:latin typeface="Segoe UI"/>
                <a:ea typeface="Segoe UI"/>
                <a:cs typeface="Segoe UI"/>
              </a:rPr>
              <a:t>​</a:t>
            </a:r>
            <a:endParaRPr lang="en-GB" dirty="0"/>
          </a:p>
          <a:p>
            <a:pPr algn="ctr"/>
            <a:endParaRPr lang="en-GB" dirty="0"/>
          </a:p>
        </p:txBody>
      </p:sp>
    </p:spTree>
    <p:extLst>
      <p:ext uri="{BB962C8B-B14F-4D97-AF65-F5344CB8AC3E}">
        <p14:creationId xmlns:p14="http://schemas.microsoft.com/office/powerpoint/2010/main" val="2109459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1965C-AB1A-240E-28D0-6D7125C7236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DDF158F-2EED-8CA7-E8A4-A800CB4D376F}"/>
              </a:ext>
            </a:extLst>
          </p:cNvPr>
          <p:cNvSpPr txBox="1"/>
          <p:nvPr/>
        </p:nvSpPr>
        <p:spPr>
          <a:xfrm>
            <a:off x="4042833" y="1312333"/>
            <a:ext cx="6096000" cy="50629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spcAft>
                <a:spcPts val="1500"/>
              </a:spcAft>
            </a:pPr>
            <a:r>
              <a:rPr lang="en-GB" sz="1800" i="0" u="none" strike="noStrike" baseline="0" dirty="0">
                <a:solidFill>
                  <a:srgbClr val="000000"/>
                </a:solidFill>
                <a:latin typeface="Segoe UI"/>
                <a:ea typeface="Segoe UI"/>
                <a:cs typeface="Segoe UI"/>
              </a:rPr>
              <a:t>“A dare from a friend to take a draw on a vape” </a:t>
            </a:r>
            <a:r>
              <a:rPr lang="en-US" sz="1800" b="0" i="0" dirty="0">
                <a:solidFill>
                  <a:srgbClr val="000000"/>
                </a:solidFill>
                <a:latin typeface="Segoe UI"/>
                <a:ea typeface="Segoe UI"/>
                <a:cs typeface="Segoe UI"/>
              </a:rPr>
              <a:t>​</a:t>
            </a:r>
            <a:endParaRPr lang="en-US" dirty="0"/>
          </a:p>
          <a:p>
            <a:pPr algn="l" rtl="0">
              <a:spcAft>
                <a:spcPts val="1500"/>
              </a:spcAft>
            </a:pPr>
            <a:r>
              <a:rPr lang="en-GB" sz="1800" i="0" u="none" strike="noStrike" baseline="0" dirty="0">
                <a:solidFill>
                  <a:srgbClr val="000000"/>
                </a:solidFill>
                <a:latin typeface="Segoe UI"/>
                <a:ea typeface="Segoe UI"/>
                <a:cs typeface="Segoe UI"/>
              </a:rPr>
              <a:t>“Someone vaping alone” </a:t>
            </a:r>
            <a:r>
              <a:rPr lang="en-US" sz="1800" b="0" i="0" dirty="0">
                <a:solidFill>
                  <a:srgbClr val="000000"/>
                </a:solidFill>
                <a:latin typeface="Segoe UI"/>
                <a:ea typeface="Segoe UI"/>
                <a:cs typeface="Segoe UI"/>
              </a:rPr>
              <a:t>​</a:t>
            </a:r>
          </a:p>
          <a:p>
            <a:pPr algn="l" rtl="0">
              <a:spcAft>
                <a:spcPts val="1500"/>
              </a:spcAft>
            </a:pPr>
            <a:r>
              <a:rPr lang="en-GB" sz="1800" i="0" u="none" strike="noStrike" baseline="0" dirty="0">
                <a:solidFill>
                  <a:srgbClr val="000000"/>
                </a:solidFill>
                <a:latin typeface="Segoe UI"/>
                <a:ea typeface="Segoe UI"/>
                <a:cs typeface="Segoe UI"/>
              </a:rPr>
              <a:t>“People filming each other trying new vapes” </a:t>
            </a:r>
            <a:r>
              <a:rPr lang="en-US" sz="1800" b="0" i="0" dirty="0">
                <a:solidFill>
                  <a:srgbClr val="000000"/>
                </a:solidFill>
                <a:latin typeface="Segoe UI"/>
                <a:ea typeface="Segoe UI"/>
                <a:cs typeface="Segoe UI"/>
              </a:rPr>
              <a:t>​</a:t>
            </a:r>
          </a:p>
          <a:p>
            <a:pPr algn="l" rtl="0">
              <a:spcAft>
                <a:spcPts val="1500"/>
              </a:spcAft>
            </a:pPr>
            <a:r>
              <a:rPr lang="en-GB" sz="1800" i="0" u="none" strike="noStrike" baseline="0" dirty="0">
                <a:solidFill>
                  <a:srgbClr val="000000"/>
                </a:solidFill>
                <a:latin typeface="Segoe UI"/>
                <a:ea typeface="Segoe UI"/>
                <a:cs typeface="Segoe UI"/>
              </a:rPr>
              <a:t>“A best friend offering a vape after a stressful day” </a:t>
            </a:r>
            <a:r>
              <a:rPr lang="en-US" sz="1800" b="0" i="0" dirty="0">
                <a:solidFill>
                  <a:srgbClr val="000000"/>
                </a:solidFill>
                <a:latin typeface="Segoe UI"/>
                <a:ea typeface="Segoe UI"/>
                <a:cs typeface="Segoe UI"/>
              </a:rPr>
              <a:t>​</a:t>
            </a:r>
          </a:p>
          <a:p>
            <a:pPr algn="l" rtl="0">
              <a:spcAft>
                <a:spcPts val="1500"/>
              </a:spcAft>
            </a:pPr>
            <a:r>
              <a:rPr lang="en-GB" sz="1800" i="0" u="none" strike="noStrike" baseline="0" dirty="0">
                <a:solidFill>
                  <a:srgbClr val="000000"/>
                </a:solidFill>
                <a:latin typeface="Segoe UI"/>
                <a:ea typeface="Segoe UI"/>
                <a:cs typeface="Segoe UI"/>
              </a:rPr>
              <a:t>“Bright, colourful vapes in a shop display cabinet” </a:t>
            </a:r>
            <a:r>
              <a:rPr lang="en-US" sz="1800" b="0" i="0" dirty="0">
                <a:solidFill>
                  <a:srgbClr val="000000"/>
                </a:solidFill>
                <a:latin typeface="Segoe UI"/>
                <a:ea typeface="Segoe UI"/>
                <a:cs typeface="Segoe UI"/>
              </a:rPr>
              <a:t>​</a:t>
            </a:r>
          </a:p>
          <a:p>
            <a:pPr algn="l" rtl="0">
              <a:spcAft>
                <a:spcPts val="1500"/>
              </a:spcAft>
            </a:pPr>
            <a:r>
              <a:rPr lang="en-GB" sz="1800" i="0" u="none" strike="noStrike" baseline="0" dirty="0">
                <a:solidFill>
                  <a:srgbClr val="000000"/>
                </a:solidFill>
                <a:latin typeface="Segoe UI"/>
                <a:ea typeface="Segoe UI"/>
                <a:cs typeface="Segoe UI"/>
              </a:rPr>
              <a:t>“A group hiding to vape somewhere quiet” </a:t>
            </a:r>
            <a:r>
              <a:rPr lang="en-US" sz="1800" b="0" i="0" dirty="0">
                <a:solidFill>
                  <a:srgbClr val="000000"/>
                </a:solidFill>
                <a:latin typeface="Segoe UI"/>
                <a:ea typeface="Segoe UI"/>
                <a:cs typeface="Segoe UI"/>
              </a:rPr>
              <a:t>​</a:t>
            </a:r>
          </a:p>
          <a:p>
            <a:pPr algn="l" rtl="0">
              <a:spcAft>
                <a:spcPts val="1500"/>
              </a:spcAft>
            </a:pPr>
            <a:r>
              <a:rPr lang="en-GB" sz="1800" i="0" u="none" strike="noStrike" baseline="0" dirty="0">
                <a:solidFill>
                  <a:srgbClr val="000000"/>
                </a:solidFill>
                <a:latin typeface="Segoe UI"/>
                <a:ea typeface="Segoe UI"/>
                <a:cs typeface="Segoe UI"/>
              </a:rPr>
              <a:t>“Friends talking about flavours and which ones are best” </a:t>
            </a:r>
            <a:r>
              <a:rPr lang="en-US" sz="1800" b="0" i="0" dirty="0">
                <a:solidFill>
                  <a:srgbClr val="000000"/>
                </a:solidFill>
                <a:latin typeface="Segoe UI"/>
                <a:ea typeface="Segoe UI"/>
                <a:cs typeface="Segoe UI"/>
              </a:rPr>
              <a:t>​</a:t>
            </a:r>
          </a:p>
          <a:p>
            <a:pPr>
              <a:spcAft>
                <a:spcPts val="1500"/>
              </a:spcAft>
            </a:pPr>
            <a:r>
              <a:rPr lang="en-GB" sz="1800" i="0" u="none" strike="noStrike" baseline="0" dirty="0">
                <a:solidFill>
                  <a:srgbClr val="000000"/>
                </a:solidFill>
                <a:latin typeface="Segoe UI"/>
                <a:ea typeface="Segoe UI"/>
                <a:cs typeface="Segoe UI"/>
              </a:rPr>
              <a:t>“Someone being called boring for not joining in”</a:t>
            </a:r>
            <a:r>
              <a:rPr lang="en-GB" dirty="0">
                <a:solidFill>
                  <a:srgbClr val="000000"/>
                </a:solidFill>
                <a:latin typeface="Segoe UI"/>
                <a:ea typeface="Segoe UI"/>
                <a:cs typeface="Segoe UI"/>
              </a:rPr>
              <a:t> </a:t>
            </a:r>
            <a:r>
              <a:rPr lang="en-US" sz="1800" b="0" i="0" dirty="0">
                <a:solidFill>
                  <a:srgbClr val="000000"/>
                </a:solidFill>
                <a:latin typeface="Segoe UI"/>
                <a:ea typeface="Segoe UI"/>
                <a:cs typeface="Segoe UI"/>
              </a:rPr>
              <a:t>​</a:t>
            </a:r>
            <a:endParaRPr lang="en-US" dirty="0">
              <a:solidFill>
                <a:srgbClr val="000000"/>
              </a:solidFill>
              <a:latin typeface="Aptos" panose="02110004020202020204"/>
              <a:ea typeface="Segoe UI"/>
              <a:cs typeface="Segoe UI"/>
            </a:endParaRPr>
          </a:p>
          <a:p>
            <a:pPr>
              <a:spcAft>
                <a:spcPts val="1500"/>
              </a:spcAft>
            </a:pPr>
            <a:r>
              <a:rPr lang="en-GB" sz="1800" i="0" u="none" strike="noStrike" baseline="0" dirty="0">
                <a:solidFill>
                  <a:srgbClr val="000000"/>
                </a:solidFill>
                <a:latin typeface="Segoe UI"/>
                <a:ea typeface="Segoe UI"/>
                <a:cs typeface="Segoe UI"/>
              </a:rPr>
              <a:t>“Someone saying vaping helps with anxiety” </a:t>
            </a:r>
            <a:r>
              <a:rPr lang="en-US" sz="1800" b="0" i="0" dirty="0">
                <a:solidFill>
                  <a:srgbClr val="000000"/>
                </a:solidFill>
                <a:latin typeface="Segoe UI"/>
                <a:ea typeface="Segoe UI"/>
                <a:cs typeface="Segoe UI"/>
              </a:rPr>
              <a:t>​</a:t>
            </a:r>
            <a:endParaRPr lang="en-US" dirty="0"/>
          </a:p>
          <a:p>
            <a:pPr algn="l" rtl="0">
              <a:spcAft>
                <a:spcPts val="1500"/>
              </a:spcAft>
            </a:pPr>
            <a:r>
              <a:rPr lang="en-GB" sz="1800" i="0" u="none" strike="noStrike" baseline="0" dirty="0">
                <a:solidFill>
                  <a:srgbClr val="000000"/>
                </a:solidFill>
                <a:latin typeface="Segoe UI"/>
                <a:ea typeface="Segoe UI"/>
                <a:cs typeface="Segoe UI"/>
              </a:rPr>
              <a:t>“People vaping in toilets”</a:t>
            </a:r>
            <a:r>
              <a:rPr lang="en-GB" sz="1800" b="0" i="0" dirty="0">
                <a:solidFill>
                  <a:srgbClr val="000000"/>
                </a:solidFill>
                <a:latin typeface="Segoe UI"/>
                <a:ea typeface="Segoe UI"/>
                <a:cs typeface="Segoe UI"/>
              </a:rPr>
              <a:t>​</a:t>
            </a:r>
          </a:p>
          <a:p>
            <a:pPr algn="ctr"/>
            <a:endParaRPr lang="en-GB" dirty="0"/>
          </a:p>
        </p:txBody>
      </p:sp>
      <p:pic>
        <p:nvPicPr>
          <p:cNvPr id="9" name="Picture 8" descr="A colorful rectangular sign with black text&#10;&#10;AI-generated content may be incorrect.">
            <a:extLst>
              <a:ext uri="{FF2B5EF4-FFF2-40B4-BE49-F238E27FC236}">
                <a16:creationId xmlns:a16="http://schemas.microsoft.com/office/drawing/2014/main" id="{DDAD576A-597A-35C7-60AD-7745AD76C1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D3ACE08F-2BDE-D3A9-DC69-9E2D9D6DA655}"/>
              </a:ext>
            </a:extLst>
          </p:cNvPr>
          <p:cNvSpPr/>
          <p:nvPr/>
        </p:nvSpPr>
        <p:spPr>
          <a:xfrm>
            <a:off x="83200" y="102424"/>
            <a:ext cx="3807271" cy="671568"/>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ADCFE947-ABC7-4C64-B380-EE8EE75007B4}"/>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DA2EE06B-7CEB-3F89-56E4-4B6B854B2CEA}"/>
              </a:ext>
            </a:extLst>
          </p:cNvPr>
          <p:cNvSpPr txBox="1">
            <a:spLocks/>
          </p:cNvSpPr>
          <p:nvPr/>
        </p:nvSpPr>
        <p:spPr>
          <a:xfrm>
            <a:off x="4046767" y="-259983"/>
            <a:ext cx="6002614" cy="1793978"/>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Pressure Points scenarios</a:t>
            </a:r>
            <a:endParaRPr lang="en-US"/>
          </a:p>
        </p:txBody>
      </p:sp>
      <p:sp>
        <p:nvSpPr>
          <p:cNvPr id="8" name="Rounded Rectangle 4">
            <a:extLst>
              <a:ext uri="{FF2B5EF4-FFF2-40B4-BE49-F238E27FC236}">
                <a16:creationId xmlns:a16="http://schemas.microsoft.com/office/drawing/2014/main" id="{62BF62E6-9A7D-119E-9CC3-EB773A3F0873}"/>
              </a:ext>
            </a:extLst>
          </p:cNvPr>
          <p:cNvSpPr txBox="1"/>
          <p:nvPr/>
        </p:nvSpPr>
        <p:spPr>
          <a:xfrm>
            <a:off x="116240" y="164424"/>
            <a:ext cx="3736534" cy="541701"/>
          </a:xfrm>
          <a:prstGeom prst="rect">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Pressure, influence, choice</a:t>
            </a:r>
            <a:endParaRPr lang="en-GB" sz="2200" b="1" kern="1200">
              <a:latin typeface="Segoe UI" panose="020B0502040204020203" pitchFamily="34" charset="0"/>
              <a:cs typeface="Segoe UI" panose="020B0502040204020203" pitchFamily="34" charset="0"/>
            </a:endParaRPr>
          </a:p>
        </p:txBody>
      </p:sp>
      <p:pic>
        <p:nvPicPr>
          <p:cNvPr id="4" name="Picture 3" descr="A sign with words on it&#10;&#10;AI-generated content may be incorrect.">
            <a:extLst>
              <a:ext uri="{FF2B5EF4-FFF2-40B4-BE49-F238E27FC236}">
                <a16:creationId xmlns:a16="http://schemas.microsoft.com/office/drawing/2014/main" id="{3614C821-476A-0CA1-E91F-BEAA1489F9B5}"/>
              </a:ext>
            </a:extLst>
          </p:cNvPr>
          <p:cNvPicPr>
            <a:picLocks noChangeAspect="1"/>
          </p:cNvPicPr>
          <p:nvPr/>
        </p:nvPicPr>
        <p:blipFill>
          <a:blip r:embed="rId5"/>
          <a:stretch>
            <a:fillRect/>
          </a:stretch>
        </p:blipFill>
        <p:spPr>
          <a:xfrm>
            <a:off x="84859" y="2085780"/>
            <a:ext cx="3808389" cy="2553037"/>
          </a:xfrm>
          <a:prstGeom prst="rect">
            <a:avLst/>
          </a:prstGeom>
        </p:spPr>
      </p:pic>
    </p:spTree>
    <p:extLst>
      <p:ext uri="{BB962C8B-B14F-4D97-AF65-F5344CB8AC3E}">
        <p14:creationId xmlns:p14="http://schemas.microsoft.com/office/powerpoint/2010/main" val="2434337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44690-4CF7-BF69-35DF-9D0F892DCD48}"/>
            </a:ext>
          </a:extLst>
        </p:cNvPr>
        <p:cNvGrpSpPr/>
        <p:nvPr/>
      </p:nvGrpSpPr>
      <p:grpSpPr>
        <a:xfrm>
          <a:off x="0" y="0"/>
          <a:ext cx="0" cy="0"/>
          <a:chOff x="0" y="0"/>
          <a:chExt cx="0" cy="0"/>
        </a:xfrm>
      </p:grpSpPr>
      <p:pic>
        <p:nvPicPr>
          <p:cNvPr id="17" name="Picture 16" descr="A colorful rectangular sign with black text&#10;&#10;AI-generated content may be incorrect.">
            <a:extLst>
              <a:ext uri="{FF2B5EF4-FFF2-40B4-BE49-F238E27FC236}">
                <a16:creationId xmlns:a16="http://schemas.microsoft.com/office/drawing/2014/main" id="{BC58967A-BB6B-D999-8F71-11B79A383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8485" y="1313997"/>
            <a:ext cx="2704871" cy="1792664"/>
          </a:xfrm>
          <a:prstGeom prst="rect">
            <a:avLst/>
          </a:prstGeom>
        </p:spPr>
      </p:pic>
      <p:pic>
        <p:nvPicPr>
          <p:cNvPr id="9" name="Picture 8" descr="A colorful rectangular sign with black text&#10;&#10;AI-generated content may be incorrect.">
            <a:extLst>
              <a:ext uri="{FF2B5EF4-FFF2-40B4-BE49-F238E27FC236}">
                <a16:creationId xmlns:a16="http://schemas.microsoft.com/office/drawing/2014/main" id="{9233248D-6334-9E93-C114-209064752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EA5A64FD-B72D-7590-75BD-6508A09B23AC}"/>
              </a:ext>
            </a:extLst>
          </p:cNvPr>
          <p:cNvSpPr/>
          <p:nvPr/>
        </p:nvSpPr>
        <p:spPr>
          <a:xfrm>
            <a:off x="83200" y="102424"/>
            <a:ext cx="3807271" cy="671568"/>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027E899E-883F-D57F-10ED-2E1F0CE4C6D0}"/>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6D308038-CC80-8B9D-53A3-816B3F984BC6}"/>
              </a:ext>
            </a:extLst>
          </p:cNvPr>
          <p:cNvSpPr txBox="1">
            <a:spLocks/>
          </p:cNvSpPr>
          <p:nvPr/>
        </p:nvSpPr>
        <p:spPr>
          <a:xfrm>
            <a:off x="4046767" y="-259983"/>
            <a:ext cx="6002614" cy="1793978"/>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Choices</a:t>
            </a:r>
            <a:endParaRPr lang="en-US"/>
          </a:p>
        </p:txBody>
      </p:sp>
      <p:sp>
        <p:nvSpPr>
          <p:cNvPr id="8" name="Rounded Rectangle 4">
            <a:extLst>
              <a:ext uri="{FF2B5EF4-FFF2-40B4-BE49-F238E27FC236}">
                <a16:creationId xmlns:a16="http://schemas.microsoft.com/office/drawing/2014/main" id="{8908742F-E929-7297-C221-F12D3A67197C}"/>
              </a:ext>
            </a:extLst>
          </p:cNvPr>
          <p:cNvSpPr txBox="1"/>
          <p:nvPr/>
        </p:nvSpPr>
        <p:spPr>
          <a:xfrm>
            <a:off x="116240" y="164424"/>
            <a:ext cx="3736534" cy="541701"/>
          </a:xfrm>
          <a:prstGeom prst="rect">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Pressure, influence, choice</a:t>
            </a:r>
            <a:endParaRPr lang="en-GB" sz="2200" b="1" kern="1200">
              <a:latin typeface="Segoe UI" panose="020B0502040204020203" pitchFamily="34" charset="0"/>
              <a:cs typeface="Segoe UI" panose="020B0502040204020203" pitchFamily="34" charset="0"/>
            </a:endParaRPr>
          </a:p>
        </p:txBody>
      </p:sp>
      <p:pic>
        <p:nvPicPr>
          <p:cNvPr id="10" name="Picture 9" descr="A child surrounded by hands&#10;&#10;AI-generated content may be incorrect.">
            <a:extLst>
              <a:ext uri="{FF2B5EF4-FFF2-40B4-BE49-F238E27FC236}">
                <a16:creationId xmlns:a16="http://schemas.microsoft.com/office/drawing/2014/main" id="{03F33DAF-154F-05A1-A439-E43CD2F9D1F5}"/>
              </a:ext>
            </a:extLst>
          </p:cNvPr>
          <p:cNvPicPr>
            <a:picLocks noChangeAspect="1"/>
          </p:cNvPicPr>
          <p:nvPr/>
        </p:nvPicPr>
        <p:blipFill>
          <a:blip r:embed="rId5"/>
          <a:stretch>
            <a:fillRect/>
          </a:stretch>
        </p:blipFill>
        <p:spPr>
          <a:xfrm>
            <a:off x="191030" y="1535642"/>
            <a:ext cx="3703109" cy="2082800"/>
          </a:xfrm>
          <a:prstGeom prst="rect">
            <a:avLst/>
          </a:prstGeom>
        </p:spPr>
      </p:pic>
      <p:pic>
        <p:nvPicPr>
          <p:cNvPr id="14" name="Picture 13" descr="A group of people standing in front of a wall with speech bubbles&#10;&#10;AI-generated content may be incorrect.">
            <a:extLst>
              <a:ext uri="{FF2B5EF4-FFF2-40B4-BE49-F238E27FC236}">
                <a16:creationId xmlns:a16="http://schemas.microsoft.com/office/drawing/2014/main" id="{1ACE59B1-BBBD-B57F-9014-EB5096E590DD}"/>
              </a:ext>
            </a:extLst>
          </p:cNvPr>
          <p:cNvPicPr>
            <a:picLocks noChangeAspect="1"/>
          </p:cNvPicPr>
          <p:nvPr/>
        </p:nvPicPr>
        <p:blipFill>
          <a:blip r:embed="rId6"/>
          <a:stretch>
            <a:fillRect/>
          </a:stretch>
        </p:blipFill>
        <p:spPr>
          <a:xfrm>
            <a:off x="193675" y="3850746"/>
            <a:ext cx="3697817" cy="2479675"/>
          </a:xfrm>
          <a:prstGeom prst="rect">
            <a:avLst/>
          </a:prstGeom>
        </p:spPr>
      </p:pic>
      <p:sp>
        <p:nvSpPr>
          <p:cNvPr id="2" name="TextBox 1">
            <a:extLst>
              <a:ext uri="{FF2B5EF4-FFF2-40B4-BE49-F238E27FC236}">
                <a16:creationId xmlns:a16="http://schemas.microsoft.com/office/drawing/2014/main" id="{C5624DD3-186C-EA93-1D4E-63DCFA2B0567}"/>
              </a:ext>
            </a:extLst>
          </p:cNvPr>
          <p:cNvSpPr txBox="1"/>
          <p:nvPr/>
        </p:nvSpPr>
        <p:spPr>
          <a:xfrm>
            <a:off x="4180416" y="3206750"/>
            <a:ext cx="6096000"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i="0" u="none" strike="noStrike" baseline="0">
                <a:solidFill>
                  <a:srgbClr val="000000"/>
                </a:solidFill>
                <a:latin typeface="Segoe UI"/>
                <a:ea typeface="Segoe UI"/>
                <a:cs typeface="Segoe UI"/>
              </a:rPr>
              <a:t>Are young people </a:t>
            </a:r>
            <a:r>
              <a:rPr lang="en-GB" sz="2400">
                <a:solidFill>
                  <a:srgbClr val="000000"/>
                </a:solidFill>
                <a:latin typeface="Segoe UI"/>
                <a:ea typeface="Segoe UI"/>
                <a:cs typeface="Segoe UI"/>
              </a:rPr>
              <a:t>more influenced</a:t>
            </a:r>
            <a:r>
              <a:rPr lang="en-GB" sz="2400" i="0" u="none" strike="noStrike" baseline="0">
                <a:solidFill>
                  <a:srgbClr val="000000"/>
                </a:solidFill>
                <a:latin typeface="Segoe UI"/>
                <a:ea typeface="Segoe UI"/>
                <a:cs typeface="Segoe UI"/>
              </a:rPr>
              <a:t> or pressured by </a:t>
            </a:r>
            <a:r>
              <a:rPr lang="en-GB" sz="2400">
                <a:solidFill>
                  <a:srgbClr val="000000"/>
                </a:solidFill>
                <a:latin typeface="Segoe UI"/>
                <a:ea typeface="Segoe UI"/>
                <a:cs typeface="Segoe UI"/>
              </a:rPr>
              <a:t>each other</a:t>
            </a:r>
            <a:r>
              <a:rPr lang="en-GB" sz="2400" i="0" u="none" strike="noStrike" baseline="0">
                <a:solidFill>
                  <a:srgbClr val="000000"/>
                </a:solidFill>
                <a:latin typeface="Segoe UI"/>
                <a:ea typeface="Segoe UI"/>
                <a:cs typeface="Segoe UI"/>
              </a:rPr>
              <a:t>? </a:t>
            </a:r>
            <a:r>
              <a:rPr lang="en-US" sz="2400" b="0" i="0">
                <a:solidFill>
                  <a:srgbClr val="000000"/>
                </a:solidFill>
                <a:latin typeface="Segoe UI"/>
                <a:ea typeface="Segoe UI"/>
                <a:cs typeface="Segoe UI"/>
              </a:rPr>
              <a:t>​</a:t>
            </a:r>
          </a:p>
          <a:p>
            <a:pPr algn="l" rtl="0"/>
            <a:r>
              <a:rPr lang="en-GB" sz="2400" b="0" i="0">
                <a:solidFill>
                  <a:srgbClr val="000000"/>
                </a:solidFill>
                <a:latin typeface="Segoe UI"/>
                <a:ea typeface="Segoe UI"/>
                <a:cs typeface="Segoe UI"/>
              </a:rPr>
              <a:t>​</a:t>
            </a:r>
          </a:p>
          <a:p>
            <a:r>
              <a:rPr lang="en-GB" sz="2400" i="0" u="none" strike="noStrike" baseline="0">
                <a:solidFill>
                  <a:srgbClr val="000000"/>
                </a:solidFill>
                <a:latin typeface="Segoe UI"/>
                <a:ea typeface="Segoe UI"/>
                <a:cs typeface="Segoe UI"/>
              </a:rPr>
              <a:t>Do you feel like you can </a:t>
            </a:r>
            <a:r>
              <a:rPr lang="en-GB" sz="2400">
                <a:solidFill>
                  <a:srgbClr val="000000"/>
                </a:solidFill>
                <a:latin typeface="Segoe UI"/>
                <a:ea typeface="Segoe UI"/>
                <a:cs typeface="Segoe UI"/>
              </a:rPr>
              <a:t>make your</a:t>
            </a:r>
            <a:r>
              <a:rPr lang="en-GB" sz="2400" i="0" u="none" strike="noStrike" baseline="0">
                <a:solidFill>
                  <a:srgbClr val="000000"/>
                </a:solidFill>
                <a:latin typeface="Segoe UI"/>
                <a:ea typeface="Segoe UI"/>
                <a:cs typeface="Segoe UI"/>
              </a:rPr>
              <a:t> own choices?</a:t>
            </a:r>
            <a:r>
              <a:rPr lang="en-US" sz="2400" b="0" i="0">
                <a:solidFill>
                  <a:srgbClr val="000000"/>
                </a:solidFill>
                <a:latin typeface="Segoe UI"/>
                <a:ea typeface="Segoe UI"/>
                <a:cs typeface="Segoe UI"/>
              </a:rPr>
              <a:t>​</a:t>
            </a:r>
          </a:p>
          <a:p>
            <a:pPr algn="ctr"/>
            <a:endParaRPr lang="en-GB"/>
          </a:p>
        </p:txBody>
      </p:sp>
    </p:spTree>
    <p:extLst>
      <p:ext uri="{BB962C8B-B14F-4D97-AF65-F5344CB8AC3E}">
        <p14:creationId xmlns:p14="http://schemas.microsoft.com/office/powerpoint/2010/main" val="40806107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45065-E695-420F-E543-A8401AE24C2B}"/>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741A5489-169B-24CE-49CA-0CB387DD0F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 name="Rounded Rectangle 6">
            <a:extLst>
              <a:ext uri="{FF2B5EF4-FFF2-40B4-BE49-F238E27FC236}">
                <a16:creationId xmlns:a16="http://schemas.microsoft.com/office/drawing/2014/main" id="{E5DD382D-8A14-0A70-F32D-35A416ED9E8D}"/>
              </a:ext>
            </a:extLst>
          </p:cNvPr>
          <p:cNvSpPr/>
          <p:nvPr/>
        </p:nvSpPr>
        <p:spPr>
          <a:xfrm>
            <a:off x="83200" y="102424"/>
            <a:ext cx="3807271" cy="671568"/>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pic>
        <p:nvPicPr>
          <p:cNvPr id="11" name="Picture 10" descr="Blue and white logo with text&#10;&#10;AI-generated content may be incorrect.">
            <a:extLst>
              <a:ext uri="{FF2B5EF4-FFF2-40B4-BE49-F238E27FC236}">
                <a16:creationId xmlns:a16="http://schemas.microsoft.com/office/drawing/2014/main" id="{F6DAA250-C0F7-B11F-1291-1AAE44F24AF5}"/>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
        <p:nvSpPr>
          <p:cNvPr id="16" name="Title 1">
            <a:extLst>
              <a:ext uri="{FF2B5EF4-FFF2-40B4-BE49-F238E27FC236}">
                <a16:creationId xmlns:a16="http://schemas.microsoft.com/office/drawing/2014/main" id="{DDBE137C-AF59-F847-BEE5-DEA6CF4431FC}"/>
              </a:ext>
            </a:extLst>
          </p:cNvPr>
          <p:cNvSpPr txBox="1">
            <a:spLocks/>
          </p:cNvSpPr>
          <p:nvPr/>
        </p:nvSpPr>
        <p:spPr>
          <a:xfrm>
            <a:off x="4046767" y="-259983"/>
            <a:ext cx="6002614" cy="1793978"/>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dirty="0">
                <a:effectLst>
                  <a:outerShdw blurRad="50800" dist="38100" dir="2700000" algn="tl" rotWithShape="0">
                    <a:prstClr val="black">
                      <a:alpha val="40000"/>
                    </a:prstClr>
                  </a:outerShdw>
                </a:effectLst>
                <a:latin typeface="Segoe UI"/>
                <a:cs typeface="Segoe UI"/>
              </a:rPr>
              <a:t>Positive Influences</a:t>
            </a:r>
            <a:endParaRPr lang="en-US" dirty="0"/>
          </a:p>
        </p:txBody>
      </p:sp>
      <p:sp>
        <p:nvSpPr>
          <p:cNvPr id="8" name="Rounded Rectangle 4">
            <a:extLst>
              <a:ext uri="{FF2B5EF4-FFF2-40B4-BE49-F238E27FC236}">
                <a16:creationId xmlns:a16="http://schemas.microsoft.com/office/drawing/2014/main" id="{B0E64EF2-91EF-39C0-D2F5-89B7A69B5F19}"/>
              </a:ext>
            </a:extLst>
          </p:cNvPr>
          <p:cNvSpPr txBox="1"/>
          <p:nvPr/>
        </p:nvSpPr>
        <p:spPr>
          <a:xfrm>
            <a:off x="116240" y="164424"/>
            <a:ext cx="3736534" cy="541701"/>
          </a:xfrm>
          <a:prstGeom prst="rect">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Pressure, influence, choice</a:t>
            </a:r>
            <a:endParaRPr lang="en-GB" sz="2200" b="1" kern="1200">
              <a:latin typeface="Segoe UI" panose="020B0502040204020203" pitchFamily="34" charset="0"/>
              <a:cs typeface="Segoe UI" panose="020B0502040204020203" pitchFamily="34" charset="0"/>
            </a:endParaRPr>
          </a:p>
        </p:txBody>
      </p:sp>
      <p:sp>
        <p:nvSpPr>
          <p:cNvPr id="5" name="TextBox 4">
            <a:extLst>
              <a:ext uri="{FF2B5EF4-FFF2-40B4-BE49-F238E27FC236}">
                <a16:creationId xmlns:a16="http://schemas.microsoft.com/office/drawing/2014/main" id="{1A098C6A-7D1A-15EF-3E2D-B936EFD310B7}"/>
              </a:ext>
            </a:extLst>
          </p:cNvPr>
          <p:cNvSpPr txBox="1"/>
          <p:nvPr/>
        </p:nvSpPr>
        <p:spPr>
          <a:xfrm>
            <a:off x="2042585" y="1037167"/>
            <a:ext cx="8106832"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i="0" u="none" strike="noStrike" baseline="0">
                <a:solidFill>
                  <a:srgbClr val="000000"/>
                </a:solidFill>
                <a:latin typeface="Segoe UI"/>
                <a:ea typeface="Segoe UI"/>
                <a:cs typeface="Segoe UI"/>
              </a:rPr>
              <a:t>Some </a:t>
            </a:r>
            <a:r>
              <a:rPr lang="en-GB" sz="2000">
                <a:solidFill>
                  <a:srgbClr val="000000"/>
                </a:solidFill>
                <a:latin typeface="Segoe UI"/>
                <a:ea typeface="Segoe UI"/>
                <a:cs typeface="Segoe UI"/>
              </a:rPr>
              <a:t>people say</a:t>
            </a:r>
            <a:r>
              <a:rPr lang="en-GB" sz="2000" i="0" u="none" strike="noStrike" baseline="0">
                <a:solidFill>
                  <a:srgbClr val="000000"/>
                </a:solidFill>
                <a:latin typeface="Segoe UI"/>
                <a:ea typeface="Segoe UI"/>
                <a:cs typeface="Segoe UI"/>
              </a:rPr>
              <a:t> </a:t>
            </a:r>
            <a:r>
              <a:rPr lang="en-GB" sz="2000">
                <a:solidFill>
                  <a:srgbClr val="000000"/>
                </a:solidFill>
                <a:latin typeface="Segoe UI"/>
                <a:ea typeface="Segoe UI"/>
                <a:cs typeface="Segoe UI"/>
              </a:rPr>
              <a:t>they vape</a:t>
            </a:r>
            <a:r>
              <a:rPr lang="en-GB" sz="2000" i="0" u="none" strike="noStrike" baseline="0">
                <a:solidFill>
                  <a:srgbClr val="000000"/>
                </a:solidFill>
                <a:latin typeface="Segoe UI"/>
                <a:ea typeface="Segoe UI"/>
                <a:cs typeface="Segoe UI"/>
              </a:rPr>
              <a:t> to </a:t>
            </a:r>
            <a:r>
              <a:rPr lang="en-GB" sz="2000">
                <a:solidFill>
                  <a:srgbClr val="000000"/>
                </a:solidFill>
                <a:latin typeface="Segoe UI"/>
                <a:ea typeface="Segoe UI"/>
                <a:cs typeface="Segoe UI"/>
              </a:rPr>
              <a:t>help with</a:t>
            </a:r>
            <a:r>
              <a:rPr lang="en-GB" sz="2000" i="0" u="none" strike="noStrike" baseline="0">
                <a:solidFill>
                  <a:srgbClr val="000000"/>
                </a:solidFill>
                <a:latin typeface="Segoe UI"/>
                <a:ea typeface="Segoe UI"/>
                <a:cs typeface="Segoe UI"/>
              </a:rPr>
              <a:t> stress</a:t>
            </a:r>
            <a:r>
              <a:rPr lang="en-US" sz="2000" i="0" u="none" strike="noStrike" baseline="0">
                <a:solidFill>
                  <a:srgbClr val="000000"/>
                </a:solidFill>
                <a:latin typeface="Segoe UI"/>
                <a:ea typeface="Segoe UI"/>
                <a:cs typeface="Segoe UI"/>
              </a:rPr>
              <a:t>​ </a:t>
            </a:r>
            <a:r>
              <a:rPr lang="en-US" sz="2000">
                <a:solidFill>
                  <a:srgbClr val="000000"/>
                </a:solidFill>
                <a:latin typeface="Segoe UI"/>
                <a:ea typeface="Segoe UI"/>
                <a:cs typeface="Segoe UI"/>
              </a:rPr>
              <a:t>or anxiety</a:t>
            </a:r>
            <a:r>
              <a:rPr sz="2000" b="0" i="0">
                <a:solidFill>
                  <a:srgbClr val="000000"/>
                </a:solidFill>
                <a:latin typeface="Segoe UI"/>
                <a:ea typeface="Segoe UI"/>
                <a:cs typeface="Segoe UI"/>
              </a:rPr>
              <a:t>​</a:t>
            </a:r>
            <a:endParaRPr lang="en-GB" sz="2000">
              <a:latin typeface="Segoe UI"/>
              <a:cs typeface="Segoe UI"/>
            </a:endParaRPr>
          </a:p>
          <a:p>
            <a:pPr algn="ctr"/>
            <a:endParaRPr lang="en-GB"/>
          </a:p>
        </p:txBody>
      </p:sp>
      <p:sp>
        <p:nvSpPr>
          <p:cNvPr id="6" name="TextBox 5">
            <a:extLst>
              <a:ext uri="{FF2B5EF4-FFF2-40B4-BE49-F238E27FC236}">
                <a16:creationId xmlns:a16="http://schemas.microsoft.com/office/drawing/2014/main" id="{712F0E8D-7B03-8C74-DF22-69856C512451}"/>
              </a:ext>
            </a:extLst>
          </p:cNvPr>
          <p:cNvSpPr txBox="1"/>
          <p:nvPr/>
        </p:nvSpPr>
        <p:spPr>
          <a:xfrm>
            <a:off x="2010834" y="6096000"/>
            <a:ext cx="8106832"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a:solidFill>
                  <a:srgbClr val="000000"/>
                </a:solidFill>
                <a:latin typeface="Segoe UI"/>
                <a:ea typeface="Segoe UI"/>
                <a:cs typeface="Segoe UI"/>
              </a:rPr>
              <a:t>Can you make a video short for social media that </a:t>
            </a:r>
          </a:p>
          <a:p>
            <a:pPr algn="ctr"/>
            <a:r>
              <a:rPr lang="en-GB" sz="2000">
                <a:solidFill>
                  <a:srgbClr val="000000"/>
                </a:solidFill>
                <a:latin typeface="Segoe UI"/>
                <a:ea typeface="Segoe UI"/>
                <a:cs typeface="Segoe UI"/>
              </a:rPr>
              <a:t>gives advice on how </a:t>
            </a:r>
            <a:r>
              <a:rPr lang="en-GB" sz="2000" i="0" u="none" strike="noStrike" baseline="0">
                <a:solidFill>
                  <a:srgbClr val="000000"/>
                </a:solidFill>
                <a:latin typeface="Segoe UI"/>
                <a:ea typeface="Segoe UI"/>
                <a:cs typeface="Segoe UI"/>
              </a:rPr>
              <a:t>to </a:t>
            </a:r>
            <a:r>
              <a:rPr lang="en-GB" sz="2000">
                <a:solidFill>
                  <a:srgbClr val="000000"/>
                </a:solidFill>
                <a:latin typeface="Segoe UI"/>
                <a:ea typeface="Segoe UI"/>
                <a:cs typeface="Segoe UI"/>
              </a:rPr>
              <a:t>stay relaxed in a positive way?</a:t>
            </a:r>
            <a:r>
              <a:rPr lang="en-US" sz="2000">
                <a:solidFill>
                  <a:srgbClr val="000000"/>
                </a:solidFill>
                <a:latin typeface="Segoe UI"/>
                <a:ea typeface="Segoe UI"/>
                <a:cs typeface="Segoe UI"/>
              </a:rPr>
              <a:t> </a:t>
            </a:r>
            <a:endParaRPr lang="en-GB" sz="2000">
              <a:solidFill>
                <a:srgbClr val="000000"/>
              </a:solidFill>
              <a:latin typeface="Segoe UI"/>
              <a:ea typeface="Segoe UI"/>
              <a:cs typeface="Segoe UI"/>
            </a:endParaRPr>
          </a:p>
          <a:p>
            <a:pPr algn="ctr"/>
            <a:endParaRPr lang="en-GB" sz="2000">
              <a:latin typeface="Segoe UI"/>
              <a:cs typeface="Segoe UI"/>
            </a:endParaRPr>
          </a:p>
          <a:p>
            <a:pPr algn="ctr"/>
            <a:endParaRPr lang="en-GB"/>
          </a:p>
        </p:txBody>
      </p:sp>
      <p:pic>
        <p:nvPicPr>
          <p:cNvPr id="2" name="Online Media 1" descr="Alternatives to vaping">
            <a:hlinkClick r:id="" action="ppaction://media"/>
            <a:extLst>
              <a:ext uri="{FF2B5EF4-FFF2-40B4-BE49-F238E27FC236}">
                <a16:creationId xmlns:a16="http://schemas.microsoft.com/office/drawing/2014/main" id="{E1F17278-D631-C572-0DD8-88DBE07499B7}"/>
              </a:ext>
            </a:extLst>
          </p:cNvPr>
          <p:cNvPicPr>
            <a:picLocks noRot="1" noChangeAspect="1"/>
          </p:cNvPicPr>
          <p:nvPr>
            <a:videoFile r:link="rId1"/>
          </p:nvPr>
        </p:nvPicPr>
        <p:blipFill>
          <a:blip r:embed="rId6"/>
          <a:stretch>
            <a:fillRect/>
          </a:stretch>
        </p:blipFill>
        <p:spPr>
          <a:xfrm>
            <a:off x="2196935" y="1478755"/>
            <a:ext cx="7350826" cy="4153217"/>
          </a:xfrm>
          <a:prstGeom prst="rect">
            <a:avLst/>
          </a:prstGeom>
        </p:spPr>
      </p:pic>
    </p:spTree>
    <p:extLst>
      <p:ext uri="{BB962C8B-B14F-4D97-AF65-F5344CB8AC3E}">
        <p14:creationId xmlns:p14="http://schemas.microsoft.com/office/powerpoint/2010/main" val="338311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1E2B7-37E3-7941-83CC-CE93EB1E0A7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553949B-9C6A-812C-E2F7-A5BD53BBEA0B}"/>
              </a:ext>
            </a:extLst>
          </p:cNvPr>
          <p:cNvSpPr txBox="1"/>
          <p:nvPr/>
        </p:nvSpPr>
        <p:spPr>
          <a:xfrm>
            <a:off x="7837794" y="5152472"/>
            <a:ext cx="2135892" cy="646331"/>
          </a:xfrm>
          <a:prstGeom prst="rect">
            <a:avLst/>
          </a:prstGeom>
          <a:noFill/>
        </p:spPr>
        <p:txBody>
          <a:bodyPr wrap="square" rtlCol="0">
            <a:spAutoFit/>
          </a:bodyPr>
          <a:lstStyle/>
          <a:p>
            <a:pPr algn="ctr"/>
            <a:r>
              <a:rPr lang="en-US" dirty="0">
                <a:solidFill>
                  <a:schemeClr val="bg1"/>
                </a:solidFill>
                <a:latin typeface="Segoe UI" panose="020B0502040204020203" pitchFamily="34" charset="0"/>
                <a:cs typeface="Segoe UI" panose="020B0502040204020203" pitchFamily="34" charset="0"/>
              </a:rPr>
              <a:t>Can you think of anything else ? </a:t>
            </a:r>
          </a:p>
        </p:txBody>
      </p:sp>
      <mc:AlternateContent xmlns:mc="http://schemas.openxmlformats.org/markup-compatibility/2006" xmlns:p14="http://schemas.microsoft.com/office/powerpoint/2010/main">
        <mc:Choice Requires="p14">
          <p:contentPart p14:bwMode="auto" r:id="rId3">
            <p14:nvContentPartPr>
              <p14:cNvPr id="18" name="Ink 17">
                <a:extLst>
                  <a:ext uri="{FF2B5EF4-FFF2-40B4-BE49-F238E27FC236}">
                    <a16:creationId xmlns:a16="http://schemas.microsoft.com/office/drawing/2014/main" id="{52F1A5BD-77D5-BEA0-0CB9-88360E4E4A93}"/>
                  </a:ext>
                </a:extLst>
              </p14:cNvPr>
              <p14:cNvContentPartPr/>
              <p14:nvPr/>
            </p14:nvContentPartPr>
            <p14:xfrm flipV="1">
              <a:off x="2170866" y="2339609"/>
              <a:ext cx="127193" cy="56627"/>
            </p14:xfrm>
          </p:contentPart>
        </mc:Choice>
        <mc:Fallback xmlns="">
          <p:pic>
            <p:nvPicPr>
              <p:cNvPr id="18" name="Ink 17">
                <a:extLst>
                  <a:ext uri="{FF2B5EF4-FFF2-40B4-BE49-F238E27FC236}">
                    <a16:creationId xmlns:a16="http://schemas.microsoft.com/office/drawing/2014/main" id="{52F1A5BD-77D5-BEA0-0CB9-88360E4E4A93}"/>
                  </a:ext>
                </a:extLst>
              </p:cNvPr>
              <p:cNvPicPr/>
              <p:nvPr/>
            </p:nvPicPr>
            <p:blipFill>
              <a:blip r:embed="rId4"/>
              <a:stretch>
                <a:fillRect/>
              </a:stretch>
            </p:blipFill>
            <p:spPr>
              <a:xfrm flipV="1">
                <a:off x="2107810" y="2276490"/>
                <a:ext cx="252945" cy="18250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 name="Ink 18">
                <a:extLst>
                  <a:ext uri="{FF2B5EF4-FFF2-40B4-BE49-F238E27FC236}">
                    <a16:creationId xmlns:a16="http://schemas.microsoft.com/office/drawing/2014/main" id="{0A138066-7CF9-C6D8-3C89-EE2A71B31AB4}"/>
                  </a:ext>
                </a:extLst>
              </p14:cNvPr>
              <p14:cNvContentPartPr/>
              <p14:nvPr/>
            </p14:nvContentPartPr>
            <p14:xfrm flipH="1" flipV="1">
              <a:off x="2523894" y="2293889"/>
              <a:ext cx="399610" cy="68546"/>
            </p14:xfrm>
          </p:contentPart>
        </mc:Choice>
        <mc:Fallback xmlns="">
          <p:pic>
            <p:nvPicPr>
              <p:cNvPr id="19" name="Ink 18">
                <a:extLst>
                  <a:ext uri="{FF2B5EF4-FFF2-40B4-BE49-F238E27FC236}">
                    <a16:creationId xmlns:a16="http://schemas.microsoft.com/office/drawing/2014/main" id="{0A138066-7CF9-C6D8-3C89-EE2A71B31AB4}"/>
                  </a:ext>
                </a:extLst>
              </p:cNvPr>
              <p:cNvPicPr/>
              <p:nvPr/>
            </p:nvPicPr>
            <p:blipFill>
              <a:blip r:embed="rId6"/>
              <a:stretch>
                <a:fillRect/>
              </a:stretch>
            </p:blipFill>
            <p:spPr>
              <a:xfrm flipH="1" flipV="1">
                <a:off x="2460892" y="2230755"/>
                <a:ext cx="525253" cy="19445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0" name="Ink 19">
                <a:extLst>
                  <a:ext uri="{FF2B5EF4-FFF2-40B4-BE49-F238E27FC236}">
                    <a16:creationId xmlns:a16="http://schemas.microsoft.com/office/drawing/2014/main" id="{C03BD4C9-8C66-206F-0BF5-03544E924112}"/>
                  </a:ext>
                </a:extLst>
              </p14:cNvPr>
              <p14:cNvContentPartPr/>
              <p14:nvPr/>
            </p14:nvContentPartPr>
            <p14:xfrm>
              <a:off x="961986" y="3051796"/>
              <a:ext cx="360" cy="360"/>
            </p14:xfrm>
          </p:contentPart>
        </mc:Choice>
        <mc:Fallback xmlns="">
          <p:pic>
            <p:nvPicPr>
              <p:cNvPr id="20" name="Ink 19">
                <a:extLst>
                  <a:ext uri="{FF2B5EF4-FFF2-40B4-BE49-F238E27FC236}">
                    <a16:creationId xmlns:a16="http://schemas.microsoft.com/office/drawing/2014/main" id="{C03BD4C9-8C66-206F-0BF5-03544E924112}"/>
                  </a:ext>
                </a:extLst>
              </p:cNvPr>
              <p:cNvPicPr/>
              <p:nvPr/>
            </p:nvPicPr>
            <p:blipFill>
              <a:blip r:embed="rId8"/>
              <a:stretch>
                <a:fillRect/>
              </a:stretch>
            </p:blipFill>
            <p:spPr>
              <a:xfrm>
                <a:off x="898986" y="298879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EEF3C35D-28EC-D17A-39AE-88DFF48443F3}"/>
                  </a:ext>
                </a:extLst>
              </p14:cNvPr>
              <p14:cNvContentPartPr/>
              <p14:nvPr/>
            </p14:nvContentPartPr>
            <p14:xfrm>
              <a:off x="8076666" y="2591356"/>
              <a:ext cx="360" cy="360"/>
            </p14:xfrm>
          </p:contentPart>
        </mc:Choice>
        <mc:Fallback xmlns="">
          <p:pic>
            <p:nvPicPr>
              <p:cNvPr id="21" name="Ink 20">
                <a:extLst>
                  <a:ext uri="{FF2B5EF4-FFF2-40B4-BE49-F238E27FC236}">
                    <a16:creationId xmlns:a16="http://schemas.microsoft.com/office/drawing/2014/main" id="{EEF3C35D-28EC-D17A-39AE-88DFF48443F3}"/>
                  </a:ext>
                </a:extLst>
              </p:cNvPr>
              <p:cNvPicPr/>
              <p:nvPr/>
            </p:nvPicPr>
            <p:blipFill>
              <a:blip r:embed="rId8"/>
              <a:stretch>
                <a:fillRect/>
              </a:stretch>
            </p:blipFill>
            <p:spPr>
              <a:xfrm>
                <a:off x="8013666" y="252835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id="{7F70A983-B501-49E0-2BFF-4D4BBE2DFE28}"/>
                  </a:ext>
                </a:extLst>
              </p14:cNvPr>
              <p14:cNvContentPartPr/>
              <p14:nvPr/>
            </p14:nvContentPartPr>
            <p14:xfrm>
              <a:off x="8092866" y="2380036"/>
              <a:ext cx="524880" cy="130680"/>
            </p14:xfrm>
          </p:contentPart>
        </mc:Choice>
        <mc:Fallback xmlns="">
          <p:pic>
            <p:nvPicPr>
              <p:cNvPr id="24" name="Ink 23">
                <a:extLst>
                  <a:ext uri="{FF2B5EF4-FFF2-40B4-BE49-F238E27FC236}">
                    <a16:creationId xmlns:a16="http://schemas.microsoft.com/office/drawing/2014/main" id="{7F70A983-B501-49E0-2BFF-4D4BBE2DFE28}"/>
                  </a:ext>
                </a:extLst>
              </p:cNvPr>
              <p:cNvPicPr/>
              <p:nvPr/>
            </p:nvPicPr>
            <p:blipFill>
              <a:blip r:embed="rId11"/>
              <a:stretch>
                <a:fillRect/>
              </a:stretch>
            </p:blipFill>
            <p:spPr>
              <a:xfrm>
                <a:off x="8029866" y="2317036"/>
                <a:ext cx="65052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k 24">
                <a:extLst>
                  <a:ext uri="{FF2B5EF4-FFF2-40B4-BE49-F238E27FC236}">
                    <a16:creationId xmlns:a16="http://schemas.microsoft.com/office/drawing/2014/main" id="{9D41ADAB-4E11-D8F6-B8C6-3DD8EB5477C9}"/>
                  </a:ext>
                </a:extLst>
              </p14:cNvPr>
              <p14:cNvContentPartPr/>
              <p14:nvPr/>
            </p14:nvContentPartPr>
            <p14:xfrm>
              <a:off x="8949306" y="2261236"/>
              <a:ext cx="391680" cy="147960"/>
            </p14:xfrm>
          </p:contentPart>
        </mc:Choice>
        <mc:Fallback xmlns="">
          <p:pic>
            <p:nvPicPr>
              <p:cNvPr id="25" name="Ink 24">
                <a:extLst>
                  <a:ext uri="{FF2B5EF4-FFF2-40B4-BE49-F238E27FC236}">
                    <a16:creationId xmlns:a16="http://schemas.microsoft.com/office/drawing/2014/main" id="{9D41ADAB-4E11-D8F6-B8C6-3DD8EB5477C9}"/>
                  </a:ext>
                </a:extLst>
              </p:cNvPr>
              <p:cNvPicPr/>
              <p:nvPr/>
            </p:nvPicPr>
            <p:blipFill>
              <a:blip r:embed="rId13"/>
              <a:stretch>
                <a:fillRect/>
              </a:stretch>
            </p:blipFill>
            <p:spPr>
              <a:xfrm>
                <a:off x="8886364" y="2198389"/>
                <a:ext cx="517205" cy="273295"/>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8" name="Ink 27">
                <a:extLst>
                  <a:ext uri="{FF2B5EF4-FFF2-40B4-BE49-F238E27FC236}">
                    <a16:creationId xmlns:a16="http://schemas.microsoft.com/office/drawing/2014/main" id="{85F046F6-F7CA-B248-8593-643B31A3725E}"/>
                  </a:ext>
                </a:extLst>
              </p14:cNvPr>
              <p14:cNvContentPartPr/>
              <p14:nvPr/>
            </p14:nvContentPartPr>
            <p14:xfrm>
              <a:off x="4045026" y="2056036"/>
              <a:ext cx="360" cy="360"/>
            </p14:xfrm>
          </p:contentPart>
        </mc:Choice>
        <mc:Fallback xmlns="">
          <p:pic>
            <p:nvPicPr>
              <p:cNvPr id="28" name="Ink 27">
                <a:extLst>
                  <a:ext uri="{FF2B5EF4-FFF2-40B4-BE49-F238E27FC236}">
                    <a16:creationId xmlns:a16="http://schemas.microsoft.com/office/drawing/2014/main" id="{85F046F6-F7CA-B248-8593-643B31A3725E}"/>
                  </a:ext>
                </a:extLst>
              </p:cNvPr>
              <p:cNvPicPr/>
              <p:nvPr/>
            </p:nvPicPr>
            <p:blipFill>
              <a:blip r:embed="rId8"/>
              <a:stretch>
                <a:fillRect/>
              </a:stretch>
            </p:blipFill>
            <p:spPr>
              <a:xfrm>
                <a:off x="3982026" y="1993036"/>
                <a:ext cx="126000" cy="126000"/>
              </a:xfrm>
              <a:prstGeom prst="rect">
                <a:avLst/>
              </a:prstGeom>
            </p:spPr>
          </p:pic>
        </mc:Fallback>
      </mc:AlternateContent>
      <p:sp>
        <p:nvSpPr>
          <p:cNvPr id="4" name="TextBox 3">
            <a:extLst>
              <a:ext uri="{FF2B5EF4-FFF2-40B4-BE49-F238E27FC236}">
                <a16:creationId xmlns:a16="http://schemas.microsoft.com/office/drawing/2014/main" id="{0CC17EF6-CD68-EACE-0FAB-FA87CF74C014}"/>
              </a:ext>
            </a:extLst>
          </p:cNvPr>
          <p:cNvSpPr txBox="1"/>
          <p:nvPr/>
        </p:nvSpPr>
        <p:spPr>
          <a:xfrm>
            <a:off x="2787746" y="5091538"/>
            <a:ext cx="6151655" cy="15542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Segoe UI"/>
                <a:cs typeface="Segoe UI"/>
              </a:rPr>
              <a:t>ChildLine: Advice and information for young people</a:t>
            </a:r>
          </a:p>
          <a:p>
            <a:r>
              <a:rPr lang="en-US">
                <a:solidFill>
                  <a:srgbClr val="002060"/>
                </a:solidFill>
                <a:latin typeface="Segoe UI"/>
                <a:cs typeface="Segoe UI"/>
                <a:hlinkClick r:id="rId15"/>
              </a:rPr>
              <a:t>https://www.childline.org.uk/info-advice/you-your-body/drugs-alcohol-smoking/vaping/</a:t>
            </a:r>
            <a:endParaRPr lang="en-US">
              <a:solidFill>
                <a:srgbClr val="002060"/>
              </a:solidFill>
              <a:latin typeface="Segoe UI"/>
              <a:ea typeface="Calibri"/>
              <a:cs typeface="Segoe UI"/>
              <a:hlinkClick r:id="rId15"/>
            </a:endParaRPr>
          </a:p>
          <a:p>
            <a:endParaRPr lang="en-US" sz="1900" u="sng">
              <a:solidFill>
                <a:srgbClr val="002060"/>
              </a:solidFill>
              <a:latin typeface="Calibri"/>
              <a:ea typeface="Calibri"/>
              <a:cs typeface="Calibri"/>
            </a:endParaRPr>
          </a:p>
          <a:p>
            <a:endParaRPr lang="en-US" sz="1900" u="sng">
              <a:solidFill>
                <a:srgbClr val="002060"/>
              </a:solidFill>
              <a:latin typeface="Calibri"/>
              <a:ea typeface="Calibri"/>
              <a:cs typeface="Calibri"/>
            </a:endParaRPr>
          </a:p>
        </p:txBody>
      </p:sp>
      <p:sp>
        <p:nvSpPr>
          <p:cNvPr id="11" name="TextBox 10">
            <a:extLst>
              <a:ext uri="{FF2B5EF4-FFF2-40B4-BE49-F238E27FC236}">
                <a16:creationId xmlns:a16="http://schemas.microsoft.com/office/drawing/2014/main" id="{DBF83703-F15B-F077-D976-2E6E8F8D2E17}"/>
              </a:ext>
            </a:extLst>
          </p:cNvPr>
          <p:cNvSpPr txBox="1"/>
          <p:nvPr/>
        </p:nvSpPr>
        <p:spPr>
          <a:xfrm>
            <a:off x="2724818" y="1401584"/>
            <a:ext cx="6152320" cy="1200329"/>
          </a:xfrm>
          <a:prstGeom prst="rect">
            <a:avLst/>
          </a:prstGeom>
          <a:noFill/>
        </p:spPr>
        <p:txBody>
          <a:bodyPr wrap="square" lIns="91440" tIns="45720" rIns="91440" bIns="45720" anchor="t">
            <a:spAutoFit/>
          </a:bodyPr>
          <a:lstStyle/>
          <a:p>
            <a:r>
              <a:rPr lang="en-GB" b="1">
                <a:latin typeface="Segoe UI"/>
                <a:cs typeface="Segoe UI"/>
                <a:hlinkClick r:id="rId16">
                  <a:extLst>
                    <a:ext uri="{A12FA001-AC4F-418D-AE19-62706E023703}">
                      <ahyp:hlinkClr xmlns:ahyp="http://schemas.microsoft.com/office/drawing/2018/hyperlinkcolor" val="tx"/>
                    </a:ext>
                  </a:extLst>
                </a:hlinkClick>
              </a:rPr>
              <a:t>Quit your way website: with tips to cut down &amp; stop</a:t>
            </a:r>
            <a:endParaRPr lang="en-GB" b="1" u="sng">
              <a:latin typeface="Segoe UI"/>
              <a:cs typeface="Segoe UI"/>
            </a:endParaRPr>
          </a:p>
          <a:p>
            <a:r>
              <a:rPr lang="en-GB">
                <a:solidFill>
                  <a:srgbClr val="467886"/>
                </a:solidFill>
                <a:latin typeface="Segoe UI"/>
                <a:cs typeface="Segoe UI"/>
                <a:hlinkClick r:id="rId16">
                  <a:extLst>
                    <a:ext uri="{A12FA001-AC4F-418D-AE19-62706E023703}">
                      <ahyp:hlinkClr xmlns:ahyp="http://schemas.microsoft.com/office/drawing/2018/hyperlinkcolor" val="tx"/>
                    </a:ext>
                  </a:extLst>
                </a:hlinkClick>
              </a:rPr>
              <a:t>https://www.nhsggc.scot/your-health/quit-your-way/quit-your-way-youth/</a:t>
            </a:r>
            <a:endParaRPr lang="en-GB">
              <a:latin typeface="Segoe UI"/>
              <a:cs typeface="Segoe UI"/>
            </a:endParaRPr>
          </a:p>
          <a:p>
            <a:endParaRPr lang="en-GB"/>
          </a:p>
        </p:txBody>
      </p:sp>
      <p:sp>
        <p:nvSpPr>
          <p:cNvPr id="14" name="TextBox 13">
            <a:extLst>
              <a:ext uri="{FF2B5EF4-FFF2-40B4-BE49-F238E27FC236}">
                <a16:creationId xmlns:a16="http://schemas.microsoft.com/office/drawing/2014/main" id="{2F71F349-1DB9-79CC-6024-69937AFCF5C3}"/>
              </a:ext>
            </a:extLst>
          </p:cNvPr>
          <p:cNvSpPr txBox="1"/>
          <p:nvPr/>
        </p:nvSpPr>
        <p:spPr>
          <a:xfrm>
            <a:off x="2784428" y="3894047"/>
            <a:ext cx="6421120" cy="1200329"/>
          </a:xfrm>
          <a:prstGeom prst="rect">
            <a:avLst/>
          </a:prstGeom>
          <a:noFill/>
        </p:spPr>
        <p:txBody>
          <a:bodyPr wrap="square" lIns="91440" tIns="45720" rIns="91440" bIns="45720" anchor="t">
            <a:spAutoFit/>
          </a:bodyPr>
          <a:lstStyle/>
          <a:p>
            <a:r>
              <a:rPr lang="en-GB" b="1">
                <a:latin typeface="Segoe UI"/>
                <a:cs typeface="Segoe UI"/>
              </a:rPr>
              <a:t>Quit your way Information guide: Facts about vaping</a:t>
            </a:r>
          </a:p>
          <a:p>
            <a:r>
              <a:rPr lang="en-GB">
                <a:latin typeface="Segoe UI"/>
                <a:ea typeface="+mn-lt"/>
                <a:cs typeface="+mn-lt"/>
                <a:hlinkClick r:id="rId17"/>
              </a:rPr>
              <a:t>https://talkabouttrust.org/resources/schools/nhs-ggc-vaping-information-guide</a:t>
            </a:r>
            <a:endParaRPr lang="en-GB">
              <a:latin typeface="Segoe UI"/>
              <a:cs typeface="Segoe UI"/>
            </a:endParaRPr>
          </a:p>
          <a:p>
            <a:endParaRPr lang="en-GB"/>
          </a:p>
        </p:txBody>
      </p:sp>
      <p:sp>
        <p:nvSpPr>
          <p:cNvPr id="16" name="TextBox 15">
            <a:extLst>
              <a:ext uri="{FF2B5EF4-FFF2-40B4-BE49-F238E27FC236}">
                <a16:creationId xmlns:a16="http://schemas.microsoft.com/office/drawing/2014/main" id="{B32F243B-6F90-7608-1278-1A92BDAE1F1D}"/>
              </a:ext>
            </a:extLst>
          </p:cNvPr>
          <p:cNvSpPr txBox="1"/>
          <p:nvPr/>
        </p:nvSpPr>
        <p:spPr>
          <a:xfrm>
            <a:off x="2723185" y="2783428"/>
            <a:ext cx="6421120" cy="646331"/>
          </a:xfrm>
          <a:prstGeom prst="rect">
            <a:avLst/>
          </a:prstGeom>
          <a:noFill/>
        </p:spPr>
        <p:txBody>
          <a:bodyPr wrap="square" lIns="91440" tIns="45720" rIns="91440" bIns="45720" anchor="t">
            <a:spAutoFit/>
          </a:bodyPr>
          <a:lstStyle/>
          <a:p>
            <a:r>
              <a:rPr lang="en-GB" b="1">
                <a:latin typeface="Segoe UI"/>
                <a:cs typeface="Segoe UI"/>
              </a:rPr>
              <a:t>NHS Inform website: with tips to cut down &amp; stop</a:t>
            </a:r>
            <a:endParaRPr lang="en-GB">
              <a:latin typeface="Segoe UI"/>
              <a:cs typeface="Segoe UI"/>
            </a:endParaRPr>
          </a:p>
          <a:p>
            <a:r>
              <a:rPr lang="en-GB">
                <a:latin typeface="Segoe UI"/>
                <a:cs typeface="Segoe UI"/>
                <a:hlinkClick r:id="rId18"/>
              </a:rPr>
              <a:t>https://www.nhsinform.scot/campaigns/vaping/</a:t>
            </a:r>
            <a:r>
              <a:rPr lang="en-GB">
                <a:latin typeface="Segoe UI"/>
                <a:cs typeface="Segoe UI"/>
              </a:rPr>
              <a:t> </a:t>
            </a:r>
          </a:p>
        </p:txBody>
      </p:sp>
      <p:sp>
        <p:nvSpPr>
          <p:cNvPr id="17" name="AutoShape 2" descr="NHS 24 logo in white with clear background">
            <a:extLst>
              <a:ext uri="{FF2B5EF4-FFF2-40B4-BE49-F238E27FC236}">
                <a16:creationId xmlns:a16="http://schemas.microsoft.com/office/drawing/2014/main" id="{BEB0408A-DC51-3EDB-E0A4-A182B6BDB235}"/>
              </a:ext>
            </a:extLst>
          </p:cNvPr>
          <p:cNvSpPr>
            <a:spLocks noChangeAspect="1" noChangeArrowheads="1"/>
          </p:cNvSpPr>
          <p:nvPr/>
        </p:nvSpPr>
        <p:spPr bwMode="auto">
          <a:xfrm>
            <a:off x="5201920" y="357767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6" name="Picture 25">
            <a:extLst>
              <a:ext uri="{FF2B5EF4-FFF2-40B4-BE49-F238E27FC236}">
                <a16:creationId xmlns:a16="http://schemas.microsoft.com/office/drawing/2014/main" id="{FD471C1F-9F04-E21A-74CC-6F6317A013DE}"/>
              </a:ext>
            </a:extLst>
          </p:cNvPr>
          <p:cNvPicPr>
            <a:picLocks noChangeAspect="1"/>
          </p:cNvPicPr>
          <p:nvPr/>
        </p:nvPicPr>
        <p:blipFill>
          <a:blip r:embed="rId19"/>
          <a:srcRect l="63139" b="822"/>
          <a:stretch>
            <a:fillRect/>
          </a:stretch>
        </p:blipFill>
        <p:spPr>
          <a:xfrm>
            <a:off x="571093" y="2630467"/>
            <a:ext cx="1263690" cy="1008789"/>
          </a:xfrm>
          <a:prstGeom prst="rect">
            <a:avLst/>
          </a:prstGeom>
        </p:spPr>
      </p:pic>
      <p:pic>
        <p:nvPicPr>
          <p:cNvPr id="27" name="Picture 26">
            <a:extLst>
              <a:ext uri="{FF2B5EF4-FFF2-40B4-BE49-F238E27FC236}">
                <a16:creationId xmlns:a16="http://schemas.microsoft.com/office/drawing/2014/main" id="{D17A10FD-424B-2F8E-AD9E-681177FE5111}"/>
              </a:ext>
            </a:extLst>
          </p:cNvPr>
          <p:cNvPicPr>
            <a:picLocks noChangeAspect="1"/>
          </p:cNvPicPr>
          <p:nvPr/>
        </p:nvPicPr>
        <p:blipFill>
          <a:blip r:embed="rId20"/>
          <a:stretch>
            <a:fillRect/>
          </a:stretch>
        </p:blipFill>
        <p:spPr>
          <a:xfrm>
            <a:off x="336523" y="1262929"/>
            <a:ext cx="1896849" cy="1287634"/>
          </a:xfrm>
          <a:prstGeom prst="rect">
            <a:avLst/>
          </a:prstGeom>
          <a:ln>
            <a:solidFill>
              <a:schemeClr val="bg1"/>
            </a:solidFill>
          </a:ln>
        </p:spPr>
      </p:pic>
      <p:grpSp>
        <p:nvGrpSpPr>
          <p:cNvPr id="22" name="Group 21">
            <a:extLst>
              <a:ext uri="{FF2B5EF4-FFF2-40B4-BE49-F238E27FC236}">
                <a16:creationId xmlns:a16="http://schemas.microsoft.com/office/drawing/2014/main" id="{0A706A23-F33A-D274-A124-4B9E27957384}"/>
              </a:ext>
            </a:extLst>
          </p:cNvPr>
          <p:cNvGrpSpPr/>
          <p:nvPr/>
        </p:nvGrpSpPr>
        <p:grpSpPr>
          <a:xfrm>
            <a:off x="83200" y="119947"/>
            <a:ext cx="3807271" cy="671568"/>
            <a:chOff x="0" y="1158150"/>
            <a:chExt cx="5917744" cy="973440"/>
          </a:xfrm>
        </p:grpSpPr>
        <p:sp>
          <p:nvSpPr>
            <p:cNvPr id="12" name="Rounded Rectangle 6">
              <a:extLst>
                <a:ext uri="{FF2B5EF4-FFF2-40B4-BE49-F238E27FC236}">
                  <a16:creationId xmlns:a16="http://schemas.microsoft.com/office/drawing/2014/main" id="{531EC931-B7FE-9328-FA1F-78AEFB402D8F}"/>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5" name="Rounded Rectangle 4">
              <a:extLst>
                <a:ext uri="{FF2B5EF4-FFF2-40B4-BE49-F238E27FC236}">
                  <a16:creationId xmlns:a16="http://schemas.microsoft.com/office/drawing/2014/main" id="{829971C8-7F6F-5EB7-F20E-F13076332E1A}"/>
                </a:ext>
              </a:extLst>
            </p:cNvPr>
            <p:cNvSpPr txBox="1"/>
            <p:nvPr/>
          </p:nvSpPr>
          <p:spPr>
            <a:xfrm>
              <a:off x="298103" y="1217337"/>
              <a:ext cx="5314299" cy="907922"/>
            </a:xfrm>
            <a:prstGeom prst="rect">
              <a:avLst/>
            </a:prstGeom>
            <a:solidFill>
              <a:schemeClr val="tx2">
                <a:lumMod val="50000"/>
                <a:lumOff val="5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sp>
        <p:nvSpPr>
          <p:cNvPr id="29" name="Title 1">
            <a:extLst>
              <a:ext uri="{FF2B5EF4-FFF2-40B4-BE49-F238E27FC236}">
                <a16:creationId xmlns:a16="http://schemas.microsoft.com/office/drawing/2014/main" id="{3D3424E4-F36B-49EC-4F2F-69A3B8B29545}"/>
              </a:ext>
            </a:extLst>
          </p:cNvPr>
          <p:cNvSpPr txBox="1">
            <a:spLocks/>
          </p:cNvSpPr>
          <p:nvPr/>
        </p:nvSpPr>
        <p:spPr>
          <a:xfrm>
            <a:off x="4055819" y="-431595"/>
            <a:ext cx="5926730" cy="168742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a:effectLst>
                  <a:outerShdw blurRad="50800" dist="38100" dir="2700000" algn="tl" rotWithShape="0">
                    <a:prstClr val="black">
                      <a:alpha val="40000"/>
                    </a:prstClr>
                  </a:outerShdw>
                </a:effectLst>
                <a:latin typeface="Segoe UI"/>
                <a:cs typeface="Segoe UI"/>
              </a:rPr>
              <a:t>Where to go for help and information</a:t>
            </a:r>
            <a:endParaRPr lang="en-US"/>
          </a:p>
        </p:txBody>
      </p:sp>
      <p:pic>
        <p:nvPicPr>
          <p:cNvPr id="31" name="Picture 30" descr="A colorful rectangular sign with black text&#10;&#10;AI-generated content may be incorrect.">
            <a:extLst>
              <a:ext uri="{FF2B5EF4-FFF2-40B4-BE49-F238E27FC236}">
                <a16:creationId xmlns:a16="http://schemas.microsoft.com/office/drawing/2014/main" id="{67EEF9CD-D338-0FC5-439C-B0A4EC8BBB0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33" name="Picture 32" descr="Blue and white logo with text&#10;&#10;AI-generated content may be incorrect.">
            <a:extLst>
              <a:ext uri="{FF2B5EF4-FFF2-40B4-BE49-F238E27FC236}">
                <a16:creationId xmlns:a16="http://schemas.microsoft.com/office/drawing/2014/main" id="{019F9400-F9C9-D3B4-79D4-A0BC832C16F2}"/>
              </a:ext>
            </a:extLst>
          </p:cNvPr>
          <p:cNvPicPr>
            <a:picLocks noChangeAspect="1"/>
          </p:cNvPicPr>
          <p:nvPr/>
        </p:nvPicPr>
        <p:blipFill>
          <a:blip r:embed="rId22"/>
          <a:stretch>
            <a:fillRect/>
          </a:stretch>
        </p:blipFill>
        <p:spPr>
          <a:xfrm>
            <a:off x="10514824" y="286314"/>
            <a:ext cx="1373716" cy="1021291"/>
          </a:xfrm>
          <a:prstGeom prst="rect">
            <a:avLst/>
          </a:prstGeom>
          <a:ln>
            <a:solidFill>
              <a:schemeClr val="bg1"/>
            </a:solidFill>
          </a:ln>
        </p:spPr>
      </p:pic>
      <p:pic>
        <p:nvPicPr>
          <p:cNvPr id="36" name="Picture 35" descr="A blue sign with white letters&#10;&#10;AI-generated content may be incorrect.">
            <a:extLst>
              <a:ext uri="{FF2B5EF4-FFF2-40B4-BE49-F238E27FC236}">
                <a16:creationId xmlns:a16="http://schemas.microsoft.com/office/drawing/2014/main" id="{8A599681-2E47-74F0-F80C-F16FA8FA14B3}"/>
              </a:ext>
            </a:extLst>
          </p:cNvPr>
          <p:cNvPicPr>
            <a:picLocks noChangeAspect="1"/>
          </p:cNvPicPr>
          <p:nvPr/>
        </p:nvPicPr>
        <p:blipFill>
          <a:blip r:embed="rId23"/>
          <a:stretch>
            <a:fillRect/>
          </a:stretch>
        </p:blipFill>
        <p:spPr>
          <a:xfrm>
            <a:off x="230474" y="5241873"/>
            <a:ext cx="2362200" cy="571500"/>
          </a:xfrm>
          <a:prstGeom prst="rect">
            <a:avLst/>
          </a:prstGeom>
        </p:spPr>
      </p:pic>
      <p:sp>
        <p:nvSpPr>
          <p:cNvPr id="5" name="Oval 4">
            <a:extLst>
              <a:ext uri="{FF2B5EF4-FFF2-40B4-BE49-F238E27FC236}">
                <a16:creationId xmlns:a16="http://schemas.microsoft.com/office/drawing/2014/main" id="{15EC12ED-578E-D5BA-187D-B5D3C88307E7}"/>
              </a:ext>
            </a:extLst>
          </p:cNvPr>
          <p:cNvSpPr/>
          <p:nvPr/>
        </p:nvSpPr>
        <p:spPr>
          <a:xfrm>
            <a:off x="8529073" y="1547863"/>
            <a:ext cx="3574222" cy="26959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b="1" dirty="0">
                <a:solidFill>
                  <a:schemeClr val="bg1"/>
                </a:solidFill>
              </a:rPr>
              <a:t>Speak to a trusted adult if anything you’ve learned or discussed has worried you…</a:t>
            </a:r>
          </a:p>
        </p:txBody>
      </p:sp>
      <p:pic>
        <p:nvPicPr>
          <p:cNvPr id="6" name="Picture 5">
            <a:extLst>
              <a:ext uri="{FF2B5EF4-FFF2-40B4-BE49-F238E27FC236}">
                <a16:creationId xmlns:a16="http://schemas.microsoft.com/office/drawing/2014/main" id="{09436C8F-1F5B-4D4C-40F8-F6B3C7204581}"/>
              </a:ext>
            </a:extLst>
          </p:cNvPr>
          <p:cNvPicPr>
            <a:picLocks noChangeAspect="1"/>
          </p:cNvPicPr>
          <p:nvPr/>
        </p:nvPicPr>
        <p:blipFill>
          <a:blip r:embed="rId24"/>
          <a:stretch>
            <a:fillRect/>
          </a:stretch>
        </p:blipFill>
        <p:spPr>
          <a:xfrm>
            <a:off x="342900" y="4136863"/>
            <a:ext cx="2152650" cy="508323"/>
          </a:xfrm>
          <a:prstGeom prst="rect">
            <a:avLst/>
          </a:prstGeom>
        </p:spPr>
      </p:pic>
    </p:spTree>
    <p:extLst>
      <p:ext uri="{BB962C8B-B14F-4D97-AF65-F5344CB8AC3E}">
        <p14:creationId xmlns:p14="http://schemas.microsoft.com/office/powerpoint/2010/main" val="8841398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AAAD33E7B5444091DD0A82BA80A713" ma:contentTypeVersion="3" ma:contentTypeDescription="Create a new document." ma:contentTypeScope="" ma:versionID="c9dec29df7f7bea8703bb891cce4f835">
  <xsd:schema xmlns:xsd="http://www.w3.org/2001/XMLSchema" xmlns:xs="http://www.w3.org/2001/XMLSchema" xmlns:p="http://schemas.microsoft.com/office/2006/metadata/properties" xmlns:ns2="eaf26b94-4ffc-40ce-a8d6-a9edd63e0799" targetNamespace="http://schemas.microsoft.com/office/2006/metadata/properties" ma:root="true" ma:fieldsID="4154e18ff6b1602b2d8f5706fb408b8e" ns2:_="">
    <xsd:import namespace="eaf26b94-4ffc-40ce-a8d6-a9edd63e0799"/>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f26b94-4ffc-40ce-a8d6-a9edd63e0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918524-B058-4262-B3EC-BCD22EFA182C}">
  <ds:schemaRefs>
    <ds:schemaRef ds:uri="eaf26b94-4ffc-40ce-a8d6-a9edd63e07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2431253-0D2B-42F0-BC7E-889FFE649905}">
  <ds:schemaRefs>
    <ds:schemaRef ds:uri="http://www.w3.org/XML/1998/namespace"/>
    <ds:schemaRef ds:uri="eaf26b94-4ffc-40ce-a8d6-a9edd63e0799"/>
    <ds:schemaRef ds:uri="http://purl.org/dc/terms/"/>
    <ds:schemaRef ds:uri="http://schemas.microsoft.com/office/2006/metadata/properties"/>
    <ds:schemaRef ds:uri="http://purl.org/dc/elements/1.1/"/>
    <ds:schemaRef ds:uri="http://schemas.openxmlformats.org/package/2006/metadata/core-properties"/>
    <ds:schemaRef ds:uri="http://schemas.microsoft.com/office/2006/documentManagement/types"/>
    <ds:schemaRef ds:uri="http://purl.org/dc/dcmitype/"/>
    <ds:schemaRef ds:uri="http://schemas.microsoft.com/office/infopath/2007/PartnerControls"/>
  </ds:schemaRefs>
</ds:datastoreItem>
</file>

<file path=customXml/itemProps3.xml><?xml version="1.0" encoding="utf-8"?>
<ds:datastoreItem xmlns:ds="http://schemas.openxmlformats.org/officeDocument/2006/customXml" ds:itemID="{EAFC75F2-2707-4DC4-9498-B91ECB0A77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2730</TotalTime>
  <Words>7917</Words>
  <Application>Microsoft Macintosh PowerPoint</Application>
  <PresentationFormat>Widescreen</PresentationFormat>
  <Paragraphs>1587</Paragraphs>
  <Slides>29</Slides>
  <Notes>29</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Aptos</vt:lpstr>
      <vt:lpstr>Aptos Display</vt:lpstr>
      <vt:lpstr>Arial</vt:lpstr>
      <vt:lpstr>Calibri</vt:lpstr>
      <vt:lpstr>Calibri Light</vt:lpstr>
      <vt:lpstr>Segoe UI</vt:lpstr>
      <vt:lpstr>Wingdings</vt:lpstr>
      <vt:lpstr>Wingdings,sans-serif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Liz Stanton</dc:creator>
  <cp:lastModifiedBy>Alison Rees</cp:lastModifiedBy>
  <cp:revision>32</cp:revision>
  <dcterms:created xsi:type="dcterms:W3CDTF">2025-01-06T22:25:36Z</dcterms:created>
  <dcterms:modified xsi:type="dcterms:W3CDTF">2026-09-23T05:49:32Z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0x01010033AAAD33E7B5444091DD0A82BA80A713</vt:lpwstr>
  </property>
  <property fmtid="{D5CDD505-2E9C-101B-9397-08002B2CF9AE}" pid="3" name="MediaServiceImageTags">
    <vt:lpwstr/>
  </property>
</Properties>
</file>