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6.xml" ContentType="application/vnd.openxmlformats-officedocument.presentationml.notesSlide+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notesSlides/notesSlide7.xml" ContentType="application/vnd.openxmlformats-officedocument.presentationml.notesSlide+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notesSlides/notesSlide8.xml" ContentType="application/vnd.openxmlformats-officedocument.presentationml.notesSlide+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notesSlides/notesSlide9.xml" ContentType="application/vnd.openxmlformats-officedocument.presentationml.notesSlide+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notesSlides/notesSlide10.xml" ContentType="application/vnd.openxmlformats-officedocument.presentationml.notesSlide+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notesSlides/notesSlide11.xml" ContentType="application/vnd.openxmlformats-officedocument.presentationml.notesSlide+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notesSlides/notesSlide12.xml" ContentType="application/vnd.openxmlformats-officedocument.presentationml.notesSlide+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notesSlides/notesSlide13.xml" ContentType="application/vnd.openxmlformats-officedocument.presentationml.notesSlide+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notesSlides/notesSlide14.xml" ContentType="application/vnd.openxmlformats-officedocument.presentationml.notesSlide+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notesSlides/notesSlide15.xml" ContentType="application/vnd.openxmlformats-officedocument.presentationml.notesSlide+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tags/tag5.xml" ContentType="application/vnd.openxmlformats-officedocument.presentationml.tags+xml"/>
  <Override PartName="/ppt/notesSlides/notesSlide16.xml" ContentType="application/vnd.openxmlformats-officedocument.presentationml.notesSlide+xml"/>
  <Override PartName="/ppt/tags/tag6.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tags/tag7.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8.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9.xml" ContentType="application/vnd.openxmlformats-officedocument.presentationml.tags+xml"/>
  <Override PartName="/ppt/notesSlides/notesSlide31.xml" ContentType="application/vnd.openxmlformats-officedocument.presentationml.notesSlide+xml"/>
  <Override PartName="/ppt/tags/tag10.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11.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notesSlides/notesSlide38.xml" ContentType="application/vnd.openxmlformats-officedocument.presentationml.notesSlide+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tags/tag12.xml" ContentType="application/vnd.openxmlformats-officedocument.presentationml.tags+xml"/>
  <Override PartName="/ppt/notesSlides/notesSlide4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6"/>
  </p:notesMasterIdLst>
  <p:sldIdLst>
    <p:sldId id="1356" r:id="rId5"/>
    <p:sldId id="461" r:id="rId6"/>
    <p:sldId id="1357" r:id="rId7"/>
    <p:sldId id="1299" r:id="rId8"/>
    <p:sldId id="1272" r:id="rId9"/>
    <p:sldId id="1301" r:id="rId10"/>
    <p:sldId id="1310" r:id="rId11"/>
    <p:sldId id="1359" r:id="rId12"/>
    <p:sldId id="1308" r:id="rId13"/>
    <p:sldId id="1315" r:id="rId14"/>
    <p:sldId id="1358" r:id="rId15"/>
    <p:sldId id="1306" r:id="rId16"/>
    <p:sldId id="1307" r:id="rId17"/>
    <p:sldId id="1312" r:id="rId18"/>
    <p:sldId id="1321" r:id="rId19"/>
    <p:sldId id="1363" r:id="rId20"/>
    <p:sldId id="1298" r:id="rId21"/>
    <p:sldId id="1370" r:id="rId22"/>
    <p:sldId id="1364" r:id="rId23"/>
    <p:sldId id="1318" r:id="rId24"/>
    <p:sldId id="1265" r:id="rId25"/>
    <p:sldId id="1348" r:id="rId26"/>
    <p:sldId id="1302" r:id="rId27"/>
    <p:sldId id="1249" r:id="rId28"/>
    <p:sldId id="1271" r:id="rId29"/>
    <p:sldId id="1365" r:id="rId30"/>
    <p:sldId id="1323" r:id="rId31"/>
    <p:sldId id="1325" r:id="rId32"/>
    <p:sldId id="1366" r:id="rId33"/>
    <p:sldId id="1333" r:id="rId34"/>
    <p:sldId id="1337" r:id="rId35"/>
    <p:sldId id="1339" r:id="rId36"/>
    <p:sldId id="1369" r:id="rId37"/>
    <p:sldId id="1354" r:id="rId38"/>
    <p:sldId id="1330" r:id="rId39"/>
    <p:sldId id="1341" r:id="rId40"/>
    <p:sldId id="1314" r:id="rId41"/>
    <p:sldId id="1362" r:id="rId42"/>
    <p:sldId id="1352" r:id="rId43"/>
    <p:sldId id="1343" r:id="rId44"/>
    <p:sldId id="1361"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9E9102-7751-3200-BC32-A785280C1941}" name="jacqueline.mackay9@nhs.scot" initials="ja" userId="S::urn:spo:guest#jacqueline.mackay9@nhs.scot::" providerId="AD"/>
  <p188:author id="{56C37038-7B7C-137C-9F53-4F38122B0D9A}" name="Ailsa Christie" initials="AC" userId="S::ailsa@talkabouttrust.org::8e0f5b20-19f0-4ab6-b829-f10df5086ccb" providerId="AD"/>
  <p188:author id="{62B8883F-7B6B-466D-9516-72E20E030ED7}" name="Liz Stanton" initials="LS" userId="S::liz@talkabouttrust.org::687483ca-506c-4979-9751-ef5ff6b1798f" providerId="AD"/>
  <p188:author id="{9C469652-D286-ED90-5940-A4900D318B82}" name="Helena Conibear" initials="HC" userId="S::helena@alcoholeducationtrust.org::14702610-6db2-485a-bfee-48fdd19d9556" providerId="AD"/>
  <p188:author id="{43D5E991-F6D5-0ECE-6CB6-F9ABF44FF63E}" name="Helena Conibear" initials="HC" userId="S::helena@talkabouttrust.org::14702610-6db2-485a-bfee-48fdd19d9556" providerId="AD"/>
  <p188:author id="{7C6ABD95-E4CD-47E1-5598-A5FE86D34327}" name="Alison Rees" initials="AR" userId="S::alison@alcoholeducationtrust.org::643807b7-95c8-4d06-bfbd-2c8a4c2b8f9b" providerId="AD"/>
  <p188:author id="{46A8A6CA-38D8-F96E-D684-7CF62C2E970E}" name="Ailsa Christie" initials="AC" userId="5876f2cbc96fb4dc"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787" autoAdjust="0"/>
    <p:restoredTop sz="66301" autoAdjust="0"/>
  </p:normalViewPr>
  <p:slideViewPr>
    <p:cSldViewPr snapToGrid="0">
      <p:cViewPr varScale="1">
        <p:scale>
          <a:sx n="77" d="100"/>
          <a:sy n="77" d="100"/>
        </p:scale>
        <p:origin x="196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23:17:41.817"/>
    </inkml:context>
    <inkml:brush xml:id="br0">
      <inkml:brushProperty name="width" value="0.35" units="cm"/>
      <inkml:brushProperty name="height" value="0.35" units="cm"/>
      <inkml:brushProperty name="color" value="#FFFFFF"/>
    </inkml:brush>
  </inkml:definitions>
  <inkml:trace contextRef="#ctx0" brushRef="#br0">232 157 24575,'35'0'0,"-11"0"0,-31 0 0,-24 0 0,-20-2 0,-11-6 0,7-2 0,13-1 0,16 1 0,13 4 0,10 0 0,27-1 0,-3 2 0,21 0 0,-15 3 0,-4 2 0,-5 0 0,-5 0 0,-2 2 0,-4-1 0,2-13 0,-3-4 0,2-12 0,-3 10 0,0 7 0,-1 9 0,11 2 0,4 0 0,9 0 0,-1 2 0,-5 0 0,-10 0 0,-6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23:17:46.383"/>
    </inkml:context>
    <inkml:brush xml:id="br0">
      <inkml:brushProperty name="width" value="0.35" units="cm"/>
      <inkml:brushProperty name="height" value="0.35" units="cm"/>
      <inkml:brushProperty name="color" value="#FFFFFF"/>
    </inkml:brush>
  </inkml:definitions>
  <inkml:trace contextRef="#ctx0" brushRef="#br0">1 1 24575,'0'0'0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23:17:45.834"/>
    </inkml:context>
    <inkml:brush xml:id="br0">
      <inkml:brushProperty name="width" value="0.35" units="cm"/>
      <inkml:brushProperty name="height" value="0.35" units="cm"/>
      <inkml:brushProperty name="color" value="#FFFFFF"/>
    </inkml:brush>
  </inkml:definitions>
  <inkml:trace contextRef="#ctx0" brushRef="#br0">1 1 24575,'53'28'0,"-4"-6"0,-12-11 0,-4-1 0,-4 0 0,-4-3 0,-5-2 0,4-4 0,4-1 0,1 0 0,0 0 0,-2 0 0,1 0 0,2 0 0,0 0 0,-5 0 0,-6 0 0,-2 0 0,2 7 0,2-4 0,2 4 0,-1-4 0,-3 0 0,-1 2 0,0 3 0,-2-1 0,3-1 0,-1-2 0,0-3 0,7 1 0,-8-2 0,6 3 0,-5 1 0,3 1 0,3 0 0,-1-4 0,-2 0 0,-5 3 0,0 1 0,3 0 0,3 0 0,1-4 0,-3-1 0,-2 0 0,-1 0 0,9 0 0,-9 0 0,-78 0 0,11 0 0,-70 0 0,44 0 0,6 0 0,8 0 0,10 0 0,8 0 0,7 0 0,3 0 0,2 0 0,0 0 0,5 0 0,1 0 0,4 0 0,-3 0 0,-3 0 0,2 0 0,-2 0 0,-1 0 0,-3 0 0,-2 0 0,15 0 0,6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23:17:46.383"/>
    </inkml:context>
    <inkml:brush xml:id="br0">
      <inkml:brushProperty name="width" value="0.35" units="cm"/>
      <inkml:brushProperty name="height" value="0.35" units="cm"/>
      <inkml:brushProperty name="color" value="#FFFFFF"/>
    </inkml:brush>
  </inkml:definitions>
  <inkml:trace contextRef="#ctx0" brushRef="#br0">1 1 24575,'0'0'0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23:18:19.450"/>
    </inkml:context>
    <inkml:brush xml:id="br0">
      <inkml:brushProperty name="width" value="0.35" units="cm"/>
      <inkml:brushProperty name="height" value="0.35" units="cm"/>
      <inkml:brushProperty name="color" value="#FFFFFF"/>
    </inkml:brush>
  </inkml:definitions>
  <inkml:trace contextRef="#ctx0" brushRef="#br0">0 1 24575,'0'0'0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23:19:36.417"/>
    </inkml:context>
    <inkml:brush xml:id="br0">
      <inkml:brushProperty name="width" value="0.35" units="cm"/>
      <inkml:brushProperty name="height" value="0.35" units="cm"/>
      <inkml:brushProperty name="color" value="#FFFFFF"/>
    </inkml:brush>
  </inkml:definitions>
  <inkml:trace contextRef="#ctx0" brushRef="#br0">1 362 24575,'74'-29'0,"-6"1"0,-11-5 0,-4 0 0,-4 3 0,6-6 0,-6 7 0,-8 6 0,-11 7 0,-13 9 0,-2 2 0,-1 0 0,-1 1 0,-2 1 0,-1 2 0,1 1 0,1 0 0,3 0 0,5 0 0,6 0 0,2 0 0,2 0 0,-3 0 0,-5 0 0,0 0 0,-1 0 0,1 0 0,0 0 0,-4 0 0,-5 0 0,-3 0 0,-1 0 0,1 0 0,0 0 0,-1 0 0,2 4 0,0-1 0,1 4 0,0-3 0,-1 3 0,-1-2 0,0 1 0,1 0 0,1-1 0,0 1 0,1 3 0,1 1 0,1 1 0,1 2 0,1-1 0,1 3 0,1 1 0,-2-2 0,-1 0 0,-2-2 0,0-2 0,0 1 0,0 1 0,0 2 0,1 1 0,1-3 0,1-1 0,2-5 0,0-2 0,0-3 0,0-1 0,0 0 0,-3 0 0,-3 0 0,-3 0 0,-1 0 0,1-1 0,-2-3 0,-2-5 0,-4 0 0,-2-5 0,0 1 0,0 1 0,-1 0 0,-3 2 0,-4 2 0,-5-1 0,-5-1 0,-4-1 0,-1-2 0,1-3 0,0-4 0,3 0 0,2-1 0,4 4 0,4 1 0,4 3 0,3 2 0,1 1 0,-4 3 0,-6-2 0,-2 1 0,-15-3 0,-6 1 0,-12 2 0,-5 1 0,7 1 0,6 4 0,11-1 0,9 3 0,6 0 0,2 0 0,1 0 0,-1 0 0,0 0 0,1 0 0,1 0 0,-4 0 0,2 0 0,-6 0 0,0 0 0,0 0 0,1 0 0,2 0 0,4 0 0,1-2 0,2-1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23:19:39.867"/>
    </inkml:context>
    <inkml:brush xml:id="br0">
      <inkml:brushProperty name="width" value="0.35" units="cm"/>
      <inkml:brushProperty name="height" value="0.35" units="cm"/>
      <inkml:brushProperty name="color" value="#FFFFFF"/>
    </inkml:brush>
  </inkml:definitions>
  <inkml:trace contextRef="#ctx0" brushRef="#br0">0 411 24575,'34'-25'0,"2"2"0,13-6 0,5-3 0,1-2 0,-4 2 0,-14 10 0,-8 7 0,-9 5 0,-3 5 0,-2 0 0,-1 1 0,1 1 0,-3 1 0,-1 0 0,-1 0 0,0-1 0,3-2 0,1-1 0,2-2 0,0-2 0,1-1 0,2-1 0,0 2 0,0 2 0,-2 1 0,-1 0 0,-1 0 0,-3 0 0,0 2 0,-4 3 0,3-1 0,-3 1 0,3-1 0,-2 1 0,2 2 0,2-3 0,3 1 0,0-3 0,0 1 0,-2 2 0,1-1 0,-1 1 0,0-1 0,2 1 0,1-3 0,2 3 0,0-3 0,0 0 0,0 3 0,-2-1 0,-2 3 0,-2 0 0,0 1 0,0 0 0,1 2 0,0 1 0,-1 2 0,-4-1 0,-1 2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23:20:04.183"/>
    </inkml:context>
    <inkml:brush xml:id="br0">
      <inkml:brushProperty name="width" value="0.35" units="cm"/>
      <inkml:brushProperty name="height" value="0.35" units="cm"/>
      <inkml:brushProperty name="color" value="#FFFFFF"/>
    </inkml:brush>
  </inkml:definitions>
  <inkml:trace contextRef="#ctx0" brushRef="#br0">0 0 24575,'0'0'0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23:18:19.450"/>
    </inkml:context>
    <inkml:brush xml:id="br0">
      <inkml:brushProperty name="width" value="0.35" units="cm"/>
      <inkml:brushProperty name="height" value="0.35" units="cm"/>
      <inkml:brushProperty name="color" value="#FFFFFF"/>
    </inkml:brush>
  </inkml:definitions>
  <inkml:trace contextRef="#ctx0" brushRef="#br0">0 1 24575,'0'0'0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23:19:36.417"/>
    </inkml:context>
    <inkml:brush xml:id="br0">
      <inkml:brushProperty name="width" value="0.35" units="cm"/>
      <inkml:brushProperty name="height" value="0.35" units="cm"/>
      <inkml:brushProperty name="color" value="#FFFFFF"/>
    </inkml:brush>
  </inkml:definitions>
  <inkml:trace contextRef="#ctx0" brushRef="#br0">1 362 24575,'74'-29'0,"-6"1"0,-11-5 0,-4 0 0,-4 3 0,6-6 0,-6 7 0,-8 6 0,-11 7 0,-13 9 0,-2 2 0,-1 0 0,-1 1 0,-2 1 0,-1 2 0,1 1 0,1 0 0,3 0 0,5 0 0,6 0 0,2 0 0,2 0 0,-3 0 0,-5 0 0,0 0 0,-1 0 0,1 0 0,0 0 0,-4 0 0,-5 0 0,-3 0 0,-1 0 0,1 0 0,0 0 0,-1 0 0,2 4 0,0-1 0,1 4 0,0-3 0,-1 3 0,-1-2 0,0 1 0,1 0 0,1-1 0,0 1 0,1 3 0,1 1 0,1 1 0,1 2 0,1-1 0,1 3 0,1 1 0,-2-2 0,-1 0 0,-2-2 0,0-2 0,0 1 0,0 1 0,0 2 0,1 1 0,1-3 0,1-1 0,2-5 0,0-2 0,0-3 0,0-1 0,0 0 0,-3 0 0,-3 0 0,-3 0 0,-1 0 0,1-1 0,-2-3 0,-2-5 0,-4 0 0,-2-5 0,0 1 0,0 1 0,-1 0 0,-3 2 0,-4 2 0,-5-1 0,-5-1 0,-4-1 0,-1-2 0,1-3 0,0-4 0,3 0 0,2-1 0,4 4 0,4 1 0,4 3 0,3 2 0,1 1 0,-4 3 0,-6-2 0,-2 1 0,-15-3 0,-6 1 0,-12 2 0,-5 1 0,7 1 0,6 4 0,11-1 0,9 3 0,6 0 0,2 0 0,1 0 0,-1 0 0,0 0 0,1 0 0,1 0 0,-4 0 0,2 0 0,-6 0 0,0 0 0,0 0 0,1 0 0,2 0 0,4 0 0,1-2 0,2-1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23:19:39.867"/>
    </inkml:context>
    <inkml:brush xml:id="br0">
      <inkml:brushProperty name="width" value="0.35" units="cm"/>
      <inkml:brushProperty name="height" value="0.35" units="cm"/>
      <inkml:brushProperty name="color" value="#FFFFFF"/>
    </inkml:brush>
  </inkml:definitions>
  <inkml:trace contextRef="#ctx0" brushRef="#br0">0 411 24575,'34'-25'0,"2"2"0,13-6 0,5-3 0,1-2 0,-4 2 0,-14 10 0,-8 7 0,-9 5 0,-3 5 0,-2 0 0,-1 1 0,1 1 0,-3 1 0,-1 0 0,-1 0 0,0-1 0,3-2 0,1-1 0,2-2 0,0-2 0,1-1 0,2-1 0,0 2 0,0 2 0,-2 1 0,-1 0 0,-1 0 0,-3 0 0,0 2 0,-4 3 0,3-1 0,-3 1 0,3-1 0,-2 1 0,2 2 0,2-3 0,3 1 0,0-3 0,0 1 0,-2 2 0,1-1 0,-1 1 0,0-1 0,2 1 0,1-3 0,2 3 0,0-3 0,0 0 0,0 3 0,-2-1 0,-2 3 0,-2 0 0,0 1 0,0 0 0,1 2 0,0 1 0,-1 2 0,-4-1 0,-1 2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23:20:04.183"/>
    </inkml:context>
    <inkml:brush xml:id="br0">
      <inkml:brushProperty name="width" value="0.35" units="cm"/>
      <inkml:brushProperty name="height" value="0.35" units="cm"/>
      <inkml:brushProperty name="color" value="#FFFFFF"/>
    </inkml:brush>
  </inkml:definitions>
  <inkml:trace contextRef="#ctx0" brushRef="#br0">0 0 24575,'0'0'0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23:17:41.817"/>
    </inkml:context>
    <inkml:brush xml:id="br0">
      <inkml:brushProperty name="width" value="0.35" units="cm"/>
      <inkml:brushProperty name="height" value="0.35" units="cm"/>
      <inkml:brushProperty name="color" value="#FFFFFF"/>
    </inkml:brush>
  </inkml:definitions>
  <inkml:trace contextRef="#ctx0" brushRef="#br0">232 157 24575,'35'0'0,"-11"0"0,-31 0 0,-24 0 0,-20-2 0,-11-6 0,7-2 0,13-1 0,16 1 0,13 4 0,10 0 0,27-1 0,-3 2 0,21 0 0,-15 3 0,-4 2 0,-5 0 0,-5 0 0,-2 2 0,-4-1 0,2-13 0,-3-4 0,2-12 0,-3 10 0,0 7 0,-1 9 0,11 2 0,4 0 0,9 0 0,-1 2 0,-5 0 0,-10 0 0,-6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23:17:45.834"/>
    </inkml:context>
    <inkml:brush xml:id="br0">
      <inkml:brushProperty name="width" value="0.35" units="cm"/>
      <inkml:brushProperty name="height" value="0.35" units="cm"/>
      <inkml:brushProperty name="color" value="#FFFFFF"/>
    </inkml:brush>
  </inkml:definitions>
  <inkml:trace contextRef="#ctx0" brushRef="#br0">1 1 24575,'53'28'0,"-4"-6"0,-12-11 0,-4-1 0,-4 0 0,-4-3 0,-5-2 0,4-4 0,4-1 0,1 0 0,0 0 0,-2 0 0,1 0 0,2 0 0,0 0 0,-5 0 0,-6 0 0,-2 0 0,2 7 0,2-4 0,2 4 0,-1-4 0,-3 0 0,-1 2 0,0 3 0,-2-1 0,3-1 0,-1-2 0,0-3 0,7 1 0,-8-2 0,6 3 0,-5 1 0,3 1 0,3 0 0,-1-4 0,-2 0 0,-5 3 0,0 1 0,3 0 0,3 0 0,1-4 0,-3-1 0,-2 0 0,-1 0 0,9 0 0,-9 0 0,-78 0 0,11 0 0,-70 0 0,44 0 0,6 0 0,8 0 0,10 0 0,8 0 0,7 0 0,3 0 0,2 0 0,0 0 0,5 0 0,1 0 0,4 0 0,-3 0 0,-3 0 0,2 0 0,-2 0 0,-1 0 0,-3 0 0,-2 0 0,15 0 0,6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23:17:46.383"/>
    </inkml:context>
    <inkml:brush xml:id="br0">
      <inkml:brushProperty name="width" value="0.35" units="cm"/>
      <inkml:brushProperty name="height" value="0.35" units="cm"/>
      <inkml:brushProperty name="color" value="#FFFFFF"/>
    </inkml:brush>
  </inkml:definitions>
  <inkml:trace contextRef="#ctx0" brushRef="#br0">1 1 24575,'0'0'0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23:18:19.450"/>
    </inkml:context>
    <inkml:brush xml:id="br0">
      <inkml:brushProperty name="width" value="0.35" units="cm"/>
      <inkml:brushProperty name="height" value="0.35" units="cm"/>
      <inkml:brushProperty name="color" value="#FFFFFF"/>
    </inkml:brush>
  </inkml:definitions>
  <inkml:trace contextRef="#ctx0" brushRef="#br0">0 1 24575,'0'0'0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23:19:36.417"/>
    </inkml:context>
    <inkml:brush xml:id="br0">
      <inkml:brushProperty name="width" value="0.35" units="cm"/>
      <inkml:brushProperty name="height" value="0.35" units="cm"/>
      <inkml:brushProperty name="color" value="#FFFFFF"/>
    </inkml:brush>
  </inkml:definitions>
  <inkml:trace contextRef="#ctx0" brushRef="#br0">1 362 24575,'74'-29'0,"-6"1"0,-11-5 0,-4 0 0,-4 3 0,6-6 0,-6 7 0,-8 6 0,-11 7 0,-13 9 0,-2 2 0,-1 0 0,-1 1 0,-2 1 0,-1 2 0,1 1 0,1 0 0,3 0 0,5 0 0,6 0 0,2 0 0,2 0 0,-3 0 0,-5 0 0,0 0 0,-1 0 0,1 0 0,0 0 0,-4 0 0,-5 0 0,-3 0 0,-1 0 0,1 0 0,0 0 0,-1 0 0,2 4 0,0-1 0,1 4 0,0-3 0,-1 3 0,-1-2 0,0 1 0,1 0 0,1-1 0,0 1 0,1 3 0,1 1 0,1 1 0,1 2 0,1-1 0,1 3 0,1 1 0,-2-2 0,-1 0 0,-2-2 0,0-2 0,0 1 0,0 1 0,0 2 0,1 1 0,1-3 0,1-1 0,2-5 0,0-2 0,0-3 0,0-1 0,0 0 0,-3 0 0,-3 0 0,-3 0 0,-1 0 0,1-1 0,-2-3 0,-2-5 0,-4 0 0,-2-5 0,0 1 0,0 1 0,-1 0 0,-3 2 0,-4 2 0,-5-1 0,-5-1 0,-4-1 0,-1-2 0,1-3 0,0-4 0,3 0 0,2-1 0,4 4 0,4 1 0,4 3 0,3 2 0,1 1 0,-4 3 0,-6-2 0,-2 1 0,-15-3 0,-6 1 0,-12 2 0,-5 1 0,7 1 0,6 4 0,11-1 0,9 3 0,6 0 0,2 0 0,1 0 0,-1 0 0,0 0 0,1 0 0,1 0 0,-4 0 0,2 0 0,-6 0 0,0 0 0,0 0 0,1 0 0,2 0 0,4 0 0,1-2 0,2-1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23:17:45.834"/>
    </inkml:context>
    <inkml:brush xml:id="br0">
      <inkml:brushProperty name="width" value="0.35" units="cm"/>
      <inkml:brushProperty name="height" value="0.35" units="cm"/>
      <inkml:brushProperty name="color" value="#FFFFFF"/>
    </inkml:brush>
  </inkml:definitions>
  <inkml:trace contextRef="#ctx0" brushRef="#br0">1 1 24575,'53'28'0,"-4"-6"0,-12-11 0,-4-1 0,-4 0 0,-4-3 0,-5-2 0,4-4 0,4-1 0,1 0 0,0 0 0,-2 0 0,1 0 0,2 0 0,0 0 0,-5 0 0,-6 0 0,-2 0 0,2 7 0,2-4 0,2 4 0,-1-4 0,-3 0 0,-1 2 0,0 3 0,-2-1 0,3-1 0,-1-2 0,0-3 0,7 1 0,-8-2 0,6 3 0,-5 1 0,3 1 0,3 0 0,-1-4 0,-2 0 0,-5 3 0,0 1 0,3 0 0,3 0 0,1-4 0,-3-1 0,-2 0 0,-1 0 0,9 0 0,-9 0 0,-78 0 0,11 0 0,-70 0 0,44 0 0,6 0 0,8 0 0,10 0 0,8 0 0,7 0 0,3 0 0,2 0 0,0 0 0,5 0 0,1 0 0,4 0 0,-3 0 0,-3 0 0,2 0 0,-2 0 0,-1 0 0,-3 0 0,-2 0 0,15 0 0,6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23:19:39.867"/>
    </inkml:context>
    <inkml:brush xml:id="br0">
      <inkml:brushProperty name="width" value="0.35" units="cm"/>
      <inkml:brushProperty name="height" value="0.35" units="cm"/>
      <inkml:brushProperty name="color" value="#FFFFFF"/>
    </inkml:brush>
  </inkml:definitions>
  <inkml:trace contextRef="#ctx0" brushRef="#br0">0 411 24575,'34'-25'0,"2"2"0,13-6 0,5-3 0,1-2 0,-4 2 0,-14 10 0,-8 7 0,-9 5 0,-3 5 0,-2 0 0,-1 1 0,1 1 0,-3 1 0,-1 0 0,-1 0 0,0-1 0,3-2 0,1-1 0,2-2 0,0-2 0,1-1 0,2-1 0,0 2 0,0 2 0,-2 1 0,-1 0 0,-1 0 0,-3 0 0,0 2 0,-4 3 0,3-1 0,-3 1 0,3-1 0,-2 1 0,2 2 0,2-3 0,3 1 0,0-3 0,0 1 0,-2 2 0,1-1 0,-1 1 0,0-1 0,2 1 0,1-3 0,2 3 0,0-3 0,0 0 0,0 3 0,-2-1 0,-2 3 0,-2 0 0,0 1 0,0 0 0,1 2 0,0 1 0,-1 2 0,-4-1 0,-1 2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23:20:04.183"/>
    </inkml:context>
    <inkml:brush xml:id="br0">
      <inkml:brushProperty name="width" value="0.35" units="cm"/>
      <inkml:brushProperty name="height" value="0.35" units="cm"/>
      <inkml:brushProperty name="color" value="#FFFFFF"/>
    </inkml:brush>
  </inkml:definitions>
  <inkml:trace contextRef="#ctx0" brushRef="#br0">0 0 24575,'0'0'0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23:17:41.817"/>
    </inkml:context>
    <inkml:brush xml:id="br0">
      <inkml:brushProperty name="width" value="0.35" units="cm"/>
      <inkml:brushProperty name="height" value="0.35" units="cm"/>
      <inkml:brushProperty name="color" value="#FFFFFF"/>
    </inkml:brush>
  </inkml:definitions>
  <inkml:trace contextRef="#ctx0" brushRef="#br0">232 157 24575,'35'0'0,"-11"0"0,-31 0 0,-24 0 0,-20-2 0,-11-6 0,7-2 0,13-1 0,16 1 0,13 4 0,10 0 0,27-1 0,-3 2 0,21 0 0,-15 3 0,-4 2 0,-5 0 0,-5 0 0,-2 2 0,-4-1 0,2-13 0,-3-4 0,2-12 0,-3 10 0,0 7 0,-1 9 0,11 2 0,4 0 0,9 0 0,-1 2 0,-5 0 0,-10 0 0,-6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23:17:45.834"/>
    </inkml:context>
    <inkml:brush xml:id="br0">
      <inkml:brushProperty name="width" value="0.35" units="cm"/>
      <inkml:brushProperty name="height" value="0.35" units="cm"/>
      <inkml:brushProperty name="color" value="#FFFFFF"/>
    </inkml:brush>
  </inkml:definitions>
  <inkml:trace contextRef="#ctx0" brushRef="#br0">1 1 24575,'53'28'0,"-4"-6"0,-12-11 0,-4-1 0,-4 0 0,-4-3 0,-5-2 0,4-4 0,4-1 0,1 0 0,0 0 0,-2 0 0,1 0 0,2 0 0,0 0 0,-5 0 0,-6 0 0,-2 0 0,2 7 0,2-4 0,2 4 0,-1-4 0,-3 0 0,-1 2 0,0 3 0,-2-1 0,3-1 0,-1-2 0,0-3 0,7 1 0,-8-2 0,6 3 0,-5 1 0,3 1 0,3 0 0,-1-4 0,-2 0 0,-5 3 0,0 1 0,3 0 0,3 0 0,1-4 0,-3-1 0,-2 0 0,-1 0 0,9 0 0,-9 0 0,-78 0 0,11 0 0,-70 0 0,44 0 0,6 0 0,8 0 0,10 0 0,8 0 0,7 0 0,3 0 0,2 0 0,0 0 0,5 0 0,1 0 0,4 0 0,-3 0 0,-3 0 0,2 0 0,-2 0 0,-1 0 0,-3 0 0,-2 0 0,15 0 0,6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23:17:46.383"/>
    </inkml:context>
    <inkml:brush xml:id="br0">
      <inkml:brushProperty name="width" value="0.35" units="cm"/>
      <inkml:brushProperty name="height" value="0.35" units="cm"/>
      <inkml:brushProperty name="color" value="#FFFFFF"/>
    </inkml:brush>
  </inkml:definitions>
  <inkml:trace contextRef="#ctx0" brushRef="#br0">1 1 24575,'0'0'0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23:18:19.450"/>
    </inkml:context>
    <inkml:brush xml:id="br0">
      <inkml:brushProperty name="width" value="0.35" units="cm"/>
      <inkml:brushProperty name="height" value="0.35" units="cm"/>
      <inkml:brushProperty name="color" value="#FFFFFF"/>
    </inkml:brush>
  </inkml:definitions>
  <inkml:trace contextRef="#ctx0" brushRef="#br0">0 1 24575,'0'0'0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23:19:36.417"/>
    </inkml:context>
    <inkml:brush xml:id="br0">
      <inkml:brushProperty name="width" value="0.35" units="cm"/>
      <inkml:brushProperty name="height" value="0.35" units="cm"/>
      <inkml:brushProperty name="color" value="#FFFFFF"/>
    </inkml:brush>
  </inkml:definitions>
  <inkml:trace contextRef="#ctx0" brushRef="#br0">1 362 24575,'74'-29'0,"-6"1"0,-11-5 0,-4 0 0,-4 3 0,6-6 0,-6 7 0,-8 6 0,-11 7 0,-13 9 0,-2 2 0,-1 0 0,-1 1 0,-2 1 0,-1 2 0,1 1 0,1 0 0,3 0 0,5 0 0,6 0 0,2 0 0,2 0 0,-3 0 0,-5 0 0,0 0 0,-1 0 0,1 0 0,0 0 0,-4 0 0,-5 0 0,-3 0 0,-1 0 0,1 0 0,0 0 0,-1 0 0,2 4 0,0-1 0,1 4 0,0-3 0,-1 3 0,-1-2 0,0 1 0,1 0 0,1-1 0,0 1 0,1 3 0,1 1 0,1 1 0,1 2 0,1-1 0,1 3 0,1 1 0,-2-2 0,-1 0 0,-2-2 0,0-2 0,0 1 0,0 1 0,0 2 0,1 1 0,1-3 0,1-1 0,2-5 0,0-2 0,0-3 0,0-1 0,0 0 0,-3 0 0,-3 0 0,-3 0 0,-1 0 0,1-1 0,-2-3 0,-2-5 0,-4 0 0,-2-5 0,0 1 0,0 1 0,-1 0 0,-3 2 0,-4 2 0,-5-1 0,-5-1 0,-4-1 0,-1-2 0,1-3 0,0-4 0,3 0 0,2-1 0,4 4 0,4 1 0,4 3 0,3 2 0,1 1 0,-4 3 0,-6-2 0,-2 1 0,-15-3 0,-6 1 0,-12 2 0,-5 1 0,7 1 0,6 4 0,11-1 0,9 3 0,6 0 0,2 0 0,1 0 0,-1 0 0,0 0 0,1 0 0,1 0 0,-4 0 0,2 0 0,-6 0 0,0 0 0,0 0 0,1 0 0,2 0 0,4 0 0,1-2 0,2-1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23:19:39.867"/>
    </inkml:context>
    <inkml:brush xml:id="br0">
      <inkml:brushProperty name="width" value="0.35" units="cm"/>
      <inkml:brushProperty name="height" value="0.35" units="cm"/>
      <inkml:brushProperty name="color" value="#FFFFFF"/>
    </inkml:brush>
  </inkml:definitions>
  <inkml:trace contextRef="#ctx0" brushRef="#br0">0 411 24575,'34'-25'0,"2"2"0,13-6 0,5-3 0,1-2 0,-4 2 0,-14 10 0,-8 7 0,-9 5 0,-3 5 0,-2 0 0,-1 1 0,1 1 0,-3 1 0,-1 0 0,-1 0 0,0-1 0,3-2 0,1-1 0,2-2 0,0-2 0,1-1 0,2-1 0,0 2 0,0 2 0,-2 1 0,-1 0 0,-1 0 0,-3 0 0,0 2 0,-4 3 0,3-1 0,-3 1 0,3-1 0,-2 1 0,2 2 0,2-3 0,3 1 0,0-3 0,0 1 0,-2 2 0,1-1 0,-1 1 0,0-1 0,2 1 0,1-3 0,2 3 0,0-3 0,0 0 0,0 3 0,-2-1 0,-2 3 0,-2 0 0,0 1 0,0 0 0,1 2 0,0 1 0,-1 2 0,-4-1 0,-1 2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23:20:04.183"/>
    </inkml:context>
    <inkml:brush xml:id="br0">
      <inkml:brushProperty name="width" value="0.35" units="cm"/>
      <inkml:brushProperty name="height" value="0.35" units="cm"/>
      <inkml:brushProperty name="color" value="#FFFFFF"/>
    </inkml:brush>
  </inkml:definitions>
  <inkml:trace contextRef="#ctx0" brushRef="#br0">0 0 24575,'0'0'0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23:17:41.817"/>
    </inkml:context>
    <inkml:brush xml:id="br0">
      <inkml:brushProperty name="width" value="0.35" units="cm"/>
      <inkml:brushProperty name="height" value="0.35" units="cm"/>
      <inkml:brushProperty name="color" value="#FFFFFF"/>
    </inkml:brush>
  </inkml:definitions>
  <inkml:trace contextRef="#ctx0" brushRef="#br0">232 157 24575,'35'0'0,"-11"0"0,-31 0 0,-24 0 0,-20-2 0,-11-6 0,7-2 0,13-1 0,16 1 0,13 4 0,10 0 0,27-1 0,-3 2 0,21 0 0,-15 3 0,-4 2 0,-5 0 0,-5 0 0,-2 2 0,-4-1 0,2-13 0,-3-4 0,2-12 0,-3 10 0,0 7 0,-1 9 0,11 2 0,4 0 0,9 0 0,-1 2 0,-5 0 0,-10 0 0,-6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23:17:46.383"/>
    </inkml:context>
    <inkml:brush xml:id="br0">
      <inkml:brushProperty name="width" value="0.35" units="cm"/>
      <inkml:brushProperty name="height" value="0.35" units="cm"/>
      <inkml:brushProperty name="color" value="#FFFFFF"/>
    </inkml:brush>
  </inkml:definitions>
  <inkml:trace contextRef="#ctx0" brushRef="#br0">1 1 24575,'0'0'0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23:17:45.834"/>
    </inkml:context>
    <inkml:brush xml:id="br0">
      <inkml:brushProperty name="width" value="0.35" units="cm"/>
      <inkml:brushProperty name="height" value="0.35" units="cm"/>
      <inkml:brushProperty name="color" value="#FFFFFF"/>
    </inkml:brush>
  </inkml:definitions>
  <inkml:trace contextRef="#ctx0" brushRef="#br0">1 1 24575,'53'28'0,"-4"-6"0,-12-11 0,-4-1 0,-4 0 0,-4-3 0,-5-2 0,4-4 0,4-1 0,1 0 0,0 0 0,-2 0 0,1 0 0,2 0 0,0 0 0,-5 0 0,-6 0 0,-2 0 0,2 7 0,2-4 0,2 4 0,-1-4 0,-3 0 0,-1 2 0,0 3 0,-2-1 0,3-1 0,-1-2 0,0-3 0,7 1 0,-8-2 0,6 3 0,-5 1 0,3 1 0,3 0 0,-1-4 0,-2 0 0,-5 3 0,0 1 0,3 0 0,3 0 0,1-4 0,-3-1 0,-2 0 0,-1 0 0,9 0 0,-9 0 0,-78 0 0,11 0 0,-70 0 0,44 0 0,6 0 0,8 0 0,10 0 0,8 0 0,7 0 0,3 0 0,2 0 0,0 0 0,5 0 0,1 0 0,4 0 0,-3 0 0,-3 0 0,2 0 0,-2 0 0,-1 0 0,-3 0 0,-2 0 0,15 0 0,6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23:17:46.383"/>
    </inkml:context>
    <inkml:brush xml:id="br0">
      <inkml:brushProperty name="width" value="0.35" units="cm"/>
      <inkml:brushProperty name="height" value="0.35" units="cm"/>
      <inkml:brushProperty name="color" value="#FFFFFF"/>
    </inkml:brush>
  </inkml:definitions>
  <inkml:trace contextRef="#ctx0" brushRef="#br0">1 1 24575,'0'0'0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23:18:19.450"/>
    </inkml:context>
    <inkml:brush xml:id="br0">
      <inkml:brushProperty name="width" value="0.35" units="cm"/>
      <inkml:brushProperty name="height" value="0.35" units="cm"/>
      <inkml:brushProperty name="color" value="#FFFFFF"/>
    </inkml:brush>
  </inkml:definitions>
  <inkml:trace contextRef="#ctx0" brushRef="#br0">0 1 24575,'0'0'0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23:19:36.417"/>
    </inkml:context>
    <inkml:brush xml:id="br0">
      <inkml:brushProperty name="width" value="0.35" units="cm"/>
      <inkml:brushProperty name="height" value="0.35" units="cm"/>
      <inkml:brushProperty name="color" value="#FFFFFF"/>
    </inkml:brush>
  </inkml:definitions>
  <inkml:trace contextRef="#ctx0" brushRef="#br0">1 362 24575,'74'-29'0,"-6"1"0,-11-5 0,-4 0 0,-4 3 0,6-6 0,-6 7 0,-8 6 0,-11 7 0,-13 9 0,-2 2 0,-1 0 0,-1 1 0,-2 1 0,-1 2 0,1 1 0,1 0 0,3 0 0,5 0 0,6 0 0,2 0 0,2 0 0,-3 0 0,-5 0 0,0 0 0,-1 0 0,1 0 0,0 0 0,-4 0 0,-5 0 0,-3 0 0,-1 0 0,1 0 0,0 0 0,-1 0 0,2 4 0,0-1 0,1 4 0,0-3 0,-1 3 0,-1-2 0,0 1 0,1 0 0,1-1 0,0 1 0,1 3 0,1 1 0,1 1 0,1 2 0,1-1 0,1 3 0,1 1 0,-2-2 0,-1 0 0,-2-2 0,0-2 0,0 1 0,0 1 0,0 2 0,1 1 0,1-3 0,1-1 0,2-5 0,0-2 0,0-3 0,0-1 0,0 0 0,-3 0 0,-3 0 0,-3 0 0,-1 0 0,1-1 0,-2-3 0,-2-5 0,-4 0 0,-2-5 0,0 1 0,0 1 0,-1 0 0,-3 2 0,-4 2 0,-5-1 0,-5-1 0,-4-1 0,-1-2 0,1-3 0,0-4 0,3 0 0,2-1 0,4 4 0,4 1 0,4 3 0,3 2 0,1 1 0,-4 3 0,-6-2 0,-2 1 0,-15-3 0,-6 1 0,-12 2 0,-5 1 0,7 1 0,6 4 0,11-1 0,9 3 0,6 0 0,2 0 0,1 0 0,-1 0 0,0 0 0,1 0 0,1 0 0,-4 0 0,2 0 0,-6 0 0,0 0 0,0 0 0,1 0 0,2 0 0,4 0 0,1-2 0,2-1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23:19:39.867"/>
    </inkml:context>
    <inkml:brush xml:id="br0">
      <inkml:brushProperty name="width" value="0.35" units="cm"/>
      <inkml:brushProperty name="height" value="0.35" units="cm"/>
      <inkml:brushProperty name="color" value="#FFFFFF"/>
    </inkml:brush>
  </inkml:definitions>
  <inkml:trace contextRef="#ctx0" brushRef="#br0">0 411 24575,'34'-25'0,"2"2"0,13-6 0,5-3 0,1-2 0,-4 2 0,-14 10 0,-8 7 0,-9 5 0,-3 5 0,-2 0 0,-1 1 0,1 1 0,-3 1 0,-1 0 0,-1 0 0,0-1 0,3-2 0,1-1 0,2-2 0,0-2 0,1-1 0,2-1 0,0 2 0,0 2 0,-2 1 0,-1 0 0,-1 0 0,-3 0 0,0 2 0,-4 3 0,3-1 0,-3 1 0,3-1 0,-2 1 0,2 2 0,2-3 0,3 1 0,0-3 0,0 1 0,-2 2 0,1-1 0,-1 1 0,0-1 0,2 1 0,1-3 0,2 3 0,0-3 0,0 0 0,0 3 0,-2-1 0,-2 3 0,-2 0 0,0 1 0,0 0 0,1 2 0,0 1 0,-1 2 0,-4-1 0,-1 2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23:20:04.183"/>
    </inkml:context>
    <inkml:brush xml:id="br0">
      <inkml:brushProperty name="width" value="0.35" units="cm"/>
      <inkml:brushProperty name="height" value="0.35" units="cm"/>
      <inkml:brushProperty name="color" value="#FFFFFF"/>
    </inkml:brush>
  </inkml:definitions>
  <inkml:trace contextRef="#ctx0" brushRef="#br0">0 0 24575,'0'0'0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23:17:41.817"/>
    </inkml:context>
    <inkml:brush xml:id="br0">
      <inkml:brushProperty name="width" value="0.35" units="cm"/>
      <inkml:brushProperty name="height" value="0.35" units="cm"/>
      <inkml:brushProperty name="color" value="#FFFFFF"/>
    </inkml:brush>
  </inkml:definitions>
  <inkml:trace contextRef="#ctx0" brushRef="#br0">232 157 24575,'35'0'0,"-11"0"0,-31 0 0,-24 0 0,-20-2 0,-11-6 0,7-2 0,13-1 0,16 1 0,13 4 0,10 0 0,27-1 0,-3 2 0,21 0 0,-15 3 0,-4 2 0,-5 0 0,-5 0 0,-2 2 0,-4-1 0,2-13 0,-3-4 0,2-12 0,-3 10 0,0 7 0,-1 9 0,11 2 0,4 0 0,9 0 0,-1 2 0,-5 0 0,-10 0 0,-6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23:17:45.834"/>
    </inkml:context>
    <inkml:brush xml:id="br0">
      <inkml:brushProperty name="width" value="0.35" units="cm"/>
      <inkml:brushProperty name="height" value="0.35" units="cm"/>
      <inkml:brushProperty name="color" value="#FFFFFF"/>
    </inkml:brush>
  </inkml:definitions>
  <inkml:trace contextRef="#ctx0" brushRef="#br0">1 1 24575,'53'28'0,"-4"-6"0,-12-11 0,-4-1 0,-4 0 0,-4-3 0,-5-2 0,4-4 0,4-1 0,1 0 0,0 0 0,-2 0 0,1 0 0,2 0 0,0 0 0,-5 0 0,-6 0 0,-2 0 0,2 7 0,2-4 0,2 4 0,-1-4 0,-3 0 0,-1 2 0,0 3 0,-2-1 0,3-1 0,-1-2 0,0-3 0,7 1 0,-8-2 0,6 3 0,-5 1 0,3 1 0,3 0 0,-1-4 0,-2 0 0,-5 3 0,0 1 0,3 0 0,3 0 0,1-4 0,-3-1 0,-2 0 0,-1 0 0,9 0 0,-9 0 0,-78 0 0,11 0 0,-70 0 0,44 0 0,6 0 0,8 0 0,10 0 0,8 0 0,7 0 0,3 0 0,2 0 0,0 0 0,5 0 0,1 0 0,4 0 0,-3 0 0,-3 0 0,2 0 0,-2 0 0,-1 0 0,-3 0 0,-2 0 0,15 0 0,6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23:17:46.383"/>
    </inkml:context>
    <inkml:brush xml:id="br0">
      <inkml:brushProperty name="width" value="0.35" units="cm"/>
      <inkml:brushProperty name="height" value="0.35" units="cm"/>
      <inkml:brushProperty name="color" value="#FFFFFF"/>
    </inkml:brush>
  </inkml:definitions>
  <inkml:trace contextRef="#ctx0" brushRef="#br0">1 1 24575,'0'0'0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23:18:19.450"/>
    </inkml:context>
    <inkml:brush xml:id="br0">
      <inkml:brushProperty name="width" value="0.35" units="cm"/>
      <inkml:brushProperty name="height" value="0.35" units="cm"/>
      <inkml:brushProperty name="color" value="#FFFFFF"/>
    </inkml:brush>
  </inkml:definitions>
  <inkml:trace contextRef="#ctx0" brushRef="#br0">0 1 24575,'0'0'0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23:18:19.450"/>
    </inkml:context>
    <inkml:brush xml:id="br0">
      <inkml:brushProperty name="width" value="0.35" units="cm"/>
      <inkml:brushProperty name="height" value="0.35" units="cm"/>
      <inkml:brushProperty name="color" value="#FFFFFF"/>
    </inkml:brush>
  </inkml:definitions>
  <inkml:trace contextRef="#ctx0" brushRef="#br0">0 1 24575,'0'0'0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23:19:36.417"/>
    </inkml:context>
    <inkml:brush xml:id="br0">
      <inkml:brushProperty name="width" value="0.35" units="cm"/>
      <inkml:brushProperty name="height" value="0.35" units="cm"/>
      <inkml:brushProperty name="color" value="#FFFFFF"/>
    </inkml:brush>
  </inkml:definitions>
  <inkml:trace contextRef="#ctx0" brushRef="#br0">1 362 24575,'74'-29'0,"-6"1"0,-11-5 0,-4 0 0,-4 3 0,6-6 0,-6 7 0,-8 6 0,-11 7 0,-13 9 0,-2 2 0,-1 0 0,-1 1 0,-2 1 0,-1 2 0,1 1 0,1 0 0,3 0 0,5 0 0,6 0 0,2 0 0,2 0 0,-3 0 0,-5 0 0,0 0 0,-1 0 0,1 0 0,0 0 0,-4 0 0,-5 0 0,-3 0 0,-1 0 0,1 0 0,0 0 0,-1 0 0,2 4 0,0-1 0,1 4 0,0-3 0,-1 3 0,-1-2 0,0 1 0,1 0 0,1-1 0,0 1 0,1 3 0,1 1 0,1 1 0,1 2 0,1-1 0,1 3 0,1 1 0,-2-2 0,-1 0 0,-2-2 0,0-2 0,0 1 0,0 1 0,0 2 0,1 1 0,1-3 0,1-1 0,2-5 0,0-2 0,0-3 0,0-1 0,0 0 0,-3 0 0,-3 0 0,-3 0 0,-1 0 0,1-1 0,-2-3 0,-2-5 0,-4 0 0,-2-5 0,0 1 0,0 1 0,-1 0 0,-3 2 0,-4 2 0,-5-1 0,-5-1 0,-4-1 0,-1-2 0,1-3 0,0-4 0,3 0 0,2-1 0,4 4 0,4 1 0,4 3 0,3 2 0,1 1 0,-4 3 0,-6-2 0,-2 1 0,-15-3 0,-6 1 0,-12 2 0,-5 1 0,7 1 0,6 4 0,11-1 0,9 3 0,6 0 0,2 0 0,1 0 0,-1 0 0,0 0 0,1 0 0,1 0 0,-4 0 0,2 0 0,-6 0 0,0 0 0,0 0 0,1 0 0,2 0 0,4 0 0,1-2 0,2-1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23:19:39.867"/>
    </inkml:context>
    <inkml:brush xml:id="br0">
      <inkml:brushProperty name="width" value="0.35" units="cm"/>
      <inkml:brushProperty name="height" value="0.35" units="cm"/>
      <inkml:brushProperty name="color" value="#FFFFFF"/>
    </inkml:brush>
  </inkml:definitions>
  <inkml:trace contextRef="#ctx0" brushRef="#br0">0 411 24575,'34'-25'0,"2"2"0,13-6 0,5-3 0,1-2 0,-4 2 0,-14 10 0,-8 7 0,-9 5 0,-3 5 0,-2 0 0,-1 1 0,1 1 0,-3 1 0,-1 0 0,-1 0 0,0-1 0,3-2 0,1-1 0,2-2 0,0-2 0,1-1 0,2-1 0,0 2 0,0 2 0,-2 1 0,-1 0 0,-1 0 0,-3 0 0,0 2 0,-4 3 0,3-1 0,-3 1 0,3-1 0,-2 1 0,2 2 0,2-3 0,3 1 0,0-3 0,0 1 0,-2 2 0,1-1 0,-1 1 0,0-1 0,2 1 0,1-3 0,2 3 0,0-3 0,0 0 0,0 3 0,-2-1 0,-2 3 0,-2 0 0,0 1 0,0 0 0,1 2 0,0 1 0,-1 2 0,-4-1 0,-1 2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23:20:04.183"/>
    </inkml:context>
    <inkml:brush xml:id="br0">
      <inkml:brushProperty name="width" value="0.35" units="cm"/>
      <inkml:brushProperty name="height" value="0.35" units="cm"/>
      <inkml:brushProperty name="color" value="#FFFFFF"/>
    </inkml:brush>
  </inkml:definitions>
  <inkml:trace contextRef="#ctx0" brushRef="#br0">0 0 24575,'0'0'0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23:17:41.817"/>
    </inkml:context>
    <inkml:brush xml:id="br0">
      <inkml:brushProperty name="width" value="0.35" units="cm"/>
      <inkml:brushProperty name="height" value="0.35" units="cm"/>
      <inkml:brushProperty name="color" value="#FFFFFF"/>
    </inkml:brush>
  </inkml:definitions>
  <inkml:trace contextRef="#ctx0" brushRef="#br0">232 157 24575,'35'0'0,"-11"0"0,-31 0 0,-24 0 0,-20-2 0,-11-6 0,7-2 0,13-1 0,16 1 0,13 4 0,10 0 0,27-1 0,-3 2 0,21 0 0,-15 3 0,-4 2 0,-5 0 0,-5 0 0,-2 2 0,-4-1 0,2-13 0,-3-4 0,2-12 0,-3 10 0,0 7 0,-1 9 0,11 2 0,4 0 0,9 0 0,-1 2 0,-5 0 0,-10 0 0,-6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23:17:45.834"/>
    </inkml:context>
    <inkml:brush xml:id="br0">
      <inkml:brushProperty name="width" value="0.35" units="cm"/>
      <inkml:brushProperty name="height" value="0.35" units="cm"/>
      <inkml:brushProperty name="color" value="#FFFFFF"/>
    </inkml:brush>
  </inkml:definitions>
  <inkml:trace contextRef="#ctx0" brushRef="#br0">1 1 24575,'53'28'0,"-4"-6"0,-12-11 0,-4-1 0,-4 0 0,-4-3 0,-5-2 0,4-4 0,4-1 0,1 0 0,0 0 0,-2 0 0,1 0 0,2 0 0,0 0 0,-5 0 0,-6 0 0,-2 0 0,2 7 0,2-4 0,2 4 0,-1-4 0,-3 0 0,-1 2 0,0 3 0,-2-1 0,3-1 0,-1-2 0,0-3 0,7 1 0,-8-2 0,6 3 0,-5 1 0,3 1 0,3 0 0,-1-4 0,-2 0 0,-5 3 0,0 1 0,3 0 0,3 0 0,1-4 0,-3-1 0,-2 0 0,-1 0 0,9 0 0,-9 0 0,-78 0 0,11 0 0,-70 0 0,44 0 0,6 0 0,8 0 0,10 0 0,8 0 0,7 0 0,3 0 0,2 0 0,0 0 0,5 0 0,1 0 0,4 0 0,-3 0 0,-3 0 0,2 0 0,-2 0 0,-1 0 0,-3 0 0,-2 0 0,15 0 0,6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23:17:46.383"/>
    </inkml:context>
    <inkml:brush xml:id="br0">
      <inkml:brushProperty name="width" value="0.35" units="cm"/>
      <inkml:brushProperty name="height" value="0.35" units="cm"/>
      <inkml:brushProperty name="color" value="#FFFFFF"/>
    </inkml:brush>
  </inkml:definitions>
  <inkml:trace contextRef="#ctx0" brushRef="#br0">1 1 24575,'0'0'0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23:18:19.450"/>
    </inkml:context>
    <inkml:brush xml:id="br0">
      <inkml:brushProperty name="width" value="0.35" units="cm"/>
      <inkml:brushProperty name="height" value="0.35" units="cm"/>
      <inkml:brushProperty name="color" value="#FFFFFF"/>
    </inkml:brush>
  </inkml:definitions>
  <inkml:trace contextRef="#ctx0" brushRef="#br0">0 1 24575,'0'0'0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23:19:36.417"/>
    </inkml:context>
    <inkml:brush xml:id="br0">
      <inkml:brushProperty name="width" value="0.35" units="cm"/>
      <inkml:brushProperty name="height" value="0.35" units="cm"/>
      <inkml:brushProperty name="color" value="#FFFFFF"/>
    </inkml:brush>
  </inkml:definitions>
  <inkml:trace contextRef="#ctx0" brushRef="#br0">1 362 24575,'74'-29'0,"-6"1"0,-11-5 0,-4 0 0,-4 3 0,6-6 0,-6 7 0,-8 6 0,-11 7 0,-13 9 0,-2 2 0,-1 0 0,-1 1 0,-2 1 0,-1 2 0,1 1 0,1 0 0,3 0 0,5 0 0,6 0 0,2 0 0,2 0 0,-3 0 0,-5 0 0,0 0 0,-1 0 0,1 0 0,0 0 0,-4 0 0,-5 0 0,-3 0 0,-1 0 0,1 0 0,0 0 0,-1 0 0,2 4 0,0-1 0,1 4 0,0-3 0,-1 3 0,-1-2 0,0 1 0,1 0 0,1-1 0,0 1 0,1 3 0,1 1 0,1 1 0,1 2 0,1-1 0,1 3 0,1 1 0,-2-2 0,-1 0 0,-2-2 0,0-2 0,0 1 0,0 1 0,0 2 0,1 1 0,1-3 0,1-1 0,2-5 0,0-2 0,0-3 0,0-1 0,0 0 0,-3 0 0,-3 0 0,-3 0 0,-1 0 0,1-1 0,-2-3 0,-2-5 0,-4 0 0,-2-5 0,0 1 0,0 1 0,-1 0 0,-3 2 0,-4 2 0,-5-1 0,-5-1 0,-4-1 0,-1-2 0,1-3 0,0-4 0,3 0 0,2-1 0,4 4 0,4 1 0,4 3 0,3 2 0,1 1 0,-4 3 0,-6-2 0,-2 1 0,-15-3 0,-6 1 0,-12 2 0,-5 1 0,7 1 0,6 4 0,11-1 0,9 3 0,6 0 0,2 0 0,1 0 0,-1 0 0,0 0 0,1 0 0,1 0 0,-4 0 0,2 0 0,-6 0 0,0 0 0,0 0 0,1 0 0,2 0 0,4 0 0,1-2 0,2-1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23:19:39.867"/>
    </inkml:context>
    <inkml:brush xml:id="br0">
      <inkml:brushProperty name="width" value="0.35" units="cm"/>
      <inkml:brushProperty name="height" value="0.35" units="cm"/>
      <inkml:brushProperty name="color" value="#FFFFFF"/>
    </inkml:brush>
  </inkml:definitions>
  <inkml:trace contextRef="#ctx0" brushRef="#br0">0 411 24575,'34'-25'0,"2"2"0,13-6 0,5-3 0,1-2 0,-4 2 0,-14 10 0,-8 7 0,-9 5 0,-3 5 0,-2 0 0,-1 1 0,1 1 0,-3 1 0,-1 0 0,-1 0 0,0-1 0,3-2 0,1-1 0,2-2 0,0-2 0,1-1 0,2-1 0,0 2 0,0 2 0,-2 1 0,-1 0 0,-1 0 0,-3 0 0,0 2 0,-4 3 0,3-1 0,-3 1 0,3-1 0,-2 1 0,2 2 0,2-3 0,3 1 0,0-3 0,0 1 0,-2 2 0,1-1 0,-1 1 0,0-1 0,2 1 0,1-3 0,2 3 0,0-3 0,0 0 0,0 3 0,-2-1 0,-2 3 0,-2 0 0,0 1 0,0 0 0,1 2 0,0 1 0,-1 2 0,-4-1 0,-1 2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23:20:04.183"/>
    </inkml:context>
    <inkml:brush xml:id="br0">
      <inkml:brushProperty name="width" value="0.35" units="cm"/>
      <inkml:brushProperty name="height" value="0.35" units="cm"/>
      <inkml:brushProperty name="color" value="#FFFFFF"/>
    </inkml:brush>
  </inkml:definitions>
  <inkml:trace contextRef="#ctx0" brushRef="#br0">0 0 24575,'0'0'0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23:19:36.417"/>
    </inkml:context>
    <inkml:brush xml:id="br0">
      <inkml:brushProperty name="width" value="0.35" units="cm"/>
      <inkml:brushProperty name="height" value="0.35" units="cm"/>
      <inkml:brushProperty name="color" value="#FFFFFF"/>
    </inkml:brush>
  </inkml:definitions>
  <inkml:trace contextRef="#ctx0" brushRef="#br0">1 362 24575,'74'-29'0,"-6"1"0,-11-5 0,-4 0 0,-4 3 0,6-6 0,-6 7 0,-8 6 0,-11 7 0,-13 9 0,-2 2 0,-1 0 0,-1 1 0,-2 1 0,-1 2 0,1 1 0,1 0 0,3 0 0,5 0 0,6 0 0,2 0 0,2 0 0,-3 0 0,-5 0 0,0 0 0,-1 0 0,1 0 0,0 0 0,-4 0 0,-5 0 0,-3 0 0,-1 0 0,1 0 0,0 0 0,-1 0 0,2 4 0,0-1 0,1 4 0,0-3 0,-1 3 0,-1-2 0,0 1 0,1 0 0,1-1 0,0 1 0,1 3 0,1 1 0,1 1 0,1 2 0,1-1 0,1 3 0,1 1 0,-2-2 0,-1 0 0,-2-2 0,0-2 0,0 1 0,0 1 0,0 2 0,1 1 0,1-3 0,1-1 0,2-5 0,0-2 0,0-3 0,0-1 0,0 0 0,-3 0 0,-3 0 0,-3 0 0,-1 0 0,1-1 0,-2-3 0,-2-5 0,-4 0 0,-2-5 0,0 1 0,0 1 0,-1 0 0,-3 2 0,-4 2 0,-5-1 0,-5-1 0,-4-1 0,-1-2 0,1-3 0,0-4 0,3 0 0,2-1 0,4 4 0,4 1 0,4 3 0,3 2 0,1 1 0,-4 3 0,-6-2 0,-2 1 0,-15-3 0,-6 1 0,-12 2 0,-5 1 0,7 1 0,6 4 0,11-1 0,9 3 0,6 0 0,2 0 0,1 0 0,-1 0 0,0 0 0,1 0 0,1 0 0,-4 0 0,2 0 0,-6 0 0,0 0 0,0 0 0,1 0 0,2 0 0,4 0 0,1-2 0,2-1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23:17:41.817"/>
    </inkml:context>
    <inkml:brush xml:id="br0">
      <inkml:brushProperty name="width" value="0.35" units="cm"/>
      <inkml:brushProperty name="height" value="0.35" units="cm"/>
      <inkml:brushProperty name="color" value="#FFFFFF"/>
    </inkml:brush>
  </inkml:definitions>
  <inkml:trace contextRef="#ctx0" brushRef="#br0">232 157 24575,'35'0'0,"-11"0"0,-31 0 0,-24 0 0,-20-2 0,-11-6 0,7-2 0,13-1 0,16 1 0,13 4 0,10 0 0,27-1 0,-3 2 0,21 0 0,-15 3 0,-4 2 0,-5 0 0,-5 0 0,-2 2 0,-4-1 0,2-13 0,-3-4 0,2-12 0,-3 10 0,0 7 0,-1 9 0,11 2 0,4 0 0,9 0 0,-1 2 0,-5 0 0,-10 0 0,-6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23:17:45.834"/>
    </inkml:context>
    <inkml:brush xml:id="br0">
      <inkml:brushProperty name="width" value="0.35" units="cm"/>
      <inkml:brushProperty name="height" value="0.35" units="cm"/>
      <inkml:brushProperty name="color" value="#FFFFFF"/>
    </inkml:brush>
  </inkml:definitions>
  <inkml:trace contextRef="#ctx0" brushRef="#br0">1 1 24575,'53'28'0,"-4"-6"0,-12-11 0,-4-1 0,-4 0 0,-4-3 0,-5-2 0,4-4 0,4-1 0,1 0 0,0 0 0,-2 0 0,1 0 0,2 0 0,0 0 0,-5 0 0,-6 0 0,-2 0 0,2 7 0,2-4 0,2 4 0,-1-4 0,-3 0 0,-1 2 0,0 3 0,-2-1 0,3-1 0,-1-2 0,0-3 0,7 1 0,-8-2 0,6 3 0,-5 1 0,3 1 0,3 0 0,-1-4 0,-2 0 0,-5 3 0,0 1 0,3 0 0,3 0 0,1-4 0,-3-1 0,-2 0 0,-1 0 0,9 0 0,-9 0 0,-78 0 0,11 0 0,-70 0 0,44 0 0,6 0 0,8 0 0,10 0 0,8 0 0,7 0 0,3 0 0,2 0 0,0 0 0,5 0 0,1 0 0,4 0 0,-3 0 0,-3 0 0,2 0 0,-2 0 0,-1 0 0,-3 0 0,-2 0 0,15 0 0,6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23:17:46.383"/>
    </inkml:context>
    <inkml:brush xml:id="br0">
      <inkml:brushProperty name="width" value="0.35" units="cm"/>
      <inkml:brushProperty name="height" value="0.35" units="cm"/>
      <inkml:brushProperty name="color" value="#FFFFFF"/>
    </inkml:brush>
  </inkml:definitions>
  <inkml:trace contextRef="#ctx0" brushRef="#br0">1 1 24575,'0'0'0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23:18:19.450"/>
    </inkml:context>
    <inkml:brush xml:id="br0">
      <inkml:brushProperty name="width" value="0.35" units="cm"/>
      <inkml:brushProperty name="height" value="0.35" units="cm"/>
      <inkml:brushProperty name="color" value="#FFFFFF"/>
    </inkml:brush>
  </inkml:definitions>
  <inkml:trace contextRef="#ctx0" brushRef="#br0">0 1 24575,'0'0'0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23:19:36.417"/>
    </inkml:context>
    <inkml:brush xml:id="br0">
      <inkml:brushProperty name="width" value="0.35" units="cm"/>
      <inkml:brushProperty name="height" value="0.35" units="cm"/>
      <inkml:brushProperty name="color" value="#FFFFFF"/>
    </inkml:brush>
  </inkml:definitions>
  <inkml:trace contextRef="#ctx0" brushRef="#br0">1 362 24575,'74'-29'0,"-6"1"0,-11-5 0,-4 0 0,-4 3 0,6-6 0,-6 7 0,-8 6 0,-11 7 0,-13 9 0,-2 2 0,-1 0 0,-1 1 0,-2 1 0,-1 2 0,1 1 0,1 0 0,3 0 0,5 0 0,6 0 0,2 0 0,2 0 0,-3 0 0,-5 0 0,0 0 0,-1 0 0,1 0 0,0 0 0,-4 0 0,-5 0 0,-3 0 0,-1 0 0,1 0 0,0 0 0,-1 0 0,2 4 0,0-1 0,1 4 0,0-3 0,-1 3 0,-1-2 0,0 1 0,1 0 0,1-1 0,0 1 0,1 3 0,1 1 0,1 1 0,1 2 0,1-1 0,1 3 0,1 1 0,-2-2 0,-1 0 0,-2-2 0,0-2 0,0 1 0,0 1 0,0 2 0,1 1 0,1-3 0,1-1 0,2-5 0,0-2 0,0-3 0,0-1 0,0 0 0,-3 0 0,-3 0 0,-3 0 0,-1 0 0,1-1 0,-2-3 0,-2-5 0,-4 0 0,-2-5 0,0 1 0,0 1 0,-1 0 0,-3 2 0,-4 2 0,-5-1 0,-5-1 0,-4-1 0,-1-2 0,1-3 0,0-4 0,3 0 0,2-1 0,4 4 0,4 1 0,4 3 0,3 2 0,1 1 0,-4 3 0,-6-2 0,-2 1 0,-15-3 0,-6 1 0,-12 2 0,-5 1 0,7 1 0,6 4 0,11-1 0,9 3 0,6 0 0,2 0 0,1 0 0,-1 0 0,0 0 0,1 0 0,1 0 0,-4 0 0,2 0 0,-6 0 0,0 0 0,0 0 0,1 0 0,2 0 0,4 0 0,1-2 0,2-1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23:19:39.867"/>
    </inkml:context>
    <inkml:brush xml:id="br0">
      <inkml:brushProperty name="width" value="0.35" units="cm"/>
      <inkml:brushProperty name="height" value="0.35" units="cm"/>
      <inkml:brushProperty name="color" value="#FFFFFF"/>
    </inkml:brush>
  </inkml:definitions>
  <inkml:trace contextRef="#ctx0" brushRef="#br0">0 411 24575,'34'-25'0,"2"2"0,13-6 0,5-3 0,1-2 0,-4 2 0,-14 10 0,-8 7 0,-9 5 0,-3 5 0,-2 0 0,-1 1 0,1 1 0,-3 1 0,-1 0 0,-1 0 0,0-1 0,3-2 0,1-1 0,2-2 0,0-2 0,1-1 0,2-1 0,0 2 0,0 2 0,-2 1 0,-1 0 0,-1 0 0,-3 0 0,0 2 0,-4 3 0,3-1 0,-3 1 0,3-1 0,-2 1 0,2 2 0,2-3 0,3 1 0,0-3 0,0 1 0,-2 2 0,1-1 0,-1 1 0,0-1 0,2 1 0,1-3 0,2 3 0,0-3 0,0 0 0,0 3 0,-2-1 0,-2 3 0,-2 0 0,0 1 0,0 0 0,1 2 0,0 1 0,-1 2 0,-4-1 0,-1 2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23:20:04.183"/>
    </inkml:context>
    <inkml:brush xml:id="br0">
      <inkml:brushProperty name="width" value="0.35" units="cm"/>
      <inkml:brushProperty name="height" value="0.35" units="cm"/>
      <inkml:brushProperty name="color" value="#FFFFFF"/>
    </inkml:brush>
  </inkml:definitions>
  <inkml:trace contextRef="#ctx0" brushRef="#br0">0 0 24575,'0'0'0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23:17:41.817"/>
    </inkml:context>
    <inkml:brush xml:id="br0">
      <inkml:brushProperty name="width" value="0.35" units="cm"/>
      <inkml:brushProperty name="height" value="0.35" units="cm"/>
      <inkml:brushProperty name="color" value="#FFFFFF"/>
    </inkml:brush>
  </inkml:definitions>
  <inkml:trace contextRef="#ctx0" brushRef="#br0">232 157 24575,'35'0'0,"-11"0"0,-31 0 0,-24 0 0,-20-2 0,-11-6 0,7-2 0,13-1 0,16 1 0,13 4 0,10 0 0,27-1 0,-3 2 0,21 0 0,-15 3 0,-4 2 0,-5 0 0,-5 0 0,-2 2 0,-4-1 0,2-13 0,-3-4 0,2-12 0,-3 10 0,0 7 0,-1 9 0,11 2 0,4 0 0,9 0 0,-1 2 0,-5 0 0,-10 0 0,-6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23:17:45.834"/>
    </inkml:context>
    <inkml:brush xml:id="br0">
      <inkml:brushProperty name="width" value="0.35" units="cm"/>
      <inkml:brushProperty name="height" value="0.35" units="cm"/>
      <inkml:brushProperty name="color" value="#FFFFFF"/>
    </inkml:brush>
  </inkml:definitions>
  <inkml:trace contextRef="#ctx0" brushRef="#br0">1 1 24575,'53'28'0,"-4"-6"0,-12-11 0,-4-1 0,-4 0 0,-4-3 0,-5-2 0,4-4 0,4-1 0,1 0 0,0 0 0,-2 0 0,1 0 0,2 0 0,0 0 0,-5 0 0,-6 0 0,-2 0 0,2 7 0,2-4 0,2 4 0,-1-4 0,-3 0 0,-1 2 0,0 3 0,-2-1 0,3-1 0,-1-2 0,0-3 0,7 1 0,-8-2 0,6 3 0,-5 1 0,3 1 0,3 0 0,-1-4 0,-2 0 0,-5 3 0,0 1 0,3 0 0,3 0 0,1-4 0,-3-1 0,-2 0 0,-1 0 0,9 0 0,-9 0 0,-78 0 0,11 0 0,-70 0 0,44 0 0,6 0 0,8 0 0,10 0 0,8 0 0,7 0 0,3 0 0,2 0 0,0 0 0,5 0 0,1 0 0,4 0 0,-3 0 0,-3 0 0,2 0 0,-2 0 0,-1 0 0,-3 0 0,-2 0 0,15 0 0,6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23:17:46.383"/>
    </inkml:context>
    <inkml:brush xml:id="br0">
      <inkml:brushProperty name="width" value="0.35" units="cm"/>
      <inkml:brushProperty name="height" value="0.35" units="cm"/>
      <inkml:brushProperty name="color" value="#FFFFFF"/>
    </inkml:brush>
  </inkml:definitions>
  <inkml:trace contextRef="#ctx0" brushRef="#br0">1 1 24575,'0'0'0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23:19:39.867"/>
    </inkml:context>
    <inkml:brush xml:id="br0">
      <inkml:brushProperty name="width" value="0.35" units="cm"/>
      <inkml:brushProperty name="height" value="0.35" units="cm"/>
      <inkml:brushProperty name="color" value="#FFFFFF"/>
    </inkml:brush>
  </inkml:definitions>
  <inkml:trace contextRef="#ctx0" brushRef="#br0">0 411 24575,'34'-25'0,"2"2"0,13-6 0,5-3 0,1-2 0,-4 2 0,-14 10 0,-8 7 0,-9 5 0,-3 5 0,-2 0 0,-1 1 0,1 1 0,-3 1 0,-1 0 0,-1 0 0,0-1 0,3-2 0,1-1 0,2-2 0,0-2 0,1-1 0,2-1 0,0 2 0,0 2 0,-2 1 0,-1 0 0,-1 0 0,-3 0 0,0 2 0,-4 3 0,3-1 0,-3 1 0,3-1 0,-2 1 0,2 2 0,2-3 0,3 1 0,0-3 0,0 1 0,-2 2 0,1-1 0,-1 1 0,0-1 0,2 1 0,1-3 0,2 3 0,0-3 0,0 0 0,0 3 0,-2-1 0,-2 3 0,-2 0 0,0 1 0,0 0 0,1 2 0,0 1 0,-1 2 0,-4-1 0,-1 2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23:18:19.450"/>
    </inkml:context>
    <inkml:brush xml:id="br0">
      <inkml:brushProperty name="width" value="0.35" units="cm"/>
      <inkml:brushProperty name="height" value="0.35" units="cm"/>
      <inkml:brushProperty name="color" value="#FFFFFF"/>
    </inkml:brush>
  </inkml:definitions>
  <inkml:trace contextRef="#ctx0" brushRef="#br0">0 1 24575,'0'0'0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23:19:36.417"/>
    </inkml:context>
    <inkml:brush xml:id="br0">
      <inkml:brushProperty name="width" value="0.35" units="cm"/>
      <inkml:brushProperty name="height" value="0.35" units="cm"/>
      <inkml:brushProperty name="color" value="#FFFFFF"/>
    </inkml:brush>
  </inkml:definitions>
  <inkml:trace contextRef="#ctx0" brushRef="#br0">1 362 24575,'74'-29'0,"-6"1"0,-11-5 0,-4 0 0,-4 3 0,6-6 0,-6 7 0,-8 6 0,-11 7 0,-13 9 0,-2 2 0,-1 0 0,-1 1 0,-2 1 0,-1 2 0,1 1 0,1 0 0,3 0 0,5 0 0,6 0 0,2 0 0,2 0 0,-3 0 0,-5 0 0,0 0 0,-1 0 0,1 0 0,0 0 0,-4 0 0,-5 0 0,-3 0 0,-1 0 0,1 0 0,0 0 0,-1 0 0,2 4 0,0-1 0,1 4 0,0-3 0,-1 3 0,-1-2 0,0 1 0,1 0 0,1-1 0,0 1 0,1 3 0,1 1 0,1 1 0,1 2 0,1-1 0,1 3 0,1 1 0,-2-2 0,-1 0 0,-2-2 0,0-2 0,0 1 0,0 1 0,0 2 0,1 1 0,1-3 0,1-1 0,2-5 0,0-2 0,0-3 0,0-1 0,0 0 0,-3 0 0,-3 0 0,-3 0 0,-1 0 0,1-1 0,-2-3 0,-2-5 0,-4 0 0,-2-5 0,0 1 0,0 1 0,-1 0 0,-3 2 0,-4 2 0,-5-1 0,-5-1 0,-4-1 0,-1-2 0,1-3 0,0-4 0,3 0 0,2-1 0,4 4 0,4 1 0,4 3 0,3 2 0,1 1 0,-4 3 0,-6-2 0,-2 1 0,-15-3 0,-6 1 0,-12 2 0,-5 1 0,7 1 0,6 4 0,11-1 0,9 3 0,6 0 0,2 0 0,1 0 0,-1 0 0,0 0 0,1 0 0,1 0 0,-4 0 0,2 0 0,-6 0 0,0 0 0,0 0 0,1 0 0,2 0 0,4 0 0,1-2 0,2-1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23:19:39.867"/>
    </inkml:context>
    <inkml:brush xml:id="br0">
      <inkml:brushProperty name="width" value="0.35" units="cm"/>
      <inkml:brushProperty name="height" value="0.35" units="cm"/>
      <inkml:brushProperty name="color" value="#FFFFFF"/>
    </inkml:brush>
  </inkml:definitions>
  <inkml:trace contextRef="#ctx0" brushRef="#br0">0 411 24575,'34'-25'0,"2"2"0,13-6 0,5-3 0,1-2 0,-4 2 0,-14 10 0,-8 7 0,-9 5 0,-3 5 0,-2 0 0,-1 1 0,1 1 0,-3 1 0,-1 0 0,-1 0 0,0-1 0,3-2 0,1-1 0,2-2 0,0-2 0,1-1 0,2-1 0,0 2 0,0 2 0,-2 1 0,-1 0 0,-1 0 0,-3 0 0,0 2 0,-4 3 0,3-1 0,-3 1 0,3-1 0,-2 1 0,2 2 0,2-3 0,3 1 0,0-3 0,0 1 0,-2 2 0,1-1 0,-1 1 0,0-1 0,2 1 0,1-3 0,2 3 0,0-3 0,0 0 0,0 3 0,-2-1 0,-2 3 0,-2 0 0,0 1 0,0 0 0,1 2 0,0 1 0,-1 2 0,-4-1 0,-1 2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23:20:04.183"/>
    </inkml:context>
    <inkml:brush xml:id="br0">
      <inkml:brushProperty name="width" value="0.35" units="cm"/>
      <inkml:brushProperty name="height" value="0.35" units="cm"/>
      <inkml:brushProperty name="color" value="#FFFFFF"/>
    </inkml:brush>
  </inkml:definitions>
  <inkml:trace contextRef="#ctx0" brushRef="#br0">0 0 24575,'0'0'0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23:17:41.817"/>
    </inkml:context>
    <inkml:brush xml:id="br0">
      <inkml:brushProperty name="width" value="0.35" units="cm"/>
      <inkml:brushProperty name="height" value="0.35" units="cm"/>
      <inkml:brushProperty name="color" value="#FFFFFF"/>
    </inkml:brush>
  </inkml:definitions>
  <inkml:trace contextRef="#ctx0" brushRef="#br0">232 157 24575,'35'0'0,"-11"0"0,-31 0 0,-24 0 0,-20-2 0,-11-6 0,7-2 0,13-1 0,16 1 0,13 4 0,10 0 0,27-1 0,-3 2 0,21 0 0,-15 3 0,-4 2 0,-5 0 0,-5 0 0,-2 2 0,-4-1 0,2-13 0,-3-4 0,2-12 0,-3 10 0,0 7 0,-1 9 0,11 2 0,4 0 0,9 0 0,-1 2 0,-5 0 0,-10 0 0,-6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23:17:45.834"/>
    </inkml:context>
    <inkml:brush xml:id="br0">
      <inkml:brushProperty name="width" value="0.35" units="cm"/>
      <inkml:brushProperty name="height" value="0.35" units="cm"/>
      <inkml:brushProperty name="color" value="#FFFFFF"/>
    </inkml:brush>
  </inkml:definitions>
  <inkml:trace contextRef="#ctx0" brushRef="#br0">1 1 24575,'53'28'0,"-4"-6"0,-12-11 0,-4-1 0,-4 0 0,-4-3 0,-5-2 0,4-4 0,4-1 0,1 0 0,0 0 0,-2 0 0,1 0 0,2 0 0,0 0 0,-5 0 0,-6 0 0,-2 0 0,2 7 0,2-4 0,2 4 0,-1-4 0,-3 0 0,-1 2 0,0 3 0,-2-1 0,3-1 0,-1-2 0,0-3 0,7 1 0,-8-2 0,6 3 0,-5 1 0,3 1 0,3 0 0,-1-4 0,-2 0 0,-5 3 0,0 1 0,3 0 0,3 0 0,1-4 0,-3-1 0,-2 0 0,-1 0 0,9 0 0,-9 0 0,-78 0 0,11 0 0,-70 0 0,44 0 0,6 0 0,8 0 0,10 0 0,8 0 0,7 0 0,3 0 0,2 0 0,0 0 0,5 0 0,1 0 0,4 0 0,-3 0 0,-3 0 0,2 0 0,-2 0 0,-1 0 0,-3 0 0,-2 0 0,15 0 0,6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23:17:46.383"/>
    </inkml:context>
    <inkml:brush xml:id="br0">
      <inkml:brushProperty name="width" value="0.35" units="cm"/>
      <inkml:brushProperty name="height" value="0.35" units="cm"/>
      <inkml:brushProperty name="color" value="#FFFFFF"/>
    </inkml:brush>
  </inkml:definitions>
  <inkml:trace contextRef="#ctx0" brushRef="#br0">1 1 24575,'0'0'0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23:18:19.450"/>
    </inkml:context>
    <inkml:brush xml:id="br0">
      <inkml:brushProperty name="width" value="0.35" units="cm"/>
      <inkml:brushProperty name="height" value="0.35" units="cm"/>
      <inkml:brushProperty name="color" value="#FFFFFF"/>
    </inkml:brush>
  </inkml:definitions>
  <inkml:trace contextRef="#ctx0" brushRef="#br0">0 1 24575,'0'0'0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23:19:36.417"/>
    </inkml:context>
    <inkml:brush xml:id="br0">
      <inkml:brushProperty name="width" value="0.35" units="cm"/>
      <inkml:brushProperty name="height" value="0.35" units="cm"/>
      <inkml:brushProperty name="color" value="#FFFFFF"/>
    </inkml:brush>
  </inkml:definitions>
  <inkml:trace contextRef="#ctx0" brushRef="#br0">1 362 24575,'74'-29'0,"-6"1"0,-11-5 0,-4 0 0,-4 3 0,6-6 0,-6 7 0,-8 6 0,-11 7 0,-13 9 0,-2 2 0,-1 0 0,-1 1 0,-2 1 0,-1 2 0,1 1 0,1 0 0,3 0 0,5 0 0,6 0 0,2 0 0,2 0 0,-3 0 0,-5 0 0,0 0 0,-1 0 0,1 0 0,0 0 0,-4 0 0,-5 0 0,-3 0 0,-1 0 0,1 0 0,0 0 0,-1 0 0,2 4 0,0-1 0,1 4 0,0-3 0,-1 3 0,-1-2 0,0 1 0,1 0 0,1-1 0,0 1 0,1 3 0,1 1 0,1 1 0,1 2 0,1-1 0,1 3 0,1 1 0,-2-2 0,-1 0 0,-2-2 0,0-2 0,0 1 0,0 1 0,0 2 0,1 1 0,1-3 0,1-1 0,2-5 0,0-2 0,0-3 0,0-1 0,0 0 0,-3 0 0,-3 0 0,-3 0 0,-1 0 0,1-1 0,-2-3 0,-2-5 0,-4 0 0,-2-5 0,0 1 0,0 1 0,-1 0 0,-3 2 0,-4 2 0,-5-1 0,-5-1 0,-4-1 0,-1-2 0,1-3 0,0-4 0,3 0 0,2-1 0,4 4 0,4 1 0,4 3 0,3 2 0,1 1 0,-4 3 0,-6-2 0,-2 1 0,-15-3 0,-6 1 0,-12 2 0,-5 1 0,7 1 0,6 4 0,11-1 0,9 3 0,6 0 0,2 0 0,1 0 0,-1 0 0,0 0 0,1 0 0,1 0 0,-4 0 0,2 0 0,-6 0 0,0 0 0,0 0 0,1 0 0,2 0 0,4 0 0,1-2 0,2-1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23:19:39.867"/>
    </inkml:context>
    <inkml:brush xml:id="br0">
      <inkml:brushProperty name="width" value="0.35" units="cm"/>
      <inkml:brushProperty name="height" value="0.35" units="cm"/>
      <inkml:brushProperty name="color" value="#FFFFFF"/>
    </inkml:brush>
  </inkml:definitions>
  <inkml:trace contextRef="#ctx0" brushRef="#br0">0 411 24575,'34'-25'0,"2"2"0,13-6 0,5-3 0,1-2 0,-4 2 0,-14 10 0,-8 7 0,-9 5 0,-3 5 0,-2 0 0,-1 1 0,1 1 0,-3 1 0,-1 0 0,-1 0 0,0-1 0,3-2 0,1-1 0,2-2 0,0-2 0,1-1 0,2-1 0,0 2 0,0 2 0,-2 1 0,-1 0 0,-1 0 0,-3 0 0,0 2 0,-4 3 0,3-1 0,-3 1 0,3-1 0,-2 1 0,2 2 0,2-3 0,3 1 0,0-3 0,0 1 0,-2 2 0,1-1 0,-1 1 0,0-1 0,2 1 0,1-3 0,2 3 0,0-3 0,0 0 0,0 3 0,-2-1 0,-2 3 0,-2 0 0,0 1 0,0 0 0,1 2 0,0 1 0,-1 2 0,-4-1 0,-1 2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23:20:04.183"/>
    </inkml:context>
    <inkml:brush xml:id="br0">
      <inkml:brushProperty name="width" value="0.35" units="cm"/>
      <inkml:brushProperty name="height" value="0.35" units="cm"/>
      <inkml:brushProperty name="color" value="#FFFFFF"/>
    </inkml:brush>
  </inkml:definitions>
  <inkml:trace contextRef="#ctx0" brushRef="#br0">0 0 24575,'0'0'0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23:20:04.183"/>
    </inkml:context>
    <inkml:brush xml:id="br0">
      <inkml:brushProperty name="width" value="0.35" units="cm"/>
      <inkml:brushProperty name="height" value="0.35" units="cm"/>
      <inkml:brushProperty name="color" value="#FFFFFF"/>
    </inkml:brush>
  </inkml:definitions>
  <inkml:trace contextRef="#ctx0" brushRef="#br0">0 0 24575,'0'0'0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23:17:41.817"/>
    </inkml:context>
    <inkml:brush xml:id="br0">
      <inkml:brushProperty name="width" value="0.35" units="cm"/>
      <inkml:brushProperty name="height" value="0.35" units="cm"/>
      <inkml:brushProperty name="color" value="#FFFFFF"/>
    </inkml:brush>
  </inkml:definitions>
  <inkml:trace contextRef="#ctx0" brushRef="#br0">232 157 24575,'35'0'0,"-11"0"0,-31 0 0,-24 0 0,-20-2 0,-11-6 0,7-2 0,13-1 0,16 1 0,13 4 0,10 0 0,27-1 0,-3 2 0,21 0 0,-15 3 0,-4 2 0,-5 0 0,-5 0 0,-2 2 0,-4-1 0,2-13 0,-3-4 0,2-12 0,-3 10 0,0 7 0,-1 9 0,11 2 0,4 0 0,9 0 0,-1 2 0,-5 0 0,-10 0 0,-6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23:17:45.834"/>
    </inkml:context>
    <inkml:brush xml:id="br0">
      <inkml:brushProperty name="width" value="0.35" units="cm"/>
      <inkml:brushProperty name="height" value="0.35" units="cm"/>
      <inkml:brushProperty name="color" value="#FFFFFF"/>
    </inkml:brush>
  </inkml:definitions>
  <inkml:trace contextRef="#ctx0" brushRef="#br0">1 1 24575,'53'28'0,"-4"-6"0,-12-11 0,-4-1 0,-4 0 0,-4-3 0,-5-2 0,4-4 0,4-1 0,1 0 0,0 0 0,-2 0 0,1 0 0,2 0 0,0 0 0,-5 0 0,-6 0 0,-2 0 0,2 7 0,2-4 0,2 4 0,-1-4 0,-3 0 0,-1 2 0,0 3 0,-2-1 0,3-1 0,-1-2 0,0-3 0,7 1 0,-8-2 0,6 3 0,-5 1 0,3 1 0,3 0 0,-1-4 0,-2 0 0,-5 3 0,0 1 0,3 0 0,3 0 0,1-4 0,-3-1 0,-2 0 0,-1 0 0,9 0 0,-9 0 0,-78 0 0,11 0 0,-70 0 0,44 0 0,6 0 0,8 0 0,10 0 0,8 0 0,7 0 0,3 0 0,2 0 0,0 0 0,5 0 0,1 0 0,4 0 0,-3 0 0,-3 0 0,2 0 0,-2 0 0,-1 0 0,-3 0 0,-2 0 0,15 0 0,6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23:17:46.383"/>
    </inkml:context>
    <inkml:brush xml:id="br0">
      <inkml:brushProperty name="width" value="0.35" units="cm"/>
      <inkml:brushProperty name="height" value="0.35" units="cm"/>
      <inkml:brushProperty name="color" value="#FFFFFF"/>
    </inkml:brush>
  </inkml:definitions>
  <inkml:trace contextRef="#ctx0" brushRef="#br0">1 1 24575,'0'0'0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23:18:19.450"/>
    </inkml:context>
    <inkml:brush xml:id="br0">
      <inkml:brushProperty name="width" value="0.35" units="cm"/>
      <inkml:brushProperty name="height" value="0.35" units="cm"/>
      <inkml:brushProperty name="color" value="#FFFFFF"/>
    </inkml:brush>
  </inkml:definitions>
  <inkml:trace contextRef="#ctx0" brushRef="#br0">0 1 24575,'0'0'0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23:19:36.417"/>
    </inkml:context>
    <inkml:brush xml:id="br0">
      <inkml:brushProperty name="width" value="0.35" units="cm"/>
      <inkml:brushProperty name="height" value="0.35" units="cm"/>
      <inkml:brushProperty name="color" value="#FFFFFF"/>
    </inkml:brush>
  </inkml:definitions>
  <inkml:trace contextRef="#ctx0" brushRef="#br0">1 362 24575,'74'-29'0,"-6"1"0,-11-5 0,-4 0 0,-4 3 0,6-6 0,-6 7 0,-8 6 0,-11 7 0,-13 9 0,-2 2 0,-1 0 0,-1 1 0,-2 1 0,-1 2 0,1 1 0,1 0 0,3 0 0,5 0 0,6 0 0,2 0 0,2 0 0,-3 0 0,-5 0 0,0 0 0,-1 0 0,1 0 0,0 0 0,-4 0 0,-5 0 0,-3 0 0,-1 0 0,1 0 0,0 0 0,-1 0 0,2 4 0,0-1 0,1 4 0,0-3 0,-1 3 0,-1-2 0,0 1 0,1 0 0,1-1 0,0 1 0,1 3 0,1 1 0,1 1 0,1 2 0,1-1 0,1 3 0,1 1 0,-2-2 0,-1 0 0,-2-2 0,0-2 0,0 1 0,0 1 0,0 2 0,1 1 0,1-3 0,1-1 0,2-5 0,0-2 0,0-3 0,0-1 0,0 0 0,-3 0 0,-3 0 0,-3 0 0,-1 0 0,1-1 0,-2-3 0,-2-5 0,-4 0 0,-2-5 0,0 1 0,0 1 0,-1 0 0,-3 2 0,-4 2 0,-5-1 0,-5-1 0,-4-1 0,-1-2 0,1-3 0,0-4 0,3 0 0,2-1 0,4 4 0,4 1 0,4 3 0,3 2 0,1 1 0,-4 3 0,-6-2 0,-2 1 0,-15-3 0,-6 1 0,-12 2 0,-5 1 0,7 1 0,6 4 0,11-1 0,9 3 0,6 0 0,2 0 0,1 0 0,-1 0 0,0 0 0,1 0 0,1 0 0,-4 0 0,2 0 0,-6 0 0,0 0 0,0 0 0,1 0 0,2 0 0,4 0 0,1-2 0,2-1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23:19:39.867"/>
    </inkml:context>
    <inkml:brush xml:id="br0">
      <inkml:brushProperty name="width" value="0.35" units="cm"/>
      <inkml:brushProperty name="height" value="0.35" units="cm"/>
      <inkml:brushProperty name="color" value="#FFFFFF"/>
    </inkml:brush>
  </inkml:definitions>
  <inkml:trace contextRef="#ctx0" brushRef="#br0">0 411 24575,'34'-25'0,"2"2"0,13-6 0,5-3 0,1-2 0,-4 2 0,-14 10 0,-8 7 0,-9 5 0,-3 5 0,-2 0 0,-1 1 0,1 1 0,-3 1 0,-1 0 0,-1 0 0,0-1 0,3-2 0,1-1 0,2-2 0,0-2 0,1-1 0,2-1 0,0 2 0,0 2 0,-2 1 0,-1 0 0,-1 0 0,-3 0 0,0 2 0,-4 3 0,3-1 0,-3 1 0,3-1 0,-2 1 0,2 2 0,2-3 0,3 1 0,0-3 0,0 1 0,-2 2 0,1-1 0,-1 1 0,0-1 0,2 1 0,1-3 0,2 3 0,0-3 0,0 0 0,0 3 0,-2-1 0,-2 3 0,-2 0 0,0 1 0,0 0 0,1 2 0,0 1 0,-1 2 0,-4-1 0,-1 2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23:20:04.183"/>
    </inkml:context>
    <inkml:brush xml:id="br0">
      <inkml:brushProperty name="width" value="0.35" units="cm"/>
      <inkml:brushProperty name="height" value="0.35" units="cm"/>
      <inkml:brushProperty name="color" value="#FFFFFF"/>
    </inkml:brush>
  </inkml:definitions>
  <inkml:trace contextRef="#ctx0" brushRef="#br0">0 0 24575,'0'0'0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23:17:41.817"/>
    </inkml:context>
    <inkml:brush xml:id="br0">
      <inkml:brushProperty name="width" value="0.35" units="cm"/>
      <inkml:brushProperty name="height" value="0.35" units="cm"/>
      <inkml:brushProperty name="color" value="#FFFFFF"/>
    </inkml:brush>
  </inkml:definitions>
  <inkml:trace contextRef="#ctx0" brushRef="#br0">232 157 24575,'35'0'0,"-11"0"0,-31 0 0,-24 0 0,-20-2 0,-11-6 0,7-2 0,13-1 0,16 1 0,13 4 0,10 0 0,27-1 0,-3 2 0,21 0 0,-15 3 0,-4 2 0,-5 0 0,-5 0 0,-2 2 0,-4-1 0,2-13 0,-3-4 0,2-12 0,-3 10 0,0 7 0,-1 9 0,11 2 0,4 0 0,9 0 0,-1 2 0,-5 0 0,-10 0 0,-6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23:17:45.834"/>
    </inkml:context>
    <inkml:brush xml:id="br0">
      <inkml:brushProperty name="width" value="0.35" units="cm"/>
      <inkml:brushProperty name="height" value="0.35" units="cm"/>
      <inkml:brushProperty name="color" value="#FFFFFF"/>
    </inkml:brush>
  </inkml:definitions>
  <inkml:trace contextRef="#ctx0" brushRef="#br0">1 1 24575,'53'28'0,"-4"-6"0,-12-11 0,-4-1 0,-4 0 0,-4-3 0,-5-2 0,4-4 0,4-1 0,1 0 0,0 0 0,-2 0 0,1 0 0,2 0 0,0 0 0,-5 0 0,-6 0 0,-2 0 0,2 7 0,2-4 0,2 4 0,-1-4 0,-3 0 0,-1 2 0,0 3 0,-2-1 0,3-1 0,-1-2 0,0-3 0,7 1 0,-8-2 0,6 3 0,-5 1 0,3 1 0,3 0 0,-1-4 0,-2 0 0,-5 3 0,0 1 0,3 0 0,3 0 0,1-4 0,-3-1 0,-2 0 0,-1 0 0,9 0 0,-9 0 0,-78 0 0,11 0 0,-70 0 0,44 0 0,6 0 0,8 0 0,10 0 0,8 0 0,7 0 0,3 0 0,2 0 0,0 0 0,5 0 0,1 0 0,4 0 0,-3 0 0,-3 0 0,2 0 0,-2 0 0,-1 0 0,-3 0 0,-2 0 0,15 0 0,6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23:17:41.817"/>
    </inkml:context>
    <inkml:brush xml:id="br0">
      <inkml:brushProperty name="width" value="0.35" units="cm"/>
      <inkml:brushProperty name="height" value="0.35" units="cm"/>
      <inkml:brushProperty name="color" value="#FFFFFF"/>
    </inkml:brush>
  </inkml:definitions>
  <inkml:trace contextRef="#ctx0" brushRef="#br0">232 157 24575,'35'0'0,"-11"0"0,-31 0 0,-24 0 0,-20-2 0,-11-6 0,7-2 0,13-1 0,16 1 0,13 4 0,10 0 0,27-1 0,-3 2 0,21 0 0,-15 3 0,-4 2 0,-5 0 0,-5 0 0,-2 2 0,-4-1 0,2-13 0,-3-4 0,2-12 0,-3 10 0,0 7 0,-1 9 0,11 2 0,4 0 0,9 0 0,-1 2 0,-5 0 0,-10 0 0,-6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23:17:46.383"/>
    </inkml:context>
    <inkml:brush xml:id="br0">
      <inkml:brushProperty name="width" value="0.35" units="cm"/>
      <inkml:brushProperty name="height" value="0.35" units="cm"/>
      <inkml:brushProperty name="color" value="#FFFFFF"/>
    </inkml:brush>
  </inkml:definitions>
  <inkml:trace contextRef="#ctx0" brushRef="#br0">1 1 24575,'0'0'0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23:18:19.450"/>
    </inkml:context>
    <inkml:brush xml:id="br0">
      <inkml:brushProperty name="width" value="0.35" units="cm"/>
      <inkml:brushProperty name="height" value="0.35" units="cm"/>
      <inkml:brushProperty name="color" value="#FFFFFF"/>
    </inkml:brush>
  </inkml:definitions>
  <inkml:trace contextRef="#ctx0" brushRef="#br0">0 1 24575,'0'0'0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23:19:36.417"/>
    </inkml:context>
    <inkml:brush xml:id="br0">
      <inkml:brushProperty name="width" value="0.35" units="cm"/>
      <inkml:brushProperty name="height" value="0.35" units="cm"/>
      <inkml:brushProperty name="color" value="#FFFFFF"/>
    </inkml:brush>
  </inkml:definitions>
  <inkml:trace contextRef="#ctx0" brushRef="#br0">1 362 24575,'74'-29'0,"-6"1"0,-11-5 0,-4 0 0,-4 3 0,6-6 0,-6 7 0,-8 6 0,-11 7 0,-13 9 0,-2 2 0,-1 0 0,-1 1 0,-2 1 0,-1 2 0,1 1 0,1 0 0,3 0 0,5 0 0,6 0 0,2 0 0,2 0 0,-3 0 0,-5 0 0,0 0 0,-1 0 0,1 0 0,0 0 0,-4 0 0,-5 0 0,-3 0 0,-1 0 0,1 0 0,0 0 0,-1 0 0,2 4 0,0-1 0,1 4 0,0-3 0,-1 3 0,-1-2 0,0 1 0,1 0 0,1-1 0,0 1 0,1 3 0,1 1 0,1 1 0,1 2 0,1-1 0,1 3 0,1 1 0,-2-2 0,-1 0 0,-2-2 0,0-2 0,0 1 0,0 1 0,0 2 0,1 1 0,1-3 0,1-1 0,2-5 0,0-2 0,0-3 0,0-1 0,0 0 0,-3 0 0,-3 0 0,-3 0 0,-1 0 0,1-1 0,-2-3 0,-2-5 0,-4 0 0,-2-5 0,0 1 0,0 1 0,-1 0 0,-3 2 0,-4 2 0,-5-1 0,-5-1 0,-4-1 0,-1-2 0,1-3 0,0-4 0,3 0 0,2-1 0,4 4 0,4 1 0,4 3 0,3 2 0,1 1 0,-4 3 0,-6-2 0,-2 1 0,-15-3 0,-6 1 0,-12 2 0,-5 1 0,7 1 0,6 4 0,11-1 0,9 3 0,6 0 0,2 0 0,1 0 0,-1 0 0,0 0 0,1 0 0,1 0 0,-4 0 0,2 0 0,-6 0 0,0 0 0,0 0 0,1 0 0,2 0 0,4 0 0,1-2 0,2-1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23:19:39.867"/>
    </inkml:context>
    <inkml:brush xml:id="br0">
      <inkml:brushProperty name="width" value="0.35" units="cm"/>
      <inkml:brushProperty name="height" value="0.35" units="cm"/>
      <inkml:brushProperty name="color" value="#FFFFFF"/>
    </inkml:brush>
  </inkml:definitions>
  <inkml:trace contextRef="#ctx0" brushRef="#br0">0 411 24575,'34'-25'0,"2"2"0,13-6 0,5-3 0,1-2 0,-4 2 0,-14 10 0,-8 7 0,-9 5 0,-3 5 0,-2 0 0,-1 1 0,1 1 0,-3 1 0,-1 0 0,-1 0 0,0-1 0,3-2 0,1-1 0,2-2 0,0-2 0,1-1 0,2-1 0,0 2 0,0 2 0,-2 1 0,-1 0 0,-1 0 0,-3 0 0,0 2 0,-4 3 0,3-1 0,-3 1 0,3-1 0,-2 1 0,2 2 0,2-3 0,3 1 0,0-3 0,0 1 0,-2 2 0,1-1 0,-1 1 0,0-1 0,2 1 0,1-3 0,2 3 0,0-3 0,0 0 0,0 3 0,-2-1 0,-2 3 0,-2 0 0,0 1 0,0 0 0,1 2 0,0 1 0,-1 2 0,-4-1 0,-1 2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23:20:04.183"/>
    </inkml:context>
    <inkml:brush xml:id="br0">
      <inkml:brushProperty name="width" value="0.35" units="cm"/>
      <inkml:brushProperty name="height" value="0.35" units="cm"/>
      <inkml:brushProperty name="color" value="#FFFFFF"/>
    </inkml:brush>
  </inkml:definitions>
  <inkml:trace contextRef="#ctx0" brushRef="#br0">0 0 24575,'0'0'0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23:17:41.817"/>
    </inkml:context>
    <inkml:brush xml:id="br0">
      <inkml:brushProperty name="width" value="0.35" units="cm"/>
      <inkml:brushProperty name="height" value="0.35" units="cm"/>
      <inkml:brushProperty name="color" value="#FFFFFF"/>
    </inkml:brush>
  </inkml:definitions>
  <inkml:trace contextRef="#ctx0" brushRef="#br0">232 157 24575,'35'0'0,"-11"0"0,-31 0 0,-24 0 0,-20-2 0,-11-6 0,7-2 0,13-1 0,16 1 0,13 4 0,10 0 0,27-1 0,-3 2 0,21 0 0,-15 3 0,-4 2 0,-5 0 0,-5 0 0,-2 2 0,-4-1 0,2-13 0,-3-4 0,2-12 0,-3 10 0,0 7 0,-1 9 0,11 2 0,4 0 0,9 0 0,-1 2 0,-5 0 0,-10 0 0,-6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23:17:45.834"/>
    </inkml:context>
    <inkml:brush xml:id="br0">
      <inkml:brushProperty name="width" value="0.35" units="cm"/>
      <inkml:brushProperty name="height" value="0.35" units="cm"/>
      <inkml:brushProperty name="color" value="#FFFFFF"/>
    </inkml:brush>
  </inkml:definitions>
  <inkml:trace contextRef="#ctx0" brushRef="#br0">1 1 24575,'53'28'0,"-4"-6"0,-12-11 0,-4-1 0,-4 0 0,-4-3 0,-5-2 0,4-4 0,4-1 0,1 0 0,0 0 0,-2 0 0,1 0 0,2 0 0,0 0 0,-5 0 0,-6 0 0,-2 0 0,2 7 0,2-4 0,2 4 0,-1-4 0,-3 0 0,-1 2 0,0 3 0,-2-1 0,3-1 0,-1-2 0,0-3 0,7 1 0,-8-2 0,6 3 0,-5 1 0,3 1 0,3 0 0,-1-4 0,-2 0 0,-5 3 0,0 1 0,3 0 0,3 0 0,1-4 0,-3-1 0,-2 0 0,-1 0 0,9 0 0,-9 0 0,-78 0 0,11 0 0,-70 0 0,44 0 0,6 0 0,8 0 0,10 0 0,8 0 0,7 0 0,3 0 0,2 0 0,0 0 0,5 0 0,1 0 0,4 0 0,-3 0 0,-3 0 0,2 0 0,-2 0 0,-1 0 0,-3 0 0,-2 0 0,15 0 0,6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23:17:46.383"/>
    </inkml:context>
    <inkml:brush xml:id="br0">
      <inkml:brushProperty name="width" value="0.35" units="cm"/>
      <inkml:brushProperty name="height" value="0.35" units="cm"/>
      <inkml:brushProperty name="color" value="#FFFFFF"/>
    </inkml:brush>
  </inkml:definitions>
  <inkml:trace contextRef="#ctx0" brushRef="#br0">1 1 24575,'0'0'0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23:18:19.450"/>
    </inkml:context>
    <inkml:brush xml:id="br0">
      <inkml:brushProperty name="width" value="0.35" units="cm"/>
      <inkml:brushProperty name="height" value="0.35" units="cm"/>
      <inkml:brushProperty name="color" value="#FFFFFF"/>
    </inkml:brush>
  </inkml:definitions>
  <inkml:trace contextRef="#ctx0" brushRef="#br0">0 1 24575,'0'0'0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23:19:36.417"/>
    </inkml:context>
    <inkml:brush xml:id="br0">
      <inkml:brushProperty name="width" value="0.35" units="cm"/>
      <inkml:brushProperty name="height" value="0.35" units="cm"/>
      <inkml:brushProperty name="color" value="#FFFFFF"/>
    </inkml:brush>
  </inkml:definitions>
  <inkml:trace contextRef="#ctx0" brushRef="#br0">1 362 24575,'74'-29'0,"-6"1"0,-11-5 0,-4 0 0,-4 3 0,6-6 0,-6 7 0,-8 6 0,-11 7 0,-13 9 0,-2 2 0,-1 0 0,-1 1 0,-2 1 0,-1 2 0,1 1 0,1 0 0,3 0 0,5 0 0,6 0 0,2 0 0,2 0 0,-3 0 0,-5 0 0,0 0 0,-1 0 0,1 0 0,0 0 0,-4 0 0,-5 0 0,-3 0 0,-1 0 0,1 0 0,0 0 0,-1 0 0,2 4 0,0-1 0,1 4 0,0-3 0,-1 3 0,-1-2 0,0 1 0,1 0 0,1-1 0,0 1 0,1 3 0,1 1 0,1 1 0,1 2 0,1-1 0,1 3 0,1 1 0,-2-2 0,-1 0 0,-2-2 0,0-2 0,0 1 0,0 1 0,0 2 0,1 1 0,1-3 0,1-1 0,2-5 0,0-2 0,0-3 0,0-1 0,0 0 0,-3 0 0,-3 0 0,-3 0 0,-1 0 0,1-1 0,-2-3 0,-2-5 0,-4 0 0,-2-5 0,0 1 0,0 1 0,-1 0 0,-3 2 0,-4 2 0,-5-1 0,-5-1 0,-4-1 0,-1-2 0,1-3 0,0-4 0,3 0 0,2-1 0,4 4 0,4 1 0,4 3 0,3 2 0,1 1 0,-4 3 0,-6-2 0,-2 1 0,-15-3 0,-6 1 0,-12 2 0,-5 1 0,7 1 0,6 4 0,11-1 0,9 3 0,6 0 0,2 0 0,1 0 0,-1 0 0,0 0 0,1 0 0,1 0 0,-4 0 0,2 0 0,-6 0 0,0 0 0,0 0 0,1 0 0,2 0 0,4 0 0,1-2 0,2-1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23:17:45.834"/>
    </inkml:context>
    <inkml:brush xml:id="br0">
      <inkml:brushProperty name="width" value="0.35" units="cm"/>
      <inkml:brushProperty name="height" value="0.35" units="cm"/>
      <inkml:brushProperty name="color" value="#FFFFFF"/>
    </inkml:brush>
  </inkml:definitions>
  <inkml:trace contextRef="#ctx0" brushRef="#br0">1 1 24575,'53'28'0,"-4"-6"0,-12-11 0,-4-1 0,-4 0 0,-4-3 0,-5-2 0,4-4 0,4-1 0,1 0 0,0 0 0,-2 0 0,1 0 0,2 0 0,0 0 0,-5 0 0,-6 0 0,-2 0 0,2 7 0,2-4 0,2 4 0,-1-4 0,-3 0 0,-1 2 0,0 3 0,-2-1 0,3-1 0,-1-2 0,0-3 0,7 1 0,-8-2 0,6 3 0,-5 1 0,3 1 0,3 0 0,-1-4 0,-2 0 0,-5 3 0,0 1 0,3 0 0,3 0 0,1-4 0,-3-1 0,-2 0 0,-1 0 0,9 0 0,-9 0 0,-78 0 0,11 0 0,-70 0 0,44 0 0,6 0 0,8 0 0,10 0 0,8 0 0,7 0 0,3 0 0,2 0 0,0 0 0,5 0 0,1 0 0,4 0 0,-3 0 0,-3 0 0,2 0 0,-2 0 0,-1 0 0,-3 0 0,-2 0 0,15 0 0,6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23:19:39.867"/>
    </inkml:context>
    <inkml:brush xml:id="br0">
      <inkml:brushProperty name="width" value="0.35" units="cm"/>
      <inkml:brushProperty name="height" value="0.35" units="cm"/>
      <inkml:brushProperty name="color" value="#FFFFFF"/>
    </inkml:brush>
  </inkml:definitions>
  <inkml:trace contextRef="#ctx0" brushRef="#br0">0 411 24575,'34'-25'0,"2"2"0,13-6 0,5-3 0,1-2 0,-4 2 0,-14 10 0,-8 7 0,-9 5 0,-3 5 0,-2 0 0,-1 1 0,1 1 0,-3 1 0,-1 0 0,-1 0 0,0-1 0,3-2 0,1-1 0,2-2 0,0-2 0,1-1 0,2-1 0,0 2 0,0 2 0,-2 1 0,-1 0 0,-1 0 0,-3 0 0,0 2 0,-4 3 0,3-1 0,-3 1 0,3-1 0,-2 1 0,2 2 0,2-3 0,3 1 0,0-3 0,0 1 0,-2 2 0,1-1 0,-1 1 0,0-1 0,2 1 0,1-3 0,2 3 0,0-3 0,0 0 0,0 3 0,-2-1 0,-2 3 0,-2 0 0,0 1 0,0 0 0,1 2 0,0 1 0,-1 2 0,-4-1 0,-1 2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23:20:04.183"/>
    </inkml:context>
    <inkml:brush xml:id="br0">
      <inkml:brushProperty name="width" value="0.35" units="cm"/>
      <inkml:brushProperty name="height" value="0.35" units="cm"/>
      <inkml:brushProperty name="color" value="#FFFFFF"/>
    </inkml:brush>
  </inkml:definitions>
  <inkml:trace contextRef="#ctx0" brushRef="#br0">0 0 24575,'0'0'0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23:17:41.817"/>
    </inkml:context>
    <inkml:brush xml:id="br0">
      <inkml:brushProperty name="width" value="0.35" units="cm"/>
      <inkml:brushProperty name="height" value="0.35" units="cm"/>
      <inkml:brushProperty name="color" value="#FFFFFF"/>
    </inkml:brush>
  </inkml:definitions>
  <inkml:trace contextRef="#ctx0" brushRef="#br0">232 157 24575,'35'0'0,"-11"0"0,-31 0 0,-24 0 0,-20-2 0,-11-6 0,7-2 0,13-1 0,16 1 0,13 4 0,10 0 0,27-1 0,-3 2 0,21 0 0,-15 3 0,-4 2 0,-5 0 0,-5 0 0,-2 2 0,-4-1 0,2-13 0,-3-4 0,2-12 0,-3 10 0,0 7 0,-1 9 0,11 2 0,4 0 0,9 0 0,-1 2 0,-5 0 0,-10 0 0,-6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23:17:45.834"/>
    </inkml:context>
    <inkml:brush xml:id="br0">
      <inkml:brushProperty name="width" value="0.35" units="cm"/>
      <inkml:brushProperty name="height" value="0.35" units="cm"/>
      <inkml:brushProperty name="color" value="#FFFFFF"/>
    </inkml:brush>
  </inkml:definitions>
  <inkml:trace contextRef="#ctx0" brushRef="#br0">1 1 24575,'53'28'0,"-4"-6"0,-12-11 0,-4-1 0,-4 0 0,-4-3 0,-5-2 0,4-4 0,4-1 0,1 0 0,0 0 0,-2 0 0,1 0 0,2 0 0,0 0 0,-5 0 0,-6 0 0,-2 0 0,2 7 0,2-4 0,2 4 0,-1-4 0,-3 0 0,-1 2 0,0 3 0,-2-1 0,3-1 0,-1-2 0,0-3 0,7 1 0,-8-2 0,6 3 0,-5 1 0,3 1 0,3 0 0,-1-4 0,-2 0 0,-5 3 0,0 1 0,3 0 0,3 0 0,1-4 0,-3-1 0,-2 0 0,-1 0 0,9 0 0,-9 0 0,-78 0 0,11 0 0,-70 0 0,44 0 0,6 0 0,8 0 0,10 0 0,8 0 0,7 0 0,3 0 0,2 0 0,0 0 0,5 0 0,1 0 0,4 0 0,-3 0 0,-3 0 0,2 0 0,-2 0 0,-1 0 0,-3 0 0,-2 0 0,15 0 0,6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23:17:46.383"/>
    </inkml:context>
    <inkml:brush xml:id="br0">
      <inkml:brushProperty name="width" value="0.35" units="cm"/>
      <inkml:brushProperty name="height" value="0.35" units="cm"/>
      <inkml:brushProperty name="color" value="#FFFFFF"/>
    </inkml:brush>
  </inkml:definitions>
  <inkml:trace contextRef="#ctx0" brushRef="#br0">1 1 24575,'0'0'0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23:18:19.450"/>
    </inkml:context>
    <inkml:brush xml:id="br0">
      <inkml:brushProperty name="width" value="0.35" units="cm"/>
      <inkml:brushProperty name="height" value="0.35" units="cm"/>
      <inkml:brushProperty name="color" value="#FFFFFF"/>
    </inkml:brush>
  </inkml:definitions>
  <inkml:trace contextRef="#ctx0" brushRef="#br0">0 1 24575,'0'0'0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23:19:36.417"/>
    </inkml:context>
    <inkml:brush xml:id="br0">
      <inkml:brushProperty name="width" value="0.35" units="cm"/>
      <inkml:brushProperty name="height" value="0.35" units="cm"/>
      <inkml:brushProperty name="color" value="#FFFFFF"/>
    </inkml:brush>
  </inkml:definitions>
  <inkml:trace contextRef="#ctx0" brushRef="#br0">1 362 24575,'74'-29'0,"-6"1"0,-11-5 0,-4 0 0,-4 3 0,6-6 0,-6 7 0,-8 6 0,-11 7 0,-13 9 0,-2 2 0,-1 0 0,-1 1 0,-2 1 0,-1 2 0,1 1 0,1 0 0,3 0 0,5 0 0,6 0 0,2 0 0,2 0 0,-3 0 0,-5 0 0,0 0 0,-1 0 0,1 0 0,0 0 0,-4 0 0,-5 0 0,-3 0 0,-1 0 0,1 0 0,0 0 0,-1 0 0,2 4 0,0-1 0,1 4 0,0-3 0,-1 3 0,-1-2 0,0 1 0,1 0 0,1-1 0,0 1 0,1 3 0,1 1 0,1 1 0,1 2 0,1-1 0,1 3 0,1 1 0,-2-2 0,-1 0 0,-2-2 0,0-2 0,0 1 0,0 1 0,0 2 0,1 1 0,1-3 0,1-1 0,2-5 0,0-2 0,0-3 0,0-1 0,0 0 0,-3 0 0,-3 0 0,-3 0 0,-1 0 0,1-1 0,-2-3 0,-2-5 0,-4 0 0,-2-5 0,0 1 0,0 1 0,-1 0 0,-3 2 0,-4 2 0,-5-1 0,-5-1 0,-4-1 0,-1-2 0,1-3 0,0-4 0,3 0 0,2-1 0,4 4 0,4 1 0,4 3 0,3 2 0,1 1 0,-4 3 0,-6-2 0,-2 1 0,-15-3 0,-6 1 0,-12 2 0,-5 1 0,7 1 0,6 4 0,11-1 0,9 3 0,6 0 0,2 0 0,1 0 0,-1 0 0,0 0 0,1 0 0,1 0 0,-4 0 0,2 0 0,-6 0 0,0 0 0,0 0 0,1 0 0,2 0 0,4 0 0,1-2 0,2-1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23:19:39.867"/>
    </inkml:context>
    <inkml:brush xml:id="br0">
      <inkml:brushProperty name="width" value="0.35" units="cm"/>
      <inkml:brushProperty name="height" value="0.35" units="cm"/>
      <inkml:brushProperty name="color" value="#FFFFFF"/>
    </inkml:brush>
  </inkml:definitions>
  <inkml:trace contextRef="#ctx0" brushRef="#br0">0 411 24575,'34'-25'0,"2"2"0,13-6 0,5-3 0,1-2 0,-4 2 0,-14 10 0,-8 7 0,-9 5 0,-3 5 0,-2 0 0,-1 1 0,1 1 0,-3 1 0,-1 0 0,-1 0 0,0-1 0,3-2 0,1-1 0,2-2 0,0-2 0,1-1 0,2-1 0,0 2 0,0 2 0,-2 1 0,-1 0 0,-1 0 0,-3 0 0,0 2 0,-4 3 0,3-1 0,-3 1 0,3-1 0,-2 1 0,2 2 0,2-3 0,3 1 0,0-3 0,0 1 0,-2 2 0,1-1 0,-1 1 0,0-1 0,2 1 0,1-3 0,2 3 0,0-3 0,0 0 0,0 3 0,-2-1 0,-2 3 0,-2 0 0,0 1 0,0 0 0,1 2 0,0 1 0,-1 2 0,-4-1 0,-1 2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23:20:04.183"/>
    </inkml:context>
    <inkml:brush xml:id="br0">
      <inkml:brushProperty name="width" value="0.35" units="cm"/>
      <inkml:brushProperty name="height" value="0.35" units="cm"/>
      <inkml:brushProperty name="color" value="#FFFFFF"/>
    </inkml:brush>
  </inkml:definitions>
  <inkml:trace contextRef="#ctx0" brushRef="#br0">0 0 24575,'0'0'0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23:17:41.817"/>
    </inkml:context>
    <inkml:brush xml:id="br0">
      <inkml:brushProperty name="width" value="0.35" units="cm"/>
      <inkml:brushProperty name="height" value="0.35" units="cm"/>
      <inkml:brushProperty name="color" value="#FFFFFF"/>
    </inkml:brush>
  </inkml:definitions>
  <inkml:trace contextRef="#ctx0" brushRef="#br0">232 157 24575,'35'0'0,"-11"0"0,-31 0 0,-24 0 0,-20-2 0,-11-6 0,7-2 0,13-1 0,16 1 0,13 4 0,10 0 0,27-1 0,-3 2 0,21 0 0,-15 3 0,-4 2 0,-5 0 0,-5 0 0,-2 2 0,-4-1 0,2-13 0,-3-4 0,2-12 0,-3 10 0,0 7 0,-1 9 0,11 2 0,4 0 0,9 0 0,-1 2 0,-5 0 0,-10 0 0,-6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276BB4-8CE2-B64D-825E-04A4BBFED91E}" type="datetimeFigureOut">
              <a:rPr lang="en-US" smtClean="0"/>
              <a:t>5/26/26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CA8B6B-AFDF-E44C-BC96-1CEBA7B9428B}" type="slidenum">
              <a:rPr lang="en-US" smtClean="0"/>
              <a:t>‹#›</a:t>
            </a:fld>
            <a:endParaRPr lang="en-US"/>
          </a:p>
        </p:txBody>
      </p:sp>
    </p:spTree>
    <p:extLst>
      <p:ext uri="{BB962C8B-B14F-4D97-AF65-F5344CB8AC3E}">
        <p14:creationId xmlns:p14="http://schemas.microsoft.com/office/powerpoint/2010/main" val="1666914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news.cancerresearchuk.org/2009/07/07/roll-your-own-cigarettes-how-dangerous-are-they/?utm"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ashscotland.org.uk/about-us/charter/#:~:text=Scotland%20has%20a%20goal%20of,be%20living%20tobacco%2Dfree%20live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ashscotland.org.uk/about-us/charter/#:~:text=Scotland%20has%20a%20goal%20of,be%20living%20tobacco%2Dfree%20live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cancerresearchuk.org/about-cancer/causes-of-cancer/smoking-and-cancer/whats-in-a-cigarette-0?utm"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cancerresearchuk.org/about-cancer/causes-of-cancer/smoking-and-cancer/whats-in-a-cigarette-0?utm"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nhsinform.scot/stopping-smoking/calculate-my-savings"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ash.wales/"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who.int/news-room/fact-sheets/detail/tobacco"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s://ash.wales/" TargetMode="External"/><Relationship Id="rId5" Type="http://schemas.openxmlformats.org/officeDocument/2006/relationships/hyperlink" Target="https://ashscotland.org.uk/butts-and-disposable-vapes/?utm" TargetMode="External"/><Relationship Id="rId4" Type="http://schemas.openxmlformats.org/officeDocument/2006/relationships/hyperlink" Target="https://ashscotland.org.uk/tobacco-free-schools-pack/" TargetMode="Externa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ash.wales/"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ncbi.nlm.nih.gov/books/NBK236761/"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pubmed.ncbi.nlm.nih.gov/39805696/" TargetMode="Externa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bbc.co.uk/news/newsbeat-30935575"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bbc.co.uk/news/newsbeat-30935575"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gov.scot/publications/vaping-smoking-scottish-adolescents/pages/3/"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gov.scot/publications/vaping-smoking-scottish-adolescents/pages/3/"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eur01.safelinks.protection.outlook.com/?url=https%3A%2F%2Fwww.nhsggc.scot%2Fyour-health%2Fquit-your-way%2Fquit-your-way-youth%2F&amp;data=05%7C02%7Cailsa%40talkabouttrust.org%7C3aec4726526649b6b15308dd8ca8b72e%7Cbd6b2b15beb6435991c67a164a4a0e4f%7C0%7C0%7C638821378463215545%7CUnknown%7CTWFpbGZsb3d8eyJFbXB0eU1hcGkiOnRydWUsIlYiOiIwLjAuMDAwMCIsIlAiOiJXaW4zMiIsIkFOIjoiTWFpbCIsIldUIjoyfQ%3D%3D%7C0%7C%7C%7C&amp;sdata=ptyvcg3TWB%2FcI3hHHmFL7vD31nJP%2Bw8TeT%2FvSLDWzAw%3D&amp;reserved=0" TargetMode="External"/><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https://www.nhsinform.scot/campaigns/vaping/" TargetMode="Externa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DD1E24-C5EF-9F7B-E9FE-D51BB3648444}"/>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89EF36BA-5B35-5C16-2204-A6931AF99ED2}"/>
              </a:ext>
            </a:extLst>
          </p:cNvPr>
          <p:cNvSpPr>
            <a:spLocks noGrp="1" noRot="1" noChangeAspect="1" noChangeArrowheads="1" noTextEdit="1"/>
          </p:cNvSpPr>
          <p:nvPr>
            <p:ph type="sldImg"/>
          </p:nvPr>
        </p:nvSpPr>
        <p:spPr>
          <a:xfrm>
            <a:off x="685800" y="1143000"/>
            <a:ext cx="5486400" cy="3086100"/>
          </a:xfrm>
          <a:ln/>
        </p:spPr>
      </p:sp>
      <p:sp>
        <p:nvSpPr>
          <p:cNvPr id="15363" name="Notes Placeholder 2">
            <a:extLst>
              <a:ext uri="{FF2B5EF4-FFF2-40B4-BE49-F238E27FC236}">
                <a16:creationId xmlns:a16="http://schemas.microsoft.com/office/drawing/2014/main" id="{663BD7CA-A58B-E554-7C68-E0BC0400432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GB" sz="1800" b="1" i="0" dirty="0">
                <a:solidFill>
                  <a:srgbClr val="000000"/>
                </a:solidFill>
                <a:effectLst/>
                <a:latin typeface="Aptos" panose="020B0004020202020204" pitchFamily="34" charset="0"/>
              </a:rPr>
              <a:t>Summary of Curriculum for Excellence Experiences &amp; Outcomes</a:t>
            </a:r>
            <a:r>
              <a:rPr lang="en-GB" sz="1800" b="0" i="0" dirty="0">
                <a:solidFill>
                  <a:srgbClr val="000000"/>
                </a:solidFill>
                <a:effectLst/>
                <a:latin typeface="Aptos" panose="020B0004020202020204" pitchFamily="34" charset="0"/>
              </a:rPr>
              <a:t> </a:t>
            </a:r>
            <a:endParaRPr lang="en-GB" sz="2800" b="0" i="0" dirty="0">
              <a:solidFill>
                <a:srgbClr val="000000"/>
              </a:solidFill>
              <a:effectLst/>
              <a:latin typeface="Segoe UI" panose="020B0502040204020203" pitchFamily="34" charset="0"/>
            </a:endParaRPr>
          </a:p>
          <a:p>
            <a:pPr algn="l" rtl="0" fontAlgn="base">
              <a:lnSpc>
                <a:spcPts val="1350"/>
              </a:lnSpc>
              <a:buFont typeface="Arial" panose="020B0604020202020204" pitchFamily="34" charset="0"/>
              <a:buChar char="•"/>
            </a:pPr>
            <a:r>
              <a:rPr lang="en-GB" sz="1800" b="0" i="0" dirty="0">
                <a:solidFill>
                  <a:srgbClr val="000000"/>
                </a:solidFill>
                <a:effectLst/>
                <a:latin typeface="Arial" panose="020B0604020202020204" pitchFamily="34" charset="0"/>
              </a:rPr>
              <a:t>I understand the positive effects that some substances have on the mind and body, but I am also aware of the negative and serious physical, mental, emotional, social and legal consequences of substances </a:t>
            </a:r>
            <a:r>
              <a:rPr lang="en-GB" sz="1800" b="1" i="0" dirty="0">
                <a:solidFill>
                  <a:srgbClr val="000000"/>
                </a:solidFill>
                <a:effectLst/>
                <a:latin typeface="Arial" panose="020B0604020202020204" pitchFamily="34" charset="0"/>
              </a:rPr>
              <a:t>HWB 4-38a</a:t>
            </a:r>
            <a:r>
              <a:rPr lang="en-GB" sz="1800" b="0" i="0" dirty="0">
                <a:solidFill>
                  <a:srgbClr val="000000"/>
                </a:solidFill>
                <a:effectLst/>
                <a:latin typeface="Arial" panose="020B0604020202020204" pitchFamily="34" charset="0"/>
              </a:rPr>
              <a:t> </a:t>
            </a:r>
          </a:p>
          <a:p>
            <a:pPr algn="l" rtl="0" fontAlgn="base">
              <a:lnSpc>
                <a:spcPts val="1350"/>
              </a:lnSpc>
              <a:buFont typeface="Arial" panose="020B0604020202020204" pitchFamily="34" charset="0"/>
              <a:buChar char="•"/>
            </a:pPr>
            <a:r>
              <a:rPr lang="en-GB" sz="1800" b="0" i="0" dirty="0">
                <a:solidFill>
                  <a:srgbClr val="000000"/>
                </a:solidFill>
                <a:effectLst/>
                <a:latin typeface="Arial" panose="020B0604020202020204" pitchFamily="34" charset="0"/>
              </a:rPr>
              <a:t>Through investigation, I can explain how images of substance use and misuse can influence people’s behaviour. </a:t>
            </a:r>
            <a:r>
              <a:rPr lang="en-GB" sz="1800" b="1" i="0" dirty="0">
                <a:solidFill>
                  <a:srgbClr val="000000"/>
                </a:solidFill>
                <a:effectLst/>
                <a:latin typeface="Arial" panose="020B0604020202020204" pitchFamily="34" charset="0"/>
              </a:rPr>
              <a:t>HWB 4-39a</a:t>
            </a:r>
            <a:r>
              <a:rPr lang="en-GB" sz="1800" b="0" i="0" dirty="0">
                <a:solidFill>
                  <a:srgbClr val="000000"/>
                </a:solidFill>
                <a:effectLst/>
                <a:latin typeface="Arial" panose="020B0604020202020204" pitchFamily="34" charset="0"/>
              </a:rPr>
              <a:t> </a:t>
            </a:r>
          </a:p>
          <a:p>
            <a:pPr algn="l" rtl="0" fontAlgn="base">
              <a:lnSpc>
                <a:spcPts val="1350"/>
              </a:lnSpc>
              <a:buFont typeface="Arial" panose="020B0604020202020204" pitchFamily="34" charset="0"/>
              <a:buChar char="•"/>
            </a:pPr>
            <a:r>
              <a:rPr lang="en-GB" sz="1800" b="0" i="0" dirty="0">
                <a:solidFill>
                  <a:srgbClr val="000000"/>
                </a:solidFill>
                <a:effectLst/>
                <a:latin typeface="Arial" panose="020B0604020202020204" pitchFamily="34" charset="0"/>
              </a:rPr>
              <a:t>I am developing a range of skills which can support decision making about substance use. I can demonstrate strategies for making informed choices to maintain and improve my health and wellbeing and can apply these in situations that may be stressful or challenging or involve peer pressure. </a:t>
            </a:r>
            <a:r>
              <a:rPr lang="en-GB" sz="1800" b="1" i="0" dirty="0">
                <a:solidFill>
                  <a:srgbClr val="000000"/>
                </a:solidFill>
                <a:effectLst/>
                <a:latin typeface="Arial" panose="020B0604020202020204" pitchFamily="34" charset="0"/>
              </a:rPr>
              <a:t>HWB 4-40a</a:t>
            </a:r>
            <a:r>
              <a:rPr lang="en-GB" sz="1800" b="0" i="0" dirty="0">
                <a:solidFill>
                  <a:srgbClr val="000000"/>
                </a:solidFill>
                <a:effectLst/>
                <a:latin typeface="Arial" panose="020B0604020202020204" pitchFamily="34" charset="0"/>
              </a:rPr>
              <a:t> </a:t>
            </a:r>
          </a:p>
          <a:p>
            <a:pPr algn="l" rtl="0" fontAlgn="base">
              <a:lnSpc>
                <a:spcPts val="1350"/>
              </a:lnSpc>
              <a:buFont typeface="Arial" panose="020B0604020202020204" pitchFamily="34" charset="0"/>
              <a:buChar char="•"/>
            </a:pPr>
            <a:r>
              <a:rPr lang="en-GB" sz="1800" b="0" i="0" dirty="0">
                <a:solidFill>
                  <a:srgbClr val="000000"/>
                </a:solidFill>
                <a:effectLst/>
                <a:latin typeface="Arial" panose="020B0604020202020204" pitchFamily="34" charset="0"/>
              </a:rPr>
              <a:t>I know how to access information and support for substance-related issues. </a:t>
            </a:r>
            <a:r>
              <a:rPr lang="en-GB" sz="1800" b="1" i="0" dirty="0">
                <a:solidFill>
                  <a:srgbClr val="000000"/>
                </a:solidFill>
                <a:effectLst/>
                <a:latin typeface="Arial" panose="020B0604020202020204" pitchFamily="34" charset="0"/>
              </a:rPr>
              <a:t>HWB 4-40b</a:t>
            </a:r>
            <a:r>
              <a:rPr lang="en-GB" sz="1800" b="0" i="0" dirty="0">
                <a:solidFill>
                  <a:srgbClr val="000000"/>
                </a:solidFill>
                <a:effectLst/>
                <a:latin typeface="Arial" panose="020B0604020202020204" pitchFamily="34" charset="0"/>
              </a:rPr>
              <a:t> </a:t>
            </a:r>
          </a:p>
          <a:p>
            <a:pPr algn="l" rtl="0" fontAlgn="base">
              <a:lnSpc>
                <a:spcPts val="1350"/>
              </a:lnSpc>
              <a:buFont typeface="Arial" panose="020B0604020202020204" pitchFamily="34" charset="0"/>
              <a:buChar char="•"/>
            </a:pPr>
            <a:r>
              <a:rPr lang="en-GB" sz="1800" b="0" i="0" dirty="0">
                <a:solidFill>
                  <a:srgbClr val="000000"/>
                </a:solidFill>
                <a:effectLst/>
                <a:latin typeface="Arial" panose="020B0604020202020204" pitchFamily="34" charset="0"/>
              </a:rPr>
              <a:t>After accessing options and the consequences of my decisions, I can identify safe and unsafe behaviours and actions.</a:t>
            </a:r>
            <a:r>
              <a:rPr lang="en-GB" sz="1800" b="1" i="0" dirty="0">
                <a:solidFill>
                  <a:srgbClr val="000000"/>
                </a:solidFill>
                <a:effectLst/>
                <a:latin typeface="Arial" panose="020B0604020202020204" pitchFamily="34" charset="0"/>
              </a:rPr>
              <a:t> HWB 4-41a</a:t>
            </a:r>
            <a:r>
              <a:rPr lang="en-GB" sz="1800" b="0" i="0" dirty="0">
                <a:solidFill>
                  <a:srgbClr val="000000"/>
                </a:solidFill>
                <a:effectLst/>
                <a:latin typeface="Arial" panose="020B0604020202020204" pitchFamily="34" charset="0"/>
              </a:rPr>
              <a:t> </a:t>
            </a:r>
          </a:p>
          <a:p>
            <a:pPr algn="l" rtl="0" fontAlgn="base">
              <a:lnSpc>
                <a:spcPts val="1350"/>
              </a:lnSpc>
              <a:buFont typeface="Arial" panose="020B0604020202020204" pitchFamily="34" charset="0"/>
              <a:buChar char="•"/>
            </a:pPr>
            <a:r>
              <a:rPr lang="en-GB" sz="1800" b="0" i="0" dirty="0">
                <a:solidFill>
                  <a:srgbClr val="000000"/>
                </a:solidFill>
                <a:effectLst/>
                <a:latin typeface="Arial" panose="020B0604020202020204" pitchFamily="34" charset="0"/>
              </a:rPr>
              <a:t>By researching the impact of substances misuse nationally and internationally I can explain similarities and differences among communities. </a:t>
            </a:r>
            <a:r>
              <a:rPr lang="en-GB" sz="1800" b="1" i="0" dirty="0">
                <a:solidFill>
                  <a:srgbClr val="000000"/>
                </a:solidFill>
                <a:effectLst/>
                <a:latin typeface="Arial" panose="020B0604020202020204" pitchFamily="34" charset="0"/>
              </a:rPr>
              <a:t>HWB 4-43b</a:t>
            </a:r>
            <a:r>
              <a:rPr lang="en-GB" sz="1800" b="0" i="0" dirty="0">
                <a:solidFill>
                  <a:srgbClr val="000000"/>
                </a:solidFill>
                <a:effectLst/>
                <a:latin typeface="Arial" panose="020B0604020202020204" pitchFamily="34" charset="0"/>
              </a:rPr>
              <a:t> </a:t>
            </a:r>
          </a:p>
          <a:p>
            <a:pPr algn="l" rtl="0" fontAlgn="base">
              <a:lnSpc>
                <a:spcPts val="1350"/>
              </a:lnSpc>
              <a:buFont typeface="Arial" panose="020B0604020202020204" pitchFamily="34" charset="0"/>
              <a:buChar char="•"/>
            </a:pPr>
            <a:r>
              <a:rPr lang="en-GB" sz="1800" b="0" i="0" dirty="0">
                <a:solidFill>
                  <a:srgbClr val="000000"/>
                </a:solidFill>
                <a:effectLst/>
                <a:latin typeface="Arial" panose="020B0604020202020204" pitchFamily="34" charset="0"/>
              </a:rPr>
              <a:t>I understand the local, national and international impact of substance misuse. </a:t>
            </a:r>
            <a:r>
              <a:rPr lang="en-GB" sz="1800" b="1" i="0" dirty="0">
                <a:solidFill>
                  <a:srgbClr val="000000"/>
                </a:solidFill>
                <a:effectLst/>
                <a:latin typeface="Arial" panose="020B0604020202020204" pitchFamily="34" charset="0"/>
              </a:rPr>
              <a:t>HWB 4-43c</a:t>
            </a:r>
            <a:r>
              <a:rPr lang="en-GB" sz="1800" b="0" i="0" dirty="0">
                <a:solidFill>
                  <a:srgbClr val="000000"/>
                </a:solidFill>
                <a:effectLst/>
                <a:latin typeface="Arial" panose="020B0604020202020204" pitchFamily="34" charset="0"/>
              </a:rPr>
              <a:t> </a:t>
            </a:r>
          </a:p>
          <a:p>
            <a:pPr>
              <a:lnSpc>
                <a:spcPct val="115000"/>
              </a:lnSpc>
              <a:spcAft>
                <a:spcPts val="800"/>
              </a:spcAft>
            </a:pPr>
            <a:endParaRPr lang="en-GB" sz="1800" b="1" kern="100" dirty="0">
              <a:cs typeface="Calibri"/>
            </a:endParaRPr>
          </a:p>
        </p:txBody>
      </p:sp>
      <p:sp>
        <p:nvSpPr>
          <p:cNvPr id="15364" name="Slide Number Placeholder 3">
            <a:extLst>
              <a:ext uri="{FF2B5EF4-FFF2-40B4-BE49-F238E27FC236}">
                <a16:creationId xmlns:a16="http://schemas.microsoft.com/office/drawing/2014/main" id="{1ED9FE9D-FCDF-674A-3E63-09BA7F95F40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itchFamily="2" charset="0"/>
                <a:ea typeface="MS PGothic" panose="020B0600070205080204" pitchFamily="34" charset="-128"/>
              </a:defRPr>
            </a:lvl1pPr>
            <a:lvl2pPr marL="742950" indent="-285750">
              <a:spcBef>
                <a:spcPct val="30000"/>
              </a:spcBef>
              <a:defRPr sz="1200">
                <a:solidFill>
                  <a:schemeClr val="tx1"/>
                </a:solidFill>
                <a:latin typeface="Times" pitchFamily="2" charset="0"/>
                <a:ea typeface="MS PGothic" panose="020B0600070205080204" pitchFamily="34" charset="-128"/>
              </a:defRPr>
            </a:lvl2pPr>
            <a:lvl3pPr marL="1143000" indent="-228600">
              <a:spcBef>
                <a:spcPct val="30000"/>
              </a:spcBef>
              <a:defRPr sz="1200">
                <a:solidFill>
                  <a:schemeClr val="tx1"/>
                </a:solidFill>
                <a:latin typeface="Times" pitchFamily="2" charset="0"/>
                <a:ea typeface="MS PGothic" panose="020B0600070205080204" pitchFamily="34" charset="-128"/>
              </a:defRPr>
            </a:lvl3pPr>
            <a:lvl4pPr marL="1600200" indent="-228600">
              <a:spcBef>
                <a:spcPct val="30000"/>
              </a:spcBef>
              <a:defRPr sz="1200">
                <a:solidFill>
                  <a:schemeClr val="tx1"/>
                </a:solidFill>
                <a:latin typeface="Times" pitchFamily="2" charset="0"/>
                <a:ea typeface="MS PGothic" panose="020B0600070205080204" pitchFamily="34" charset="-128"/>
              </a:defRPr>
            </a:lvl4pPr>
            <a:lvl5pPr marL="2057400" indent="-228600">
              <a:spcBef>
                <a:spcPct val="30000"/>
              </a:spcBef>
              <a:defRPr sz="1200">
                <a:solidFill>
                  <a:schemeClr val="tx1"/>
                </a:solidFill>
                <a:latin typeface="Times" pitchFamily="2"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pitchFamily="2"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pitchFamily="2"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pitchFamily="2"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pitchFamily="2" charset="0"/>
                <a:ea typeface="MS PGothic" panose="020B0600070205080204" pitchFamily="34" charset="-128"/>
              </a:defRPr>
            </a:lvl9pPr>
          </a:lstStyle>
          <a:p>
            <a:pPr>
              <a:spcBef>
                <a:spcPct val="0"/>
              </a:spcBef>
            </a:pPr>
            <a:fld id="{E8352466-ED9E-6241-8FB4-582E8A116C0B}" type="slidenum">
              <a:rPr lang="en-US" altLang="en-US" smtClean="0">
                <a:latin typeface="Arial" panose="020B0604020202020204" pitchFamily="34" charset="0"/>
              </a:rPr>
              <a:pPr>
                <a:spcBef>
                  <a:spcPct val="0"/>
                </a:spcBef>
              </a:pPr>
              <a:t>1</a:t>
            </a:fld>
            <a:endParaRPr lang="en-US" altLang="en-US">
              <a:latin typeface="Arial" panose="020B0604020202020204" pitchFamily="34" charset="0"/>
            </a:endParaRPr>
          </a:p>
        </p:txBody>
      </p:sp>
    </p:spTree>
    <p:extLst>
      <p:ext uri="{BB962C8B-B14F-4D97-AF65-F5344CB8AC3E}">
        <p14:creationId xmlns:p14="http://schemas.microsoft.com/office/powerpoint/2010/main" val="1204313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A3B57-A082-ABD1-9708-932D758F16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AAA32C-29A4-6B08-A741-F5E4862A02B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8DC78AEB-900D-60EC-320E-42CE0F96B16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rgbClr val="000000"/>
                </a:solidFill>
                <a:effectLst/>
                <a:latin typeface="Arial" panose="020B0604020202020204" pitchFamily="34" charset="0"/>
                <a:cs typeface="Arial" panose="020B0604020202020204" pitchFamily="34" charset="0"/>
              </a:rPr>
              <a:t>True or False -</a:t>
            </a:r>
            <a:r>
              <a:rPr lang="en-GB" sz="1400" b="1" dirty="0">
                <a:latin typeface="Segoe UI" panose="020B0502040204020203" pitchFamily="34" charset="0"/>
                <a:cs typeface="Segoe UI" panose="020B0502040204020203" pitchFamily="34" charset="0"/>
              </a:rPr>
              <a:t>Rolling tobacco is better for you than pre rolled cigarettes</a:t>
            </a:r>
          </a:p>
          <a:p>
            <a:pPr algn="l"/>
            <a:endParaRPr lang="en-GB" sz="1400" b="0" dirty="0">
              <a:solidFill>
                <a:srgbClr val="000000"/>
              </a:solidFill>
              <a:effectLst/>
              <a:latin typeface="Arial" panose="020B0604020202020204" pitchFamily="34" charset="0"/>
              <a:cs typeface="Arial" panose="020B0604020202020204" pitchFamily="34" charset="0"/>
            </a:endParaRPr>
          </a:p>
          <a:p>
            <a:r>
              <a:rPr lang="en-GB" sz="1400" b="1" dirty="0">
                <a:solidFill>
                  <a:srgbClr val="000000"/>
                </a:solidFill>
                <a:effectLst/>
                <a:latin typeface="Arial" panose="020B0604020202020204" pitchFamily="34" charset="0"/>
                <a:cs typeface="Arial" panose="020B0604020202020204" pitchFamily="34" charset="0"/>
              </a:rPr>
              <a:t>False</a:t>
            </a:r>
          </a:p>
          <a:p>
            <a:endParaRPr lang="en-GB" sz="1400" b="1" dirty="0">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rgbClr val="000000"/>
                </a:solidFill>
                <a:latin typeface="Segoe UI"/>
                <a:cs typeface="Segoe UI"/>
              </a:rPr>
              <a:t>Some people think rolling tobacco is ‘natural’ or ‘organic’ but they contain the same tobacco, the same additives, carcinogens and chemicals as in pre-rolled cigarettes.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solidFill>
                <a:srgbClr val="000000"/>
              </a:solidFill>
              <a:latin typeface="Segoe UI"/>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i="1" dirty="0">
                <a:solidFill>
                  <a:srgbClr val="000000"/>
                </a:solidFill>
                <a:effectLst/>
                <a:latin typeface="Arial" panose="020B0604020202020204" pitchFamily="34" charset="0"/>
                <a:cs typeface="Arial" panose="020B0604020202020204" pitchFamily="34" charset="0"/>
              </a:rPr>
              <a:t>Source – Tobacco-Free Generation resources </a:t>
            </a:r>
          </a:p>
          <a:p>
            <a:endParaRPr lang="en-GB" sz="1400" i="1" dirty="0">
              <a:latin typeface="Arial" panose="020B0604020202020204" pitchFamily="34" charset="0"/>
              <a:cs typeface="Arial" panose="020B0604020202020204" pitchFamily="34" charset="0"/>
            </a:endParaRPr>
          </a:p>
          <a:p>
            <a:r>
              <a:rPr lang="en-GB" dirty="0">
                <a:hlinkClick r:id="rId3"/>
              </a:rPr>
              <a:t>https://news.cancerresearchuk.org/2009/07/07/roll-your-own-cigarettes-how-dangerous-are-they/?utm</a:t>
            </a:r>
          </a:p>
          <a:p>
            <a:endParaRPr lang="en-GB" dirty="0">
              <a:latin typeface="Aptos"/>
              <a:cs typeface="Arial" panose="020B0604020202020204" pitchFamily="34" charset="0"/>
            </a:endParaRPr>
          </a:p>
          <a:p>
            <a:endParaRPr lang="en-GB" sz="1400" i="1" dirty="0">
              <a:latin typeface="Arial" panose="020B0604020202020204" pitchFamily="34" charset="0"/>
              <a:cs typeface="Arial" panose="020B0604020202020204" pitchFamily="34" charset="0"/>
            </a:endParaRPr>
          </a:p>
          <a:p>
            <a:endParaRPr lang="en-US" sz="1400" i="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7AF4B7BF-359C-ADA6-0A64-184C3B960844}"/>
              </a:ext>
            </a:extLst>
          </p:cNvPr>
          <p:cNvSpPr>
            <a:spLocks noGrp="1"/>
          </p:cNvSpPr>
          <p:nvPr>
            <p:ph type="sldNum" sz="quarter" idx="5"/>
          </p:nvPr>
        </p:nvSpPr>
        <p:spPr/>
        <p:txBody>
          <a:bodyPr/>
          <a:lstStyle/>
          <a:p>
            <a:fld id="{713DB98F-6C2B-4949-B3FD-B1FAAD83D033}" type="slidenum">
              <a:rPr lang="en-US" smtClean="0"/>
              <a:t>10</a:t>
            </a:fld>
            <a:endParaRPr lang="en-US"/>
          </a:p>
        </p:txBody>
      </p:sp>
    </p:spTree>
    <p:extLst>
      <p:ext uri="{BB962C8B-B14F-4D97-AF65-F5344CB8AC3E}">
        <p14:creationId xmlns:p14="http://schemas.microsoft.com/office/powerpoint/2010/main" val="2728924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B1C42-52F4-CB24-FFA2-B6D0DD9BFF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97C485-B0F9-12C7-1732-794715CB6BE0}"/>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F5933041-F164-4BEB-1F46-BAA88B659B5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Tobacco in Shisha is less harmful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r>
              <a:rPr lang="en-GB" sz="1400" b="1" dirty="0">
                <a:latin typeface="Arial" panose="020B0604020202020204" pitchFamily="34" charset="0"/>
                <a:cs typeface="Arial" panose="020B0604020202020204" pitchFamily="34" charset="0"/>
              </a:rPr>
              <a:t>False</a:t>
            </a:r>
          </a:p>
          <a:p>
            <a:r>
              <a:rPr lang="en-GB" sz="1400" b="1" dirty="0">
                <a:latin typeface="Arial" panose="020B0604020202020204" pitchFamily="34" charset="0"/>
                <a:cs typeface="Arial" panose="020B0604020202020204" pitchFamily="34" charset="0"/>
              </a:rPr>
              <a:t> </a:t>
            </a:r>
          </a:p>
          <a:p>
            <a:r>
              <a:rPr lang="en-GB" sz="1400" dirty="0">
                <a:latin typeface="Segoe UI" panose="020B0502040204020203" pitchFamily="34" charset="0"/>
                <a:cs typeface="Segoe UI" panose="020B0502040204020203" pitchFamily="34" charset="0"/>
              </a:rPr>
              <a:t>Smoking shisha is not safer than smoking cigarettes. People may think that drawing tobacco smoke through water makes shisha less harmful than cigarettes.  This is not true.</a:t>
            </a:r>
            <a:endParaRPr lang="en-US" sz="1400" dirty="0">
              <a:latin typeface="Segoe UI" panose="020B0502040204020203" pitchFamily="34" charset="0"/>
              <a:cs typeface="Segoe UI" panose="020B0502040204020203" pitchFamily="34" charset="0"/>
            </a:endParaRPr>
          </a:p>
          <a:p>
            <a:endParaRPr lang="en-GB" sz="1400" dirty="0">
              <a:solidFill>
                <a:srgbClr val="000000"/>
              </a:solidFill>
              <a:latin typeface="Segoe UI" panose="020B0502040204020203" pitchFamily="34" charset="0"/>
              <a:cs typeface="Segoe UI" panose="020B0502040204020203" pitchFamily="34" charset="0"/>
            </a:endParaRPr>
          </a:p>
          <a:p>
            <a:r>
              <a:rPr lang="en-GB" sz="1400" dirty="0">
                <a:latin typeface="Segoe UI" panose="020B0502040204020203" pitchFamily="34" charset="0"/>
                <a:cs typeface="Segoe UI" panose="020B0502040204020203" pitchFamily="34" charset="0"/>
              </a:rPr>
              <a:t>Smoking shisha exposes users to tar, carbon monoxide and high levels of toxins.</a:t>
            </a:r>
          </a:p>
          <a:p>
            <a:endParaRPr lang="en-GB" sz="1400" dirty="0">
              <a:latin typeface="Segoe UI" panose="020B0502040204020203" pitchFamily="34" charset="0"/>
              <a:cs typeface="Segoe UI" panose="020B0502040204020203" pitchFamily="34" charset="0"/>
            </a:endParaRPr>
          </a:p>
          <a:p>
            <a:r>
              <a:rPr lang="en-GB" sz="2000" b="0" i="0" dirty="0">
                <a:solidFill>
                  <a:srgbClr val="474747"/>
                </a:solidFill>
                <a:effectLst/>
                <a:latin typeface="Google Sans"/>
              </a:rPr>
              <a:t>Shisha pipes are waterpipes that are used </a:t>
            </a:r>
            <a:r>
              <a:rPr lang="en-GB" sz="2000" b="0" i="0" dirty="0">
                <a:solidFill>
                  <a:srgbClr val="040C28"/>
                </a:solidFill>
                <a:effectLst/>
                <a:latin typeface="Google Sans"/>
              </a:rPr>
              <a:t>to smoke specially made tobacco mixtures that come in a wide variety of flavours</a:t>
            </a:r>
            <a:r>
              <a:rPr lang="en-GB" sz="2000" b="0" i="0" dirty="0">
                <a:solidFill>
                  <a:srgbClr val="474747"/>
                </a:solidFill>
                <a:effectLst/>
                <a:latin typeface="Google Sans"/>
              </a:rPr>
              <a:t>. They usually work by passing charcoal-heated air through the tobacco mixture and ultimately through a water-filled chamber.  Smoking shisha varies in popularity depending on the culture.  </a:t>
            </a:r>
          </a:p>
          <a:p>
            <a:endParaRPr lang="en-GB" sz="2000" b="0" i="0" dirty="0">
              <a:solidFill>
                <a:srgbClr val="474747"/>
              </a:solidFill>
              <a:effectLst/>
              <a:latin typeface="Google Sans"/>
              <a:cs typeface="Arial" panose="020B0604020202020204" pitchFamily="34" charset="0"/>
            </a:endParaRPr>
          </a:p>
          <a:p>
            <a:r>
              <a:rPr lang="en-GB" sz="2000" b="0" i="0" dirty="0">
                <a:solidFill>
                  <a:srgbClr val="001D35"/>
                </a:solidFill>
                <a:effectLst/>
                <a:latin typeface="Google Sans"/>
              </a:rPr>
              <a:t>Shisha is popular in the Middle East, North Africa, and South Asia, where it's an integral part of social traditions and cultural practices. It's gaining popularity in Europe and North America, particularly among younger generations. </a:t>
            </a:r>
            <a:endParaRPr lang="en-US" sz="14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63FF983C-D85D-E830-4A9E-22AF863FA90C}"/>
              </a:ext>
            </a:extLst>
          </p:cNvPr>
          <p:cNvSpPr>
            <a:spLocks noGrp="1"/>
          </p:cNvSpPr>
          <p:nvPr>
            <p:ph type="sldNum" sz="quarter" idx="5"/>
          </p:nvPr>
        </p:nvSpPr>
        <p:spPr/>
        <p:txBody>
          <a:bodyPr/>
          <a:lstStyle/>
          <a:p>
            <a:fld id="{713DB98F-6C2B-4949-B3FD-B1FAAD83D033}" type="slidenum">
              <a:rPr lang="en-US" smtClean="0"/>
              <a:t>11</a:t>
            </a:fld>
            <a:endParaRPr lang="en-US"/>
          </a:p>
        </p:txBody>
      </p:sp>
    </p:spTree>
    <p:extLst>
      <p:ext uri="{BB962C8B-B14F-4D97-AF65-F5344CB8AC3E}">
        <p14:creationId xmlns:p14="http://schemas.microsoft.com/office/powerpoint/2010/main" val="2048697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0910A-DFD7-ACFC-92DB-2BE6D4013A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04CEA1-0A3C-6C43-2712-999C5AB1850A}"/>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65F86EE8-0660-009F-00B3-54ADEC657880}"/>
              </a:ext>
            </a:extLst>
          </p:cNvPr>
          <p:cNvSpPr>
            <a:spLocks noGrp="1"/>
          </p:cNvSpPr>
          <p:nvPr>
            <p:ph type="body" idx="1"/>
          </p:nvPr>
        </p:nvSpPr>
        <p:spPr/>
        <p:txBody>
          <a:bodyPr/>
          <a:lstStyle/>
          <a:p>
            <a:pPr algn="l"/>
            <a:r>
              <a:rPr lang="en-GB" sz="1400" b="1" i="0" u="none" strike="noStrike" dirty="0">
                <a:solidFill>
                  <a:srgbClr val="000000"/>
                </a:solidFill>
                <a:effectLst/>
                <a:latin typeface="Arial" panose="020B0604020202020204" pitchFamily="34" charset="0"/>
                <a:cs typeface="Arial" panose="020B0604020202020204" pitchFamily="34" charset="0"/>
              </a:rPr>
              <a:t>True or False:</a:t>
            </a:r>
            <a:r>
              <a:rPr lang="en-GB" sz="1400" b="0" i="0" u="none" strike="noStrike" dirty="0">
                <a:solidFill>
                  <a:srgbClr val="000000"/>
                </a:solidFill>
                <a:effectLst/>
                <a:latin typeface="Arial" panose="020B0604020202020204" pitchFamily="34" charset="0"/>
                <a:cs typeface="Arial" panose="020B0604020202020204" pitchFamily="34" charset="0"/>
              </a:rPr>
              <a:t> Smoking can help someone keep weight down</a:t>
            </a:r>
          </a:p>
          <a:p>
            <a:pPr algn="l"/>
            <a:endParaRPr lang="en-GB" sz="1400" b="0" i="0" u="none" strike="noStrike" dirty="0">
              <a:solidFill>
                <a:srgbClr val="000000"/>
              </a:solidFill>
              <a:effectLst/>
              <a:latin typeface="Arial" panose="020B0604020202020204" pitchFamily="34" charset="0"/>
              <a:cs typeface="Arial" panose="020B0604020202020204" pitchFamily="34" charset="0"/>
            </a:endParaRPr>
          </a:p>
          <a:p>
            <a:pPr algn="l"/>
            <a:r>
              <a:rPr lang="en-GB" sz="1400" b="1" i="0" u="none" strike="noStrike" dirty="0">
                <a:solidFill>
                  <a:srgbClr val="000000"/>
                </a:solidFill>
                <a:effectLst/>
                <a:latin typeface="Arial" panose="020B0604020202020204" pitchFamily="34" charset="0"/>
                <a:cs typeface="Arial" panose="020B0604020202020204" pitchFamily="34" charset="0"/>
              </a:rPr>
              <a:t>False</a:t>
            </a:r>
            <a:r>
              <a:rPr lang="en-GB" sz="1400" b="0" i="0" u="none" strike="noStrike" dirty="0">
                <a:solidFill>
                  <a:srgbClr val="000000"/>
                </a:solidFill>
                <a:effectLst/>
                <a:latin typeface="Arial" panose="020B0604020202020204" pitchFamily="34" charset="0"/>
                <a:cs typeface="Arial" panose="020B0604020202020204" pitchFamily="34" charset="0"/>
              </a:rPr>
              <a:t> </a:t>
            </a:r>
          </a:p>
          <a:p>
            <a:endParaRPr lang="en-GB" sz="1400" b="0" i="0" u="none" strike="noStrike" dirty="0">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rgbClr val="000000"/>
                </a:solidFill>
                <a:latin typeface="Segoe UI"/>
                <a:cs typeface="Segoe UI"/>
              </a:rPr>
              <a:t>While smoking can reduce appetite, it is often linked to an unhealthy diet, resulting in less energy for physical activity and potentially causing weight gain.</a:t>
            </a:r>
            <a:endParaRPr lang="en-US" sz="1400" dirty="0">
              <a:latin typeface="Segoe UI"/>
              <a:cs typeface="Segoe UI"/>
            </a:endParaRPr>
          </a:p>
          <a:p>
            <a:endParaRPr lang="en-US" sz="1400" i="1" dirty="0">
              <a:latin typeface="Arial" panose="020B0604020202020204" pitchFamily="34" charset="0"/>
              <a:cs typeface="Arial" panose="020B0604020202020204" pitchFamily="34" charset="0"/>
            </a:endParaRPr>
          </a:p>
          <a:p>
            <a:r>
              <a:rPr lang="en-US" sz="1400" i="1" dirty="0">
                <a:latin typeface="Arial" panose="020B0604020202020204" pitchFamily="34" charset="0"/>
                <a:cs typeface="Arial" panose="020B0604020202020204" pitchFamily="34" charset="0"/>
              </a:rPr>
              <a:t>Source: https://</a:t>
            </a:r>
            <a:r>
              <a:rPr lang="en-US" sz="1400" i="1" dirty="0" err="1">
                <a:latin typeface="Arial" panose="020B0604020202020204" pitchFamily="34" charset="0"/>
                <a:cs typeface="Arial" panose="020B0604020202020204" pitchFamily="34" charset="0"/>
              </a:rPr>
              <a:t>www.healthforteens.co.uk</a:t>
            </a:r>
            <a:r>
              <a:rPr lang="en-US" sz="1400" i="1" dirty="0">
                <a:latin typeface="Arial" panose="020B0604020202020204" pitchFamily="34" charset="0"/>
                <a:cs typeface="Arial" panose="020B0604020202020204" pitchFamily="34" charset="0"/>
              </a:rPr>
              <a:t>/lifestyle/tobacco/smoking-</a:t>
            </a:r>
            <a:r>
              <a:rPr lang="en-US" sz="1400" i="1" dirty="0" err="1">
                <a:latin typeface="Arial" panose="020B0604020202020204" pitchFamily="34" charset="0"/>
                <a:cs typeface="Arial" panose="020B0604020202020204" pitchFamily="34" charset="0"/>
              </a:rPr>
              <a:t>rumours</a:t>
            </a:r>
            <a:r>
              <a:rPr lang="en-US" sz="1400" i="1" dirty="0">
                <a:latin typeface="Arial" panose="020B0604020202020204" pitchFamily="34" charset="0"/>
                <a:cs typeface="Arial" panose="020B0604020202020204" pitchFamily="34" charset="0"/>
              </a:rPr>
              <a:t>/?</a:t>
            </a:r>
            <a:r>
              <a:rPr lang="en-US" sz="1400" i="1" dirty="0" err="1">
                <a:latin typeface="Arial" panose="020B0604020202020204" pitchFamily="34" charset="0"/>
                <a:cs typeface="Arial" panose="020B0604020202020204" pitchFamily="34" charset="0"/>
              </a:rPr>
              <a:t>utm</a:t>
            </a:r>
            <a:endParaRPr lang="en-US" sz="1400" i="1" dirty="0">
              <a:latin typeface="Arial" panose="020B0604020202020204" pitchFamily="34" charset="0"/>
              <a:cs typeface="Arial" panose="020B0604020202020204" pitchFamily="34" charset="0"/>
            </a:endParaRPr>
          </a:p>
          <a:p>
            <a:endParaRPr lang="en-US" sz="1400" i="1" dirty="0">
              <a:latin typeface="Arial" panose="020B0604020202020204" pitchFamily="34" charset="0"/>
              <a:cs typeface="Arial" panose="020B0604020202020204" pitchFamily="34" charset="0"/>
            </a:endParaRPr>
          </a:p>
          <a:p>
            <a:endParaRPr lang="en-US" sz="1400" i="1" dirty="0">
              <a:latin typeface="Arial" panose="020B0604020202020204" pitchFamily="34" charset="0"/>
              <a:cs typeface="Arial" panose="020B0604020202020204" pitchFamily="34" charset="0"/>
            </a:endParaRPr>
          </a:p>
          <a:p>
            <a:endParaRPr lang="en-US" sz="1400" i="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9591D57-A34D-D97A-F0E1-B16568841065}"/>
              </a:ext>
            </a:extLst>
          </p:cNvPr>
          <p:cNvSpPr>
            <a:spLocks noGrp="1"/>
          </p:cNvSpPr>
          <p:nvPr>
            <p:ph type="sldNum" sz="quarter" idx="5"/>
          </p:nvPr>
        </p:nvSpPr>
        <p:spPr/>
        <p:txBody>
          <a:bodyPr/>
          <a:lstStyle/>
          <a:p>
            <a:fld id="{713DB98F-6C2B-4949-B3FD-B1FAAD83D033}" type="slidenum">
              <a:rPr lang="en-US" smtClean="0"/>
              <a:t>12</a:t>
            </a:fld>
            <a:endParaRPr lang="en-US"/>
          </a:p>
        </p:txBody>
      </p:sp>
    </p:spTree>
    <p:extLst>
      <p:ext uri="{BB962C8B-B14F-4D97-AF65-F5344CB8AC3E}">
        <p14:creationId xmlns:p14="http://schemas.microsoft.com/office/powerpoint/2010/main" val="3800026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1F2A9C-0C36-BBE2-7C27-61DCFA0ED1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86D8BC-06B9-DA02-ECB2-FFF352B94F2D}"/>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381EBD38-6CBB-9E08-7EED-7A2B08B37312}"/>
              </a:ext>
            </a:extLst>
          </p:cNvPr>
          <p:cNvSpPr>
            <a:spLocks noGrp="1"/>
          </p:cNvSpPr>
          <p:nvPr>
            <p:ph type="body" idx="1"/>
          </p:nvPr>
        </p:nvSpPr>
        <p:spPr/>
        <p:txBody>
          <a:bodyPr/>
          <a:lstStyle/>
          <a:p>
            <a:r>
              <a:rPr lang="en-GB" sz="1400" b="1" i="0" u="none" strike="noStrike" dirty="0">
                <a:solidFill>
                  <a:srgbClr val="000000"/>
                </a:solidFill>
                <a:effectLst/>
                <a:latin typeface="Arial" panose="020B0604020202020204" pitchFamily="34" charset="0"/>
                <a:cs typeface="Arial" panose="020B0604020202020204" pitchFamily="34" charset="0"/>
              </a:rPr>
              <a:t>True or False - Smoking can reduce your physical fitness and ability to play sports</a:t>
            </a:r>
          </a:p>
          <a:p>
            <a:endParaRPr lang="en-GB" sz="1400" b="1" i="0" u="none" strike="noStrike" dirty="0">
              <a:solidFill>
                <a:srgbClr val="000000"/>
              </a:solidFill>
              <a:effectLst/>
              <a:latin typeface="Arial" panose="020B0604020202020204" pitchFamily="34" charset="0"/>
              <a:cs typeface="Arial" panose="020B0604020202020204" pitchFamily="34" charset="0"/>
            </a:endParaRPr>
          </a:p>
          <a:p>
            <a:r>
              <a:rPr lang="en-GB" sz="1400" b="1" i="0" u="none" strike="noStrike" dirty="0">
                <a:solidFill>
                  <a:srgbClr val="000000"/>
                </a:solidFill>
                <a:effectLst/>
                <a:latin typeface="Arial" panose="020B0604020202020204" pitchFamily="34" charset="0"/>
                <a:cs typeface="Arial" panose="020B0604020202020204" pitchFamily="34" charset="0"/>
              </a:rPr>
              <a:t>True</a:t>
            </a:r>
          </a:p>
          <a:p>
            <a:endParaRPr lang="en-GB" sz="1400" b="1" i="0" u="none" strike="noStrike" dirty="0">
              <a:solidFill>
                <a:srgbClr val="000000"/>
              </a:solidFill>
              <a:effectLst/>
              <a:latin typeface="Arial" panose="020B0604020202020204" pitchFamily="34" charset="0"/>
              <a:cs typeface="Arial" panose="020B0604020202020204" pitchFamily="34" charset="0"/>
            </a:endParaRPr>
          </a:p>
          <a:p>
            <a:r>
              <a:rPr lang="en-GB" sz="1400" dirty="0">
                <a:solidFill>
                  <a:srgbClr val="000000"/>
                </a:solidFill>
                <a:latin typeface="Segoe UI" panose="020B0502040204020203" pitchFamily="34" charset="0"/>
                <a:cs typeface="Segoe UI" panose="020B0502040204020203" pitchFamily="34" charset="0"/>
              </a:rPr>
              <a:t>Smoking can reduce your physical fitness and ability to play sport and do other kinds of exercise.</a:t>
            </a:r>
          </a:p>
          <a:p>
            <a:endParaRPr lang="en-GB" sz="1400" dirty="0">
              <a:solidFill>
                <a:srgbClr val="000000"/>
              </a:solidFill>
              <a:latin typeface="Segoe UI" panose="020B0502040204020203" pitchFamily="34" charset="0"/>
              <a:cs typeface="Segoe UI" panose="020B0502040204020203" pitchFamily="34" charset="0"/>
            </a:endParaRPr>
          </a:p>
          <a:p>
            <a:r>
              <a:rPr lang="en-GB" sz="1400" dirty="0">
                <a:solidFill>
                  <a:srgbClr val="000000"/>
                </a:solidFill>
                <a:latin typeface="Segoe UI"/>
                <a:cs typeface="Segoe UI"/>
              </a:rPr>
              <a:t>This is due to smoke inhalation causing shortness of breath and reduced lung function, reducing fitness and energy levels. </a:t>
            </a:r>
            <a:endParaRPr lang="en-US" sz="1400" i="1" dirty="0">
              <a:latin typeface="Segoe UI"/>
              <a:cs typeface="Segoe UI"/>
            </a:endParaRPr>
          </a:p>
          <a:p>
            <a:endParaRPr lang="en-GB" sz="1400" b="0" i="0" u="none" strike="noStrike" dirty="0">
              <a:solidFill>
                <a:srgbClr val="000000"/>
              </a:solidFill>
              <a:effectLst/>
              <a:latin typeface="Arial" panose="020B0604020202020204" pitchFamily="34" charset="0"/>
              <a:cs typeface="Arial" panose="020B0604020202020204" pitchFamily="34" charset="0"/>
            </a:endParaRPr>
          </a:p>
          <a:p>
            <a:r>
              <a:rPr lang="en-GB" sz="1400" b="0" i="1" u="none" strike="noStrike" dirty="0">
                <a:solidFill>
                  <a:srgbClr val="000000"/>
                </a:solidFill>
                <a:effectLst/>
                <a:latin typeface="Arial" panose="020B0604020202020204" pitchFamily="34" charset="0"/>
                <a:cs typeface="Arial" panose="020B0604020202020204" pitchFamily="34" charset="0"/>
              </a:rPr>
              <a:t>Source: https://</a:t>
            </a:r>
            <a:r>
              <a:rPr lang="en-GB" sz="1400" b="0" i="1" u="none" strike="noStrike" dirty="0" err="1">
                <a:solidFill>
                  <a:srgbClr val="000000"/>
                </a:solidFill>
                <a:effectLst/>
                <a:latin typeface="Arial" panose="020B0604020202020204" pitchFamily="34" charset="0"/>
                <a:cs typeface="Arial" panose="020B0604020202020204" pitchFamily="34" charset="0"/>
              </a:rPr>
              <a:t>www.healthforteens.co.uk</a:t>
            </a:r>
            <a:r>
              <a:rPr lang="en-GB" sz="1400" b="0" i="1" u="none" strike="noStrike" dirty="0">
                <a:solidFill>
                  <a:srgbClr val="000000"/>
                </a:solidFill>
                <a:effectLst/>
                <a:latin typeface="Arial" panose="020B0604020202020204" pitchFamily="34" charset="0"/>
                <a:cs typeface="Arial" panose="020B0604020202020204" pitchFamily="34" charset="0"/>
              </a:rPr>
              <a:t>/lifestyle/tobacco/smoking-rumours/?</a:t>
            </a:r>
            <a:r>
              <a:rPr lang="en-GB" sz="1400" b="0" i="1" u="none" strike="noStrike" dirty="0" err="1">
                <a:solidFill>
                  <a:srgbClr val="000000"/>
                </a:solidFill>
                <a:effectLst/>
                <a:latin typeface="Arial" panose="020B0604020202020204" pitchFamily="34" charset="0"/>
                <a:cs typeface="Arial" panose="020B0604020202020204" pitchFamily="34" charset="0"/>
              </a:rPr>
              <a:t>utm</a:t>
            </a:r>
            <a:endParaRPr lang="en-US" sz="1400" i="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F3F9EFC6-C1E5-81D6-4685-1630DAFB8ABA}"/>
              </a:ext>
            </a:extLst>
          </p:cNvPr>
          <p:cNvSpPr>
            <a:spLocks noGrp="1"/>
          </p:cNvSpPr>
          <p:nvPr>
            <p:ph type="sldNum" sz="quarter" idx="5"/>
          </p:nvPr>
        </p:nvSpPr>
        <p:spPr/>
        <p:txBody>
          <a:bodyPr/>
          <a:lstStyle/>
          <a:p>
            <a:fld id="{713DB98F-6C2B-4949-B3FD-B1FAAD83D033}" type="slidenum">
              <a:rPr lang="en-US" smtClean="0"/>
              <a:t>13</a:t>
            </a:fld>
            <a:endParaRPr lang="en-US"/>
          </a:p>
        </p:txBody>
      </p:sp>
    </p:spTree>
    <p:extLst>
      <p:ext uri="{BB962C8B-B14F-4D97-AF65-F5344CB8AC3E}">
        <p14:creationId xmlns:p14="http://schemas.microsoft.com/office/powerpoint/2010/main" val="12876030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246DF6-D3B3-FFB2-A0BB-1D00EFDFAE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FAAE1B-C138-F5F0-9AB4-B9E31EFB43F9}"/>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0B1F3967-A3DF-BF62-F783-DC63CF5BB55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000000"/>
                </a:solidFill>
                <a:effectLst/>
                <a:latin typeface="Arial" panose="020B0604020202020204" pitchFamily="34" charset="0"/>
                <a:cs typeface="Arial" panose="020B0604020202020204" pitchFamily="34" charset="0"/>
              </a:rPr>
              <a:t>True or false – </a:t>
            </a:r>
            <a:r>
              <a:rPr lang="en-GB" sz="1400" b="1" dirty="0">
                <a:latin typeface="Segoe UI"/>
                <a:cs typeface="Segoe UI"/>
              </a:rPr>
              <a:t>Smoking doesn't harm anyone else</a:t>
            </a:r>
          </a:p>
          <a:p>
            <a:endParaRPr lang="en-GB" sz="1400" dirty="0">
              <a:solidFill>
                <a:srgbClr val="000000"/>
              </a:solidFill>
              <a:effectLst/>
              <a:latin typeface="Arial" panose="020B0604020202020204" pitchFamily="34" charset="0"/>
              <a:cs typeface="Arial" panose="020B0604020202020204" pitchFamily="34" charset="0"/>
            </a:endParaRPr>
          </a:p>
          <a:p>
            <a:r>
              <a:rPr lang="en-GB" sz="1400" b="1" dirty="0">
                <a:solidFill>
                  <a:srgbClr val="000000"/>
                </a:solidFill>
                <a:effectLst/>
                <a:latin typeface="Arial" panose="020B0604020202020204" pitchFamily="34" charset="0"/>
                <a:cs typeface="Arial" panose="020B0604020202020204" pitchFamily="34" charset="0"/>
              </a:rPr>
              <a:t>False</a:t>
            </a:r>
          </a:p>
          <a:p>
            <a:endParaRPr lang="en-GB" sz="1400" b="1" dirty="0">
              <a:solidFill>
                <a:srgbClr val="000000"/>
              </a:solidFill>
              <a:effectLst/>
              <a:latin typeface="Arial" panose="020B0604020202020204" pitchFamily="34" charset="0"/>
              <a:cs typeface="Arial" panose="020B0604020202020204" pitchFamily="34" charset="0"/>
            </a:endParaRPr>
          </a:p>
          <a:p>
            <a:r>
              <a:rPr lang="en-GB" sz="1600" dirty="0">
                <a:solidFill>
                  <a:srgbClr val="000000"/>
                </a:solidFill>
                <a:latin typeface="Segoe UI"/>
                <a:cs typeface="Segoe UI"/>
              </a:rPr>
              <a:t>When someone smokes indoors, the smoke lingers in the air for up to 5 hours or more. People can’t see or smell it, but it will be inhaled by anyone there.</a:t>
            </a:r>
          </a:p>
          <a:p>
            <a:endParaRPr lang="en-GB" sz="1600" dirty="0">
              <a:solidFill>
                <a:srgbClr val="000000"/>
              </a:solidFill>
              <a:latin typeface="Segoe UI" panose="020B0502040204020203" pitchFamily="34" charset="0"/>
              <a:cs typeface="Segoe UI" panose="020B0502040204020203" pitchFamily="34" charset="0"/>
            </a:endParaRPr>
          </a:p>
          <a:p>
            <a:r>
              <a:rPr lang="en-GB" sz="1600" dirty="0">
                <a:solidFill>
                  <a:srgbClr val="000000"/>
                </a:solidFill>
                <a:latin typeface="Segoe UI"/>
                <a:cs typeface="Segoe UI"/>
              </a:rPr>
              <a:t>The damaging particles are so small 85% of them are invisible and odourless. </a:t>
            </a:r>
            <a:endParaRPr lang="en-US" sz="1600" dirty="0">
              <a:latin typeface="Segoe UI"/>
              <a:cs typeface="Segoe UI"/>
            </a:endParaRPr>
          </a:p>
          <a:p>
            <a:endParaRPr lang="en-GB" sz="1400" dirty="0">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i="1" dirty="0">
                <a:solidFill>
                  <a:srgbClr val="000000"/>
                </a:solidFill>
                <a:effectLst/>
                <a:latin typeface="Arial" panose="020B0604020202020204" pitchFamily="34" charset="0"/>
                <a:cs typeface="Arial" panose="020B0604020202020204" pitchFamily="34" charset="0"/>
              </a:rPr>
              <a:t>Source – Tobacco-Free Generation resources </a:t>
            </a:r>
          </a:p>
          <a:p>
            <a:r>
              <a:rPr lang="en-GB" sz="1400" dirty="0">
                <a:solidFill>
                  <a:srgbClr val="000000"/>
                </a:solidFill>
                <a:latin typeface="Arial" panose="020B0604020202020204" pitchFamily="34" charset="0"/>
                <a:cs typeface="Arial" panose="020B0604020202020204" pitchFamily="34" charset="0"/>
                <a:hlinkClick r:id="rId3"/>
              </a:rPr>
              <a:t>https://ashscotland.org.uk/about-us/charter/#:~:text=Scotland%20has%20a%20goal%20of,be%20living%20tobacco%2Dfree%20lives.</a:t>
            </a:r>
            <a:endParaRPr lang="en-GB" sz="1400" dirty="0">
              <a:latin typeface="Arial" panose="020B0604020202020204" pitchFamily="34" charset="0"/>
              <a:cs typeface="Arial" panose="020B0604020202020204" pitchFamily="34" charset="0"/>
            </a:endParaRPr>
          </a:p>
          <a:p>
            <a:endParaRPr lang="en-US" sz="1400" i="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653E8B69-B3B4-91ED-A331-784061FC22D4}"/>
              </a:ext>
            </a:extLst>
          </p:cNvPr>
          <p:cNvSpPr>
            <a:spLocks noGrp="1"/>
          </p:cNvSpPr>
          <p:nvPr>
            <p:ph type="sldNum" sz="quarter" idx="5"/>
          </p:nvPr>
        </p:nvSpPr>
        <p:spPr/>
        <p:txBody>
          <a:bodyPr/>
          <a:lstStyle/>
          <a:p>
            <a:fld id="{713DB98F-6C2B-4949-B3FD-B1FAAD83D033}" type="slidenum">
              <a:rPr lang="en-US" smtClean="0"/>
              <a:t>14</a:t>
            </a:fld>
            <a:endParaRPr lang="en-US"/>
          </a:p>
        </p:txBody>
      </p:sp>
    </p:spTree>
    <p:extLst>
      <p:ext uri="{BB962C8B-B14F-4D97-AF65-F5344CB8AC3E}">
        <p14:creationId xmlns:p14="http://schemas.microsoft.com/office/powerpoint/2010/main" val="601309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DD3C81-0E29-25EE-F788-48BE2A3751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3FC275-3970-2BB6-6C83-711E3ADDF196}"/>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F315E8CA-DD7A-2725-8AA0-58722055D58D}"/>
              </a:ext>
            </a:extLst>
          </p:cNvPr>
          <p:cNvSpPr>
            <a:spLocks noGrp="1"/>
          </p:cNvSpPr>
          <p:nvPr>
            <p:ph type="body" idx="1"/>
          </p:nvPr>
        </p:nvSpPr>
        <p:spPr/>
        <p:txBody>
          <a:bodyPr/>
          <a:lstStyle/>
          <a:p>
            <a:pPr marL="0" lvl="0" indent="0">
              <a:lnSpc>
                <a:spcPct val="115000"/>
              </a:lnSpc>
              <a:spcAft>
                <a:spcPts val="800"/>
              </a:spcAft>
              <a:buSzPts val="1000"/>
              <a:buFontTx/>
              <a:buNone/>
              <a:tabLst>
                <a:tab pos="457200" algn="l"/>
              </a:tabLst>
            </a:pPr>
            <a:r>
              <a:rPr lang="en-GB" sz="14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True or False - </a:t>
            </a:r>
            <a:r>
              <a:rPr lang="en-GB" sz="1400" b="1" kern="0"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Smoking-related diseases cost the NHS in Scotland just less than £100 million per year </a:t>
            </a:r>
            <a:endParaRPr lang="en-GB" sz="1400" b="1" kern="0" dirty="0">
              <a:solidFill>
                <a:srgbClr val="000000"/>
              </a:solidFill>
              <a:effectLst/>
              <a:latin typeface="Segoe UI" panose="020B0502040204020203" pitchFamily="34" charset="0"/>
              <a:ea typeface="DengXian" panose="02010600030101010101" pitchFamily="2" charset="-122"/>
              <a:cs typeface="Segoe UI" panose="020B0502040204020203" pitchFamily="34" charset="0"/>
            </a:endParaRPr>
          </a:p>
          <a:p>
            <a:pPr marL="0" lvl="0" indent="0">
              <a:lnSpc>
                <a:spcPct val="115000"/>
              </a:lnSpc>
              <a:spcAft>
                <a:spcPts val="800"/>
              </a:spcAft>
              <a:buSzPts val="1000"/>
              <a:buFontTx/>
              <a:buNone/>
              <a:tabLst>
                <a:tab pos="457200" algn="l"/>
              </a:tabLst>
            </a:pPr>
            <a:endParaRPr lang="en-GB" sz="1400" kern="0" dirty="0">
              <a:solidFill>
                <a:srgbClr val="000000"/>
              </a:solidFill>
              <a:effectLst/>
              <a:latin typeface="Arial" panose="020B0604020202020204" pitchFamily="34" charset="0"/>
              <a:ea typeface="DengXian" panose="02010600030101010101" pitchFamily="2" charset="-122"/>
              <a:cs typeface="Arial" panose="020B0604020202020204" pitchFamily="34" charset="0"/>
            </a:endParaRPr>
          </a:p>
          <a:p>
            <a:pPr marL="0" lvl="0" indent="0">
              <a:lnSpc>
                <a:spcPct val="115000"/>
              </a:lnSpc>
              <a:spcAft>
                <a:spcPts val="800"/>
              </a:spcAft>
              <a:buSzPts val="1000"/>
              <a:buFontTx/>
              <a:buNone/>
              <a:tabLst>
                <a:tab pos="457200" algn="l"/>
              </a:tabLst>
            </a:pPr>
            <a:r>
              <a:rPr lang="en-GB" sz="1400" b="1" kern="0" dirty="0">
                <a:solidFill>
                  <a:srgbClr val="000000"/>
                </a:solidFill>
                <a:effectLst/>
                <a:latin typeface="Arial" panose="020B0604020202020204" pitchFamily="34" charset="0"/>
                <a:ea typeface="DengXian" panose="02010600030101010101" pitchFamily="2" charset="-122"/>
                <a:cs typeface="Arial" panose="020B0604020202020204" pitchFamily="34" charset="0"/>
              </a:rPr>
              <a:t>False </a:t>
            </a:r>
          </a:p>
          <a:p>
            <a:pPr marL="0" lvl="0" indent="0">
              <a:lnSpc>
                <a:spcPct val="115000"/>
              </a:lnSpc>
              <a:spcAft>
                <a:spcPts val="800"/>
              </a:spcAft>
              <a:buSzPts val="1000"/>
              <a:buFontTx/>
              <a:buNone/>
              <a:tabLst>
                <a:tab pos="457200" algn="l"/>
              </a:tabLst>
            </a:pPr>
            <a:endParaRPr lang="en-GB" sz="1400" b="1" kern="0" dirty="0">
              <a:solidFill>
                <a:srgbClr val="000000"/>
              </a:solidFill>
              <a:effectLst/>
              <a:latin typeface="Arial" panose="020B0604020202020204" pitchFamily="34" charset="0"/>
              <a:ea typeface="DengXian" panose="02010600030101010101" pitchFamily="2" charset="-122"/>
              <a:cs typeface="Arial" panose="020B0604020202020204" pitchFamily="34" charset="0"/>
            </a:endParaRPr>
          </a:p>
          <a:p>
            <a:pPr marL="0" lvl="0" indent="0">
              <a:lnSpc>
                <a:spcPct val="115000"/>
              </a:lnSpc>
              <a:spcAft>
                <a:spcPts val="800"/>
              </a:spcAft>
              <a:buSzPts val="1000"/>
              <a:buFontTx/>
              <a:buNone/>
              <a:tabLst>
                <a:tab pos="457200" algn="l"/>
              </a:tabLst>
            </a:pPr>
            <a:r>
              <a:rPr lang="en-GB" sz="14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Smoking-related diseases cost the NHS in Scotland over </a:t>
            </a:r>
            <a:r>
              <a:rPr lang="en-GB" sz="14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£300 million per year</a:t>
            </a:r>
            <a:r>
              <a:rPr lang="en-GB" sz="14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(ASH Scotland, 2023).</a:t>
            </a:r>
          </a:p>
          <a:p>
            <a:pPr marL="0" lvl="0" indent="0">
              <a:lnSpc>
                <a:spcPct val="115000"/>
              </a:lnSpc>
              <a:spcAft>
                <a:spcPts val="800"/>
              </a:spcAft>
              <a:buSzPts val="1000"/>
              <a:buFontTx/>
              <a:buNone/>
              <a:tabLst>
                <a:tab pos="457200" algn="l"/>
              </a:tabLst>
            </a:pPr>
            <a:r>
              <a:rPr lang="en-GB" sz="14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Smoking-related hospital admissions: </a:t>
            </a:r>
            <a:r>
              <a:rPr lang="en-GB" sz="14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56,000 per year in Scotland</a:t>
            </a:r>
            <a:r>
              <a:rPr lang="en-GB" sz="14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p>
          <a:p>
            <a:pPr marL="0" lvl="0" indent="0">
              <a:lnSpc>
                <a:spcPct val="115000"/>
              </a:lnSpc>
              <a:spcAft>
                <a:spcPts val="800"/>
              </a:spcAft>
              <a:buSzPts val="1000"/>
              <a:buFontTx/>
              <a:buNone/>
              <a:tabLst>
                <a:tab pos="457200" algn="l"/>
              </a:tabLst>
            </a:pPr>
            <a:endParaRPr lang="en-GB" sz="1400" kern="100" dirty="0">
              <a:solidFill>
                <a:srgbClr val="000000"/>
              </a:solidFill>
              <a:effectLst/>
              <a:latin typeface="Arial" panose="020B0604020202020204" pitchFamily="34" charset="0"/>
              <a:ea typeface="DengXian" panose="02010600030101010101" pitchFamily="2" charset="-122"/>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dirty="0">
                <a:latin typeface="Arial" panose="020B0604020202020204" pitchFamily="34" charset="0"/>
                <a:cs typeface="Arial" panose="020B0604020202020204" pitchFamily="34" charset="0"/>
              </a:rPr>
              <a:t>Source: Tobacco-free generation resources </a:t>
            </a:r>
          </a:p>
          <a:p>
            <a:r>
              <a:rPr lang="en-GB" dirty="0">
                <a:hlinkClick r:id="rId3"/>
              </a:rPr>
              <a:t>https://ashscotland.org.uk/about-us/charter/#:~:text=Scotland%20has%20a%20goal%20of,be%20living%20tobacco%2Dfree%20lives.</a:t>
            </a:r>
            <a:endParaRPr lang="en-US" dirty="0"/>
          </a:p>
        </p:txBody>
      </p:sp>
      <p:sp>
        <p:nvSpPr>
          <p:cNvPr id="4" name="Slide Number Placeholder 3">
            <a:extLst>
              <a:ext uri="{FF2B5EF4-FFF2-40B4-BE49-F238E27FC236}">
                <a16:creationId xmlns:a16="http://schemas.microsoft.com/office/drawing/2014/main" id="{27DDDA38-965F-B33E-80B0-C961B72F6C25}"/>
              </a:ext>
            </a:extLst>
          </p:cNvPr>
          <p:cNvSpPr>
            <a:spLocks noGrp="1"/>
          </p:cNvSpPr>
          <p:nvPr>
            <p:ph type="sldNum" sz="quarter" idx="5"/>
          </p:nvPr>
        </p:nvSpPr>
        <p:spPr/>
        <p:txBody>
          <a:bodyPr/>
          <a:lstStyle/>
          <a:p>
            <a:fld id="{713DB98F-6C2B-4949-B3FD-B1FAAD83D033}" type="slidenum">
              <a:rPr lang="en-US" smtClean="0"/>
              <a:t>15</a:t>
            </a:fld>
            <a:endParaRPr lang="en-US"/>
          </a:p>
        </p:txBody>
      </p:sp>
    </p:spTree>
    <p:extLst>
      <p:ext uri="{BB962C8B-B14F-4D97-AF65-F5344CB8AC3E}">
        <p14:creationId xmlns:p14="http://schemas.microsoft.com/office/powerpoint/2010/main" val="23026739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2127BC-48EA-4439-1B18-5C08560D84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1A0794-4320-C1AB-5D5A-87AC70FA2F9F}"/>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934CA5A7-71D9-E263-9E64-08735F00E3E7}"/>
              </a:ext>
            </a:extLst>
          </p:cNvPr>
          <p:cNvSpPr>
            <a:spLocks noGrp="1"/>
          </p:cNvSpPr>
          <p:nvPr>
            <p:ph type="body" idx="1"/>
          </p:nvPr>
        </p:nvSpPr>
        <p:spPr/>
        <p:txBody>
          <a:bodyPr/>
          <a:lstStyle/>
          <a:p>
            <a:r>
              <a:rPr lang="en-US" sz="1400" b="1" dirty="0">
                <a:latin typeface="Arial" panose="020B0604020202020204" pitchFamily="34" charset="0"/>
                <a:cs typeface="Arial" panose="020B0604020202020204" pitchFamily="34" charset="0"/>
              </a:rPr>
              <a:t>Information Slide: What’s in a cigarette?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dirty="0">
                <a:effectLst/>
                <a:latin typeface="Segoe UI" panose="020B0502040204020203" pitchFamily="34" charset="0"/>
                <a:cs typeface="Segoe UI" panose="020B0502040204020203" pitchFamily="34" charset="0"/>
              </a:rPr>
              <a:t>Cigarettes contain over </a:t>
            </a:r>
            <a:r>
              <a:rPr lang="en-US" sz="1400" b="1" i="0" u="none" strike="noStrike" dirty="0">
                <a:effectLst/>
                <a:latin typeface="Segoe UI" panose="020B0502040204020203" pitchFamily="34" charset="0"/>
                <a:cs typeface="Segoe UI" panose="020B0502040204020203" pitchFamily="34" charset="0"/>
              </a:rPr>
              <a:t>7,000 chemicals</a:t>
            </a:r>
            <a:r>
              <a:rPr lang="en-US" sz="1400" b="0" i="0" u="none" strike="noStrike" dirty="0">
                <a:effectLst/>
                <a:latin typeface="Segoe UI" panose="020B0502040204020203" pitchFamily="34" charset="0"/>
                <a:cs typeface="Segoe UI" panose="020B0502040204020203" pitchFamily="34" charset="0"/>
              </a:rPr>
              <a:t>, </a:t>
            </a:r>
            <a:r>
              <a:rPr lang="en-US" sz="1400" b="1" i="0" u="none" strike="noStrike" dirty="0">
                <a:effectLst/>
                <a:latin typeface="Segoe UI" panose="020B0502040204020203" pitchFamily="34" charset="0"/>
                <a:cs typeface="Segoe UI" panose="020B0502040204020203" pitchFamily="34" charset="0"/>
              </a:rPr>
              <a:t>at least 70</a:t>
            </a:r>
            <a:r>
              <a:rPr lang="en-US" sz="1400" b="0" i="0" u="none" strike="noStrike" dirty="0">
                <a:effectLst/>
                <a:latin typeface="Segoe UI" panose="020B0502040204020203" pitchFamily="34" charset="0"/>
                <a:cs typeface="Segoe UI" panose="020B0502040204020203" pitchFamily="34" charset="0"/>
              </a:rPr>
              <a:t> of which cause cancer (Cancer Research UK, 2023)</a:t>
            </a:r>
            <a:endParaRPr lang="en-US" sz="1400" dirty="0">
              <a:latin typeface="Segoe UI" panose="020B0502040204020203" pitchFamily="34" charset="0"/>
              <a:cs typeface="Segoe UI" panose="020B0502040204020203" pitchFamily="34" charset="0"/>
            </a:endParaRPr>
          </a:p>
          <a:p>
            <a:endParaRPr lang="en-US" sz="1400" dirty="0">
              <a:latin typeface="Arial" panose="020B0604020202020204" pitchFamily="34" charset="0"/>
              <a:cs typeface="Arial" panose="020B0604020202020204" pitchFamily="34" charset="0"/>
            </a:endParaRPr>
          </a:p>
          <a:p>
            <a:pPr algn="l"/>
            <a:r>
              <a:rPr lang="en-GB" sz="2000" dirty="0">
                <a:solidFill>
                  <a:srgbClr val="000000"/>
                </a:solidFill>
                <a:latin typeface="Segoe UI" panose="020B0502040204020203" pitchFamily="34" charset="0"/>
                <a:cs typeface="Segoe UI" panose="020B0502040204020203" pitchFamily="34" charset="0"/>
              </a:rPr>
              <a:t>Some examples of harmful chemicals:</a:t>
            </a:r>
          </a:p>
          <a:p>
            <a:pPr algn="l"/>
            <a:endParaRPr lang="en-GB" sz="2000" dirty="0">
              <a:solidFill>
                <a:srgbClr val="000000"/>
              </a:solidFill>
              <a:latin typeface="Segoe UI" panose="020B0502040204020203" pitchFamily="34" charset="0"/>
              <a:cs typeface="Segoe UI" panose="020B0502040204020203" pitchFamily="34" charset="0"/>
            </a:endParaRPr>
          </a:p>
          <a:p>
            <a:pPr algn="l"/>
            <a:r>
              <a:rPr lang="en-GB" sz="2000" b="1" dirty="0">
                <a:solidFill>
                  <a:srgbClr val="000000"/>
                </a:solidFill>
                <a:latin typeface="Segoe UI" panose="020B0502040204020203" pitchFamily="34" charset="0"/>
                <a:cs typeface="Segoe UI" panose="020B0502040204020203" pitchFamily="34" charset="0"/>
              </a:rPr>
              <a:t>Nicotine</a:t>
            </a:r>
            <a:r>
              <a:rPr lang="en-GB" sz="2000" dirty="0">
                <a:solidFill>
                  <a:srgbClr val="000000"/>
                </a:solidFill>
                <a:latin typeface="Segoe UI" panose="020B0502040204020203" pitchFamily="34" charset="0"/>
                <a:cs typeface="Segoe UI" panose="020B0502040204020203" pitchFamily="34" charset="0"/>
              </a:rPr>
              <a:t> – Addictive, increases heart rate and blood pressure.</a:t>
            </a:r>
          </a:p>
          <a:p>
            <a:pPr algn="l"/>
            <a:endParaRPr lang="en-GB" sz="2000" dirty="0">
              <a:solidFill>
                <a:srgbClr val="000000"/>
              </a:solidFill>
              <a:latin typeface="Segoe UI" panose="020B0502040204020203" pitchFamily="34" charset="0"/>
              <a:cs typeface="Segoe UI" panose="020B0502040204020203" pitchFamily="34" charset="0"/>
            </a:endParaRPr>
          </a:p>
          <a:p>
            <a:pPr algn="l"/>
            <a:r>
              <a:rPr lang="en-GB" sz="2000" b="1" dirty="0">
                <a:solidFill>
                  <a:srgbClr val="000000"/>
                </a:solidFill>
                <a:latin typeface="Segoe UI"/>
                <a:cs typeface="Segoe UI"/>
              </a:rPr>
              <a:t>Tar</a:t>
            </a:r>
            <a:r>
              <a:rPr lang="en-GB" sz="2000" dirty="0">
                <a:solidFill>
                  <a:srgbClr val="000000"/>
                </a:solidFill>
                <a:latin typeface="Segoe UI"/>
                <a:cs typeface="Segoe UI"/>
              </a:rPr>
              <a:t> – Coats lungs, leads to cancer.</a:t>
            </a:r>
          </a:p>
          <a:p>
            <a:pPr algn="l"/>
            <a:endParaRPr lang="en-GB" sz="2000" dirty="0">
              <a:solidFill>
                <a:srgbClr val="000000"/>
              </a:solidFill>
              <a:latin typeface="Segoe UI"/>
              <a:cs typeface="Segoe UI"/>
            </a:endParaRPr>
          </a:p>
          <a:p>
            <a:pPr algn="l"/>
            <a:r>
              <a:rPr lang="en-GB" sz="2000" b="1" dirty="0">
                <a:solidFill>
                  <a:srgbClr val="000000"/>
                </a:solidFill>
                <a:latin typeface="Segoe UI"/>
                <a:cs typeface="Segoe UI"/>
              </a:rPr>
              <a:t>Carbon Monoxide</a:t>
            </a:r>
            <a:r>
              <a:rPr lang="en-GB" sz="2000" dirty="0">
                <a:solidFill>
                  <a:srgbClr val="000000"/>
                </a:solidFill>
                <a:latin typeface="Segoe UI"/>
                <a:cs typeface="Segoe UI"/>
              </a:rPr>
              <a:t> – Reduces oxygen in the blood.</a:t>
            </a:r>
          </a:p>
          <a:p>
            <a:pPr algn="l"/>
            <a:endParaRPr lang="en-GB" sz="2000" dirty="0">
              <a:solidFill>
                <a:srgbClr val="000000"/>
              </a:solidFill>
              <a:latin typeface="Segoe UI"/>
              <a:cs typeface="Segoe UI"/>
            </a:endParaRPr>
          </a:p>
          <a:p>
            <a:pPr algn="l"/>
            <a:r>
              <a:rPr lang="en-GB" sz="2000" b="1" dirty="0">
                <a:solidFill>
                  <a:srgbClr val="000000"/>
                </a:solidFill>
                <a:latin typeface="Segoe UI"/>
                <a:cs typeface="Segoe UI"/>
              </a:rPr>
              <a:t>Hydrogen cyanide</a:t>
            </a:r>
            <a:r>
              <a:rPr lang="en-GB" sz="2000" dirty="0">
                <a:solidFill>
                  <a:srgbClr val="000000"/>
                </a:solidFill>
                <a:latin typeface="Segoe UI"/>
                <a:cs typeface="Segoe UI"/>
              </a:rPr>
              <a:t> - which is used as an industrial pesticide.</a:t>
            </a:r>
            <a:endParaRPr lang="en-GB" sz="2000" dirty="0"/>
          </a:p>
          <a:p>
            <a:pPr>
              <a:buFont typeface="Arial" panose="020B0604020202020204" pitchFamily="34" charset="0"/>
              <a:buChar char="•"/>
            </a:pPr>
            <a:endParaRPr lang="en-GB" sz="2000" dirty="0">
              <a:latin typeface="Segoe UI"/>
              <a:cs typeface="Segoe UI"/>
            </a:endParaRPr>
          </a:p>
          <a:p>
            <a:r>
              <a:rPr lang="en-GB" sz="2000" dirty="0">
                <a:latin typeface="Segoe UI"/>
                <a:cs typeface="Segoe UI"/>
              </a:rPr>
              <a:t>Source:  </a:t>
            </a:r>
            <a:r>
              <a:rPr lang="en-GB" dirty="0">
                <a:hlinkClick r:id="rId3"/>
              </a:rPr>
              <a:t>https://www.cancerresearchuk.org/about-cancer/causes-of-cancer/smoking-and-cancer/whats-in-a-cigarette-0?utm</a:t>
            </a:r>
            <a:endParaRPr lang="en-GB" sz="2000" dirty="0">
              <a:latin typeface="Segoe UI"/>
              <a:cs typeface="Segoe UI"/>
            </a:endParaRP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F3E30EC0-2AC4-4D7A-AF3F-62E4E8DE1C95}"/>
              </a:ext>
            </a:extLst>
          </p:cNvPr>
          <p:cNvSpPr>
            <a:spLocks noGrp="1"/>
          </p:cNvSpPr>
          <p:nvPr>
            <p:ph type="sldNum" sz="quarter" idx="10"/>
          </p:nvPr>
        </p:nvSpPr>
        <p:spPr/>
        <p:txBody>
          <a:bodyPr/>
          <a:lstStyle/>
          <a:p>
            <a:fld id="{C08248B4-05AC-4B1A-992B-69771E8850E2}" type="slidenum">
              <a:rPr lang="en-GB" smtClean="0"/>
              <a:t>16</a:t>
            </a:fld>
            <a:endParaRPr lang="en-GB"/>
          </a:p>
        </p:txBody>
      </p:sp>
    </p:spTree>
    <p:extLst>
      <p:ext uri="{BB962C8B-B14F-4D97-AF65-F5344CB8AC3E}">
        <p14:creationId xmlns:p14="http://schemas.microsoft.com/office/powerpoint/2010/main" val="1430745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438C9-CB4A-59C0-E2E8-0B30E11EFA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6237E6-60B4-38E4-FCFE-A9C520516E90}"/>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06BA6F9C-F887-8209-0C6E-9F13E8750450}"/>
              </a:ext>
            </a:extLst>
          </p:cNvPr>
          <p:cNvSpPr>
            <a:spLocks noGrp="1"/>
          </p:cNvSpPr>
          <p:nvPr>
            <p:ph type="body" idx="1"/>
          </p:nvPr>
        </p:nvSpPr>
        <p:spPr/>
        <p:txBody>
          <a:bodyPr/>
          <a:lstStyle/>
          <a:p>
            <a:r>
              <a:rPr lang="en-US" sz="1400" b="1" dirty="0">
                <a:latin typeface="Arial" panose="020B0604020202020204" pitchFamily="34" charset="0"/>
                <a:cs typeface="Arial" panose="020B0604020202020204" pitchFamily="34" charset="0"/>
              </a:rPr>
              <a:t>Activity: What’s in a cigarette?</a:t>
            </a:r>
          </a:p>
          <a:p>
            <a:endParaRPr lang="en-US" sz="1400" b="1" dirty="0">
              <a:latin typeface="Arial" panose="020B0604020202020204" pitchFamily="34" charset="0"/>
              <a:cs typeface="Arial" panose="020B0604020202020204" pitchFamily="34" charset="0"/>
            </a:endParaRPr>
          </a:p>
          <a:p>
            <a:pPr>
              <a:lnSpc>
                <a:spcPct val="90000"/>
              </a:lnSpc>
              <a:spcAft>
                <a:spcPts val="601"/>
              </a:spcAft>
            </a:pPr>
            <a:r>
              <a:rPr lang="en-US" sz="1400" dirty="0">
                <a:latin typeface="Segoe UI" panose="020B0502040204020203" pitchFamily="34" charset="0"/>
                <a:cs typeface="Segoe UI" panose="020B0502040204020203" pitchFamily="34" charset="0"/>
              </a:rPr>
              <a:t>Cigarettes contain over 7,000 chemicals</a:t>
            </a:r>
          </a:p>
          <a:p>
            <a:pPr>
              <a:lnSpc>
                <a:spcPct val="90000"/>
              </a:lnSpc>
              <a:spcAft>
                <a:spcPts val="601"/>
              </a:spcAft>
            </a:pPr>
            <a:endParaRPr lang="en-US" sz="1400" dirty="0">
              <a:latin typeface="Segoe UI" panose="020B0502040204020203" pitchFamily="34" charset="0"/>
              <a:cs typeface="Segoe UI" panose="020B0502040204020203" pitchFamily="34" charset="0"/>
            </a:endParaRPr>
          </a:p>
          <a:p>
            <a:pPr>
              <a:lnSpc>
                <a:spcPct val="90000"/>
              </a:lnSpc>
              <a:spcAft>
                <a:spcPts val="601"/>
              </a:spcAft>
            </a:pPr>
            <a:r>
              <a:rPr lang="en-US" sz="1400" dirty="0">
                <a:latin typeface="Segoe UI" panose="020B0502040204020203" pitchFamily="34" charset="0"/>
                <a:cs typeface="Segoe UI" panose="020B0502040204020203" pitchFamily="34" charset="0"/>
              </a:rPr>
              <a:t>Research the chemicals in tobacco: </a:t>
            </a:r>
          </a:p>
          <a:p>
            <a:pPr>
              <a:lnSpc>
                <a:spcPct val="90000"/>
              </a:lnSpc>
              <a:spcAft>
                <a:spcPts val="601"/>
              </a:spcAft>
            </a:pPr>
            <a:endParaRPr lang="en-US" sz="1400" dirty="0">
              <a:latin typeface="Segoe UI" panose="020B0502040204020203" pitchFamily="34" charset="0"/>
              <a:cs typeface="Segoe UI" panose="020B0502040204020203" pitchFamily="34" charset="0"/>
            </a:endParaRPr>
          </a:p>
          <a:p>
            <a:pPr marL="342900" indent="-342900">
              <a:lnSpc>
                <a:spcPct val="90000"/>
              </a:lnSpc>
              <a:spcAft>
                <a:spcPts val="601"/>
              </a:spcAft>
              <a:buFont typeface="Arial" panose="020B0604020202020204" pitchFamily="34" charset="0"/>
              <a:buChar char="•"/>
            </a:pPr>
            <a:r>
              <a:rPr lang="en-US" sz="1400" b="1" dirty="0">
                <a:latin typeface="Segoe UI" panose="020B0502040204020203" pitchFamily="34" charset="0"/>
                <a:cs typeface="Segoe UI" panose="020B0502040204020203" pitchFamily="34" charset="0"/>
              </a:rPr>
              <a:t>How many more chemicals can you find?</a:t>
            </a:r>
          </a:p>
          <a:p>
            <a:pPr marL="342900" indent="-342900">
              <a:lnSpc>
                <a:spcPct val="90000"/>
              </a:lnSpc>
              <a:spcAft>
                <a:spcPts val="601"/>
              </a:spcAft>
              <a:buFont typeface="Arial" panose="020B0604020202020204" pitchFamily="34" charset="0"/>
              <a:buChar char="•"/>
            </a:pPr>
            <a:endParaRPr lang="en-US" sz="1400" b="1" dirty="0">
              <a:latin typeface="Segoe UI" panose="020B0502040204020203" pitchFamily="34" charset="0"/>
              <a:cs typeface="Segoe UI" panose="020B0502040204020203" pitchFamily="34" charset="0"/>
            </a:endParaRPr>
          </a:p>
          <a:p>
            <a:pPr marL="342900" indent="-342900">
              <a:lnSpc>
                <a:spcPct val="90000"/>
              </a:lnSpc>
              <a:spcAft>
                <a:spcPts val="601"/>
              </a:spcAft>
              <a:buFont typeface="Arial" panose="020B0604020202020204" pitchFamily="34" charset="0"/>
              <a:buChar char="•"/>
            </a:pPr>
            <a:r>
              <a:rPr lang="en-US" sz="1400" b="1" dirty="0">
                <a:latin typeface="Segoe UI" panose="020B0502040204020203" pitchFamily="34" charset="0"/>
                <a:cs typeface="Segoe UI" panose="020B0502040204020203" pitchFamily="34" charset="0"/>
              </a:rPr>
              <a:t>What is the most obscure/strange chemical?  </a:t>
            </a:r>
          </a:p>
          <a:p>
            <a:pPr marL="342900" indent="-342900">
              <a:lnSpc>
                <a:spcPct val="90000"/>
              </a:lnSpc>
              <a:spcAft>
                <a:spcPts val="601"/>
              </a:spcAft>
              <a:buFont typeface="Arial" panose="020B0604020202020204" pitchFamily="34" charset="0"/>
              <a:buChar char="•"/>
            </a:pPr>
            <a:endParaRPr lang="en-US" sz="1400" b="1" dirty="0">
              <a:latin typeface="Segoe UI" panose="020B0502040204020203" pitchFamily="34" charset="0"/>
              <a:cs typeface="Segoe UI" panose="020B0502040204020203" pitchFamily="34" charset="0"/>
            </a:endParaRPr>
          </a:p>
          <a:p>
            <a:pPr marL="342900" indent="-342900">
              <a:lnSpc>
                <a:spcPct val="90000"/>
              </a:lnSpc>
              <a:spcAft>
                <a:spcPts val="601"/>
              </a:spcAft>
              <a:buFont typeface="Arial" panose="020B0604020202020204" pitchFamily="34" charset="0"/>
              <a:buChar char="•"/>
            </a:pPr>
            <a:r>
              <a:rPr lang="en-US" sz="1400" b="1" dirty="0">
                <a:latin typeface="Segoe UI" panose="020B0502040204020203" pitchFamily="34" charset="0"/>
                <a:cs typeface="Segoe UI" panose="020B0502040204020203" pitchFamily="34" charset="0"/>
              </a:rPr>
              <a:t>What other purposes do these chemicals have?</a:t>
            </a:r>
          </a:p>
          <a:p>
            <a:pPr>
              <a:buFont typeface="Arial" panose="020B0604020202020204" pitchFamily="34" charset="0"/>
              <a:buChar char="•"/>
            </a:pPr>
            <a:endParaRPr lang="en-GB" sz="2000" dirty="0">
              <a:latin typeface="Segoe UI"/>
              <a:cs typeface="Segoe UI"/>
            </a:endParaRPr>
          </a:p>
          <a:p>
            <a:r>
              <a:rPr lang="en-GB" sz="2000" dirty="0">
                <a:latin typeface="Segoe UI"/>
                <a:cs typeface="Segoe UI"/>
              </a:rPr>
              <a:t>Source:  </a:t>
            </a:r>
            <a:r>
              <a:rPr lang="en-GB" dirty="0">
                <a:hlinkClick r:id="rId3"/>
              </a:rPr>
              <a:t>https://www.cancerresearchuk.org/about-cancer/causes-of-cancer/smoking-and-cancer/whats-in-a-cigarette-0?utm</a:t>
            </a:r>
            <a:endParaRPr lang="en-GB" sz="2000" dirty="0">
              <a:latin typeface="Segoe UI"/>
              <a:cs typeface="Segoe UI"/>
            </a:endParaRPr>
          </a:p>
          <a:p>
            <a:endParaRPr lang="en-GB" dirty="0">
              <a:latin typeface="Aptos"/>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F41536F1-A516-70CF-F2CF-0DE5ABB6EC34}"/>
              </a:ext>
            </a:extLst>
          </p:cNvPr>
          <p:cNvSpPr>
            <a:spLocks noGrp="1"/>
          </p:cNvSpPr>
          <p:nvPr>
            <p:ph type="sldNum" sz="quarter" idx="10"/>
          </p:nvPr>
        </p:nvSpPr>
        <p:spPr/>
        <p:txBody>
          <a:bodyPr/>
          <a:lstStyle/>
          <a:p>
            <a:fld id="{C08248B4-05AC-4B1A-992B-69771E8850E2}" type="slidenum">
              <a:rPr lang="en-GB" smtClean="0"/>
              <a:t>17</a:t>
            </a:fld>
            <a:endParaRPr lang="en-GB"/>
          </a:p>
        </p:txBody>
      </p:sp>
    </p:spTree>
    <p:extLst>
      <p:ext uri="{BB962C8B-B14F-4D97-AF65-F5344CB8AC3E}">
        <p14:creationId xmlns:p14="http://schemas.microsoft.com/office/powerpoint/2010/main" val="16817617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C8A90A-9310-0556-6523-5AF96986CC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D135A2-F3EE-76E5-3687-3A98DBE6A314}"/>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6056C6AE-752B-068E-DD85-930899B54421}"/>
              </a:ext>
            </a:extLst>
          </p:cNvPr>
          <p:cNvSpPr>
            <a:spLocks noGrp="1"/>
          </p:cNvSpPr>
          <p:nvPr>
            <p:ph type="body" idx="1"/>
          </p:nvPr>
        </p:nvSpPr>
        <p:spPr/>
        <p:txBody>
          <a:bodyPr/>
          <a:lstStyle/>
          <a:p>
            <a:pPr marL="0" indent="0">
              <a:buNone/>
            </a:pPr>
            <a:r>
              <a:rPr lang="en-GB" sz="1400" b="1" i="0" u="none" strike="noStrike" dirty="0">
                <a:solidFill>
                  <a:srgbClr val="000000"/>
                </a:solidFill>
                <a:effectLst/>
                <a:latin typeface="Arial" panose="020B0604020202020204" pitchFamily="34" charset="0"/>
                <a:cs typeface="Arial" panose="020B0604020202020204" pitchFamily="34" charset="0"/>
              </a:rPr>
              <a:t>Discussion Slide: Health Effects/Risks</a:t>
            </a:r>
          </a:p>
          <a:p>
            <a:pPr marL="0" indent="0">
              <a:buNone/>
            </a:pPr>
            <a:endParaRPr lang="en-GB" sz="1400" b="0" i="0" u="none" strike="noStrike" dirty="0">
              <a:solidFill>
                <a:srgbClr val="000000"/>
              </a:solidFill>
              <a:effectLst/>
              <a:latin typeface="Arial" panose="020B0604020202020204" pitchFamily="34" charset="0"/>
              <a:cs typeface="Arial" panose="020B0604020202020204" pitchFamily="34" charset="0"/>
            </a:endParaRPr>
          </a:p>
          <a:p>
            <a:pPr marL="0" indent="0">
              <a:lnSpc>
                <a:spcPct val="90000"/>
              </a:lnSpc>
              <a:spcBef>
                <a:spcPct val="0"/>
              </a:spcBef>
              <a:spcAft>
                <a:spcPts val="600"/>
              </a:spcAft>
            </a:pPr>
            <a:r>
              <a:rPr lang="en-US" sz="800" dirty="0">
                <a:latin typeface="Segoe UI" panose="020B0502040204020203" pitchFamily="34" charset="0"/>
                <a:ea typeface="+mj-ea"/>
                <a:cs typeface="Segoe UI" panose="020B0502040204020203" pitchFamily="34" charset="0"/>
              </a:rPr>
              <a:t>Teacher to facilitate class discussion using following questions: </a:t>
            </a:r>
          </a:p>
          <a:p>
            <a:pPr marL="0" indent="0">
              <a:lnSpc>
                <a:spcPct val="90000"/>
              </a:lnSpc>
              <a:spcBef>
                <a:spcPct val="0"/>
              </a:spcBef>
              <a:spcAft>
                <a:spcPts val="600"/>
              </a:spcAft>
            </a:pPr>
            <a:endParaRPr lang="en-US" sz="800" dirty="0">
              <a:latin typeface="Segoe UI" panose="020B0502040204020203" pitchFamily="34" charset="0"/>
              <a:ea typeface="+mj-ea"/>
              <a:cs typeface="Segoe UI" panose="020B0502040204020203" pitchFamily="34" charset="0"/>
            </a:endParaRPr>
          </a:p>
          <a:p>
            <a:pPr marL="0" indent="0">
              <a:lnSpc>
                <a:spcPct val="90000"/>
              </a:lnSpc>
              <a:spcBef>
                <a:spcPct val="0"/>
              </a:spcBef>
              <a:spcAft>
                <a:spcPts val="600"/>
              </a:spcAft>
            </a:pPr>
            <a:r>
              <a:rPr lang="en-US" sz="1400" dirty="0">
                <a:latin typeface="Segoe UI" panose="020B0502040204020203" pitchFamily="34" charset="0"/>
                <a:ea typeface="+mj-ea"/>
                <a:cs typeface="Segoe UI" panose="020B0502040204020203" pitchFamily="34" charset="0"/>
              </a:rPr>
              <a:t>What are the main risks of smoking?</a:t>
            </a:r>
          </a:p>
          <a:p>
            <a:pPr marL="0" indent="0">
              <a:lnSpc>
                <a:spcPct val="90000"/>
              </a:lnSpc>
              <a:spcBef>
                <a:spcPct val="0"/>
              </a:spcBef>
              <a:spcAft>
                <a:spcPts val="600"/>
              </a:spcAft>
            </a:pPr>
            <a:endParaRPr lang="en-US" sz="1400" dirty="0">
              <a:latin typeface="Segoe UI" panose="020B0502040204020203" pitchFamily="34" charset="0"/>
              <a:ea typeface="+mj-ea"/>
              <a:cs typeface="Segoe UI" panose="020B0502040204020203" pitchFamily="34" charset="0"/>
            </a:endParaRPr>
          </a:p>
          <a:p>
            <a:pPr marL="0" indent="0">
              <a:lnSpc>
                <a:spcPct val="90000"/>
              </a:lnSpc>
              <a:spcBef>
                <a:spcPct val="0"/>
              </a:spcBef>
              <a:spcAft>
                <a:spcPts val="600"/>
              </a:spcAft>
            </a:pPr>
            <a:r>
              <a:rPr lang="en-US" sz="1400" dirty="0">
                <a:latin typeface="Segoe UI" panose="020B0502040204020203" pitchFamily="34" charset="0"/>
                <a:ea typeface="+mj-ea"/>
                <a:cs typeface="Segoe UI" panose="020B0502040204020203" pitchFamily="34" charset="0"/>
              </a:rPr>
              <a:t>Why might someone smoke?</a:t>
            </a:r>
          </a:p>
          <a:p>
            <a:pPr marL="0" indent="0">
              <a:lnSpc>
                <a:spcPct val="90000"/>
              </a:lnSpc>
              <a:spcBef>
                <a:spcPct val="0"/>
              </a:spcBef>
              <a:spcAft>
                <a:spcPts val="600"/>
              </a:spcAft>
            </a:pPr>
            <a:endParaRPr lang="en-US" sz="1400" dirty="0">
              <a:latin typeface="Segoe UI" panose="020B0502040204020203" pitchFamily="34" charset="0"/>
              <a:ea typeface="+mj-ea"/>
              <a:cs typeface="Segoe UI" panose="020B0502040204020203" pitchFamily="34" charset="0"/>
            </a:endParaRPr>
          </a:p>
          <a:p>
            <a:pPr marL="0" indent="0">
              <a:lnSpc>
                <a:spcPct val="90000"/>
              </a:lnSpc>
              <a:spcBef>
                <a:spcPct val="0"/>
              </a:spcBef>
              <a:spcAft>
                <a:spcPts val="600"/>
              </a:spcAft>
            </a:pPr>
            <a:r>
              <a:rPr lang="en-US" sz="1400" dirty="0">
                <a:latin typeface="Segoe UI" panose="020B0502040204020203" pitchFamily="34" charset="0"/>
                <a:ea typeface="+mj-ea"/>
                <a:cs typeface="Segoe UI" panose="020B0502040204020203" pitchFamily="34" charset="0"/>
              </a:rPr>
              <a:t>What impact might this have on their life?</a:t>
            </a:r>
          </a:p>
          <a:p>
            <a:pPr marL="0" indent="0">
              <a:buNone/>
            </a:pPr>
            <a:endParaRPr lang="en-US" sz="1400" dirty="0">
              <a:latin typeface="Arial" panose="020B0604020202020204" pitchFamily="34" charset="0"/>
              <a:cs typeface="Arial" panose="020B0604020202020204" pitchFamily="34" charset="0"/>
            </a:endParaRPr>
          </a:p>
          <a:p>
            <a:endParaRPr lang="en-US" sz="1400" i="1" dirty="0">
              <a:latin typeface="Arial" panose="020B0604020202020204" pitchFamily="34" charset="0"/>
              <a:cs typeface="Arial" panose="020B0604020202020204" pitchFamily="34" charset="0"/>
            </a:endParaRPr>
          </a:p>
          <a:p>
            <a:endParaRPr lang="en-US" sz="1400" i="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B735B0F-7A43-5E85-1056-D2197E9B9851}"/>
              </a:ext>
            </a:extLst>
          </p:cNvPr>
          <p:cNvSpPr>
            <a:spLocks noGrp="1"/>
          </p:cNvSpPr>
          <p:nvPr>
            <p:ph type="sldNum" sz="quarter" idx="5"/>
          </p:nvPr>
        </p:nvSpPr>
        <p:spPr/>
        <p:txBody>
          <a:bodyPr/>
          <a:lstStyle/>
          <a:p>
            <a:fld id="{B2CA8B6B-AFDF-E44C-BC96-1CEBA7B9428B}" type="slidenum">
              <a:rPr lang="en-US" smtClean="0"/>
              <a:t>18</a:t>
            </a:fld>
            <a:endParaRPr lang="en-US"/>
          </a:p>
        </p:txBody>
      </p:sp>
    </p:spTree>
    <p:extLst>
      <p:ext uri="{BB962C8B-B14F-4D97-AF65-F5344CB8AC3E}">
        <p14:creationId xmlns:p14="http://schemas.microsoft.com/office/powerpoint/2010/main" val="16815046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57A350-7624-A634-5E70-8A54998F0E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568A4E-AB03-12FE-55EE-89DC07340505}"/>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31E1DB0B-D877-11F1-2D55-44D19DF4DFB5}"/>
              </a:ext>
            </a:extLst>
          </p:cNvPr>
          <p:cNvSpPr>
            <a:spLocks noGrp="1"/>
          </p:cNvSpPr>
          <p:nvPr>
            <p:ph type="body" idx="1"/>
          </p:nvPr>
        </p:nvSpPr>
        <p:spPr/>
        <p:txBody>
          <a:bodyPr/>
          <a:lstStyle/>
          <a:p>
            <a:pPr marL="0" indent="0">
              <a:buNone/>
            </a:pPr>
            <a:r>
              <a:rPr lang="en-GB" sz="1400" b="1" i="0" u="none" strike="noStrike" dirty="0">
                <a:solidFill>
                  <a:srgbClr val="000000"/>
                </a:solidFill>
                <a:effectLst/>
                <a:latin typeface="Arial" panose="020B0604020202020204" pitchFamily="34" charset="0"/>
                <a:cs typeface="Arial" panose="020B0604020202020204" pitchFamily="34" charset="0"/>
              </a:rPr>
              <a:t>Discussion Slide: Health Effects/Risks</a:t>
            </a:r>
          </a:p>
          <a:p>
            <a:pPr marL="0" indent="0">
              <a:buNone/>
            </a:pPr>
            <a:endParaRPr lang="en-GB" sz="1400" b="0" i="0" u="none" strike="noStrike" dirty="0">
              <a:solidFill>
                <a:srgbClr val="000000"/>
              </a:solidFill>
              <a:effectLst/>
              <a:latin typeface="Arial" panose="020B0604020202020204" pitchFamily="34" charset="0"/>
              <a:cs typeface="Arial" panose="020B0604020202020204" pitchFamily="34" charset="0"/>
            </a:endParaRPr>
          </a:p>
          <a:p>
            <a:pPr marL="0" indent="0">
              <a:lnSpc>
                <a:spcPct val="90000"/>
              </a:lnSpc>
              <a:spcBef>
                <a:spcPct val="0"/>
              </a:spcBef>
              <a:spcAft>
                <a:spcPts val="600"/>
              </a:spcAft>
            </a:pPr>
            <a:r>
              <a:rPr lang="en-US" sz="800" dirty="0">
                <a:latin typeface="Segoe UI" panose="020B0502040204020203" pitchFamily="34" charset="0"/>
                <a:ea typeface="+mj-ea"/>
                <a:cs typeface="Segoe UI" panose="020B0502040204020203" pitchFamily="34" charset="0"/>
              </a:rPr>
              <a:t>Teacher to facilitate class discussion using following questions: </a:t>
            </a:r>
          </a:p>
          <a:p>
            <a:pPr marL="0" indent="0">
              <a:lnSpc>
                <a:spcPct val="90000"/>
              </a:lnSpc>
              <a:spcBef>
                <a:spcPct val="0"/>
              </a:spcBef>
              <a:spcAft>
                <a:spcPts val="600"/>
              </a:spcAft>
            </a:pPr>
            <a:endParaRPr lang="en-US" sz="800" dirty="0">
              <a:latin typeface="Segoe UI" panose="020B0502040204020203" pitchFamily="34" charset="0"/>
              <a:ea typeface="+mj-ea"/>
              <a:cs typeface="Segoe UI" panose="020B0502040204020203" pitchFamily="34" charset="0"/>
            </a:endParaRPr>
          </a:p>
          <a:p>
            <a:pPr marL="0" indent="0">
              <a:lnSpc>
                <a:spcPct val="90000"/>
              </a:lnSpc>
              <a:spcBef>
                <a:spcPct val="0"/>
              </a:spcBef>
              <a:spcAft>
                <a:spcPts val="600"/>
              </a:spcAft>
            </a:pPr>
            <a:r>
              <a:rPr lang="en-US" sz="1400" dirty="0">
                <a:latin typeface="Segoe UI" panose="020B0502040204020203" pitchFamily="34" charset="0"/>
                <a:ea typeface="+mj-ea"/>
                <a:cs typeface="Segoe UI" panose="020B0502040204020203" pitchFamily="34" charset="0"/>
              </a:rPr>
              <a:t>What are the main risks of smoking?</a:t>
            </a:r>
          </a:p>
          <a:p>
            <a:pPr marL="0" indent="0">
              <a:lnSpc>
                <a:spcPct val="90000"/>
              </a:lnSpc>
              <a:spcBef>
                <a:spcPct val="0"/>
              </a:spcBef>
              <a:spcAft>
                <a:spcPts val="600"/>
              </a:spcAft>
            </a:pPr>
            <a:endParaRPr lang="en-US" sz="1400" dirty="0">
              <a:latin typeface="Segoe UI" panose="020B0502040204020203" pitchFamily="34" charset="0"/>
              <a:ea typeface="+mj-ea"/>
              <a:cs typeface="Segoe UI" panose="020B0502040204020203" pitchFamily="34" charset="0"/>
            </a:endParaRPr>
          </a:p>
          <a:p>
            <a:pPr marL="0" indent="0">
              <a:lnSpc>
                <a:spcPct val="90000"/>
              </a:lnSpc>
              <a:spcBef>
                <a:spcPct val="0"/>
              </a:spcBef>
              <a:spcAft>
                <a:spcPts val="600"/>
              </a:spcAft>
            </a:pPr>
            <a:r>
              <a:rPr lang="en-US" sz="1400" dirty="0">
                <a:latin typeface="Segoe UI" panose="020B0502040204020203" pitchFamily="34" charset="0"/>
                <a:ea typeface="+mj-ea"/>
                <a:cs typeface="Segoe UI" panose="020B0502040204020203" pitchFamily="34" charset="0"/>
              </a:rPr>
              <a:t>Why might someone smoke?</a:t>
            </a:r>
          </a:p>
          <a:p>
            <a:pPr marL="0" indent="0">
              <a:lnSpc>
                <a:spcPct val="90000"/>
              </a:lnSpc>
              <a:spcBef>
                <a:spcPct val="0"/>
              </a:spcBef>
              <a:spcAft>
                <a:spcPts val="600"/>
              </a:spcAft>
            </a:pPr>
            <a:endParaRPr lang="en-US" sz="1400" dirty="0">
              <a:latin typeface="Segoe UI" panose="020B0502040204020203" pitchFamily="34" charset="0"/>
              <a:ea typeface="+mj-ea"/>
              <a:cs typeface="Segoe UI" panose="020B0502040204020203" pitchFamily="34" charset="0"/>
            </a:endParaRPr>
          </a:p>
          <a:p>
            <a:pPr marL="0" indent="0">
              <a:lnSpc>
                <a:spcPct val="90000"/>
              </a:lnSpc>
              <a:spcBef>
                <a:spcPct val="0"/>
              </a:spcBef>
              <a:spcAft>
                <a:spcPts val="600"/>
              </a:spcAft>
            </a:pPr>
            <a:r>
              <a:rPr lang="en-US" sz="1400" dirty="0">
                <a:latin typeface="Segoe UI" panose="020B0502040204020203" pitchFamily="34" charset="0"/>
                <a:ea typeface="+mj-ea"/>
                <a:cs typeface="Segoe UI" panose="020B0502040204020203" pitchFamily="34" charset="0"/>
              </a:rPr>
              <a:t>What impact might this have on their life?</a:t>
            </a:r>
          </a:p>
          <a:p>
            <a:pPr marL="0" indent="0">
              <a:buNone/>
            </a:pPr>
            <a:endParaRPr lang="en-US" sz="1400" dirty="0">
              <a:latin typeface="Arial" panose="020B0604020202020204" pitchFamily="34" charset="0"/>
              <a:cs typeface="Arial" panose="020B0604020202020204" pitchFamily="34" charset="0"/>
            </a:endParaRPr>
          </a:p>
          <a:p>
            <a:endParaRPr lang="en-US" sz="1400" i="1" dirty="0">
              <a:latin typeface="Arial" panose="020B0604020202020204" pitchFamily="34" charset="0"/>
              <a:cs typeface="Arial" panose="020B0604020202020204" pitchFamily="34" charset="0"/>
            </a:endParaRPr>
          </a:p>
          <a:p>
            <a:endParaRPr lang="en-US" sz="1400" i="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66F81927-B832-FA59-3495-B32A639A3414}"/>
              </a:ext>
            </a:extLst>
          </p:cNvPr>
          <p:cNvSpPr>
            <a:spLocks noGrp="1"/>
          </p:cNvSpPr>
          <p:nvPr>
            <p:ph type="sldNum" sz="quarter" idx="5"/>
          </p:nvPr>
        </p:nvSpPr>
        <p:spPr/>
        <p:txBody>
          <a:bodyPr/>
          <a:lstStyle/>
          <a:p>
            <a:fld id="{B2CA8B6B-AFDF-E44C-BC96-1CEBA7B9428B}" type="slidenum">
              <a:rPr lang="en-US" smtClean="0"/>
              <a:t>19</a:t>
            </a:fld>
            <a:endParaRPr lang="en-US"/>
          </a:p>
        </p:txBody>
      </p:sp>
    </p:spTree>
    <p:extLst>
      <p:ext uri="{BB962C8B-B14F-4D97-AF65-F5344CB8AC3E}">
        <p14:creationId xmlns:p14="http://schemas.microsoft.com/office/powerpoint/2010/main" val="1639836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rtl="0" fontAlgn="base">
              <a:lnSpc>
                <a:spcPts val="1564"/>
              </a:lnSpc>
              <a:spcAft>
                <a:spcPts val="800"/>
              </a:spcAft>
              <a:buNone/>
            </a:pPr>
            <a:r>
              <a:rPr lang="en-GB" sz="1200" b="1" i="0" dirty="0">
                <a:solidFill>
                  <a:srgbClr val="000000"/>
                </a:solidFill>
                <a:effectLst/>
                <a:latin typeface="Aptos" panose="020B0004020202020204" pitchFamily="34" charset="0"/>
              </a:rPr>
              <a:t>Activity Slide: Group Agreement</a:t>
            </a:r>
            <a:r>
              <a:rPr lang="en-GB" sz="1200" b="0" i="0" dirty="0">
                <a:solidFill>
                  <a:srgbClr val="000000"/>
                </a:solidFill>
                <a:effectLst/>
                <a:latin typeface="Aptos" panose="020B0004020202020204" pitchFamily="34" charset="0"/>
              </a:rPr>
              <a:t> </a:t>
            </a:r>
            <a:endParaRPr lang="en-GB" sz="1800" b="0" i="0" dirty="0">
              <a:solidFill>
                <a:srgbClr val="000000"/>
              </a:solidFill>
              <a:effectLst/>
              <a:latin typeface="Segoe UI" panose="020B0502040204020203" pitchFamily="34" charset="0"/>
            </a:endParaRPr>
          </a:p>
          <a:p>
            <a:pPr algn="l" rtl="0" fontAlgn="base">
              <a:lnSpc>
                <a:spcPts val="1564"/>
              </a:lnSpc>
              <a:spcAft>
                <a:spcPts val="800"/>
              </a:spcAft>
              <a:buNone/>
            </a:pPr>
            <a:r>
              <a:rPr lang="en-GB" sz="1200" b="0" i="0" dirty="0">
                <a:solidFill>
                  <a:srgbClr val="000000"/>
                </a:solidFill>
                <a:effectLst/>
                <a:latin typeface="Aptos" panose="020B0004020202020204" pitchFamily="34" charset="0"/>
              </a:rPr>
              <a:t>Teacher/Facilitator establishes a </a:t>
            </a:r>
            <a:r>
              <a:rPr lang="en-GB" sz="1200" b="1" i="0" dirty="0">
                <a:solidFill>
                  <a:srgbClr val="000000"/>
                </a:solidFill>
                <a:effectLst/>
                <a:latin typeface="Aptos" panose="020B0004020202020204" pitchFamily="34" charset="0"/>
              </a:rPr>
              <a:t>group agreement</a:t>
            </a:r>
            <a:r>
              <a:rPr lang="en-GB" sz="1200" b="0" i="0" dirty="0">
                <a:solidFill>
                  <a:srgbClr val="000000"/>
                </a:solidFill>
                <a:effectLst/>
                <a:latin typeface="Aptos" panose="020B0004020202020204" pitchFamily="34" charset="0"/>
              </a:rPr>
              <a:t> with young people.    </a:t>
            </a:r>
            <a:endParaRPr lang="en-GB" sz="1800" b="0" i="0" dirty="0">
              <a:solidFill>
                <a:srgbClr val="000000"/>
              </a:solidFill>
              <a:effectLst/>
              <a:latin typeface="Segoe UI" panose="020B0502040204020203" pitchFamily="34" charset="0"/>
            </a:endParaRPr>
          </a:p>
          <a:p>
            <a:pPr algn="l" rtl="0" fontAlgn="base">
              <a:lnSpc>
                <a:spcPts val="1564"/>
              </a:lnSpc>
              <a:spcAft>
                <a:spcPts val="800"/>
              </a:spcAft>
              <a:buNone/>
            </a:pPr>
            <a:r>
              <a:rPr lang="en-GB" sz="1200" b="0" i="0" dirty="0">
                <a:solidFill>
                  <a:srgbClr val="000000"/>
                </a:solidFill>
                <a:effectLst/>
                <a:latin typeface="Aptos" panose="020B0004020202020204" pitchFamily="34" charset="0"/>
              </a:rPr>
              <a:t>Prompts on slide can be used to gather other ideas through class discussion/post it note suggestions from young people.  </a:t>
            </a:r>
            <a:endParaRPr lang="en-GB" sz="1800" b="0" i="0" dirty="0">
              <a:solidFill>
                <a:srgbClr val="000000"/>
              </a:solidFill>
              <a:effectLst/>
              <a:latin typeface="Segoe UI" panose="020B0502040204020203" pitchFamily="34" charset="0"/>
            </a:endParaRPr>
          </a:p>
          <a:p>
            <a:pPr algn="l" rtl="0" fontAlgn="base">
              <a:lnSpc>
                <a:spcPts val="1564"/>
              </a:lnSpc>
              <a:spcAft>
                <a:spcPts val="800"/>
              </a:spcAft>
              <a:buNone/>
            </a:pPr>
            <a:r>
              <a:rPr lang="en-GB" sz="1200" b="0" i="0" dirty="0">
                <a:solidFill>
                  <a:srgbClr val="000000"/>
                </a:solidFill>
                <a:effectLst/>
                <a:latin typeface="Aptos" panose="020B0004020202020204" pitchFamily="34" charset="0"/>
              </a:rPr>
              <a:t>‘Careful sharing’ refers to pupils not feeling pressured to directly disclose theirs/others use of nicotine and considering what/how much they wish to share about themselves.   </a:t>
            </a:r>
            <a:endParaRPr lang="en-GB" sz="1800" b="0" i="0" dirty="0">
              <a:solidFill>
                <a:srgbClr val="000000"/>
              </a:solidFill>
              <a:effectLst/>
              <a:latin typeface="Segoe UI" panose="020B0502040204020203" pitchFamily="34" charset="0"/>
            </a:endParaRPr>
          </a:p>
          <a:p>
            <a:pPr algn="l" rtl="0" fontAlgn="base">
              <a:lnSpc>
                <a:spcPts val="1564"/>
              </a:lnSpc>
              <a:spcAft>
                <a:spcPts val="800"/>
              </a:spcAft>
            </a:pPr>
            <a:r>
              <a:rPr lang="en-GB" sz="1200" b="0" i="0" dirty="0">
                <a:solidFill>
                  <a:srgbClr val="000000"/>
                </a:solidFill>
                <a:effectLst/>
                <a:latin typeface="Aptos" panose="020B0004020202020204" pitchFamily="34" charset="0"/>
              </a:rPr>
              <a:t>Teacher/Facilitator will be aware of child protection and health &amp; wellbeing procedures for their own setting should anything arise following lesson/workshop.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08248B4-05AC-4B1A-992B-69771E8850E2}" type="slidenum">
              <a:rPr lang="en-GB" smtClean="0"/>
              <a:t>2</a:t>
            </a:fld>
            <a:endParaRPr lang="en-GB"/>
          </a:p>
        </p:txBody>
      </p:sp>
    </p:spTree>
    <p:extLst>
      <p:ext uri="{BB962C8B-B14F-4D97-AF65-F5344CB8AC3E}">
        <p14:creationId xmlns:p14="http://schemas.microsoft.com/office/powerpoint/2010/main" val="4152303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None/>
            </a:pPr>
            <a:r>
              <a:rPr lang="en-GB" sz="1400" b="1" i="0" u="none" strike="noStrike" dirty="0">
                <a:solidFill>
                  <a:srgbClr val="000000"/>
                </a:solidFill>
                <a:effectLst/>
                <a:latin typeface="Arial" panose="020B0604020202020204" pitchFamily="34" charset="0"/>
                <a:cs typeface="Arial" panose="020B0604020202020204" pitchFamily="34" charset="0"/>
              </a:rPr>
              <a:t>Information Slide: Health Effects/Risks</a:t>
            </a:r>
          </a:p>
          <a:p>
            <a:pPr marL="0" indent="0">
              <a:buNone/>
            </a:pPr>
            <a:endParaRPr lang="en-GB" sz="1400" b="0" i="0" u="none" strike="noStrike" dirty="0">
              <a:solidFill>
                <a:srgbClr val="000000"/>
              </a:solidFill>
              <a:effectLst/>
              <a:latin typeface="Arial" panose="020B0604020202020204" pitchFamily="34" charset="0"/>
              <a:cs typeface="Arial" panose="020B0604020202020204" pitchFamily="34" charset="0"/>
            </a:endParaRPr>
          </a:p>
          <a:p>
            <a:pPr>
              <a:lnSpc>
                <a:spcPct val="90000"/>
              </a:lnSpc>
              <a:spcAft>
                <a:spcPts val="600"/>
              </a:spcAft>
            </a:pPr>
            <a:r>
              <a:rPr lang="en-US" sz="1400" dirty="0">
                <a:latin typeface="Segoe UI" panose="020B0502040204020203" pitchFamily="34" charset="0"/>
                <a:cs typeface="Segoe UI" panose="020B0502040204020203" pitchFamily="34" charset="0"/>
              </a:rPr>
              <a:t>Most of the deaths directly caused by smoking are due to three main conditions:</a:t>
            </a:r>
          </a:p>
          <a:p>
            <a:pPr>
              <a:lnSpc>
                <a:spcPct val="90000"/>
              </a:lnSpc>
              <a:spcAft>
                <a:spcPts val="600"/>
              </a:spcAft>
            </a:pPr>
            <a:endParaRPr lang="en-US" sz="1400" dirty="0">
              <a:latin typeface="Segoe UI" panose="020B0502040204020203" pitchFamily="34" charset="0"/>
              <a:cs typeface="Segoe UI" panose="020B0502040204020203" pitchFamily="34" charset="0"/>
            </a:endParaRPr>
          </a:p>
          <a:p>
            <a:pPr>
              <a:lnSpc>
                <a:spcPct val="90000"/>
              </a:lnSpc>
              <a:spcAft>
                <a:spcPts val="600"/>
              </a:spcAft>
            </a:pPr>
            <a:r>
              <a:rPr lang="en-US" sz="1400" dirty="0">
                <a:latin typeface="Segoe UI" panose="020B0502040204020203" pitchFamily="34" charset="0"/>
                <a:cs typeface="Segoe UI" panose="020B0502040204020203" pitchFamily="34" charset="0"/>
              </a:rPr>
              <a:t>Cancer </a:t>
            </a:r>
          </a:p>
          <a:p>
            <a:pPr>
              <a:lnSpc>
                <a:spcPct val="90000"/>
              </a:lnSpc>
              <a:spcAft>
                <a:spcPts val="600"/>
              </a:spcAft>
            </a:pPr>
            <a:endParaRPr lang="en-US" sz="1400" dirty="0">
              <a:latin typeface="Segoe UI" panose="020B0502040204020203" pitchFamily="34" charset="0"/>
              <a:cs typeface="Segoe UI" panose="020B0502040204020203" pitchFamily="34" charset="0"/>
            </a:endParaRPr>
          </a:p>
          <a:p>
            <a:pPr>
              <a:lnSpc>
                <a:spcPct val="90000"/>
              </a:lnSpc>
              <a:spcAft>
                <a:spcPts val="600"/>
              </a:spcAft>
            </a:pPr>
            <a:r>
              <a:rPr lang="en-US" sz="1400" dirty="0">
                <a:latin typeface="Segoe UI" panose="020B0502040204020203" pitchFamily="34" charset="0"/>
                <a:cs typeface="Segoe UI" panose="020B0502040204020203" pitchFamily="34" charset="0"/>
              </a:rPr>
              <a:t>Chronic Obstructive Pulmonary Disease (COPD) </a:t>
            </a:r>
          </a:p>
          <a:p>
            <a:pPr>
              <a:lnSpc>
                <a:spcPct val="90000"/>
              </a:lnSpc>
              <a:spcAft>
                <a:spcPts val="600"/>
              </a:spcAft>
            </a:pPr>
            <a:endParaRPr lang="en-US" sz="1400" dirty="0">
              <a:latin typeface="Segoe UI" panose="020B0502040204020203" pitchFamily="34" charset="0"/>
              <a:cs typeface="Segoe UI" panose="020B0502040204020203" pitchFamily="34" charset="0"/>
            </a:endParaRPr>
          </a:p>
          <a:p>
            <a:pPr>
              <a:lnSpc>
                <a:spcPct val="90000"/>
              </a:lnSpc>
              <a:spcAft>
                <a:spcPts val="600"/>
              </a:spcAft>
            </a:pPr>
            <a:r>
              <a:rPr lang="en-US" sz="1400" dirty="0">
                <a:latin typeface="Segoe UI" panose="020B0502040204020203" pitchFamily="34" charset="0"/>
                <a:cs typeface="Segoe UI" panose="020B0502040204020203" pitchFamily="34" charset="0"/>
              </a:rPr>
              <a:t>Cardiovascular disease (Heart &amp; Circulation)</a:t>
            </a:r>
          </a:p>
          <a:p>
            <a:pPr>
              <a:lnSpc>
                <a:spcPct val="90000"/>
              </a:lnSpc>
              <a:spcAft>
                <a:spcPts val="600"/>
              </a:spcAft>
            </a:pPr>
            <a:endParaRPr lang="en-US" sz="1400" dirty="0">
              <a:latin typeface="Segoe UI" panose="020B0502040204020203" pitchFamily="34" charset="0"/>
              <a:cs typeface="Segoe UI" panose="020B0502040204020203" pitchFamily="34" charset="0"/>
            </a:endParaRPr>
          </a:p>
          <a:p>
            <a:pPr>
              <a:lnSpc>
                <a:spcPct val="90000"/>
              </a:lnSpc>
              <a:spcAft>
                <a:spcPts val="600"/>
              </a:spcAft>
            </a:pPr>
            <a:r>
              <a:rPr lang="en-US" sz="1400" dirty="0">
                <a:latin typeface="Segoe UI" panose="020B0502040204020203" pitchFamily="34" charset="0"/>
                <a:cs typeface="Segoe UI" panose="020B0502040204020203" pitchFamily="34" charset="0"/>
              </a:rPr>
              <a:t>On average smoking longer term reduces life expectancy by 10 years.</a:t>
            </a:r>
          </a:p>
          <a:p>
            <a:pPr marL="0" indent="0">
              <a:buNone/>
            </a:pPr>
            <a:endParaRPr lang="en-US" sz="1400" i="1" dirty="0">
              <a:latin typeface="Arial" panose="020B0604020202020204" pitchFamily="34" charset="0"/>
              <a:cs typeface="Arial" panose="020B0604020202020204" pitchFamily="34" charset="0"/>
            </a:endParaRPr>
          </a:p>
          <a:p>
            <a:pPr marL="0" indent="0">
              <a:buNone/>
            </a:pPr>
            <a:r>
              <a:rPr lang="en-US" sz="1400" i="1" dirty="0">
                <a:latin typeface="Arial" panose="020B0604020202020204" pitchFamily="34" charset="0"/>
                <a:cs typeface="Arial" panose="020B0604020202020204" pitchFamily="34" charset="0"/>
              </a:rPr>
              <a:t>https://www.theguardian.com/society/2024/dec/30/single-cigarette-takes-20-minutes-off-life-expectancy-study</a:t>
            </a:r>
          </a:p>
          <a:p>
            <a:pPr marL="0" indent="0">
              <a:buNone/>
            </a:pPr>
            <a:r>
              <a:rPr lang="en-US" sz="1400" i="1" dirty="0">
                <a:latin typeface="Arial" panose="020B0604020202020204" pitchFamily="34" charset="0"/>
                <a:cs typeface="Arial" panose="020B0604020202020204" pitchFamily="34" charset="0"/>
              </a:rPr>
              <a:t>https://www.nhsinform.scot/care-support-and-rights/nhs-services/helplines/quit-your-way-scotland</a:t>
            </a:r>
          </a:p>
          <a:p>
            <a:pPr marL="0" indent="0">
              <a:buNone/>
            </a:pPr>
            <a:endParaRPr lang="en-US" sz="1400" i="1" dirty="0">
              <a:latin typeface="Arial" panose="020B0604020202020204" pitchFamily="34" charset="0"/>
              <a:cs typeface="Arial" panose="020B0604020202020204" pitchFamily="34" charset="0"/>
            </a:endParaRPr>
          </a:p>
          <a:p>
            <a:endParaRPr lang="en-US" sz="1400" i="1" dirty="0">
              <a:latin typeface="Arial" panose="020B0604020202020204" pitchFamily="34" charset="0"/>
              <a:cs typeface="Arial" panose="020B0604020202020204" pitchFamily="34" charset="0"/>
            </a:endParaRPr>
          </a:p>
          <a:p>
            <a:endParaRPr lang="en-US" sz="1400"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2CA8B6B-AFDF-E44C-BC96-1CEBA7B9428B}" type="slidenum">
              <a:rPr lang="en-US" smtClean="0"/>
              <a:t>20</a:t>
            </a:fld>
            <a:endParaRPr lang="en-US"/>
          </a:p>
        </p:txBody>
      </p:sp>
    </p:spTree>
    <p:extLst>
      <p:ext uri="{BB962C8B-B14F-4D97-AF65-F5344CB8AC3E}">
        <p14:creationId xmlns:p14="http://schemas.microsoft.com/office/powerpoint/2010/main" val="31148265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nSpc>
                <a:spcPct val="115000"/>
              </a:lnSpc>
              <a:spcAft>
                <a:spcPts val="800"/>
              </a:spcAft>
            </a:pPr>
            <a:r>
              <a:rPr lang="en-GB" sz="1400" b="1" i="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Activity: ‘Risks Around Smoking’ web</a:t>
            </a:r>
          </a:p>
          <a:p>
            <a:pPr>
              <a:lnSpc>
                <a:spcPct val="115000"/>
              </a:lnSpc>
              <a:spcAft>
                <a:spcPts val="800"/>
              </a:spcAft>
            </a:pPr>
            <a:r>
              <a:rPr lang="en-GB" sz="1400" b="1" i="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Teacher supports class through following activity.  This can be done as outlined for whole class using the board, or in small groups using large sheets of paper.  This can also be an individual activity for pupils working in jotters or making a poster. </a:t>
            </a:r>
          </a:p>
          <a:p>
            <a:pPr>
              <a:lnSpc>
                <a:spcPct val="115000"/>
              </a:lnSpc>
              <a:spcAft>
                <a:spcPts val="800"/>
              </a:spcAft>
            </a:pPr>
            <a:endParaRPr lang="en-GB" sz="1400" b="1" i="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42900" indent="-342900">
              <a:lnSpc>
                <a:spcPct val="150000"/>
              </a:lnSpc>
              <a:buFont typeface="Arial" panose="020B0604020202020204" pitchFamily="34" charset="0"/>
              <a:buChar char="•"/>
            </a:pPr>
            <a:r>
              <a:rPr lang="en-US" sz="1600" dirty="0">
                <a:latin typeface="Segoe UI" panose="020B0502040204020203" pitchFamily="34" charset="0"/>
                <a:cs typeface="Segoe UI" panose="020B0502040204020203" pitchFamily="34" charset="0"/>
              </a:rPr>
              <a:t>Think about the wider risks around smoking</a:t>
            </a:r>
          </a:p>
          <a:p>
            <a:pPr marL="342900" indent="-342900">
              <a:lnSpc>
                <a:spcPct val="150000"/>
              </a:lnSpc>
              <a:buFont typeface="Arial" panose="020B0604020202020204" pitchFamily="34" charset="0"/>
              <a:buChar char="•"/>
            </a:pPr>
            <a:r>
              <a:rPr lang="en-US" sz="1600" dirty="0">
                <a:latin typeface="Segoe UI" panose="020B0502040204020203" pitchFamily="34" charset="0"/>
                <a:cs typeface="Segoe UI" panose="020B0502040204020203" pitchFamily="34" charset="0"/>
              </a:rPr>
              <a:t>Create a web by sticking post its with ‘risks’ on the board</a:t>
            </a:r>
          </a:p>
          <a:p>
            <a:pPr marL="342900" indent="-342900">
              <a:lnSpc>
                <a:spcPct val="150000"/>
              </a:lnSpc>
              <a:buFont typeface="Arial" panose="020B0604020202020204" pitchFamily="34" charset="0"/>
              <a:buChar char="•"/>
            </a:pPr>
            <a:r>
              <a:rPr lang="en-US" sz="1600" dirty="0">
                <a:latin typeface="Segoe UI" panose="020B0502040204020203" pitchFamily="34" charset="0"/>
                <a:cs typeface="Segoe UI" panose="020B0502040204020203" pitchFamily="34" charset="0"/>
              </a:rPr>
              <a:t>Draw images or symbols to represent each risk</a:t>
            </a:r>
          </a:p>
          <a:p>
            <a:pPr marL="342900" indent="-342900">
              <a:lnSpc>
                <a:spcPct val="150000"/>
              </a:lnSpc>
              <a:buFont typeface="Arial" panose="020B0604020202020204" pitchFamily="34" charset="0"/>
              <a:buChar char="•"/>
            </a:pPr>
            <a:r>
              <a:rPr lang="en-US" sz="1600" dirty="0">
                <a:latin typeface="Segoe UI" panose="020B0502040204020203" pitchFamily="34" charset="0"/>
                <a:cs typeface="Segoe UI" panose="020B0502040204020203" pitchFamily="34" charset="0"/>
              </a:rPr>
              <a:t>Use lines to connect related risks</a:t>
            </a:r>
          </a:p>
          <a:p>
            <a:pPr marL="342900" indent="-342900">
              <a:lnSpc>
                <a:spcPct val="150000"/>
              </a:lnSpc>
              <a:buFont typeface="Arial" panose="020B0604020202020204" pitchFamily="34" charset="0"/>
              <a:buChar char="•"/>
            </a:pPr>
            <a:r>
              <a:rPr lang="en-US" sz="1600" dirty="0">
                <a:latin typeface="Segoe UI" panose="020B0502040204020203" pitchFamily="34" charset="0"/>
                <a:cs typeface="Segoe UI" panose="020B0502040204020203" pitchFamily="34" charset="0"/>
              </a:rPr>
              <a:t>Each group can present one part of the web</a:t>
            </a:r>
          </a:p>
          <a:p>
            <a:pPr>
              <a:lnSpc>
                <a:spcPct val="115000"/>
              </a:lnSpc>
              <a:spcAft>
                <a:spcPts val="800"/>
              </a:spcAft>
            </a:pPr>
            <a:endParaRPr lang="en-GB" sz="1400" b="1" i="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800"/>
              </a:spcAft>
            </a:pPr>
            <a:r>
              <a:rPr lang="en-GB" sz="1400" b="1" i="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This activity encourages young people to think about the wider risks of smoking in addition to the health issues detailed below.  </a:t>
            </a:r>
          </a:p>
          <a:p>
            <a:pPr>
              <a:lnSpc>
                <a:spcPct val="115000"/>
              </a:lnSpc>
              <a:spcAft>
                <a:spcPts val="800"/>
              </a:spcAft>
            </a:pPr>
            <a:endParaRPr lang="en-GB" sz="1400" b="1" i="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800"/>
              </a:spcAft>
            </a:pPr>
            <a:r>
              <a:rPr lang="en-GB" sz="1400" b="1" i="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Areas to consider are:</a:t>
            </a:r>
          </a:p>
          <a:p>
            <a:pPr>
              <a:lnSpc>
                <a:spcPct val="115000"/>
              </a:lnSpc>
              <a:spcAft>
                <a:spcPts val="800"/>
              </a:spcAft>
            </a:pPr>
            <a:r>
              <a:rPr lang="en-GB" sz="1400" b="1" i="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Health</a:t>
            </a:r>
          </a:p>
          <a:p>
            <a:pPr>
              <a:lnSpc>
                <a:spcPct val="115000"/>
              </a:lnSpc>
              <a:spcAft>
                <a:spcPts val="800"/>
              </a:spcAft>
            </a:pPr>
            <a:r>
              <a:rPr lang="en-GB" sz="1400" b="1" i="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Finance</a:t>
            </a:r>
          </a:p>
          <a:p>
            <a:pPr>
              <a:lnSpc>
                <a:spcPct val="115000"/>
              </a:lnSpc>
              <a:spcAft>
                <a:spcPts val="800"/>
              </a:spcAft>
            </a:pPr>
            <a:r>
              <a:rPr lang="en-GB" sz="1400" b="1" i="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Impact on others: second hand smoke, smoking in pregnancy, risk of fire etc. </a:t>
            </a:r>
          </a:p>
          <a:p>
            <a:pPr>
              <a:lnSpc>
                <a:spcPct val="115000"/>
              </a:lnSpc>
              <a:spcAft>
                <a:spcPts val="800"/>
              </a:spcAft>
            </a:pPr>
            <a:endParaRPr lang="en-GB" sz="1400" b="1" i="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800"/>
              </a:spcAft>
            </a:pPr>
            <a:endParaRPr lang="en-GB" sz="1400" b="1" i="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800"/>
              </a:spcAft>
            </a:pPr>
            <a:r>
              <a:rPr lang="en-GB" sz="1400" b="1" i="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Detailed Health Information: </a:t>
            </a:r>
          </a:p>
          <a:p>
            <a:pPr>
              <a:lnSpc>
                <a:spcPct val="115000"/>
              </a:lnSpc>
              <a:spcAft>
                <a:spcPts val="800"/>
              </a:spcAft>
            </a:pPr>
            <a:r>
              <a:rPr lang="en-GB" sz="14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Cancer</a:t>
            </a:r>
            <a:endParaRPr lang="en-GB" sz="1400" kern="100" dirty="0">
              <a:effectLst/>
              <a:latin typeface="Arial" panose="020B0604020202020204" pitchFamily="34" charset="0"/>
              <a:ea typeface="DengXian" panose="02010600030101010101" pitchFamily="2" charset="-122"/>
              <a:cs typeface="Arial" panose="020B0604020202020204" pitchFamily="34" charset="0"/>
            </a:endParaRPr>
          </a:p>
          <a:p>
            <a:pPr marL="342900" lvl="0" indent="-342900">
              <a:lnSpc>
                <a:spcPct val="115000"/>
              </a:lnSpc>
              <a:spcAft>
                <a:spcPts val="800"/>
              </a:spcAft>
              <a:buSzPts val="1000"/>
              <a:buFont typeface="Symbol" pitchFamily="2" charset="2"/>
              <a:buChar char=""/>
              <a:tabLst>
                <a:tab pos="457200" algn="l"/>
              </a:tabLst>
            </a:pPr>
            <a:r>
              <a:rPr lang="en-GB" sz="14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Lung cancer</a:t>
            </a:r>
            <a:r>
              <a:rPr lang="en-GB" sz="14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Tobacco is the leading cause of lung cancer.</a:t>
            </a:r>
            <a:endParaRPr lang="en-GB" sz="1400" kern="100" dirty="0">
              <a:solidFill>
                <a:srgbClr val="000000"/>
              </a:solidFill>
              <a:effectLst/>
              <a:latin typeface="Arial" panose="020B0604020202020204" pitchFamily="34" charset="0"/>
              <a:ea typeface="DengXian" panose="02010600030101010101" pitchFamily="2" charset="-122"/>
              <a:cs typeface="Arial" panose="020B0604020202020204" pitchFamily="34" charset="0"/>
            </a:endParaRPr>
          </a:p>
          <a:p>
            <a:pPr marL="342900" lvl="0" indent="-342900">
              <a:lnSpc>
                <a:spcPct val="115000"/>
              </a:lnSpc>
              <a:spcAft>
                <a:spcPts val="800"/>
              </a:spcAft>
              <a:buSzPts val="1000"/>
              <a:buFont typeface="Symbol" pitchFamily="2" charset="2"/>
              <a:buChar char=""/>
              <a:tabLst>
                <a:tab pos="457200" algn="l"/>
              </a:tabLst>
            </a:pPr>
            <a:r>
              <a:rPr lang="en-GB" sz="14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Mouth and throat cancer</a:t>
            </a:r>
            <a:r>
              <a:rPr lang="en-GB" sz="14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Smoking or chewing tobacco increases the risk.</a:t>
            </a:r>
            <a:endParaRPr lang="en-GB" sz="1400" kern="100" dirty="0">
              <a:solidFill>
                <a:srgbClr val="000000"/>
              </a:solidFill>
              <a:effectLst/>
              <a:latin typeface="Arial" panose="020B0604020202020204" pitchFamily="34" charset="0"/>
              <a:ea typeface="DengXian" panose="02010600030101010101" pitchFamily="2" charset="-122"/>
              <a:cs typeface="Arial" panose="020B0604020202020204" pitchFamily="34" charset="0"/>
            </a:endParaRPr>
          </a:p>
          <a:p>
            <a:pPr marL="342900" lvl="0" indent="-342900">
              <a:lnSpc>
                <a:spcPct val="115000"/>
              </a:lnSpc>
              <a:spcAft>
                <a:spcPts val="800"/>
              </a:spcAft>
              <a:buSzPts val="1000"/>
              <a:buFont typeface="Symbol" pitchFamily="2" charset="2"/>
              <a:buChar char=""/>
              <a:tabLst>
                <a:tab pos="457200" algn="l"/>
              </a:tabLst>
            </a:pPr>
            <a:r>
              <a:rPr lang="en-GB" sz="14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Other cancers</a:t>
            </a:r>
            <a:r>
              <a:rPr lang="en-GB" sz="14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Includes </a:t>
            </a:r>
            <a:r>
              <a:rPr lang="en-GB" sz="1400" kern="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esophageal</a:t>
            </a:r>
            <a:r>
              <a:rPr lang="en-GB" sz="14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stomach, pancreatic, kidney, bladder, and cervical cancer.</a:t>
            </a:r>
            <a:endParaRPr lang="en-GB" sz="1400" kern="100" dirty="0">
              <a:solidFill>
                <a:srgbClr val="000000"/>
              </a:solidFill>
              <a:effectLst/>
              <a:latin typeface="Arial" panose="020B0604020202020204" pitchFamily="34" charset="0"/>
              <a:ea typeface="DengXian" panose="02010600030101010101" pitchFamily="2" charset="-122"/>
              <a:cs typeface="Arial" panose="020B0604020202020204" pitchFamily="34" charset="0"/>
            </a:endParaRPr>
          </a:p>
          <a:p>
            <a:pPr>
              <a:lnSpc>
                <a:spcPct val="115000"/>
              </a:lnSpc>
              <a:spcAft>
                <a:spcPts val="800"/>
              </a:spcAft>
            </a:pPr>
            <a:r>
              <a:rPr lang="en-GB" sz="14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Respiratory Diseases</a:t>
            </a:r>
            <a:endParaRPr lang="en-GB" sz="1400" kern="100" dirty="0">
              <a:effectLst/>
              <a:latin typeface="Arial" panose="020B0604020202020204" pitchFamily="34" charset="0"/>
              <a:ea typeface="DengXian" panose="02010600030101010101" pitchFamily="2" charset="-122"/>
              <a:cs typeface="Arial" panose="020B0604020202020204" pitchFamily="34" charset="0"/>
            </a:endParaRPr>
          </a:p>
          <a:p>
            <a:pPr marL="342900" lvl="0" indent="-342900">
              <a:lnSpc>
                <a:spcPct val="115000"/>
              </a:lnSpc>
              <a:spcAft>
                <a:spcPts val="800"/>
              </a:spcAft>
              <a:buSzPts val="1000"/>
              <a:buFont typeface="Symbol" pitchFamily="2" charset="2"/>
              <a:buChar char=""/>
              <a:tabLst>
                <a:tab pos="457200" algn="l"/>
              </a:tabLst>
            </a:pPr>
            <a:r>
              <a:rPr lang="en-GB" sz="14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Chronic Obstructive Pulmonary Disease (COPD)</a:t>
            </a:r>
            <a:r>
              <a:rPr lang="en-GB" sz="14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Smoking is a major cause of emphysema and chronic bronchitis.</a:t>
            </a:r>
            <a:endParaRPr lang="en-GB" sz="1400" kern="100" dirty="0">
              <a:solidFill>
                <a:srgbClr val="000000"/>
              </a:solidFill>
              <a:effectLst/>
              <a:latin typeface="Arial" panose="020B0604020202020204" pitchFamily="34" charset="0"/>
              <a:ea typeface="DengXian" panose="02010600030101010101" pitchFamily="2" charset="-122"/>
              <a:cs typeface="Arial" panose="020B0604020202020204" pitchFamily="34" charset="0"/>
            </a:endParaRPr>
          </a:p>
          <a:p>
            <a:pPr marL="342900" lvl="0" indent="-342900">
              <a:lnSpc>
                <a:spcPct val="115000"/>
              </a:lnSpc>
              <a:spcAft>
                <a:spcPts val="800"/>
              </a:spcAft>
              <a:buSzPts val="1000"/>
              <a:buFont typeface="Symbol" pitchFamily="2" charset="2"/>
              <a:buChar char=""/>
              <a:tabLst>
                <a:tab pos="457200" algn="l"/>
              </a:tabLst>
            </a:pPr>
            <a:r>
              <a:rPr lang="en-GB" sz="14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Asthma</a:t>
            </a:r>
            <a:r>
              <a:rPr lang="en-GB" sz="14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Tobacco smoke can worsen asthma symptoms.</a:t>
            </a:r>
            <a:endParaRPr lang="en-GB" sz="1400" kern="100" dirty="0">
              <a:solidFill>
                <a:srgbClr val="000000"/>
              </a:solidFill>
              <a:effectLst/>
              <a:latin typeface="Arial" panose="020B0604020202020204" pitchFamily="34" charset="0"/>
              <a:ea typeface="DengXian" panose="02010600030101010101" pitchFamily="2" charset="-122"/>
              <a:cs typeface="Arial" panose="020B0604020202020204" pitchFamily="34" charset="0"/>
            </a:endParaRPr>
          </a:p>
          <a:p>
            <a:pPr marL="342900" lvl="0" indent="-342900">
              <a:lnSpc>
                <a:spcPct val="115000"/>
              </a:lnSpc>
              <a:spcAft>
                <a:spcPts val="800"/>
              </a:spcAft>
              <a:buSzPts val="1000"/>
              <a:buFont typeface="Symbol" pitchFamily="2" charset="2"/>
              <a:buChar char=""/>
              <a:tabLst>
                <a:tab pos="457200" algn="l"/>
              </a:tabLst>
            </a:pPr>
            <a:r>
              <a:rPr lang="en-GB" sz="14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Reduced lung function</a:t>
            </a:r>
            <a:r>
              <a:rPr lang="en-GB" sz="14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Smokers have decreased lung capacity and chronic coughing.</a:t>
            </a:r>
            <a:endParaRPr lang="en-GB" sz="1400" kern="100" dirty="0">
              <a:solidFill>
                <a:srgbClr val="000000"/>
              </a:solidFill>
              <a:effectLst/>
              <a:latin typeface="Arial" panose="020B0604020202020204" pitchFamily="34" charset="0"/>
              <a:ea typeface="DengXian" panose="02010600030101010101" pitchFamily="2" charset="-122"/>
              <a:cs typeface="Arial" panose="020B0604020202020204" pitchFamily="34" charset="0"/>
            </a:endParaRPr>
          </a:p>
          <a:p>
            <a:pPr>
              <a:lnSpc>
                <a:spcPct val="115000"/>
              </a:lnSpc>
              <a:spcAft>
                <a:spcPts val="800"/>
              </a:spcAft>
            </a:pPr>
            <a:r>
              <a:rPr lang="en-GB" sz="14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 Heart and Circulatory Problems</a:t>
            </a:r>
            <a:endParaRPr lang="en-GB" sz="1400" kern="100" dirty="0">
              <a:effectLst/>
              <a:latin typeface="Arial" panose="020B0604020202020204" pitchFamily="34" charset="0"/>
              <a:ea typeface="DengXian" panose="02010600030101010101" pitchFamily="2" charset="-122"/>
              <a:cs typeface="Arial" panose="020B0604020202020204" pitchFamily="34" charset="0"/>
            </a:endParaRPr>
          </a:p>
          <a:p>
            <a:pPr marL="342900" lvl="0" indent="-342900">
              <a:lnSpc>
                <a:spcPct val="115000"/>
              </a:lnSpc>
              <a:spcAft>
                <a:spcPts val="800"/>
              </a:spcAft>
              <a:buSzPts val="1000"/>
              <a:buFont typeface="Symbol" pitchFamily="2" charset="2"/>
              <a:buChar char=""/>
              <a:tabLst>
                <a:tab pos="457200" algn="l"/>
              </a:tabLst>
            </a:pPr>
            <a:r>
              <a:rPr lang="en-GB" sz="14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Heart disease</a:t>
            </a:r>
            <a:r>
              <a:rPr lang="en-GB" sz="14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Smoking increases the risk of coronary artery disease and heart attacks.</a:t>
            </a:r>
            <a:endParaRPr lang="en-GB" sz="1400" kern="100" dirty="0">
              <a:solidFill>
                <a:srgbClr val="000000"/>
              </a:solidFill>
              <a:effectLst/>
              <a:latin typeface="Arial" panose="020B0604020202020204" pitchFamily="34" charset="0"/>
              <a:ea typeface="DengXian" panose="02010600030101010101" pitchFamily="2" charset="-122"/>
              <a:cs typeface="Arial" panose="020B0604020202020204" pitchFamily="34" charset="0"/>
            </a:endParaRPr>
          </a:p>
          <a:p>
            <a:pPr marL="342900" lvl="0" indent="-342900">
              <a:lnSpc>
                <a:spcPct val="115000"/>
              </a:lnSpc>
              <a:spcAft>
                <a:spcPts val="800"/>
              </a:spcAft>
              <a:buSzPts val="1000"/>
              <a:buFont typeface="Symbol" pitchFamily="2" charset="2"/>
              <a:buChar char=""/>
              <a:tabLst>
                <a:tab pos="457200" algn="l"/>
              </a:tabLst>
            </a:pPr>
            <a:r>
              <a:rPr lang="en-GB" sz="14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Stroke</a:t>
            </a:r>
            <a:r>
              <a:rPr lang="en-GB" sz="14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Tobacco use contributes to strokes by damaging blood vessels.</a:t>
            </a:r>
            <a:endParaRPr lang="en-GB" sz="1400" kern="100" dirty="0">
              <a:solidFill>
                <a:srgbClr val="000000"/>
              </a:solidFill>
              <a:effectLst/>
              <a:latin typeface="Arial" panose="020B0604020202020204" pitchFamily="34" charset="0"/>
              <a:ea typeface="DengXian" panose="02010600030101010101" pitchFamily="2" charset="-122"/>
              <a:cs typeface="Arial" panose="020B0604020202020204" pitchFamily="34" charset="0"/>
            </a:endParaRPr>
          </a:p>
          <a:p>
            <a:pPr marL="342900" lvl="0" indent="-342900">
              <a:lnSpc>
                <a:spcPct val="115000"/>
              </a:lnSpc>
              <a:spcAft>
                <a:spcPts val="800"/>
              </a:spcAft>
              <a:buSzPts val="1000"/>
              <a:buFont typeface="Symbol" pitchFamily="2" charset="2"/>
              <a:buChar char=""/>
              <a:tabLst>
                <a:tab pos="457200" algn="l"/>
              </a:tabLst>
            </a:pPr>
            <a:r>
              <a:rPr lang="en-GB" sz="14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High blood pressure</a:t>
            </a:r>
            <a:r>
              <a:rPr lang="en-GB" sz="14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Smoking can lead to long-term elevated blood pressure.</a:t>
            </a:r>
            <a:endParaRPr lang="en-GB" sz="1400" kern="100" dirty="0">
              <a:solidFill>
                <a:srgbClr val="000000"/>
              </a:solidFill>
              <a:effectLst/>
              <a:latin typeface="Arial" panose="020B0604020202020204" pitchFamily="34" charset="0"/>
              <a:ea typeface="DengXian" panose="02010600030101010101" pitchFamily="2" charset="-122"/>
              <a:cs typeface="Arial" panose="020B0604020202020204" pitchFamily="34" charset="0"/>
            </a:endParaRPr>
          </a:p>
          <a:p>
            <a:pPr>
              <a:lnSpc>
                <a:spcPct val="115000"/>
              </a:lnSpc>
              <a:spcAft>
                <a:spcPts val="800"/>
              </a:spcAft>
            </a:pPr>
            <a:r>
              <a:rPr lang="en-GB" sz="14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 Weakened Immune System</a:t>
            </a:r>
            <a:endParaRPr lang="en-GB" sz="1400" kern="100" dirty="0">
              <a:effectLst/>
              <a:latin typeface="Arial" panose="020B0604020202020204" pitchFamily="34" charset="0"/>
              <a:ea typeface="DengXian" panose="02010600030101010101" pitchFamily="2" charset="-122"/>
              <a:cs typeface="Arial" panose="020B0604020202020204" pitchFamily="34" charset="0"/>
            </a:endParaRPr>
          </a:p>
          <a:p>
            <a:pPr marL="342900" lvl="0" indent="-342900">
              <a:lnSpc>
                <a:spcPct val="115000"/>
              </a:lnSpc>
              <a:spcAft>
                <a:spcPts val="800"/>
              </a:spcAft>
              <a:buSzPts val="1000"/>
              <a:buFont typeface="Symbol" pitchFamily="2" charset="2"/>
              <a:buChar char=""/>
              <a:tabLst>
                <a:tab pos="457200" algn="l"/>
              </a:tabLst>
            </a:pPr>
            <a:r>
              <a:rPr lang="en-GB" sz="14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Smokers are more prone to infections, including pneumonia and the flu.</a:t>
            </a:r>
            <a:endParaRPr lang="en-GB" sz="1400" kern="100" dirty="0">
              <a:solidFill>
                <a:srgbClr val="000000"/>
              </a:solidFill>
              <a:effectLst/>
              <a:latin typeface="Arial" panose="020B0604020202020204" pitchFamily="34" charset="0"/>
              <a:ea typeface="DengXian" panose="02010600030101010101" pitchFamily="2" charset="-122"/>
              <a:cs typeface="Arial" panose="020B0604020202020204" pitchFamily="34" charset="0"/>
            </a:endParaRPr>
          </a:p>
          <a:p>
            <a:pPr>
              <a:lnSpc>
                <a:spcPct val="115000"/>
              </a:lnSpc>
              <a:spcAft>
                <a:spcPts val="800"/>
              </a:spcAft>
            </a:pPr>
            <a:r>
              <a:rPr lang="en-GB" sz="14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 Reproductive Health Issues</a:t>
            </a:r>
            <a:endParaRPr lang="en-GB" sz="1400" kern="100" dirty="0">
              <a:effectLst/>
              <a:latin typeface="Arial" panose="020B0604020202020204" pitchFamily="34" charset="0"/>
              <a:ea typeface="DengXian" panose="02010600030101010101" pitchFamily="2" charset="-122"/>
              <a:cs typeface="Arial" panose="020B0604020202020204" pitchFamily="34" charset="0"/>
            </a:endParaRPr>
          </a:p>
          <a:p>
            <a:pPr marL="342900" lvl="0" indent="-342900">
              <a:lnSpc>
                <a:spcPct val="115000"/>
              </a:lnSpc>
              <a:spcAft>
                <a:spcPts val="800"/>
              </a:spcAft>
              <a:buSzPts val="1000"/>
              <a:buFont typeface="Symbol" pitchFamily="2" charset="2"/>
              <a:buChar char=""/>
              <a:tabLst>
                <a:tab pos="457200" algn="l"/>
              </a:tabLst>
            </a:pPr>
            <a:r>
              <a:rPr lang="en-GB" sz="14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 men</a:t>
            </a:r>
            <a:r>
              <a:rPr lang="en-GB" sz="14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Increased risk of erectile dysfunction.</a:t>
            </a:r>
            <a:endParaRPr lang="en-GB" sz="1400" kern="100" dirty="0">
              <a:solidFill>
                <a:srgbClr val="000000"/>
              </a:solidFill>
              <a:effectLst/>
              <a:latin typeface="Arial" panose="020B0604020202020204" pitchFamily="34" charset="0"/>
              <a:ea typeface="DengXian" panose="02010600030101010101" pitchFamily="2" charset="-122"/>
              <a:cs typeface="Arial" panose="020B0604020202020204" pitchFamily="34" charset="0"/>
            </a:endParaRPr>
          </a:p>
          <a:p>
            <a:pPr marL="342900" lvl="0" indent="-342900">
              <a:lnSpc>
                <a:spcPct val="115000"/>
              </a:lnSpc>
              <a:spcAft>
                <a:spcPts val="800"/>
              </a:spcAft>
              <a:buSzPts val="1000"/>
              <a:buFont typeface="Symbol" pitchFamily="2" charset="2"/>
              <a:buChar char=""/>
              <a:tabLst>
                <a:tab pos="457200" algn="l"/>
              </a:tabLst>
            </a:pPr>
            <a:r>
              <a:rPr lang="en-GB" sz="14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 women</a:t>
            </a:r>
            <a:r>
              <a:rPr lang="en-GB" sz="14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Greater risk of infertility and complications during pregnancy.</a:t>
            </a:r>
            <a:endParaRPr lang="en-GB" sz="1400" kern="100" dirty="0">
              <a:solidFill>
                <a:srgbClr val="000000"/>
              </a:solidFill>
              <a:effectLst/>
              <a:latin typeface="Arial" panose="020B0604020202020204" pitchFamily="34" charset="0"/>
              <a:ea typeface="DengXian" panose="02010600030101010101" pitchFamily="2" charset="-122"/>
              <a:cs typeface="Arial" panose="020B0604020202020204" pitchFamily="34" charset="0"/>
            </a:endParaRPr>
          </a:p>
          <a:p>
            <a:pPr marL="342900" lvl="0" indent="-342900">
              <a:lnSpc>
                <a:spcPct val="115000"/>
              </a:lnSpc>
              <a:spcAft>
                <a:spcPts val="800"/>
              </a:spcAft>
              <a:buSzPts val="1000"/>
              <a:buFont typeface="Symbol" pitchFamily="2" charset="2"/>
              <a:buChar char=""/>
              <a:tabLst>
                <a:tab pos="457200" algn="l"/>
              </a:tabLst>
            </a:pPr>
            <a:r>
              <a:rPr lang="en-GB" sz="14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 pregnancy</a:t>
            </a:r>
            <a:r>
              <a:rPr lang="en-GB" sz="14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Smoking can cause low birth weight, premature birth, and developmental issues in the baby.</a:t>
            </a:r>
            <a:endParaRPr lang="en-GB" sz="1400" kern="100" dirty="0">
              <a:solidFill>
                <a:srgbClr val="000000"/>
              </a:solidFill>
              <a:effectLst/>
              <a:latin typeface="Arial" panose="020B0604020202020204" pitchFamily="34" charset="0"/>
              <a:ea typeface="DengXian" panose="02010600030101010101" pitchFamily="2" charset="-122"/>
              <a:cs typeface="Arial" panose="020B0604020202020204" pitchFamily="34" charset="0"/>
            </a:endParaRPr>
          </a:p>
          <a:p>
            <a:pPr>
              <a:lnSpc>
                <a:spcPct val="115000"/>
              </a:lnSpc>
              <a:spcAft>
                <a:spcPts val="800"/>
              </a:spcAft>
            </a:pPr>
            <a:r>
              <a:rPr lang="en-GB" sz="14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 </a:t>
            </a:r>
            <a:r>
              <a:rPr lang="en-GB" sz="1400" b="1" kern="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Secondhand</a:t>
            </a:r>
            <a:r>
              <a:rPr lang="en-GB" sz="14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Smoke Risks</a:t>
            </a:r>
            <a:endParaRPr lang="en-GB" sz="1400" kern="100" dirty="0">
              <a:effectLst/>
              <a:latin typeface="Arial" panose="020B0604020202020204" pitchFamily="34" charset="0"/>
              <a:ea typeface="DengXian" panose="02010600030101010101" pitchFamily="2" charset="-122"/>
              <a:cs typeface="Arial" panose="020B0604020202020204" pitchFamily="34" charset="0"/>
            </a:endParaRPr>
          </a:p>
          <a:p>
            <a:pPr marL="342900" lvl="0" indent="-342900">
              <a:lnSpc>
                <a:spcPct val="115000"/>
              </a:lnSpc>
              <a:spcAft>
                <a:spcPts val="800"/>
              </a:spcAft>
              <a:buSzPts val="1000"/>
              <a:buFont typeface="Symbol" pitchFamily="2" charset="2"/>
              <a:buChar char=""/>
              <a:tabLst>
                <a:tab pos="457200" algn="l"/>
              </a:tabLst>
            </a:pPr>
            <a:r>
              <a:rPr lang="en-GB" sz="14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Non-smokers exposed to </a:t>
            </a:r>
            <a:r>
              <a:rPr lang="en-GB" sz="1400" kern="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secondhand</a:t>
            </a:r>
            <a:r>
              <a:rPr lang="en-GB" sz="14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smoke can suffer from similar health problems, including lung cancer, heart disease, and respiratory illnesses.</a:t>
            </a:r>
            <a:endParaRPr lang="en-GB" sz="1400" kern="100" dirty="0">
              <a:solidFill>
                <a:srgbClr val="000000"/>
              </a:solidFill>
              <a:effectLst/>
              <a:latin typeface="Arial" panose="020B0604020202020204" pitchFamily="34" charset="0"/>
              <a:ea typeface="DengXian" panose="02010600030101010101" pitchFamily="2" charset="-122"/>
              <a:cs typeface="Arial" panose="020B0604020202020204" pitchFamily="34" charset="0"/>
            </a:endParaRPr>
          </a:p>
          <a:p>
            <a:pPr>
              <a:lnSpc>
                <a:spcPct val="115000"/>
              </a:lnSpc>
              <a:spcAft>
                <a:spcPts val="800"/>
              </a:spcAft>
            </a:pPr>
            <a:r>
              <a:rPr lang="en-GB" sz="14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 Other Effects</a:t>
            </a:r>
            <a:endParaRPr lang="en-GB" sz="1400" kern="100" dirty="0">
              <a:effectLst/>
              <a:latin typeface="Arial" panose="020B0604020202020204" pitchFamily="34" charset="0"/>
              <a:ea typeface="DengXian" panose="02010600030101010101" pitchFamily="2" charset="-122"/>
              <a:cs typeface="Arial" panose="020B0604020202020204" pitchFamily="34" charset="0"/>
            </a:endParaRPr>
          </a:p>
          <a:p>
            <a:pPr marL="342900" lvl="0" indent="-342900">
              <a:lnSpc>
                <a:spcPct val="115000"/>
              </a:lnSpc>
              <a:spcAft>
                <a:spcPts val="800"/>
              </a:spcAft>
              <a:buSzPts val="1000"/>
              <a:buFont typeface="Symbol" pitchFamily="2" charset="2"/>
              <a:buChar char=""/>
              <a:tabLst>
                <a:tab pos="457200" algn="l"/>
              </a:tabLst>
            </a:pPr>
            <a:r>
              <a:rPr lang="en-GB" sz="14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Dental problems</a:t>
            </a:r>
            <a:r>
              <a:rPr lang="en-GB" sz="14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Stained teeth, gum disease, and tooth loss.</a:t>
            </a:r>
            <a:endParaRPr lang="en-GB" sz="1400" kern="100" dirty="0">
              <a:solidFill>
                <a:srgbClr val="000000"/>
              </a:solidFill>
              <a:effectLst/>
              <a:latin typeface="Arial" panose="020B0604020202020204" pitchFamily="34" charset="0"/>
              <a:ea typeface="DengXian" panose="02010600030101010101" pitchFamily="2" charset="-122"/>
              <a:cs typeface="Arial" panose="020B0604020202020204" pitchFamily="34" charset="0"/>
            </a:endParaRPr>
          </a:p>
          <a:p>
            <a:pPr marL="342900" lvl="0" indent="-342900">
              <a:lnSpc>
                <a:spcPct val="115000"/>
              </a:lnSpc>
              <a:spcAft>
                <a:spcPts val="800"/>
              </a:spcAft>
              <a:buSzPts val="1000"/>
              <a:buFont typeface="Symbol" pitchFamily="2" charset="2"/>
              <a:buChar char=""/>
              <a:tabLst>
                <a:tab pos="457200" algn="l"/>
              </a:tabLst>
            </a:pPr>
            <a:r>
              <a:rPr lang="en-GB" sz="14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Skin aging</a:t>
            </a:r>
            <a:r>
              <a:rPr lang="en-GB" sz="14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Smoking accelerates skin aging, causing wrinkles.</a:t>
            </a:r>
            <a:endParaRPr lang="en-GB" sz="1400" kern="100" dirty="0">
              <a:solidFill>
                <a:srgbClr val="000000"/>
              </a:solidFill>
              <a:effectLst/>
              <a:latin typeface="Arial" panose="020B0604020202020204" pitchFamily="34" charset="0"/>
              <a:ea typeface="DengXian" panose="02010600030101010101" pitchFamily="2" charset="-122"/>
              <a:cs typeface="Arial" panose="020B0604020202020204" pitchFamily="34" charset="0"/>
            </a:endParaRPr>
          </a:p>
          <a:p>
            <a:pPr marL="342900" lvl="0" indent="-342900">
              <a:lnSpc>
                <a:spcPct val="115000"/>
              </a:lnSpc>
              <a:spcAft>
                <a:spcPts val="800"/>
              </a:spcAft>
              <a:buSzPts val="1000"/>
              <a:buFont typeface="Symbol" pitchFamily="2" charset="2"/>
              <a:buChar char=""/>
              <a:tabLst>
                <a:tab pos="457200" algn="l"/>
              </a:tabLst>
            </a:pPr>
            <a:r>
              <a:rPr lang="en-GB" sz="14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Vision issues</a:t>
            </a:r>
            <a:r>
              <a:rPr lang="en-GB" sz="14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Increased risk of cataracts and macular degeneration.</a:t>
            </a:r>
            <a:endParaRPr lang="en-GB" sz="1400" kern="100" dirty="0">
              <a:solidFill>
                <a:srgbClr val="000000"/>
              </a:solidFill>
              <a:effectLst/>
              <a:latin typeface="Arial" panose="020B0604020202020204" pitchFamily="34" charset="0"/>
              <a:ea typeface="DengXian" panose="02010600030101010101" pitchFamily="2" charset="-122"/>
              <a:cs typeface="Arial" panose="020B0604020202020204" pitchFamily="34" charset="0"/>
            </a:endParaRPr>
          </a:p>
          <a:p>
            <a:pPr>
              <a:lnSpc>
                <a:spcPct val="115000"/>
              </a:lnSpc>
              <a:spcAft>
                <a:spcPts val="800"/>
              </a:spcAft>
            </a:pPr>
            <a:r>
              <a:rPr lang="en-GB" sz="1400" kern="100" dirty="0">
                <a:effectLst/>
                <a:latin typeface="Arial" panose="020B0604020202020204" pitchFamily="34" charset="0"/>
                <a:ea typeface="DengXian" panose="02010600030101010101" pitchFamily="2" charset="-122"/>
                <a:cs typeface="Arial" panose="020B0604020202020204" pitchFamily="34" charset="0"/>
              </a:rPr>
              <a:t> </a:t>
            </a:r>
          </a:p>
          <a:p>
            <a:endParaRPr lang="en-US" dirty="0"/>
          </a:p>
        </p:txBody>
      </p:sp>
      <p:sp>
        <p:nvSpPr>
          <p:cNvPr id="4" name="Slide Number Placeholder 3"/>
          <p:cNvSpPr>
            <a:spLocks noGrp="1"/>
          </p:cNvSpPr>
          <p:nvPr>
            <p:ph type="sldNum" sz="quarter" idx="5"/>
          </p:nvPr>
        </p:nvSpPr>
        <p:spPr/>
        <p:txBody>
          <a:bodyPr/>
          <a:lstStyle/>
          <a:p>
            <a:fld id="{713DB98F-6C2B-4949-B3FD-B1FAAD83D033}" type="slidenum">
              <a:rPr lang="en-US" smtClean="0"/>
              <a:t>21</a:t>
            </a:fld>
            <a:endParaRPr lang="en-US"/>
          </a:p>
        </p:txBody>
      </p:sp>
    </p:spTree>
    <p:extLst>
      <p:ext uri="{BB962C8B-B14F-4D97-AF65-F5344CB8AC3E}">
        <p14:creationId xmlns:p14="http://schemas.microsoft.com/office/powerpoint/2010/main" val="2087734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EB2C4-BC32-A12C-8208-AA3CDEB397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F050F4-713A-A1B0-119B-46B156F0D3E6}"/>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8CD6FF35-1F1E-FB19-19E1-D688009F8D62}"/>
              </a:ext>
            </a:extLst>
          </p:cNvPr>
          <p:cNvSpPr>
            <a:spLocks noGrp="1"/>
          </p:cNvSpPr>
          <p:nvPr>
            <p:ph type="body" idx="1"/>
          </p:nvPr>
        </p:nvSpPr>
        <p:spPr/>
        <p:txBody>
          <a:bodyPr/>
          <a:lstStyle/>
          <a:p>
            <a:pPr marL="0" indent="0">
              <a:buFontTx/>
              <a:buNone/>
            </a:pPr>
            <a:r>
              <a:rPr lang="en-GB" sz="1400" b="1" dirty="0">
                <a:solidFill>
                  <a:srgbClr val="000000"/>
                </a:solidFill>
                <a:latin typeface="Arial"/>
                <a:cs typeface="Arial"/>
              </a:rPr>
              <a:t>Information Slide: Using cannabis with </a:t>
            </a:r>
            <a:r>
              <a:rPr lang="en-GB" sz="1400" b="1">
                <a:solidFill>
                  <a:srgbClr val="000000"/>
                </a:solidFill>
                <a:latin typeface="Arial"/>
                <a:cs typeface="Arial"/>
              </a:rPr>
              <a:t>tobacco </a:t>
            </a:r>
          </a:p>
          <a:p>
            <a:pPr marL="0" indent="0">
              <a:buFontTx/>
              <a:buNone/>
            </a:pPr>
            <a:endParaRPr lang="en-GB" sz="1400" b="1" dirty="0">
              <a:solidFill>
                <a:srgbClr val="000000"/>
              </a:solidFill>
              <a:latin typeface="Arial"/>
              <a:cs typeface="Arial"/>
            </a:endParaRPr>
          </a:p>
          <a:p>
            <a:pPr marL="285750" indent="-285750">
              <a:buFont typeface="Arial" panose="020B0604020202020204" pitchFamily="34" charset="0"/>
              <a:buChar char="•"/>
            </a:pPr>
            <a:r>
              <a:rPr lang="en-GB" sz="1400" dirty="0">
                <a:solidFill>
                  <a:srgbClr val="000000"/>
                </a:solidFill>
                <a:latin typeface="Arial"/>
                <a:cs typeface="Arial"/>
              </a:rPr>
              <a:t>The most common way to consume cannabis in the UK is by mixing it with tobacco and rolling it into a joint</a:t>
            </a:r>
            <a:endParaRPr lang="en-GB" sz="1800" dirty="0">
              <a:solidFill>
                <a:schemeClr val="tx1"/>
              </a:solidFill>
              <a:latin typeface="+mn-lt"/>
              <a:cs typeface="+mn-cs"/>
            </a:endParaRPr>
          </a:p>
          <a:p>
            <a:pPr marL="285750" indent="-285750">
              <a:buFont typeface="Arial" panose="020B0604020202020204" pitchFamily="34" charset="0"/>
              <a:buChar char="•"/>
            </a:pPr>
            <a:r>
              <a:rPr lang="en-GB" sz="1400" dirty="0">
                <a:solidFill>
                  <a:srgbClr val="000000"/>
                </a:solidFill>
                <a:latin typeface="Arial"/>
                <a:cs typeface="Arial"/>
              </a:rPr>
              <a:t>Using cannabis in this way can be a route into nicotine dependency as well as cannabis dependency</a:t>
            </a:r>
            <a:endParaRPr lang="en-GB" sz="1800" dirty="0"/>
          </a:p>
          <a:p>
            <a:endParaRPr lang="en-US" sz="1400" i="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5FEEF4D8-88FD-27C6-5293-EE008B4E6E09}"/>
              </a:ext>
            </a:extLst>
          </p:cNvPr>
          <p:cNvSpPr>
            <a:spLocks noGrp="1"/>
          </p:cNvSpPr>
          <p:nvPr>
            <p:ph type="sldNum" sz="quarter" idx="5"/>
          </p:nvPr>
        </p:nvSpPr>
        <p:spPr/>
        <p:txBody>
          <a:bodyPr/>
          <a:lstStyle/>
          <a:p>
            <a:fld id="{713DB98F-6C2B-4949-B3FD-B1FAAD83D033}" type="slidenum">
              <a:rPr lang="en-US" smtClean="0"/>
              <a:t>22</a:t>
            </a:fld>
            <a:endParaRPr lang="en-US"/>
          </a:p>
        </p:txBody>
      </p:sp>
    </p:spTree>
    <p:extLst>
      <p:ext uri="{BB962C8B-B14F-4D97-AF65-F5344CB8AC3E}">
        <p14:creationId xmlns:p14="http://schemas.microsoft.com/office/powerpoint/2010/main" val="17428917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54F8F-EB55-9E87-E9C2-5EFB48D322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CE6DBE-466D-E113-7D99-2B340A0950A6}"/>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75D75BDE-7E16-2677-A7B5-9E6C323BABD5}"/>
              </a:ext>
            </a:extLst>
          </p:cNvPr>
          <p:cNvSpPr>
            <a:spLocks noGrp="1"/>
          </p:cNvSpPr>
          <p:nvPr>
            <p:ph type="body" idx="1"/>
          </p:nvPr>
        </p:nvSpPr>
        <p:spPr/>
        <p:txBody>
          <a:bodyPr/>
          <a:lstStyle/>
          <a:p>
            <a:r>
              <a:rPr lang="en-US" sz="1400" i="0" dirty="0">
                <a:latin typeface="Arial" panose="020B0604020202020204" pitchFamily="34" charset="0"/>
                <a:cs typeface="Arial" panose="020B0604020202020204" pitchFamily="34" charset="0"/>
              </a:rPr>
              <a:t>Financial cost of Smoking </a:t>
            </a:r>
          </a:p>
          <a:p>
            <a:endParaRPr lang="en-US" sz="1400" i="1" dirty="0">
              <a:latin typeface="Arial" panose="020B0604020202020204" pitchFamily="34" charset="0"/>
              <a:cs typeface="Arial" panose="020B0604020202020204" pitchFamily="34" charset="0"/>
            </a:endParaRPr>
          </a:p>
          <a:p>
            <a:r>
              <a:rPr lang="en-US" sz="1400" i="1" dirty="0">
                <a:latin typeface="Arial" panose="020B0604020202020204" pitchFamily="34" charset="0"/>
                <a:cs typeface="Arial" panose="020B0604020202020204" pitchFamily="34" charset="0"/>
              </a:rPr>
              <a:t>Source: Image creator in Bing </a:t>
            </a:r>
          </a:p>
          <a:p>
            <a:endParaRPr lang="en-US" sz="14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3955CA7-DE74-E5B7-DBE2-86254CFF0F4A}"/>
              </a:ext>
            </a:extLst>
          </p:cNvPr>
          <p:cNvSpPr>
            <a:spLocks noGrp="1"/>
          </p:cNvSpPr>
          <p:nvPr>
            <p:ph type="sldNum" sz="quarter" idx="10"/>
          </p:nvPr>
        </p:nvSpPr>
        <p:spPr/>
        <p:txBody>
          <a:bodyPr/>
          <a:lstStyle/>
          <a:p>
            <a:fld id="{C08248B4-05AC-4B1A-992B-69771E8850E2}" type="slidenum">
              <a:rPr lang="en-GB" smtClean="0"/>
              <a:t>23</a:t>
            </a:fld>
            <a:endParaRPr lang="en-GB"/>
          </a:p>
        </p:txBody>
      </p:sp>
    </p:spTree>
    <p:extLst>
      <p:ext uri="{BB962C8B-B14F-4D97-AF65-F5344CB8AC3E}">
        <p14:creationId xmlns:p14="http://schemas.microsoft.com/office/powerpoint/2010/main" val="12774076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b="1" dirty="0"/>
              <a:t>Activity: Wish List</a:t>
            </a:r>
          </a:p>
          <a:p>
            <a:endParaRPr lang="en-GB" b="1" dirty="0"/>
          </a:p>
          <a:p>
            <a:pPr>
              <a:lnSpc>
                <a:spcPct val="150000"/>
              </a:lnSpc>
            </a:pPr>
            <a:r>
              <a:rPr lang="en-US" sz="1200" dirty="0">
                <a:latin typeface="Segoe UI" panose="020B0502040204020203" pitchFamily="34" charset="0"/>
                <a:cs typeface="Segoe UI" panose="020B0502040204020203" pitchFamily="34" charset="0"/>
              </a:rPr>
              <a:t>You have a budget of £500.00 </a:t>
            </a:r>
          </a:p>
          <a:p>
            <a:pPr>
              <a:lnSpc>
                <a:spcPct val="150000"/>
              </a:lnSpc>
            </a:pPr>
            <a:r>
              <a:rPr lang="en-US" dirty="0">
                <a:latin typeface="Segoe UI" panose="020B0502040204020203" pitchFamily="34" charset="0"/>
                <a:cs typeface="Segoe UI" panose="020B0502040204020203" pitchFamily="34" charset="0"/>
              </a:rPr>
              <a:t>(birthday money/wages)</a:t>
            </a:r>
          </a:p>
          <a:p>
            <a:pPr>
              <a:lnSpc>
                <a:spcPct val="150000"/>
              </a:lnSpc>
            </a:pPr>
            <a:r>
              <a:rPr lang="en-US" sz="1200" dirty="0">
                <a:latin typeface="Segoe UI" panose="020B0502040204020203" pitchFamily="34" charset="0"/>
                <a:cs typeface="Segoe UI" panose="020B0502040204020203" pitchFamily="34" charset="0"/>
              </a:rPr>
              <a:t> </a:t>
            </a:r>
          </a:p>
          <a:p>
            <a:pPr>
              <a:lnSpc>
                <a:spcPct val="150000"/>
              </a:lnSpc>
            </a:pPr>
            <a:r>
              <a:rPr lang="en-US" sz="1200" dirty="0">
                <a:latin typeface="Segoe UI" panose="020B0502040204020203" pitchFamily="34" charset="0"/>
                <a:cs typeface="Segoe UI" panose="020B0502040204020203" pitchFamily="34" charset="0"/>
              </a:rPr>
              <a:t>What would you buy with £500.00?</a:t>
            </a:r>
          </a:p>
          <a:p>
            <a:pPr>
              <a:lnSpc>
                <a:spcPct val="150000"/>
              </a:lnSpc>
            </a:pPr>
            <a:endParaRPr lang="en-US" sz="1200" b="1" dirty="0">
              <a:latin typeface="Segoe UI" panose="020B0502040204020203" pitchFamily="34" charset="0"/>
              <a:cs typeface="Segoe UI" panose="020B0502040204020203" pitchFamily="34" charset="0"/>
            </a:endParaRPr>
          </a:p>
          <a:p>
            <a:pPr>
              <a:lnSpc>
                <a:spcPct val="150000"/>
              </a:lnSpc>
            </a:pPr>
            <a:r>
              <a:rPr lang="en-US" sz="1200" dirty="0">
                <a:latin typeface="Segoe UI" panose="020B0502040204020203" pitchFamily="34" charset="0"/>
                <a:cs typeface="Segoe UI" panose="020B0502040204020203" pitchFamily="34" charset="0"/>
              </a:rPr>
              <a:t>Your wish list must have 5 – 10 items</a:t>
            </a:r>
          </a:p>
          <a:p>
            <a:pPr>
              <a:lnSpc>
                <a:spcPct val="150000"/>
              </a:lnSpc>
            </a:pPr>
            <a:endParaRPr lang="en-US" sz="1200" dirty="0">
              <a:latin typeface="Segoe UI" panose="020B0502040204020203" pitchFamily="34" charset="0"/>
              <a:cs typeface="Segoe UI" panose="020B0502040204020203" pitchFamily="34" charset="0"/>
            </a:endParaRPr>
          </a:p>
          <a:p>
            <a:pPr>
              <a:lnSpc>
                <a:spcPct val="150000"/>
              </a:lnSpc>
            </a:pPr>
            <a:r>
              <a:rPr lang="en-US" sz="1200" dirty="0">
                <a:latin typeface="Segoe UI" panose="020B0502040204020203" pitchFamily="34" charset="0"/>
                <a:cs typeface="Segoe UI" panose="020B0502040204020203" pitchFamily="34" charset="0"/>
              </a:rPr>
              <a:t>It must be as close to £500.00 as possible</a:t>
            </a:r>
          </a:p>
          <a:p>
            <a:endParaRPr lang="en-GB" dirty="0"/>
          </a:p>
        </p:txBody>
      </p:sp>
      <p:sp>
        <p:nvSpPr>
          <p:cNvPr id="4" name="Slide Number Placeholder 3"/>
          <p:cNvSpPr>
            <a:spLocks noGrp="1"/>
          </p:cNvSpPr>
          <p:nvPr>
            <p:ph type="sldNum" sz="quarter" idx="5"/>
          </p:nvPr>
        </p:nvSpPr>
        <p:spPr/>
        <p:txBody>
          <a:bodyPr/>
          <a:lstStyle/>
          <a:p>
            <a:fld id="{713DB98F-6C2B-4949-B3FD-B1FAAD83D033}" type="slidenum">
              <a:rPr lang="en-US" smtClean="0"/>
              <a:t>24</a:t>
            </a:fld>
            <a:endParaRPr lang="en-US"/>
          </a:p>
        </p:txBody>
      </p:sp>
    </p:spTree>
    <p:extLst>
      <p:ext uri="{BB962C8B-B14F-4D97-AF65-F5344CB8AC3E}">
        <p14:creationId xmlns:p14="http://schemas.microsoft.com/office/powerpoint/2010/main" val="42596979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24EC0-410C-B147-D78E-745053C34D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B5A2B0-9A74-09CE-8E9A-A84E4459E4BF}"/>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35B69B86-093B-9EAB-A2E7-67024793A545}"/>
              </a:ext>
            </a:extLst>
          </p:cNvPr>
          <p:cNvSpPr>
            <a:spLocks noGrp="1"/>
          </p:cNvSpPr>
          <p:nvPr>
            <p:ph type="body" idx="1"/>
          </p:nvPr>
        </p:nvSpPr>
        <p:spPr/>
        <p:txBody>
          <a:bodyPr/>
          <a:lstStyle/>
          <a:p>
            <a:pPr>
              <a:lnSpc>
                <a:spcPct val="150000"/>
              </a:lnSpc>
            </a:pPr>
            <a:r>
              <a:rPr lang="en-US" sz="1200" b="1" dirty="0">
                <a:latin typeface="Segoe UI"/>
                <a:cs typeface="Segoe UI"/>
              </a:rPr>
              <a:t>Activity: Financial cost of smoking</a:t>
            </a:r>
          </a:p>
          <a:p>
            <a:pPr>
              <a:lnSpc>
                <a:spcPct val="150000"/>
              </a:lnSpc>
            </a:pPr>
            <a:endParaRPr lang="en-US" sz="1200" dirty="0">
              <a:latin typeface="Segoe UI"/>
              <a:cs typeface="Segoe UI"/>
            </a:endParaRPr>
          </a:p>
          <a:p>
            <a:pPr>
              <a:lnSpc>
                <a:spcPct val="150000"/>
              </a:lnSpc>
            </a:pPr>
            <a:r>
              <a:rPr lang="en-US" sz="1200" dirty="0">
                <a:latin typeface="Segoe UI"/>
                <a:cs typeface="Segoe UI"/>
              </a:rPr>
              <a:t>In June 2025, 20 cigarettes cost on average £17.75</a:t>
            </a:r>
          </a:p>
          <a:p>
            <a:pPr>
              <a:lnSpc>
                <a:spcPct val="150000"/>
              </a:lnSpc>
            </a:pPr>
            <a:endParaRPr lang="en-US" sz="1200" dirty="0">
              <a:latin typeface="Segoe UI"/>
              <a:cs typeface="Segoe UI"/>
            </a:endParaRPr>
          </a:p>
          <a:p>
            <a:pPr>
              <a:lnSpc>
                <a:spcPct val="150000"/>
              </a:lnSpc>
            </a:pPr>
            <a:r>
              <a:rPr lang="en-US" sz="1200" dirty="0">
                <a:latin typeface="Segoe UI"/>
                <a:cs typeface="Segoe UI"/>
              </a:rPr>
              <a:t>Using the 'NHS stop smoking calculator' work out the total cost for someone who smokes 20 a day from the age of 18 – 60 years old for:</a:t>
            </a:r>
          </a:p>
          <a:p>
            <a:pPr>
              <a:lnSpc>
                <a:spcPct val="150000"/>
              </a:lnSpc>
            </a:pPr>
            <a:endParaRPr lang="en-US" sz="1200" dirty="0">
              <a:latin typeface="Segoe UI"/>
              <a:cs typeface="Segoe UI"/>
            </a:endParaRPr>
          </a:p>
          <a:p>
            <a:pPr>
              <a:lnSpc>
                <a:spcPct val="150000"/>
              </a:lnSpc>
            </a:pPr>
            <a:r>
              <a:rPr lang="en-US" sz="1200" dirty="0">
                <a:latin typeface="Segoe UI"/>
                <a:cs typeface="Segoe UI"/>
              </a:rPr>
              <a:t>1 month</a:t>
            </a:r>
          </a:p>
          <a:p>
            <a:pPr>
              <a:lnSpc>
                <a:spcPct val="150000"/>
              </a:lnSpc>
            </a:pPr>
            <a:r>
              <a:rPr lang="en-US" sz="1200" dirty="0">
                <a:latin typeface="Segoe UI"/>
                <a:cs typeface="Segoe UI"/>
              </a:rPr>
              <a:t>1 Year</a:t>
            </a:r>
          </a:p>
          <a:p>
            <a:pPr>
              <a:lnSpc>
                <a:spcPct val="150000"/>
              </a:lnSpc>
            </a:pPr>
            <a:r>
              <a:rPr lang="en-US" sz="1200" dirty="0">
                <a:latin typeface="Segoe UI"/>
                <a:cs typeface="Segoe UI"/>
              </a:rPr>
              <a:t>Lifetime</a:t>
            </a:r>
            <a:endParaRPr lang="en-US" sz="1200" dirty="0">
              <a:latin typeface="Segoe UI" panose="020B0502040204020203" pitchFamily="34" charset="0"/>
              <a:cs typeface="Segoe UI" panose="020B0502040204020203" pitchFamily="34" charset="0"/>
            </a:endParaRPr>
          </a:p>
          <a:p>
            <a:pPr>
              <a:lnSpc>
                <a:spcPct val="150000"/>
              </a:lnSpc>
              <a:tabLst>
                <a:tab pos="457206" algn="l"/>
              </a:tabLst>
            </a:pPr>
            <a:endParaRPr lang="en-US" sz="1200" dirty="0">
              <a:solidFill>
                <a:srgbClr val="000000"/>
              </a:solidFill>
              <a:latin typeface="Segoe UI"/>
              <a:ea typeface="DengXian" panose="02010600030101010101" pitchFamily="2" charset="-122"/>
              <a:cs typeface="Segoe UI"/>
            </a:endParaRPr>
          </a:p>
          <a:p>
            <a:pPr>
              <a:lnSpc>
                <a:spcPct val="115000"/>
              </a:lnSpc>
              <a:spcAft>
                <a:spcPts val="800"/>
              </a:spcAft>
              <a:buSzPts val="1000"/>
              <a:tabLst>
                <a:tab pos="457206" algn="l"/>
              </a:tabLst>
            </a:pPr>
            <a:r>
              <a:rPr lang="en-GB" sz="1200" kern="100" dirty="0">
                <a:solidFill>
                  <a:srgbClr val="000000"/>
                </a:solidFill>
                <a:latin typeface="Segoe UI" panose="020B0502040204020203" pitchFamily="34" charset="0"/>
                <a:ea typeface="DengXian" panose="02010600030101010101" pitchFamily="2" charset="-122"/>
                <a:cs typeface="Segoe UI" panose="020B0502040204020203" pitchFamily="34" charset="0"/>
                <a:hlinkClick r:id="rId3"/>
              </a:rPr>
              <a:t>NHS stop smoking calculator</a:t>
            </a:r>
          </a:p>
          <a:p>
            <a:endParaRPr lang="en-GB" dirty="0"/>
          </a:p>
        </p:txBody>
      </p:sp>
      <p:sp>
        <p:nvSpPr>
          <p:cNvPr id="4" name="Slide Number Placeholder 3">
            <a:extLst>
              <a:ext uri="{FF2B5EF4-FFF2-40B4-BE49-F238E27FC236}">
                <a16:creationId xmlns:a16="http://schemas.microsoft.com/office/drawing/2014/main" id="{253B3669-23C2-1A73-A337-46A86DC30F48}"/>
              </a:ext>
            </a:extLst>
          </p:cNvPr>
          <p:cNvSpPr>
            <a:spLocks noGrp="1"/>
          </p:cNvSpPr>
          <p:nvPr>
            <p:ph type="sldNum" sz="quarter" idx="5"/>
          </p:nvPr>
        </p:nvSpPr>
        <p:spPr/>
        <p:txBody>
          <a:bodyPr/>
          <a:lstStyle/>
          <a:p>
            <a:fld id="{713DB98F-6C2B-4949-B3FD-B1FAAD83D033}" type="slidenum">
              <a:rPr lang="en-US" smtClean="0"/>
              <a:t>25</a:t>
            </a:fld>
            <a:endParaRPr lang="en-US"/>
          </a:p>
        </p:txBody>
      </p:sp>
    </p:spTree>
    <p:extLst>
      <p:ext uri="{BB962C8B-B14F-4D97-AF65-F5344CB8AC3E}">
        <p14:creationId xmlns:p14="http://schemas.microsoft.com/office/powerpoint/2010/main" val="36634802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E3623C-3466-DA09-651F-5602EBA760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9E220E-69BB-84B9-636A-9A22F1CC7050}"/>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42B2CA34-BD24-CE42-1FB3-994364736B7F}"/>
              </a:ext>
            </a:extLst>
          </p:cNvPr>
          <p:cNvSpPr>
            <a:spLocks noGrp="1"/>
          </p:cNvSpPr>
          <p:nvPr>
            <p:ph type="body" idx="1"/>
          </p:nvPr>
        </p:nvSpPr>
        <p:spPr/>
        <p:txBody>
          <a:bodyPr/>
          <a:lstStyle/>
          <a:p>
            <a:r>
              <a:rPr lang="en-GB" b="1" dirty="0"/>
              <a:t>Activity: Wish List </a:t>
            </a:r>
          </a:p>
          <a:p>
            <a:endParaRPr lang="en-GB" b="1" dirty="0"/>
          </a:p>
          <a:p>
            <a:r>
              <a:rPr lang="en-GB" b="0" dirty="0"/>
              <a:t>Young people work out how much of their wish list they could buy from the equivalent cost of smoking 20 cigarettes a day.  </a:t>
            </a:r>
          </a:p>
          <a:p>
            <a:endParaRPr lang="en-GB" b="0" dirty="0"/>
          </a:p>
          <a:p>
            <a:r>
              <a:rPr lang="en-GB" b="0" dirty="0"/>
              <a:t>Teacher can facilitate class discussion around this with young people sharing their wish lists/thoughts and feelings around the comparison and significant financial cost of smoking.  </a:t>
            </a:r>
          </a:p>
          <a:p>
            <a:endParaRPr lang="en-GB" b="0" dirty="0"/>
          </a:p>
          <a:p>
            <a:r>
              <a:rPr lang="en-GB" b="0" dirty="0"/>
              <a:t>Further discussion could be had around % of tax on tobacco and the wider financial costs of smoking to </a:t>
            </a:r>
            <a:r>
              <a:rPr lang="en-GB" b="0"/>
              <a:t>services such as NHS.  </a:t>
            </a:r>
            <a:endParaRPr lang="en-GB" b="0" dirty="0"/>
          </a:p>
          <a:p>
            <a:endParaRPr lang="en-GB" dirty="0"/>
          </a:p>
        </p:txBody>
      </p:sp>
      <p:sp>
        <p:nvSpPr>
          <p:cNvPr id="4" name="Slide Number Placeholder 3">
            <a:extLst>
              <a:ext uri="{FF2B5EF4-FFF2-40B4-BE49-F238E27FC236}">
                <a16:creationId xmlns:a16="http://schemas.microsoft.com/office/drawing/2014/main" id="{0310D9E7-9E0D-CD39-CFE0-5BD92D2ADEC7}"/>
              </a:ext>
            </a:extLst>
          </p:cNvPr>
          <p:cNvSpPr>
            <a:spLocks noGrp="1"/>
          </p:cNvSpPr>
          <p:nvPr>
            <p:ph type="sldNum" sz="quarter" idx="5"/>
          </p:nvPr>
        </p:nvSpPr>
        <p:spPr/>
        <p:txBody>
          <a:bodyPr/>
          <a:lstStyle/>
          <a:p>
            <a:fld id="{713DB98F-6C2B-4949-B3FD-B1FAAD83D033}" type="slidenum">
              <a:rPr lang="en-US" smtClean="0"/>
              <a:t>26</a:t>
            </a:fld>
            <a:endParaRPr lang="en-US"/>
          </a:p>
        </p:txBody>
      </p:sp>
    </p:spTree>
    <p:extLst>
      <p:ext uri="{BB962C8B-B14F-4D97-AF65-F5344CB8AC3E}">
        <p14:creationId xmlns:p14="http://schemas.microsoft.com/office/powerpoint/2010/main" val="3263245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dirty="0">
                <a:latin typeface="Arial" panose="020B0604020202020204" pitchFamily="34" charset="0"/>
                <a:cs typeface="Arial" panose="020B0604020202020204" pitchFamily="34" charset="0"/>
              </a:rPr>
              <a:t>Information slide: Environmental cost of smoking: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cs typeface="Arial" panose="020B0604020202020204" pitchFamily="34" charset="0"/>
              </a:rPr>
              <a:t>Teacher/Facilitator shares information with young people.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cs typeface="Arial" panose="020B0604020202020204" pitchFamily="34" charset="0"/>
              </a:rPr>
              <a:t>  </a:t>
            </a:r>
            <a:endParaRPr lang="en-US" sz="1400" dirty="0">
              <a:latin typeface="Arial"/>
              <a:cs typeface="Arial"/>
            </a:endParaRPr>
          </a:p>
          <a:p>
            <a:pPr marL="457200" indent="-457200">
              <a:buFont typeface="Arial" panose="020B0604020202020204" pitchFamily="34" charset="0"/>
              <a:buChar char="•"/>
            </a:pPr>
            <a:r>
              <a:rPr lang="en-GB" sz="1400" b="1" dirty="0">
                <a:solidFill>
                  <a:schemeClr val="bg1"/>
                </a:solidFill>
                <a:latin typeface="Segoe UI"/>
                <a:cs typeface="Segoe UI"/>
              </a:rPr>
              <a:t>Cigarettes are not biodegradable. </a:t>
            </a:r>
            <a:endParaRPr lang="en-US" sz="1400" b="1" dirty="0">
              <a:solidFill>
                <a:schemeClr val="bg1"/>
              </a:solidFill>
              <a:latin typeface="Segoe UI"/>
              <a:cs typeface="Segoe UI"/>
            </a:endParaRPr>
          </a:p>
          <a:p>
            <a:pPr marL="457200" indent="-457200">
              <a:buFont typeface="Arial" panose="020B0604020202020204" pitchFamily="34" charset="0"/>
              <a:buChar char="•"/>
            </a:pPr>
            <a:endParaRPr lang="en-GB" sz="1400" b="1" dirty="0">
              <a:solidFill>
                <a:schemeClr val="bg1"/>
              </a:solidFill>
              <a:latin typeface="Segoe UI"/>
              <a:cs typeface="Segoe UI"/>
            </a:endParaRPr>
          </a:p>
          <a:p>
            <a:pPr marL="457200" indent="-457200">
              <a:buFont typeface="Arial" panose="020B0604020202020204" pitchFamily="34" charset="0"/>
              <a:buChar char="•"/>
            </a:pPr>
            <a:r>
              <a:rPr lang="en-GB" sz="1400" b="1" dirty="0">
                <a:solidFill>
                  <a:schemeClr val="bg1"/>
                </a:solidFill>
                <a:latin typeface="Segoe UI"/>
                <a:cs typeface="Segoe UI"/>
              </a:rPr>
              <a:t>Cigarette ends contain plastic filters, toxic chemicals like arsenic, lead, and nicotine.</a:t>
            </a:r>
          </a:p>
          <a:p>
            <a:endParaRPr lang="en-GB" sz="1400" b="1" dirty="0">
              <a:solidFill>
                <a:schemeClr val="bg1"/>
              </a:solidFill>
              <a:latin typeface="Segoe UI"/>
              <a:cs typeface="Segoe UI"/>
            </a:endParaRPr>
          </a:p>
          <a:p>
            <a:pPr marL="457200" indent="-457200">
              <a:buFont typeface="Arial" panose="020B0604020202020204" pitchFamily="34" charset="0"/>
              <a:buChar char="•"/>
            </a:pPr>
            <a:r>
              <a:rPr lang="en-GB" sz="1400" b="1" dirty="0">
                <a:solidFill>
                  <a:schemeClr val="bg1"/>
                </a:solidFill>
                <a:latin typeface="Segoe UI"/>
                <a:cs typeface="Segoe UI"/>
              </a:rPr>
              <a:t>Used cigarette ends can take up to 15 years to break down.</a:t>
            </a:r>
          </a:p>
          <a:p>
            <a:pPr>
              <a:defRPr/>
            </a:pPr>
            <a:endParaRPr lang="en-US" sz="1400" dirty="0">
              <a:latin typeface="Arial"/>
              <a:cs typeface="Arial"/>
              <a:hlinkClick r:id="rId3"/>
            </a:endParaRPr>
          </a:p>
          <a:p>
            <a:pPr>
              <a:defRPr/>
            </a:pPr>
            <a:r>
              <a:rPr lang="en-US" dirty="0">
                <a:hlinkClick r:id="rId3"/>
              </a:rPr>
              <a:t>https://ash.wales/</a:t>
            </a:r>
            <a:endParaRPr lang="en-US" dirty="0"/>
          </a:p>
          <a:p>
            <a:pPr>
              <a:defRPr/>
            </a:pPr>
            <a:endParaRPr lang="en-US" dirty="0">
              <a:latin typeface="Aptos"/>
              <a:cs typeface="Arial"/>
            </a:endParaRPr>
          </a:p>
          <a:p>
            <a:pPr>
              <a:defRPr/>
            </a:pPr>
            <a:endParaRPr lang="en-US" sz="1400" i="1" dirty="0">
              <a:latin typeface="Arial"/>
              <a:cs typeface="Arial"/>
            </a:endParaRPr>
          </a:p>
          <a:p>
            <a:endParaRPr lang="en-US" sz="1400" i="1" dirty="0">
              <a:latin typeface="Arial"/>
              <a:cs typeface="Arial"/>
            </a:endParaRPr>
          </a:p>
          <a:p>
            <a:endParaRPr lang="en-US" dirty="0"/>
          </a:p>
        </p:txBody>
      </p:sp>
      <p:sp>
        <p:nvSpPr>
          <p:cNvPr id="4" name="Slide Number Placeholder 3"/>
          <p:cNvSpPr>
            <a:spLocks noGrp="1"/>
          </p:cNvSpPr>
          <p:nvPr>
            <p:ph type="sldNum" sz="quarter" idx="5"/>
          </p:nvPr>
        </p:nvSpPr>
        <p:spPr/>
        <p:txBody>
          <a:bodyPr/>
          <a:lstStyle/>
          <a:p>
            <a:fld id="{B2CA8B6B-AFDF-E44C-BC96-1CEBA7B9428B}" type="slidenum">
              <a:rPr lang="en-US" smtClean="0"/>
              <a:t>27</a:t>
            </a:fld>
            <a:endParaRPr lang="en-US"/>
          </a:p>
        </p:txBody>
      </p:sp>
    </p:spTree>
    <p:extLst>
      <p:ext uri="{BB962C8B-B14F-4D97-AF65-F5344CB8AC3E}">
        <p14:creationId xmlns:p14="http://schemas.microsoft.com/office/powerpoint/2010/main" val="16759912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0B701E-7C8A-C725-5077-E2A547254B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EEC94A-4F3C-70BE-954E-271E9BF8D077}"/>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41D6E939-3042-BEAB-519C-E9A68DC8C5B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dirty="0">
                <a:latin typeface="Arial" panose="020B0604020202020204" pitchFamily="34" charset="0"/>
                <a:cs typeface="Arial" panose="020B0604020202020204" pitchFamily="34" charset="0"/>
              </a:rPr>
              <a:t>Information slide: Environmental cost of smoking: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cs typeface="Arial" panose="020B0604020202020204" pitchFamily="34" charset="0"/>
              </a:rPr>
              <a:t>Teacher/Facilitator shares information with young people.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1400" dirty="0">
                <a:solidFill>
                  <a:srgbClr val="474747"/>
                </a:solidFill>
                <a:latin typeface="Segoe UI" panose="020B0502040204020203" pitchFamily="34" charset="0"/>
                <a:cs typeface="Segoe UI" panose="020B0502040204020203" pitchFamily="34" charset="0"/>
              </a:rPr>
              <a:t>Cigarette ends are the most common form of litter, as </a:t>
            </a:r>
            <a:r>
              <a:rPr lang="en-GB" sz="1400" dirty="0">
                <a:solidFill>
                  <a:srgbClr val="040C28"/>
                </a:solidFill>
                <a:latin typeface="Segoe UI" panose="020B0502040204020203" pitchFamily="34" charset="0"/>
                <a:cs typeface="Segoe UI" panose="020B0502040204020203" pitchFamily="34" charset="0"/>
              </a:rPr>
              <a:t>an </a:t>
            </a:r>
            <a:r>
              <a:rPr lang="en-GB" sz="1400" b="1" dirty="0">
                <a:solidFill>
                  <a:srgbClr val="040C28"/>
                </a:solidFill>
                <a:latin typeface="Segoe UI" panose="020B0502040204020203" pitchFamily="34" charset="0"/>
                <a:cs typeface="Segoe UI" panose="020B0502040204020203" pitchFamily="34" charset="0"/>
              </a:rPr>
              <a:t>estimated 4.5 trillion </a:t>
            </a:r>
            <a:r>
              <a:rPr lang="en-GB" sz="1400" dirty="0">
                <a:solidFill>
                  <a:srgbClr val="040C28"/>
                </a:solidFill>
                <a:latin typeface="Segoe UI" panose="020B0502040204020203" pitchFamily="34" charset="0"/>
                <a:cs typeface="Segoe UI" panose="020B0502040204020203" pitchFamily="34" charset="0"/>
              </a:rPr>
              <a:t>cigarette ends are thrown away annually worldwide</a:t>
            </a:r>
            <a:r>
              <a:rPr lang="en-GB" sz="1400" dirty="0">
                <a:solidFill>
                  <a:srgbClr val="474747"/>
                </a:solidFill>
                <a:latin typeface="Segoe UI" panose="020B0502040204020203" pitchFamily="34" charset="0"/>
                <a:cs typeface="Segoe UI" panose="020B0502040204020203" pitchFamily="34" charset="0"/>
              </a:rPr>
              <a:t>. </a:t>
            </a:r>
          </a:p>
          <a:p>
            <a:pPr marL="342900" indent="-342900">
              <a:buFont typeface="Arial" panose="020B0604020202020204" pitchFamily="34" charset="0"/>
              <a:buChar char="•"/>
            </a:pPr>
            <a:endParaRPr lang="en-GB" sz="1400" dirty="0">
              <a:solidFill>
                <a:srgbClr val="474747"/>
              </a:solidFill>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GB" sz="1400" b="1" dirty="0">
                <a:latin typeface="Segoe UI" panose="020B0502040204020203" pitchFamily="34" charset="0"/>
                <a:cs typeface="Segoe UI" panose="020B0502040204020203" pitchFamily="34" charset="0"/>
              </a:rPr>
              <a:t>122 tonnes of smoking-related litter is dropped across the UK every day</a:t>
            </a:r>
            <a:r>
              <a:rPr lang="en-GB" sz="1400" dirty="0">
                <a:latin typeface="Segoe UI" panose="020B0502040204020203" pitchFamily="34" charset="0"/>
                <a:cs typeface="Segoe UI" panose="020B0502040204020203" pitchFamily="34" charset="0"/>
              </a:rPr>
              <a:t>. </a:t>
            </a:r>
          </a:p>
          <a:p>
            <a:pPr marL="342900" indent="-342900">
              <a:buFont typeface="Arial" panose="020B0604020202020204" pitchFamily="34" charset="0"/>
              <a:buChar char="•"/>
            </a:pPr>
            <a:endParaRPr lang="en-GB" sz="1400" dirty="0">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GB" sz="1400" dirty="0">
                <a:latin typeface="Segoe UI" panose="020B0502040204020203" pitchFamily="34" charset="0"/>
                <a:cs typeface="Segoe UI" panose="020B0502040204020203" pitchFamily="34" charset="0"/>
              </a:rPr>
              <a:t>In 2022, volunteers removed more than</a:t>
            </a:r>
            <a:r>
              <a:rPr lang="en-GB" sz="1400" b="1" dirty="0">
                <a:latin typeface="Segoe UI" panose="020B0502040204020203" pitchFamily="34" charset="0"/>
                <a:cs typeface="Segoe UI" panose="020B0502040204020203" pitchFamily="34" charset="0"/>
              </a:rPr>
              <a:t> 1,200 cigarette ends</a:t>
            </a:r>
            <a:r>
              <a:rPr lang="en-GB" sz="1400" dirty="0">
                <a:latin typeface="Segoe UI" panose="020B0502040204020203" pitchFamily="34" charset="0"/>
                <a:cs typeface="Segoe UI" panose="020B0502040204020203" pitchFamily="34" charset="0"/>
              </a:rPr>
              <a:t> from 129 beach cleans on Scottish shores.</a:t>
            </a:r>
          </a:p>
          <a:p>
            <a:pPr marL="342900" indent="-342900">
              <a:buFont typeface="Arial" panose="020B0604020202020204" pitchFamily="34" charset="0"/>
              <a:buChar char="•"/>
            </a:pPr>
            <a:endParaRPr lang="en-GB" sz="1400" dirty="0">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GB" sz="1400" dirty="0">
                <a:latin typeface="Segoe UI" panose="020B0502040204020203" pitchFamily="34" charset="0"/>
                <a:cs typeface="Segoe UI" panose="020B0502040204020203" pitchFamily="34" charset="0"/>
              </a:rPr>
              <a:t>It is estimated that clearing smoking related litter costs the Scottish economy £34million each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Arial" panose="020B0604020202020204" pitchFamily="34" charset="0"/>
              <a:cs typeface="Arial" panose="020B0604020202020204" pitchFamily="34" charset="0"/>
            </a:endParaRPr>
          </a:p>
          <a:p>
            <a:pPr>
              <a:defRPr/>
            </a:pPr>
            <a:r>
              <a:rPr lang="en-GB" sz="1400" i="1" dirty="0">
                <a:solidFill>
                  <a:srgbClr val="474747"/>
                </a:solidFill>
                <a:latin typeface="Arial"/>
                <a:cs typeface="Arial"/>
              </a:rPr>
              <a:t>References: </a:t>
            </a:r>
            <a:endParaRPr lang="en-GB" sz="2000" dirty="0">
              <a:solidFill>
                <a:srgbClr val="000000"/>
              </a:solidFill>
              <a:latin typeface="Aptos"/>
              <a:cs typeface="Arial"/>
            </a:endParaRPr>
          </a:p>
          <a:p>
            <a:pPr>
              <a:defRPr/>
            </a:pPr>
            <a:r>
              <a:rPr lang="en-GB" sz="1800" kern="0" dirty="0">
                <a:solidFill>
                  <a:srgbClr val="000000"/>
                </a:solidFill>
                <a:effectLst/>
                <a:latin typeface="Times New Roman"/>
                <a:ea typeface="Times New Roman" panose="02020603050405020304" pitchFamily="18" charset="0"/>
                <a:cs typeface="Times New Roman"/>
              </a:rPr>
              <a:t>World Health Organisation 2023,</a:t>
            </a:r>
            <a:r>
              <a:rPr lang="en-GB" sz="2000" dirty="0">
                <a:effectLst/>
              </a:rPr>
              <a:t> </a:t>
            </a:r>
            <a:r>
              <a:rPr lang="en-GB" dirty="0">
                <a:hlinkClick r:id="rId3"/>
              </a:rPr>
              <a:t>https://www.who.int/news-room/fact-sheets/detail/tobacco</a:t>
            </a:r>
            <a:endParaRPr lang="en-GB" sz="2000" dirty="0">
              <a:solidFill>
                <a:srgbClr val="000000"/>
              </a:solidFill>
              <a:latin typeface="Aptos"/>
              <a:cs typeface="Arial"/>
            </a:endParaRPr>
          </a:p>
          <a:p>
            <a:pPr>
              <a:defRPr/>
            </a:pPr>
            <a:r>
              <a:rPr lang="en-GB" sz="1400" i="1" dirty="0">
                <a:solidFill>
                  <a:srgbClr val="474747"/>
                </a:solidFill>
                <a:latin typeface="Arial"/>
                <a:cs typeface="Arial"/>
              </a:rPr>
              <a:t>Ash Scotland, </a:t>
            </a:r>
            <a:r>
              <a:rPr lang="en-GB" dirty="0">
                <a:solidFill>
                  <a:srgbClr val="474747"/>
                </a:solidFill>
                <a:hlinkClick r:id="rId4"/>
              </a:rPr>
              <a:t>https://ashscotland.org.uk/tobacco-free-schools-pack/</a:t>
            </a:r>
            <a:endParaRPr lang="en-GB" dirty="0"/>
          </a:p>
          <a:p>
            <a:pPr>
              <a:defRPr/>
            </a:pPr>
            <a:r>
              <a:rPr lang="en-GB" dirty="0">
                <a:solidFill>
                  <a:srgbClr val="474747"/>
                </a:solidFill>
                <a:hlinkClick r:id="rId5"/>
              </a:rPr>
              <a:t>https://ashscotland.org.uk/butts-and-disposable-vapes/?utm</a:t>
            </a:r>
            <a:endParaRPr lang="en-GB" dirty="0"/>
          </a:p>
          <a:p>
            <a:pPr>
              <a:defRPr/>
            </a:pPr>
            <a:r>
              <a:rPr lang="en-GB" sz="1400" i="1" dirty="0">
                <a:solidFill>
                  <a:srgbClr val="474747"/>
                </a:solidFill>
                <a:latin typeface="Arial"/>
                <a:cs typeface="Arial"/>
              </a:rPr>
              <a:t> Ash Wales </a:t>
            </a:r>
            <a:r>
              <a:rPr lang="en-GB" dirty="0">
                <a:solidFill>
                  <a:srgbClr val="474747"/>
                </a:solidFill>
                <a:hlinkClick r:id="rId6"/>
              </a:rPr>
              <a:t>https://ash.wales/</a:t>
            </a:r>
            <a:endParaRPr lang="en-GB" dirty="0">
              <a:latin typeface="Arial"/>
              <a:cs typeface="Arial"/>
            </a:endParaRPr>
          </a:p>
          <a:p>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57586793-65AB-7B7C-020E-636A5236D5E9}"/>
              </a:ext>
            </a:extLst>
          </p:cNvPr>
          <p:cNvSpPr>
            <a:spLocks noGrp="1"/>
          </p:cNvSpPr>
          <p:nvPr>
            <p:ph type="sldNum" sz="quarter" idx="10"/>
          </p:nvPr>
        </p:nvSpPr>
        <p:spPr/>
        <p:txBody>
          <a:bodyPr/>
          <a:lstStyle/>
          <a:p>
            <a:fld id="{C08248B4-05AC-4B1A-992B-69771E8850E2}" type="slidenum">
              <a:rPr lang="en-GB" smtClean="0"/>
              <a:t>28</a:t>
            </a:fld>
            <a:endParaRPr lang="en-GB"/>
          </a:p>
        </p:txBody>
      </p:sp>
    </p:spTree>
    <p:extLst>
      <p:ext uri="{BB962C8B-B14F-4D97-AF65-F5344CB8AC3E}">
        <p14:creationId xmlns:p14="http://schemas.microsoft.com/office/powerpoint/2010/main" val="34601224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323780-03D6-EB08-4E08-60A1C6FE22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2F888A-0DB4-8EF7-D235-772F08A81C1B}"/>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A376718E-C570-EBB2-75A6-7B71C3745C8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dirty="0">
                <a:latin typeface="Arial" panose="020B0604020202020204" pitchFamily="34" charset="0"/>
                <a:cs typeface="Arial" panose="020B0604020202020204" pitchFamily="34" charset="0"/>
              </a:rPr>
              <a:t>Discussion slide: Environmental cost of smoking: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a:cs typeface="Arial"/>
              </a:rPr>
              <a:t>Teacher/Facilitator poses questions, encourages group discussion and supports the research task: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Arial"/>
              <a:cs typeface="Arial"/>
            </a:endParaRPr>
          </a:p>
          <a:p>
            <a:r>
              <a:rPr lang="en-GB" sz="1400" b="1" dirty="0">
                <a:solidFill>
                  <a:schemeClr val="bg1"/>
                </a:solidFill>
                <a:latin typeface="Segoe UI"/>
                <a:cs typeface="Segoe UI"/>
              </a:rPr>
              <a:t>To what extent does smoking impact your local community?  </a:t>
            </a:r>
          </a:p>
          <a:p>
            <a:endParaRPr lang="en-GB" sz="1400" b="1" dirty="0">
              <a:solidFill>
                <a:schemeClr val="bg1"/>
              </a:solidFill>
              <a:latin typeface="Segoe UI"/>
              <a:cs typeface="Segoe UI"/>
            </a:endParaRPr>
          </a:p>
          <a:p>
            <a:r>
              <a:rPr lang="en-GB" sz="1400" b="1" dirty="0">
                <a:solidFill>
                  <a:schemeClr val="bg1"/>
                </a:solidFill>
                <a:latin typeface="Segoe UI"/>
                <a:cs typeface="Segoe UI"/>
              </a:rPr>
              <a:t>Research the wider impact tobacco and smoking has on the environment. </a:t>
            </a:r>
          </a:p>
          <a:p>
            <a:endParaRPr lang="en-GB" sz="1400" b="1" dirty="0">
              <a:solidFill>
                <a:schemeClr val="bg1"/>
              </a:solidFill>
              <a:latin typeface="Segoe UI"/>
              <a:cs typeface="Segoe UI"/>
            </a:endParaRPr>
          </a:p>
          <a:p>
            <a:r>
              <a:rPr lang="en-GB" sz="1400" b="1" dirty="0">
                <a:solidFill>
                  <a:schemeClr val="bg1"/>
                </a:solidFill>
                <a:latin typeface="Segoe UI"/>
                <a:cs typeface="Segoe UI"/>
              </a:rPr>
              <a:t>Consider:</a:t>
            </a:r>
            <a:endParaRPr lang="en-GB" sz="1400" b="1" dirty="0">
              <a:solidFill>
                <a:schemeClr val="bg1"/>
              </a:solidFill>
            </a:endParaRPr>
          </a:p>
          <a:p>
            <a:endParaRPr lang="en-GB" sz="1400" b="1" dirty="0">
              <a:solidFill>
                <a:schemeClr val="bg1"/>
              </a:solidFill>
              <a:latin typeface="Segoe UI"/>
              <a:cs typeface="Segoe UI"/>
            </a:endParaRPr>
          </a:p>
          <a:p>
            <a:r>
              <a:rPr lang="en-GB" sz="1400" b="1" dirty="0">
                <a:solidFill>
                  <a:schemeClr val="bg1"/>
                </a:solidFill>
                <a:latin typeface="Segoe UI"/>
                <a:cs typeface="Segoe UI"/>
              </a:rPr>
              <a:t>Local community</a:t>
            </a:r>
          </a:p>
          <a:p>
            <a:r>
              <a:rPr lang="en-GB" sz="1400" b="1" dirty="0">
                <a:solidFill>
                  <a:schemeClr val="bg1"/>
                </a:solidFill>
                <a:latin typeface="Segoe UI"/>
                <a:cs typeface="Segoe UI"/>
              </a:rPr>
              <a:t>Cigarette production</a:t>
            </a:r>
          </a:p>
          <a:p>
            <a:r>
              <a:rPr lang="en-GB" sz="1400" b="1" dirty="0">
                <a:solidFill>
                  <a:schemeClr val="bg1"/>
                </a:solidFill>
                <a:latin typeface="Segoe UI"/>
                <a:cs typeface="Segoe UI"/>
              </a:rPr>
              <a:t>Animal wildlife</a:t>
            </a:r>
          </a:p>
          <a:p>
            <a:pPr>
              <a:defRPr/>
            </a:pPr>
            <a:endParaRPr lang="en-US" sz="1400" i="1" dirty="0">
              <a:latin typeface="Arial"/>
              <a:cs typeface="Arial"/>
            </a:endParaRPr>
          </a:p>
          <a:p>
            <a:pPr>
              <a:defRPr/>
            </a:pPr>
            <a:r>
              <a:rPr lang="en-US" dirty="0">
                <a:hlinkClick r:id="rId3"/>
              </a:rPr>
              <a:t>https://ash.wales/</a:t>
            </a:r>
            <a:endParaRPr lang="en-US" dirty="0"/>
          </a:p>
          <a:p>
            <a:pPr>
              <a:defRPr/>
            </a:pPr>
            <a:endParaRPr lang="en-US" dirty="0">
              <a:latin typeface="Aptos"/>
              <a:cs typeface="Arial"/>
            </a:endParaRPr>
          </a:p>
          <a:p>
            <a:pPr>
              <a:defRPr/>
            </a:pPr>
            <a:endParaRPr lang="en-US" sz="1400" i="1" dirty="0">
              <a:latin typeface="Arial"/>
              <a:cs typeface="Arial"/>
            </a:endParaRPr>
          </a:p>
          <a:p>
            <a:endParaRPr lang="en-US" sz="1400" i="1" dirty="0">
              <a:latin typeface="Arial"/>
              <a:cs typeface="Arial"/>
            </a:endParaRPr>
          </a:p>
          <a:p>
            <a:endParaRPr lang="en-US" dirty="0"/>
          </a:p>
        </p:txBody>
      </p:sp>
      <p:sp>
        <p:nvSpPr>
          <p:cNvPr id="4" name="Slide Number Placeholder 3">
            <a:extLst>
              <a:ext uri="{FF2B5EF4-FFF2-40B4-BE49-F238E27FC236}">
                <a16:creationId xmlns:a16="http://schemas.microsoft.com/office/drawing/2014/main" id="{5A49F26C-AFA4-4093-C6EC-FE5EA596A903}"/>
              </a:ext>
            </a:extLst>
          </p:cNvPr>
          <p:cNvSpPr>
            <a:spLocks noGrp="1"/>
          </p:cNvSpPr>
          <p:nvPr>
            <p:ph type="sldNum" sz="quarter" idx="5"/>
          </p:nvPr>
        </p:nvSpPr>
        <p:spPr/>
        <p:txBody>
          <a:bodyPr/>
          <a:lstStyle/>
          <a:p>
            <a:fld id="{B2CA8B6B-AFDF-E44C-BC96-1CEBA7B9428B}" type="slidenum">
              <a:rPr lang="en-US" smtClean="0"/>
              <a:t>29</a:t>
            </a:fld>
            <a:endParaRPr lang="en-US"/>
          </a:p>
        </p:txBody>
      </p:sp>
    </p:spTree>
    <p:extLst>
      <p:ext uri="{BB962C8B-B14F-4D97-AF65-F5344CB8AC3E}">
        <p14:creationId xmlns:p14="http://schemas.microsoft.com/office/powerpoint/2010/main" val="1665075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59FF5-953D-C62A-41C8-7750AACA84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0C1997-BADD-3901-E6EB-AA82B8B16E3D}"/>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49DC7F5A-EA66-E668-7239-533BAFFE339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dirty="0">
                <a:solidFill>
                  <a:srgbClr val="000000"/>
                </a:solidFill>
                <a:effectLst/>
                <a:latin typeface="Aptos" panose="020B0004020202020204" pitchFamily="34" charset="0"/>
              </a:rPr>
              <a:t>Information Slide: What will we learn?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i="0" dirty="0">
              <a:solidFill>
                <a:srgbClr val="000000"/>
              </a:solidFill>
              <a:effectLst/>
              <a:latin typeface="Segoe UI" panose="020B0502040204020203" pitchFamily="34" charset="0"/>
            </a:endParaRPr>
          </a:p>
          <a:p>
            <a:r>
              <a:rPr lang="en-US" sz="1400" dirty="0">
                <a:latin typeface="Arial" panose="020B0604020202020204" pitchFamily="34" charset="0"/>
                <a:cs typeface="Arial" panose="020B0604020202020204" pitchFamily="34" charset="0"/>
              </a:rPr>
              <a:t>Learning Intentions</a:t>
            </a:r>
          </a:p>
          <a:p>
            <a:endParaRPr lang="en-US" sz="1400" dirty="0">
              <a:latin typeface="Arial" panose="020B0604020202020204" pitchFamily="34" charset="0"/>
              <a:cs typeface="Arial" panose="020B0604020202020204" pitchFamily="34" charset="0"/>
            </a:endParaRPr>
          </a:p>
          <a:p>
            <a:pPr algn="l" rtl="0" fontAlgn="base">
              <a:lnSpc>
                <a:spcPts val="1800"/>
              </a:lnSpc>
              <a:buFont typeface="Arial" panose="020B0604020202020204" pitchFamily="34" charset="0"/>
              <a:buChar char="•"/>
            </a:pPr>
            <a:r>
              <a:rPr lang="en-GB" sz="1400" b="0" i="0" u="none" strike="noStrike" dirty="0">
                <a:solidFill>
                  <a:srgbClr val="000000"/>
                </a:solidFill>
                <a:effectLst/>
                <a:latin typeface="Segoe UI" panose="020B0502040204020203" pitchFamily="34" charset="0"/>
                <a:cs typeface="Segoe UI" panose="020B0502040204020203" pitchFamily="34" charset="0"/>
              </a:rPr>
              <a:t>Identify </a:t>
            </a:r>
            <a:r>
              <a:rPr lang="en-US" sz="1400" b="0" i="0" u="none" strike="noStrike" dirty="0">
                <a:solidFill>
                  <a:srgbClr val="000000"/>
                </a:solidFill>
                <a:effectLst/>
                <a:latin typeface="Segoe UI" panose="020B0502040204020203" pitchFamily="34" charset="0"/>
                <a:cs typeface="Segoe UI" panose="020B0502040204020203" pitchFamily="34" charset="0"/>
              </a:rPr>
              <a:t>the impact</a:t>
            </a:r>
            <a:r>
              <a:rPr lang="en-GB" sz="1400" b="0" i="0" u="none" strike="noStrike" dirty="0">
                <a:solidFill>
                  <a:srgbClr val="000000"/>
                </a:solidFill>
                <a:effectLst/>
                <a:latin typeface="Segoe UI" panose="020B0502040204020203" pitchFamily="34" charset="0"/>
                <a:cs typeface="Segoe UI" panose="020B0502040204020203" pitchFamily="34" charset="0"/>
              </a:rPr>
              <a:t> </a:t>
            </a:r>
            <a:r>
              <a:rPr lang="en-US" sz="1400" b="0" i="0" u="none" strike="noStrike" dirty="0">
                <a:solidFill>
                  <a:srgbClr val="000000"/>
                </a:solidFill>
                <a:effectLst/>
                <a:latin typeface="Segoe UI" panose="020B0502040204020203" pitchFamily="34" charset="0"/>
                <a:cs typeface="Segoe UI" panose="020B0502040204020203" pitchFamily="34" charset="0"/>
              </a:rPr>
              <a:t>of smoking on</a:t>
            </a:r>
            <a:r>
              <a:rPr lang="en-GB" sz="1400" b="0" i="0" u="none" strike="noStrike" dirty="0">
                <a:solidFill>
                  <a:srgbClr val="000000"/>
                </a:solidFill>
                <a:effectLst/>
                <a:latin typeface="Segoe UI" panose="020B0502040204020203" pitchFamily="34" charset="0"/>
                <a:cs typeface="Segoe UI" panose="020B0502040204020203" pitchFamily="34" charset="0"/>
              </a:rPr>
              <a:t> health.</a:t>
            </a:r>
            <a:r>
              <a:rPr lang="en-GB" sz="1400" b="0" i="0" dirty="0">
                <a:solidFill>
                  <a:srgbClr val="000000"/>
                </a:solidFill>
                <a:effectLst/>
                <a:latin typeface="Segoe UI" panose="020B0502040204020203" pitchFamily="34" charset="0"/>
                <a:cs typeface="Segoe UI" panose="020B0502040204020203" pitchFamily="34" charset="0"/>
              </a:rPr>
              <a:t>​</a:t>
            </a:r>
          </a:p>
          <a:p>
            <a:pPr algn="l" rtl="0" fontAlgn="base">
              <a:lnSpc>
                <a:spcPts val="1800"/>
              </a:lnSpc>
              <a:buFont typeface="Arial" panose="020B0604020202020204" pitchFamily="34" charset="0"/>
              <a:buChar char="•"/>
            </a:pPr>
            <a:endParaRPr lang="en-US" sz="1400" b="0" i="0" dirty="0">
              <a:solidFill>
                <a:srgbClr val="000000"/>
              </a:solidFill>
              <a:effectLst/>
              <a:latin typeface="Segoe UI" panose="020B0502040204020203" pitchFamily="34" charset="0"/>
              <a:cs typeface="Segoe UI" panose="020B0502040204020203" pitchFamily="34" charset="0"/>
            </a:endParaRPr>
          </a:p>
          <a:p>
            <a:pPr algn="l" rtl="0" fontAlgn="base">
              <a:lnSpc>
                <a:spcPts val="1800"/>
              </a:lnSpc>
              <a:buFont typeface="Arial" panose="020B0604020202020204" pitchFamily="34" charset="0"/>
              <a:buChar char="•"/>
            </a:pPr>
            <a:r>
              <a:rPr lang="en-GB" sz="1400" b="0" i="0" u="none" strike="noStrike" dirty="0">
                <a:solidFill>
                  <a:srgbClr val="000000"/>
                </a:solidFill>
                <a:effectLst/>
                <a:latin typeface="Segoe UI" panose="020B0502040204020203" pitchFamily="34" charset="0"/>
                <a:cs typeface="Segoe UI" panose="020B0502040204020203" pitchFamily="34" charset="0"/>
              </a:rPr>
              <a:t>Explore the financial</a:t>
            </a:r>
            <a:r>
              <a:rPr lang="en-US" sz="1400" b="0" i="0" u="none" strike="noStrike" dirty="0">
                <a:solidFill>
                  <a:srgbClr val="000000"/>
                </a:solidFill>
                <a:effectLst/>
                <a:latin typeface="Segoe UI" panose="020B0502040204020203" pitchFamily="34" charset="0"/>
                <a:cs typeface="Segoe UI" panose="020B0502040204020203" pitchFamily="34" charset="0"/>
              </a:rPr>
              <a:t>, environmental</a:t>
            </a:r>
            <a:r>
              <a:rPr lang="en-GB" sz="1400" b="0" i="0" u="none" strike="noStrike" dirty="0">
                <a:solidFill>
                  <a:srgbClr val="000000"/>
                </a:solidFill>
                <a:effectLst/>
                <a:latin typeface="Segoe UI" panose="020B0502040204020203" pitchFamily="34" charset="0"/>
                <a:cs typeface="Segoe UI" panose="020B0502040204020203" pitchFamily="34" charset="0"/>
              </a:rPr>
              <a:t> </a:t>
            </a:r>
            <a:r>
              <a:rPr lang="en-US" sz="1400" b="0" i="0" u="none" strike="noStrike" dirty="0">
                <a:solidFill>
                  <a:srgbClr val="000000"/>
                </a:solidFill>
                <a:effectLst/>
                <a:latin typeface="Segoe UI" panose="020B0502040204020203" pitchFamily="34" charset="0"/>
                <a:cs typeface="Segoe UI" panose="020B0502040204020203" pitchFamily="34" charset="0"/>
              </a:rPr>
              <a:t>and societal impact of smoking</a:t>
            </a:r>
            <a:r>
              <a:rPr lang="en-GB" sz="1400" b="0" i="0" u="none" strike="noStrike" dirty="0">
                <a:solidFill>
                  <a:srgbClr val="000000"/>
                </a:solidFill>
                <a:effectLst/>
                <a:latin typeface="Segoe UI" panose="020B0502040204020203" pitchFamily="34" charset="0"/>
                <a:cs typeface="Segoe UI" panose="020B0502040204020203" pitchFamily="34" charset="0"/>
              </a:rPr>
              <a:t>.</a:t>
            </a:r>
            <a:r>
              <a:rPr lang="en-GB" sz="1400" b="0" i="0" dirty="0">
                <a:solidFill>
                  <a:srgbClr val="000000"/>
                </a:solidFill>
                <a:effectLst/>
                <a:latin typeface="Segoe UI" panose="020B0502040204020203" pitchFamily="34" charset="0"/>
                <a:cs typeface="Segoe UI" panose="020B0502040204020203" pitchFamily="34" charset="0"/>
              </a:rPr>
              <a:t>​</a:t>
            </a:r>
          </a:p>
          <a:p>
            <a:pPr algn="l" rtl="0" fontAlgn="base">
              <a:lnSpc>
                <a:spcPts val="1800"/>
              </a:lnSpc>
              <a:buFont typeface="Arial" panose="020B0604020202020204" pitchFamily="34" charset="0"/>
              <a:buChar char="•"/>
            </a:pPr>
            <a:endParaRPr lang="en-US" sz="1400" b="0" i="0" dirty="0">
              <a:solidFill>
                <a:srgbClr val="000000"/>
              </a:solidFill>
              <a:effectLst/>
              <a:latin typeface="Segoe UI" panose="020B0502040204020203" pitchFamily="34" charset="0"/>
              <a:cs typeface="Segoe UI" panose="020B0502040204020203" pitchFamily="34" charset="0"/>
            </a:endParaRPr>
          </a:p>
          <a:p>
            <a:pPr algn="l" rtl="0" fontAlgn="base">
              <a:lnSpc>
                <a:spcPts val="1800"/>
              </a:lnSpc>
              <a:buFont typeface="Arial" panose="020B0604020202020204" pitchFamily="34" charset="0"/>
              <a:buChar char="•"/>
            </a:pPr>
            <a:r>
              <a:rPr lang="en-US" sz="1400" b="0" i="0" u="none" strike="noStrike" dirty="0">
                <a:solidFill>
                  <a:srgbClr val="000000"/>
                </a:solidFill>
                <a:effectLst/>
                <a:latin typeface="Segoe UI" panose="020B0502040204020203" pitchFamily="34" charset="0"/>
                <a:cs typeface="Segoe UI" panose="020B0502040204020203" pitchFamily="34" charset="0"/>
              </a:rPr>
              <a:t>Develop critical thinking to manage peer/societal</a:t>
            </a:r>
            <a:r>
              <a:rPr lang="en-GB" sz="1400" b="0" i="0" u="none" strike="noStrike" dirty="0">
                <a:solidFill>
                  <a:srgbClr val="000000"/>
                </a:solidFill>
                <a:effectLst/>
                <a:latin typeface="Segoe UI" panose="020B0502040204020203" pitchFamily="34" charset="0"/>
                <a:cs typeface="Segoe UI" panose="020B0502040204020203" pitchFamily="34" charset="0"/>
              </a:rPr>
              <a:t> influence.</a:t>
            </a:r>
            <a:endParaRPr lang="en-US" sz="1400" b="0" i="0" dirty="0">
              <a:solidFill>
                <a:srgbClr val="000000"/>
              </a:solidFill>
              <a:effectLst/>
              <a:latin typeface="Segoe UI" panose="020B0502040204020203" pitchFamily="34" charset="0"/>
              <a:cs typeface="Segoe UI" panose="020B0502040204020203" pitchFamily="34" charset="0"/>
            </a:endParaRPr>
          </a:p>
          <a:p>
            <a:endParaRPr lang="en-US" sz="14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0BF0F0AF-3E27-FA22-12BD-CB76B7A02A88}"/>
              </a:ext>
            </a:extLst>
          </p:cNvPr>
          <p:cNvSpPr>
            <a:spLocks noGrp="1"/>
          </p:cNvSpPr>
          <p:nvPr>
            <p:ph type="sldNum" sz="quarter" idx="10"/>
          </p:nvPr>
        </p:nvSpPr>
        <p:spPr/>
        <p:txBody>
          <a:bodyPr/>
          <a:lstStyle/>
          <a:p>
            <a:fld id="{C08248B4-05AC-4B1A-992B-69771E8850E2}" type="slidenum">
              <a:rPr lang="en-GB" smtClean="0"/>
              <a:t>3</a:t>
            </a:fld>
            <a:endParaRPr lang="en-GB"/>
          </a:p>
        </p:txBody>
      </p:sp>
    </p:spTree>
    <p:extLst>
      <p:ext uri="{BB962C8B-B14F-4D97-AF65-F5344CB8AC3E}">
        <p14:creationId xmlns:p14="http://schemas.microsoft.com/office/powerpoint/2010/main" val="12015637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dirty="0">
                <a:latin typeface="Arial" panose="020B0604020202020204" pitchFamily="34" charset="0"/>
                <a:cs typeface="Arial" panose="020B0604020202020204" pitchFamily="34" charset="0"/>
              </a:rPr>
              <a:t>Discussion slide: The role of marketing/advertising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a:cs typeface="Arial"/>
              </a:rPr>
              <a:t>Teacher/Facilitator poses questions, encourages group discussion and supports the research task: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Arial"/>
              <a:cs typeface="Arial"/>
            </a:endParaRPr>
          </a:p>
          <a:p>
            <a:r>
              <a:rPr lang="en-GB" sz="1400" dirty="0">
                <a:solidFill>
                  <a:srgbClr val="000000"/>
                </a:solidFill>
                <a:latin typeface="Segoe UI"/>
                <a:cs typeface="Segoe UI"/>
              </a:rPr>
              <a:t>Research the advertising rules around tobacco/cigarettes in Scotland.</a:t>
            </a:r>
            <a:endParaRPr lang="en-GB" sz="1400" dirty="0">
              <a:latin typeface="Segoe UI"/>
              <a:cs typeface="Segoe UI"/>
            </a:endParaRPr>
          </a:p>
          <a:p>
            <a:endParaRPr lang="en-GB" sz="1400" dirty="0">
              <a:latin typeface="Segoe UI"/>
              <a:cs typeface="Segoe UI"/>
            </a:endParaRPr>
          </a:p>
          <a:p>
            <a:endParaRPr lang="en-GB" dirty="0"/>
          </a:p>
          <a:p>
            <a:endParaRPr lang="en-US" dirty="0">
              <a:solidFill>
                <a:srgbClr val="000000"/>
              </a:solidFill>
              <a:latin typeface="Aptos" panose="02110004020202020204"/>
              <a:cs typeface="Segoe UI"/>
            </a:endParaRPr>
          </a:p>
          <a:p>
            <a:r>
              <a:rPr lang="en-GB" sz="1400" dirty="0">
                <a:solidFill>
                  <a:srgbClr val="000000"/>
                </a:solidFill>
                <a:latin typeface="Segoe UI"/>
                <a:cs typeface="Segoe UI"/>
              </a:rPr>
              <a:t>How are cigarettes being promoted?</a:t>
            </a:r>
          </a:p>
          <a:p>
            <a:endParaRPr lang="en-GB" sz="1400" dirty="0">
              <a:solidFill>
                <a:srgbClr val="000000"/>
              </a:solidFill>
              <a:latin typeface="Segoe UI" panose="020B0502040204020203" pitchFamily="34" charset="0"/>
              <a:cs typeface="Segoe UI" panose="020B0502040204020203" pitchFamily="34" charset="0"/>
            </a:endParaRPr>
          </a:p>
          <a:p>
            <a:r>
              <a:rPr lang="en-GB" sz="1400" dirty="0">
                <a:solidFill>
                  <a:srgbClr val="000000"/>
                </a:solidFill>
                <a:latin typeface="Segoe UI"/>
                <a:cs typeface="Segoe UI"/>
              </a:rPr>
              <a:t>Do we see smoking on our screens?</a:t>
            </a:r>
          </a:p>
          <a:p>
            <a:endParaRPr lang="en-GB" sz="1400" dirty="0">
              <a:solidFill>
                <a:srgbClr val="000000"/>
              </a:solidFill>
              <a:latin typeface="Segoe UI" panose="020B0502040204020203" pitchFamily="34" charset="0"/>
              <a:cs typeface="Segoe UI" panose="020B0502040204020203" pitchFamily="34" charset="0"/>
            </a:endParaRPr>
          </a:p>
          <a:p>
            <a:r>
              <a:rPr lang="en-GB" sz="1400" dirty="0">
                <a:solidFill>
                  <a:srgbClr val="000000"/>
                </a:solidFill>
                <a:latin typeface="Segoe UI"/>
                <a:cs typeface="Segoe UI"/>
              </a:rPr>
              <a:t>How can smoking be made to look in the media? </a:t>
            </a:r>
          </a:p>
          <a:p>
            <a:endParaRPr lang="en-GB" sz="1400" dirty="0">
              <a:solidFill>
                <a:srgbClr val="000000"/>
              </a:solidFill>
              <a:latin typeface="Segoe UI" panose="020B0502040204020203" pitchFamily="34" charset="0"/>
              <a:cs typeface="Segoe UI" panose="020B0502040204020203" pitchFamily="34" charset="0"/>
            </a:endParaRPr>
          </a:p>
          <a:p>
            <a:r>
              <a:rPr lang="en-GB" sz="1400" dirty="0">
                <a:solidFill>
                  <a:srgbClr val="000000"/>
                </a:solidFill>
                <a:latin typeface="Segoe UI" panose="020B0502040204020203" pitchFamily="34" charset="0"/>
                <a:cs typeface="Segoe UI" panose="020B0502040204020203" pitchFamily="34" charset="0"/>
              </a:rPr>
              <a:t>Who may manufacturers want to target?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Arial"/>
              <a:cs typeface="Arial"/>
            </a:endParaRPr>
          </a:p>
        </p:txBody>
      </p:sp>
      <p:sp>
        <p:nvSpPr>
          <p:cNvPr id="4" name="Slide Number Placeholder 3"/>
          <p:cNvSpPr>
            <a:spLocks noGrp="1"/>
          </p:cNvSpPr>
          <p:nvPr>
            <p:ph type="sldNum" sz="quarter" idx="5"/>
          </p:nvPr>
        </p:nvSpPr>
        <p:spPr/>
        <p:txBody>
          <a:bodyPr/>
          <a:lstStyle/>
          <a:p>
            <a:fld id="{B2CA8B6B-AFDF-E44C-BC96-1CEBA7B9428B}" type="slidenum">
              <a:rPr lang="en-US" smtClean="0"/>
              <a:t>30</a:t>
            </a:fld>
            <a:endParaRPr lang="en-US"/>
          </a:p>
        </p:txBody>
      </p:sp>
    </p:spTree>
    <p:extLst>
      <p:ext uri="{BB962C8B-B14F-4D97-AF65-F5344CB8AC3E}">
        <p14:creationId xmlns:p14="http://schemas.microsoft.com/office/powerpoint/2010/main" val="39830037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D791C-C201-6F8B-EDF5-C0700CDC81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302A7D-189B-390E-3F0E-BEFE7DD8CA10}"/>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98DE06D6-6EAD-5887-FFEC-A52EE4DB9B4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dirty="0">
                <a:latin typeface="Arial" panose="020B0604020202020204" pitchFamily="34" charset="0"/>
                <a:cs typeface="Arial" panose="020B0604020202020204" pitchFamily="34" charset="0"/>
              </a:rPr>
              <a:t>Information slide: What marketing strategies do we see?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i="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cs typeface="Arial" panose="020B0604020202020204" pitchFamily="34" charset="0"/>
              </a:rPr>
              <a:t>Teacher/Facilitator shares information with young people explaining </a:t>
            </a:r>
            <a:r>
              <a:rPr lang="en-GB" sz="1400" b="0" i="0" u="none" strike="noStrike" dirty="0">
                <a:solidFill>
                  <a:srgbClr val="000000"/>
                </a:solidFill>
                <a:effectLst/>
                <a:latin typeface="Arial" panose="020B0604020202020204" pitchFamily="34" charset="0"/>
                <a:cs typeface="Arial" panose="020B0604020202020204" pitchFamily="34" charset="0"/>
              </a:rPr>
              <a:t>each strategy with examples and encouraging students to share their thoughts and examples: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i="0" u="none" strike="noStrike" dirty="0">
              <a:solidFill>
                <a:srgbClr val="000000"/>
              </a:solidFill>
              <a:effectLst/>
              <a:latin typeface="Arial" panose="020B0604020202020204" pitchFamily="34" charset="0"/>
              <a:cs typeface="Arial" panose="020B0604020202020204" pitchFamily="34" charset="0"/>
            </a:endParaRPr>
          </a:p>
          <a:p>
            <a:pPr algn="l"/>
            <a:r>
              <a:rPr lang="en-GB" sz="1400" b="1" i="0" u="none" strike="noStrike" dirty="0">
                <a:solidFill>
                  <a:srgbClr val="000000"/>
                </a:solidFill>
                <a:effectLst/>
                <a:latin typeface="Arial" panose="020B0604020202020204" pitchFamily="34" charset="0"/>
                <a:cs typeface="Arial" panose="020B0604020202020204" pitchFamily="34" charset="0"/>
              </a:rPr>
              <a:t>Making It Look Cool</a:t>
            </a:r>
            <a:r>
              <a:rPr lang="en-GB" sz="1400" b="0" i="0" u="none" strike="noStrike" dirty="0">
                <a:solidFill>
                  <a:srgbClr val="000000"/>
                </a:solidFill>
                <a:effectLst/>
                <a:latin typeface="Arial" panose="020B0604020202020204" pitchFamily="34" charset="0"/>
                <a:cs typeface="Arial" panose="020B0604020202020204" pitchFamily="34" charset="0"/>
              </a:rPr>
              <a:t> – media may show stylish people smoking in exciting settings. </a:t>
            </a:r>
            <a:r>
              <a:rPr lang="en-GB" sz="1400" b="0" i="1" u="none" strike="noStrike" dirty="0">
                <a:solidFill>
                  <a:srgbClr val="000000"/>
                </a:solidFill>
                <a:effectLst/>
                <a:latin typeface="Arial" panose="020B0604020202020204" pitchFamily="34" charset="0"/>
                <a:cs typeface="Arial" panose="020B0604020202020204" pitchFamily="34" charset="0"/>
              </a:rPr>
              <a:t>(Example: Movies where the "bad boy" or "cool girl" smokes.)</a:t>
            </a:r>
          </a:p>
          <a:p>
            <a:pPr algn="l"/>
            <a:endParaRPr lang="en-GB" sz="1400" b="0" i="0" u="none" strike="noStrike" dirty="0">
              <a:solidFill>
                <a:srgbClr val="000000"/>
              </a:solidFill>
              <a:effectLst/>
              <a:latin typeface="Arial" panose="020B0604020202020204" pitchFamily="34" charset="0"/>
              <a:cs typeface="Arial" panose="020B0604020202020204" pitchFamily="34" charset="0"/>
            </a:endParaRPr>
          </a:p>
          <a:p>
            <a:pPr algn="l"/>
            <a:r>
              <a:rPr lang="en-GB" sz="1400" b="1" i="0" u="none" strike="noStrike" dirty="0">
                <a:solidFill>
                  <a:srgbClr val="000000"/>
                </a:solidFill>
                <a:effectLst/>
                <a:latin typeface="Arial" panose="020B0604020202020204" pitchFamily="34" charset="0"/>
                <a:cs typeface="Arial" panose="020B0604020202020204" pitchFamily="34" charset="0"/>
              </a:rPr>
              <a:t>Using Influencers &amp; Celebrities</a:t>
            </a:r>
            <a:r>
              <a:rPr lang="en-GB" sz="1400" b="0" i="0" u="none" strike="noStrike" dirty="0">
                <a:solidFill>
                  <a:srgbClr val="000000"/>
                </a:solidFill>
                <a:effectLst/>
                <a:latin typeface="Arial" panose="020B0604020202020204" pitchFamily="34" charset="0"/>
                <a:cs typeface="Arial" panose="020B0604020202020204" pitchFamily="34" charset="0"/>
              </a:rPr>
              <a:t> – Fans may copy what their idols do, even if it's harmful. </a:t>
            </a:r>
            <a:r>
              <a:rPr lang="en-GB" sz="1400" b="0" i="1" u="none" strike="noStrike" dirty="0">
                <a:solidFill>
                  <a:srgbClr val="000000"/>
                </a:solidFill>
                <a:effectLst/>
                <a:latin typeface="Arial" panose="020B0604020202020204" pitchFamily="34" charset="0"/>
                <a:cs typeface="Arial" panose="020B0604020202020204" pitchFamily="34" charset="0"/>
              </a:rPr>
              <a:t>(Example: A popular musician seen vaping on Instagram.)</a:t>
            </a:r>
          </a:p>
          <a:p>
            <a:pPr algn="l"/>
            <a:endParaRPr lang="en-GB" sz="1400" b="0" i="0" u="none" strike="noStrike" dirty="0">
              <a:solidFill>
                <a:srgbClr val="000000"/>
              </a:solidFill>
              <a:effectLst/>
              <a:latin typeface="Arial" panose="020B0604020202020204" pitchFamily="34" charset="0"/>
              <a:cs typeface="Arial" panose="020B0604020202020204" pitchFamily="34" charset="0"/>
            </a:endParaRPr>
          </a:p>
          <a:p>
            <a:pPr algn="l"/>
            <a:r>
              <a:rPr lang="en-GB" sz="1400" b="1" i="0" u="none" strike="noStrike" dirty="0">
                <a:solidFill>
                  <a:srgbClr val="000000"/>
                </a:solidFill>
                <a:effectLst/>
                <a:latin typeface="Arial" panose="020B0604020202020204" pitchFamily="34" charset="0"/>
                <a:cs typeface="Arial" panose="020B0604020202020204" pitchFamily="34" charset="0"/>
              </a:rPr>
              <a:t>Targeting Emotions</a:t>
            </a:r>
            <a:r>
              <a:rPr lang="en-GB" sz="1400" b="0" i="0" u="none" strike="noStrike" dirty="0">
                <a:solidFill>
                  <a:srgbClr val="000000"/>
                </a:solidFill>
                <a:effectLst/>
                <a:latin typeface="Arial" panose="020B0604020202020204" pitchFamily="34" charset="0"/>
                <a:cs typeface="Arial" panose="020B0604020202020204" pitchFamily="34" charset="0"/>
              </a:rPr>
              <a:t> – connecting smoking with fun, relaxation, or stress relief. </a:t>
            </a:r>
            <a:r>
              <a:rPr lang="en-GB" sz="1400" b="0" i="1" u="none" strike="noStrike" dirty="0">
                <a:solidFill>
                  <a:srgbClr val="000000"/>
                </a:solidFill>
                <a:effectLst/>
                <a:latin typeface="Arial" panose="020B0604020202020204" pitchFamily="34" charset="0"/>
                <a:cs typeface="Arial" panose="020B0604020202020204" pitchFamily="34" charset="0"/>
              </a:rPr>
              <a:t>(Example: “Take a break, have a cig.”)</a:t>
            </a:r>
          </a:p>
          <a:p>
            <a:pPr algn="l"/>
            <a:endParaRPr lang="en-GB" sz="1400" b="0" i="0" u="none" strike="noStrike" dirty="0">
              <a:solidFill>
                <a:srgbClr val="000000"/>
              </a:solidFill>
              <a:effectLst/>
              <a:latin typeface="Arial" panose="020B0604020202020204" pitchFamily="34" charset="0"/>
              <a:cs typeface="Arial" panose="020B0604020202020204" pitchFamily="34" charset="0"/>
            </a:endParaRPr>
          </a:p>
          <a:p>
            <a:pPr algn="l"/>
            <a:r>
              <a:rPr lang="en-GB" sz="1400" b="1" i="0" u="none" strike="noStrike" dirty="0">
                <a:solidFill>
                  <a:srgbClr val="000000"/>
                </a:solidFill>
                <a:effectLst/>
                <a:latin typeface="Arial" panose="020B0604020202020204" pitchFamily="34" charset="0"/>
                <a:cs typeface="Arial" panose="020B0604020202020204" pitchFamily="34" charset="0"/>
              </a:rPr>
              <a:t>Hiding the Negative Side</a:t>
            </a:r>
            <a:r>
              <a:rPr lang="en-GB" sz="1400" b="0" i="0" u="none" strike="noStrike" dirty="0">
                <a:solidFill>
                  <a:srgbClr val="000000"/>
                </a:solidFill>
                <a:effectLst/>
                <a:latin typeface="Arial" panose="020B0604020202020204" pitchFamily="34" charset="0"/>
                <a:cs typeface="Arial" panose="020B0604020202020204" pitchFamily="34" charset="0"/>
              </a:rPr>
              <a:t> – media only showing the "good" parts, never the addiction or health issues. </a:t>
            </a:r>
            <a:r>
              <a:rPr lang="en-GB" sz="1400" b="0" i="1" u="none" strike="noStrike" dirty="0">
                <a:solidFill>
                  <a:srgbClr val="000000"/>
                </a:solidFill>
                <a:effectLst/>
                <a:latin typeface="Arial" panose="020B0604020202020204" pitchFamily="34" charset="0"/>
                <a:cs typeface="Arial" panose="020B0604020202020204" pitchFamily="34" charset="0"/>
              </a:rPr>
              <a:t>(Example: happy people smoking at a party, but no mention of lung disease.)</a:t>
            </a:r>
            <a:endParaRPr lang="en-GB" sz="1400" b="0" i="0" u="none" strike="noStrike" dirty="0">
              <a:solidFill>
                <a:srgbClr val="000000"/>
              </a:solidFill>
              <a:effectLst/>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Optional extension  - </a:t>
            </a:r>
            <a:r>
              <a:rPr lang="en-GB" sz="2000" b="0" i="0" u="none" strike="noStrike" dirty="0">
                <a:solidFill>
                  <a:srgbClr val="000000"/>
                </a:solidFill>
                <a:effectLst/>
                <a:latin typeface="-webkit-standard"/>
              </a:rPr>
              <a:t>Have students create a </a:t>
            </a:r>
            <a:r>
              <a:rPr lang="en-GB" sz="2000" b="1" i="0" u="none" strike="noStrike" dirty="0">
                <a:solidFill>
                  <a:srgbClr val="000000"/>
                </a:solidFill>
                <a:effectLst/>
              </a:rPr>
              <a:t>"Truth Ad“</a:t>
            </a:r>
            <a:r>
              <a:rPr lang="en-GB" sz="2000" b="0" i="0" u="none" strike="noStrike" dirty="0">
                <a:solidFill>
                  <a:srgbClr val="000000"/>
                </a:solidFill>
                <a:effectLst/>
                <a:latin typeface="-webkit-standard"/>
              </a:rPr>
              <a:t>.  A poster or video that counters the misleading messages of tobacco marketing and highlights some of the harmful effects.  </a:t>
            </a:r>
          </a:p>
          <a:p>
            <a:endParaRPr lang="en-GB" sz="2000" b="0" i="0" u="none" strike="noStrike" dirty="0">
              <a:solidFill>
                <a:srgbClr val="000000"/>
              </a:solidFill>
              <a:effectLst/>
              <a:latin typeface="-webkit-standard"/>
              <a:cs typeface="Arial" panose="020B0604020202020204" pitchFamily="34" charset="0"/>
            </a:endParaRPr>
          </a:p>
          <a:p>
            <a:endParaRPr lang="en-US" sz="1400"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758B127-3415-14DF-B248-79FCCB82D655}"/>
              </a:ext>
            </a:extLst>
          </p:cNvPr>
          <p:cNvSpPr>
            <a:spLocks noGrp="1"/>
          </p:cNvSpPr>
          <p:nvPr>
            <p:ph type="sldNum" sz="quarter" idx="10"/>
          </p:nvPr>
        </p:nvSpPr>
        <p:spPr/>
        <p:txBody>
          <a:bodyPr/>
          <a:lstStyle/>
          <a:p>
            <a:fld id="{C08248B4-05AC-4B1A-992B-69771E8850E2}" type="slidenum">
              <a:rPr lang="en-GB" smtClean="0"/>
              <a:t>31</a:t>
            </a:fld>
            <a:endParaRPr lang="en-GB"/>
          </a:p>
        </p:txBody>
      </p:sp>
    </p:spTree>
    <p:extLst>
      <p:ext uri="{BB962C8B-B14F-4D97-AF65-F5344CB8AC3E}">
        <p14:creationId xmlns:p14="http://schemas.microsoft.com/office/powerpoint/2010/main" val="14065415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05DC10-E703-5DA8-28D9-D95C77B469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3C46D9-D4FE-314B-BB1B-9C10767FFBCD}"/>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1CE43735-4EA5-535A-B61D-7826A1CB774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dirty="0">
                <a:latin typeface="Arial" panose="020B0604020202020204" pitchFamily="34" charset="0"/>
                <a:cs typeface="Arial" panose="020B0604020202020204" pitchFamily="34" charset="0"/>
              </a:rPr>
              <a:t>Information slide: International research around tobacco advertising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i="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cs typeface="Arial" panose="020B0604020202020204" pitchFamily="34" charset="0"/>
              </a:rPr>
              <a:t>Teacher/Facilitator shares information with young people </a:t>
            </a:r>
            <a:endParaRPr lang="en-US" sz="1400" b="1" i="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i="0" dirty="0">
              <a:latin typeface="Arial" panose="020B0604020202020204" pitchFamily="34" charset="0"/>
              <a:cs typeface="Arial" panose="020B0604020202020204" pitchFamily="34" charset="0"/>
            </a:endParaRPr>
          </a:p>
          <a:p>
            <a:pPr marL="285750" indent="-285750">
              <a:buFont typeface="Wingdings" pitchFamily="2" charset="2"/>
              <a:buChar char="Ø"/>
            </a:pPr>
            <a:r>
              <a:rPr lang="en-GB" sz="1400" dirty="0">
                <a:latin typeface="Segoe UI"/>
                <a:cs typeface="Segoe UI"/>
              </a:rPr>
              <a:t>Countries where Tobacco can be advertised have higher smoking rates, especially among young people.</a:t>
            </a:r>
            <a:endParaRPr lang="en-US" sz="1400" dirty="0"/>
          </a:p>
          <a:p>
            <a:r>
              <a:rPr lang="en-GB" sz="1400" dirty="0">
                <a:latin typeface="Segoe UI"/>
                <a:cs typeface="Segoe UI"/>
              </a:rPr>
              <a:t>.</a:t>
            </a:r>
          </a:p>
          <a:p>
            <a:pPr marL="285750" indent="-285750">
              <a:buFont typeface="Wingdings" pitchFamily="2" charset="2"/>
              <a:buChar char="Ø"/>
            </a:pPr>
            <a:r>
              <a:rPr lang="en-GB" sz="1400" dirty="0">
                <a:latin typeface="Segoe UI"/>
                <a:cs typeface="Segoe UI"/>
              </a:rPr>
              <a:t>Bans on tobacco advertising lead to a decrease in smoking, as shown in countries that have implemented full bans.</a:t>
            </a:r>
          </a:p>
          <a:p>
            <a:endParaRPr lang="en-GB" sz="1600" dirty="0">
              <a:latin typeface="Segoe UI" panose="020B0502040204020203" pitchFamily="34" charset="0"/>
              <a:cs typeface="Segoe UI" panose="020B0502040204020203" pitchFamily="34" charset="0"/>
            </a:endParaRPr>
          </a:p>
          <a:p>
            <a:pPr marL="285750" indent="-285750">
              <a:buFont typeface="Wingdings" pitchFamily="2" charset="2"/>
              <a:buChar char="Ø"/>
            </a:pPr>
            <a:r>
              <a:rPr lang="en-GB" sz="1400" dirty="0">
                <a:latin typeface="Segoe UI"/>
                <a:cs typeface="Segoe UI"/>
              </a:rPr>
              <a:t>Partial bans are less effective because tobacco companies shift to other advertising methods.</a:t>
            </a:r>
          </a:p>
          <a:p>
            <a:endParaRPr lang="en-GB" sz="1600" dirty="0">
              <a:latin typeface="Segoe UI" panose="020B0502040204020203" pitchFamily="34" charset="0"/>
              <a:cs typeface="Segoe UI" panose="020B0502040204020203" pitchFamily="34" charset="0"/>
            </a:endParaRPr>
          </a:p>
          <a:p>
            <a:pPr marL="285750" indent="-285750">
              <a:buFont typeface="Wingdings" pitchFamily="2" charset="2"/>
              <a:buChar char="Ø"/>
            </a:pPr>
            <a:r>
              <a:rPr lang="en-GB" sz="1400" dirty="0">
                <a:latin typeface="Segoe UI"/>
                <a:cs typeface="Segoe UI"/>
              </a:rPr>
              <a:t>Young people are highly influenced by tobacco ads and are more likely to start smoking if exposed to them.</a:t>
            </a:r>
          </a:p>
          <a:p>
            <a:endParaRPr lang="en-GB" sz="1600" dirty="0">
              <a:latin typeface="Segoe UI" panose="020B0502040204020203" pitchFamily="34" charset="0"/>
              <a:cs typeface="Segoe UI" panose="020B0502040204020203" pitchFamily="34" charset="0"/>
            </a:endParaRPr>
          </a:p>
          <a:p>
            <a:pPr marL="285750" indent="-285750">
              <a:buFont typeface="Wingdings" pitchFamily="2" charset="2"/>
              <a:buChar char="Ø"/>
            </a:pPr>
            <a:r>
              <a:rPr lang="en-GB" sz="1400" dirty="0">
                <a:latin typeface="Segoe UI"/>
                <a:cs typeface="Segoe UI"/>
              </a:rPr>
              <a:t>After the UK tobacco ad ban in 2002, awareness of tobacco marketing dropped among youth, and smoking rates continued to fall.</a:t>
            </a:r>
            <a:endParaRPr lang="en-US" sz="1400" dirty="0">
              <a:latin typeface="Segoe UI"/>
              <a:cs typeface="Segoe UI"/>
            </a:endParaRPr>
          </a:p>
          <a:p>
            <a:pPr>
              <a:buNone/>
            </a:pPr>
            <a:endParaRPr lang="en-GB" sz="2000" b="1" dirty="0"/>
          </a:p>
          <a:p>
            <a:pPr algn="l"/>
            <a:endParaRPr lang="en-GB" sz="1400" b="0" i="0" u="none" strike="noStrike" dirty="0">
              <a:solidFill>
                <a:srgbClr val="000000"/>
              </a:solidFill>
              <a:effectLst/>
              <a:latin typeface="Arial" panose="020B0604020202020204" pitchFamily="34" charset="0"/>
              <a:cs typeface="Arial" panose="020B0604020202020204" pitchFamily="34" charset="0"/>
            </a:endParaRPr>
          </a:p>
          <a:p>
            <a:pPr algn="l"/>
            <a:r>
              <a:rPr lang="en-GB" sz="1400" b="1" i="0" u="none" strike="noStrike" dirty="0">
                <a:solidFill>
                  <a:srgbClr val="000000"/>
                </a:solidFill>
                <a:effectLst/>
                <a:latin typeface="Arial" panose="020B0604020202020204" pitchFamily="34" charset="0"/>
                <a:cs typeface="Arial" panose="020B0604020202020204" pitchFamily="34" charset="0"/>
              </a:rPr>
              <a:t>Extended activities </a:t>
            </a:r>
          </a:p>
          <a:p>
            <a:pPr marL="342900" lvl="0" indent="-342900">
              <a:lnSpc>
                <a:spcPct val="115000"/>
              </a:lnSpc>
              <a:spcAft>
                <a:spcPts val="800"/>
              </a:spcAft>
              <a:buSzPts val="1000"/>
              <a:buFont typeface="Symbol" pitchFamily="2" charset="2"/>
              <a:buChar char=""/>
              <a:tabLst>
                <a:tab pos="457200" algn="l"/>
              </a:tabLst>
            </a:pPr>
            <a:endParaRPr lang="en-GB" sz="1400" b="0" kern="100" dirty="0">
              <a:solidFill>
                <a:srgbClr val="000000"/>
              </a:solidFill>
              <a:effectLst/>
              <a:latin typeface="Arial" panose="020B0604020202020204" pitchFamily="34" charset="0"/>
              <a:ea typeface="DengXian" panose="02010600030101010101" pitchFamily="2" charset="-122"/>
              <a:cs typeface="Arial" panose="020B0604020202020204" pitchFamily="34" charset="0"/>
            </a:endParaRPr>
          </a:p>
          <a:p>
            <a:pPr marL="342900" lvl="0" indent="-342900">
              <a:lnSpc>
                <a:spcPct val="115000"/>
              </a:lnSpc>
              <a:spcAft>
                <a:spcPts val="800"/>
              </a:spcAft>
              <a:buFont typeface="+mj-lt"/>
              <a:buAutoNum type="arabicPeriod"/>
              <a:tabLst>
                <a:tab pos="457200" algn="l"/>
              </a:tabLst>
            </a:pPr>
            <a:r>
              <a:rPr lang="en-GB" sz="14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Debate: </a:t>
            </a:r>
            <a:r>
              <a:rPr lang="en-GB" sz="1400" b="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“Should smoking be completely banned?”</a:t>
            </a:r>
            <a:endParaRPr lang="en-GB" sz="1400" b="0" kern="100" dirty="0">
              <a:solidFill>
                <a:srgbClr val="000000"/>
              </a:solidFill>
              <a:effectLst/>
              <a:latin typeface="Arial" panose="020B0604020202020204" pitchFamily="34" charset="0"/>
              <a:ea typeface="DengXian" panose="02010600030101010101" pitchFamily="2" charset="-122"/>
              <a:cs typeface="Arial" panose="020B0604020202020204" pitchFamily="34" charset="0"/>
            </a:endParaRPr>
          </a:p>
          <a:p>
            <a:pPr marL="342900" lvl="0" indent="-342900">
              <a:lnSpc>
                <a:spcPct val="115000"/>
              </a:lnSpc>
              <a:spcAft>
                <a:spcPts val="800"/>
              </a:spcAft>
              <a:buFont typeface="+mj-lt"/>
              <a:buAutoNum type="arabicPeriod"/>
              <a:tabLst>
                <a:tab pos="457200" algn="l"/>
              </a:tabLst>
            </a:pPr>
            <a:r>
              <a:rPr lang="en-GB" sz="14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Marketing Analysis: </a:t>
            </a:r>
            <a:r>
              <a:rPr lang="en-GB" sz="1400" b="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Analyse cigarette packaging &amp; how companies have tried to adapt to regulations.</a:t>
            </a:r>
            <a:endParaRPr lang="en-GB" sz="1400" b="0" kern="100" dirty="0">
              <a:solidFill>
                <a:srgbClr val="000000"/>
              </a:solidFill>
              <a:effectLst/>
              <a:latin typeface="Arial" panose="020B0604020202020204" pitchFamily="34" charset="0"/>
              <a:ea typeface="DengXian" panose="02010600030101010101" pitchFamily="2" charset="-122"/>
              <a:cs typeface="Arial" panose="020B0604020202020204" pitchFamily="34" charset="0"/>
            </a:endParaRPr>
          </a:p>
          <a:p>
            <a:pPr marL="342900" lvl="0" indent="-342900">
              <a:lnSpc>
                <a:spcPct val="115000"/>
              </a:lnSpc>
              <a:spcAft>
                <a:spcPts val="800"/>
              </a:spcAft>
              <a:buFont typeface="+mj-lt"/>
              <a:buAutoNum type="arabicPeriod"/>
              <a:tabLst>
                <a:tab pos="457200" algn="l"/>
              </a:tabLst>
            </a:pPr>
            <a:endParaRPr lang="en-GB" sz="1400" b="0" kern="100" dirty="0">
              <a:solidFill>
                <a:srgbClr val="000000"/>
              </a:solidFill>
              <a:effectLst/>
              <a:latin typeface="Arial" panose="020B0604020202020204" pitchFamily="34" charset="0"/>
              <a:ea typeface="DengXian" panose="02010600030101010101" pitchFamily="2" charset="-122"/>
              <a:cs typeface="Arial" panose="020B0604020202020204" pitchFamily="34" charset="0"/>
            </a:endParaRPr>
          </a:p>
          <a:p>
            <a:pPr marL="0" lvl="0" indent="0">
              <a:lnSpc>
                <a:spcPct val="115000"/>
              </a:lnSpc>
              <a:spcAft>
                <a:spcPts val="800"/>
              </a:spcAft>
              <a:buFontTx/>
              <a:buNone/>
              <a:tabLst>
                <a:tab pos="457200" algn="l"/>
              </a:tabLst>
            </a:pPr>
            <a:endParaRPr lang="en-GB" sz="1400" b="0" kern="100" dirty="0">
              <a:solidFill>
                <a:srgbClr val="000000"/>
              </a:solidFill>
              <a:effectLst/>
              <a:latin typeface="Arial" panose="020B0604020202020204" pitchFamily="34" charset="0"/>
              <a:ea typeface="DengXian" panose="02010600030101010101" pitchFamily="2" charset="-122"/>
              <a:cs typeface="Arial" panose="020B0604020202020204" pitchFamily="34" charset="0"/>
            </a:endParaRPr>
          </a:p>
          <a:p>
            <a:pPr algn="l"/>
            <a:endParaRPr lang="en-GB" sz="1400" b="0" i="0" u="none" strike="noStrike" dirty="0">
              <a:solidFill>
                <a:srgbClr val="000000"/>
              </a:solidFill>
              <a:effectLst/>
              <a:latin typeface="Arial" panose="020B0604020202020204" pitchFamily="34" charset="0"/>
              <a:cs typeface="Arial" panose="020B0604020202020204" pitchFamily="34" charset="0"/>
            </a:endParaRPr>
          </a:p>
          <a:p>
            <a:pPr>
              <a:buNone/>
            </a:pPr>
            <a:r>
              <a:rPr lang="en-GB" sz="1400" b="1" dirty="0"/>
              <a:t>References</a:t>
            </a:r>
            <a:endParaRPr lang="en-GB" sz="1400" dirty="0"/>
          </a:p>
          <a:p>
            <a:pPr>
              <a:buFont typeface="+mj-lt"/>
              <a:buAutoNum type="arabicPeriod"/>
            </a:pPr>
            <a:r>
              <a:rPr lang="en-GB" sz="1400" dirty="0"/>
              <a:t>Action on Smoking and Health (ASH). (2023). </a:t>
            </a:r>
            <a:r>
              <a:rPr lang="en-GB" sz="1400" i="1" dirty="0"/>
              <a:t>Tobacco advertising and promotion in the UK</a:t>
            </a:r>
            <a:r>
              <a:rPr lang="en-GB" sz="1400" dirty="0"/>
              <a:t>. Retrieved from https://ash.org.uk/resources/view/tobacco-advertising-and-promotion-in-the-uk</a:t>
            </a:r>
          </a:p>
          <a:p>
            <a:pPr>
              <a:buFont typeface="+mj-lt"/>
              <a:buAutoNum type="arabicPeriod"/>
            </a:pPr>
            <a:r>
              <a:rPr lang="en-GB" sz="1400" dirty="0"/>
              <a:t>National Cancer Institute. (2008). </a:t>
            </a:r>
            <a:r>
              <a:rPr lang="en-GB" sz="1400" i="1" dirty="0"/>
              <a:t>The role of the media in promoting and reducing tobacco use</a:t>
            </a:r>
            <a:r>
              <a:rPr lang="en-GB" sz="1400" dirty="0"/>
              <a:t> (Tobacco Control Monograph No. 19). Bethesda, MD: U.S. Department of Health and Human Services, National Institutes of Health. Retrieved from </a:t>
            </a:r>
            <a:r>
              <a:rPr lang="en-GB" sz="1400" dirty="0">
                <a:hlinkClick r:id="rId3"/>
              </a:rPr>
              <a:t>https://www.ncbi.nlm.nih.gov/books/NBK236761/</a:t>
            </a:r>
            <a:endParaRPr lang="en-GB" sz="1400" dirty="0"/>
          </a:p>
          <a:p>
            <a:pPr>
              <a:buFont typeface="+mj-lt"/>
              <a:buAutoNum type="arabicPeriod"/>
            </a:pPr>
            <a:r>
              <a:rPr lang="en-GB" sz="1400" dirty="0"/>
              <a:t>Scollo, M., &amp; Winstanley, M. (Eds.). (2018). </a:t>
            </a:r>
            <a:r>
              <a:rPr lang="en-GB" sz="1400" i="1" dirty="0"/>
              <a:t>Tobacco in Australia: Facts and issues</a:t>
            </a:r>
            <a:r>
              <a:rPr lang="en-GB" sz="1400" dirty="0"/>
              <a:t>. Melbourne: Cancer Council Victoria. Chapter 11.1 – The merits of banning tobacco advertising. Retrieved from https://www.tobaccoinaustralia.org.au/chapter-11-advertising/11-1-the-merits-of-banning-tobacco-advertising</a:t>
            </a:r>
          </a:p>
          <a:p>
            <a:pPr>
              <a:buFont typeface="+mj-lt"/>
              <a:buAutoNum type="arabicPeriod"/>
            </a:pPr>
            <a:r>
              <a:rPr lang="en-GB" sz="1400" dirty="0"/>
              <a:t>World Health Organization (WHO). (2008). </a:t>
            </a:r>
            <a:r>
              <a:rPr lang="en-GB" sz="1400" i="1" dirty="0"/>
              <a:t>WHO report on the global tobacco epidemic, 2008: The MPOWER package</a:t>
            </a:r>
            <a:r>
              <a:rPr lang="en-GB" sz="1400" dirty="0"/>
              <a:t>. Geneva: World Health Organization.</a:t>
            </a:r>
          </a:p>
          <a:p>
            <a:pPr>
              <a:buFont typeface="+mj-lt"/>
              <a:buAutoNum type="arabicPeriod"/>
            </a:pPr>
            <a:r>
              <a:rPr lang="en-GB" sz="1400" dirty="0" err="1"/>
              <a:t>Agaku</a:t>
            </a:r>
            <a:r>
              <a:rPr lang="en-GB" sz="1400" dirty="0"/>
              <a:t>, I. T., &amp; Filippidis, F. T. (2024). Effect of tobacco advertising bans on smoking prevalence and initiation: A systematic review and meta-analysis. </a:t>
            </a:r>
            <a:r>
              <a:rPr lang="en-GB" sz="1400" i="1" dirty="0"/>
              <a:t>Tobacco Control</a:t>
            </a:r>
            <a:r>
              <a:rPr lang="en-GB" sz="1400" dirty="0"/>
              <a:t>, Advance online publication. Retrieved from </a:t>
            </a:r>
            <a:r>
              <a:rPr lang="en-GB" sz="1400" dirty="0">
                <a:hlinkClick r:id="rId4"/>
              </a:rPr>
              <a:t>https://pubmed.ncbi.nlm.nih.gov/39805696/</a:t>
            </a:r>
            <a:endParaRPr lang="en-GB" sz="1400" dirty="0"/>
          </a:p>
          <a:p>
            <a:pPr>
              <a:buFont typeface="+mj-lt"/>
              <a:buAutoNum type="arabicPeriod"/>
            </a:pPr>
            <a:r>
              <a:rPr lang="en-GB" sz="1400" dirty="0"/>
              <a:t>Lovato, C., Watts, A., &amp; Stead, L. F. (2011). Impact of tobacco advertising and promotion on increasing adolescent smoking behaviours. </a:t>
            </a:r>
            <a:r>
              <a:rPr lang="en-GB" sz="1400" i="1" dirty="0"/>
              <a:t>Cochrane Database of Systematic Reviews</a:t>
            </a:r>
            <a:r>
              <a:rPr lang="en-GB" sz="1400" dirty="0"/>
              <a:t>, (10), CD003439. https://doi.org/10.1002/14651858.CD003439.pub2</a:t>
            </a:r>
          </a:p>
          <a:p>
            <a:pPr>
              <a:buFont typeface="+mj-lt"/>
              <a:buAutoNum type="arabicPeriod"/>
            </a:pPr>
            <a:r>
              <a:rPr lang="en-GB" sz="1400" dirty="0"/>
              <a:t>Moodie, C., Stead, M., Bauld, L., McNeill, A., Angus, K., Hinds, K., &amp; Kwan, I. (2010). Awareness of marketing for tobacco products and perceptions of tobacco marketing among young people after the introduction of advertising restrictions in the United Kingdom. </a:t>
            </a:r>
            <a:r>
              <a:rPr lang="en-GB" sz="1400" i="1" dirty="0"/>
              <a:t>European Journal of Public Health, 21</a:t>
            </a:r>
            <a:r>
              <a:rPr lang="en-GB" sz="1400" dirty="0"/>
              <a:t>(4), 512–517. https://europepmc.org/articles/PMC4256379</a:t>
            </a:r>
          </a:p>
          <a:p>
            <a:pPr algn="l"/>
            <a:endParaRPr lang="en-GB" sz="1400" b="0" i="0" u="none" strike="noStrike" dirty="0">
              <a:solidFill>
                <a:srgbClr val="000000"/>
              </a:solidFill>
              <a:effectLst/>
              <a:latin typeface="Arial" panose="020B0604020202020204" pitchFamily="34" charset="0"/>
              <a:cs typeface="Arial" panose="020B0604020202020204" pitchFamily="34" charset="0"/>
            </a:endParaRPr>
          </a:p>
          <a:p>
            <a:pPr algn="l"/>
            <a:endParaRPr lang="en-US" sz="1400" b="0" i="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7171BBE-092B-41F1-702C-946498F2CFDA}"/>
              </a:ext>
            </a:extLst>
          </p:cNvPr>
          <p:cNvSpPr>
            <a:spLocks noGrp="1"/>
          </p:cNvSpPr>
          <p:nvPr>
            <p:ph type="sldNum" sz="quarter" idx="10"/>
          </p:nvPr>
        </p:nvSpPr>
        <p:spPr/>
        <p:txBody>
          <a:bodyPr/>
          <a:lstStyle/>
          <a:p>
            <a:fld id="{C08248B4-05AC-4B1A-992B-69771E8850E2}" type="slidenum">
              <a:rPr lang="en-GB" smtClean="0"/>
              <a:t>32</a:t>
            </a:fld>
            <a:endParaRPr lang="en-GB"/>
          </a:p>
        </p:txBody>
      </p:sp>
    </p:spTree>
    <p:extLst>
      <p:ext uri="{BB962C8B-B14F-4D97-AF65-F5344CB8AC3E}">
        <p14:creationId xmlns:p14="http://schemas.microsoft.com/office/powerpoint/2010/main" val="293275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1CEC43-BCD7-01EA-C190-890DC911FE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77F43F-937C-BD9E-A65E-F469BC565E88}"/>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C301C463-1BB7-6D72-41C8-2E3657058E67}"/>
              </a:ext>
            </a:extLst>
          </p:cNvPr>
          <p:cNvSpPr>
            <a:spLocks noGrp="1"/>
          </p:cNvSpPr>
          <p:nvPr>
            <p:ph type="body" idx="1"/>
          </p:nvPr>
        </p:nvSpPr>
        <p:spPr/>
        <p:txBody>
          <a:bodyPr/>
          <a:lstStyle/>
          <a:p>
            <a:pPr>
              <a:lnSpc>
                <a:spcPct val="115000"/>
              </a:lnSpc>
              <a:spcAft>
                <a:spcPts val="800"/>
              </a:spcAft>
            </a:pPr>
            <a:r>
              <a:rPr lang="en-GB" sz="18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Activity: Media Influence on Smoking over the years:</a:t>
            </a:r>
          </a:p>
          <a:p>
            <a:pPr>
              <a:lnSpc>
                <a:spcPct val="115000"/>
              </a:lnSpc>
              <a:spcAft>
                <a:spcPts val="800"/>
              </a:spcAft>
            </a:pPr>
            <a:endParaRPr lang="en-GB" sz="18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90000"/>
              </a:lnSpc>
            </a:pPr>
            <a:r>
              <a:rPr lang="en-US" sz="1800" dirty="0"/>
              <a:t>Looking at the images from the past, Discuss:</a:t>
            </a:r>
          </a:p>
          <a:p>
            <a:pPr>
              <a:lnSpc>
                <a:spcPct val="90000"/>
              </a:lnSpc>
            </a:pPr>
            <a:endParaRPr lang="en-US" sz="1800" b="1" dirty="0">
              <a:cs typeface="Segoe UI"/>
            </a:endParaRPr>
          </a:p>
          <a:p>
            <a:pPr marL="56515">
              <a:lnSpc>
                <a:spcPct val="90000"/>
              </a:lnSpc>
            </a:pPr>
            <a:r>
              <a:rPr lang="en-US" sz="1800" dirty="0">
                <a:cs typeface="Segoe UI"/>
              </a:rPr>
              <a:t>What different images do these adverts try to create around smoking?  </a:t>
            </a:r>
          </a:p>
          <a:p>
            <a:pPr marL="56515">
              <a:lnSpc>
                <a:spcPct val="90000"/>
              </a:lnSpc>
            </a:pPr>
            <a:r>
              <a:rPr lang="en-US" sz="1800" dirty="0">
                <a:cs typeface="Segoe UI"/>
              </a:rPr>
              <a:t>Can you spot different approaches to influencing? </a:t>
            </a:r>
          </a:p>
          <a:p>
            <a:pPr marL="56515">
              <a:lnSpc>
                <a:spcPct val="90000"/>
              </a:lnSpc>
            </a:pPr>
            <a:r>
              <a:rPr lang="en-US" sz="1800" dirty="0">
                <a:cs typeface="Segoe UI"/>
              </a:rPr>
              <a:t>What impact do you feel these messages had on people? </a:t>
            </a:r>
            <a:endParaRPr lang="en-US" sz="1800" dirty="0">
              <a:cs typeface="Segoe UI" panose="020B0502040204020203" pitchFamily="34" charset="0"/>
            </a:endParaRPr>
          </a:p>
          <a:p>
            <a:pPr>
              <a:lnSpc>
                <a:spcPct val="115000"/>
              </a:lnSpc>
              <a:spcAft>
                <a:spcPts val="800"/>
              </a:spcAft>
            </a:pPr>
            <a:endParaRPr lang="en-GB" sz="1800" kern="100" dirty="0">
              <a:effectLst/>
              <a:latin typeface="Aptos" panose="020B0004020202020204" pitchFamily="34" charset="0"/>
              <a:ea typeface="DengXian" panose="02010600030101010101" pitchFamily="2" charset="-122"/>
              <a:cs typeface="Arial" panose="020B0604020202020204" pitchFamily="34" charset="0"/>
            </a:endParaRPr>
          </a:p>
          <a:p>
            <a:pPr>
              <a:lnSpc>
                <a:spcPct val="115000"/>
              </a:lnSpc>
              <a:spcAft>
                <a:spcPts val="800"/>
              </a:spcAft>
            </a:pPr>
            <a:r>
              <a:rPr lang="en-GB" sz="18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Breaking the Illusion:  Class Reflection</a:t>
            </a:r>
            <a:endParaRPr lang="en-GB" sz="1800" kern="100" dirty="0">
              <a:effectLst/>
              <a:latin typeface="Aptos" panose="020B0004020202020204" pitchFamily="34" charset="0"/>
              <a:ea typeface="DengXian" panose="02010600030101010101" pitchFamily="2" charset="-122"/>
              <a:cs typeface="Arial" panose="020B0604020202020204" pitchFamily="34" charset="0"/>
            </a:endParaRPr>
          </a:p>
          <a:p>
            <a:pPr marL="342900" lvl="0" indent="-342900">
              <a:lnSpc>
                <a:spcPct val="115000"/>
              </a:lnSpc>
              <a:spcAft>
                <a:spcPts val="800"/>
              </a:spcAft>
              <a:buSzPts val="1000"/>
              <a:buFont typeface="Symbol" pitchFamily="2" charset="2"/>
              <a:buChar char=""/>
              <a:tabLst>
                <a:tab pos="457200" algn="l"/>
              </a:tabLst>
            </a:pPr>
            <a:r>
              <a:rPr lang="en-GB" sz="18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Discuss how these ads manipulate emotions (coolness, rebellion, relaxation).</a:t>
            </a:r>
            <a:endParaRPr lang="en-GB" sz="1800" kern="100" dirty="0">
              <a:solidFill>
                <a:srgbClr val="000000"/>
              </a:solidFill>
              <a:effectLst/>
              <a:latin typeface="Aptos" panose="020B0004020202020204" pitchFamily="34" charset="0"/>
              <a:ea typeface="DengXian" panose="02010600030101010101" pitchFamily="2" charset="-122"/>
              <a:cs typeface="Arial" panose="020B0604020202020204" pitchFamily="34" charset="0"/>
            </a:endParaRPr>
          </a:p>
          <a:p>
            <a:pPr marL="342900" lvl="0" indent="-342900">
              <a:lnSpc>
                <a:spcPct val="115000"/>
              </a:lnSpc>
              <a:spcAft>
                <a:spcPts val="800"/>
              </a:spcAft>
              <a:buSzPts val="1000"/>
              <a:buFont typeface="Symbol" pitchFamily="2" charset="2"/>
              <a:buChar char=""/>
              <a:tabLst>
                <a:tab pos="457200" algn="l"/>
              </a:tabLst>
            </a:pPr>
            <a:r>
              <a:rPr lang="en-GB" sz="18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Talk about </a:t>
            </a:r>
            <a:r>
              <a:rPr lang="en-GB" sz="18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real consequences</a:t>
            </a:r>
            <a:r>
              <a:rPr lang="en-GB" sz="18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of smoking vs. what ads show.</a:t>
            </a:r>
          </a:p>
          <a:p>
            <a:pPr marL="0" lvl="0" indent="0">
              <a:lnSpc>
                <a:spcPct val="115000"/>
              </a:lnSpc>
              <a:spcAft>
                <a:spcPts val="800"/>
              </a:spcAft>
              <a:buSzPts val="1000"/>
              <a:buFont typeface="Symbol" pitchFamily="2" charset="2"/>
              <a:buNone/>
              <a:tabLst>
                <a:tab pos="457200" algn="l"/>
              </a:tabLst>
            </a:pPr>
            <a:endParaRPr lang="en-GB" sz="1800" kern="100" dirty="0">
              <a:solidFill>
                <a:srgbClr val="000000"/>
              </a:solidFill>
              <a:effectLst/>
              <a:latin typeface="Aptos" panose="020B0004020202020204" pitchFamily="34" charset="0"/>
              <a:ea typeface="DengXian" panose="02010600030101010101" pitchFamily="2" charset="-122"/>
              <a:cs typeface="Arial" panose="020B0604020202020204" pitchFamily="34" charset="0"/>
            </a:endParaRPr>
          </a:p>
          <a:p>
            <a:pPr>
              <a:lnSpc>
                <a:spcPct val="115000"/>
              </a:lnSpc>
              <a:spcAft>
                <a:spcPts val="800"/>
              </a:spcAft>
            </a:pPr>
            <a:r>
              <a:rPr lang="en-GB" sz="18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Resisting Pressure:  Strategy Building</a:t>
            </a:r>
            <a:endParaRPr lang="en-GB" sz="1800" kern="100" dirty="0">
              <a:effectLst/>
              <a:latin typeface="Aptos" panose="020B0004020202020204" pitchFamily="34" charset="0"/>
              <a:ea typeface="DengXian" panose="02010600030101010101" pitchFamily="2" charset="-122"/>
              <a:cs typeface="Arial" panose="020B0604020202020204" pitchFamily="34" charset="0"/>
            </a:endParaRPr>
          </a:p>
          <a:p>
            <a:pPr marL="342900" lvl="0" indent="-342900">
              <a:lnSpc>
                <a:spcPct val="115000"/>
              </a:lnSpc>
              <a:spcAft>
                <a:spcPts val="800"/>
              </a:spcAft>
              <a:buSzPts val="1000"/>
              <a:buFont typeface="Symbol" pitchFamily="2" charset="2"/>
              <a:buChar char=""/>
              <a:tabLst>
                <a:tab pos="457200" algn="l"/>
              </a:tabLst>
            </a:pPr>
            <a:r>
              <a:rPr lang="en-GB" sz="18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Brainstorm ways to </a:t>
            </a:r>
            <a:r>
              <a:rPr lang="en-GB" sz="18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resist peer pressure</a:t>
            </a:r>
            <a:r>
              <a:rPr lang="en-GB" sz="18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to smoke.</a:t>
            </a:r>
            <a:endParaRPr lang="en-GB" sz="1800" kern="100" dirty="0">
              <a:solidFill>
                <a:srgbClr val="000000"/>
              </a:solidFill>
              <a:effectLst/>
              <a:latin typeface="Aptos" panose="020B0004020202020204" pitchFamily="34" charset="0"/>
              <a:ea typeface="DengXian" panose="02010600030101010101" pitchFamily="2" charset="-122"/>
              <a:cs typeface="Arial" panose="020B0604020202020204" pitchFamily="34" charset="0"/>
            </a:endParaRPr>
          </a:p>
          <a:p>
            <a:pPr marL="342900" lvl="0" indent="-342900">
              <a:lnSpc>
                <a:spcPct val="115000"/>
              </a:lnSpc>
              <a:spcAft>
                <a:spcPts val="800"/>
              </a:spcAft>
              <a:buSzPts val="1000"/>
              <a:buFont typeface="Symbol" pitchFamily="2" charset="2"/>
              <a:buChar char=""/>
              <a:tabLst>
                <a:tab pos="457200" algn="l"/>
              </a:tabLst>
            </a:pPr>
            <a:r>
              <a:rPr lang="en-GB" sz="18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Role-play different scenarios (e.g., a friend offering a cigarette).</a:t>
            </a:r>
            <a:endParaRPr lang="en-GB" sz="1800" kern="100" dirty="0">
              <a:solidFill>
                <a:srgbClr val="000000"/>
              </a:solidFill>
              <a:effectLst/>
              <a:latin typeface="Aptos" panose="020B0004020202020204" pitchFamily="34" charset="0"/>
              <a:ea typeface="DengXian" panose="02010600030101010101" pitchFamily="2" charset="-122"/>
              <a:cs typeface="Arial" panose="020B0604020202020204" pitchFamily="34" charset="0"/>
            </a:endParaRPr>
          </a:p>
          <a:p>
            <a:pPr marL="342900" lvl="0" indent="-342900">
              <a:lnSpc>
                <a:spcPct val="115000"/>
              </a:lnSpc>
              <a:spcAft>
                <a:spcPts val="800"/>
              </a:spcAft>
              <a:buSzPts val="1000"/>
              <a:buFont typeface="Symbol" pitchFamily="2" charset="2"/>
              <a:buChar char=""/>
              <a:tabLst>
                <a:tab pos="457200" algn="l"/>
              </a:tabLst>
            </a:pPr>
            <a:r>
              <a:rPr lang="en-GB" sz="18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Encourage creative responses like humour, confidence, or changing the subject.</a:t>
            </a:r>
          </a:p>
          <a:p>
            <a:pPr marL="342900" lvl="0" indent="-342900">
              <a:lnSpc>
                <a:spcPct val="115000"/>
              </a:lnSpc>
              <a:spcAft>
                <a:spcPts val="800"/>
              </a:spcAft>
              <a:buSzPts val="1000"/>
              <a:buFont typeface="Symbol" pitchFamily="2" charset="2"/>
              <a:buChar char=""/>
              <a:tabLst>
                <a:tab pos="457200" algn="l"/>
              </a:tabLst>
            </a:pPr>
            <a:endParaRPr lang="en-GB" sz="1800" kern="0" dirty="0">
              <a:solidFill>
                <a:srgbClr val="000000"/>
              </a:solidFill>
              <a:effectLst/>
              <a:latin typeface="Arial" panose="020B0604020202020204" pitchFamily="34" charset="0"/>
              <a:ea typeface="DengXian" panose="02010600030101010101" pitchFamily="2" charset="-122"/>
              <a:cs typeface="Arial" panose="020B0604020202020204" pitchFamily="34" charset="0"/>
            </a:endParaRPr>
          </a:p>
          <a:p>
            <a:pPr marL="0" lvl="0" indent="0">
              <a:lnSpc>
                <a:spcPct val="115000"/>
              </a:lnSpc>
              <a:spcAft>
                <a:spcPts val="800"/>
              </a:spcAft>
              <a:buSzPts val="1000"/>
              <a:buFont typeface="Symbol" pitchFamily="2" charset="2"/>
              <a:buNone/>
              <a:tabLst>
                <a:tab pos="457200" algn="l"/>
              </a:tabLst>
            </a:pPr>
            <a:r>
              <a:rPr lang="en-GB" sz="2800" dirty="0">
                <a:hlinkClick r:id="rId3"/>
              </a:rPr>
              <a:t>Smoking adverts and the 'outrageous' cigarette promotions of the past - BBC News</a:t>
            </a:r>
            <a:endParaRPr lang="en-GB" sz="1800" kern="100" dirty="0">
              <a:solidFill>
                <a:srgbClr val="000000"/>
              </a:solidFill>
              <a:effectLst/>
              <a:latin typeface="Aptos" panose="020B0004020202020204" pitchFamily="34" charset="0"/>
              <a:ea typeface="DengXian" panose="02010600030101010101" pitchFamily="2" charset="-122"/>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87BEA53E-A84E-2081-7D71-F887BA761C14}"/>
              </a:ext>
            </a:extLst>
          </p:cNvPr>
          <p:cNvSpPr>
            <a:spLocks noGrp="1"/>
          </p:cNvSpPr>
          <p:nvPr>
            <p:ph type="sldNum" sz="quarter" idx="5"/>
          </p:nvPr>
        </p:nvSpPr>
        <p:spPr/>
        <p:txBody>
          <a:bodyPr/>
          <a:lstStyle/>
          <a:p>
            <a:fld id="{713DB98F-6C2B-4949-B3FD-B1FAAD83D033}" type="slidenum">
              <a:rPr lang="en-US" smtClean="0"/>
              <a:t>33</a:t>
            </a:fld>
            <a:endParaRPr lang="en-US"/>
          </a:p>
        </p:txBody>
      </p:sp>
    </p:spTree>
    <p:extLst>
      <p:ext uri="{BB962C8B-B14F-4D97-AF65-F5344CB8AC3E}">
        <p14:creationId xmlns:p14="http://schemas.microsoft.com/office/powerpoint/2010/main" val="15877489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67941A-F6B6-27A6-EC77-A806564A2B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CD87C8-6624-2AEA-595E-CFF73E212BF9}"/>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4BD9858C-6A27-5814-9AC9-7AF6BB65D143}"/>
              </a:ext>
            </a:extLst>
          </p:cNvPr>
          <p:cNvSpPr>
            <a:spLocks noGrp="1"/>
          </p:cNvSpPr>
          <p:nvPr>
            <p:ph type="body" idx="1"/>
          </p:nvPr>
        </p:nvSpPr>
        <p:spPr/>
        <p:txBody>
          <a:bodyPr/>
          <a:lstStyle/>
          <a:p>
            <a:pPr>
              <a:lnSpc>
                <a:spcPct val="115000"/>
              </a:lnSpc>
              <a:spcAft>
                <a:spcPts val="800"/>
              </a:spcAft>
            </a:pPr>
            <a:r>
              <a:rPr lang="en-GB" sz="18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Activity: Media Influence on Smoking over the years:</a:t>
            </a:r>
          </a:p>
          <a:p>
            <a:pPr>
              <a:lnSpc>
                <a:spcPct val="115000"/>
              </a:lnSpc>
              <a:spcAft>
                <a:spcPts val="800"/>
              </a:spcAft>
            </a:pPr>
            <a:endParaRPr lang="en-GB" sz="18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90000"/>
              </a:lnSpc>
            </a:pPr>
            <a:r>
              <a:rPr lang="en-US" sz="1800" dirty="0"/>
              <a:t>Looking at the images from the past, Discuss:</a:t>
            </a:r>
          </a:p>
          <a:p>
            <a:pPr>
              <a:lnSpc>
                <a:spcPct val="90000"/>
              </a:lnSpc>
            </a:pPr>
            <a:endParaRPr lang="en-US" sz="1800" b="1" dirty="0">
              <a:cs typeface="Segoe UI"/>
            </a:endParaRPr>
          </a:p>
          <a:p>
            <a:pPr marL="56515">
              <a:lnSpc>
                <a:spcPct val="90000"/>
              </a:lnSpc>
            </a:pPr>
            <a:r>
              <a:rPr lang="en-US" sz="1800" dirty="0">
                <a:cs typeface="Segoe UI"/>
              </a:rPr>
              <a:t>What different images do these adverts try to create around smoking?  </a:t>
            </a:r>
          </a:p>
          <a:p>
            <a:pPr marL="56515">
              <a:lnSpc>
                <a:spcPct val="90000"/>
              </a:lnSpc>
            </a:pPr>
            <a:r>
              <a:rPr lang="en-US" sz="1800" dirty="0">
                <a:cs typeface="Segoe UI"/>
              </a:rPr>
              <a:t>Can you spot different approaches to influencing? </a:t>
            </a:r>
          </a:p>
          <a:p>
            <a:pPr marL="56515">
              <a:lnSpc>
                <a:spcPct val="90000"/>
              </a:lnSpc>
            </a:pPr>
            <a:r>
              <a:rPr lang="en-US" sz="1800" dirty="0">
                <a:cs typeface="Segoe UI"/>
              </a:rPr>
              <a:t>What impact do you feel these messages had on people? </a:t>
            </a:r>
            <a:endParaRPr lang="en-US" sz="1800" dirty="0">
              <a:cs typeface="Segoe UI" panose="020B0502040204020203" pitchFamily="34" charset="0"/>
            </a:endParaRPr>
          </a:p>
          <a:p>
            <a:pPr>
              <a:lnSpc>
                <a:spcPct val="115000"/>
              </a:lnSpc>
              <a:spcAft>
                <a:spcPts val="800"/>
              </a:spcAft>
            </a:pPr>
            <a:endParaRPr lang="en-GB" sz="1800" kern="100" dirty="0">
              <a:effectLst/>
              <a:latin typeface="Aptos" panose="020B0004020202020204" pitchFamily="34" charset="0"/>
              <a:ea typeface="DengXian" panose="02010600030101010101" pitchFamily="2" charset="-122"/>
              <a:cs typeface="Arial" panose="020B0604020202020204" pitchFamily="34" charset="0"/>
            </a:endParaRPr>
          </a:p>
          <a:p>
            <a:pPr>
              <a:lnSpc>
                <a:spcPct val="115000"/>
              </a:lnSpc>
              <a:spcAft>
                <a:spcPts val="800"/>
              </a:spcAft>
            </a:pPr>
            <a:r>
              <a:rPr lang="en-GB" sz="18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Breaking the Illusion:  Class Reflection</a:t>
            </a:r>
            <a:endParaRPr lang="en-GB" sz="1800" kern="100" dirty="0">
              <a:effectLst/>
              <a:latin typeface="Aptos" panose="020B0004020202020204" pitchFamily="34" charset="0"/>
              <a:ea typeface="DengXian" panose="02010600030101010101" pitchFamily="2" charset="-122"/>
              <a:cs typeface="Arial" panose="020B0604020202020204" pitchFamily="34" charset="0"/>
            </a:endParaRPr>
          </a:p>
          <a:p>
            <a:pPr marL="342900" lvl="0" indent="-342900">
              <a:lnSpc>
                <a:spcPct val="115000"/>
              </a:lnSpc>
              <a:spcAft>
                <a:spcPts val="800"/>
              </a:spcAft>
              <a:buSzPts val="1000"/>
              <a:buFont typeface="Symbol" pitchFamily="2" charset="2"/>
              <a:buChar char=""/>
              <a:tabLst>
                <a:tab pos="457200" algn="l"/>
              </a:tabLst>
            </a:pPr>
            <a:r>
              <a:rPr lang="en-GB" sz="18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Discuss how these ads manipulate emotions (coolness, rebellion, relaxation).</a:t>
            </a:r>
            <a:endParaRPr lang="en-GB" sz="1800" kern="100" dirty="0">
              <a:solidFill>
                <a:srgbClr val="000000"/>
              </a:solidFill>
              <a:effectLst/>
              <a:latin typeface="Aptos" panose="020B0004020202020204" pitchFamily="34" charset="0"/>
              <a:ea typeface="DengXian" panose="02010600030101010101" pitchFamily="2" charset="-122"/>
              <a:cs typeface="Arial" panose="020B0604020202020204" pitchFamily="34" charset="0"/>
            </a:endParaRPr>
          </a:p>
          <a:p>
            <a:pPr marL="342900" lvl="0" indent="-342900">
              <a:lnSpc>
                <a:spcPct val="115000"/>
              </a:lnSpc>
              <a:spcAft>
                <a:spcPts val="800"/>
              </a:spcAft>
              <a:buSzPts val="1000"/>
              <a:buFont typeface="Symbol" pitchFamily="2" charset="2"/>
              <a:buChar char=""/>
              <a:tabLst>
                <a:tab pos="457200" algn="l"/>
              </a:tabLst>
            </a:pPr>
            <a:r>
              <a:rPr lang="en-GB" sz="18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Talk about </a:t>
            </a:r>
            <a:r>
              <a:rPr lang="en-GB" sz="18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real consequences</a:t>
            </a:r>
            <a:r>
              <a:rPr lang="en-GB" sz="18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of smoking vs. what ads show.</a:t>
            </a:r>
          </a:p>
          <a:p>
            <a:pPr marL="0" lvl="0" indent="0">
              <a:lnSpc>
                <a:spcPct val="115000"/>
              </a:lnSpc>
              <a:spcAft>
                <a:spcPts val="800"/>
              </a:spcAft>
              <a:buSzPts val="1000"/>
              <a:buFont typeface="Symbol" pitchFamily="2" charset="2"/>
              <a:buNone/>
              <a:tabLst>
                <a:tab pos="457200" algn="l"/>
              </a:tabLst>
            </a:pPr>
            <a:endParaRPr lang="en-GB" sz="1800" kern="100" dirty="0">
              <a:solidFill>
                <a:srgbClr val="000000"/>
              </a:solidFill>
              <a:effectLst/>
              <a:latin typeface="Aptos" panose="020B0004020202020204" pitchFamily="34" charset="0"/>
              <a:ea typeface="DengXian" panose="02010600030101010101" pitchFamily="2" charset="-122"/>
              <a:cs typeface="Arial" panose="020B0604020202020204" pitchFamily="34" charset="0"/>
            </a:endParaRPr>
          </a:p>
          <a:p>
            <a:pPr marL="342900" lvl="0" indent="-342900">
              <a:lnSpc>
                <a:spcPct val="115000"/>
              </a:lnSpc>
              <a:spcAft>
                <a:spcPts val="800"/>
              </a:spcAft>
              <a:buSzPts val="1000"/>
              <a:buFont typeface="Symbol" pitchFamily="2" charset="2"/>
              <a:buChar char=""/>
              <a:tabLst>
                <a:tab pos="457200" algn="l"/>
              </a:tabLst>
            </a:pPr>
            <a:endParaRPr lang="en-GB" sz="1800" kern="0" dirty="0">
              <a:solidFill>
                <a:srgbClr val="000000"/>
              </a:solidFill>
              <a:effectLst/>
              <a:latin typeface="Arial" panose="020B0604020202020204" pitchFamily="34" charset="0"/>
              <a:ea typeface="DengXian" panose="02010600030101010101" pitchFamily="2" charset="-122"/>
              <a:cs typeface="Arial" panose="020B0604020202020204" pitchFamily="34" charset="0"/>
            </a:endParaRPr>
          </a:p>
          <a:p>
            <a:pPr marL="0" lvl="0" indent="0">
              <a:lnSpc>
                <a:spcPct val="115000"/>
              </a:lnSpc>
              <a:spcAft>
                <a:spcPts val="800"/>
              </a:spcAft>
              <a:buSzPts val="1000"/>
              <a:buFont typeface="Symbol" pitchFamily="2" charset="2"/>
              <a:buNone/>
              <a:tabLst>
                <a:tab pos="457200" algn="l"/>
              </a:tabLst>
            </a:pPr>
            <a:r>
              <a:rPr lang="en-GB" sz="2800" dirty="0">
                <a:hlinkClick r:id="rId3"/>
              </a:rPr>
              <a:t>Smoking adverts and the 'outrageous' cigarette promotions of the past - BBC News</a:t>
            </a:r>
            <a:endParaRPr lang="en-GB" sz="1800" kern="100" dirty="0">
              <a:solidFill>
                <a:srgbClr val="000000"/>
              </a:solidFill>
              <a:effectLst/>
              <a:latin typeface="Aptos" panose="020B0004020202020204" pitchFamily="34" charset="0"/>
              <a:ea typeface="DengXian" panose="02010600030101010101" pitchFamily="2" charset="-122"/>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C5763DCD-C1C9-EC3A-8848-10D2707F5FCF}"/>
              </a:ext>
            </a:extLst>
          </p:cNvPr>
          <p:cNvSpPr>
            <a:spLocks noGrp="1"/>
          </p:cNvSpPr>
          <p:nvPr>
            <p:ph type="sldNum" sz="quarter" idx="5"/>
          </p:nvPr>
        </p:nvSpPr>
        <p:spPr/>
        <p:txBody>
          <a:bodyPr/>
          <a:lstStyle/>
          <a:p>
            <a:fld id="{713DB98F-6C2B-4949-B3FD-B1FAAD83D033}" type="slidenum">
              <a:rPr lang="en-US" smtClean="0"/>
              <a:t>34</a:t>
            </a:fld>
            <a:endParaRPr lang="en-US"/>
          </a:p>
        </p:txBody>
      </p:sp>
    </p:spTree>
    <p:extLst>
      <p:ext uri="{BB962C8B-B14F-4D97-AF65-F5344CB8AC3E}">
        <p14:creationId xmlns:p14="http://schemas.microsoft.com/office/powerpoint/2010/main" val="26271229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Discussion Slide: Social Pressures/influence</a:t>
            </a:r>
          </a:p>
          <a:p>
            <a:endParaRPr lang="en-US" b="1" dirty="0"/>
          </a:p>
          <a:p>
            <a:r>
              <a:rPr lang="en-US" b="0" dirty="0"/>
              <a:t>Show short clip of young people's discussion around social media</a:t>
            </a:r>
          </a:p>
          <a:p>
            <a:endParaRPr lang="en-US" b="1" dirty="0"/>
          </a:p>
          <a:p>
            <a:r>
              <a:rPr lang="en-US" b="0" i="0" u="none" strike="noStrike" dirty="0">
                <a:solidFill>
                  <a:srgbClr val="000000"/>
                </a:solidFill>
                <a:effectLst/>
                <a:latin typeface="Arial" panose="020B0604020202020204" pitchFamily="34" charset="0"/>
                <a:cs typeface="Arial" panose="020B0604020202020204" pitchFamily="34" charset="0"/>
              </a:rPr>
              <a:t>Teacher/Facilitator holds discussion with young people.  </a:t>
            </a:r>
            <a:endParaRPr lang="en-US" b="1" dirty="0"/>
          </a:p>
          <a:p>
            <a:endParaRPr lang="en-US" b="1" dirty="0"/>
          </a:p>
          <a:p>
            <a:r>
              <a:rPr lang="en-GB" sz="1200" dirty="0"/>
              <a:t>What messaging are young people exposed to through Social Media? </a:t>
            </a:r>
          </a:p>
          <a:p>
            <a:endParaRPr lang="en-GB" sz="1200" dirty="0"/>
          </a:p>
          <a:p>
            <a:r>
              <a:rPr lang="en-GB" sz="1200" dirty="0"/>
              <a:t>Can you list examples of tobacco featuring online? </a:t>
            </a:r>
          </a:p>
          <a:p>
            <a:endParaRPr lang="en-US" b="1" dirty="0"/>
          </a:p>
        </p:txBody>
      </p:sp>
      <p:sp>
        <p:nvSpPr>
          <p:cNvPr id="4" name="Slide Number Placeholder 3"/>
          <p:cNvSpPr>
            <a:spLocks noGrp="1"/>
          </p:cNvSpPr>
          <p:nvPr>
            <p:ph type="sldNum" sz="quarter" idx="5"/>
          </p:nvPr>
        </p:nvSpPr>
        <p:spPr/>
        <p:txBody>
          <a:bodyPr/>
          <a:lstStyle/>
          <a:p>
            <a:fld id="{B2CA8B6B-AFDF-E44C-BC96-1CEBA7B9428B}" type="slidenum">
              <a:rPr lang="en-US" smtClean="0"/>
              <a:t>35</a:t>
            </a:fld>
            <a:endParaRPr lang="en-US"/>
          </a:p>
        </p:txBody>
      </p:sp>
    </p:spTree>
    <p:extLst>
      <p:ext uri="{BB962C8B-B14F-4D97-AF65-F5344CB8AC3E}">
        <p14:creationId xmlns:p14="http://schemas.microsoft.com/office/powerpoint/2010/main" val="19475797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502773-52BC-EE7A-BF55-E58132DD36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17B5F1-34FF-CB8A-6949-D9AEE7EF22E8}"/>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28BC2166-12E4-21E9-0B6C-F424E214AF4F}"/>
              </a:ext>
            </a:extLst>
          </p:cNvPr>
          <p:cNvSpPr>
            <a:spLocks noGrp="1"/>
          </p:cNvSpPr>
          <p:nvPr>
            <p:ph type="body" idx="1"/>
          </p:nvPr>
        </p:nvSpPr>
        <p:spPr/>
        <p:txBody>
          <a:bodyPr/>
          <a:lstStyle/>
          <a:p>
            <a:pPr algn="l"/>
            <a:r>
              <a:rPr lang="en-GB" sz="2000" b="1" i="0" u="none" strike="noStrike" dirty="0">
                <a:solidFill>
                  <a:srgbClr val="000000"/>
                </a:solidFill>
                <a:effectLst/>
                <a:latin typeface="-webkit-standard"/>
              </a:rPr>
              <a:t>Activity Slide: Resisting influence: What advice would you give young people?</a:t>
            </a:r>
          </a:p>
          <a:p>
            <a:pPr algn="l"/>
            <a:r>
              <a:rPr lang="en-GB" sz="2000" b="0" i="0" u="none" strike="noStrike" dirty="0">
                <a:solidFill>
                  <a:srgbClr val="000000"/>
                </a:solidFill>
                <a:effectLst/>
                <a:latin typeface="-webkit-standard"/>
              </a:rPr>
              <a:t>Teacher/Facilitator introduces discussion around resisting influence.  Supports young people to complete activity around advice they can give to Primary ages pupils. </a:t>
            </a:r>
          </a:p>
          <a:p>
            <a:pPr algn="l"/>
            <a:endParaRPr lang="en-GB" sz="2000" b="0" i="0" u="none" strike="noStrike" dirty="0">
              <a:solidFill>
                <a:srgbClr val="000000"/>
              </a:solidFill>
              <a:effectLst/>
              <a:latin typeface="-webkit-standard"/>
            </a:endParaRPr>
          </a:p>
          <a:p>
            <a:pPr>
              <a:lnSpc>
                <a:spcPct val="115000"/>
              </a:lnSpc>
              <a:spcAft>
                <a:spcPts val="800"/>
              </a:spcAft>
            </a:pPr>
            <a:r>
              <a:rPr lang="en-GB" sz="20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Resisting Pressure:  Strategy Building</a:t>
            </a:r>
            <a:endParaRPr lang="en-GB" sz="2000" kern="100" dirty="0">
              <a:effectLst/>
              <a:latin typeface="Aptos" panose="020B0004020202020204" pitchFamily="34" charset="0"/>
              <a:ea typeface="DengXian" panose="02010600030101010101" pitchFamily="2" charset="-122"/>
              <a:cs typeface="Arial" panose="020B0604020202020204" pitchFamily="34" charset="0"/>
            </a:endParaRPr>
          </a:p>
          <a:p>
            <a:pPr marL="342900" lvl="0" indent="-342900">
              <a:lnSpc>
                <a:spcPct val="115000"/>
              </a:lnSpc>
              <a:spcAft>
                <a:spcPts val="800"/>
              </a:spcAft>
              <a:buSzPts val="1000"/>
              <a:buFont typeface="Symbol" pitchFamily="2" charset="2"/>
              <a:buChar char=""/>
              <a:tabLst>
                <a:tab pos="457200" algn="l"/>
              </a:tabLst>
            </a:pPr>
            <a:r>
              <a:rPr lang="en-GB" sz="20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Think creatively around how young people can </a:t>
            </a:r>
            <a:r>
              <a:rPr lang="en-GB" sz="20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resist peer pressure/influence </a:t>
            </a:r>
            <a:r>
              <a:rPr lang="en-GB" sz="20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 smoke.</a:t>
            </a:r>
          </a:p>
          <a:p>
            <a:pPr marL="342900" lvl="0" indent="-342900">
              <a:lnSpc>
                <a:spcPct val="115000"/>
              </a:lnSpc>
              <a:spcAft>
                <a:spcPts val="800"/>
              </a:spcAft>
              <a:buSzPts val="1000"/>
              <a:buFont typeface="Symbol" pitchFamily="2" charset="2"/>
              <a:buChar char=""/>
              <a:tabLst>
                <a:tab pos="457200" algn="l"/>
              </a:tabLst>
            </a:pPr>
            <a:r>
              <a:rPr lang="en-GB" sz="2000" kern="0" dirty="0">
                <a:solidFill>
                  <a:srgbClr val="000000"/>
                </a:solidFill>
                <a:effectLst/>
                <a:latin typeface="Arial" panose="020B0604020202020204" pitchFamily="34" charset="0"/>
                <a:ea typeface="DengXian" panose="02010600030101010101" pitchFamily="2" charset="-122"/>
                <a:cs typeface="Arial" panose="020B0604020202020204" pitchFamily="34" charset="0"/>
              </a:rPr>
              <a:t>Can you design an activity, poster or leaflet for Primary pupils around resisting pressure/influence from others? </a:t>
            </a:r>
            <a:endParaRPr lang="en-GB" sz="2000" kern="100" dirty="0">
              <a:solidFill>
                <a:srgbClr val="000000"/>
              </a:solidFill>
              <a:effectLst/>
              <a:latin typeface="Aptos" panose="020B0004020202020204" pitchFamily="34" charset="0"/>
              <a:ea typeface="DengXian" panose="02010600030101010101" pitchFamily="2" charset="-122"/>
              <a:cs typeface="Arial" panose="020B0604020202020204" pitchFamily="34" charset="0"/>
            </a:endParaRPr>
          </a:p>
          <a:p>
            <a:pPr marL="342900" lvl="0" indent="-342900">
              <a:lnSpc>
                <a:spcPct val="115000"/>
              </a:lnSpc>
              <a:spcAft>
                <a:spcPts val="800"/>
              </a:spcAft>
              <a:buSzPts val="1000"/>
              <a:buFont typeface="Symbol" pitchFamily="2" charset="2"/>
              <a:buChar char=""/>
              <a:tabLst>
                <a:tab pos="457200" algn="l"/>
              </a:tabLst>
            </a:pPr>
            <a:endParaRPr lang="en-GB" sz="2000" kern="100" dirty="0">
              <a:solidFill>
                <a:srgbClr val="000000"/>
              </a:solidFill>
              <a:effectLst/>
              <a:latin typeface="Aptos" panose="020B0004020202020204" pitchFamily="34" charset="0"/>
              <a:ea typeface="DengXian" panose="02010600030101010101" pitchFamily="2" charset="-122"/>
              <a:cs typeface="Arial" panose="020B0604020202020204" pitchFamily="34" charset="0"/>
            </a:endParaRPr>
          </a:p>
          <a:p>
            <a:pPr marL="0" lvl="0" indent="0">
              <a:lnSpc>
                <a:spcPct val="115000"/>
              </a:lnSpc>
              <a:spcAft>
                <a:spcPts val="800"/>
              </a:spcAft>
              <a:buSzPts val="1000"/>
              <a:buFont typeface="Symbol" pitchFamily="2" charset="2"/>
              <a:buNone/>
              <a:tabLst>
                <a:tab pos="457200" algn="l"/>
              </a:tabLst>
            </a:pPr>
            <a:r>
              <a:rPr lang="en-GB" sz="2000" b="1" kern="100" dirty="0">
                <a:solidFill>
                  <a:srgbClr val="000000"/>
                </a:solidFill>
                <a:effectLst/>
                <a:latin typeface="Aptos" panose="020B0004020202020204" pitchFamily="34" charset="0"/>
                <a:ea typeface="DengXian" panose="02010600030101010101" pitchFamily="2" charset="-122"/>
                <a:cs typeface="Arial" panose="020B0604020202020204" pitchFamily="34" charset="0"/>
              </a:rPr>
              <a:t>Consider:</a:t>
            </a:r>
          </a:p>
          <a:p>
            <a:pPr marL="342900" lvl="0" indent="-342900">
              <a:lnSpc>
                <a:spcPct val="115000"/>
              </a:lnSpc>
              <a:spcAft>
                <a:spcPts val="800"/>
              </a:spcAft>
              <a:buSzPts val="1000"/>
              <a:buFont typeface="Arial" panose="020B0604020202020204" pitchFamily="34" charset="0"/>
              <a:buChar char="•"/>
              <a:tabLst>
                <a:tab pos="457200" algn="l"/>
              </a:tabLst>
            </a:pPr>
            <a:r>
              <a:rPr lang="en-GB" sz="20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Role-playing different scenarios (e.g. a friend offering a cigarette).</a:t>
            </a:r>
            <a:endParaRPr lang="en-GB" sz="2000" kern="100" dirty="0">
              <a:solidFill>
                <a:srgbClr val="000000"/>
              </a:solidFill>
              <a:effectLst/>
              <a:latin typeface="Aptos" panose="020B0004020202020204" pitchFamily="34" charset="0"/>
              <a:ea typeface="DengXian" panose="02010600030101010101" pitchFamily="2" charset="-122"/>
              <a:cs typeface="Arial" panose="020B0604020202020204" pitchFamily="34" charset="0"/>
            </a:endParaRPr>
          </a:p>
          <a:p>
            <a:pPr marL="342900" lvl="0" indent="-342900">
              <a:lnSpc>
                <a:spcPct val="115000"/>
              </a:lnSpc>
              <a:spcAft>
                <a:spcPts val="800"/>
              </a:spcAft>
              <a:buSzPts val="1000"/>
              <a:buFont typeface="Arial" panose="020B0604020202020204" pitchFamily="34" charset="0"/>
              <a:buChar char="•"/>
              <a:tabLst>
                <a:tab pos="457200" algn="l"/>
              </a:tabLst>
            </a:pPr>
            <a:r>
              <a:rPr lang="en-GB" sz="20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Encourage creative responses like humour, confidence, or changing the subject.</a:t>
            </a:r>
          </a:p>
          <a:p>
            <a:pPr algn="l"/>
            <a:endParaRPr lang="en-GB" sz="2000" b="0" i="0" u="none" strike="noStrike" dirty="0">
              <a:solidFill>
                <a:srgbClr val="000000"/>
              </a:solidFill>
              <a:effectLst/>
              <a:latin typeface="-webkit-standard"/>
            </a:endParaRPr>
          </a:p>
          <a:p>
            <a:pPr algn="l"/>
            <a:endParaRPr lang="en-GB" sz="2000" b="0" i="0" u="none" strike="noStrike" dirty="0">
              <a:solidFill>
                <a:srgbClr val="000000"/>
              </a:solidFill>
              <a:effectLst/>
              <a:latin typeface="-webkit-standard"/>
            </a:endParaRPr>
          </a:p>
          <a:p>
            <a:pPr algn="l"/>
            <a:r>
              <a:rPr lang="en-GB" sz="2000" b="1" i="0" u="none" strike="noStrike" dirty="0">
                <a:solidFill>
                  <a:srgbClr val="000000"/>
                </a:solidFill>
                <a:effectLst/>
                <a:latin typeface="-webkit-standard"/>
              </a:rPr>
              <a:t>Additional Info: </a:t>
            </a:r>
          </a:p>
          <a:p>
            <a:pPr algn="l"/>
            <a:r>
              <a:rPr lang="en-GB" sz="2000" b="0" i="0" u="none" strike="noStrike" dirty="0">
                <a:solidFill>
                  <a:srgbClr val="000000"/>
                </a:solidFill>
                <a:effectLst/>
                <a:latin typeface="-webkit-standard"/>
              </a:rPr>
              <a:t>If you ever feel pressured to smoke, here are </a:t>
            </a:r>
            <a:r>
              <a:rPr lang="en-GB" sz="2000" b="1" i="0" u="none" strike="noStrike" dirty="0">
                <a:solidFill>
                  <a:srgbClr val="000000"/>
                </a:solidFill>
                <a:effectLst/>
                <a:latin typeface="-webkit-standard"/>
              </a:rPr>
              <a:t>4</a:t>
            </a:r>
            <a:r>
              <a:rPr lang="en-GB" sz="2000" b="1" i="0" u="none" strike="noStrike" dirty="0">
                <a:solidFill>
                  <a:srgbClr val="000000"/>
                </a:solidFill>
                <a:effectLst/>
              </a:rPr>
              <a:t> powerful strategies</a:t>
            </a:r>
            <a:r>
              <a:rPr lang="en-GB" sz="2000" b="0" i="0" u="none" strike="noStrike" dirty="0">
                <a:solidFill>
                  <a:srgbClr val="000000"/>
                </a:solidFill>
                <a:effectLst/>
                <a:latin typeface="-webkit-standard"/>
              </a:rPr>
              <a:t> to help you stay in control</a:t>
            </a:r>
          </a:p>
          <a:p>
            <a:pPr algn="l"/>
            <a:endParaRPr lang="en-GB" sz="2000" b="0" i="0" u="none" strike="noStrike" dirty="0">
              <a:solidFill>
                <a:srgbClr val="000000"/>
              </a:solidFill>
              <a:effectLst/>
              <a:latin typeface="-webkit-standard"/>
              <a:cs typeface="Arial" panose="020B0604020202020204" pitchFamily="34" charset="0"/>
            </a:endParaRPr>
          </a:p>
          <a:p>
            <a:pPr algn="l"/>
            <a:r>
              <a:rPr lang="en-GB" sz="2000" b="1" i="0" u="none" strike="noStrike" dirty="0">
                <a:solidFill>
                  <a:srgbClr val="000000"/>
                </a:solidFill>
                <a:effectLst/>
              </a:rPr>
              <a:t>Be Confident in Saying No</a:t>
            </a:r>
          </a:p>
          <a:p>
            <a:pPr algn="l">
              <a:buFont typeface="Arial" panose="020B0604020202020204" pitchFamily="34" charset="0"/>
              <a:buChar char="•"/>
            </a:pPr>
            <a:r>
              <a:rPr lang="en-GB" sz="2000" b="0" i="0" u="none" strike="noStrike" dirty="0">
                <a:solidFill>
                  <a:srgbClr val="000000"/>
                </a:solidFill>
                <a:effectLst/>
              </a:rPr>
              <a:t>You don’t owe anyone an explanation. A simple, firm </a:t>
            </a:r>
            <a:r>
              <a:rPr lang="en-GB" sz="2000" b="1" i="0" u="none" strike="noStrike" dirty="0">
                <a:solidFill>
                  <a:srgbClr val="000000"/>
                </a:solidFill>
                <a:effectLst/>
              </a:rPr>
              <a:t>"No, I don’t smoke"</a:t>
            </a:r>
            <a:r>
              <a:rPr lang="en-GB" sz="2000" b="0" i="0" u="none" strike="noStrike" dirty="0">
                <a:solidFill>
                  <a:srgbClr val="000000"/>
                </a:solidFill>
                <a:effectLst/>
              </a:rPr>
              <a:t> is enough.</a:t>
            </a:r>
          </a:p>
          <a:p>
            <a:pPr algn="l">
              <a:buFont typeface="Arial" panose="020B0604020202020204" pitchFamily="34" charset="0"/>
              <a:buChar char="•"/>
            </a:pPr>
            <a:r>
              <a:rPr lang="en-GB" sz="2000" b="0" i="0" u="none" strike="noStrike" dirty="0">
                <a:solidFill>
                  <a:srgbClr val="000000"/>
                </a:solidFill>
                <a:effectLst/>
              </a:rPr>
              <a:t>If needed, add a reason: </a:t>
            </a:r>
            <a:r>
              <a:rPr lang="en-GB" sz="2000" b="0" i="1" u="none" strike="noStrike" dirty="0">
                <a:solidFill>
                  <a:srgbClr val="000000"/>
                </a:solidFill>
                <a:effectLst/>
              </a:rPr>
              <a:t>"I care about my health" or "I don’t want to waste money on that."</a:t>
            </a:r>
            <a:endParaRPr lang="en-GB" sz="2000" b="0" i="0" u="none" strike="noStrike" dirty="0">
              <a:solidFill>
                <a:srgbClr val="000000"/>
              </a:solidFill>
              <a:effectLst/>
            </a:endParaRPr>
          </a:p>
          <a:p>
            <a:pPr algn="l"/>
            <a:r>
              <a:rPr lang="en-GB" sz="2000" b="1" i="0" u="none" strike="noStrike" dirty="0">
                <a:solidFill>
                  <a:srgbClr val="000000"/>
                </a:solidFill>
                <a:effectLst/>
              </a:rPr>
              <a:t>Choose Friends Who Respect Your Choices</a:t>
            </a:r>
          </a:p>
          <a:p>
            <a:pPr algn="l">
              <a:buFont typeface="Arial" panose="020B0604020202020204" pitchFamily="34" charset="0"/>
              <a:buChar char="•"/>
            </a:pPr>
            <a:r>
              <a:rPr lang="en-GB" sz="2000" b="0" i="0" u="none" strike="noStrike" dirty="0">
                <a:solidFill>
                  <a:srgbClr val="000000"/>
                </a:solidFill>
                <a:effectLst/>
              </a:rPr>
              <a:t>Real friends won’t pressure you into doing something harmful.</a:t>
            </a:r>
          </a:p>
          <a:p>
            <a:pPr algn="l">
              <a:buFont typeface="Arial" panose="020B0604020202020204" pitchFamily="34" charset="0"/>
              <a:buChar char="•"/>
            </a:pPr>
            <a:r>
              <a:rPr lang="en-GB" sz="2000" b="0" i="0" u="none" strike="noStrike" dirty="0">
                <a:solidFill>
                  <a:srgbClr val="000000"/>
                </a:solidFill>
                <a:effectLst/>
              </a:rPr>
              <a:t>If people constantly push you to smoke, ask yourself: </a:t>
            </a:r>
            <a:r>
              <a:rPr lang="en-GB" sz="2000" b="0" i="1" u="none" strike="noStrike" dirty="0">
                <a:solidFill>
                  <a:srgbClr val="000000"/>
                </a:solidFill>
                <a:effectLst/>
              </a:rPr>
              <a:t>Are they really my friends?</a:t>
            </a:r>
            <a:endParaRPr lang="en-GB" sz="2000" b="0" i="0" u="none" strike="noStrike" dirty="0">
              <a:solidFill>
                <a:srgbClr val="000000"/>
              </a:solidFill>
              <a:effectLst/>
            </a:endParaRPr>
          </a:p>
          <a:p>
            <a:pPr algn="l"/>
            <a:r>
              <a:rPr lang="en-GB" sz="2000" b="1" i="0" u="none" strike="noStrike" dirty="0">
                <a:solidFill>
                  <a:srgbClr val="000000"/>
                </a:solidFill>
                <a:effectLst/>
              </a:rPr>
              <a:t> Know the Tricks of Tobacco Marketing</a:t>
            </a:r>
          </a:p>
          <a:p>
            <a:pPr algn="l">
              <a:buFont typeface="Arial" panose="020B0604020202020204" pitchFamily="34" charset="0"/>
              <a:buChar char="•"/>
            </a:pPr>
            <a:r>
              <a:rPr lang="en-GB" sz="2000" b="0" i="0" u="none" strike="noStrike" dirty="0">
                <a:solidFill>
                  <a:srgbClr val="000000"/>
                </a:solidFill>
                <a:effectLst/>
              </a:rPr>
              <a:t>Companies make smoking look “cool” in movies, social media, and ads.</a:t>
            </a:r>
          </a:p>
          <a:p>
            <a:pPr algn="l">
              <a:buFont typeface="Arial" panose="020B0604020202020204" pitchFamily="34" charset="0"/>
              <a:buChar char="•"/>
            </a:pPr>
            <a:r>
              <a:rPr lang="en-GB" sz="2000" b="0" i="0" u="none" strike="noStrike" dirty="0">
                <a:solidFill>
                  <a:srgbClr val="000000"/>
                </a:solidFill>
                <a:effectLst/>
              </a:rPr>
              <a:t>Recognizing these </a:t>
            </a:r>
            <a:r>
              <a:rPr lang="en-GB" sz="2000" b="1" i="0" u="none" strike="noStrike" dirty="0">
                <a:solidFill>
                  <a:srgbClr val="000000"/>
                </a:solidFill>
                <a:effectLst/>
              </a:rPr>
              <a:t>manipulation tactics</a:t>
            </a:r>
            <a:r>
              <a:rPr lang="en-GB" sz="2000" b="0" i="0" u="none" strike="noStrike" dirty="0">
                <a:solidFill>
                  <a:srgbClr val="000000"/>
                </a:solidFill>
                <a:effectLst/>
              </a:rPr>
              <a:t> makes it easier to resist them.</a:t>
            </a:r>
          </a:p>
          <a:p>
            <a:pPr algn="l"/>
            <a:r>
              <a:rPr lang="en-GB" sz="2000" b="1" i="0" u="none" strike="noStrike" dirty="0">
                <a:solidFill>
                  <a:srgbClr val="000000"/>
                </a:solidFill>
                <a:effectLst/>
              </a:rPr>
              <a:t>Use </a:t>
            </a:r>
            <a:r>
              <a:rPr lang="en-GB" sz="2000" b="1" i="0" u="none" strike="noStrike" dirty="0" err="1">
                <a:solidFill>
                  <a:srgbClr val="000000"/>
                </a:solidFill>
                <a:effectLst/>
              </a:rPr>
              <a:t>Humor</a:t>
            </a:r>
            <a:r>
              <a:rPr lang="en-GB" sz="2000" b="1" i="0" u="none" strike="noStrike" dirty="0">
                <a:solidFill>
                  <a:srgbClr val="000000"/>
                </a:solidFill>
                <a:effectLst/>
              </a:rPr>
              <a:t> &amp; Distraction</a:t>
            </a:r>
          </a:p>
          <a:p>
            <a:pPr algn="l">
              <a:buFont typeface="Arial" panose="020B0604020202020204" pitchFamily="34" charset="0"/>
              <a:buChar char="•"/>
            </a:pPr>
            <a:r>
              <a:rPr lang="en-GB" sz="2000" b="0" i="0" u="none" strike="noStrike" dirty="0">
                <a:solidFill>
                  <a:srgbClr val="000000"/>
                </a:solidFill>
                <a:effectLst/>
              </a:rPr>
              <a:t>Deflect the pressure with a joke:</a:t>
            </a:r>
            <a:br>
              <a:rPr lang="en-GB" sz="2000" b="0" i="0" u="none" strike="noStrike" dirty="0">
                <a:solidFill>
                  <a:srgbClr val="000000"/>
                </a:solidFill>
                <a:effectLst/>
              </a:rPr>
            </a:br>
            <a:r>
              <a:rPr lang="en-GB" sz="2000" b="0" i="1" u="none" strike="noStrike" dirty="0">
                <a:solidFill>
                  <a:srgbClr val="000000"/>
                </a:solidFill>
                <a:effectLst/>
              </a:rPr>
              <a:t>"Nah, I’m trying to keep my lungs in mint condition!"</a:t>
            </a:r>
            <a:br>
              <a:rPr lang="en-GB" sz="2000" b="0" i="0" u="none" strike="noStrike" dirty="0">
                <a:solidFill>
                  <a:srgbClr val="000000"/>
                </a:solidFill>
                <a:effectLst/>
              </a:rPr>
            </a:br>
            <a:r>
              <a:rPr lang="en-GB" sz="2000" b="0" i="1" u="none" strike="noStrike" dirty="0">
                <a:solidFill>
                  <a:srgbClr val="000000"/>
                </a:solidFill>
                <a:effectLst/>
              </a:rPr>
              <a:t>"I prefer my money in my wallet, not in smoke."</a:t>
            </a:r>
            <a:endParaRPr lang="en-GB" sz="2000" b="0" i="0" u="none" strike="noStrike" dirty="0">
              <a:solidFill>
                <a:srgbClr val="000000"/>
              </a:solidFill>
              <a:effectLst/>
            </a:endParaRPr>
          </a:p>
          <a:p>
            <a:pPr algn="l"/>
            <a:endParaRPr lang="en-US" sz="1400" b="0" i="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6574C32-49DA-9157-AD33-F97505C76429}"/>
              </a:ext>
            </a:extLst>
          </p:cNvPr>
          <p:cNvSpPr>
            <a:spLocks noGrp="1"/>
          </p:cNvSpPr>
          <p:nvPr>
            <p:ph type="sldNum" sz="quarter" idx="10"/>
          </p:nvPr>
        </p:nvSpPr>
        <p:spPr/>
        <p:txBody>
          <a:bodyPr/>
          <a:lstStyle/>
          <a:p>
            <a:fld id="{C08248B4-05AC-4B1A-992B-69771E8850E2}" type="slidenum">
              <a:rPr lang="en-GB" smtClean="0"/>
              <a:t>36</a:t>
            </a:fld>
            <a:endParaRPr lang="en-GB"/>
          </a:p>
        </p:txBody>
      </p:sp>
    </p:spTree>
    <p:extLst>
      <p:ext uri="{BB962C8B-B14F-4D97-AF65-F5344CB8AC3E}">
        <p14:creationId xmlns:p14="http://schemas.microsoft.com/office/powerpoint/2010/main" val="34097990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0C1A7C-33C5-E4B9-AD63-49F01554D1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92C507-1F2D-39C3-B932-6FDE6AB61C79}"/>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D01EBE07-D267-55A5-B7CD-47329F2ED5A2}"/>
              </a:ext>
            </a:extLst>
          </p:cNvPr>
          <p:cNvSpPr>
            <a:spLocks noGrp="1"/>
          </p:cNvSpPr>
          <p:nvPr>
            <p:ph type="body" idx="1"/>
          </p:nvPr>
        </p:nvSpPr>
        <p:spPr/>
        <p:txBody>
          <a:bodyPr/>
          <a:lstStyle/>
          <a:p>
            <a:r>
              <a:rPr lang="en-GB" sz="1400" b="1" dirty="0">
                <a:effectLst/>
                <a:latin typeface="Arial"/>
                <a:cs typeface="Arial"/>
              </a:rPr>
              <a:t>Activity Slide: Strategies to reduce tobacco harm</a:t>
            </a:r>
          </a:p>
          <a:p>
            <a:r>
              <a:rPr lang="en-GB" sz="1400" dirty="0">
                <a:latin typeface="Segoe UI"/>
                <a:cs typeface="Segoe UI"/>
              </a:rPr>
              <a:t>Can you do a class survey seeking opinion on these methods of tobacco control?  Young people could use Microsoft Forms/Survey Monkey or simply use tally marks on a sheet they’ve designed.  </a:t>
            </a:r>
          </a:p>
          <a:p>
            <a:endParaRPr lang="en-GB" sz="1400" dirty="0">
              <a:latin typeface="Segoe UI" panose="020B0502040204020203" pitchFamily="34" charset="0"/>
              <a:cs typeface="Segoe UI" panose="020B0502040204020203" pitchFamily="34" charset="0"/>
            </a:endParaRPr>
          </a:p>
          <a:p>
            <a:r>
              <a:rPr lang="en-GB" sz="1400" dirty="0">
                <a:latin typeface="Segoe UI" panose="020B0502040204020203" pitchFamily="34" charset="0"/>
                <a:cs typeface="Segoe UI" panose="020B0502040204020203" pitchFamily="34" charset="0"/>
              </a:rPr>
              <a:t>Can you think of other measures?  This question could be included as part of the surveys young people design. </a:t>
            </a:r>
          </a:p>
          <a:p>
            <a:endParaRPr lang="en-GB" sz="1400" b="0" dirty="0">
              <a:effectLst/>
              <a:latin typeface="Arial"/>
              <a:cs typeface="Arial"/>
            </a:endParaRPr>
          </a:p>
          <a:p>
            <a:r>
              <a:rPr lang="en-GB" sz="1400" b="0" dirty="0">
                <a:effectLst/>
                <a:latin typeface="Arial"/>
                <a:cs typeface="Arial"/>
              </a:rPr>
              <a:t>Young people could research the historical timeline of tobacco control measures being implemented in Scotland since early 2000’s.</a:t>
            </a:r>
          </a:p>
          <a:p>
            <a:endParaRPr lang="en-GB" sz="1400" b="0" dirty="0">
              <a:effectLst/>
              <a:latin typeface="Arial"/>
              <a:cs typeface="Arial"/>
            </a:endParaRPr>
          </a:p>
          <a:p>
            <a:r>
              <a:rPr lang="en-GB" b="1" dirty="0"/>
              <a:t>1960s–1990s: Early Awareness and Advertising Restrictions</a:t>
            </a:r>
          </a:p>
          <a:p>
            <a:r>
              <a:rPr lang="en-GB" b="1" dirty="0"/>
              <a:t>1965</a:t>
            </a:r>
            <a:r>
              <a:rPr lang="en-GB" dirty="0"/>
              <a:t>: Ban on cigarette TV advertising (UK-wide).</a:t>
            </a:r>
          </a:p>
          <a:p>
            <a:r>
              <a:rPr lang="en-GB" b="1" dirty="0"/>
              <a:t>1971</a:t>
            </a:r>
            <a:r>
              <a:rPr lang="en-GB" dirty="0"/>
              <a:t>: Health warnings made mandatory on tobacco packaging.</a:t>
            </a:r>
          </a:p>
          <a:p>
            <a:r>
              <a:rPr lang="en-GB" b="1" dirty="0"/>
              <a:t>1986</a:t>
            </a:r>
            <a:r>
              <a:rPr lang="en-GB" dirty="0"/>
              <a:t>: Ban on tobacco advertising in cinemas (UK-wide).</a:t>
            </a:r>
          </a:p>
          <a:p>
            <a:r>
              <a:rPr lang="en-GB" b="1" dirty="0"/>
              <a:t>1991</a:t>
            </a:r>
            <a:r>
              <a:rPr lang="en-GB" dirty="0"/>
              <a:t>: UK-wide restrictions on tobacco sponsorship and advertising tightened.</a:t>
            </a:r>
          </a:p>
          <a:p>
            <a:endParaRPr lang="en-GB" dirty="0"/>
          </a:p>
          <a:p>
            <a:r>
              <a:rPr lang="en-GB" b="1" dirty="0"/>
              <a:t>2000s: Major Legislative Interventions</a:t>
            </a:r>
          </a:p>
          <a:p>
            <a:r>
              <a:rPr lang="en-GB" b="1" dirty="0"/>
              <a:t>2002</a:t>
            </a:r>
            <a:r>
              <a:rPr lang="en-GB" dirty="0"/>
              <a:t>: NHS smoking cessation services expanded in Scotland.</a:t>
            </a:r>
          </a:p>
          <a:p>
            <a:r>
              <a:rPr lang="en-GB" b="1" dirty="0"/>
              <a:t>2005</a:t>
            </a:r>
            <a:r>
              <a:rPr lang="en-GB" dirty="0"/>
              <a:t>: Ban on tobacco advertising and sponsorship under the </a:t>
            </a:r>
            <a:r>
              <a:rPr lang="en-GB" b="1" dirty="0"/>
              <a:t>Tobacco Advertising and Promotion Act 2002</a:t>
            </a:r>
            <a:r>
              <a:rPr lang="en-GB" dirty="0"/>
              <a:t> (UK law).</a:t>
            </a:r>
          </a:p>
          <a:p>
            <a:r>
              <a:rPr lang="en-GB" b="1" dirty="0"/>
              <a:t>March 2006</a:t>
            </a:r>
            <a:r>
              <a:rPr lang="en-GB" dirty="0"/>
              <a:t>: </a:t>
            </a:r>
            <a:r>
              <a:rPr lang="en-GB" b="1" dirty="0"/>
              <a:t>Comprehensive public smoking ban</a:t>
            </a:r>
            <a:r>
              <a:rPr lang="en-GB" dirty="0"/>
              <a:t> introduced — smoking prohibited in enclosed public places and workplaces (Scotland was the first UK nation to do this).</a:t>
            </a:r>
          </a:p>
          <a:p>
            <a:r>
              <a:rPr lang="en-GB" b="1" dirty="0"/>
              <a:t>2007</a:t>
            </a:r>
            <a:r>
              <a:rPr lang="en-GB" dirty="0"/>
              <a:t>: Increase in the legal age for tobacco purchase from 16 </a:t>
            </a:r>
            <a:r>
              <a:rPr lang="en-GB" b="0" dirty="0"/>
              <a:t>to 18.</a:t>
            </a:r>
          </a:p>
          <a:p>
            <a:endParaRPr lang="en-GB" b="0" dirty="0"/>
          </a:p>
          <a:p>
            <a:r>
              <a:rPr lang="en-GB" b="1" dirty="0"/>
              <a:t>2010s: Packaging, Sales, and Display Controls</a:t>
            </a:r>
          </a:p>
          <a:p>
            <a:r>
              <a:rPr lang="en-GB" b="1" dirty="0"/>
              <a:t>2010</a:t>
            </a:r>
            <a:r>
              <a:rPr lang="en-GB" dirty="0"/>
              <a:t>: </a:t>
            </a:r>
            <a:r>
              <a:rPr lang="en-GB" b="1" dirty="0"/>
              <a:t>Tobacco and Primary Medical Services (Scotland) Act 2010</a:t>
            </a:r>
            <a:r>
              <a:rPr lang="en-GB" dirty="0"/>
              <a:t> introduced:</a:t>
            </a:r>
          </a:p>
          <a:p>
            <a:pPr lvl="1"/>
            <a:r>
              <a:rPr lang="en-GB" dirty="0"/>
              <a:t>Ban on tobacco sales from vending machines.</a:t>
            </a:r>
          </a:p>
          <a:p>
            <a:pPr lvl="1"/>
            <a:r>
              <a:rPr lang="en-GB" dirty="0"/>
              <a:t>Requirement for retailers to register to sell tobacco.</a:t>
            </a:r>
          </a:p>
          <a:p>
            <a:pPr lvl="1"/>
            <a:r>
              <a:rPr lang="en-GB" dirty="0"/>
              <a:t>Ban on tobacco displays in large shops (implemented in 2013) and smaller shops (2015).</a:t>
            </a:r>
          </a:p>
          <a:p>
            <a:r>
              <a:rPr lang="en-GB" b="1" dirty="0"/>
              <a:t>2013</a:t>
            </a:r>
            <a:r>
              <a:rPr lang="en-GB" dirty="0"/>
              <a:t>: Ban on tobacco displays in supermarkets implemented.</a:t>
            </a:r>
          </a:p>
          <a:p>
            <a:r>
              <a:rPr lang="en-GB" b="1" dirty="0"/>
              <a:t>2016</a:t>
            </a:r>
            <a:r>
              <a:rPr lang="en-GB" dirty="0"/>
              <a:t>: Introduction of </a:t>
            </a:r>
            <a:r>
              <a:rPr lang="en-GB" b="1" dirty="0"/>
              <a:t>standardised (plain) packaging</a:t>
            </a:r>
            <a:r>
              <a:rPr lang="en-GB" dirty="0"/>
              <a:t> and ban on promotional branding (UK-wide law but implemented in Scotland too).</a:t>
            </a:r>
          </a:p>
          <a:p>
            <a:r>
              <a:rPr lang="en-GB" b="1" dirty="0"/>
              <a:t>2017</a:t>
            </a:r>
            <a:r>
              <a:rPr lang="en-GB" dirty="0"/>
              <a:t>: Full implementation of plain packaging and new graphic health warnings.</a:t>
            </a:r>
          </a:p>
          <a:p>
            <a:endParaRPr lang="en-GB" dirty="0"/>
          </a:p>
          <a:p>
            <a:r>
              <a:rPr lang="en-GB" b="1" dirty="0"/>
              <a:t>2020s: Targeting Youth and Future Goals</a:t>
            </a:r>
          </a:p>
          <a:p>
            <a:r>
              <a:rPr lang="en-GB" b="1" dirty="0"/>
              <a:t>2021</a:t>
            </a:r>
            <a:r>
              <a:rPr lang="en-GB" dirty="0"/>
              <a:t>: Scottish Government publishes updated </a:t>
            </a:r>
            <a:r>
              <a:rPr lang="en-GB" b="1" dirty="0"/>
              <a:t>Tobacco Control Action Plan</a:t>
            </a:r>
            <a:r>
              <a:rPr lang="en-GB" dirty="0"/>
              <a:t>, reaffirming the goal of becoming </a:t>
            </a:r>
            <a:r>
              <a:rPr lang="en-GB" b="1" dirty="0"/>
              <a:t>"tobacco-free" by 2034</a:t>
            </a:r>
            <a:r>
              <a:rPr lang="en-GB" dirty="0"/>
              <a:t> (defined as &lt;5% of adults smoking).</a:t>
            </a:r>
          </a:p>
          <a:p>
            <a:r>
              <a:rPr lang="en-GB" b="1" dirty="0"/>
              <a:t>2022</a:t>
            </a:r>
            <a:r>
              <a:rPr lang="en-GB" dirty="0"/>
              <a:t>: Consultation on banning disposable vapes and restricting youth access to vaping products.</a:t>
            </a:r>
          </a:p>
          <a:p>
            <a:r>
              <a:rPr lang="en-GB" b="1" dirty="0"/>
              <a:t>Ongoing</a:t>
            </a:r>
            <a:r>
              <a:rPr lang="en-GB" dirty="0"/>
              <a:t>: Measures being explored include restrictions on smoking near schools and hospitals, and further reducing retail availability of tobacco.</a:t>
            </a:r>
          </a:p>
          <a:p>
            <a:endParaRPr lang="en-GB" dirty="0"/>
          </a:p>
          <a:p>
            <a:r>
              <a:rPr lang="en-GB" b="1" dirty="0"/>
              <a:t>Summary of Goals:</a:t>
            </a:r>
          </a:p>
          <a:p>
            <a:r>
              <a:rPr lang="en-GB" dirty="0"/>
              <a:t>The overarching goal is to </a:t>
            </a:r>
            <a:r>
              <a:rPr lang="en-GB" b="1" dirty="0"/>
              <a:t>reduce smoking prevalence to below 5% by 2034</a:t>
            </a:r>
            <a:r>
              <a:rPr lang="en-GB" dirty="0"/>
              <a:t>.</a:t>
            </a:r>
          </a:p>
          <a:p>
            <a:r>
              <a:rPr lang="en-GB" dirty="0"/>
              <a:t>Focus areas include </a:t>
            </a:r>
            <a:r>
              <a:rPr lang="en-GB" b="1" dirty="0"/>
              <a:t>youth prevention</a:t>
            </a:r>
            <a:r>
              <a:rPr lang="en-GB" dirty="0"/>
              <a:t>, </a:t>
            </a:r>
            <a:r>
              <a:rPr lang="en-GB" b="1" dirty="0"/>
              <a:t>cessation support</a:t>
            </a:r>
            <a:r>
              <a:rPr lang="en-GB" dirty="0"/>
              <a:t>, </a:t>
            </a:r>
            <a:r>
              <a:rPr lang="en-GB" b="1" dirty="0"/>
              <a:t>regulating new products (like vapes)</a:t>
            </a:r>
            <a:r>
              <a:rPr lang="en-GB" dirty="0"/>
              <a:t>, and </a:t>
            </a:r>
            <a:r>
              <a:rPr lang="en-GB" b="1" dirty="0"/>
              <a:t>public health education</a:t>
            </a:r>
            <a:r>
              <a:rPr lang="en-GB" dirty="0"/>
              <a:t>.</a:t>
            </a:r>
          </a:p>
          <a:p>
            <a:endParaRPr lang="en-GB" sz="1400" b="0" dirty="0">
              <a:effectLst/>
              <a:latin typeface="Arial"/>
              <a:cs typeface="Arial"/>
            </a:endParaRPr>
          </a:p>
          <a:p>
            <a:pPr marL="0" lvl="0" indent="0">
              <a:lnSpc>
                <a:spcPct val="115000"/>
              </a:lnSpc>
              <a:spcAft>
                <a:spcPts val="800"/>
              </a:spcAft>
              <a:buFont typeface="+mj-lt"/>
              <a:buNone/>
              <a:tabLst>
                <a:tab pos="457200" algn="l"/>
              </a:tabLst>
            </a:pPr>
            <a:r>
              <a:rPr lang="en-GB" sz="105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Case Study: How Australia reduced smoking with strict laws.</a:t>
            </a:r>
          </a:p>
          <a:p>
            <a:pPr marL="0" lvl="0" indent="0">
              <a:lnSpc>
                <a:spcPct val="115000"/>
              </a:lnSpc>
              <a:spcAft>
                <a:spcPts val="800"/>
              </a:spcAft>
              <a:buFont typeface="+mj-lt"/>
              <a:buNone/>
              <a:tabLst>
                <a:tab pos="457200" algn="l"/>
              </a:tabLst>
            </a:pPr>
            <a:endParaRPr lang="en-GB" sz="105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l" fontAlgn="ctr">
              <a:spcAft>
                <a:spcPts val="1500"/>
              </a:spcAft>
            </a:pPr>
            <a:r>
              <a:rPr lang="en-GB" sz="1400" b="0" i="0" u="none" strike="noStrike" dirty="0">
                <a:solidFill>
                  <a:srgbClr val="001D35"/>
                </a:solidFill>
                <a:effectLst/>
                <a:latin typeface="Google Sans"/>
              </a:rPr>
              <a:t>Australia significantly reduced smoking rates by implementing a comprehensive set of strict tobacco control laws, most notably including a nationwide ban on smoking in enclosed public spaces, large increases in tobacco taxes, a prohibition on tobacco advertising, and most significantly, the introduction of plain packaging for all tobacco products, which removes any branding or attractive design from cigarette packs; this multi-pronged approach has been widely recognized as a global leader in tobacco control policy. </a:t>
            </a:r>
          </a:p>
          <a:p>
            <a:pPr algn="l">
              <a:spcBef>
                <a:spcPts val="1500"/>
              </a:spcBef>
              <a:spcAft>
                <a:spcPts val="750"/>
              </a:spcAft>
            </a:pPr>
            <a:r>
              <a:rPr lang="en-GB" sz="1400" b="0" i="0" u="none" strike="noStrike" dirty="0">
                <a:solidFill>
                  <a:srgbClr val="001D35"/>
                </a:solidFill>
                <a:effectLst/>
                <a:latin typeface="Google Sans"/>
              </a:rPr>
              <a:t>Key aspects of Australia's tobacco control strategy:</a:t>
            </a:r>
          </a:p>
          <a:p>
            <a:pPr algn="l">
              <a:spcBef>
                <a:spcPts val="1500"/>
              </a:spcBef>
              <a:spcAft>
                <a:spcPts val="750"/>
              </a:spcAft>
            </a:pPr>
            <a:endParaRPr lang="en-GB" sz="1400" b="0" i="0" u="none" strike="noStrike" dirty="0">
              <a:solidFill>
                <a:srgbClr val="001D35"/>
              </a:solidFill>
              <a:effectLst/>
              <a:latin typeface="Google Sans"/>
            </a:endParaRPr>
          </a:p>
          <a:p>
            <a:pPr algn="l" fontAlgn="ctr">
              <a:spcBef>
                <a:spcPts val="750"/>
              </a:spcBef>
              <a:spcAft>
                <a:spcPts val="600"/>
              </a:spcAft>
              <a:buFont typeface="Arial" panose="020B0604020202020204" pitchFamily="34" charset="0"/>
              <a:buChar char="•"/>
            </a:pPr>
            <a:r>
              <a:rPr lang="en-GB" sz="1400" b="1" i="0" u="none" strike="noStrike" dirty="0">
                <a:solidFill>
                  <a:srgbClr val="001D35"/>
                </a:solidFill>
                <a:effectLst/>
                <a:latin typeface="Google Sans"/>
              </a:rPr>
              <a:t>Smoke-free environments:</a:t>
            </a:r>
            <a:r>
              <a:rPr lang="en-GB" sz="1400" b="0" i="0" u="none" strike="noStrike" dirty="0">
                <a:solidFill>
                  <a:srgbClr val="001D35"/>
                </a:solidFill>
                <a:effectLst/>
                <a:latin typeface="Google Sans"/>
              </a:rPr>
              <a:t> Extensive bans on smoking in most public places, including workplaces, restaurants, bars, public transport, and outdoor dining areas. </a:t>
            </a:r>
          </a:p>
          <a:p>
            <a:pPr algn="l" fontAlgn="ctr">
              <a:spcBef>
                <a:spcPts val="750"/>
              </a:spcBef>
              <a:spcAft>
                <a:spcPts val="600"/>
              </a:spcAft>
              <a:buFont typeface="Arial" panose="020B0604020202020204" pitchFamily="34" charset="0"/>
              <a:buChar char="•"/>
            </a:pPr>
            <a:r>
              <a:rPr lang="en-GB" sz="1400" b="1" i="0" u="none" strike="noStrike" dirty="0">
                <a:solidFill>
                  <a:srgbClr val="001D35"/>
                </a:solidFill>
                <a:effectLst/>
                <a:latin typeface="Google Sans"/>
              </a:rPr>
              <a:t>Plain packaging:</a:t>
            </a:r>
            <a:r>
              <a:rPr lang="en-GB" sz="1400" b="0" i="0" u="none" strike="noStrike" dirty="0">
                <a:solidFill>
                  <a:srgbClr val="001D35"/>
                </a:solidFill>
                <a:effectLst/>
                <a:latin typeface="Google Sans"/>
              </a:rPr>
              <a:t> All tobacco products must be sold in plain packaging with large graphic health warnings, removing any branding appeal. </a:t>
            </a:r>
          </a:p>
          <a:p>
            <a:pPr algn="l" fontAlgn="ctr">
              <a:spcBef>
                <a:spcPts val="750"/>
              </a:spcBef>
              <a:spcAft>
                <a:spcPts val="600"/>
              </a:spcAft>
              <a:buFont typeface="Arial" panose="020B0604020202020204" pitchFamily="34" charset="0"/>
              <a:buChar char="•"/>
            </a:pPr>
            <a:r>
              <a:rPr lang="en-GB" sz="1400" b="1" i="0" u="none" strike="noStrike" dirty="0">
                <a:solidFill>
                  <a:srgbClr val="001D35"/>
                </a:solidFill>
                <a:effectLst/>
                <a:latin typeface="Google Sans"/>
              </a:rPr>
              <a:t>High tobacco taxes:</a:t>
            </a:r>
            <a:r>
              <a:rPr lang="en-GB" sz="1400" b="0" i="0" u="none" strike="noStrike" dirty="0">
                <a:solidFill>
                  <a:srgbClr val="001D35"/>
                </a:solidFill>
                <a:effectLst/>
                <a:latin typeface="Google Sans"/>
              </a:rPr>
              <a:t> Consistently raising tobacco taxes to make cigarettes less affordable. </a:t>
            </a:r>
          </a:p>
          <a:p>
            <a:pPr algn="l" fontAlgn="ctr">
              <a:spcBef>
                <a:spcPts val="750"/>
              </a:spcBef>
              <a:spcAft>
                <a:spcPts val="600"/>
              </a:spcAft>
              <a:buFont typeface="Arial" panose="020B0604020202020204" pitchFamily="34" charset="0"/>
              <a:buChar char="•"/>
            </a:pPr>
            <a:r>
              <a:rPr lang="en-GB" sz="1400" b="1" i="0" u="none" strike="noStrike" dirty="0">
                <a:solidFill>
                  <a:srgbClr val="001D35"/>
                </a:solidFill>
                <a:effectLst/>
                <a:latin typeface="Google Sans"/>
              </a:rPr>
              <a:t>Advertising bans:</a:t>
            </a:r>
            <a:r>
              <a:rPr lang="en-GB" sz="1400" b="0" i="0" u="none" strike="noStrike" dirty="0">
                <a:solidFill>
                  <a:srgbClr val="001D35"/>
                </a:solidFill>
                <a:effectLst/>
                <a:latin typeface="Google Sans"/>
              </a:rPr>
              <a:t> Strict limitations on tobacco advertising across all media platforms. </a:t>
            </a:r>
          </a:p>
          <a:p>
            <a:pPr algn="l" fontAlgn="ctr">
              <a:spcBef>
                <a:spcPts val="750"/>
              </a:spcBef>
              <a:spcAft>
                <a:spcPts val="1500"/>
              </a:spcAft>
              <a:buFont typeface="Arial" panose="020B0604020202020204" pitchFamily="34" charset="0"/>
              <a:buChar char="•"/>
            </a:pPr>
            <a:r>
              <a:rPr lang="en-GB" sz="1400" b="1" i="0" u="none" strike="noStrike" dirty="0">
                <a:solidFill>
                  <a:srgbClr val="001D35"/>
                </a:solidFill>
                <a:effectLst/>
                <a:latin typeface="Google Sans"/>
              </a:rPr>
              <a:t>Public education campaigns:</a:t>
            </a:r>
            <a:r>
              <a:rPr lang="en-GB" sz="1400" b="0" i="0" u="none" strike="noStrike" dirty="0">
                <a:solidFill>
                  <a:srgbClr val="001D35"/>
                </a:solidFill>
                <a:effectLst/>
                <a:latin typeface="Google Sans"/>
              </a:rPr>
              <a:t> Extensive public health campaigns to raise awareness of the dangers of smoking. </a:t>
            </a:r>
          </a:p>
          <a:p>
            <a:pPr algn="l">
              <a:spcBef>
                <a:spcPts val="1500"/>
              </a:spcBef>
              <a:spcAft>
                <a:spcPts val="750"/>
              </a:spcAft>
            </a:pPr>
            <a:r>
              <a:rPr lang="en-GB" sz="1400" b="0" i="0" u="none" strike="noStrike" dirty="0">
                <a:solidFill>
                  <a:srgbClr val="001D35"/>
                </a:solidFill>
                <a:effectLst/>
                <a:latin typeface="Google Sans"/>
              </a:rPr>
              <a:t>Impact of these laws:</a:t>
            </a:r>
          </a:p>
          <a:p>
            <a:pPr algn="l">
              <a:spcBef>
                <a:spcPts val="750"/>
              </a:spcBef>
              <a:spcAft>
                <a:spcPts val="600"/>
              </a:spcAft>
              <a:buFont typeface="Arial" panose="020B0604020202020204" pitchFamily="34" charset="0"/>
              <a:buChar char="•"/>
            </a:pPr>
            <a:r>
              <a:rPr lang="en-GB" sz="1400" b="1" i="0" u="none" strike="noStrike" dirty="0">
                <a:solidFill>
                  <a:srgbClr val="001D35"/>
                </a:solidFill>
                <a:effectLst/>
                <a:latin typeface="Google Sans"/>
              </a:rPr>
              <a:t>Dramatic decline in smoking rates:</a:t>
            </a:r>
            <a:endParaRPr lang="en-GB" sz="1400" b="0" i="0" u="none" strike="noStrike" dirty="0">
              <a:solidFill>
                <a:srgbClr val="001D35"/>
              </a:solidFill>
              <a:effectLst/>
              <a:latin typeface="Google Sans"/>
            </a:endParaRPr>
          </a:p>
          <a:p>
            <a:pPr algn="l" fontAlgn="ctr">
              <a:spcBef>
                <a:spcPts val="750"/>
              </a:spcBef>
              <a:spcAft>
                <a:spcPts val="600"/>
              </a:spcAft>
              <a:buFont typeface="Arial" panose="020B0604020202020204" pitchFamily="34" charset="0"/>
              <a:buChar char="•"/>
            </a:pPr>
            <a:r>
              <a:rPr lang="en-GB" sz="1400" b="0" i="0" u="none" strike="noStrike" dirty="0">
                <a:solidFill>
                  <a:srgbClr val="001D35"/>
                </a:solidFill>
                <a:effectLst/>
                <a:latin typeface="Google Sans"/>
              </a:rPr>
              <a:t>Australia has seen a significant drop in the percentage of smokers since implementing these policies. </a:t>
            </a:r>
          </a:p>
          <a:p>
            <a:pPr algn="l">
              <a:spcBef>
                <a:spcPts val="750"/>
              </a:spcBef>
              <a:spcAft>
                <a:spcPts val="600"/>
              </a:spcAft>
              <a:buFont typeface="Arial" panose="020B0604020202020204" pitchFamily="34" charset="0"/>
              <a:buChar char="•"/>
            </a:pPr>
            <a:r>
              <a:rPr lang="en-GB" sz="1400" b="1" i="0" u="none" strike="noStrike" dirty="0">
                <a:solidFill>
                  <a:srgbClr val="001D35"/>
                </a:solidFill>
                <a:effectLst/>
                <a:latin typeface="Google Sans"/>
              </a:rPr>
              <a:t>Reduced youth smoking initiation:</a:t>
            </a:r>
            <a:endParaRPr lang="en-GB" sz="1400" b="0" i="0" u="none" strike="noStrike" dirty="0">
              <a:solidFill>
                <a:srgbClr val="001D35"/>
              </a:solidFill>
              <a:effectLst/>
              <a:latin typeface="Google Sans"/>
            </a:endParaRPr>
          </a:p>
          <a:p>
            <a:pPr algn="l" fontAlgn="ctr">
              <a:spcBef>
                <a:spcPts val="750"/>
              </a:spcBef>
              <a:spcAft>
                <a:spcPts val="600"/>
              </a:spcAft>
              <a:buFont typeface="Arial" panose="020B0604020202020204" pitchFamily="34" charset="0"/>
              <a:buChar char="•"/>
            </a:pPr>
            <a:r>
              <a:rPr lang="en-GB" sz="1400" b="0" i="0" u="none" strike="noStrike" dirty="0">
                <a:solidFill>
                  <a:srgbClr val="001D35"/>
                </a:solidFill>
                <a:effectLst/>
                <a:latin typeface="Google Sans"/>
              </a:rPr>
              <a:t>Plain packaging and strong messaging have been particularly effective in deterring young people from starting to smoke. </a:t>
            </a:r>
          </a:p>
          <a:p>
            <a:pPr algn="l">
              <a:spcBef>
                <a:spcPts val="750"/>
              </a:spcBef>
              <a:spcAft>
                <a:spcPts val="1500"/>
              </a:spcAft>
              <a:buFont typeface="Arial" panose="020B0604020202020204" pitchFamily="34" charset="0"/>
              <a:buChar char="•"/>
            </a:pPr>
            <a:r>
              <a:rPr lang="en-GB" sz="1400" b="1" i="0" u="none" strike="noStrike" dirty="0">
                <a:solidFill>
                  <a:srgbClr val="001D35"/>
                </a:solidFill>
                <a:effectLst/>
                <a:latin typeface="Google Sans"/>
              </a:rPr>
              <a:t>Global model for tobacco control:</a:t>
            </a:r>
            <a:endParaRPr lang="en-GB" sz="1400" b="0" i="0" u="none" strike="noStrike" dirty="0">
              <a:solidFill>
                <a:srgbClr val="001D35"/>
              </a:solidFill>
              <a:effectLst/>
              <a:latin typeface="Google Sans"/>
            </a:endParaRPr>
          </a:p>
          <a:p>
            <a:pPr algn="l">
              <a:spcBef>
                <a:spcPts val="750"/>
              </a:spcBef>
              <a:spcAft>
                <a:spcPts val="1500"/>
              </a:spcAft>
              <a:buFont typeface="Arial" panose="020B0604020202020204" pitchFamily="34" charset="0"/>
              <a:buChar char="•"/>
            </a:pPr>
            <a:r>
              <a:rPr lang="en-GB" sz="1400" b="0" i="0" u="none" strike="noStrike" dirty="0">
                <a:solidFill>
                  <a:srgbClr val="001D35"/>
                </a:solidFill>
                <a:effectLst/>
                <a:latin typeface="Google Sans"/>
              </a:rPr>
              <a:t>Australia's approach is often cited as a successful example for other countries looking to reduce smoking rates. </a:t>
            </a:r>
          </a:p>
          <a:p>
            <a:endParaRPr lang="en-GB" sz="1400" b="0" i="0" u="none" strike="noStrike" dirty="0">
              <a:solidFill>
                <a:srgbClr val="333333"/>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1" u="none" strike="noStrike" dirty="0">
                <a:solidFill>
                  <a:srgbClr val="333333"/>
                </a:solidFill>
                <a:effectLst/>
                <a:latin typeface="Arial"/>
                <a:cs typeface="Arial"/>
              </a:rPr>
              <a:t>Source: Vaping and smoking among Scottish adolescents</a:t>
            </a:r>
          </a:p>
          <a:p>
            <a:r>
              <a:rPr lang="en-US" sz="1400" b="0" i="1" dirty="0">
                <a:latin typeface="Arial"/>
                <a:cs typeface="Arial"/>
                <a:hlinkClick r:id="rId3"/>
              </a:rPr>
              <a:t>https://www.gov.scot/publications/vaping-smoking-scottish-adolescents/pages/3/</a:t>
            </a:r>
          </a:p>
          <a:p>
            <a:endParaRPr lang="en-US" sz="1400" i="1" dirty="0">
              <a:latin typeface="Arial" panose="020B0604020202020204" pitchFamily="34" charset="0"/>
              <a:cs typeface="Arial" panose="020B0604020202020204" pitchFamily="34" charset="0"/>
            </a:endParaRPr>
          </a:p>
          <a:p>
            <a:endParaRPr lang="en-US" sz="1400" i="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772C247-6881-89D6-4618-012C00E33DED}"/>
              </a:ext>
            </a:extLst>
          </p:cNvPr>
          <p:cNvSpPr>
            <a:spLocks noGrp="1"/>
          </p:cNvSpPr>
          <p:nvPr>
            <p:ph type="sldNum" sz="quarter" idx="5"/>
          </p:nvPr>
        </p:nvSpPr>
        <p:spPr/>
        <p:txBody>
          <a:bodyPr/>
          <a:lstStyle/>
          <a:p>
            <a:fld id="{713DB98F-6C2B-4949-B3FD-B1FAAD83D033}" type="slidenum">
              <a:rPr lang="en-US" smtClean="0"/>
              <a:t>37</a:t>
            </a:fld>
            <a:endParaRPr lang="en-US"/>
          </a:p>
        </p:txBody>
      </p:sp>
    </p:spTree>
    <p:extLst>
      <p:ext uri="{BB962C8B-B14F-4D97-AF65-F5344CB8AC3E}">
        <p14:creationId xmlns:p14="http://schemas.microsoft.com/office/powerpoint/2010/main" val="9880738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0F3733-C8E9-2A5A-9ECD-3F922DB85B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249FAC-FC16-4971-28FF-AFD4B44E6381}"/>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8B9B68A3-DEAA-D3F4-ECBE-5B9EDA0927B5}"/>
              </a:ext>
            </a:extLst>
          </p:cNvPr>
          <p:cNvSpPr>
            <a:spLocks noGrp="1"/>
          </p:cNvSpPr>
          <p:nvPr>
            <p:ph type="body" idx="1"/>
          </p:nvPr>
        </p:nvSpPr>
        <p:spPr/>
        <p:txBody>
          <a:bodyPr/>
          <a:lstStyle/>
          <a:p>
            <a:r>
              <a:rPr lang="en-GB" sz="1400" b="1" dirty="0">
                <a:effectLst/>
                <a:latin typeface="Arial"/>
                <a:cs typeface="Arial"/>
              </a:rPr>
              <a:t>Information Slide: Scottish Government data: young people’s views</a:t>
            </a:r>
          </a:p>
          <a:p>
            <a:endParaRPr lang="en-GB" sz="1400" dirty="0">
              <a:effectLst/>
              <a:latin typeface="Arial"/>
              <a:cs typeface="Arial"/>
            </a:endParaRPr>
          </a:p>
          <a:p>
            <a:r>
              <a:rPr lang="en-GB" sz="1400" dirty="0">
                <a:effectLst/>
                <a:latin typeface="Arial"/>
                <a:cs typeface="Arial"/>
              </a:rPr>
              <a:t>Among all respondents aged 11-17, 47.4% said Government’s activities to limit tobacco smoking are not enough. The majority (67.7%) supported the recently announced legislation to raise the age of sale for tobacco for those born in 2009 or later by one year, every year, so that it will be never legal to sell them tobacco. Support was also high for banning smoking in all cars (82%), printing health warnings on cigarette sticks to encourage smokers to quit (79.8%), raising the age of sale from 18 to 21 for tobacco (75.8%) and excluding smoking in entertainment media aimed at young people (e.g. films for under 18s or music videos) (68.2%). </a:t>
            </a:r>
            <a:br>
              <a:rPr lang="en-GB" sz="1400" dirty="0">
                <a:latin typeface="Arial" panose="020B0604020202020204" pitchFamily="34" charset="0"/>
                <a:cs typeface="Arial" panose="020B0604020202020204" pitchFamily="34" charset="0"/>
              </a:rPr>
            </a:br>
            <a:endParaRPr lang="en-GB" sz="1400" dirty="0">
              <a:latin typeface="Arial" panose="020B0604020202020204" pitchFamily="34" charset="0"/>
              <a:cs typeface="Arial" panose="020B0604020202020204" pitchFamily="34" charset="0"/>
            </a:endParaRPr>
          </a:p>
          <a:p>
            <a:endParaRPr lang="en-GB" sz="1400" b="0" i="0" u="none" strike="noStrike" dirty="0">
              <a:solidFill>
                <a:srgbClr val="333333"/>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1" u="none" strike="noStrike" dirty="0">
                <a:solidFill>
                  <a:srgbClr val="333333"/>
                </a:solidFill>
                <a:effectLst/>
                <a:latin typeface="Arial"/>
                <a:cs typeface="Arial"/>
              </a:rPr>
              <a:t>Source: Vaping and smoking among Scottish adolescents</a:t>
            </a:r>
          </a:p>
          <a:p>
            <a:r>
              <a:rPr lang="en-US" sz="1400" b="0" i="1" dirty="0">
                <a:latin typeface="Arial"/>
                <a:cs typeface="Arial"/>
                <a:hlinkClick r:id="rId3"/>
              </a:rPr>
              <a:t>https://www.gov.scot/publications/vaping-smoking-scottish-adolescents/pages/3/</a:t>
            </a:r>
          </a:p>
          <a:p>
            <a:endParaRPr lang="en-US" sz="1400" i="1" dirty="0">
              <a:latin typeface="Arial" panose="020B0604020202020204" pitchFamily="34" charset="0"/>
              <a:cs typeface="Arial" panose="020B0604020202020204" pitchFamily="34" charset="0"/>
            </a:endParaRPr>
          </a:p>
          <a:p>
            <a:endParaRPr lang="en-US" sz="1400" i="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617FBDD2-F989-244F-6846-7643D8922FD9}"/>
              </a:ext>
            </a:extLst>
          </p:cNvPr>
          <p:cNvSpPr>
            <a:spLocks noGrp="1"/>
          </p:cNvSpPr>
          <p:nvPr>
            <p:ph type="sldNum" sz="quarter" idx="5"/>
          </p:nvPr>
        </p:nvSpPr>
        <p:spPr/>
        <p:txBody>
          <a:bodyPr/>
          <a:lstStyle/>
          <a:p>
            <a:fld id="{713DB98F-6C2B-4949-B3FD-B1FAAD83D033}" type="slidenum">
              <a:rPr lang="en-US" smtClean="0"/>
              <a:t>38</a:t>
            </a:fld>
            <a:endParaRPr lang="en-US"/>
          </a:p>
        </p:txBody>
      </p:sp>
    </p:spTree>
    <p:extLst>
      <p:ext uri="{BB962C8B-B14F-4D97-AF65-F5344CB8AC3E}">
        <p14:creationId xmlns:p14="http://schemas.microsoft.com/office/powerpoint/2010/main" val="28328087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8999F-6DC9-02DF-8DC9-7BCA67E217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10543D-7D9F-3830-4814-36805C5AE37C}"/>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B7626034-0384-11B7-A985-1B601470BE45}"/>
              </a:ext>
            </a:extLst>
          </p:cNvPr>
          <p:cNvSpPr>
            <a:spLocks noGrp="1"/>
          </p:cNvSpPr>
          <p:nvPr>
            <p:ph type="body" idx="1"/>
          </p:nvPr>
        </p:nvSpPr>
        <p:spPr/>
        <p:txBody>
          <a:bodyPr/>
          <a:lstStyle/>
          <a:p>
            <a:pPr lvl="0">
              <a:spcAft>
                <a:spcPts val="800"/>
              </a:spcAft>
            </a:pPr>
            <a:r>
              <a:rPr lang="en-GB" sz="1400" b="1" dirty="0">
                <a:effectLst/>
                <a:latin typeface="Arial" panose="020B0604020202020204" pitchFamily="34" charset="0"/>
                <a:ea typeface="Times New Roman" panose="02020603050405020304" pitchFamily="18" charset="0"/>
                <a:cs typeface="Arial" panose="020B0604020202020204" pitchFamily="34" charset="0"/>
              </a:rPr>
              <a:t>Plenary: Reflection and discussion:</a:t>
            </a:r>
          </a:p>
          <a:p>
            <a:pPr lvl="0">
              <a:spcAft>
                <a:spcPts val="800"/>
              </a:spcAft>
            </a:pPr>
            <a:endParaRPr lang="en-GB" sz="1400" dirty="0">
              <a:effectLst/>
              <a:latin typeface="Arial" panose="020B0604020202020204" pitchFamily="34" charset="0"/>
              <a:ea typeface="Times New Roman" panose="02020603050405020304" pitchFamily="18" charset="0"/>
              <a:cs typeface="Arial" panose="020B0604020202020204" pitchFamily="34" charset="0"/>
            </a:endParaRPr>
          </a:p>
          <a:p>
            <a:pPr marL="457206" lvl="1">
              <a:lnSpc>
                <a:spcPct val="114999"/>
              </a:lnSpc>
              <a:spcAft>
                <a:spcPts val="800"/>
              </a:spcAft>
            </a:pPr>
            <a:r>
              <a:rPr lang="en-GB" sz="1400" dirty="0">
                <a:solidFill>
                  <a:srgbClr val="000000"/>
                </a:solidFill>
                <a:latin typeface="Segoe UI" panose="020B0502040204020203" pitchFamily="34" charset="0"/>
                <a:cs typeface="Segoe UI" panose="020B0502040204020203" pitchFamily="34" charset="0"/>
              </a:rPr>
              <a:t>What has surprised you about the risks of smoking?</a:t>
            </a:r>
          </a:p>
          <a:p>
            <a:pPr marL="457206" lvl="1">
              <a:lnSpc>
                <a:spcPct val="114999"/>
              </a:lnSpc>
              <a:spcAft>
                <a:spcPts val="800"/>
              </a:spcAft>
            </a:pPr>
            <a:endParaRPr lang="en-GB" sz="1400" dirty="0">
              <a:solidFill>
                <a:srgbClr val="000000"/>
              </a:solidFill>
              <a:latin typeface="Segoe UI" panose="020B0502040204020203" pitchFamily="34" charset="0"/>
              <a:cs typeface="Segoe UI" panose="020B0502040204020203" pitchFamily="34" charset="0"/>
            </a:endParaRPr>
          </a:p>
          <a:p>
            <a:pPr marL="457206" lvl="1">
              <a:lnSpc>
                <a:spcPct val="114999"/>
              </a:lnSpc>
              <a:spcAft>
                <a:spcPts val="800"/>
              </a:spcAft>
            </a:pPr>
            <a:r>
              <a:rPr lang="en-GB" sz="1400" dirty="0">
                <a:solidFill>
                  <a:srgbClr val="000000"/>
                </a:solidFill>
                <a:latin typeface="Segoe UI" panose="020B0502040204020203" pitchFamily="34" charset="0"/>
                <a:cs typeface="Segoe UI" panose="020B0502040204020203" pitchFamily="34" charset="0"/>
              </a:rPr>
              <a:t>Does smoking pose a wider risk than just for people who smoke?</a:t>
            </a:r>
          </a:p>
          <a:p>
            <a:pPr marL="457206" lvl="1">
              <a:lnSpc>
                <a:spcPct val="114999"/>
              </a:lnSpc>
              <a:spcAft>
                <a:spcPts val="800"/>
              </a:spcAft>
            </a:pPr>
            <a:endParaRPr lang="en-GB" sz="1400" dirty="0">
              <a:solidFill>
                <a:srgbClr val="000000"/>
              </a:solidFill>
              <a:latin typeface="Segoe UI" panose="020B0502040204020203" pitchFamily="34" charset="0"/>
              <a:cs typeface="Segoe UI" panose="020B0502040204020203" pitchFamily="34" charset="0"/>
            </a:endParaRPr>
          </a:p>
          <a:p>
            <a:pPr marL="457206" lvl="1">
              <a:lnSpc>
                <a:spcPct val="114999"/>
              </a:lnSpc>
              <a:spcAft>
                <a:spcPts val="800"/>
              </a:spcAft>
            </a:pPr>
            <a:r>
              <a:rPr lang="en-GB" sz="1400" dirty="0">
                <a:solidFill>
                  <a:srgbClr val="000000"/>
                </a:solidFill>
                <a:latin typeface="Segoe UI" panose="020B0502040204020203" pitchFamily="34" charset="0"/>
                <a:cs typeface="Segoe UI" panose="020B0502040204020203" pitchFamily="34" charset="0"/>
              </a:rPr>
              <a:t>What steps can someone take to avoid or reduce these risks?</a:t>
            </a:r>
            <a:endParaRPr lang="en-US" sz="1400" dirty="0">
              <a:solidFill>
                <a:srgbClr val="000000"/>
              </a:solidFill>
              <a:latin typeface="Segoe UI" panose="020B0502040204020203" pitchFamily="34" charset="0"/>
              <a:cs typeface="Segoe UI" panose="020B0502040204020203" pitchFamily="34" charset="0"/>
            </a:endParaRPr>
          </a:p>
          <a:p>
            <a:endParaRPr lang="en-US" dirty="0"/>
          </a:p>
        </p:txBody>
      </p:sp>
      <p:sp>
        <p:nvSpPr>
          <p:cNvPr id="4" name="Slide Number Placeholder 3">
            <a:extLst>
              <a:ext uri="{FF2B5EF4-FFF2-40B4-BE49-F238E27FC236}">
                <a16:creationId xmlns:a16="http://schemas.microsoft.com/office/drawing/2014/main" id="{80C54D4C-AFEF-C725-600F-0AA7D6154B84}"/>
              </a:ext>
            </a:extLst>
          </p:cNvPr>
          <p:cNvSpPr>
            <a:spLocks noGrp="1"/>
          </p:cNvSpPr>
          <p:nvPr>
            <p:ph type="sldNum" sz="quarter" idx="5"/>
          </p:nvPr>
        </p:nvSpPr>
        <p:spPr/>
        <p:txBody>
          <a:bodyPr/>
          <a:lstStyle/>
          <a:p>
            <a:fld id="{BA3BEDBC-428D-494E-98E4-E0003596C6A2}" type="slidenum">
              <a:rPr lang="en-GB" smtClean="0"/>
              <a:t>39</a:t>
            </a:fld>
            <a:endParaRPr lang="en-GB"/>
          </a:p>
        </p:txBody>
      </p:sp>
    </p:spTree>
    <p:extLst>
      <p:ext uri="{BB962C8B-B14F-4D97-AF65-F5344CB8AC3E}">
        <p14:creationId xmlns:p14="http://schemas.microsoft.com/office/powerpoint/2010/main" val="4224469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F120D6-B27B-6957-B851-BC95907422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975B13-727B-924C-4516-C933CC438BA3}"/>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CE9AA0CF-F864-A4D9-22D0-B5892FCAEC45}"/>
              </a:ext>
            </a:extLst>
          </p:cNvPr>
          <p:cNvSpPr>
            <a:spLocks noGrp="1"/>
          </p:cNvSpPr>
          <p:nvPr>
            <p:ph type="body" idx="1"/>
          </p:nvPr>
        </p:nvSpPr>
        <p:spPr/>
        <p:txBody>
          <a:bodyPr/>
          <a:lstStyle/>
          <a:p>
            <a:pPr algn="just" rtl="0" fontAlgn="base">
              <a:lnSpc>
                <a:spcPts val="1564"/>
              </a:lnSpc>
              <a:spcAft>
                <a:spcPts val="800"/>
              </a:spcAft>
              <a:buNone/>
            </a:pPr>
            <a:r>
              <a:rPr lang="en-GB" sz="1400" b="1" i="0" dirty="0">
                <a:solidFill>
                  <a:srgbClr val="000000"/>
                </a:solidFill>
                <a:effectLst/>
                <a:latin typeface="Aptos" panose="020B0004020202020204" pitchFamily="34" charset="0"/>
              </a:rPr>
              <a:t>Activity Slide: The Confidence Ruler</a:t>
            </a:r>
            <a:r>
              <a:rPr lang="en-GB" sz="1400" b="0" i="0" dirty="0">
                <a:solidFill>
                  <a:srgbClr val="000000"/>
                </a:solidFill>
                <a:effectLst/>
                <a:latin typeface="Aptos" panose="020B0004020202020204" pitchFamily="34" charset="0"/>
              </a:rPr>
              <a:t> </a:t>
            </a:r>
            <a:endParaRPr lang="en-GB" sz="1400" b="0" i="0" dirty="0">
              <a:solidFill>
                <a:srgbClr val="000000"/>
              </a:solidFill>
              <a:effectLst/>
              <a:latin typeface="Segoe UI" panose="020B0502040204020203" pitchFamily="34" charset="0"/>
            </a:endParaRPr>
          </a:p>
          <a:p>
            <a:pPr algn="just" rtl="0" fontAlgn="base">
              <a:lnSpc>
                <a:spcPts val="1564"/>
              </a:lnSpc>
              <a:spcAft>
                <a:spcPts val="800"/>
              </a:spcAft>
              <a:buNone/>
            </a:pPr>
            <a:r>
              <a:rPr lang="en-GB" sz="1400" b="0" i="0" dirty="0">
                <a:solidFill>
                  <a:srgbClr val="000000"/>
                </a:solidFill>
                <a:effectLst/>
                <a:latin typeface="Aptos" panose="020B0004020202020204" pitchFamily="34" charset="0"/>
              </a:rPr>
              <a:t>Teacher/Facilitator can ask young people to rate their knowledge and understanding around smoking and the areas to be covered in the lesson out of 10, providing a baseline.  This can be repeated at the end of input as a measure of progress.   </a:t>
            </a:r>
            <a:endParaRPr lang="en-GB" sz="1400" b="0" i="0" dirty="0">
              <a:solidFill>
                <a:srgbClr val="000000"/>
              </a:solidFill>
              <a:effectLst/>
              <a:latin typeface="Segoe UI" panose="020B0502040204020203" pitchFamily="34" charset="0"/>
            </a:endParaRPr>
          </a:p>
          <a:p>
            <a:pPr algn="just" rtl="0" fontAlgn="base">
              <a:lnSpc>
                <a:spcPts val="1564"/>
              </a:lnSpc>
              <a:spcAft>
                <a:spcPts val="800"/>
              </a:spcAft>
            </a:pPr>
            <a:r>
              <a:rPr lang="en-GB" sz="1400" b="0" i="0" dirty="0">
                <a:solidFill>
                  <a:srgbClr val="000000"/>
                </a:solidFill>
                <a:effectLst/>
                <a:latin typeface="Aptos" panose="020B0004020202020204" pitchFamily="34" charset="0"/>
              </a:rPr>
              <a:t>How confident are you in what you already know about Smoking/Tobacco? </a:t>
            </a:r>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44C07347-07D6-CE3C-A0E2-E2CC7740465E}"/>
              </a:ext>
            </a:extLst>
          </p:cNvPr>
          <p:cNvSpPr>
            <a:spLocks noGrp="1"/>
          </p:cNvSpPr>
          <p:nvPr>
            <p:ph type="sldNum" sz="quarter" idx="10"/>
          </p:nvPr>
        </p:nvSpPr>
        <p:spPr/>
        <p:txBody>
          <a:bodyPr/>
          <a:lstStyle/>
          <a:p>
            <a:fld id="{C08248B4-05AC-4B1A-992B-69771E8850E2}" type="slidenum">
              <a:rPr lang="en-GB" smtClean="0"/>
              <a:t>4</a:t>
            </a:fld>
            <a:endParaRPr lang="en-GB"/>
          </a:p>
        </p:txBody>
      </p:sp>
    </p:spTree>
    <p:extLst>
      <p:ext uri="{BB962C8B-B14F-4D97-AF65-F5344CB8AC3E}">
        <p14:creationId xmlns:p14="http://schemas.microsoft.com/office/powerpoint/2010/main" val="36797140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4E002-2CD9-4AB3-A258-02A544DD0D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19B073-C2EF-4C37-B6C6-A194F821E7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B3AA13-D992-3A91-0F0D-C10FF89E110C}"/>
              </a:ext>
            </a:extLst>
          </p:cNvPr>
          <p:cNvSpPr>
            <a:spLocks noGrp="1"/>
          </p:cNvSpPr>
          <p:nvPr>
            <p:ph type="body" idx="1"/>
          </p:nvPr>
        </p:nvSpPr>
        <p:spPr/>
        <p:txBody>
          <a:bodyPr/>
          <a:lstStyle/>
          <a:p>
            <a:pPr algn="l" rtl="0" fontAlgn="base">
              <a:lnSpc>
                <a:spcPts val="1564"/>
              </a:lnSpc>
              <a:spcAft>
                <a:spcPts val="800"/>
              </a:spcAft>
              <a:buNone/>
            </a:pPr>
            <a:r>
              <a:rPr lang="en-GB" sz="1200" b="1" i="0" dirty="0">
                <a:solidFill>
                  <a:srgbClr val="000000"/>
                </a:solidFill>
                <a:effectLst/>
                <a:latin typeface="Aptos" panose="020B0004020202020204" pitchFamily="34" charset="0"/>
              </a:rPr>
              <a:t>Information Slide: Where to go for help and information</a:t>
            </a:r>
          </a:p>
          <a:p>
            <a:pPr algn="l" rtl="0" fontAlgn="base">
              <a:lnSpc>
                <a:spcPts val="1564"/>
              </a:lnSpc>
              <a:spcAft>
                <a:spcPts val="800"/>
              </a:spcAft>
              <a:buNone/>
            </a:pPr>
            <a:r>
              <a:rPr lang="en-GB" sz="1200" b="0" i="0" dirty="0">
                <a:solidFill>
                  <a:srgbClr val="000000"/>
                </a:solidFill>
                <a:effectLst/>
                <a:latin typeface="Aptos" panose="020B0004020202020204" pitchFamily="34" charset="0"/>
              </a:rPr>
              <a:t> </a:t>
            </a:r>
            <a:endParaRPr lang="en-GB" b="0" i="0" dirty="0">
              <a:solidFill>
                <a:srgbClr val="000000"/>
              </a:solidFill>
              <a:effectLst/>
              <a:latin typeface="Segoe UI" panose="020B0502040204020203" pitchFamily="34" charset="0"/>
            </a:endParaRPr>
          </a:p>
          <a:p>
            <a:pPr algn="l" rtl="0" fontAlgn="base">
              <a:lnSpc>
                <a:spcPts val="1564"/>
              </a:lnSpc>
              <a:spcAft>
                <a:spcPts val="800"/>
              </a:spcAft>
              <a:buNone/>
            </a:pPr>
            <a:r>
              <a:rPr lang="en-GB" sz="1200" b="0" i="0" dirty="0">
                <a:solidFill>
                  <a:srgbClr val="000000"/>
                </a:solidFill>
                <a:effectLst/>
                <a:latin typeface="Aptos" panose="020B0004020202020204" pitchFamily="34" charset="0"/>
              </a:rPr>
              <a:t>Teacher shares information with young people.  Links can be accessed together as a class to familiarise young people with the resources.   </a:t>
            </a:r>
            <a:endParaRPr lang="en-GB" b="0" i="0" dirty="0">
              <a:solidFill>
                <a:srgbClr val="000000"/>
              </a:solidFill>
              <a:effectLst/>
              <a:latin typeface="Segoe UI" panose="020B0502040204020203" pitchFamily="34" charset="0"/>
            </a:endParaRPr>
          </a:p>
          <a:p>
            <a:pPr algn="l" rtl="0" fontAlgn="base">
              <a:lnSpc>
                <a:spcPts val="1564"/>
              </a:lnSpc>
              <a:buNone/>
            </a:pPr>
            <a:r>
              <a:rPr lang="en-GB" sz="1200" b="0" i="0" u="sng" strike="noStrike" dirty="0">
                <a:solidFill>
                  <a:srgbClr val="000000"/>
                </a:solidFill>
                <a:effectLst/>
                <a:latin typeface="Aptos" panose="020B0004020202020204" pitchFamily="34" charset="0"/>
                <a:hlinkClick r:id="rId3"/>
              </a:rPr>
              <a:t>Quit your way Youth - NHSGGC</a:t>
            </a:r>
            <a:r>
              <a:rPr lang="en-GB" sz="1200" b="0" i="0" dirty="0">
                <a:solidFill>
                  <a:srgbClr val="000000"/>
                </a:solidFill>
                <a:effectLst/>
                <a:latin typeface="Aptos" panose="020B0004020202020204" pitchFamily="34" charset="0"/>
              </a:rPr>
              <a:t>  </a:t>
            </a:r>
            <a:endParaRPr lang="en-GB" b="0" i="0" dirty="0">
              <a:solidFill>
                <a:srgbClr val="000000"/>
              </a:solidFill>
              <a:effectLst/>
              <a:latin typeface="Segoe UI" panose="020B0502040204020203" pitchFamily="34" charset="0"/>
            </a:endParaRPr>
          </a:p>
          <a:p>
            <a:r>
              <a:rPr lang="en-GB" dirty="0">
                <a:hlinkClick r:id="rId4"/>
              </a:rPr>
              <a:t>https://www.nhsinform.scot/campaigns/vaping/</a:t>
            </a:r>
            <a:r>
              <a:rPr lang="en-GB" dirty="0"/>
              <a:t> </a:t>
            </a:r>
          </a:p>
          <a:p>
            <a:pPr algn="l" rtl="0" fontAlgn="base">
              <a:lnSpc>
                <a:spcPts val="1564"/>
              </a:lnSpc>
              <a:buNone/>
            </a:pPr>
            <a:r>
              <a:rPr lang="en-GB" sz="1200" b="0" i="0" dirty="0">
                <a:solidFill>
                  <a:srgbClr val="000000"/>
                </a:solidFill>
                <a:effectLst/>
                <a:latin typeface="Aptos" panose="020B0004020202020204" pitchFamily="34" charset="0"/>
              </a:rPr>
              <a:t> </a:t>
            </a:r>
            <a:endParaRPr lang="en-GB" b="0" i="0" dirty="0">
              <a:solidFill>
                <a:srgbClr val="000000"/>
              </a:solidFill>
              <a:effectLst/>
              <a:latin typeface="Segoe UI" panose="020B0502040204020203" pitchFamily="34" charset="0"/>
            </a:endParaRPr>
          </a:p>
          <a:p>
            <a:pPr algn="l" rtl="0" fontAlgn="base">
              <a:lnSpc>
                <a:spcPts val="1564"/>
              </a:lnSpc>
              <a:spcAft>
                <a:spcPts val="800"/>
              </a:spcAft>
              <a:buNone/>
            </a:pPr>
            <a:r>
              <a:rPr lang="en-GB" sz="1200" b="0" i="0" dirty="0">
                <a:solidFill>
                  <a:srgbClr val="000000"/>
                </a:solidFill>
                <a:effectLst/>
                <a:latin typeface="Aptos" panose="020B0004020202020204" pitchFamily="34" charset="0"/>
              </a:rPr>
              <a:t>Encourage discussion about accessing support.  How easy is this for young people to do?  Who are their trusted adults both in and out of school?   </a:t>
            </a:r>
            <a:endParaRPr lang="en-GB" b="0" i="0" dirty="0">
              <a:solidFill>
                <a:srgbClr val="000000"/>
              </a:solidFill>
              <a:effectLst/>
              <a:latin typeface="Segoe UI" panose="020B0502040204020203" pitchFamily="34" charset="0"/>
            </a:endParaRPr>
          </a:p>
          <a:p>
            <a:endParaRPr lang="en-US" dirty="0"/>
          </a:p>
        </p:txBody>
      </p:sp>
      <p:sp>
        <p:nvSpPr>
          <p:cNvPr id="4" name="Slide Number Placeholder 3">
            <a:extLst>
              <a:ext uri="{FF2B5EF4-FFF2-40B4-BE49-F238E27FC236}">
                <a16:creationId xmlns:a16="http://schemas.microsoft.com/office/drawing/2014/main" id="{C8F2787F-5A57-40F9-6FDA-A8737553B6EE}"/>
              </a:ext>
            </a:extLst>
          </p:cNvPr>
          <p:cNvSpPr>
            <a:spLocks noGrp="1"/>
          </p:cNvSpPr>
          <p:nvPr>
            <p:ph type="sldNum" sz="quarter" idx="5"/>
          </p:nvPr>
        </p:nvSpPr>
        <p:spPr/>
        <p:txBody>
          <a:bodyPr/>
          <a:lstStyle/>
          <a:p>
            <a:fld id="{713DB98F-6C2B-4949-B3FD-B1FAAD83D033}" type="slidenum">
              <a:rPr lang="en-US" smtClean="0"/>
              <a:t>40</a:t>
            </a:fld>
            <a:endParaRPr lang="en-US"/>
          </a:p>
        </p:txBody>
      </p:sp>
    </p:spTree>
    <p:extLst>
      <p:ext uri="{BB962C8B-B14F-4D97-AF65-F5344CB8AC3E}">
        <p14:creationId xmlns:p14="http://schemas.microsoft.com/office/powerpoint/2010/main" val="4210775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0DC506-E971-855F-D836-23A2865321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5947A1-9B6C-B4A2-D084-5C91092D82FC}"/>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F1D05277-783D-5FAB-AAF6-255F5A23402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Activity Slide: The confidence ruler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dirty="0"/>
          </a:p>
          <a:p>
            <a:r>
              <a:rPr lang="en-US" sz="1400" b="0" dirty="0">
                <a:latin typeface="Arial" panose="020B0604020202020204" pitchFamily="34" charset="0"/>
                <a:cs typeface="Arial" panose="020B0604020202020204" pitchFamily="34" charset="0"/>
              </a:rPr>
              <a:t>Teacher/Facilitator can ask young people to rate their knowledge and understanding around vaping out of 10, following the input.  </a:t>
            </a:r>
            <a:endParaRPr lang="en-US" sz="1400" b="1" dirty="0">
              <a:latin typeface="Arial" panose="020B0604020202020204" pitchFamily="34" charset="0"/>
              <a:cs typeface="Arial" panose="020B0604020202020204" pitchFamily="34" charset="0"/>
            </a:endParaRPr>
          </a:p>
          <a:p>
            <a:pPr algn="just" rtl="0" fontAlgn="base">
              <a:lnSpc>
                <a:spcPts val="1564"/>
              </a:lnSpc>
              <a:spcAft>
                <a:spcPts val="800"/>
              </a:spcAft>
            </a:pPr>
            <a:r>
              <a:rPr lang="en-GB" sz="1400" b="0" i="0" dirty="0">
                <a:solidFill>
                  <a:srgbClr val="000000"/>
                </a:solidFill>
                <a:effectLst/>
                <a:latin typeface="Aptos" panose="020B0004020202020204" pitchFamily="34" charset="0"/>
              </a:rPr>
              <a:t>How confident are you in what you already know about Smoking/Tobacco? </a:t>
            </a:r>
            <a:endParaRPr lang="en-US" sz="14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DFFD9F81-A6B2-3636-DB72-BEC012E2AF56}"/>
              </a:ext>
            </a:extLst>
          </p:cNvPr>
          <p:cNvSpPr>
            <a:spLocks noGrp="1"/>
          </p:cNvSpPr>
          <p:nvPr>
            <p:ph type="sldNum" sz="quarter" idx="10"/>
          </p:nvPr>
        </p:nvSpPr>
        <p:spPr/>
        <p:txBody>
          <a:bodyPr/>
          <a:lstStyle/>
          <a:p>
            <a:fld id="{C08248B4-05AC-4B1A-992B-69771E8850E2}" type="slidenum">
              <a:rPr lang="en-GB" smtClean="0"/>
              <a:t>41</a:t>
            </a:fld>
            <a:endParaRPr lang="en-GB"/>
          </a:p>
        </p:txBody>
      </p:sp>
    </p:spTree>
    <p:extLst>
      <p:ext uri="{BB962C8B-B14F-4D97-AF65-F5344CB8AC3E}">
        <p14:creationId xmlns:p14="http://schemas.microsoft.com/office/powerpoint/2010/main" val="1908730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F8999-3E86-4235-AE4C-A943A1FD74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FE7A32-DC2F-1E9F-EE63-90898D76E12A}"/>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8B726DDF-9C6A-BF71-D806-C2C740441367}"/>
              </a:ext>
            </a:extLst>
          </p:cNvPr>
          <p:cNvSpPr>
            <a:spLocks noGrp="1"/>
          </p:cNvSpPr>
          <p:nvPr>
            <p:ph type="body" idx="1"/>
          </p:nvPr>
        </p:nvSpPr>
        <p:spPr/>
        <p:txBody>
          <a:bodyPr/>
          <a:lstStyle/>
          <a:p>
            <a:pPr algn="l"/>
            <a:r>
              <a:rPr lang="en-GB" sz="1400" b="1" i="0" u="none" strike="noStrike" dirty="0">
                <a:solidFill>
                  <a:srgbClr val="000000"/>
                </a:solidFill>
                <a:effectLst/>
                <a:latin typeface="Arial" panose="020B0604020202020204" pitchFamily="34" charset="0"/>
                <a:cs typeface="Arial" panose="020B0604020202020204" pitchFamily="34" charset="0"/>
              </a:rPr>
              <a:t>Activity:  Smoking: What do we know?</a:t>
            </a:r>
          </a:p>
          <a:p>
            <a:pPr algn="l"/>
            <a:endParaRPr lang="en-GB" sz="1400" b="1" i="0" u="none" strike="noStrike" dirty="0">
              <a:solidFill>
                <a:srgbClr val="000000"/>
              </a:solidFill>
              <a:effectLst/>
              <a:latin typeface="Arial" panose="020B0604020202020204" pitchFamily="34" charset="0"/>
              <a:cs typeface="Arial" panose="020B0604020202020204" pitchFamily="34" charset="0"/>
            </a:endParaRPr>
          </a:p>
          <a:p>
            <a:pPr algn="l"/>
            <a:r>
              <a:rPr lang="en-GB" sz="1400" b="0" i="0" u="none" strike="noStrike" dirty="0">
                <a:solidFill>
                  <a:srgbClr val="000000"/>
                </a:solidFill>
                <a:effectLst/>
                <a:latin typeface="Arial" panose="020B0604020202020204" pitchFamily="34" charset="0"/>
                <a:cs typeface="Arial" panose="020B0604020202020204" pitchFamily="34" charset="0"/>
              </a:rPr>
              <a:t>In groups or as a class.</a:t>
            </a:r>
          </a:p>
          <a:p>
            <a:pPr marL="0" indent="0" algn="l">
              <a:buFont typeface="Arial" panose="020B0604020202020204" pitchFamily="34" charset="0"/>
              <a:buNone/>
            </a:pPr>
            <a:endParaRPr lang="en-GB" sz="1200" b="0" i="0" u="none" strike="noStrike" kern="1200" dirty="0">
              <a:solidFill>
                <a:schemeClr val="tx1"/>
              </a:solidFill>
              <a:effectLst/>
              <a:latin typeface="+mn-lt"/>
              <a:ea typeface="+mn-ea"/>
              <a:cs typeface="+mn-cs"/>
            </a:endParaRPr>
          </a:p>
          <a:p>
            <a:pPr marL="0" indent="0" algn="l">
              <a:buFont typeface="Arial" panose="020B0604020202020204" pitchFamily="34" charset="0"/>
              <a:buNone/>
            </a:pPr>
            <a:r>
              <a:rPr lang="en-GB" sz="14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Write "Smoking" on the board and ask students to write down any words, phrases or ideas they associate with the word ‘smoking’  (e.g., cigarettes, addiction, health, social pressure).</a:t>
            </a:r>
            <a:endParaRPr lang="en-GB" sz="1200" b="0" i="0" u="none" strike="noStrike" kern="100" dirty="0">
              <a:solidFill>
                <a:srgbClr val="000000"/>
              </a:solidFill>
              <a:effectLst/>
              <a:latin typeface="Aptos" panose="020B0004020202020204" pitchFamily="34" charset="0"/>
              <a:ea typeface="DengXian" panose="02010600030101010101" pitchFamily="2" charset="-122"/>
              <a:cs typeface="Times New Roman" panose="02020603050405020304" pitchFamily="18" charset="0"/>
            </a:endParaRPr>
          </a:p>
          <a:p>
            <a:pPr algn="l">
              <a:buFont typeface="Arial" panose="020B0604020202020204" pitchFamily="34" charset="0"/>
              <a:buChar char="•"/>
            </a:pPr>
            <a:endParaRPr lang="en-GB" sz="1400" b="0" i="0" u="none" strike="noStrike" dirty="0">
              <a:solidFill>
                <a:srgbClr val="000000"/>
              </a:solidFill>
              <a:effectLst/>
              <a:latin typeface="Arial" panose="020B0604020202020204" pitchFamily="34" charset="0"/>
              <a:cs typeface="Arial" panose="020B0604020202020204" pitchFamily="34" charset="0"/>
            </a:endParaRPr>
          </a:p>
          <a:p>
            <a:pPr algn="l"/>
            <a:r>
              <a:rPr lang="en-GB" sz="1400" b="0" i="0" u="none" strike="noStrike" dirty="0">
                <a:solidFill>
                  <a:srgbClr val="000000"/>
                </a:solidFill>
                <a:effectLst/>
                <a:latin typeface="Arial" panose="020B0604020202020204" pitchFamily="34" charset="0"/>
                <a:cs typeface="Arial" panose="020B0604020202020204" pitchFamily="34" charset="0"/>
              </a:rPr>
              <a:t>This will activate prior knowledge and identify what they already understand about smoking.  </a:t>
            </a:r>
          </a:p>
          <a:p>
            <a:endParaRPr lang="en-US" sz="1400" dirty="0">
              <a:latin typeface="Arial" panose="020B0604020202020204" pitchFamily="34" charset="0"/>
              <a:cs typeface="Arial" panose="020B0604020202020204" pitchFamily="34" charset="0"/>
            </a:endParaRPr>
          </a:p>
          <a:p>
            <a:r>
              <a:rPr lang="en-US" dirty="0"/>
              <a:t> </a:t>
            </a:r>
          </a:p>
        </p:txBody>
      </p:sp>
      <p:sp>
        <p:nvSpPr>
          <p:cNvPr id="4" name="Slide Number Placeholder 3">
            <a:extLst>
              <a:ext uri="{FF2B5EF4-FFF2-40B4-BE49-F238E27FC236}">
                <a16:creationId xmlns:a16="http://schemas.microsoft.com/office/drawing/2014/main" id="{DED793E1-BB5B-FD79-796A-D64A51B28340}"/>
              </a:ext>
            </a:extLst>
          </p:cNvPr>
          <p:cNvSpPr>
            <a:spLocks noGrp="1"/>
          </p:cNvSpPr>
          <p:nvPr>
            <p:ph type="sldNum" sz="quarter" idx="5"/>
          </p:nvPr>
        </p:nvSpPr>
        <p:spPr/>
        <p:txBody>
          <a:bodyPr/>
          <a:lstStyle/>
          <a:p>
            <a:fld id="{713DB98F-6C2B-4949-B3FD-B1FAAD83D033}" type="slidenum">
              <a:rPr lang="en-US" smtClean="0"/>
              <a:t>5</a:t>
            </a:fld>
            <a:endParaRPr lang="en-US"/>
          </a:p>
        </p:txBody>
      </p:sp>
    </p:spTree>
    <p:extLst>
      <p:ext uri="{BB962C8B-B14F-4D97-AF65-F5344CB8AC3E}">
        <p14:creationId xmlns:p14="http://schemas.microsoft.com/office/powerpoint/2010/main" val="1172894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626CA-5C42-C83C-5807-535AF29A48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9A57B4-D5CB-6CDD-E118-2421955142A6}"/>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517FCF69-442F-D932-6738-5DF482945366}"/>
              </a:ext>
            </a:extLst>
          </p:cNvPr>
          <p:cNvSpPr>
            <a:spLocks noGrp="1"/>
          </p:cNvSpPr>
          <p:nvPr>
            <p:ph type="body" idx="1"/>
          </p:nvPr>
        </p:nvSpPr>
        <p:spPr/>
        <p:txBody>
          <a:bodyPr/>
          <a:lstStyle/>
          <a:p>
            <a:pPr algn="l"/>
            <a:r>
              <a:rPr lang="en-GB" sz="1400" b="1" i="0" u="none" strike="noStrike" dirty="0">
                <a:solidFill>
                  <a:srgbClr val="000000"/>
                </a:solidFill>
                <a:effectLst/>
                <a:latin typeface="Arial" panose="020B0604020202020204" pitchFamily="34" charset="0"/>
                <a:cs typeface="Arial" panose="020B0604020202020204" pitchFamily="34" charset="0"/>
              </a:rPr>
              <a:t>Activity:  Smoking: What do we know?</a:t>
            </a:r>
          </a:p>
          <a:p>
            <a:pPr algn="l"/>
            <a:endParaRPr lang="en-GB" sz="1400" b="1" i="0" u="none" strike="noStrike" dirty="0">
              <a:solidFill>
                <a:srgbClr val="000000"/>
              </a:solidFill>
              <a:effectLst/>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Collate responses into categories, discuss how they may overlap.  Areas may include: physical effects, mental wellbeing, environmental issues.  </a:t>
            </a: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r>
              <a:rPr lang="en-US" dirty="0"/>
              <a:t> </a:t>
            </a:r>
          </a:p>
        </p:txBody>
      </p:sp>
      <p:sp>
        <p:nvSpPr>
          <p:cNvPr id="4" name="Slide Number Placeholder 3">
            <a:extLst>
              <a:ext uri="{FF2B5EF4-FFF2-40B4-BE49-F238E27FC236}">
                <a16:creationId xmlns:a16="http://schemas.microsoft.com/office/drawing/2014/main" id="{D4E65202-315F-D303-2C02-573CE461787B}"/>
              </a:ext>
            </a:extLst>
          </p:cNvPr>
          <p:cNvSpPr>
            <a:spLocks noGrp="1"/>
          </p:cNvSpPr>
          <p:nvPr>
            <p:ph type="sldNum" sz="quarter" idx="5"/>
          </p:nvPr>
        </p:nvSpPr>
        <p:spPr/>
        <p:txBody>
          <a:bodyPr/>
          <a:lstStyle/>
          <a:p>
            <a:fld id="{713DB98F-6C2B-4949-B3FD-B1FAAD83D033}" type="slidenum">
              <a:rPr lang="en-US" smtClean="0"/>
              <a:t>6</a:t>
            </a:fld>
            <a:endParaRPr lang="en-US"/>
          </a:p>
        </p:txBody>
      </p:sp>
    </p:spTree>
    <p:extLst>
      <p:ext uri="{BB962C8B-B14F-4D97-AF65-F5344CB8AC3E}">
        <p14:creationId xmlns:p14="http://schemas.microsoft.com/office/powerpoint/2010/main" val="1026702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53C65-0F4C-9A64-35E4-CAD4654CC6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28F0AD-16D9-9C60-462D-F22578EA4E9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E9A70BD4-369E-AB4D-2389-C1C39BC91181}"/>
              </a:ext>
            </a:extLst>
          </p:cNvPr>
          <p:cNvSpPr>
            <a:spLocks noGrp="1"/>
          </p:cNvSpPr>
          <p:nvPr>
            <p:ph type="body" idx="1"/>
          </p:nvPr>
        </p:nvSpPr>
        <p:spPr/>
        <p:txBody>
          <a:bodyPr/>
          <a:lstStyle/>
          <a:p>
            <a:pPr algn="l"/>
            <a:r>
              <a:rPr lang="en-GB" sz="2000" b="1" i="0" u="none" strike="noStrike" dirty="0">
                <a:solidFill>
                  <a:srgbClr val="000000"/>
                </a:solidFill>
                <a:effectLst/>
              </a:rPr>
              <a:t>Activity: Smoking: True or False:</a:t>
            </a:r>
            <a:r>
              <a:rPr lang="en-GB" sz="2000" b="0" i="0" u="none" strike="noStrike" dirty="0">
                <a:solidFill>
                  <a:srgbClr val="000000"/>
                </a:solidFill>
                <a:effectLst/>
              </a:rPr>
              <a:t> Most adult people who smoke began smoking before the age of 18.</a:t>
            </a:r>
          </a:p>
          <a:p>
            <a:pPr algn="l"/>
            <a:endParaRPr lang="en-GB" sz="2000" b="0" i="0" u="none" strike="noStrike" dirty="0">
              <a:solidFill>
                <a:srgbClr val="000000"/>
              </a:solidFill>
              <a:effectLst/>
            </a:endParaRPr>
          </a:p>
          <a:p>
            <a:pPr algn="just"/>
            <a:r>
              <a:rPr lang="en-GB" sz="2000" b="1" i="0" u="none" strike="noStrike" dirty="0">
                <a:solidFill>
                  <a:srgbClr val="000000"/>
                </a:solidFill>
                <a:effectLst/>
              </a:rPr>
              <a:t>True  </a:t>
            </a:r>
          </a:p>
          <a:p>
            <a:pPr algn="just"/>
            <a:endParaRPr lang="en-GB" sz="2000" b="1" i="0" u="none" strike="noStrike" dirty="0">
              <a:solidFill>
                <a:srgbClr val="000000"/>
              </a:solidFill>
              <a:effectLst/>
              <a:latin typeface="Segoe UI" panose="020B0502040204020203" pitchFamily="34" charset="0"/>
              <a:cs typeface="Segoe UI" panose="020B0502040204020203" pitchFamily="34" charset="0"/>
            </a:endParaRPr>
          </a:p>
          <a:p>
            <a:pPr algn="just"/>
            <a:r>
              <a:rPr lang="en-GB" sz="2000" dirty="0">
                <a:solidFill>
                  <a:srgbClr val="000000"/>
                </a:solidFill>
                <a:latin typeface="Segoe UI" panose="020B0502040204020203" pitchFamily="34" charset="0"/>
                <a:cs typeface="Segoe UI" panose="020B0502040204020203" pitchFamily="34" charset="0"/>
              </a:rPr>
              <a:t>Most adults who smoke first tried smoking when they were under 18, earlier use is linked to increased levels of smoking and dependence throughout life, a lower chance of quitting, and higher risk of smoking related disease and mortality.</a:t>
            </a:r>
          </a:p>
          <a:p>
            <a:pPr algn="just"/>
            <a:endParaRPr lang="en-GB" sz="2000" dirty="0">
              <a:solidFill>
                <a:srgbClr val="000000"/>
              </a:solidFill>
              <a:latin typeface="Segoe UI" panose="020B0502040204020203" pitchFamily="34" charset="0"/>
              <a:cs typeface="Segoe UI" panose="020B0502040204020203" pitchFamily="34" charset="0"/>
            </a:endParaRPr>
          </a:p>
          <a:p>
            <a:pPr algn="just"/>
            <a:r>
              <a:rPr lang="en-GB" sz="2000" dirty="0">
                <a:solidFill>
                  <a:srgbClr val="000000"/>
                </a:solidFill>
                <a:latin typeface="Segoe UI" panose="020B0502040204020203" pitchFamily="34" charset="0"/>
                <a:cs typeface="Segoe UI" panose="020B0502040204020203" pitchFamily="34" charset="0"/>
              </a:rPr>
              <a:t>90% of people who smoke started between the ages of 10 and 20 years in the UK.</a:t>
            </a:r>
          </a:p>
          <a:p>
            <a:pPr algn="l"/>
            <a:endParaRPr lang="en-GB" sz="2000" b="0" i="0" u="none" strike="noStrike" dirty="0">
              <a:solidFill>
                <a:srgbClr val="000000"/>
              </a:solidFill>
              <a:effectLst/>
            </a:endParaRPr>
          </a:p>
          <a:p>
            <a:endParaRPr lang="en-US" sz="1400" i="1" dirty="0">
              <a:latin typeface="Arial"/>
              <a:cs typeface="Arial"/>
            </a:endParaRPr>
          </a:p>
          <a:p>
            <a:r>
              <a:rPr lang="en-US" sz="1400" i="1" dirty="0">
                <a:latin typeface="Arial"/>
                <a:cs typeface="Arial"/>
              </a:rPr>
              <a:t>Source: https://</a:t>
            </a:r>
            <a:r>
              <a:rPr lang="en-US" sz="1400" i="1" dirty="0" err="1">
                <a:latin typeface="Arial"/>
                <a:cs typeface="Arial"/>
              </a:rPr>
              <a:t>ash.org.uk</a:t>
            </a:r>
            <a:r>
              <a:rPr lang="en-US" sz="1400" i="1" dirty="0">
                <a:latin typeface="Arial"/>
                <a:cs typeface="Arial"/>
              </a:rPr>
              <a:t>/resources/view/</a:t>
            </a:r>
            <a:r>
              <a:rPr lang="en-US" sz="1400" i="1" dirty="0" err="1">
                <a:latin typeface="Arial"/>
                <a:cs typeface="Arial"/>
              </a:rPr>
              <a:t>young-people-and-smoking?utm</a:t>
            </a:r>
            <a:endParaRPr lang="en-US" sz="1400" i="1" dirty="0">
              <a:latin typeface="Arial"/>
              <a:cs typeface="Arial"/>
            </a:endParaRPr>
          </a:p>
        </p:txBody>
      </p:sp>
      <p:sp>
        <p:nvSpPr>
          <p:cNvPr id="4" name="Slide Number Placeholder 3">
            <a:extLst>
              <a:ext uri="{FF2B5EF4-FFF2-40B4-BE49-F238E27FC236}">
                <a16:creationId xmlns:a16="http://schemas.microsoft.com/office/drawing/2014/main" id="{A2B3D954-FE03-AB93-7ABF-0DE73743684F}"/>
              </a:ext>
            </a:extLst>
          </p:cNvPr>
          <p:cNvSpPr>
            <a:spLocks noGrp="1"/>
          </p:cNvSpPr>
          <p:nvPr>
            <p:ph type="sldNum" sz="quarter" idx="5"/>
          </p:nvPr>
        </p:nvSpPr>
        <p:spPr/>
        <p:txBody>
          <a:bodyPr/>
          <a:lstStyle/>
          <a:p>
            <a:fld id="{713DB98F-6C2B-4949-B3FD-B1FAAD83D033}" type="slidenum">
              <a:rPr lang="en-US" smtClean="0"/>
              <a:t>7</a:t>
            </a:fld>
            <a:endParaRPr lang="en-US"/>
          </a:p>
        </p:txBody>
      </p:sp>
    </p:spTree>
    <p:extLst>
      <p:ext uri="{BB962C8B-B14F-4D97-AF65-F5344CB8AC3E}">
        <p14:creationId xmlns:p14="http://schemas.microsoft.com/office/powerpoint/2010/main" val="3755617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63279-60FB-5351-739C-BA0D539F52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385C5A-1021-35AC-586A-09F99B476A44}"/>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592D8E7B-8DEA-76FB-F3AF-7864B0B9501A}"/>
              </a:ext>
            </a:extLst>
          </p:cNvPr>
          <p:cNvSpPr>
            <a:spLocks noGrp="1"/>
          </p:cNvSpPr>
          <p:nvPr>
            <p:ph type="body" idx="1"/>
          </p:nvPr>
        </p:nvSpPr>
        <p:spPr/>
        <p:txBody>
          <a:bodyPr/>
          <a:lstStyle/>
          <a:p>
            <a:pPr algn="l"/>
            <a:r>
              <a:rPr lang="en-GB" sz="1400" b="1" i="0" u="none" strike="noStrike" dirty="0">
                <a:solidFill>
                  <a:srgbClr val="000000"/>
                </a:solidFill>
                <a:effectLst/>
              </a:rPr>
              <a:t>True or False:</a:t>
            </a:r>
            <a:r>
              <a:rPr lang="en-GB" sz="1400" b="0" i="0" u="none" strike="noStrike" dirty="0">
                <a:solidFill>
                  <a:srgbClr val="000000"/>
                </a:solidFill>
                <a:effectLst/>
              </a:rPr>
              <a:t> Most teenagers smoke</a:t>
            </a:r>
          </a:p>
          <a:p>
            <a:pPr algn="l"/>
            <a:endParaRPr lang="en-GB" sz="1400" b="0" i="0" u="none" strike="noStrike" dirty="0">
              <a:solidFill>
                <a:srgbClr val="000000"/>
              </a:solidFill>
              <a:effectLst/>
            </a:endParaRPr>
          </a:p>
          <a:p>
            <a:r>
              <a:rPr lang="en-GB" sz="1400" b="1" i="0" u="none" strike="noStrike" dirty="0">
                <a:solidFill>
                  <a:srgbClr val="000000"/>
                </a:solidFill>
                <a:effectLst/>
              </a:rPr>
              <a:t>False</a:t>
            </a:r>
          </a:p>
          <a:p>
            <a:endParaRPr lang="en-GB" sz="1400" b="0" i="0" u="none" strike="noStrike" dirty="0">
              <a:solidFill>
                <a:srgbClr val="000000"/>
              </a:solidFill>
              <a:effectLst/>
            </a:endParaRPr>
          </a:p>
          <a:p>
            <a:r>
              <a:rPr lang="en-GB" sz="1400" dirty="0">
                <a:solidFill>
                  <a:srgbClr val="000000"/>
                </a:solidFill>
              </a:rPr>
              <a:t>Most teenagers in Scotland do NOT smoke.  In fact, smoking rates among young people have been decreasing for years. Choosing not to smoke is the norm, not the exception</a:t>
            </a:r>
            <a:endParaRPr lang="en-US" sz="1400" dirty="0">
              <a:latin typeface="Arial" panose="020B0604020202020204" pitchFamily="34" charset="0"/>
              <a:cs typeface="Arial" panose="020B0604020202020204" pitchFamily="34" charset="0"/>
            </a:endParaRPr>
          </a:p>
          <a:p>
            <a:endParaRPr lang="en-US" sz="1400" i="1" dirty="0">
              <a:latin typeface="Arial" panose="020B0604020202020204" pitchFamily="34" charset="0"/>
              <a:cs typeface="Arial" panose="020B0604020202020204" pitchFamily="34" charset="0"/>
            </a:endParaRPr>
          </a:p>
          <a:p>
            <a:pPr algn="l"/>
            <a:r>
              <a:rPr lang="en-GB" sz="1400" b="0" i="0" u="none" strike="noStrike" dirty="0">
                <a:solidFill>
                  <a:srgbClr val="000000"/>
                </a:solidFill>
                <a:effectLst/>
                <a:latin typeface="Arial"/>
                <a:cs typeface="Arial"/>
              </a:rPr>
              <a:t>Recent data from the ASH </a:t>
            </a:r>
            <a:r>
              <a:rPr lang="en-GB" sz="1400" b="0" i="0" u="none" strike="noStrike" dirty="0" err="1">
                <a:solidFill>
                  <a:srgbClr val="000000"/>
                </a:solidFill>
                <a:effectLst/>
                <a:latin typeface="Arial"/>
                <a:cs typeface="Arial"/>
              </a:rPr>
              <a:t>SmokeFree</a:t>
            </a:r>
            <a:r>
              <a:rPr lang="en-GB" sz="1400" b="0" i="0" u="none" strike="noStrike" dirty="0">
                <a:solidFill>
                  <a:srgbClr val="000000"/>
                </a:solidFill>
                <a:effectLst/>
                <a:latin typeface="Arial"/>
                <a:cs typeface="Arial"/>
              </a:rPr>
              <a:t> GB Youth survey 2024 provides insights into smoking behaviours among Scottish adolescents aged 11 to 17:</a:t>
            </a:r>
          </a:p>
          <a:p>
            <a:pPr algn="l"/>
            <a:endParaRPr lang="en-GB" sz="1400" b="0" i="0" u="none" strike="noStrike" dirty="0">
              <a:solidFill>
                <a:srgbClr val="000000"/>
              </a:solidFill>
              <a:effectLst/>
              <a:latin typeface="Arial"/>
              <a:cs typeface="Arial"/>
            </a:endParaRPr>
          </a:p>
          <a:p>
            <a:pPr algn="l"/>
            <a:r>
              <a:rPr lang="en-GB" sz="1400" b="0" i="0" u="none" strike="noStrike" dirty="0">
                <a:solidFill>
                  <a:srgbClr val="000000"/>
                </a:solidFill>
                <a:effectLst/>
                <a:latin typeface="Arial"/>
                <a:cs typeface="Arial"/>
              </a:rPr>
              <a:t>The survey indicates that 3.6% of 15-year-olds in Scotland are current smokers.</a:t>
            </a:r>
          </a:p>
          <a:p>
            <a:r>
              <a:rPr lang="en-US" sz="1400" i="1" dirty="0">
                <a:latin typeface="Arial"/>
                <a:cs typeface="Arial"/>
              </a:rPr>
              <a:t>(Source: https://ashscotland.org.uk/wp-content/uploads/2024/07/Smoking-and-Health-Inequalities_April-2024.pdf?utm_)</a:t>
            </a:r>
          </a:p>
        </p:txBody>
      </p:sp>
      <p:sp>
        <p:nvSpPr>
          <p:cNvPr id="4" name="Slide Number Placeholder 3">
            <a:extLst>
              <a:ext uri="{FF2B5EF4-FFF2-40B4-BE49-F238E27FC236}">
                <a16:creationId xmlns:a16="http://schemas.microsoft.com/office/drawing/2014/main" id="{2EED8E92-787D-602B-1E90-D17AF2F094F8}"/>
              </a:ext>
            </a:extLst>
          </p:cNvPr>
          <p:cNvSpPr>
            <a:spLocks noGrp="1"/>
          </p:cNvSpPr>
          <p:nvPr>
            <p:ph type="sldNum" sz="quarter" idx="5"/>
          </p:nvPr>
        </p:nvSpPr>
        <p:spPr/>
        <p:txBody>
          <a:bodyPr/>
          <a:lstStyle/>
          <a:p>
            <a:fld id="{713DB98F-6C2B-4949-B3FD-B1FAAD83D033}" type="slidenum">
              <a:rPr lang="en-US" smtClean="0"/>
              <a:t>8</a:t>
            </a:fld>
            <a:endParaRPr lang="en-US"/>
          </a:p>
        </p:txBody>
      </p:sp>
    </p:spTree>
    <p:extLst>
      <p:ext uri="{BB962C8B-B14F-4D97-AF65-F5344CB8AC3E}">
        <p14:creationId xmlns:p14="http://schemas.microsoft.com/office/powerpoint/2010/main" val="3883915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60E3F8-31FF-F267-8F56-4FEA1AEC85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41CE6B-DD28-FA28-3BEF-6D27CB2EC939}"/>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AECCB7AE-F698-387E-4E06-A332AC1DFF29}"/>
              </a:ext>
            </a:extLst>
          </p:cNvPr>
          <p:cNvSpPr>
            <a:spLocks noGrp="1"/>
          </p:cNvSpPr>
          <p:nvPr>
            <p:ph type="body" idx="1"/>
          </p:nvPr>
        </p:nvSpPr>
        <p:spPr/>
        <p:txBody>
          <a:bodyPr/>
          <a:lstStyle/>
          <a:p>
            <a:pPr algn="l"/>
            <a:r>
              <a:rPr lang="en-GB" sz="1400" b="1" i="0" u="none" strike="noStrike" dirty="0">
                <a:solidFill>
                  <a:srgbClr val="000000"/>
                </a:solidFill>
                <a:effectLst/>
                <a:latin typeface="Arial" panose="020B0604020202020204" pitchFamily="34" charset="0"/>
                <a:cs typeface="Arial" panose="020B0604020202020204" pitchFamily="34" charset="0"/>
              </a:rPr>
              <a:t>True or False:</a:t>
            </a:r>
            <a:r>
              <a:rPr lang="en-GB" sz="1400" b="0" i="0" u="none" strike="noStrike" dirty="0">
                <a:solidFill>
                  <a:srgbClr val="000000"/>
                </a:solidFill>
                <a:effectLst/>
                <a:latin typeface="Arial" panose="020B0604020202020204" pitchFamily="34" charset="0"/>
                <a:cs typeface="Arial" panose="020B0604020202020204" pitchFamily="34" charset="0"/>
              </a:rPr>
              <a:t> Smoking relieves stress/anxiety</a:t>
            </a:r>
          </a:p>
          <a:p>
            <a:pPr algn="l"/>
            <a:endParaRPr lang="en-GB" sz="1400" b="0" i="0" u="none" strike="noStrike" dirty="0">
              <a:solidFill>
                <a:srgbClr val="000000"/>
              </a:solidFill>
              <a:effectLst/>
              <a:latin typeface="Arial" panose="020B0604020202020204" pitchFamily="34" charset="0"/>
              <a:cs typeface="Arial" panose="020B0604020202020204" pitchFamily="34" charset="0"/>
            </a:endParaRPr>
          </a:p>
          <a:p>
            <a:pPr algn="l"/>
            <a:r>
              <a:rPr lang="en-GB" sz="1400" b="1" i="0" u="none" strike="noStrike" dirty="0">
                <a:solidFill>
                  <a:srgbClr val="000000"/>
                </a:solidFill>
                <a:effectLst/>
                <a:latin typeface="Arial" panose="020B0604020202020204" pitchFamily="34" charset="0"/>
                <a:cs typeface="Arial" panose="020B0604020202020204" pitchFamily="34" charset="0"/>
              </a:rPr>
              <a:t>False</a:t>
            </a:r>
          </a:p>
          <a:p>
            <a:pPr algn="l"/>
            <a:endParaRPr lang="en-GB" sz="1400" b="1" i="0" u="none" strike="noStrike" dirty="0">
              <a:solidFill>
                <a:srgbClr val="000000"/>
              </a:solidFill>
              <a:effectLst/>
              <a:latin typeface="Arial" panose="020B0604020202020204" pitchFamily="34" charset="0"/>
              <a:cs typeface="Arial" panose="020B0604020202020204" pitchFamily="34" charset="0"/>
            </a:endParaRPr>
          </a:p>
          <a:p>
            <a:r>
              <a:rPr lang="en-GB" sz="1400" dirty="0">
                <a:solidFill>
                  <a:srgbClr val="000000"/>
                </a:solidFill>
                <a:latin typeface="Segoe UI"/>
                <a:cs typeface="Segoe UI"/>
              </a:rPr>
              <a:t>For a person who smokes it may feel as if having a cigarette relieves stress and anxiety. This is not true, it is smoking tricking the body into thinking it’s helping with stress.  </a:t>
            </a:r>
          </a:p>
          <a:p>
            <a:endParaRPr lang="en-GB" sz="1400" dirty="0">
              <a:solidFill>
                <a:srgbClr val="000000"/>
              </a:solidFill>
              <a:latin typeface="Segoe UI"/>
              <a:cs typeface="Segoe UI"/>
            </a:endParaRPr>
          </a:p>
          <a:p>
            <a:r>
              <a:rPr lang="en-GB" sz="1400" dirty="0">
                <a:solidFill>
                  <a:srgbClr val="000000"/>
                </a:solidFill>
                <a:latin typeface="Segoe UI"/>
                <a:cs typeface="Segoe UI"/>
              </a:rPr>
              <a:t>Nicotine dependency does not support with stress/anxiety.</a:t>
            </a:r>
            <a:endParaRPr lang="en-GB" sz="1400" dirty="0">
              <a:latin typeface="Segoe UI"/>
              <a:cs typeface="Segoe UI"/>
            </a:endParaRPr>
          </a:p>
          <a:p>
            <a:endParaRPr lang="en-GB" sz="1400" dirty="0">
              <a:solidFill>
                <a:srgbClr val="000000"/>
              </a:solidFill>
              <a:effectLst/>
              <a:latin typeface="Arial" panose="020B0604020202020204" pitchFamily="34" charset="0"/>
              <a:cs typeface="Arial" panose="020B0604020202020204" pitchFamily="34" charset="0"/>
            </a:endParaRPr>
          </a:p>
          <a:p>
            <a:pPr algn="l"/>
            <a:r>
              <a:rPr lang="en-GB" sz="2000" b="0" i="0" u="none" strike="noStrike" dirty="0">
                <a:solidFill>
                  <a:srgbClr val="000000"/>
                </a:solidFill>
                <a:effectLst/>
              </a:rPr>
              <a:t>https://www.nhs.uk/better-health/quit-smoking/why-quit-smoking/the-truth-about-smoking-stress-and-mental-health/</a:t>
            </a:r>
          </a:p>
          <a:p>
            <a:endParaRPr lang="en-US" sz="1400" i="1" dirty="0">
              <a:latin typeface="Arial" panose="020B0604020202020204" pitchFamily="34" charset="0"/>
              <a:cs typeface="Arial" panose="020B0604020202020204" pitchFamily="34" charset="0"/>
            </a:endParaRPr>
          </a:p>
          <a:p>
            <a:r>
              <a:rPr lang="en-US" sz="1400" i="1" dirty="0">
                <a:latin typeface="Arial" panose="020B0604020202020204" pitchFamily="34" charset="0"/>
                <a:cs typeface="Arial" panose="020B0604020202020204" pitchFamily="34" charset="0"/>
              </a:rPr>
              <a:t>Source: https://</a:t>
            </a:r>
            <a:r>
              <a:rPr lang="en-US" sz="1400" i="1" dirty="0" err="1">
                <a:latin typeface="Arial" panose="020B0604020202020204" pitchFamily="34" charset="0"/>
                <a:cs typeface="Arial" panose="020B0604020202020204" pitchFamily="34" charset="0"/>
              </a:rPr>
              <a:t>www.healthforteens.co.uk</a:t>
            </a:r>
            <a:r>
              <a:rPr lang="en-US" sz="1400" i="1" dirty="0">
                <a:latin typeface="Arial" panose="020B0604020202020204" pitchFamily="34" charset="0"/>
                <a:cs typeface="Arial" panose="020B0604020202020204" pitchFamily="34" charset="0"/>
              </a:rPr>
              <a:t>/lifestyle/tobacco/smoking-</a:t>
            </a:r>
            <a:r>
              <a:rPr lang="en-US" sz="1400" i="1" dirty="0" err="1">
                <a:latin typeface="Arial" panose="020B0604020202020204" pitchFamily="34" charset="0"/>
                <a:cs typeface="Arial" panose="020B0604020202020204" pitchFamily="34" charset="0"/>
              </a:rPr>
              <a:t>rumours</a:t>
            </a:r>
            <a:r>
              <a:rPr lang="en-US" sz="1400" i="1" dirty="0">
                <a:latin typeface="Arial" panose="020B0604020202020204" pitchFamily="34" charset="0"/>
                <a:cs typeface="Arial" panose="020B0604020202020204" pitchFamily="34" charset="0"/>
              </a:rPr>
              <a:t>/?</a:t>
            </a:r>
            <a:r>
              <a:rPr lang="en-US" sz="1400" i="1" dirty="0" err="1">
                <a:latin typeface="Arial" panose="020B0604020202020204" pitchFamily="34" charset="0"/>
                <a:cs typeface="Arial" panose="020B0604020202020204" pitchFamily="34" charset="0"/>
              </a:rPr>
              <a:t>utm</a:t>
            </a:r>
            <a:endParaRPr lang="en-US" sz="1400" i="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679392C9-6297-84A7-418B-6167B3197C62}"/>
              </a:ext>
            </a:extLst>
          </p:cNvPr>
          <p:cNvSpPr>
            <a:spLocks noGrp="1"/>
          </p:cNvSpPr>
          <p:nvPr>
            <p:ph type="sldNum" sz="quarter" idx="5"/>
          </p:nvPr>
        </p:nvSpPr>
        <p:spPr/>
        <p:txBody>
          <a:bodyPr/>
          <a:lstStyle/>
          <a:p>
            <a:fld id="{713DB98F-6C2B-4949-B3FD-B1FAAD83D033}" type="slidenum">
              <a:rPr lang="en-US" smtClean="0"/>
              <a:t>9</a:t>
            </a:fld>
            <a:endParaRPr lang="en-US"/>
          </a:p>
        </p:txBody>
      </p:sp>
    </p:spTree>
    <p:extLst>
      <p:ext uri="{BB962C8B-B14F-4D97-AF65-F5344CB8AC3E}">
        <p14:creationId xmlns:p14="http://schemas.microsoft.com/office/powerpoint/2010/main" val="1112889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2FB6C-9427-5F6B-352D-B3E0A949D6B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52F613A-8738-5DCC-D139-E9807ACF1614}"/>
              </a:ext>
            </a:extLst>
          </p:cNvPr>
          <p:cNvSpPr>
            <a:spLocks noGrp="1"/>
          </p:cNvSpPr>
          <p:nvPr>
            <p:ph type="subTitle" idx="1"/>
          </p:nvPr>
        </p:nvSpPr>
        <p:spPr>
          <a:xfrm>
            <a:off x="1524000" y="3602038"/>
            <a:ext cx="9144000" cy="1655762"/>
          </a:xfrm>
        </p:spPr>
        <p:txBody>
          <a:bodyPr/>
          <a:lstStyle>
            <a:lvl1pPr marL="0" indent="0" algn="ctr">
              <a:buNone/>
              <a:defRPr sz="2400"/>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46008E44-D000-314B-0763-D5A89C1CA3B0}"/>
              </a:ext>
            </a:extLst>
          </p:cNvPr>
          <p:cNvSpPr>
            <a:spLocks noGrp="1"/>
          </p:cNvSpPr>
          <p:nvPr>
            <p:ph type="dt" sz="half" idx="10"/>
          </p:nvPr>
        </p:nvSpPr>
        <p:spPr/>
        <p:txBody>
          <a:bodyPr/>
          <a:lstStyle/>
          <a:p>
            <a:fld id="{F34EB4F5-A7B0-C549-9569-D90CDAE9A1C8}" type="datetimeFigureOut">
              <a:rPr lang="en-US" smtClean="0"/>
              <a:t>5/26/26</a:t>
            </a:fld>
            <a:endParaRPr lang="en-US"/>
          </a:p>
        </p:txBody>
      </p:sp>
      <p:sp>
        <p:nvSpPr>
          <p:cNvPr id="5" name="Footer Placeholder 4">
            <a:extLst>
              <a:ext uri="{FF2B5EF4-FFF2-40B4-BE49-F238E27FC236}">
                <a16:creationId xmlns:a16="http://schemas.microsoft.com/office/drawing/2014/main" id="{0B6FCD7A-8902-3DFB-3B58-DB68B41640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FA321B-C3D8-5A43-D491-4A380D1E0B81}"/>
              </a:ext>
            </a:extLst>
          </p:cNvPr>
          <p:cNvSpPr>
            <a:spLocks noGrp="1"/>
          </p:cNvSpPr>
          <p:nvPr>
            <p:ph type="sldNum" sz="quarter" idx="12"/>
          </p:nvPr>
        </p:nvSpPr>
        <p:spPr/>
        <p:txBody>
          <a:bodyPr/>
          <a:lstStyle/>
          <a:p>
            <a:fld id="{3EEB8AAE-B544-344D-B2A2-D6A501D5EE8B}" type="slidenum">
              <a:rPr lang="en-US" smtClean="0"/>
              <a:t>‹#›</a:t>
            </a:fld>
            <a:endParaRPr lang="en-US"/>
          </a:p>
        </p:txBody>
      </p:sp>
    </p:spTree>
    <p:extLst>
      <p:ext uri="{BB962C8B-B14F-4D97-AF65-F5344CB8AC3E}">
        <p14:creationId xmlns:p14="http://schemas.microsoft.com/office/powerpoint/2010/main" val="1750665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EB9F6-14CF-1FB0-D8FE-2DD7D9FEA7B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2AA872C-2C03-302E-DE89-85A0C56B8A7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3738E67-2291-AC48-4A38-4000A33497AA}"/>
              </a:ext>
            </a:extLst>
          </p:cNvPr>
          <p:cNvSpPr>
            <a:spLocks noGrp="1"/>
          </p:cNvSpPr>
          <p:nvPr>
            <p:ph type="dt" sz="half" idx="10"/>
          </p:nvPr>
        </p:nvSpPr>
        <p:spPr/>
        <p:txBody>
          <a:bodyPr/>
          <a:lstStyle/>
          <a:p>
            <a:fld id="{F34EB4F5-A7B0-C549-9569-D90CDAE9A1C8}" type="datetimeFigureOut">
              <a:rPr lang="en-US" smtClean="0"/>
              <a:t>5/26/26</a:t>
            </a:fld>
            <a:endParaRPr lang="en-US"/>
          </a:p>
        </p:txBody>
      </p:sp>
      <p:sp>
        <p:nvSpPr>
          <p:cNvPr id="5" name="Footer Placeholder 4">
            <a:extLst>
              <a:ext uri="{FF2B5EF4-FFF2-40B4-BE49-F238E27FC236}">
                <a16:creationId xmlns:a16="http://schemas.microsoft.com/office/drawing/2014/main" id="{C482C87C-B067-D938-E884-3958959683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D3743C-45FC-6E6D-3961-FB745CC39009}"/>
              </a:ext>
            </a:extLst>
          </p:cNvPr>
          <p:cNvSpPr>
            <a:spLocks noGrp="1"/>
          </p:cNvSpPr>
          <p:nvPr>
            <p:ph type="sldNum" sz="quarter" idx="12"/>
          </p:nvPr>
        </p:nvSpPr>
        <p:spPr/>
        <p:txBody>
          <a:bodyPr/>
          <a:lstStyle/>
          <a:p>
            <a:fld id="{3EEB8AAE-B544-344D-B2A2-D6A501D5EE8B}" type="slidenum">
              <a:rPr lang="en-US" smtClean="0"/>
              <a:t>‹#›</a:t>
            </a:fld>
            <a:endParaRPr lang="en-US"/>
          </a:p>
        </p:txBody>
      </p:sp>
    </p:spTree>
    <p:extLst>
      <p:ext uri="{BB962C8B-B14F-4D97-AF65-F5344CB8AC3E}">
        <p14:creationId xmlns:p14="http://schemas.microsoft.com/office/powerpoint/2010/main" val="4290365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FBA96C-4AB9-F7F1-F2FD-8DEBEAF23528}"/>
              </a:ext>
            </a:extLst>
          </p:cNvPr>
          <p:cNvSpPr>
            <a:spLocks noGrp="1"/>
          </p:cNvSpPr>
          <p:nvPr>
            <p:ph type="title" orient="vert"/>
          </p:nvPr>
        </p:nvSpPr>
        <p:spPr>
          <a:xfrm>
            <a:off x="8724899"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A8F7200-F1AF-EB44-417E-9152DF91F47B}"/>
              </a:ext>
            </a:extLst>
          </p:cNvPr>
          <p:cNvSpPr>
            <a:spLocks noGrp="1"/>
          </p:cNvSpPr>
          <p:nvPr>
            <p:ph type="body" orient="vert" idx="1"/>
          </p:nvPr>
        </p:nvSpPr>
        <p:spPr>
          <a:xfrm>
            <a:off x="838199"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F866AB2-13AC-0E80-C6D7-03F8E2E52BF4}"/>
              </a:ext>
            </a:extLst>
          </p:cNvPr>
          <p:cNvSpPr>
            <a:spLocks noGrp="1"/>
          </p:cNvSpPr>
          <p:nvPr>
            <p:ph type="dt" sz="half" idx="10"/>
          </p:nvPr>
        </p:nvSpPr>
        <p:spPr/>
        <p:txBody>
          <a:bodyPr/>
          <a:lstStyle/>
          <a:p>
            <a:fld id="{F34EB4F5-A7B0-C549-9569-D90CDAE9A1C8}" type="datetimeFigureOut">
              <a:rPr lang="en-US" smtClean="0"/>
              <a:t>5/26/26</a:t>
            </a:fld>
            <a:endParaRPr lang="en-US"/>
          </a:p>
        </p:txBody>
      </p:sp>
      <p:sp>
        <p:nvSpPr>
          <p:cNvPr id="5" name="Footer Placeholder 4">
            <a:extLst>
              <a:ext uri="{FF2B5EF4-FFF2-40B4-BE49-F238E27FC236}">
                <a16:creationId xmlns:a16="http://schemas.microsoft.com/office/drawing/2014/main" id="{01244D98-578D-D802-D7E5-B33BE400E3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DF5AA3-C44E-6DEA-E116-DC225A181DDF}"/>
              </a:ext>
            </a:extLst>
          </p:cNvPr>
          <p:cNvSpPr>
            <a:spLocks noGrp="1"/>
          </p:cNvSpPr>
          <p:nvPr>
            <p:ph type="sldNum" sz="quarter" idx="12"/>
          </p:nvPr>
        </p:nvSpPr>
        <p:spPr/>
        <p:txBody>
          <a:bodyPr/>
          <a:lstStyle/>
          <a:p>
            <a:fld id="{3EEB8AAE-B544-344D-B2A2-D6A501D5EE8B}" type="slidenum">
              <a:rPr lang="en-US" smtClean="0"/>
              <a:t>‹#›</a:t>
            </a:fld>
            <a:endParaRPr lang="en-US"/>
          </a:p>
        </p:txBody>
      </p:sp>
    </p:spTree>
    <p:extLst>
      <p:ext uri="{BB962C8B-B14F-4D97-AF65-F5344CB8AC3E}">
        <p14:creationId xmlns:p14="http://schemas.microsoft.com/office/powerpoint/2010/main" val="1839823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C7A10-4EBE-23FB-369E-E80BAF34C29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0E65E4D-1268-AD69-412C-C853F037E0C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C845A9C-55D4-8A66-AE93-DF2E6331E39F}"/>
              </a:ext>
            </a:extLst>
          </p:cNvPr>
          <p:cNvSpPr>
            <a:spLocks noGrp="1"/>
          </p:cNvSpPr>
          <p:nvPr>
            <p:ph type="dt" sz="half" idx="10"/>
          </p:nvPr>
        </p:nvSpPr>
        <p:spPr/>
        <p:txBody>
          <a:bodyPr/>
          <a:lstStyle/>
          <a:p>
            <a:fld id="{F34EB4F5-A7B0-C549-9569-D90CDAE9A1C8}" type="datetimeFigureOut">
              <a:rPr lang="en-US" smtClean="0"/>
              <a:t>5/26/26</a:t>
            </a:fld>
            <a:endParaRPr lang="en-US"/>
          </a:p>
        </p:txBody>
      </p:sp>
      <p:sp>
        <p:nvSpPr>
          <p:cNvPr id="5" name="Footer Placeholder 4">
            <a:extLst>
              <a:ext uri="{FF2B5EF4-FFF2-40B4-BE49-F238E27FC236}">
                <a16:creationId xmlns:a16="http://schemas.microsoft.com/office/drawing/2014/main" id="{87415AE4-78D8-2549-EAFB-C86CD8F8FF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9983D0-DFA3-D91C-CA03-B81DE0407603}"/>
              </a:ext>
            </a:extLst>
          </p:cNvPr>
          <p:cNvSpPr>
            <a:spLocks noGrp="1"/>
          </p:cNvSpPr>
          <p:nvPr>
            <p:ph type="sldNum" sz="quarter" idx="12"/>
          </p:nvPr>
        </p:nvSpPr>
        <p:spPr/>
        <p:txBody>
          <a:bodyPr/>
          <a:lstStyle/>
          <a:p>
            <a:fld id="{3EEB8AAE-B544-344D-B2A2-D6A501D5EE8B}" type="slidenum">
              <a:rPr lang="en-US" smtClean="0"/>
              <a:t>‹#›</a:t>
            </a:fld>
            <a:endParaRPr lang="en-US"/>
          </a:p>
        </p:txBody>
      </p:sp>
    </p:spTree>
    <p:extLst>
      <p:ext uri="{BB962C8B-B14F-4D97-AF65-F5344CB8AC3E}">
        <p14:creationId xmlns:p14="http://schemas.microsoft.com/office/powerpoint/2010/main" val="2165783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1A8B2-E9D8-C9C5-7060-2E78F708426E}"/>
              </a:ext>
            </a:extLst>
          </p:cNvPr>
          <p:cNvSpPr>
            <a:spLocks noGrp="1"/>
          </p:cNvSpPr>
          <p:nvPr>
            <p:ph type="title"/>
          </p:nvPr>
        </p:nvSpPr>
        <p:spPr>
          <a:xfrm>
            <a:off x="831852"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4D09325-2FF5-94C2-9F9C-80B97FD25C72}"/>
              </a:ext>
            </a:extLst>
          </p:cNvPr>
          <p:cNvSpPr>
            <a:spLocks noGrp="1"/>
          </p:cNvSpPr>
          <p:nvPr>
            <p:ph type="body" idx="1"/>
          </p:nvPr>
        </p:nvSpPr>
        <p:spPr>
          <a:xfrm>
            <a:off x="831852" y="4589464"/>
            <a:ext cx="10515600" cy="1500187"/>
          </a:xfrm>
        </p:spPr>
        <p:txBody>
          <a:bodyPr/>
          <a:lstStyle>
            <a:lvl1pPr marL="0" indent="0">
              <a:buNone/>
              <a:defRPr sz="2400">
                <a:solidFill>
                  <a:schemeClr val="tx1">
                    <a:tint val="82000"/>
                  </a:schemeClr>
                </a:solidFill>
              </a:defRPr>
            </a:lvl1pPr>
            <a:lvl2pPr marL="457206" indent="0">
              <a:buNone/>
              <a:defRPr sz="2000">
                <a:solidFill>
                  <a:schemeClr val="tx1">
                    <a:tint val="82000"/>
                  </a:schemeClr>
                </a:solidFill>
              </a:defRPr>
            </a:lvl2pPr>
            <a:lvl3pPr marL="914411" indent="0">
              <a:buNone/>
              <a:defRPr sz="1801">
                <a:solidFill>
                  <a:schemeClr val="tx1">
                    <a:tint val="82000"/>
                  </a:schemeClr>
                </a:solidFill>
              </a:defRPr>
            </a:lvl3pPr>
            <a:lvl4pPr marL="1371617" indent="0">
              <a:buNone/>
              <a:defRPr sz="1600">
                <a:solidFill>
                  <a:schemeClr val="tx1">
                    <a:tint val="82000"/>
                  </a:schemeClr>
                </a:solidFill>
              </a:defRPr>
            </a:lvl4pPr>
            <a:lvl5pPr marL="1828823" indent="0">
              <a:buNone/>
              <a:defRPr sz="1600">
                <a:solidFill>
                  <a:schemeClr val="tx1">
                    <a:tint val="82000"/>
                  </a:schemeClr>
                </a:solidFill>
              </a:defRPr>
            </a:lvl5pPr>
            <a:lvl6pPr marL="2286029" indent="0">
              <a:buNone/>
              <a:defRPr sz="1600">
                <a:solidFill>
                  <a:schemeClr val="tx1">
                    <a:tint val="82000"/>
                  </a:schemeClr>
                </a:solidFill>
              </a:defRPr>
            </a:lvl6pPr>
            <a:lvl7pPr marL="2743234" indent="0">
              <a:buNone/>
              <a:defRPr sz="1600">
                <a:solidFill>
                  <a:schemeClr val="tx1">
                    <a:tint val="82000"/>
                  </a:schemeClr>
                </a:solidFill>
              </a:defRPr>
            </a:lvl7pPr>
            <a:lvl8pPr marL="3200440" indent="0">
              <a:buNone/>
              <a:defRPr sz="1600">
                <a:solidFill>
                  <a:schemeClr val="tx1">
                    <a:tint val="82000"/>
                  </a:schemeClr>
                </a:solidFill>
              </a:defRPr>
            </a:lvl8pPr>
            <a:lvl9pPr marL="3657646"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DD75066-0076-44C3-3968-0B2135744A04}"/>
              </a:ext>
            </a:extLst>
          </p:cNvPr>
          <p:cNvSpPr>
            <a:spLocks noGrp="1"/>
          </p:cNvSpPr>
          <p:nvPr>
            <p:ph type="dt" sz="half" idx="10"/>
          </p:nvPr>
        </p:nvSpPr>
        <p:spPr/>
        <p:txBody>
          <a:bodyPr/>
          <a:lstStyle/>
          <a:p>
            <a:fld id="{F34EB4F5-A7B0-C549-9569-D90CDAE9A1C8}" type="datetimeFigureOut">
              <a:rPr lang="en-US" smtClean="0"/>
              <a:t>5/26/26</a:t>
            </a:fld>
            <a:endParaRPr lang="en-US"/>
          </a:p>
        </p:txBody>
      </p:sp>
      <p:sp>
        <p:nvSpPr>
          <p:cNvPr id="5" name="Footer Placeholder 4">
            <a:extLst>
              <a:ext uri="{FF2B5EF4-FFF2-40B4-BE49-F238E27FC236}">
                <a16:creationId xmlns:a16="http://schemas.microsoft.com/office/drawing/2014/main" id="{3E599ADF-D5B9-25B1-59DB-03E4E64E73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CFABB7-8760-77A0-7D25-FBBF03E20240}"/>
              </a:ext>
            </a:extLst>
          </p:cNvPr>
          <p:cNvSpPr>
            <a:spLocks noGrp="1"/>
          </p:cNvSpPr>
          <p:nvPr>
            <p:ph type="sldNum" sz="quarter" idx="12"/>
          </p:nvPr>
        </p:nvSpPr>
        <p:spPr/>
        <p:txBody>
          <a:bodyPr/>
          <a:lstStyle/>
          <a:p>
            <a:fld id="{3EEB8AAE-B544-344D-B2A2-D6A501D5EE8B}" type="slidenum">
              <a:rPr lang="en-US" smtClean="0"/>
              <a:t>‹#›</a:t>
            </a:fld>
            <a:endParaRPr lang="en-US"/>
          </a:p>
        </p:txBody>
      </p:sp>
    </p:spTree>
    <p:extLst>
      <p:ext uri="{BB962C8B-B14F-4D97-AF65-F5344CB8AC3E}">
        <p14:creationId xmlns:p14="http://schemas.microsoft.com/office/powerpoint/2010/main" val="839362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61673-CAAB-4B19-2156-B8C66860609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196C72B-8BA1-5CB0-06E2-27CA101688B5}"/>
              </a:ext>
            </a:extLst>
          </p:cNvPr>
          <p:cNvSpPr>
            <a:spLocks noGrp="1"/>
          </p:cNvSpPr>
          <p:nvPr>
            <p:ph sz="half" idx="1"/>
          </p:nvPr>
        </p:nvSpPr>
        <p:spPr>
          <a:xfrm>
            <a:off x="838201"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927635EE-8A98-68F7-E3FA-BF255BB6985C}"/>
              </a:ext>
            </a:extLst>
          </p:cNvPr>
          <p:cNvSpPr>
            <a:spLocks noGrp="1"/>
          </p:cNvSpPr>
          <p:nvPr>
            <p:ph sz="half" idx="2"/>
          </p:nvPr>
        </p:nvSpPr>
        <p:spPr>
          <a:xfrm>
            <a:off x="6172201"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6CB3729-F479-948A-9731-EB2A7878F735}"/>
              </a:ext>
            </a:extLst>
          </p:cNvPr>
          <p:cNvSpPr>
            <a:spLocks noGrp="1"/>
          </p:cNvSpPr>
          <p:nvPr>
            <p:ph type="dt" sz="half" idx="10"/>
          </p:nvPr>
        </p:nvSpPr>
        <p:spPr/>
        <p:txBody>
          <a:bodyPr/>
          <a:lstStyle/>
          <a:p>
            <a:fld id="{F34EB4F5-A7B0-C549-9569-D90CDAE9A1C8}" type="datetimeFigureOut">
              <a:rPr lang="en-US" smtClean="0"/>
              <a:t>5/26/26</a:t>
            </a:fld>
            <a:endParaRPr lang="en-US"/>
          </a:p>
        </p:txBody>
      </p:sp>
      <p:sp>
        <p:nvSpPr>
          <p:cNvPr id="6" name="Footer Placeholder 5">
            <a:extLst>
              <a:ext uri="{FF2B5EF4-FFF2-40B4-BE49-F238E27FC236}">
                <a16:creationId xmlns:a16="http://schemas.microsoft.com/office/drawing/2014/main" id="{C6172EB2-1472-F707-BF71-B37098A123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264DB1-4832-81D4-30ED-D7BC5006F7BE}"/>
              </a:ext>
            </a:extLst>
          </p:cNvPr>
          <p:cNvSpPr>
            <a:spLocks noGrp="1"/>
          </p:cNvSpPr>
          <p:nvPr>
            <p:ph type="sldNum" sz="quarter" idx="12"/>
          </p:nvPr>
        </p:nvSpPr>
        <p:spPr/>
        <p:txBody>
          <a:bodyPr/>
          <a:lstStyle/>
          <a:p>
            <a:fld id="{3EEB8AAE-B544-344D-B2A2-D6A501D5EE8B}" type="slidenum">
              <a:rPr lang="en-US" smtClean="0"/>
              <a:t>‹#›</a:t>
            </a:fld>
            <a:endParaRPr lang="en-US"/>
          </a:p>
        </p:txBody>
      </p:sp>
    </p:spTree>
    <p:extLst>
      <p:ext uri="{BB962C8B-B14F-4D97-AF65-F5344CB8AC3E}">
        <p14:creationId xmlns:p14="http://schemas.microsoft.com/office/powerpoint/2010/main" val="850807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12EB8-F58B-9C30-7E38-3242787EA04D}"/>
              </a:ext>
            </a:extLst>
          </p:cNvPr>
          <p:cNvSpPr>
            <a:spLocks noGrp="1"/>
          </p:cNvSpPr>
          <p:nvPr>
            <p:ph type="title"/>
          </p:nvPr>
        </p:nvSpPr>
        <p:spPr>
          <a:xfrm>
            <a:off x="839789"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E817B0A-A3FE-49D4-AC19-51B3C289F627}"/>
              </a:ext>
            </a:extLst>
          </p:cNvPr>
          <p:cNvSpPr>
            <a:spLocks noGrp="1"/>
          </p:cNvSpPr>
          <p:nvPr>
            <p:ph type="body" idx="1"/>
          </p:nvPr>
        </p:nvSpPr>
        <p:spPr>
          <a:xfrm>
            <a:off x="839789" y="1681163"/>
            <a:ext cx="5157787"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D6A5EFD-283E-27F4-A673-F78133EEE144}"/>
              </a:ext>
            </a:extLst>
          </p:cNvPr>
          <p:cNvSpPr>
            <a:spLocks noGrp="1"/>
          </p:cNvSpPr>
          <p:nvPr>
            <p:ph sz="half" idx="2"/>
          </p:nvPr>
        </p:nvSpPr>
        <p:spPr>
          <a:xfrm>
            <a:off x="839789" y="2505076"/>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096C1651-ABA4-76D7-E949-E30581862A24}"/>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B69E872-6125-0869-B7FE-D0D7DF8D32B2}"/>
              </a:ext>
            </a:extLst>
          </p:cNvPr>
          <p:cNvSpPr>
            <a:spLocks noGrp="1"/>
          </p:cNvSpPr>
          <p:nvPr>
            <p:ph sz="quarter" idx="4"/>
          </p:nvPr>
        </p:nvSpPr>
        <p:spPr>
          <a:xfrm>
            <a:off x="6172202" y="2505076"/>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FC6BE35D-9CEF-4529-94D8-0CC6DCB3BA2D}"/>
              </a:ext>
            </a:extLst>
          </p:cNvPr>
          <p:cNvSpPr>
            <a:spLocks noGrp="1"/>
          </p:cNvSpPr>
          <p:nvPr>
            <p:ph type="dt" sz="half" idx="10"/>
          </p:nvPr>
        </p:nvSpPr>
        <p:spPr/>
        <p:txBody>
          <a:bodyPr/>
          <a:lstStyle/>
          <a:p>
            <a:fld id="{F34EB4F5-A7B0-C549-9569-D90CDAE9A1C8}" type="datetimeFigureOut">
              <a:rPr lang="en-US" smtClean="0"/>
              <a:t>5/26/26</a:t>
            </a:fld>
            <a:endParaRPr lang="en-US"/>
          </a:p>
        </p:txBody>
      </p:sp>
      <p:sp>
        <p:nvSpPr>
          <p:cNvPr id="8" name="Footer Placeholder 7">
            <a:extLst>
              <a:ext uri="{FF2B5EF4-FFF2-40B4-BE49-F238E27FC236}">
                <a16:creationId xmlns:a16="http://schemas.microsoft.com/office/drawing/2014/main" id="{09B7D0B4-8CB8-94B9-98FA-0EC7A0F1D82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A0E9BA5-B6D9-7F98-A062-45F69B931D41}"/>
              </a:ext>
            </a:extLst>
          </p:cNvPr>
          <p:cNvSpPr>
            <a:spLocks noGrp="1"/>
          </p:cNvSpPr>
          <p:nvPr>
            <p:ph type="sldNum" sz="quarter" idx="12"/>
          </p:nvPr>
        </p:nvSpPr>
        <p:spPr/>
        <p:txBody>
          <a:bodyPr/>
          <a:lstStyle/>
          <a:p>
            <a:fld id="{3EEB8AAE-B544-344D-B2A2-D6A501D5EE8B}" type="slidenum">
              <a:rPr lang="en-US" smtClean="0"/>
              <a:t>‹#›</a:t>
            </a:fld>
            <a:endParaRPr lang="en-US"/>
          </a:p>
        </p:txBody>
      </p:sp>
    </p:spTree>
    <p:extLst>
      <p:ext uri="{BB962C8B-B14F-4D97-AF65-F5344CB8AC3E}">
        <p14:creationId xmlns:p14="http://schemas.microsoft.com/office/powerpoint/2010/main" val="805730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C1C34-DC82-ED6C-1DA6-AF21E2B9DE96}"/>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44E135C7-4D07-8223-772E-1B107F13E0B9}"/>
              </a:ext>
            </a:extLst>
          </p:cNvPr>
          <p:cNvSpPr>
            <a:spLocks noGrp="1"/>
          </p:cNvSpPr>
          <p:nvPr>
            <p:ph type="dt" sz="half" idx="10"/>
          </p:nvPr>
        </p:nvSpPr>
        <p:spPr/>
        <p:txBody>
          <a:bodyPr/>
          <a:lstStyle/>
          <a:p>
            <a:fld id="{F34EB4F5-A7B0-C549-9569-D90CDAE9A1C8}" type="datetimeFigureOut">
              <a:rPr lang="en-US" smtClean="0"/>
              <a:t>5/26/26</a:t>
            </a:fld>
            <a:endParaRPr lang="en-US"/>
          </a:p>
        </p:txBody>
      </p:sp>
      <p:sp>
        <p:nvSpPr>
          <p:cNvPr id="4" name="Footer Placeholder 3">
            <a:extLst>
              <a:ext uri="{FF2B5EF4-FFF2-40B4-BE49-F238E27FC236}">
                <a16:creationId xmlns:a16="http://schemas.microsoft.com/office/drawing/2014/main" id="{03FDD886-5CCC-5521-6EC7-157214C63D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2D2598-012D-213D-8C14-ACE87246CCFE}"/>
              </a:ext>
            </a:extLst>
          </p:cNvPr>
          <p:cNvSpPr>
            <a:spLocks noGrp="1"/>
          </p:cNvSpPr>
          <p:nvPr>
            <p:ph type="sldNum" sz="quarter" idx="12"/>
          </p:nvPr>
        </p:nvSpPr>
        <p:spPr/>
        <p:txBody>
          <a:bodyPr/>
          <a:lstStyle/>
          <a:p>
            <a:fld id="{3EEB8AAE-B544-344D-B2A2-D6A501D5EE8B}" type="slidenum">
              <a:rPr lang="en-US" smtClean="0"/>
              <a:t>‹#›</a:t>
            </a:fld>
            <a:endParaRPr lang="en-US"/>
          </a:p>
        </p:txBody>
      </p:sp>
    </p:spTree>
    <p:extLst>
      <p:ext uri="{BB962C8B-B14F-4D97-AF65-F5344CB8AC3E}">
        <p14:creationId xmlns:p14="http://schemas.microsoft.com/office/powerpoint/2010/main" val="4075295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E1E376-8672-6B75-F0CD-8880723A7B82}"/>
              </a:ext>
            </a:extLst>
          </p:cNvPr>
          <p:cNvSpPr>
            <a:spLocks noGrp="1"/>
          </p:cNvSpPr>
          <p:nvPr>
            <p:ph type="dt" sz="half" idx="10"/>
          </p:nvPr>
        </p:nvSpPr>
        <p:spPr/>
        <p:txBody>
          <a:bodyPr/>
          <a:lstStyle/>
          <a:p>
            <a:fld id="{F34EB4F5-A7B0-C549-9569-D90CDAE9A1C8}" type="datetimeFigureOut">
              <a:rPr lang="en-US" smtClean="0"/>
              <a:t>5/26/26</a:t>
            </a:fld>
            <a:endParaRPr lang="en-US"/>
          </a:p>
        </p:txBody>
      </p:sp>
      <p:sp>
        <p:nvSpPr>
          <p:cNvPr id="3" name="Footer Placeholder 2">
            <a:extLst>
              <a:ext uri="{FF2B5EF4-FFF2-40B4-BE49-F238E27FC236}">
                <a16:creationId xmlns:a16="http://schemas.microsoft.com/office/drawing/2014/main" id="{5F7C2235-4493-07EC-3F09-7AF27C947C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DFC342B-696F-F2D9-5A52-5488B5F8B27B}"/>
              </a:ext>
            </a:extLst>
          </p:cNvPr>
          <p:cNvSpPr>
            <a:spLocks noGrp="1"/>
          </p:cNvSpPr>
          <p:nvPr>
            <p:ph type="sldNum" sz="quarter" idx="12"/>
          </p:nvPr>
        </p:nvSpPr>
        <p:spPr/>
        <p:txBody>
          <a:bodyPr/>
          <a:lstStyle/>
          <a:p>
            <a:fld id="{3EEB8AAE-B544-344D-B2A2-D6A501D5EE8B}" type="slidenum">
              <a:rPr lang="en-US" smtClean="0"/>
              <a:t>‹#›</a:t>
            </a:fld>
            <a:endParaRPr lang="en-US"/>
          </a:p>
        </p:txBody>
      </p:sp>
    </p:spTree>
    <p:extLst>
      <p:ext uri="{BB962C8B-B14F-4D97-AF65-F5344CB8AC3E}">
        <p14:creationId xmlns:p14="http://schemas.microsoft.com/office/powerpoint/2010/main" val="298604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FA880-AEEE-BC2C-2C7E-66B2B31B70E9}"/>
              </a:ext>
            </a:extLst>
          </p:cNvPr>
          <p:cNvSpPr>
            <a:spLocks noGrp="1"/>
          </p:cNvSpPr>
          <p:nvPr>
            <p:ph type="title"/>
          </p:nvPr>
        </p:nvSpPr>
        <p:spPr>
          <a:xfrm>
            <a:off x="839790" y="457200"/>
            <a:ext cx="3932236"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32CB21A-F752-F4A5-D8B9-606DC594D2A7}"/>
              </a:ext>
            </a:extLst>
          </p:cNvPr>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E7F39F7-91DF-AF0C-95EF-63BD0A1C8B17}"/>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GB"/>
              <a:t>Click to edit Master text styles</a:t>
            </a:r>
          </a:p>
        </p:txBody>
      </p:sp>
      <p:sp>
        <p:nvSpPr>
          <p:cNvPr id="5" name="Date Placeholder 4">
            <a:extLst>
              <a:ext uri="{FF2B5EF4-FFF2-40B4-BE49-F238E27FC236}">
                <a16:creationId xmlns:a16="http://schemas.microsoft.com/office/drawing/2014/main" id="{09A4A0B1-5E9B-12F3-D3F1-B23D73612928}"/>
              </a:ext>
            </a:extLst>
          </p:cNvPr>
          <p:cNvSpPr>
            <a:spLocks noGrp="1"/>
          </p:cNvSpPr>
          <p:nvPr>
            <p:ph type="dt" sz="half" idx="10"/>
          </p:nvPr>
        </p:nvSpPr>
        <p:spPr/>
        <p:txBody>
          <a:bodyPr/>
          <a:lstStyle/>
          <a:p>
            <a:fld id="{F34EB4F5-A7B0-C549-9569-D90CDAE9A1C8}" type="datetimeFigureOut">
              <a:rPr lang="en-US" smtClean="0"/>
              <a:t>5/26/26</a:t>
            </a:fld>
            <a:endParaRPr lang="en-US"/>
          </a:p>
        </p:txBody>
      </p:sp>
      <p:sp>
        <p:nvSpPr>
          <p:cNvPr id="6" name="Footer Placeholder 5">
            <a:extLst>
              <a:ext uri="{FF2B5EF4-FFF2-40B4-BE49-F238E27FC236}">
                <a16:creationId xmlns:a16="http://schemas.microsoft.com/office/drawing/2014/main" id="{FB729447-FAFE-C4E4-2B69-B6544F8DC0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38068E-D20A-75DF-307A-2C8765B0BB2F}"/>
              </a:ext>
            </a:extLst>
          </p:cNvPr>
          <p:cNvSpPr>
            <a:spLocks noGrp="1"/>
          </p:cNvSpPr>
          <p:nvPr>
            <p:ph type="sldNum" sz="quarter" idx="12"/>
          </p:nvPr>
        </p:nvSpPr>
        <p:spPr/>
        <p:txBody>
          <a:bodyPr/>
          <a:lstStyle/>
          <a:p>
            <a:fld id="{3EEB8AAE-B544-344D-B2A2-D6A501D5EE8B}" type="slidenum">
              <a:rPr lang="en-US" smtClean="0"/>
              <a:t>‹#›</a:t>
            </a:fld>
            <a:endParaRPr lang="en-US"/>
          </a:p>
        </p:txBody>
      </p:sp>
    </p:spTree>
    <p:extLst>
      <p:ext uri="{BB962C8B-B14F-4D97-AF65-F5344CB8AC3E}">
        <p14:creationId xmlns:p14="http://schemas.microsoft.com/office/powerpoint/2010/main" val="3636186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92A66-6A6C-A7E8-05B6-8625B54495A7}"/>
              </a:ext>
            </a:extLst>
          </p:cNvPr>
          <p:cNvSpPr>
            <a:spLocks noGrp="1"/>
          </p:cNvSpPr>
          <p:nvPr>
            <p:ph type="title"/>
          </p:nvPr>
        </p:nvSpPr>
        <p:spPr>
          <a:xfrm>
            <a:off x="839790" y="457200"/>
            <a:ext cx="3932236"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C795D00-1A0E-4123-785F-E80013194E6B}"/>
              </a:ext>
            </a:extLst>
          </p:cNvPr>
          <p:cNvSpPr>
            <a:spLocks noGrp="1"/>
          </p:cNvSpPr>
          <p:nvPr>
            <p:ph type="pic" idx="1"/>
          </p:nvPr>
        </p:nvSpPr>
        <p:spPr>
          <a:xfrm>
            <a:off x="5183188" y="987425"/>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lang="en-US"/>
          </a:p>
        </p:txBody>
      </p:sp>
      <p:sp>
        <p:nvSpPr>
          <p:cNvPr id="4" name="Text Placeholder 3">
            <a:extLst>
              <a:ext uri="{FF2B5EF4-FFF2-40B4-BE49-F238E27FC236}">
                <a16:creationId xmlns:a16="http://schemas.microsoft.com/office/drawing/2014/main" id="{6491732B-F63C-39E3-FD6A-68CE6085C18D}"/>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GB"/>
              <a:t>Click to edit Master text styles</a:t>
            </a:r>
          </a:p>
        </p:txBody>
      </p:sp>
      <p:sp>
        <p:nvSpPr>
          <p:cNvPr id="5" name="Date Placeholder 4">
            <a:extLst>
              <a:ext uri="{FF2B5EF4-FFF2-40B4-BE49-F238E27FC236}">
                <a16:creationId xmlns:a16="http://schemas.microsoft.com/office/drawing/2014/main" id="{775CBF10-142B-EEC6-3BD2-3500CB4CB3CB}"/>
              </a:ext>
            </a:extLst>
          </p:cNvPr>
          <p:cNvSpPr>
            <a:spLocks noGrp="1"/>
          </p:cNvSpPr>
          <p:nvPr>
            <p:ph type="dt" sz="half" idx="10"/>
          </p:nvPr>
        </p:nvSpPr>
        <p:spPr/>
        <p:txBody>
          <a:bodyPr/>
          <a:lstStyle/>
          <a:p>
            <a:fld id="{F34EB4F5-A7B0-C549-9569-D90CDAE9A1C8}" type="datetimeFigureOut">
              <a:rPr lang="en-US" smtClean="0"/>
              <a:t>5/26/26</a:t>
            </a:fld>
            <a:endParaRPr lang="en-US"/>
          </a:p>
        </p:txBody>
      </p:sp>
      <p:sp>
        <p:nvSpPr>
          <p:cNvPr id="6" name="Footer Placeholder 5">
            <a:extLst>
              <a:ext uri="{FF2B5EF4-FFF2-40B4-BE49-F238E27FC236}">
                <a16:creationId xmlns:a16="http://schemas.microsoft.com/office/drawing/2014/main" id="{F3746B4D-5F19-B289-4443-9FA98920F8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7D5EA2-6BFD-F052-F17E-35813C124A07}"/>
              </a:ext>
            </a:extLst>
          </p:cNvPr>
          <p:cNvSpPr>
            <a:spLocks noGrp="1"/>
          </p:cNvSpPr>
          <p:nvPr>
            <p:ph type="sldNum" sz="quarter" idx="12"/>
          </p:nvPr>
        </p:nvSpPr>
        <p:spPr/>
        <p:txBody>
          <a:bodyPr/>
          <a:lstStyle/>
          <a:p>
            <a:fld id="{3EEB8AAE-B544-344D-B2A2-D6A501D5EE8B}" type="slidenum">
              <a:rPr lang="en-US" smtClean="0"/>
              <a:t>‹#›</a:t>
            </a:fld>
            <a:endParaRPr lang="en-US"/>
          </a:p>
        </p:txBody>
      </p:sp>
    </p:spTree>
    <p:extLst>
      <p:ext uri="{BB962C8B-B14F-4D97-AF65-F5344CB8AC3E}">
        <p14:creationId xmlns:p14="http://schemas.microsoft.com/office/powerpoint/2010/main" val="489291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40147D-C909-504C-E607-B2B16DCCDCD2}"/>
              </a:ext>
            </a:extLst>
          </p:cNvPr>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89C85BB-8ED1-7036-2921-51D1916941EF}"/>
              </a:ext>
            </a:extLst>
          </p:cNvPr>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4C1399B-38EF-9A1E-5C43-921E5CD8C033}"/>
              </a:ext>
            </a:extLst>
          </p:cNvPr>
          <p:cNvSpPr>
            <a:spLocks noGrp="1"/>
          </p:cNvSpPr>
          <p:nvPr>
            <p:ph type="dt" sz="half" idx="2"/>
          </p:nvPr>
        </p:nvSpPr>
        <p:spPr>
          <a:xfrm>
            <a:off x="838199" y="6356351"/>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34EB4F5-A7B0-C549-9569-D90CDAE9A1C8}" type="datetimeFigureOut">
              <a:rPr lang="en-US" smtClean="0"/>
              <a:t>5/26/26</a:t>
            </a:fld>
            <a:endParaRPr lang="en-US"/>
          </a:p>
        </p:txBody>
      </p:sp>
      <p:sp>
        <p:nvSpPr>
          <p:cNvPr id="5" name="Footer Placeholder 4">
            <a:extLst>
              <a:ext uri="{FF2B5EF4-FFF2-40B4-BE49-F238E27FC236}">
                <a16:creationId xmlns:a16="http://schemas.microsoft.com/office/drawing/2014/main" id="{53B677F0-883D-099A-032B-769C07CF68E7}"/>
              </a:ext>
            </a:extLst>
          </p:cNvPr>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55E6156-25B8-9436-3FFF-BA380832B322}"/>
              </a:ext>
            </a:extLst>
          </p:cNvPr>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EEB8AAE-B544-344D-B2A2-D6A501D5EE8B}" type="slidenum">
              <a:rPr lang="en-US" smtClean="0"/>
              <a:t>‹#›</a:t>
            </a:fld>
            <a:endParaRPr lang="en-US"/>
          </a:p>
        </p:txBody>
      </p:sp>
    </p:spTree>
    <p:extLst>
      <p:ext uri="{BB962C8B-B14F-4D97-AF65-F5344CB8AC3E}">
        <p14:creationId xmlns:p14="http://schemas.microsoft.com/office/powerpoint/2010/main" val="26778858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1.png"/><Relationship Id="rId3" Type="http://schemas.openxmlformats.org/officeDocument/2006/relationships/customXml" Target="../ink/ink36.xml"/><Relationship Id="rId7" Type="http://schemas.openxmlformats.org/officeDocument/2006/relationships/customXml" Target="../ink/ink38.xml"/><Relationship Id="rId12" Type="http://schemas.openxmlformats.org/officeDocument/2006/relationships/customXml" Target="../ink/ink41.xml"/><Relationship Id="rId17" Type="http://schemas.openxmlformats.org/officeDocument/2006/relationships/image" Target="../media/image2.jpeg"/><Relationship Id="rId2" Type="http://schemas.openxmlformats.org/officeDocument/2006/relationships/notesSlide" Target="../notesSlides/notesSlide10.xml"/><Relationship Id="rId16"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0.png"/><Relationship Id="rId5" Type="http://schemas.openxmlformats.org/officeDocument/2006/relationships/customXml" Target="../ink/ink37.xml"/><Relationship Id="rId15" Type="http://schemas.openxmlformats.org/officeDocument/2006/relationships/image" Target="../media/image5.png"/><Relationship Id="rId10" Type="http://schemas.openxmlformats.org/officeDocument/2006/relationships/customXml" Target="../ink/ink40.xml"/><Relationship Id="rId4" Type="http://schemas.openxmlformats.org/officeDocument/2006/relationships/image" Target="../media/image7.png"/><Relationship Id="rId9" Type="http://schemas.openxmlformats.org/officeDocument/2006/relationships/customXml" Target="../ink/ink39.xml"/><Relationship Id="rId14" Type="http://schemas.openxmlformats.org/officeDocument/2006/relationships/customXml" Target="../ink/ink42.xml"/></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1.png"/><Relationship Id="rId3" Type="http://schemas.openxmlformats.org/officeDocument/2006/relationships/customXml" Target="../ink/ink43.xml"/><Relationship Id="rId7" Type="http://schemas.openxmlformats.org/officeDocument/2006/relationships/customXml" Target="../ink/ink45.xml"/><Relationship Id="rId12" Type="http://schemas.openxmlformats.org/officeDocument/2006/relationships/customXml" Target="../ink/ink48.xml"/><Relationship Id="rId17" Type="http://schemas.openxmlformats.org/officeDocument/2006/relationships/image" Target="../media/image2.jpeg"/><Relationship Id="rId2" Type="http://schemas.openxmlformats.org/officeDocument/2006/relationships/notesSlide" Target="../notesSlides/notesSlide11.xml"/><Relationship Id="rId16"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0.png"/><Relationship Id="rId5" Type="http://schemas.openxmlformats.org/officeDocument/2006/relationships/customXml" Target="../ink/ink44.xml"/><Relationship Id="rId15" Type="http://schemas.openxmlformats.org/officeDocument/2006/relationships/image" Target="../media/image12.png"/><Relationship Id="rId10" Type="http://schemas.openxmlformats.org/officeDocument/2006/relationships/customXml" Target="../ink/ink47.xml"/><Relationship Id="rId4" Type="http://schemas.openxmlformats.org/officeDocument/2006/relationships/image" Target="../media/image7.png"/><Relationship Id="rId9" Type="http://schemas.openxmlformats.org/officeDocument/2006/relationships/customXml" Target="../ink/ink46.xml"/><Relationship Id="rId14" Type="http://schemas.openxmlformats.org/officeDocument/2006/relationships/customXml" Target="../ink/ink49.xml"/></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1.png"/><Relationship Id="rId3" Type="http://schemas.openxmlformats.org/officeDocument/2006/relationships/customXml" Target="../ink/ink50.xml"/><Relationship Id="rId7" Type="http://schemas.openxmlformats.org/officeDocument/2006/relationships/customXml" Target="../ink/ink52.xml"/><Relationship Id="rId12" Type="http://schemas.openxmlformats.org/officeDocument/2006/relationships/customXml" Target="../ink/ink55.xml"/><Relationship Id="rId17" Type="http://schemas.openxmlformats.org/officeDocument/2006/relationships/image" Target="../media/image2.jpeg"/><Relationship Id="rId2" Type="http://schemas.openxmlformats.org/officeDocument/2006/relationships/notesSlide" Target="../notesSlides/notesSlide12.xml"/><Relationship Id="rId16"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0.png"/><Relationship Id="rId5" Type="http://schemas.openxmlformats.org/officeDocument/2006/relationships/customXml" Target="../ink/ink51.xml"/><Relationship Id="rId15" Type="http://schemas.openxmlformats.org/officeDocument/2006/relationships/image" Target="../media/image5.png"/><Relationship Id="rId10" Type="http://schemas.openxmlformats.org/officeDocument/2006/relationships/customXml" Target="../ink/ink54.xml"/><Relationship Id="rId4" Type="http://schemas.openxmlformats.org/officeDocument/2006/relationships/image" Target="../media/image7.png"/><Relationship Id="rId9" Type="http://schemas.openxmlformats.org/officeDocument/2006/relationships/customXml" Target="../ink/ink53.xml"/><Relationship Id="rId14" Type="http://schemas.openxmlformats.org/officeDocument/2006/relationships/customXml" Target="../ink/ink56.xml"/></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1.png"/><Relationship Id="rId3" Type="http://schemas.openxmlformats.org/officeDocument/2006/relationships/customXml" Target="../ink/ink57.xml"/><Relationship Id="rId7" Type="http://schemas.openxmlformats.org/officeDocument/2006/relationships/customXml" Target="../ink/ink59.xml"/><Relationship Id="rId12" Type="http://schemas.openxmlformats.org/officeDocument/2006/relationships/customXml" Target="../ink/ink62.xml"/><Relationship Id="rId17" Type="http://schemas.openxmlformats.org/officeDocument/2006/relationships/image" Target="../media/image2.jpeg"/><Relationship Id="rId2" Type="http://schemas.openxmlformats.org/officeDocument/2006/relationships/notesSlide" Target="../notesSlides/notesSlide13.xml"/><Relationship Id="rId16"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0.png"/><Relationship Id="rId5" Type="http://schemas.openxmlformats.org/officeDocument/2006/relationships/customXml" Target="../ink/ink58.xml"/><Relationship Id="rId15" Type="http://schemas.openxmlformats.org/officeDocument/2006/relationships/image" Target="../media/image5.png"/><Relationship Id="rId10" Type="http://schemas.openxmlformats.org/officeDocument/2006/relationships/customXml" Target="../ink/ink61.xml"/><Relationship Id="rId4" Type="http://schemas.openxmlformats.org/officeDocument/2006/relationships/image" Target="../media/image7.png"/><Relationship Id="rId9" Type="http://schemas.openxmlformats.org/officeDocument/2006/relationships/customXml" Target="../ink/ink60.xml"/><Relationship Id="rId14" Type="http://schemas.openxmlformats.org/officeDocument/2006/relationships/customXml" Target="../ink/ink63.xml"/></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1.png"/><Relationship Id="rId3" Type="http://schemas.openxmlformats.org/officeDocument/2006/relationships/customXml" Target="../ink/ink64.xml"/><Relationship Id="rId7" Type="http://schemas.openxmlformats.org/officeDocument/2006/relationships/customXml" Target="../ink/ink66.xml"/><Relationship Id="rId12" Type="http://schemas.openxmlformats.org/officeDocument/2006/relationships/customXml" Target="../ink/ink69.xml"/><Relationship Id="rId17" Type="http://schemas.openxmlformats.org/officeDocument/2006/relationships/image" Target="../media/image2.jpeg"/><Relationship Id="rId2" Type="http://schemas.openxmlformats.org/officeDocument/2006/relationships/notesSlide" Target="../notesSlides/notesSlide14.xml"/><Relationship Id="rId16"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0.png"/><Relationship Id="rId5" Type="http://schemas.openxmlformats.org/officeDocument/2006/relationships/customXml" Target="../ink/ink65.xml"/><Relationship Id="rId15" Type="http://schemas.openxmlformats.org/officeDocument/2006/relationships/image" Target="../media/image5.png"/><Relationship Id="rId10" Type="http://schemas.openxmlformats.org/officeDocument/2006/relationships/customXml" Target="../ink/ink68.xml"/><Relationship Id="rId4" Type="http://schemas.openxmlformats.org/officeDocument/2006/relationships/image" Target="../media/image7.png"/><Relationship Id="rId9" Type="http://schemas.openxmlformats.org/officeDocument/2006/relationships/customXml" Target="../ink/ink67.xml"/><Relationship Id="rId14" Type="http://schemas.openxmlformats.org/officeDocument/2006/relationships/customXml" Target="../ink/ink70.xml"/></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1.png"/><Relationship Id="rId3" Type="http://schemas.openxmlformats.org/officeDocument/2006/relationships/customXml" Target="../ink/ink71.xml"/><Relationship Id="rId7" Type="http://schemas.openxmlformats.org/officeDocument/2006/relationships/customXml" Target="../ink/ink73.xml"/><Relationship Id="rId12" Type="http://schemas.openxmlformats.org/officeDocument/2006/relationships/customXml" Target="../ink/ink76.xml"/><Relationship Id="rId17" Type="http://schemas.openxmlformats.org/officeDocument/2006/relationships/image" Target="../media/image2.jpeg"/><Relationship Id="rId2" Type="http://schemas.openxmlformats.org/officeDocument/2006/relationships/notesSlide" Target="../notesSlides/notesSlide15.xml"/><Relationship Id="rId16"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0.png"/><Relationship Id="rId5" Type="http://schemas.openxmlformats.org/officeDocument/2006/relationships/customXml" Target="../ink/ink72.xml"/><Relationship Id="rId15" Type="http://schemas.openxmlformats.org/officeDocument/2006/relationships/image" Target="../media/image5.png"/><Relationship Id="rId10" Type="http://schemas.openxmlformats.org/officeDocument/2006/relationships/customXml" Target="../ink/ink75.xml"/><Relationship Id="rId4" Type="http://schemas.openxmlformats.org/officeDocument/2006/relationships/image" Target="../media/image7.png"/><Relationship Id="rId9" Type="http://schemas.openxmlformats.org/officeDocument/2006/relationships/customXml" Target="../ink/ink74.xml"/><Relationship Id="rId14" Type="http://schemas.openxmlformats.org/officeDocument/2006/relationships/customXml" Target="../ink/ink7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2.jpeg"/><Relationship Id="rId5" Type="http://schemas.openxmlformats.org/officeDocument/2006/relationships/image" Target="../media/image6.pn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2.jpeg"/><Relationship Id="rId5" Type="http://schemas.openxmlformats.org/officeDocument/2006/relationships/image" Target="../media/image6.pn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video" Target="https://www.youtube.com/embed/PSMe0l04_Gg?feature=oembed" TargetMode="External"/><Relationship Id="rId6" Type="http://schemas.openxmlformats.org/officeDocument/2006/relationships/image" Target="../media/image2.jpeg"/><Relationship Id="rId5" Type="http://schemas.openxmlformats.org/officeDocument/2006/relationships/image" Target="../media/image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17.png"/><Relationship Id="rId7"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1.png"/><Relationship Id="rId18" Type="http://schemas.openxmlformats.org/officeDocument/2006/relationships/image" Target="../media/image2.jpeg"/><Relationship Id="rId3" Type="http://schemas.openxmlformats.org/officeDocument/2006/relationships/customXml" Target="../ink/ink78.xml"/><Relationship Id="rId7" Type="http://schemas.openxmlformats.org/officeDocument/2006/relationships/customXml" Target="../ink/ink80.xml"/><Relationship Id="rId12" Type="http://schemas.openxmlformats.org/officeDocument/2006/relationships/customXml" Target="../ink/ink83.xml"/><Relationship Id="rId17" Type="http://schemas.openxmlformats.org/officeDocument/2006/relationships/image" Target="../media/image6.png"/><Relationship Id="rId2" Type="http://schemas.openxmlformats.org/officeDocument/2006/relationships/notesSlide" Target="../notesSlides/notesSlide22.xml"/><Relationship Id="rId16"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0.png"/><Relationship Id="rId5" Type="http://schemas.openxmlformats.org/officeDocument/2006/relationships/customXml" Target="../ink/ink79.xml"/><Relationship Id="rId15" Type="http://schemas.openxmlformats.org/officeDocument/2006/relationships/image" Target="../media/image21.png"/><Relationship Id="rId10" Type="http://schemas.openxmlformats.org/officeDocument/2006/relationships/customXml" Target="../ink/ink82.xml"/><Relationship Id="rId4" Type="http://schemas.openxmlformats.org/officeDocument/2006/relationships/image" Target="../media/image7.png"/><Relationship Id="rId9" Type="http://schemas.openxmlformats.org/officeDocument/2006/relationships/customXml" Target="../ink/ink81.xml"/><Relationship Id="rId14" Type="http://schemas.openxmlformats.org/officeDocument/2006/relationships/customXml" Target="../ink/ink8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2.jpeg"/><Relationship Id="rId5" Type="http://schemas.openxmlformats.org/officeDocument/2006/relationships/image" Target="../media/image6.png"/><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hyperlink" Target="https://www.nhsinform.scot/stopping-smoking/calculate-my-savings"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6.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2.jpeg"/><Relationship Id="rId5" Type="http://schemas.openxmlformats.org/officeDocument/2006/relationships/image" Target="../media/image12.pn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12.png"/><Relationship Id="rId5" Type="http://schemas.openxmlformats.org/officeDocument/2006/relationships/image" Target="../media/image29.png"/><Relationship Id="rId4" Type="http://schemas.openxmlformats.org/officeDocument/2006/relationships/image" Target="../media/image28.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2.jpeg"/><Relationship Id="rId5" Type="http://schemas.openxmlformats.org/officeDocument/2006/relationships/image" Target="../media/image12.png"/><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2.png"/><Relationship Id="rId7"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34.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4.jpeg"/><Relationship Id="rId7"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hyperlink" Target="https://www.bbc.co.uk/news/newsbeat-30935575" TargetMode="External"/><Relationship Id="rId5" Type="http://schemas.openxmlformats.org/officeDocument/2006/relationships/image" Target="../media/image12.png"/><Relationship Id="rId4" Type="http://schemas.openxmlformats.org/officeDocument/2006/relationships/image" Target="../media/image35.jpeg"/></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2.jpeg"/><Relationship Id="rId5" Type="http://schemas.openxmlformats.org/officeDocument/2006/relationships/image" Target="../media/image12.png"/><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1.png"/><Relationship Id="rId18" Type="http://schemas.openxmlformats.org/officeDocument/2006/relationships/image" Target="../media/image2.jpeg"/><Relationship Id="rId3" Type="http://schemas.openxmlformats.org/officeDocument/2006/relationships/customXml" Target="../ink/ink85.xml"/><Relationship Id="rId7" Type="http://schemas.openxmlformats.org/officeDocument/2006/relationships/customXml" Target="../ink/ink87.xml"/><Relationship Id="rId12" Type="http://schemas.openxmlformats.org/officeDocument/2006/relationships/customXml" Target="../ink/ink90.xml"/><Relationship Id="rId17" Type="http://schemas.openxmlformats.org/officeDocument/2006/relationships/image" Target="../media/image12.png"/><Relationship Id="rId2" Type="http://schemas.openxmlformats.org/officeDocument/2006/relationships/notesSlide" Target="../notesSlides/notesSlide37.xml"/><Relationship Id="rId16"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0.png"/><Relationship Id="rId5" Type="http://schemas.openxmlformats.org/officeDocument/2006/relationships/customXml" Target="../ink/ink86.xml"/><Relationship Id="rId15" Type="http://schemas.openxmlformats.org/officeDocument/2006/relationships/image" Target="../media/image38.png"/><Relationship Id="rId10" Type="http://schemas.openxmlformats.org/officeDocument/2006/relationships/customXml" Target="../ink/ink89.xml"/><Relationship Id="rId4" Type="http://schemas.openxmlformats.org/officeDocument/2006/relationships/image" Target="../media/image7.png"/><Relationship Id="rId9" Type="http://schemas.openxmlformats.org/officeDocument/2006/relationships/customXml" Target="../ink/ink88.xml"/><Relationship Id="rId14" Type="http://schemas.openxmlformats.org/officeDocument/2006/relationships/customXml" Target="../ink/ink91.xml"/></Relationships>
</file>

<file path=ppt/slides/_rels/slide38.xml.rels><?xml version="1.0" encoding="UTF-8" standalone="yes"?>
<Relationships xmlns="http://schemas.openxmlformats.org/package/2006/relationships"><Relationship Id="rId8" Type="http://schemas.openxmlformats.org/officeDocument/2006/relationships/image" Target="../media/image370.png"/><Relationship Id="rId13" Type="http://schemas.openxmlformats.org/officeDocument/2006/relationships/image" Target="../media/image39.png"/><Relationship Id="rId18" Type="http://schemas.openxmlformats.org/officeDocument/2006/relationships/image" Target="../media/image2.jpeg"/><Relationship Id="rId3" Type="http://schemas.openxmlformats.org/officeDocument/2006/relationships/customXml" Target="../ink/ink92.xml"/><Relationship Id="rId7" Type="http://schemas.openxmlformats.org/officeDocument/2006/relationships/customXml" Target="../ink/ink94.xml"/><Relationship Id="rId12" Type="http://schemas.openxmlformats.org/officeDocument/2006/relationships/customXml" Target="../ink/ink97.xml"/><Relationship Id="rId17" Type="http://schemas.openxmlformats.org/officeDocument/2006/relationships/image" Target="../media/image12.png"/><Relationship Id="rId2" Type="http://schemas.openxmlformats.org/officeDocument/2006/relationships/notesSlide" Target="../notesSlides/notesSlide38.xml"/><Relationship Id="rId16"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380.png"/><Relationship Id="rId5" Type="http://schemas.openxmlformats.org/officeDocument/2006/relationships/customXml" Target="../ink/ink93.xml"/><Relationship Id="rId15" Type="http://schemas.openxmlformats.org/officeDocument/2006/relationships/image" Target="../media/image40.png"/><Relationship Id="rId10" Type="http://schemas.openxmlformats.org/officeDocument/2006/relationships/customXml" Target="../ink/ink96.xml"/><Relationship Id="rId4" Type="http://schemas.openxmlformats.org/officeDocument/2006/relationships/image" Target="../media/image40.png"/><Relationship Id="rId9" Type="http://schemas.openxmlformats.org/officeDocument/2006/relationships/customXml" Target="../ink/ink95.xml"/><Relationship Id="rId14" Type="http://schemas.openxmlformats.org/officeDocument/2006/relationships/customXml" Target="../ink/ink98.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4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8" Type="http://schemas.openxmlformats.org/officeDocument/2006/relationships/customXml" Target="../ink/ink101.xml"/><Relationship Id="rId13" Type="http://schemas.openxmlformats.org/officeDocument/2006/relationships/customXml" Target="../ink/ink104.xml"/><Relationship Id="rId18" Type="http://schemas.openxmlformats.org/officeDocument/2006/relationships/image" Target="../media/image42.png"/><Relationship Id="rId26" Type="http://schemas.openxmlformats.org/officeDocument/2006/relationships/image" Target="../media/image47.png"/><Relationship Id="rId3" Type="http://schemas.openxmlformats.org/officeDocument/2006/relationships/customXml" Target="../ink/ink99.xml"/><Relationship Id="rId21" Type="http://schemas.openxmlformats.org/officeDocument/2006/relationships/image" Target="../media/image2.jpeg"/><Relationship Id="rId7" Type="http://schemas.openxmlformats.org/officeDocument/2006/relationships/image" Target="../media/image110.png"/><Relationship Id="rId12" Type="http://schemas.openxmlformats.org/officeDocument/2006/relationships/image" Target="../media/image130.png"/><Relationship Id="rId17" Type="http://schemas.openxmlformats.org/officeDocument/2006/relationships/hyperlink" Target="https://www.nhsinform.scot/campaigns/vaping/" TargetMode="External"/><Relationship Id="rId25" Type="http://schemas.openxmlformats.org/officeDocument/2006/relationships/hyperlink" Target="https://www.nhsggc.scot/" TargetMode="External"/><Relationship Id="rId2" Type="http://schemas.openxmlformats.org/officeDocument/2006/relationships/notesSlide" Target="../notesSlides/notesSlide40.xml"/><Relationship Id="rId16" Type="http://schemas.openxmlformats.org/officeDocument/2006/relationships/hyperlink" Target="https://www.nhsggc.scot/your-health/quit-your-way/quit-your-way-youth/" TargetMode="External"/><Relationship Id="rId20"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customXml" Target="../ink/ink100.xml"/><Relationship Id="rId11" Type="http://schemas.openxmlformats.org/officeDocument/2006/relationships/customXml" Target="../ink/ink103.xml"/><Relationship Id="rId24" Type="http://schemas.openxmlformats.org/officeDocument/2006/relationships/image" Target="../media/image46.png"/><Relationship Id="rId5" Type="http://schemas.openxmlformats.org/officeDocument/2006/relationships/image" Target="../media/image59.png"/><Relationship Id="rId15" Type="http://schemas.openxmlformats.org/officeDocument/2006/relationships/customXml" Target="../ink/ink105.xml"/><Relationship Id="rId23" Type="http://schemas.openxmlformats.org/officeDocument/2006/relationships/hyperlink" Target="https://www.nhsinform.scot/" TargetMode="External"/><Relationship Id="rId10" Type="http://schemas.openxmlformats.org/officeDocument/2006/relationships/customXml" Target="../ink/ink102.xml"/><Relationship Id="rId19" Type="http://schemas.openxmlformats.org/officeDocument/2006/relationships/image" Target="../media/image43.png"/><Relationship Id="rId9" Type="http://schemas.openxmlformats.org/officeDocument/2006/relationships/image" Target="../media/image120.png"/><Relationship Id="rId14" Type="http://schemas.openxmlformats.org/officeDocument/2006/relationships/image" Target="../media/image140.png"/><Relationship Id="rId22" Type="http://schemas.openxmlformats.org/officeDocument/2006/relationships/image" Target="../media/image45.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1.png"/><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customXml" Target="../ink/ink6.xml"/><Relationship Id="rId17" Type="http://schemas.openxmlformats.org/officeDocument/2006/relationships/image" Target="../media/image2.jpeg"/><Relationship Id="rId2" Type="http://schemas.openxmlformats.org/officeDocument/2006/relationships/notesSlide" Target="../notesSlides/notesSlide5.xml"/><Relationship Id="rId16"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0.png"/><Relationship Id="rId5" Type="http://schemas.openxmlformats.org/officeDocument/2006/relationships/customXml" Target="../ink/ink2.xml"/><Relationship Id="rId15" Type="http://schemas.openxmlformats.org/officeDocument/2006/relationships/image" Target="../media/image5.png"/><Relationship Id="rId10" Type="http://schemas.openxmlformats.org/officeDocument/2006/relationships/customXml" Target="../ink/ink5.xml"/><Relationship Id="rId4" Type="http://schemas.openxmlformats.org/officeDocument/2006/relationships/image" Target="../media/image7.png"/><Relationship Id="rId9" Type="http://schemas.openxmlformats.org/officeDocument/2006/relationships/customXml" Target="../ink/ink4.xml"/><Relationship Id="rId14" Type="http://schemas.openxmlformats.org/officeDocument/2006/relationships/customXml" Target="../ink/ink7.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1.png"/><Relationship Id="rId3" Type="http://schemas.openxmlformats.org/officeDocument/2006/relationships/customXml" Target="../ink/ink8.xml"/><Relationship Id="rId7" Type="http://schemas.openxmlformats.org/officeDocument/2006/relationships/customXml" Target="../ink/ink10.xml"/><Relationship Id="rId12" Type="http://schemas.openxmlformats.org/officeDocument/2006/relationships/customXml" Target="../ink/ink13.xml"/><Relationship Id="rId17" Type="http://schemas.openxmlformats.org/officeDocument/2006/relationships/image" Target="../media/image2.jpeg"/><Relationship Id="rId2" Type="http://schemas.openxmlformats.org/officeDocument/2006/relationships/notesSlide" Target="../notesSlides/notesSlide6.xml"/><Relationship Id="rId16"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0.png"/><Relationship Id="rId5" Type="http://schemas.openxmlformats.org/officeDocument/2006/relationships/customXml" Target="../ink/ink9.xml"/><Relationship Id="rId15" Type="http://schemas.openxmlformats.org/officeDocument/2006/relationships/image" Target="../media/image5.png"/><Relationship Id="rId10" Type="http://schemas.openxmlformats.org/officeDocument/2006/relationships/customXml" Target="../ink/ink12.xml"/><Relationship Id="rId4" Type="http://schemas.openxmlformats.org/officeDocument/2006/relationships/image" Target="../media/image7.png"/><Relationship Id="rId9" Type="http://schemas.openxmlformats.org/officeDocument/2006/relationships/customXml" Target="../ink/ink11.xml"/><Relationship Id="rId14" Type="http://schemas.openxmlformats.org/officeDocument/2006/relationships/customXml" Target="../ink/ink14.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1.png"/><Relationship Id="rId3" Type="http://schemas.openxmlformats.org/officeDocument/2006/relationships/customXml" Target="../ink/ink15.xml"/><Relationship Id="rId7" Type="http://schemas.openxmlformats.org/officeDocument/2006/relationships/customXml" Target="../ink/ink17.xml"/><Relationship Id="rId12" Type="http://schemas.openxmlformats.org/officeDocument/2006/relationships/customXml" Target="../ink/ink20.xml"/><Relationship Id="rId17" Type="http://schemas.openxmlformats.org/officeDocument/2006/relationships/image" Target="../media/image2.jpeg"/><Relationship Id="rId2" Type="http://schemas.openxmlformats.org/officeDocument/2006/relationships/notesSlide" Target="../notesSlides/notesSlide7.xml"/><Relationship Id="rId16"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0.png"/><Relationship Id="rId5" Type="http://schemas.openxmlformats.org/officeDocument/2006/relationships/customXml" Target="../ink/ink16.xml"/><Relationship Id="rId15" Type="http://schemas.openxmlformats.org/officeDocument/2006/relationships/image" Target="../media/image5.png"/><Relationship Id="rId10" Type="http://schemas.openxmlformats.org/officeDocument/2006/relationships/customXml" Target="../ink/ink19.xml"/><Relationship Id="rId4" Type="http://schemas.openxmlformats.org/officeDocument/2006/relationships/image" Target="../media/image7.png"/><Relationship Id="rId9" Type="http://schemas.openxmlformats.org/officeDocument/2006/relationships/customXml" Target="../ink/ink18.xml"/><Relationship Id="rId14" Type="http://schemas.openxmlformats.org/officeDocument/2006/relationships/customXml" Target="../ink/ink21.xml"/></Relationships>
</file>

<file path=ppt/slides/_rels/slide8.xml.rels><?xml version="1.0" encoding="UTF-8" standalone="yes"?>
<Relationships xmlns="http://schemas.openxmlformats.org/package/2006/relationships"><Relationship Id="rId8" Type="http://schemas.openxmlformats.org/officeDocument/2006/relationships/customXml" Target="../ink/ink24.xml"/><Relationship Id="rId13" Type="http://schemas.openxmlformats.org/officeDocument/2006/relationships/customXml" Target="../ink/ink27.xml"/><Relationship Id="rId18" Type="http://schemas.openxmlformats.org/officeDocument/2006/relationships/image" Target="../media/image2.jpeg"/><Relationship Id="rId3" Type="http://schemas.openxmlformats.org/officeDocument/2006/relationships/customXml" Target="../ink/ink22.xml"/><Relationship Id="rId7" Type="http://schemas.openxmlformats.org/officeDocument/2006/relationships/image" Target="../media/image8.png"/><Relationship Id="rId12" Type="http://schemas.openxmlformats.org/officeDocument/2006/relationships/image" Target="../media/image10.png"/><Relationship Id="rId17" Type="http://schemas.openxmlformats.org/officeDocument/2006/relationships/image" Target="../media/image6.png"/><Relationship Id="rId2" Type="http://schemas.openxmlformats.org/officeDocument/2006/relationships/notesSlide" Target="../notesSlides/notesSlide8.xml"/><Relationship Id="rId16"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customXml" Target="../ink/ink23.xml"/><Relationship Id="rId11" Type="http://schemas.openxmlformats.org/officeDocument/2006/relationships/customXml" Target="../ink/ink26.xml"/><Relationship Id="rId5" Type="http://schemas.openxmlformats.org/officeDocument/2006/relationships/image" Target="../media/image7.png"/><Relationship Id="rId15" Type="http://schemas.openxmlformats.org/officeDocument/2006/relationships/customXml" Target="../ink/ink28.xml"/><Relationship Id="rId10" Type="http://schemas.openxmlformats.org/officeDocument/2006/relationships/customXml" Target="../ink/ink25.xml"/><Relationship Id="rId9" Type="http://schemas.openxmlformats.org/officeDocument/2006/relationships/image" Target="../media/image9.png"/><Relationship Id="rId1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1.png"/><Relationship Id="rId3" Type="http://schemas.openxmlformats.org/officeDocument/2006/relationships/customXml" Target="../ink/ink29.xml"/><Relationship Id="rId7" Type="http://schemas.openxmlformats.org/officeDocument/2006/relationships/customXml" Target="../ink/ink31.xml"/><Relationship Id="rId12" Type="http://schemas.openxmlformats.org/officeDocument/2006/relationships/customXml" Target="../ink/ink34.xml"/><Relationship Id="rId17" Type="http://schemas.openxmlformats.org/officeDocument/2006/relationships/image" Target="../media/image2.jpeg"/><Relationship Id="rId2" Type="http://schemas.openxmlformats.org/officeDocument/2006/relationships/notesSlide" Target="../notesSlides/notesSlide9.xml"/><Relationship Id="rId16"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0.png"/><Relationship Id="rId5" Type="http://schemas.openxmlformats.org/officeDocument/2006/relationships/customXml" Target="../ink/ink30.xml"/><Relationship Id="rId15" Type="http://schemas.openxmlformats.org/officeDocument/2006/relationships/image" Target="../media/image5.png"/><Relationship Id="rId10" Type="http://schemas.openxmlformats.org/officeDocument/2006/relationships/customXml" Target="../ink/ink33.xml"/><Relationship Id="rId4" Type="http://schemas.openxmlformats.org/officeDocument/2006/relationships/image" Target="../media/image7.png"/><Relationship Id="rId9" Type="http://schemas.openxmlformats.org/officeDocument/2006/relationships/customXml" Target="../ink/ink32.xml"/><Relationship Id="rId14" Type="http://schemas.openxmlformats.org/officeDocument/2006/relationships/customXml" Target="../ink/ink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B5B969-7C11-C5F6-EDC5-AB3FBE0D67A4}"/>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482153ED-AA44-4F76-619E-55C0FF132DD3}"/>
              </a:ext>
            </a:extLst>
          </p:cNvPr>
          <p:cNvSpPr txBox="1">
            <a:spLocks/>
          </p:cNvSpPr>
          <p:nvPr/>
        </p:nvSpPr>
        <p:spPr>
          <a:xfrm>
            <a:off x="5263689" y="998919"/>
            <a:ext cx="7018927" cy="2353093"/>
          </a:xfrm>
          <a:prstGeom prst="rect">
            <a:avLst/>
          </a:prstGeom>
          <a:ln>
            <a:noFill/>
          </a:ln>
        </p:spPr>
        <p:txBody>
          <a:bodyPr vert="horz" lIns="91440" tIns="45721" rIns="91440" bIns="45721" rtlCol="0"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200" b="1" dirty="0">
                <a:effectLst>
                  <a:outerShdw blurRad="50800" dist="38100" dir="2700000" algn="tl" rotWithShape="0">
                    <a:prstClr val="black">
                      <a:alpha val="40000"/>
                    </a:prstClr>
                  </a:outerShdw>
                </a:effectLst>
                <a:latin typeface="Segoe UI"/>
                <a:cs typeface="Segoe UI"/>
              </a:rPr>
              <a:t>Smoking: </a:t>
            </a:r>
          </a:p>
          <a:p>
            <a:r>
              <a:rPr lang="en-GB" sz="3200" b="1">
                <a:effectLst>
                  <a:outerShdw blurRad="50800" dist="38100" dir="2700000" algn="tl" rotWithShape="0">
                    <a:prstClr val="black">
                      <a:alpha val="40000"/>
                    </a:prstClr>
                  </a:outerShdw>
                </a:effectLst>
                <a:latin typeface="Segoe UI"/>
                <a:cs typeface="Segoe UI"/>
              </a:rPr>
              <a:t>Tobacco and Nicotine Dependency</a:t>
            </a:r>
            <a:endParaRPr lang="en-GB" sz="3200">
              <a:solidFill>
                <a:srgbClr val="000000"/>
              </a:solidFill>
              <a:effectLst>
                <a:outerShdw blurRad="50800" dist="38100" dir="2700000" algn="tl" rotWithShape="0">
                  <a:prstClr val="black">
                    <a:alpha val="40000"/>
                  </a:prstClr>
                </a:outerShdw>
              </a:effectLst>
              <a:latin typeface="Segoe UI"/>
              <a:cs typeface="Segoe UI"/>
            </a:endParaRPr>
          </a:p>
        </p:txBody>
      </p:sp>
      <p:sp>
        <p:nvSpPr>
          <p:cNvPr id="4" name="TextBox 3">
            <a:extLst>
              <a:ext uri="{FF2B5EF4-FFF2-40B4-BE49-F238E27FC236}">
                <a16:creationId xmlns:a16="http://schemas.microsoft.com/office/drawing/2014/main" id="{B52D6062-63E8-A47B-4DBD-F34F9C612550}"/>
              </a:ext>
            </a:extLst>
          </p:cNvPr>
          <p:cNvSpPr txBox="1"/>
          <p:nvPr/>
        </p:nvSpPr>
        <p:spPr>
          <a:xfrm>
            <a:off x="5263689" y="4352881"/>
            <a:ext cx="5270889" cy="995146"/>
          </a:xfrm>
          <a:prstGeom prst="rect">
            <a:avLst/>
          </a:prstGeom>
          <a:noFill/>
        </p:spPr>
        <p:txBody>
          <a:bodyPr wrap="square" lIns="91440" tIns="45721" rIns="91440" bIns="45721" anchor="t">
            <a:spAutoFit/>
          </a:bodyPr>
          <a:lstStyle/>
          <a:p>
            <a:pPr>
              <a:spcAft>
                <a:spcPts val="800"/>
              </a:spcAft>
            </a:pPr>
            <a:r>
              <a:rPr lang="en-GB" sz="2800" b="1" dirty="0">
                <a:latin typeface="Segoe UI"/>
                <a:ea typeface="Times New Roman" panose="02020603050405020304" pitchFamily="18" charset="0"/>
                <a:cs typeface="Segoe UI"/>
              </a:rPr>
              <a:t>PSE Lesson S4 – S6</a:t>
            </a:r>
            <a:endParaRPr lang="en-US" sz="2800" b="1" dirty="0">
              <a:latin typeface="Segoe UI"/>
              <a:cs typeface="Segoe UI"/>
            </a:endParaRPr>
          </a:p>
          <a:p>
            <a:pPr>
              <a:spcAft>
                <a:spcPts val="800"/>
              </a:spcAft>
            </a:pPr>
            <a:endParaRPr lang="en-GB" sz="2400" dirty="0">
              <a:latin typeface="Segoe UI" panose="020B0502040204020203" pitchFamily="34" charset="0"/>
              <a:ea typeface="Times New Roman" panose="02020603050405020304" pitchFamily="18" charset="0"/>
              <a:cs typeface="Segoe UI" panose="020B0502040204020203" pitchFamily="34" charset="0"/>
            </a:endParaRPr>
          </a:p>
        </p:txBody>
      </p:sp>
      <p:sp>
        <p:nvSpPr>
          <p:cNvPr id="6" name="Oval 5">
            <a:extLst>
              <a:ext uri="{FF2B5EF4-FFF2-40B4-BE49-F238E27FC236}">
                <a16:creationId xmlns:a16="http://schemas.microsoft.com/office/drawing/2014/main" id="{40F7234E-F49D-8CE3-8863-4D225F90BCA9}"/>
              </a:ext>
            </a:extLst>
          </p:cNvPr>
          <p:cNvSpPr/>
          <p:nvPr/>
        </p:nvSpPr>
        <p:spPr>
          <a:xfrm>
            <a:off x="-1882879" y="-7022"/>
            <a:ext cx="6813939" cy="6816633"/>
          </a:xfrm>
          <a:prstGeom prst="ellipse">
            <a:avLst/>
          </a:prstGeom>
          <a:solidFill>
            <a:schemeClr val="accent5">
              <a:lumMod val="75000"/>
            </a:schemeClr>
          </a:solidFill>
          <a:ln>
            <a:solidFill>
              <a:schemeClr val="accent5">
                <a:lumMod val="75000"/>
              </a:schemeClr>
            </a:solidFill>
          </a:ln>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801"/>
          </a:p>
        </p:txBody>
      </p:sp>
      <p:pic>
        <p:nvPicPr>
          <p:cNvPr id="2" name="Picture 1" descr="A cigarette and ashtray with smoke&#10;&#10;AI-generated content may be incorrect.">
            <a:extLst>
              <a:ext uri="{FF2B5EF4-FFF2-40B4-BE49-F238E27FC236}">
                <a16:creationId xmlns:a16="http://schemas.microsoft.com/office/drawing/2014/main" id="{8C8EF155-179B-EAED-C99F-0E0D16665E16}"/>
              </a:ext>
            </a:extLst>
          </p:cNvPr>
          <p:cNvPicPr>
            <a:picLocks noChangeAspect="1"/>
          </p:cNvPicPr>
          <p:nvPr/>
        </p:nvPicPr>
        <p:blipFill>
          <a:blip r:embed="rId4"/>
          <a:stretch>
            <a:fillRect/>
          </a:stretch>
        </p:blipFill>
        <p:spPr>
          <a:xfrm>
            <a:off x="195655" y="2443506"/>
            <a:ext cx="3895331" cy="3116731"/>
          </a:xfrm>
          <a:prstGeom prst="rect">
            <a:avLst/>
          </a:prstGeom>
        </p:spPr>
      </p:pic>
      <p:pic>
        <p:nvPicPr>
          <p:cNvPr id="5" name="Picture 4" descr="Blue and white logo with text&#10;&#10;AI-generated content may be incorrect.">
            <a:extLst>
              <a:ext uri="{FF2B5EF4-FFF2-40B4-BE49-F238E27FC236}">
                <a16:creationId xmlns:a16="http://schemas.microsoft.com/office/drawing/2014/main" id="{CA40FC43-7253-1203-1487-F3CC9AEE54B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13968" y="201421"/>
            <a:ext cx="966293" cy="713431"/>
          </a:xfrm>
          <a:prstGeom prst="rect">
            <a:avLst/>
          </a:prstGeom>
          <a:ln>
            <a:solidFill>
              <a:schemeClr val="bg1"/>
            </a:solidFill>
          </a:ln>
        </p:spPr>
      </p:pic>
      <p:pic>
        <p:nvPicPr>
          <p:cNvPr id="11" name="Picture 10" descr="A colorful rectangular sign with black text&#10;&#10;AI-generated content may be incorrect.">
            <a:extLst>
              <a:ext uri="{FF2B5EF4-FFF2-40B4-BE49-F238E27FC236}">
                <a16:creationId xmlns:a16="http://schemas.microsoft.com/office/drawing/2014/main" id="{4ECEEF7B-FEE2-5BAB-F2D1-E7E65A6DF86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10499" y="285800"/>
            <a:ext cx="1554782" cy="1126158"/>
          </a:xfrm>
          <a:prstGeom prst="rect">
            <a:avLst/>
          </a:prstGeom>
        </p:spPr>
      </p:pic>
    </p:spTree>
    <p:custDataLst>
      <p:tags r:id="rId1"/>
    </p:custDataLst>
    <p:extLst>
      <p:ext uri="{BB962C8B-B14F-4D97-AF65-F5344CB8AC3E}">
        <p14:creationId xmlns:p14="http://schemas.microsoft.com/office/powerpoint/2010/main" val="1435942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046B16-A39C-62F5-7177-D0469C0AAC80}"/>
            </a:ext>
          </a:extLst>
        </p:cNvPr>
        <p:cNvGrpSpPr/>
        <p:nvPr/>
      </p:nvGrpSpPr>
      <p:grpSpPr>
        <a:xfrm>
          <a:off x="0" y="0"/>
          <a:ext cx="0" cy="0"/>
          <a:chOff x="0" y="0"/>
          <a:chExt cx="0" cy="0"/>
        </a:xfrm>
      </p:grpSpPr>
      <p:sp>
        <p:nvSpPr>
          <p:cNvPr id="7" name="Title 5">
            <a:extLst>
              <a:ext uri="{FF2B5EF4-FFF2-40B4-BE49-F238E27FC236}">
                <a16:creationId xmlns:a16="http://schemas.microsoft.com/office/drawing/2014/main" id="{372C4FDC-27F0-CA46-10CB-2EBB6FDEBCA8}"/>
              </a:ext>
            </a:extLst>
          </p:cNvPr>
          <p:cNvSpPr txBox="1">
            <a:spLocks/>
          </p:cNvSpPr>
          <p:nvPr/>
        </p:nvSpPr>
        <p:spPr>
          <a:xfrm>
            <a:off x="0" y="2"/>
            <a:ext cx="12192000" cy="1045029"/>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3200" b="1" dirty="0">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Smoking: True or False</a:t>
            </a:r>
          </a:p>
        </p:txBody>
      </p:sp>
      <p:sp>
        <p:nvSpPr>
          <p:cNvPr id="3" name="TextBox 2">
            <a:extLst>
              <a:ext uri="{FF2B5EF4-FFF2-40B4-BE49-F238E27FC236}">
                <a16:creationId xmlns:a16="http://schemas.microsoft.com/office/drawing/2014/main" id="{4416C781-0FB2-95F5-9A3D-5D2E7379A2AD}"/>
              </a:ext>
            </a:extLst>
          </p:cNvPr>
          <p:cNvSpPr txBox="1"/>
          <p:nvPr/>
        </p:nvSpPr>
        <p:spPr>
          <a:xfrm>
            <a:off x="7837794" y="5152472"/>
            <a:ext cx="2135892" cy="646587"/>
          </a:xfrm>
          <a:prstGeom prst="rect">
            <a:avLst/>
          </a:prstGeom>
          <a:noFill/>
        </p:spPr>
        <p:txBody>
          <a:bodyPr wrap="square" rtlCol="0">
            <a:spAutoFit/>
          </a:bodyPr>
          <a:lstStyle/>
          <a:p>
            <a:pPr algn="ctr"/>
            <a:r>
              <a:rPr lang="en-US" sz="1801">
                <a:solidFill>
                  <a:schemeClr val="bg1"/>
                </a:solidFill>
                <a:latin typeface="Segoe UI" panose="020B0502040204020203" pitchFamily="34" charset="0"/>
                <a:cs typeface="Segoe UI" panose="020B0502040204020203" pitchFamily="34" charset="0"/>
              </a:rPr>
              <a:t>Can you think of anything else ? </a:t>
            </a:r>
          </a:p>
        </p:txBody>
      </p:sp>
      <mc:AlternateContent xmlns:mc="http://schemas.openxmlformats.org/markup-compatibility/2006" xmlns:p14="http://schemas.microsoft.com/office/powerpoint/2010/main">
        <mc:Choice Requires="p14">
          <p:contentPart p14:bwMode="auto" r:id="rId3">
            <p14:nvContentPartPr>
              <p14:cNvPr id="18" name="Ink 17">
                <a:extLst>
                  <a:ext uri="{FF2B5EF4-FFF2-40B4-BE49-F238E27FC236}">
                    <a16:creationId xmlns:a16="http://schemas.microsoft.com/office/drawing/2014/main" id="{BA4336AC-F8B4-30B6-CCED-369BD487794D}"/>
                  </a:ext>
                </a:extLst>
              </p14:cNvPr>
              <p14:cNvContentPartPr/>
              <p14:nvPr/>
            </p14:nvContentPartPr>
            <p14:xfrm flipV="1">
              <a:off x="2170866" y="2339610"/>
              <a:ext cx="127193" cy="56628"/>
            </p14:xfrm>
          </p:contentPart>
        </mc:Choice>
        <mc:Fallback xmlns="">
          <p:pic>
            <p:nvPicPr>
              <p:cNvPr id="18" name="Ink 17">
                <a:extLst>
                  <a:ext uri="{FF2B5EF4-FFF2-40B4-BE49-F238E27FC236}">
                    <a16:creationId xmlns:a16="http://schemas.microsoft.com/office/drawing/2014/main" id="{BA4336AC-F8B4-30B6-CCED-369BD487794D}"/>
                  </a:ext>
                </a:extLst>
              </p:cNvPr>
              <p:cNvPicPr/>
              <p:nvPr/>
            </p:nvPicPr>
            <p:blipFill>
              <a:blip r:embed="rId4"/>
              <a:stretch>
                <a:fillRect/>
              </a:stretch>
            </p:blipFill>
            <p:spPr>
              <a:xfrm flipV="1">
                <a:off x="2107810" y="2276490"/>
                <a:ext cx="252945" cy="182508"/>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9" name="Ink 18">
                <a:extLst>
                  <a:ext uri="{FF2B5EF4-FFF2-40B4-BE49-F238E27FC236}">
                    <a16:creationId xmlns:a16="http://schemas.microsoft.com/office/drawing/2014/main" id="{085C878D-856C-1749-415B-279BD3014218}"/>
                  </a:ext>
                </a:extLst>
              </p14:cNvPr>
              <p14:cNvContentPartPr/>
              <p14:nvPr/>
            </p14:nvContentPartPr>
            <p14:xfrm flipH="1" flipV="1">
              <a:off x="2523894" y="2293890"/>
              <a:ext cx="399611" cy="68546"/>
            </p14:xfrm>
          </p:contentPart>
        </mc:Choice>
        <mc:Fallback xmlns="">
          <p:pic>
            <p:nvPicPr>
              <p:cNvPr id="19" name="Ink 18">
                <a:extLst>
                  <a:ext uri="{FF2B5EF4-FFF2-40B4-BE49-F238E27FC236}">
                    <a16:creationId xmlns:a16="http://schemas.microsoft.com/office/drawing/2014/main" id="{085C878D-856C-1749-415B-279BD3014218}"/>
                  </a:ext>
                </a:extLst>
              </p:cNvPr>
              <p:cNvPicPr/>
              <p:nvPr/>
            </p:nvPicPr>
            <p:blipFill>
              <a:blip r:embed="rId6"/>
              <a:stretch>
                <a:fillRect/>
              </a:stretch>
            </p:blipFill>
            <p:spPr>
              <a:xfrm flipH="1" flipV="1">
                <a:off x="2460892" y="2230756"/>
                <a:ext cx="525254" cy="194454"/>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0" name="Ink 19">
                <a:extLst>
                  <a:ext uri="{FF2B5EF4-FFF2-40B4-BE49-F238E27FC236}">
                    <a16:creationId xmlns:a16="http://schemas.microsoft.com/office/drawing/2014/main" id="{E6C8E240-D135-6DF0-15ED-9414EEE38E3C}"/>
                  </a:ext>
                </a:extLst>
              </p14:cNvPr>
              <p14:cNvContentPartPr/>
              <p14:nvPr/>
            </p14:nvContentPartPr>
            <p14:xfrm>
              <a:off x="961987" y="3051797"/>
              <a:ext cx="361" cy="361"/>
            </p14:xfrm>
          </p:contentPart>
        </mc:Choice>
        <mc:Fallback xmlns="">
          <p:pic>
            <p:nvPicPr>
              <p:cNvPr id="20" name="Ink 19">
                <a:extLst>
                  <a:ext uri="{FF2B5EF4-FFF2-40B4-BE49-F238E27FC236}">
                    <a16:creationId xmlns:a16="http://schemas.microsoft.com/office/drawing/2014/main" id="{E6C8E240-D135-6DF0-15ED-9414EEE38E3C}"/>
                  </a:ext>
                </a:extLst>
              </p:cNvPr>
              <p:cNvPicPr/>
              <p:nvPr/>
            </p:nvPicPr>
            <p:blipFill>
              <a:blip r:embed="rId8"/>
              <a:stretch>
                <a:fillRect/>
              </a:stretch>
            </p:blipFill>
            <p:spPr>
              <a:xfrm>
                <a:off x="898812" y="2988622"/>
                <a:ext cx="126350" cy="12635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1" name="Ink 20">
                <a:extLst>
                  <a:ext uri="{FF2B5EF4-FFF2-40B4-BE49-F238E27FC236}">
                    <a16:creationId xmlns:a16="http://schemas.microsoft.com/office/drawing/2014/main" id="{10A92BF8-8D02-8FAC-126B-07018A8BB5F3}"/>
                  </a:ext>
                </a:extLst>
              </p14:cNvPr>
              <p14:cNvContentPartPr/>
              <p14:nvPr/>
            </p14:nvContentPartPr>
            <p14:xfrm>
              <a:off x="8076666" y="2591356"/>
              <a:ext cx="361" cy="361"/>
            </p14:xfrm>
          </p:contentPart>
        </mc:Choice>
        <mc:Fallback xmlns="">
          <p:pic>
            <p:nvPicPr>
              <p:cNvPr id="21" name="Ink 20">
                <a:extLst>
                  <a:ext uri="{FF2B5EF4-FFF2-40B4-BE49-F238E27FC236}">
                    <a16:creationId xmlns:a16="http://schemas.microsoft.com/office/drawing/2014/main" id="{10A92BF8-8D02-8FAC-126B-07018A8BB5F3}"/>
                  </a:ext>
                </a:extLst>
              </p:cNvPr>
              <p:cNvPicPr/>
              <p:nvPr/>
            </p:nvPicPr>
            <p:blipFill>
              <a:blip r:embed="rId8"/>
              <a:stretch>
                <a:fillRect/>
              </a:stretch>
            </p:blipFill>
            <p:spPr>
              <a:xfrm>
                <a:off x="8013491" y="2528181"/>
                <a:ext cx="126350" cy="12635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4" name="Ink 23">
                <a:extLst>
                  <a:ext uri="{FF2B5EF4-FFF2-40B4-BE49-F238E27FC236}">
                    <a16:creationId xmlns:a16="http://schemas.microsoft.com/office/drawing/2014/main" id="{2F7052AC-DB2A-B8F2-59F1-ACA942B560E8}"/>
                  </a:ext>
                </a:extLst>
              </p14:cNvPr>
              <p14:cNvContentPartPr/>
              <p14:nvPr/>
            </p14:nvContentPartPr>
            <p14:xfrm>
              <a:off x="8092867" y="2380036"/>
              <a:ext cx="524880" cy="130681"/>
            </p14:xfrm>
          </p:contentPart>
        </mc:Choice>
        <mc:Fallback xmlns="">
          <p:pic>
            <p:nvPicPr>
              <p:cNvPr id="24" name="Ink 23">
                <a:extLst>
                  <a:ext uri="{FF2B5EF4-FFF2-40B4-BE49-F238E27FC236}">
                    <a16:creationId xmlns:a16="http://schemas.microsoft.com/office/drawing/2014/main" id="{2F7052AC-DB2A-B8F2-59F1-ACA942B560E8}"/>
                  </a:ext>
                </a:extLst>
              </p:cNvPr>
              <p:cNvPicPr/>
              <p:nvPr/>
            </p:nvPicPr>
            <p:blipFill>
              <a:blip r:embed="rId11"/>
              <a:stretch>
                <a:fillRect/>
              </a:stretch>
            </p:blipFill>
            <p:spPr>
              <a:xfrm>
                <a:off x="8029867" y="2317036"/>
                <a:ext cx="650520" cy="256322"/>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5" name="Ink 24">
                <a:extLst>
                  <a:ext uri="{FF2B5EF4-FFF2-40B4-BE49-F238E27FC236}">
                    <a16:creationId xmlns:a16="http://schemas.microsoft.com/office/drawing/2014/main" id="{107E0D7F-A2AD-5A5F-386D-7A401F1380B3}"/>
                  </a:ext>
                </a:extLst>
              </p14:cNvPr>
              <p14:cNvContentPartPr/>
              <p14:nvPr/>
            </p14:nvContentPartPr>
            <p14:xfrm>
              <a:off x="8949307" y="2261236"/>
              <a:ext cx="391680" cy="147961"/>
            </p14:xfrm>
          </p:contentPart>
        </mc:Choice>
        <mc:Fallback xmlns="">
          <p:pic>
            <p:nvPicPr>
              <p:cNvPr id="25" name="Ink 24">
                <a:extLst>
                  <a:ext uri="{FF2B5EF4-FFF2-40B4-BE49-F238E27FC236}">
                    <a16:creationId xmlns:a16="http://schemas.microsoft.com/office/drawing/2014/main" id="{107E0D7F-A2AD-5A5F-386D-7A401F1380B3}"/>
                  </a:ext>
                </a:extLst>
              </p:cNvPr>
              <p:cNvPicPr/>
              <p:nvPr/>
            </p:nvPicPr>
            <p:blipFill>
              <a:blip r:embed="rId13"/>
              <a:stretch>
                <a:fillRect/>
              </a:stretch>
            </p:blipFill>
            <p:spPr>
              <a:xfrm>
                <a:off x="8886365" y="2198388"/>
                <a:ext cx="517205" cy="273297"/>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8" name="Ink 27">
                <a:extLst>
                  <a:ext uri="{FF2B5EF4-FFF2-40B4-BE49-F238E27FC236}">
                    <a16:creationId xmlns:a16="http://schemas.microsoft.com/office/drawing/2014/main" id="{43742EE9-1C5A-8D25-4C76-7B2B54E251DE}"/>
                  </a:ext>
                </a:extLst>
              </p14:cNvPr>
              <p14:cNvContentPartPr/>
              <p14:nvPr/>
            </p14:nvContentPartPr>
            <p14:xfrm>
              <a:off x="4045027" y="2056037"/>
              <a:ext cx="361" cy="361"/>
            </p14:xfrm>
          </p:contentPart>
        </mc:Choice>
        <mc:Fallback xmlns="">
          <p:pic>
            <p:nvPicPr>
              <p:cNvPr id="28" name="Ink 27">
                <a:extLst>
                  <a:ext uri="{FF2B5EF4-FFF2-40B4-BE49-F238E27FC236}">
                    <a16:creationId xmlns:a16="http://schemas.microsoft.com/office/drawing/2014/main" id="{43742EE9-1C5A-8D25-4C76-7B2B54E251DE}"/>
                  </a:ext>
                </a:extLst>
              </p:cNvPr>
              <p:cNvPicPr/>
              <p:nvPr/>
            </p:nvPicPr>
            <p:blipFill>
              <a:blip r:embed="rId8"/>
              <a:stretch>
                <a:fillRect/>
              </a:stretch>
            </p:blipFill>
            <p:spPr>
              <a:xfrm>
                <a:off x="3981852" y="1992862"/>
                <a:ext cx="126350" cy="126350"/>
              </a:xfrm>
              <a:prstGeom prst="rect">
                <a:avLst/>
              </a:prstGeom>
            </p:spPr>
          </p:pic>
        </mc:Fallback>
      </mc:AlternateContent>
      <p:sp>
        <p:nvSpPr>
          <p:cNvPr id="6" name="TextBox 5">
            <a:extLst>
              <a:ext uri="{FF2B5EF4-FFF2-40B4-BE49-F238E27FC236}">
                <a16:creationId xmlns:a16="http://schemas.microsoft.com/office/drawing/2014/main" id="{C9FE18BA-A351-4A74-D26F-F7C676C8BDE5}"/>
              </a:ext>
            </a:extLst>
          </p:cNvPr>
          <p:cNvSpPr txBox="1"/>
          <p:nvPr/>
        </p:nvSpPr>
        <p:spPr>
          <a:xfrm>
            <a:off x="965270" y="1981011"/>
            <a:ext cx="9157188" cy="461665"/>
          </a:xfrm>
          <a:prstGeom prst="rect">
            <a:avLst/>
          </a:prstGeom>
          <a:noFill/>
        </p:spPr>
        <p:txBody>
          <a:bodyPr wrap="square" lIns="91440" tIns="45720" rIns="91440" bIns="45720" anchor="t">
            <a:spAutoFit/>
          </a:bodyPr>
          <a:lstStyle/>
          <a:p>
            <a:r>
              <a:rPr lang="en-GB" sz="2400" b="1" dirty="0">
                <a:latin typeface="Segoe UI" panose="020B0502040204020203" pitchFamily="34" charset="0"/>
                <a:cs typeface="Segoe UI" panose="020B0502040204020203" pitchFamily="34" charset="0"/>
              </a:rPr>
              <a:t>Rolling tobacco is better for you than pre rolled cigarettes</a:t>
            </a:r>
            <a:endParaRPr lang="en-US"/>
          </a:p>
        </p:txBody>
      </p:sp>
      <p:sp>
        <p:nvSpPr>
          <p:cNvPr id="9" name="TextBox 8">
            <a:extLst>
              <a:ext uri="{FF2B5EF4-FFF2-40B4-BE49-F238E27FC236}">
                <a16:creationId xmlns:a16="http://schemas.microsoft.com/office/drawing/2014/main" id="{07856EEF-8BEF-7DA2-8EF9-11FA209680EB}"/>
              </a:ext>
            </a:extLst>
          </p:cNvPr>
          <p:cNvSpPr txBox="1"/>
          <p:nvPr/>
        </p:nvSpPr>
        <p:spPr>
          <a:xfrm>
            <a:off x="965929" y="2912524"/>
            <a:ext cx="9352472" cy="1692773"/>
          </a:xfrm>
          <a:prstGeom prst="rect">
            <a:avLst/>
          </a:prstGeom>
          <a:noFill/>
        </p:spPr>
        <p:txBody>
          <a:bodyPr wrap="square" lIns="91440" tIns="45721" rIns="91440" bIns="45721" anchor="t">
            <a:spAutoFit/>
          </a:bodyPr>
          <a:lstStyle/>
          <a:p>
            <a:r>
              <a:rPr lang="en-GB" sz="2400" b="1" dirty="0">
                <a:solidFill>
                  <a:srgbClr val="000000"/>
                </a:solidFill>
                <a:latin typeface="Segoe UI" panose="020B0502040204020203" pitchFamily="34" charset="0"/>
                <a:cs typeface="Segoe UI" panose="020B0502040204020203" pitchFamily="34" charset="0"/>
              </a:rPr>
              <a:t>False</a:t>
            </a:r>
          </a:p>
          <a:p>
            <a:endParaRPr lang="en-GB" sz="2000" b="1" dirty="0">
              <a:solidFill>
                <a:srgbClr val="000000"/>
              </a:solidFill>
              <a:latin typeface="Segoe UI" panose="020B0502040204020203" pitchFamily="34" charset="0"/>
              <a:cs typeface="Segoe UI" panose="020B0502040204020203" pitchFamily="34" charset="0"/>
            </a:endParaRPr>
          </a:p>
          <a:p>
            <a:r>
              <a:rPr lang="en-GB" sz="2000" dirty="0">
                <a:solidFill>
                  <a:srgbClr val="000000"/>
                </a:solidFill>
                <a:latin typeface="Segoe UI"/>
                <a:cs typeface="Segoe UI"/>
              </a:rPr>
              <a:t>Some people think rolling tobacco is ‘natural’ or ‘organic’ but they contain the same tobacco, the same additives, carcinogens and chemicals as in pre-rolled cigarettes.  Filters or </a:t>
            </a:r>
            <a:r>
              <a:rPr lang="en-GB" sz="2000">
                <a:solidFill>
                  <a:srgbClr val="000000"/>
                </a:solidFill>
                <a:latin typeface="Segoe UI"/>
                <a:cs typeface="Segoe UI"/>
              </a:rPr>
              <a:t>butt ends do not reduce harm.  </a:t>
            </a:r>
          </a:p>
        </p:txBody>
      </p:sp>
      <p:pic>
        <p:nvPicPr>
          <p:cNvPr id="8" name="Picture 7" descr="A colorful rectangular sign with black text&#10;&#10;AI-generated content may be incorrect.">
            <a:extLst>
              <a:ext uri="{FF2B5EF4-FFF2-40B4-BE49-F238E27FC236}">
                <a16:creationId xmlns:a16="http://schemas.microsoft.com/office/drawing/2014/main" id="{078B4975-60EA-6A80-087E-8A7616E8C9B5}"/>
              </a:ext>
            </a:extLst>
          </p:cNvPr>
          <p:cNvPicPr>
            <a:picLocks noChangeAspect="1"/>
          </p:cNvPicPr>
          <p:nvPr/>
        </p:nvPicPr>
        <p:blipFill>
          <a:blip r:embed="rId15"/>
          <a:stretch>
            <a:fillRect/>
          </a:stretch>
        </p:blipFill>
        <p:spPr>
          <a:xfrm>
            <a:off x="128174" y="82965"/>
            <a:ext cx="1400174" cy="971550"/>
          </a:xfrm>
          <a:prstGeom prst="rect">
            <a:avLst/>
          </a:prstGeom>
        </p:spPr>
      </p:pic>
      <p:pic>
        <p:nvPicPr>
          <p:cNvPr id="2" name="Picture 1" descr="A colorful rectangular sign with black text&#10;&#10;AI-generated content may be incorrect.">
            <a:extLst>
              <a:ext uri="{FF2B5EF4-FFF2-40B4-BE49-F238E27FC236}">
                <a16:creationId xmlns:a16="http://schemas.microsoft.com/office/drawing/2014/main" id="{5DCA1E72-A437-DE84-434A-362BC6C6262A}"/>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329637" y="84625"/>
            <a:ext cx="1264700" cy="916046"/>
          </a:xfrm>
          <a:prstGeom prst="rect">
            <a:avLst/>
          </a:prstGeom>
        </p:spPr>
      </p:pic>
      <p:pic>
        <p:nvPicPr>
          <p:cNvPr id="10" name="Picture 9" descr="Blue and white logo with text&#10;&#10;AI-generated content may be incorrect.">
            <a:extLst>
              <a:ext uri="{FF2B5EF4-FFF2-40B4-BE49-F238E27FC236}">
                <a16:creationId xmlns:a16="http://schemas.microsoft.com/office/drawing/2014/main" id="{71411059-F277-C30B-FDC6-3B444AA1670E}"/>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10913968" y="201421"/>
            <a:ext cx="966293" cy="713431"/>
          </a:xfrm>
          <a:prstGeom prst="rect">
            <a:avLst/>
          </a:prstGeom>
        </p:spPr>
      </p:pic>
    </p:spTree>
    <p:extLst>
      <p:ext uri="{BB962C8B-B14F-4D97-AF65-F5344CB8AC3E}">
        <p14:creationId xmlns:p14="http://schemas.microsoft.com/office/powerpoint/2010/main" val="22441342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9F5FC7-5452-8165-C752-464B9DF329EA}"/>
            </a:ext>
          </a:extLst>
        </p:cNvPr>
        <p:cNvGrpSpPr/>
        <p:nvPr/>
      </p:nvGrpSpPr>
      <p:grpSpPr>
        <a:xfrm>
          <a:off x="0" y="0"/>
          <a:ext cx="0" cy="0"/>
          <a:chOff x="0" y="0"/>
          <a:chExt cx="0" cy="0"/>
        </a:xfrm>
      </p:grpSpPr>
      <p:sp>
        <p:nvSpPr>
          <p:cNvPr id="7" name="Title 5">
            <a:extLst>
              <a:ext uri="{FF2B5EF4-FFF2-40B4-BE49-F238E27FC236}">
                <a16:creationId xmlns:a16="http://schemas.microsoft.com/office/drawing/2014/main" id="{C602E24C-78A7-72CD-8215-638D12F25D9E}"/>
              </a:ext>
            </a:extLst>
          </p:cNvPr>
          <p:cNvSpPr txBox="1">
            <a:spLocks/>
          </p:cNvSpPr>
          <p:nvPr/>
        </p:nvSpPr>
        <p:spPr>
          <a:xfrm>
            <a:off x="0" y="2"/>
            <a:ext cx="12192000" cy="1045029"/>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sz="2900" b="1" dirty="0">
              <a:effectLst>
                <a:outerShdw blurRad="50800" dist="38100" dir="2700000" algn="tl" rotWithShape="0">
                  <a:prstClr val="black">
                    <a:alpha val="40000"/>
                  </a:prstClr>
                </a:outerShdw>
              </a:effectLst>
              <a:latin typeface="Arial"/>
              <a:cs typeface="Arial"/>
            </a:endParaRPr>
          </a:p>
          <a:p>
            <a:pPr algn="ctr"/>
            <a:endParaRPr lang="en-US" sz="3200" b="1" dirty="0">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endParaRPr>
          </a:p>
        </p:txBody>
      </p:sp>
      <p:sp>
        <p:nvSpPr>
          <p:cNvPr id="3" name="TextBox 2">
            <a:extLst>
              <a:ext uri="{FF2B5EF4-FFF2-40B4-BE49-F238E27FC236}">
                <a16:creationId xmlns:a16="http://schemas.microsoft.com/office/drawing/2014/main" id="{E04429FC-F30C-F193-B38D-2C94A87F0544}"/>
              </a:ext>
            </a:extLst>
          </p:cNvPr>
          <p:cNvSpPr txBox="1"/>
          <p:nvPr/>
        </p:nvSpPr>
        <p:spPr>
          <a:xfrm>
            <a:off x="7837794" y="5152472"/>
            <a:ext cx="2135892" cy="646587"/>
          </a:xfrm>
          <a:prstGeom prst="rect">
            <a:avLst/>
          </a:prstGeom>
          <a:noFill/>
        </p:spPr>
        <p:txBody>
          <a:bodyPr wrap="square" rtlCol="0">
            <a:spAutoFit/>
          </a:bodyPr>
          <a:lstStyle/>
          <a:p>
            <a:pPr algn="ctr"/>
            <a:r>
              <a:rPr lang="en-US" sz="1801">
                <a:solidFill>
                  <a:schemeClr val="bg1"/>
                </a:solidFill>
                <a:latin typeface="Segoe UI" panose="020B0502040204020203" pitchFamily="34" charset="0"/>
                <a:cs typeface="Segoe UI" panose="020B0502040204020203" pitchFamily="34" charset="0"/>
              </a:rPr>
              <a:t>Can you think of anything else ? </a:t>
            </a:r>
          </a:p>
        </p:txBody>
      </p:sp>
      <mc:AlternateContent xmlns:mc="http://schemas.openxmlformats.org/markup-compatibility/2006" xmlns:p14="http://schemas.microsoft.com/office/powerpoint/2010/main">
        <mc:Choice Requires="p14">
          <p:contentPart p14:bwMode="auto" r:id="rId3">
            <p14:nvContentPartPr>
              <p14:cNvPr id="18" name="Ink 17">
                <a:extLst>
                  <a:ext uri="{FF2B5EF4-FFF2-40B4-BE49-F238E27FC236}">
                    <a16:creationId xmlns:a16="http://schemas.microsoft.com/office/drawing/2014/main" id="{99B1A546-0773-49DF-AB10-C6A161C6BA10}"/>
                  </a:ext>
                </a:extLst>
              </p14:cNvPr>
              <p14:cNvContentPartPr/>
              <p14:nvPr/>
            </p14:nvContentPartPr>
            <p14:xfrm flipV="1">
              <a:off x="2170866" y="2339610"/>
              <a:ext cx="127193" cy="56628"/>
            </p14:xfrm>
          </p:contentPart>
        </mc:Choice>
        <mc:Fallback xmlns="">
          <p:pic>
            <p:nvPicPr>
              <p:cNvPr id="18" name="Ink 17">
                <a:extLst>
                  <a:ext uri="{FF2B5EF4-FFF2-40B4-BE49-F238E27FC236}">
                    <a16:creationId xmlns:a16="http://schemas.microsoft.com/office/drawing/2014/main" id="{99B1A546-0773-49DF-AB10-C6A161C6BA10}"/>
                  </a:ext>
                </a:extLst>
              </p:cNvPr>
              <p:cNvPicPr/>
              <p:nvPr/>
            </p:nvPicPr>
            <p:blipFill>
              <a:blip r:embed="rId4"/>
              <a:stretch>
                <a:fillRect/>
              </a:stretch>
            </p:blipFill>
            <p:spPr>
              <a:xfrm flipV="1">
                <a:off x="2107810" y="2276490"/>
                <a:ext cx="252945" cy="182508"/>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9" name="Ink 18">
                <a:extLst>
                  <a:ext uri="{FF2B5EF4-FFF2-40B4-BE49-F238E27FC236}">
                    <a16:creationId xmlns:a16="http://schemas.microsoft.com/office/drawing/2014/main" id="{96204019-3AA8-0575-F6DC-A130FB2F1A76}"/>
                  </a:ext>
                </a:extLst>
              </p14:cNvPr>
              <p14:cNvContentPartPr/>
              <p14:nvPr/>
            </p14:nvContentPartPr>
            <p14:xfrm flipH="1" flipV="1">
              <a:off x="2523894" y="2293890"/>
              <a:ext cx="399611" cy="68546"/>
            </p14:xfrm>
          </p:contentPart>
        </mc:Choice>
        <mc:Fallback xmlns="">
          <p:pic>
            <p:nvPicPr>
              <p:cNvPr id="19" name="Ink 18">
                <a:extLst>
                  <a:ext uri="{FF2B5EF4-FFF2-40B4-BE49-F238E27FC236}">
                    <a16:creationId xmlns:a16="http://schemas.microsoft.com/office/drawing/2014/main" id="{96204019-3AA8-0575-F6DC-A130FB2F1A76}"/>
                  </a:ext>
                </a:extLst>
              </p:cNvPr>
              <p:cNvPicPr/>
              <p:nvPr/>
            </p:nvPicPr>
            <p:blipFill>
              <a:blip r:embed="rId6"/>
              <a:stretch>
                <a:fillRect/>
              </a:stretch>
            </p:blipFill>
            <p:spPr>
              <a:xfrm flipH="1" flipV="1">
                <a:off x="2460892" y="2230756"/>
                <a:ext cx="525254" cy="194454"/>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0" name="Ink 19">
                <a:extLst>
                  <a:ext uri="{FF2B5EF4-FFF2-40B4-BE49-F238E27FC236}">
                    <a16:creationId xmlns:a16="http://schemas.microsoft.com/office/drawing/2014/main" id="{2A8A56FD-FF0F-F029-878C-2655512C3C4A}"/>
                  </a:ext>
                </a:extLst>
              </p14:cNvPr>
              <p14:cNvContentPartPr/>
              <p14:nvPr/>
            </p14:nvContentPartPr>
            <p14:xfrm>
              <a:off x="961987" y="3051797"/>
              <a:ext cx="361" cy="361"/>
            </p14:xfrm>
          </p:contentPart>
        </mc:Choice>
        <mc:Fallback xmlns="">
          <p:pic>
            <p:nvPicPr>
              <p:cNvPr id="20" name="Ink 19">
                <a:extLst>
                  <a:ext uri="{FF2B5EF4-FFF2-40B4-BE49-F238E27FC236}">
                    <a16:creationId xmlns:a16="http://schemas.microsoft.com/office/drawing/2014/main" id="{2A8A56FD-FF0F-F029-878C-2655512C3C4A}"/>
                  </a:ext>
                </a:extLst>
              </p:cNvPr>
              <p:cNvPicPr/>
              <p:nvPr/>
            </p:nvPicPr>
            <p:blipFill>
              <a:blip r:embed="rId8"/>
              <a:stretch>
                <a:fillRect/>
              </a:stretch>
            </p:blipFill>
            <p:spPr>
              <a:xfrm>
                <a:off x="898812" y="2988622"/>
                <a:ext cx="126350" cy="12635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1" name="Ink 20">
                <a:extLst>
                  <a:ext uri="{FF2B5EF4-FFF2-40B4-BE49-F238E27FC236}">
                    <a16:creationId xmlns:a16="http://schemas.microsoft.com/office/drawing/2014/main" id="{350C2133-AC69-5018-0D5C-97A19E28B3D9}"/>
                  </a:ext>
                </a:extLst>
              </p14:cNvPr>
              <p14:cNvContentPartPr/>
              <p14:nvPr/>
            </p14:nvContentPartPr>
            <p14:xfrm>
              <a:off x="8076666" y="2591356"/>
              <a:ext cx="361" cy="361"/>
            </p14:xfrm>
          </p:contentPart>
        </mc:Choice>
        <mc:Fallback xmlns="">
          <p:pic>
            <p:nvPicPr>
              <p:cNvPr id="21" name="Ink 20">
                <a:extLst>
                  <a:ext uri="{FF2B5EF4-FFF2-40B4-BE49-F238E27FC236}">
                    <a16:creationId xmlns:a16="http://schemas.microsoft.com/office/drawing/2014/main" id="{350C2133-AC69-5018-0D5C-97A19E28B3D9}"/>
                  </a:ext>
                </a:extLst>
              </p:cNvPr>
              <p:cNvPicPr/>
              <p:nvPr/>
            </p:nvPicPr>
            <p:blipFill>
              <a:blip r:embed="rId8"/>
              <a:stretch>
                <a:fillRect/>
              </a:stretch>
            </p:blipFill>
            <p:spPr>
              <a:xfrm>
                <a:off x="8013491" y="2528181"/>
                <a:ext cx="126350" cy="12635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4" name="Ink 23">
                <a:extLst>
                  <a:ext uri="{FF2B5EF4-FFF2-40B4-BE49-F238E27FC236}">
                    <a16:creationId xmlns:a16="http://schemas.microsoft.com/office/drawing/2014/main" id="{7D5B4270-ACBE-2871-B5FE-C4BDF2699592}"/>
                  </a:ext>
                </a:extLst>
              </p14:cNvPr>
              <p14:cNvContentPartPr/>
              <p14:nvPr/>
            </p14:nvContentPartPr>
            <p14:xfrm>
              <a:off x="8092867" y="2380036"/>
              <a:ext cx="524880" cy="130681"/>
            </p14:xfrm>
          </p:contentPart>
        </mc:Choice>
        <mc:Fallback xmlns="">
          <p:pic>
            <p:nvPicPr>
              <p:cNvPr id="24" name="Ink 23">
                <a:extLst>
                  <a:ext uri="{FF2B5EF4-FFF2-40B4-BE49-F238E27FC236}">
                    <a16:creationId xmlns:a16="http://schemas.microsoft.com/office/drawing/2014/main" id="{7D5B4270-ACBE-2871-B5FE-C4BDF2699592}"/>
                  </a:ext>
                </a:extLst>
              </p:cNvPr>
              <p:cNvPicPr/>
              <p:nvPr/>
            </p:nvPicPr>
            <p:blipFill>
              <a:blip r:embed="rId11"/>
              <a:stretch>
                <a:fillRect/>
              </a:stretch>
            </p:blipFill>
            <p:spPr>
              <a:xfrm>
                <a:off x="8029867" y="2317036"/>
                <a:ext cx="650520" cy="256322"/>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5" name="Ink 24">
                <a:extLst>
                  <a:ext uri="{FF2B5EF4-FFF2-40B4-BE49-F238E27FC236}">
                    <a16:creationId xmlns:a16="http://schemas.microsoft.com/office/drawing/2014/main" id="{530FEAC4-DC43-F86F-4D10-92492E436B6F}"/>
                  </a:ext>
                </a:extLst>
              </p14:cNvPr>
              <p14:cNvContentPartPr/>
              <p14:nvPr/>
            </p14:nvContentPartPr>
            <p14:xfrm>
              <a:off x="8949307" y="2261236"/>
              <a:ext cx="391680" cy="147961"/>
            </p14:xfrm>
          </p:contentPart>
        </mc:Choice>
        <mc:Fallback xmlns="">
          <p:pic>
            <p:nvPicPr>
              <p:cNvPr id="25" name="Ink 24">
                <a:extLst>
                  <a:ext uri="{FF2B5EF4-FFF2-40B4-BE49-F238E27FC236}">
                    <a16:creationId xmlns:a16="http://schemas.microsoft.com/office/drawing/2014/main" id="{530FEAC4-DC43-F86F-4D10-92492E436B6F}"/>
                  </a:ext>
                </a:extLst>
              </p:cNvPr>
              <p:cNvPicPr/>
              <p:nvPr/>
            </p:nvPicPr>
            <p:blipFill>
              <a:blip r:embed="rId13"/>
              <a:stretch>
                <a:fillRect/>
              </a:stretch>
            </p:blipFill>
            <p:spPr>
              <a:xfrm>
                <a:off x="8886365" y="2198388"/>
                <a:ext cx="517205" cy="273297"/>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8" name="Ink 27">
                <a:extLst>
                  <a:ext uri="{FF2B5EF4-FFF2-40B4-BE49-F238E27FC236}">
                    <a16:creationId xmlns:a16="http://schemas.microsoft.com/office/drawing/2014/main" id="{6662A9B4-D978-2AE2-CB37-8C85754C07C5}"/>
                  </a:ext>
                </a:extLst>
              </p14:cNvPr>
              <p14:cNvContentPartPr/>
              <p14:nvPr/>
            </p14:nvContentPartPr>
            <p14:xfrm>
              <a:off x="4045027" y="2056037"/>
              <a:ext cx="361" cy="361"/>
            </p14:xfrm>
          </p:contentPart>
        </mc:Choice>
        <mc:Fallback xmlns="">
          <p:pic>
            <p:nvPicPr>
              <p:cNvPr id="28" name="Ink 27">
                <a:extLst>
                  <a:ext uri="{FF2B5EF4-FFF2-40B4-BE49-F238E27FC236}">
                    <a16:creationId xmlns:a16="http://schemas.microsoft.com/office/drawing/2014/main" id="{6662A9B4-D978-2AE2-CB37-8C85754C07C5}"/>
                  </a:ext>
                </a:extLst>
              </p:cNvPr>
              <p:cNvPicPr/>
              <p:nvPr/>
            </p:nvPicPr>
            <p:blipFill>
              <a:blip r:embed="rId8"/>
              <a:stretch>
                <a:fillRect/>
              </a:stretch>
            </p:blipFill>
            <p:spPr>
              <a:xfrm>
                <a:off x="3981852" y="1992862"/>
                <a:ext cx="126350" cy="126350"/>
              </a:xfrm>
              <a:prstGeom prst="rect">
                <a:avLst/>
              </a:prstGeom>
            </p:spPr>
          </p:pic>
        </mc:Fallback>
      </mc:AlternateContent>
      <p:sp>
        <p:nvSpPr>
          <p:cNvPr id="9" name="TextBox 8">
            <a:extLst>
              <a:ext uri="{FF2B5EF4-FFF2-40B4-BE49-F238E27FC236}">
                <a16:creationId xmlns:a16="http://schemas.microsoft.com/office/drawing/2014/main" id="{A289EE2F-2106-18DC-AB5B-64CD7CC5C81A}"/>
              </a:ext>
            </a:extLst>
          </p:cNvPr>
          <p:cNvSpPr txBox="1"/>
          <p:nvPr/>
        </p:nvSpPr>
        <p:spPr>
          <a:xfrm>
            <a:off x="4346498" y="2591333"/>
            <a:ext cx="6647788" cy="3539432"/>
          </a:xfrm>
          <a:prstGeom prst="rect">
            <a:avLst/>
          </a:prstGeom>
          <a:noFill/>
        </p:spPr>
        <p:txBody>
          <a:bodyPr wrap="square" lIns="91440" tIns="45721" rIns="91440" bIns="45721" anchor="t">
            <a:spAutoFit/>
          </a:bodyPr>
          <a:lstStyle/>
          <a:p>
            <a:r>
              <a:rPr lang="en-GB" sz="2400" b="1" dirty="0">
                <a:latin typeface="Segoe UI" panose="020B0502040204020203" pitchFamily="34" charset="0"/>
                <a:cs typeface="Segoe UI" panose="020B0502040204020203" pitchFamily="34" charset="0"/>
              </a:rPr>
              <a:t>False</a:t>
            </a:r>
          </a:p>
          <a:p>
            <a:endParaRPr lang="en-GB" sz="2000" b="1" dirty="0">
              <a:solidFill>
                <a:srgbClr val="333333"/>
              </a:solidFill>
              <a:latin typeface="Segoe UI" panose="020B0502040204020203" pitchFamily="34" charset="0"/>
              <a:cs typeface="Segoe UI" panose="020B0502040204020203" pitchFamily="34" charset="0"/>
            </a:endParaRPr>
          </a:p>
          <a:p>
            <a:r>
              <a:rPr lang="en-GB" sz="2000" dirty="0">
                <a:latin typeface="Segoe UI" panose="020B0502040204020203" pitchFamily="34" charset="0"/>
                <a:cs typeface="Segoe UI" panose="020B0502040204020203" pitchFamily="34" charset="0"/>
              </a:rPr>
              <a:t>Smoking shisha is not safer than smoking cigarettes. People may think that drawing tobacco smoke through water makes shisha less harmful than cigarettes.  This is not true.</a:t>
            </a:r>
            <a:endParaRPr lang="en-US" sz="2000" dirty="0">
              <a:latin typeface="Segoe UI" panose="020B0502040204020203" pitchFamily="34" charset="0"/>
              <a:cs typeface="Segoe UI" panose="020B0502040204020203" pitchFamily="34" charset="0"/>
            </a:endParaRPr>
          </a:p>
          <a:p>
            <a:endParaRPr lang="en-GB" sz="2000" dirty="0">
              <a:solidFill>
                <a:srgbClr val="000000"/>
              </a:solidFill>
              <a:latin typeface="Segoe UI" panose="020B0502040204020203" pitchFamily="34" charset="0"/>
              <a:cs typeface="Segoe UI" panose="020B0502040204020203" pitchFamily="34" charset="0"/>
            </a:endParaRPr>
          </a:p>
          <a:p>
            <a:r>
              <a:rPr lang="en-GB" sz="2000" dirty="0">
                <a:latin typeface="Segoe UI" panose="020B0502040204020203" pitchFamily="34" charset="0"/>
                <a:cs typeface="Segoe UI" panose="020B0502040204020203" pitchFamily="34" charset="0"/>
              </a:rPr>
              <a:t>Smoking shisha exposes users to tar, carbon monoxide and high levels of toxins.</a:t>
            </a:r>
          </a:p>
          <a:p>
            <a:endParaRPr lang="en-GB" sz="2000" dirty="0">
              <a:latin typeface="Segoe UI" panose="020B0502040204020203" pitchFamily="34" charset="0"/>
              <a:cs typeface="Segoe UI" panose="020B0502040204020203" pitchFamily="34" charset="0"/>
            </a:endParaRPr>
          </a:p>
          <a:p>
            <a:endParaRPr lang="en-GB" sz="2000" b="1" dirty="0">
              <a:solidFill>
                <a:srgbClr val="000000"/>
              </a:solidFill>
              <a:latin typeface="Segoe UI" panose="020B0502040204020203" pitchFamily="34" charset="0"/>
              <a:cs typeface="Segoe UI" panose="020B0502040204020203" pitchFamily="34" charset="0"/>
            </a:endParaRPr>
          </a:p>
        </p:txBody>
      </p:sp>
      <p:pic>
        <p:nvPicPr>
          <p:cNvPr id="8" name="Picture 7" descr="A colorful rectangular sign with black text&#10;&#10;AI-generated content may be incorrect.">
            <a:extLst>
              <a:ext uri="{FF2B5EF4-FFF2-40B4-BE49-F238E27FC236}">
                <a16:creationId xmlns:a16="http://schemas.microsoft.com/office/drawing/2014/main" id="{3A96A71F-DF4E-D20F-A157-02F678F4DCE8}"/>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259663" y="60878"/>
            <a:ext cx="1400174" cy="971550"/>
          </a:xfrm>
          <a:prstGeom prst="rect">
            <a:avLst/>
          </a:prstGeom>
        </p:spPr>
      </p:pic>
      <p:sp>
        <p:nvSpPr>
          <p:cNvPr id="14" name="TextBox 13">
            <a:extLst>
              <a:ext uri="{FF2B5EF4-FFF2-40B4-BE49-F238E27FC236}">
                <a16:creationId xmlns:a16="http://schemas.microsoft.com/office/drawing/2014/main" id="{24CD1F7D-609E-B343-BDB5-9E3DF3A5C92A}"/>
              </a:ext>
            </a:extLst>
          </p:cNvPr>
          <p:cNvSpPr txBox="1"/>
          <p:nvPr/>
        </p:nvSpPr>
        <p:spPr>
          <a:xfrm>
            <a:off x="0" y="226974"/>
            <a:ext cx="12186518" cy="584775"/>
          </a:xfrm>
          <a:prstGeom prst="rect">
            <a:avLst/>
          </a:prstGeom>
          <a:noFill/>
        </p:spPr>
        <p:txBody>
          <a:bodyPr wrap="square">
            <a:spAutoFit/>
          </a:bodyPr>
          <a:lstStyle/>
          <a:p>
            <a:pPr algn="ctr"/>
            <a:r>
              <a:rPr lang="en-US" sz="3200" b="1"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Smoking: True or False</a:t>
            </a:r>
          </a:p>
        </p:txBody>
      </p:sp>
      <p:pic>
        <p:nvPicPr>
          <p:cNvPr id="10" name="Picture 9" descr="A hookah with a large bowl">
            <a:extLst>
              <a:ext uri="{FF2B5EF4-FFF2-40B4-BE49-F238E27FC236}">
                <a16:creationId xmlns:a16="http://schemas.microsoft.com/office/drawing/2014/main" id="{17B3A221-E1CD-4363-C65F-D519FF960BE7}"/>
              </a:ext>
            </a:extLst>
          </p:cNvPr>
          <p:cNvPicPr>
            <a:picLocks noChangeAspect="1"/>
          </p:cNvPicPr>
          <p:nvPr/>
        </p:nvPicPr>
        <p:blipFill>
          <a:blip r:embed="rId16"/>
          <a:stretch>
            <a:fillRect/>
          </a:stretch>
        </p:blipFill>
        <p:spPr>
          <a:xfrm>
            <a:off x="1088123" y="2598709"/>
            <a:ext cx="2954898" cy="2881576"/>
          </a:xfrm>
          <a:prstGeom prst="rect">
            <a:avLst/>
          </a:prstGeom>
        </p:spPr>
      </p:pic>
      <p:sp>
        <p:nvSpPr>
          <p:cNvPr id="12" name="TextBox 11">
            <a:extLst>
              <a:ext uri="{FF2B5EF4-FFF2-40B4-BE49-F238E27FC236}">
                <a16:creationId xmlns:a16="http://schemas.microsoft.com/office/drawing/2014/main" id="{4883C1BA-E2BC-85E7-7EA2-C193C8BD0704}"/>
              </a:ext>
            </a:extLst>
          </p:cNvPr>
          <p:cNvSpPr txBox="1"/>
          <p:nvPr/>
        </p:nvSpPr>
        <p:spPr>
          <a:xfrm>
            <a:off x="962233" y="1602165"/>
            <a:ext cx="7295583" cy="461665"/>
          </a:xfrm>
          <a:prstGeom prst="rect">
            <a:avLst/>
          </a:prstGeom>
          <a:noFill/>
        </p:spPr>
        <p:txBody>
          <a:bodyPr wrap="square">
            <a:spAutoFit/>
          </a:bodyPr>
          <a:lstStyle/>
          <a:p>
            <a:r>
              <a:rPr lang="en-GB" sz="2400" b="1" dirty="0">
                <a:latin typeface="Segoe UI" panose="020B0502040204020203" pitchFamily="34" charset="0"/>
                <a:cs typeface="Segoe UI" panose="020B0502040204020203" pitchFamily="34" charset="0"/>
              </a:rPr>
              <a:t>Tobacco in Shisha is less harmful</a:t>
            </a:r>
            <a:endParaRPr lang="en-US" sz="2400" dirty="0">
              <a:latin typeface="Segoe UI" panose="020B0502040204020203" pitchFamily="34" charset="0"/>
              <a:cs typeface="Segoe UI" panose="020B0502040204020203" pitchFamily="34" charset="0"/>
            </a:endParaRPr>
          </a:p>
        </p:txBody>
      </p:sp>
      <p:pic>
        <p:nvPicPr>
          <p:cNvPr id="4" name="Picture 3" descr="Blue and white logo with text&#10;&#10;AI-generated content may be incorrect.">
            <a:extLst>
              <a:ext uri="{FF2B5EF4-FFF2-40B4-BE49-F238E27FC236}">
                <a16:creationId xmlns:a16="http://schemas.microsoft.com/office/drawing/2014/main" id="{E04F0CDA-A6E2-863A-92DA-8AD2D1F035F0}"/>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10913968" y="201421"/>
            <a:ext cx="966293" cy="713431"/>
          </a:xfrm>
          <a:prstGeom prst="rect">
            <a:avLst/>
          </a:prstGeom>
        </p:spPr>
      </p:pic>
    </p:spTree>
    <p:extLst>
      <p:ext uri="{BB962C8B-B14F-4D97-AF65-F5344CB8AC3E}">
        <p14:creationId xmlns:p14="http://schemas.microsoft.com/office/powerpoint/2010/main" val="15148474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5EC6F-A2E4-3ADD-B267-B6712F695F09}"/>
            </a:ext>
          </a:extLst>
        </p:cNvPr>
        <p:cNvGrpSpPr/>
        <p:nvPr/>
      </p:nvGrpSpPr>
      <p:grpSpPr>
        <a:xfrm>
          <a:off x="0" y="0"/>
          <a:ext cx="0" cy="0"/>
          <a:chOff x="0" y="0"/>
          <a:chExt cx="0" cy="0"/>
        </a:xfrm>
      </p:grpSpPr>
      <p:sp>
        <p:nvSpPr>
          <p:cNvPr id="7" name="Title 5">
            <a:extLst>
              <a:ext uri="{FF2B5EF4-FFF2-40B4-BE49-F238E27FC236}">
                <a16:creationId xmlns:a16="http://schemas.microsoft.com/office/drawing/2014/main" id="{85951DBB-4CF2-7B3A-C072-5AE17D54192D}"/>
              </a:ext>
            </a:extLst>
          </p:cNvPr>
          <p:cNvSpPr txBox="1">
            <a:spLocks/>
          </p:cNvSpPr>
          <p:nvPr/>
        </p:nvSpPr>
        <p:spPr>
          <a:xfrm>
            <a:off x="0" y="2"/>
            <a:ext cx="12192000" cy="1045029"/>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3200" b="1" dirty="0">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Smoking: True or False</a:t>
            </a:r>
          </a:p>
        </p:txBody>
      </p:sp>
      <p:sp>
        <p:nvSpPr>
          <p:cNvPr id="3" name="TextBox 2">
            <a:extLst>
              <a:ext uri="{FF2B5EF4-FFF2-40B4-BE49-F238E27FC236}">
                <a16:creationId xmlns:a16="http://schemas.microsoft.com/office/drawing/2014/main" id="{37DC90CE-7B90-C113-DC90-D91F4BE55957}"/>
              </a:ext>
            </a:extLst>
          </p:cNvPr>
          <p:cNvSpPr txBox="1"/>
          <p:nvPr/>
        </p:nvSpPr>
        <p:spPr>
          <a:xfrm>
            <a:off x="7837794" y="5152472"/>
            <a:ext cx="2135892" cy="646587"/>
          </a:xfrm>
          <a:prstGeom prst="rect">
            <a:avLst/>
          </a:prstGeom>
          <a:noFill/>
        </p:spPr>
        <p:txBody>
          <a:bodyPr wrap="square" rtlCol="0">
            <a:spAutoFit/>
          </a:bodyPr>
          <a:lstStyle/>
          <a:p>
            <a:pPr algn="ctr"/>
            <a:r>
              <a:rPr lang="en-US" sz="1801">
                <a:solidFill>
                  <a:schemeClr val="bg1"/>
                </a:solidFill>
                <a:latin typeface="Segoe UI" panose="020B0502040204020203" pitchFamily="34" charset="0"/>
                <a:cs typeface="Segoe UI" panose="020B0502040204020203" pitchFamily="34" charset="0"/>
              </a:rPr>
              <a:t>Can you think of anything else ? </a:t>
            </a:r>
          </a:p>
        </p:txBody>
      </p:sp>
      <mc:AlternateContent xmlns:mc="http://schemas.openxmlformats.org/markup-compatibility/2006" xmlns:p14="http://schemas.microsoft.com/office/powerpoint/2010/main">
        <mc:Choice Requires="p14">
          <p:contentPart p14:bwMode="auto" r:id="rId3">
            <p14:nvContentPartPr>
              <p14:cNvPr id="18" name="Ink 17">
                <a:extLst>
                  <a:ext uri="{FF2B5EF4-FFF2-40B4-BE49-F238E27FC236}">
                    <a16:creationId xmlns:a16="http://schemas.microsoft.com/office/drawing/2014/main" id="{8474B1B5-1DDF-F5E9-55E0-3E108A0D668C}"/>
                  </a:ext>
                </a:extLst>
              </p14:cNvPr>
              <p14:cNvContentPartPr/>
              <p14:nvPr/>
            </p14:nvContentPartPr>
            <p14:xfrm flipV="1">
              <a:off x="2170866" y="2339610"/>
              <a:ext cx="127193" cy="56628"/>
            </p14:xfrm>
          </p:contentPart>
        </mc:Choice>
        <mc:Fallback xmlns="">
          <p:pic>
            <p:nvPicPr>
              <p:cNvPr id="18" name="Ink 17">
                <a:extLst>
                  <a:ext uri="{FF2B5EF4-FFF2-40B4-BE49-F238E27FC236}">
                    <a16:creationId xmlns:a16="http://schemas.microsoft.com/office/drawing/2014/main" id="{8474B1B5-1DDF-F5E9-55E0-3E108A0D668C}"/>
                  </a:ext>
                </a:extLst>
              </p:cNvPr>
              <p:cNvPicPr/>
              <p:nvPr/>
            </p:nvPicPr>
            <p:blipFill>
              <a:blip r:embed="rId4"/>
              <a:stretch>
                <a:fillRect/>
              </a:stretch>
            </p:blipFill>
            <p:spPr>
              <a:xfrm flipV="1">
                <a:off x="2107810" y="2276490"/>
                <a:ext cx="252945" cy="182508"/>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9" name="Ink 18">
                <a:extLst>
                  <a:ext uri="{FF2B5EF4-FFF2-40B4-BE49-F238E27FC236}">
                    <a16:creationId xmlns:a16="http://schemas.microsoft.com/office/drawing/2014/main" id="{4AE94F13-4CE2-58F0-1445-7FF75B956DC1}"/>
                  </a:ext>
                </a:extLst>
              </p14:cNvPr>
              <p14:cNvContentPartPr/>
              <p14:nvPr/>
            </p14:nvContentPartPr>
            <p14:xfrm flipH="1" flipV="1">
              <a:off x="2523894" y="2293890"/>
              <a:ext cx="399611" cy="68546"/>
            </p14:xfrm>
          </p:contentPart>
        </mc:Choice>
        <mc:Fallback xmlns="">
          <p:pic>
            <p:nvPicPr>
              <p:cNvPr id="19" name="Ink 18">
                <a:extLst>
                  <a:ext uri="{FF2B5EF4-FFF2-40B4-BE49-F238E27FC236}">
                    <a16:creationId xmlns:a16="http://schemas.microsoft.com/office/drawing/2014/main" id="{4AE94F13-4CE2-58F0-1445-7FF75B956DC1}"/>
                  </a:ext>
                </a:extLst>
              </p:cNvPr>
              <p:cNvPicPr/>
              <p:nvPr/>
            </p:nvPicPr>
            <p:blipFill>
              <a:blip r:embed="rId6"/>
              <a:stretch>
                <a:fillRect/>
              </a:stretch>
            </p:blipFill>
            <p:spPr>
              <a:xfrm flipH="1" flipV="1">
                <a:off x="2460892" y="2230756"/>
                <a:ext cx="525254" cy="194454"/>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0" name="Ink 19">
                <a:extLst>
                  <a:ext uri="{FF2B5EF4-FFF2-40B4-BE49-F238E27FC236}">
                    <a16:creationId xmlns:a16="http://schemas.microsoft.com/office/drawing/2014/main" id="{2AAC8FB2-C6EC-8FEE-3D43-89D9D429E7FD}"/>
                  </a:ext>
                </a:extLst>
              </p14:cNvPr>
              <p14:cNvContentPartPr/>
              <p14:nvPr/>
            </p14:nvContentPartPr>
            <p14:xfrm>
              <a:off x="961987" y="3051797"/>
              <a:ext cx="361" cy="361"/>
            </p14:xfrm>
          </p:contentPart>
        </mc:Choice>
        <mc:Fallback xmlns="">
          <p:pic>
            <p:nvPicPr>
              <p:cNvPr id="20" name="Ink 19">
                <a:extLst>
                  <a:ext uri="{FF2B5EF4-FFF2-40B4-BE49-F238E27FC236}">
                    <a16:creationId xmlns:a16="http://schemas.microsoft.com/office/drawing/2014/main" id="{2AAC8FB2-C6EC-8FEE-3D43-89D9D429E7FD}"/>
                  </a:ext>
                </a:extLst>
              </p:cNvPr>
              <p:cNvPicPr/>
              <p:nvPr/>
            </p:nvPicPr>
            <p:blipFill>
              <a:blip r:embed="rId8"/>
              <a:stretch>
                <a:fillRect/>
              </a:stretch>
            </p:blipFill>
            <p:spPr>
              <a:xfrm>
                <a:off x="898812" y="2988622"/>
                <a:ext cx="126350" cy="12635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1" name="Ink 20">
                <a:extLst>
                  <a:ext uri="{FF2B5EF4-FFF2-40B4-BE49-F238E27FC236}">
                    <a16:creationId xmlns:a16="http://schemas.microsoft.com/office/drawing/2014/main" id="{19F54949-011C-B994-C195-2377AE5C704D}"/>
                  </a:ext>
                </a:extLst>
              </p14:cNvPr>
              <p14:cNvContentPartPr/>
              <p14:nvPr/>
            </p14:nvContentPartPr>
            <p14:xfrm>
              <a:off x="8076666" y="2591356"/>
              <a:ext cx="361" cy="361"/>
            </p14:xfrm>
          </p:contentPart>
        </mc:Choice>
        <mc:Fallback xmlns="">
          <p:pic>
            <p:nvPicPr>
              <p:cNvPr id="21" name="Ink 20">
                <a:extLst>
                  <a:ext uri="{FF2B5EF4-FFF2-40B4-BE49-F238E27FC236}">
                    <a16:creationId xmlns:a16="http://schemas.microsoft.com/office/drawing/2014/main" id="{19F54949-011C-B994-C195-2377AE5C704D}"/>
                  </a:ext>
                </a:extLst>
              </p:cNvPr>
              <p:cNvPicPr/>
              <p:nvPr/>
            </p:nvPicPr>
            <p:blipFill>
              <a:blip r:embed="rId8"/>
              <a:stretch>
                <a:fillRect/>
              </a:stretch>
            </p:blipFill>
            <p:spPr>
              <a:xfrm>
                <a:off x="8013491" y="2528181"/>
                <a:ext cx="126350" cy="12635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4" name="Ink 23">
                <a:extLst>
                  <a:ext uri="{FF2B5EF4-FFF2-40B4-BE49-F238E27FC236}">
                    <a16:creationId xmlns:a16="http://schemas.microsoft.com/office/drawing/2014/main" id="{D84D20DA-31D0-3DEE-F828-88DF372DDDA8}"/>
                  </a:ext>
                </a:extLst>
              </p14:cNvPr>
              <p14:cNvContentPartPr/>
              <p14:nvPr/>
            </p14:nvContentPartPr>
            <p14:xfrm>
              <a:off x="8092867" y="2380036"/>
              <a:ext cx="524880" cy="130681"/>
            </p14:xfrm>
          </p:contentPart>
        </mc:Choice>
        <mc:Fallback xmlns="">
          <p:pic>
            <p:nvPicPr>
              <p:cNvPr id="24" name="Ink 23">
                <a:extLst>
                  <a:ext uri="{FF2B5EF4-FFF2-40B4-BE49-F238E27FC236}">
                    <a16:creationId xmlns:a16="http://schemas.microsoft.com/office/drawing/2014/main" id="{D84D20DA-31D0-3DEE-F828-88DF372DDDA8}"/>
                  </a:ext>
                </a:extLst>
              </p:cNvPr>
              <p:cNvPicPr/>
              <p:nvPr/>
            </p:nvPicPr>
            <p:blipFill>
              <a:blip r:embed="rId11"/>
              <a:stretch>
                <a:fillRect/>
              </a:stretch>
            </p:blipFill>
            <p:spPr>
              <a:xfrm>
                <a:off x="8029867" y="2317036"/>
                <a:ext cx="650520" cy="256322"/>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5" name="Ink 24">
                <a:extLst>
                  <a:ext uri="{FF2B5EF4-FFF2-40B4-BE49-F238E27FC236}">
                    <a16:creationId xmlns:a16="http://schemas.microsoft.com/office/drawing/2014/main" id="{26F41B9D-CEA0-74EA-E5E1-F498C0E594D1}"/>
                  </a:ext>
                </a:extLst>
              </p14:cNvPr>
              <p14:cNvContentPartPr/>
              <p14:nvPr/>
            </p14:nvContentPartPr>
            <p14:xfrm>
              <a:off x="8949307" y="2261236"/>
              <a:ext cx="391680" cy="147961"/>
            </p14:xfrm>
          </p:contentPart>
        </mc:Choice>
        <mc:Fallback xmlns="">
          <p:pic>
            <p:nvPicPr>
              <p:cNvPr id="25" name="Ink 24">
                <a:extLst>
                  <a:ext uri="{FF2B5EF4-FFF2-40B4-BE49-F238E27FC236}">
                    <a16:creationId xmlns:a16="http://schemas.microsoft.com/office/drawing/2014/main" id="{26F41B9D-CEA0-74EA-E5E1-F498C0E594D1}"/>
                  </a:ext>
                </a:extLst>
              </p:cNvPr>
              <p:cNvPicPr/>
              <p:nvPr/>
            </p:nvPicPr>
            <p:blipFill>
              <a:blip r:embed="rId13"/>
              <a:stretch>
                <a:fillRect/>
              </a:stretch>
            </p:blipFill>
            <p:spPr>
              <a:xfrm>
                <a:off x="8886365" y="2198388"/>
                <a:ext cx="517205" cy="273297"/>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8" name="Ink 27">
                <a:extLst>
                  <a:ext uri="{FF2B5EF4-FFF2-40B4-BE49-F238E27FC236}">
                    <a16:creationId xmlns:a16="http://schemas.microsoft.com/office/drawing/2014/main" id="{C664C5C5-932D-74AE-BE4A-D4E81D489E8A}"/>
                  </a:ext>
                </a:extLst>
              </p14:cNvPr>
              <p14:cNvContentPartPr/>
              <p14:nvPr/>
            </p14:nvContentPartPr>
            <p14:xfrm>
              <a:off x="4045027" y="2056037"/>
              <a:ext cx="361" cy="361"/>
            </p14:xfrm>
          </p:contentPart>
        </mc:Choice>
        <mc:Fallback xmlns="">
          <p:pic>
            <p:nvPicPr>
              <p:cNvPr id="28" name="Ink 27">
                <a:extLst>
                  <a:ext uri="{FF2B5EF4-FFF2-40B4-BE49-F238E27FC236}">
                    <a16:creationId xmlns:a16="http://schemas.microsoft.com/office/drawing/2014/main" id="{C664C5C5-932D-74AE-BE4A-D4E81D489E8A}"/>
                  </a:ext>
                </a:extLst>
              </p:cNvPr>
              <p:cNvPicPr/>
              <p:nvPr/>
            </p:nvPicPr>
            <p:blipFill>
              <a:blip r:embed="rId8"/>
              <a:stretch>
                <a:fillRect/>
              </a:stretch>
            </p:blipFill>
            <p:spPr>
              <a:xfrm>
                <a:off x="3981852" y="1992862"/>
                <a:ext cx="126350" cy="126350"/>
              </a:xfrm>
              <a:prstGeom prst="rect">
                <a:avLst/>
              </a:prstGeom>
            </p:spPr>
          </p:pic>
        </mc:Fallback>
      </mc:AlternateContent>
      <p:sp>
        <p:nvSpPr>
          <p:cNvPr id="9" name="TextBox 8">
            <a:extLst>
              <a:ext uri="{FF2B5EF4-FFF2-40B4-BE49-F238E27FC236}">
                <a16:creationId xmlns:a16="http://schemas.microsoft.com/office/drawing/2014/main" id="{CF1A0073-B8B2-3986-4586-9241D9F9BD5C}"/>
              </a:ext>
            </a:extLst>
          </p:cNvPr>
          <p:cNvSpPr txBox="1"/>
          <p:nvPr/>
        </p:nvSpPr>
        <p:spPr>
          <a:xfrm>
            <a:off x="967026" y="1915893"/>
            <a:ext cx="9379007" cy="461665"/>
          </a:xfrm>
          <a:prstGeom prst="rect">
            <a:avLst/>
          </a:prstGeom>
          <a:noFill/>
        </p:spPr>
        <p:txBody>
          <a:bodyPr wrap="square" lIns="91440" tIns="45720" rIns="91440" bIns="45720" anchor="t">
            <a:spAutoFit/>
          </a:bodyPr>
          <a:lstStyle/>
          <a:p>
            <a:r>
              <a:rPr lang="en-GB" sz="2400" b="1" dirty="0">
                <a:solidFill>
                  <a:srgbClr val="000000"/>
                </a:solidFill>
                <a:latin typeface="Segoe UI" panose="020B0502040204020203" pitchFamily="34" charset="0"/>
                <a:cs typeface="Segoe UI" panose="020B0502040204020203" pitchFamily="34" charset="0"/>
              </a:rPr>
              <a:t>Smoking can help someone keep weight down</a:t>
            </a:r>
            <a:endParaRPr lang="en-US" sz="2400" b="1" dirty="0">
              <a:latin typeface="Segoe UI" panose="020B0502040204020203" pitchFamily="34" charset="0"/>
              <a:cs typeface="Segoe UI" panose="020B0502040204020203" pitchFamily="34" charset="0"/>
            </a:endParaRPr>
          </a:p>
        </p:txBody>
      </p:sp>
      <p:sp>
        <p:nvSpPr>
          <p:cNvPr id="13" name="TextBox 12">
            <a:extLst>
              <a:ext uri="{FF2B5EF4-FFF2-40B4-BE49-F238E27FC236}">
                <a16:creationId xmlns:a16="http://schemas.microsoft.com/office/drawing/2014/main" id="{E9BF2A2D-6DE9-974A-7185-94F3EBFD3BD8}"/>
              </a:ext>
            </a:extLst>
          </p:cNvPr>
          <p:cNvSpPr txBox="1"/>
          <p:nvPr/>
        </p:nvSpPr>
        <p:spPr>
          <a:xfrm>
            <a:off x="969103" y="2945620"/>
            <a:ext cx="6705112" cy="1692773"/>
          </a:xfrm>
          <a:prstGeom prst="rect">
            <a:avLst/>
          </a:prstGeom>
          <a:noFill/>
        </p:spPr>
        <p:txBody>
          <a:bodyPr wrap="square" lIns="91440" tIns="45721" rIns="91440" bIns="45721" anchor="t">
            <a:spAutoFit/>
          </a:bodyPr>
          <a:lstStyle/>
          <a:p>
            <a:r>
              <a:rPr lang="en-GB" sz="2400" b="1" dirty="0">
                <a:solidFill>
                  <a:srgbClr val="000000"/>
                </a:solidFill>
                <a:latin typeface="Segoe UI" panose="020B0502040204020203" pitchFamily="34" charset="0"/>
                <a:cs typeface="Segoe UI" panose="020B0502040204020203" pitchFamily="34" charset="0"/>
              </a:rPr>
              <a:t>False</a:t>
            </a:r>
            <a:endParaRPr lang="en-GB" sz="2400" dirty="0">
              <a:solidFill>
                <a:srgbClr val="000000"/>
              </a:solidFill>
              <a:latin typeface="Segoe UI" panose="020B0502040204020203" pitchFamily="34" charset="0"/>
              <a:cs typeface="Segoe UI" panose="020B0502040204020203" pitchFamily="34" charset="0"/>
            </a:endParaRPr>
          </a:p>
          <a:p>
            <a:endParaRPr lang="en-GB" sz="2000" dirty="0">
              <a:solidFill>
                <a:srgbClr val="000000"/>
              </a:solidFill>
              <a:latin typeface="Segoe UI" panose="020B0502040204020203" pitchFamily="34" charset="0"/>
              <a:cs typeface="Segoe UI" panose="020B0502040204020203" pitchFamily="34" charset="0"/>
            </a:endParaRPr>
          </a:p>
          <a:p>
            <a:r>
              <a:rPr lang="en-GB" sz="2000" dirty="0">
                <a:solidFill>
                  <a:srgbClr val="000000"/>
                </a:solidFill>
                <a:latin typeface="Segoe UI"/>
                <a:cs typeface="Segoe UI"/>
              </a:rPr>
              <a:t>While smoking can reduce appetite, it is often linked to an unhealthy diet, resulting in less energy for physical activity and potentially causing weight gain.</a:t>
            </a:r>
            <a:endParaRPr lang="en-US" sz="2000" dirty="0">
              <a:latin typeface="Segoe UI"/>
              <a:cs typeface="Segoe UI"/>
            </a:endParaRPr>
          </a:p>
        </p:txBody>
      </p:sp>
      <p:pic>
        <p:nvPicPr>
          <p:cNvPr id="6" name="Picture 5" descr="A colorful rectangular sign with black text&#10;&#10;AI-generated content may be incorrect.">
            <a:extLst>
              <a:ext uri="{FF2B5EF4-FFF2-40B4-BE49-F238E27FC236}">
                <a16:creationId xmlns:a16="http://schemas.microsoft.com/office/drawing/2014/main" id="{BB57CC68-0DB5-097B-25A2-55B870F1C5D6}"/>
              </a:ext>
            </a:extLst>
          </p:cNvPr>
          <p:cNvPicPr>
            <a:picLocks noChangeAspect="1"/>
          </p:cNvPicPr>
          <p:nvPr/>
        </p:nvPicPr>
        <p:blipFill>
          <a:blip r:embed="rId15"/>
          <a:stretch>
            <a:fillRect/>
          </a:stretch>
        </p:blipFill>
        <p:spPr>
          <a:xfrm>
            <a:off x="117131" y="60878"/>
            <a:ext cx="1400174" cy="971550"/>
          </a:xfrm>
          <a:prstGeom prst="rect">
            <a:avLst/>
          </a:prstGeom>
        </p:spPr>
      </p:pic>
      <p:pic>
        <p:nvPicPr>
          <p:cNvPr id="2" name="Picture 1" descr="A colorful rectangular sign with black text&#10;&#10;AI-generated content may be incorrect.">
            <a:extLst>
              <a:ext uri="{FF2B5EF4-FFF2-40B4-BE49-F238E27FC236}">
                <a16:creationId xmlns:a16="http://schemas.microsoft.com/office/drawing/2014/main" id="{54B5DE55-ADF1-67A5-26AB-20732C1D1F0F}"/>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329637" y="84625"/>
            <a:ext cx="1264700" cy="916046"/>
          </a:xfrm>
          <a:prstGeom prst="rect">
            <a:avLst/>
          </a:prstGeom>
        </p:spPr>
      </p:pic>
      <p:pic>
        <p:nvPicPr>
          <p:cNvPr id="8" name="Picture 7" descr="Blue and white logo with text&#10;&#10;AI-generated content may be incorrect.">
            <a:extLst>
              <a:ext uri="{FF2B5EF4-FFF2-40B4-BE49-F238E27FC236}">
                <a16:creationId xmlns:a16="http://schemas.microsoft.com/office/drawing/2014/main" id="{4734EA97-7EAC-2E43-24A5-B6C79A0C2F3B}"/>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10913968" y="201421"/>
            <a:ext cx="966293" cy="713431"/>
          </a:xfrm>
          <a:prstGeom prst="rect">
            <a:avLst/>
          </a:prstGeom>
        </p:spPr>
      </p:pic>
    </p:spTree>
    <p:extLst>
      <p:ext uri="{BB962C8B-B14F-4D97-AF65-F5344CB8AC3E}">
        <p14:creationId xmlns:p14="http://schemas.microsoft.com/office/powerpoint/2010/main" val="24839987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A0363B-5046-6482-FFD7-1792C8AF7121}"/>
            </a:ext>
          </a:extLst>
        </p:cNvPr>
        <p:cNvGrpSpPr/>
        <p:nvPr/>
      </p:nvGrpSpPr>
      <p:grpSpPr>
        <a:xfrm>
          <a:off x="0" y="0"/>
          <a:ext cx="0" cy="0"/>
          <a:chOff x="0" y="0"/>
          <a:chExt cx="0" cy="0"/>
        </a:xfrm>
      </p:grpSpPr>
      <p:sp>
        <p:nvSpPr>
          <p:cNvPr id="7" name="Title 5">
            <a:extLst>
              <a:ext uri="{FF2B5EF4-FFF2-40B4-BE49-F238E27FC236}">
                <a16:creationId xmlns:a16="http://schemas.microsoft.com/office/drawing/2014/main" id="{0046C455-F2E5-C4C0-FFC8-71737A0C2D1D}"/>
              </a:ext>
            </a:extLst>
          </p:cNvPr>
          <p:cNvSpPr txBox="1">
            <a:spLocks/>
          </p:cNvSpPr>
          <p:nvPr/>
        </p:nvSpPr>
        <p:spPr>
          <a:xfrm>
            <a:off x="0" y="2"/>
            <a:ext cx="12192000" cy="1045029"/>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3200" b="1" dirty="0">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Smoking: True or False</a:t>
            </a:r>
          </a:p>
        </p:txBody>
      </p:sp>
      <p:sp>
        <p:nvSpPr>
          <p:cNvPr id="3" name="TextBox 2">
            <a:extLst>
              <a:ext uri="{FF2B5EF4-FFF2-40B4-BE49-F238E27FC236}">
                <a16:creationId xmlns:a16="http://schemas.microsoft.com/office/drawing/2014/main" id="{A6F399A1-53B0-43B9-E912-DC0B624A0542}"/>
              </a:ext>
            </a:extLst>
          </p:cNvPr>
          <p:cNvSpPr txBox="1"/>
          <p:nvPr/>
        </p:nvSpPr>
        <p:spPr>
          <a:xfrm>
            <a:off x="7837794" y="5152472"/>
            <a:ext cx="2135892" cy="646587"/>
          </a:xfrm>
          <a:prstGeom prst="rect">
            <a:avLst/>
          </a:prstGeom>
          <a:noFill/>
        </p:spPr>
        <p:txBody>
          <a:bodyPr wrap="square" rtlCol="0">
            <a:spAutoFit/>
          </a:bodyPr>
          <a:lstStyle/>
          <a:p>
            <a:pPr algn="ctr"/>
            <a:r>
              <a:rPr lang="en-US" sz="1801">
                <a:solidFill>
                  <a:schemeClr val="bg1"/>
                </a:solidFill>
                <a:latin typeface="Segoe UI" panose="020B0502040204020203" pitchFamily="34" charset="0"/>
                <a:cs typeface="Segoe UI" panose="020B0502040204020203" pitchFamily="34" charset="0"/>
              </a:rPr>
              <a:t>Can you think of anything else ? </a:t>
            </a:r>
          </a:p>
        </p:txBody>
      </p:sp>
      <mc:AlternateContent xmlns:mc="http://schemas.openxmlformats.org/markup-compatibility/2006" xmlns:p14="http://schemas.microsoft.com/office/powerpoint/2010/main">
        <mc:Choice Requires="p14">
          <p:contentPart p14:bwMode="auto" r:id="rId3">
            <p14:nvContentPartPr>
              <p14:cNvPr id="18" name="Ink 17">
                <a:extLst>
                  <a:ext uri="{FF2B5EF4-FFF2-40B4-BE49-F238E27FC236}">
                    <a16:creationId xmlns:a16="http://schemas.microsoft.com/office/drawing/2014/main" id="{3E732C4E-0D73-3335-551B-05C6F119B232}"/>
                  </a:ext>
                </a:extLst>
              </p14:cNvPr>
              <p14:cNvContentPartPr/>
              <p14:nvPr/>
            </p14:nvContentPartPr>
            <p14:xfrm flipV="1">
              <a:off x="2170866" y="2339610"/>
              <a:ext cx="127193" cy="56628"/>
            </p14:xfrm>
          </p:contentPart>
        </mc:Choice>
        <mc:Fallback xmlns="">
          <p:pic>
            <p:nvPicPr>
              <p:cNvPr id="18" name="Ink 17">
                <a:extLst>
                  <a:ext uri="{FF2B5EF4-FFF2-40B4-BE49-F238E27FC236}">
                    <a16:creationId xmlns:a16="http://schemas.microsoft.com/office/drawing/2014/main" id="{3E732C4E-0D73-3335-551B-05C6F119B232}"/>
                  </a:ext>
                </a:extLst>
              </p:cNvPr>
              <p:cNvPicPr/>
              <p:nvPr/>
            </p:nvPicPr>
            <p:blipFill>
              <a:blip r:embed="rId4"/>
              <a:stretch>
                <a:fillRect/>
              </a:stretch>
            </p:blipFill>
            <p:spPr>
              <a:xfrm flipV="1">
                <a:off x="2107810" y="2276490"/>
                <a:ext cx="252945" cy="182508"/>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9" name="Ink 18">
                <a:extLst>
                  <a:ext uri="{FF2B5EF4-FFF2-40B4-BE49-F238E27FC236}">
                    <a16:creationId xmlns:a16="http://schemas.microsoft.com/office/drawing/2014/main" id="{68585DA8-7048-8C46-7B46-D14E60522BDA}"/>
                  </a:ext>
                </a:extLst>
              </p14:cNvPr>
              <p14:cNvContentPartPr/>
              <p14:nvPr/>
            </p14:nvContentPartPr>
            <p14:xfrm flipH="1" flipV="1">
              <a:off x="2523894" y="2293890"/>
              <a:ext cx="399611" cy="68546"/>
            </p14:xfrm>
          </p:contentPart>
        </mc:Choice>
        <mc:Fallback xmlns="">
          <p:pic>
            <p:nvPicPr>
              <p:cNvPr id="19" name="Ink 18">
                <a:extLst>
                  <a:ext uri="{FF2B5EF4-FFF2-40B4-BE49-F238E27FC236}">
                    <a16:creationId xmlns:a16="http://schemas.microsoft.com/office/drawing/2014/main" id="{68585DA8-7048-8C46-7B46-D14E60522BDA}"/>
                  </a:ext>
                </a:extLst>
              </p:cNvPr>
              <p:cNvPicPr/>
              <p:nvPr/>
            </p:nvPicPr>
            <p:blipFill>
              <a:blip r:embed="rId6"/>
              <a:stretch>
                <a:fillRect/>
              </a:stretch>
            </p:blipFill>
            <p:spPr>
              <a:xfrm flipH="1" flipV="1">
                <a:off x="2460892" y="2230756"/>
                <a:ext cx="525254" cy="194454"/>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0" name="Ink 19">
                <a:extLst>
                  <a:ext uri="{FF2B5EF4-FFF2-40B4-BE49-F238E27FC236}">
                    <a16:creationId xmlns:a16="http://schemas.microsoft.com/office/drawing/2014/main" id="{B423EEEA-852D-F647-BFDA-E0E906A51573}"/>
                  </a:ext>
                </a:extLst>
              </p14:cNvPr>
              <p14:cNvContentPartPr/>
              <p14:nvPr/>
            </p14:nvContentPartPr>
            <p14:xfrm>
              <a:off x="961987" y="3051797"/>
              <a:ext cx="361" cy="361"/>
            </p14:xfrm>
          </p:contentPart>
        </mc:Choice>
        <mc:Fallback xmlns="">
          <p:pic>
            <p:nvPicPr>
              <p:cNvPr id="20" name="Ink 19">
                <a:extLst>
                  <a:ext uri="{FF2B5EF4-FFF2-40B4-BE49-F238E27FC236}">
                    <a16:creationId xmlns:a16="http://schemas.microsoft.com/office/drawing/2014/main" id="{B423EEEA-852D-F647-BFDA-E0E906A51573}"/>
                  </a:ext>
                </a:extLst>
              </p:cNvPr>
              <p:cNvPicPr/>
              <p:nvPr/>
            </p:nvPicPr>
            <p:blipFill>
              <a:blip r:embed="rId8"/>
              <a:stretch>
                <a:fillRect/>
              </a:stretch>
            </p:blipFill>
            <p:spPr>
              <a:xfrm>
                <a:off x="898812" y="2988622"/>
                <a:ext cx="126350" cy="12635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1" name="Ink 20">
                <a:extLst>
                  <a:ext uri="{FF2B5EF4-FFF2-40B4-BE49-F238E27FC236}">
                    <a16:creationId xmlns:a16="http://schemas.microsoft.com/office/drawing/2014/main" id="{605AE63A-A5D2-6E0D-6A5A-4C2B30DB8D5D}"/>
                  </a:ext>
                </a:extLst>
              </p14:cNvPr>
              <p14:cNvContentPartPr/>
              <p14:nvPr/>
            </p14:nvContentPartPr>
            <p14:xfrm>
              <a:off x="8076666" y="2591356"/>
              <a:ext cx="361" cy="361"/>
            </p14:xfrm>
          </p:contentPart>
        </mc:Choice>
        <mc:Fallback xmlns="">
          <p:pic>
            <p:nvPicPr>
              <p:cNvPr id="21" name="Ink 20">
                <a:extLst>
                  <a:ext uri="{FF2B5EF4-FFF2-40B4-BE49-F238E27FC236}">
                    <a16:creationId xmlns:a16="http://schemas.microsoft.com/office/drawing/2014/main" id="{605AE63A-A5D2-6E0D-6A5A-4C2B30DB8D5D}"/>
                  </a:ext>
                </a:extLst>
              </p:cNvPr>
              <p:cNvPicPr/>
              <p:nvPr/>
            </p:nvPicPr>
            <p:blipFill>
              <a:blip r:embed="rId8"/>
              <a:stretch>
                <a:fillRect/>
              </a:stretch>
            </p:blipFill>
            <p:spPr>
              <a:xfrm>
                <a:off x="8013491" y="2528181"/>
                <a:ext cx="126350" cy="12635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4" name="Ink 23">
                <a:extLst>
                  <a:ext uri="{FF2B5EF4-FFF2-40B4-BE49-F238E27FC236}">
                    <a16:creationId xmlns:a16="http://schemas.microsoft.com/office/drawing/2014/main" id="{8F2E217A-6297-7E57-2B2B-1DC6682ACF4C}"/>
                  </a:ext>
                </a:extLst>
              </p14:cNvPr>
              <p14:cNvContentPartPr/>
              <p14:nvPr/>
            </p14:nvContentPartPr>
            <p14:xfrm>
              <a:off x="8092867" y="2380036"/>
              <a:ext cx="524880" cy="130681"/>
            </p14:xfrm>
          </p:contentPart>
        </mc:Choice>
        <mc:Fallback xmlns="">
          <p:pic>
            <p:nvPicPr>
              <p:cNvPr id="24" name="Ink 23">
                <a:extLst>
                  <a:ext uri="{FF2B5EF4-FFF2-40B4-BE49-F238E27FC236}">
                    <a16:creationId xmlns:a16="http://schemas.microsoft.com/office/drawing/2014/main" id="{8F2E217A-6297-7E57-2B2B-1DC6682ACF4C}"/>
                  </a:ext>
                </a:extLst>
              </p:cNvPr>
              <p:cNvPicPr/>
              <p:nvPr/>
            </p:nvPicPr>
            <p:blipFill>
              <a:blip r:embed="rId11"/>
              <a:stretch>
                <a:fillRect/>
              </a:stretch>
            </p:blipFill>
            <p:spPr>
              <a:xfrm>
                <a:off x="8029867" y="2317036"/>
                <a:ext cx="650520" cy="256322"/>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5" name="Ink 24">
                <a:extLst>
                  <a:ext uri="{FF2B5EF4-FFF2-40B4-BE49-F238E27FC236}">
                    <a16:creationId xmlns:a16="http://schemas.microsoft.com/office/drawing/2014/main" id="{22AEB105-2F56-1637-D20F-1424C854582F}"/>
                  </a:ext>
                </a:extLst>
              </p14:cNvPr>
              <p14:cNvContentPartPr/>
              <p14:nvPr/>
            </p14:nvContentPartPr>
            <p14:xfrm>
              <a:off x="8949307" y="2261236"/>
              <a:ext cx="391680" cy="147961"/>
            </p14:xfrm>
          </p:contentPart>
        </mc:Choice>
        <mc:Fallback xmlns="">
          <p:pic>
            <p:nvPicPr>
              <p:cNvPr id="25" name="Ink 24">
                <a:extLst>
                  <a:ext uri="{FF2B5EF4-FFF2-40B4-BE49-F238E27FC236}">
                    <a16:creationId xmlns:a16="http://schemas.microsoft.com/office/drawing/2014/main" id="{22AEB105-2F56-1637-D20F-1424C854582F}"/>
                  </a:ext>
                </a:extLst>
              </p:cNvPr>
              <p:cNvPicPr/>
              <p:nvPr/>
            </p:nvPicPr>
            <p:blipFill>
              <a:blip r:embed="rId13"/>
              <a:stretch>
                <a:fillRect/>
              </a:stretch>
            </p:blipFill>
            <p:spPr>
              <a:xfrm>
                <a:off x="8886365" y="2198388"/>
                <a:ext cx="517205" cy="273297"/>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8" name="Ink 27">
                <a:extLst>
                  <a:ext uri="{FF2B5EF4-FFF2-40B4-BE49-F238E27FC236}">
                    <a16:creationId xmlns:a16="http://schemas.microsoft.com/office/drawing/2014/main" id="{DA65D74D-CCC4-7CBD-C044-EBF4FB9BE6EF}"/>
                  </a:ext>
                </a:extLst>
              </p14:cNvPr>
              <p14:cNvContentPartPr/>
              <p14:nvPr/>
            </p14:nvContentPartPr>
            <p14:xfrm>
              <a:off x="4045027" y="2056037"/>
              <a:ext cx="361" cy="361"/>
            </p14:xfrm>
          </p:contentPart>
        </mc:Choice>
        <mc:Fallback xmlns="">
          <p:pic>
            <p:nvPicPr>
              <p:cNvPr id="28" name="Ink 27">
                <a:extLst>
                  <a:ext uri="{FF2B5EF4-FFF2-40B4-BE49-F238E27FC236}">
                    <a16:creationId xmlns:a16="http://schemas.microsoft.com/office/drawing/2014/main" id="{DA65D74D-CCC4-7CBD-C044-EBF4FB9BE6EF}"/>
                  </a:ext>
                </a:extLst>
              </p:cNvPr>
              <p:cNvPicPr/>
              <p:nvPr/>
            </p:nvPicPr>
            <p:blipFill>
              <a:blip r:embed="rId8"/>
              <a:stretch>
                <a:fillRect/>
              </a:stretch>
            </p:blipFill>
            <p:spPr>
              <a:xfrm>
                <a:off x="3981852" y="1992862"/>
                <a:ext cx="126350" cy="126350"/>
              </a:xfrm>
              <a:prstGeom prst="rect">
                <a:avLst/>
              </a:prstGeom>
            </p:spPr>
          </p:pic>
        </mc:Fallback>
      </mc:AlternateContent>
      <p:sp>
        <p:nvSpPr>
          <p:cNvPr id="6" name="TextBox 5">
            <a:extLst>
              <a:ext uri="{FF2B5EF4-FFF2-40B4-BE49-F238E27FC236}">
                <a16:creationId xmlns:a16="http://schemas.microsoft.com/office/drawing/2014/main" id="{D7154F8C-AAE7-BD75-DBF2-FE57790C72C7}"/>
              </a:ext>
            </a:extLst>
          </p:cNvPr>
          <p:cNvSpPr txBox="1"/>
          <p:nvPr/>
        </p:nvSpPr>
        <p:spPr>
          <a:xfrm>
            <a:off x="961987" y="2030403"/>
            <a:ext cx="10314592" cy="461665"/>
          </a:xfrm>
          <a:prstGeom prst="rect">
            <a:avLst/>
          </a:prstGeom>
          <a:noFill/>
        </p:spPr>
        <p:txBody>
          <a:bodyPr wrap="square" lIns="91440" tIns="45720" rIns="91440" bIns="45720" anchor="t">
            <a:spAutoFit/>
          </a:bodyPr>
          <a:lstStyle/>
          <a:p>
            <a:r>
              <a:rPr lang="en-GB" sz="2400" b="1" dirty="0">
                <a:solidFill>
                  <a:srgbClr val="000000"/>
                </a:solidFill>
                <a:latin typeface="Segoe UI" panose="020B0502040204020203" pitchFamily="34" charset="0"/>
                <a:cs typeface="Segoe UI" panose="020B0502040204020203" pitchFamily="34" charset="0"/>
              </a:rPr>
              <a:t>Smoking can reduce your physical fitness and ability to play sports</a:t>
            </a:r>
            <a:endParaRPr lang="en-US" sz="2400" b="1" dirty="0">
              <a:latin typeface="Segoe UI" panose="020B0502040204020203" pitchFamily="34" charset="0"/>
              <a:cs typeface="Segoe UI" panose="020B0502040204020203" pitchFamily="34" charset="0"/>
            </a:endParaRPr>
          </a:p>
        </p:txBody>
      </p:sp>
      <p:sp>
        <p:nvSpPr>
          <p:cNvPr id="9" name="TextBox 8">
            <a:extLst>
              <a:ext uri="{FF2B5EF4-FFF2-40B4-BE49-F238E27FC236}">
                <a16:creationId xmlns:a16="http://schemas.microsoft.com/office/drawing/2014/main" id="{BEFC0366-0C78-1D37-8B2A-3110B236E05A}"/>
              </a:ext>
            </a:extLst>
          </p:cNvPr>
          <p:cNvSpPr txBox="1"/>
          <p:nvPr/>
        </p:nvSpPr>
        <p:spPr>
          <a:xfrm>
            <a:off x="969580" y="2859927"/>
            <a:ext cx="9671491" cy="2616103"/>
          </a:xfrm>
          <a:prstGeom prst="rect">
            <a:avLst/>
          </a:prstGeom>
          <a:noFill/>
        </p:spPr>
        <p:txBody>
          <a:bodyPr wrap="square" lIns="91440" tIns="45721" rIns="91440" bIns="45721" anchor="t">
            <a:spAutoFit/>
          </a:bodyPr>
          <a:lstStyle/>
          <a:p>
            <a:r>
              <a:rPr lang="en-GB" sz="2400" b="1" dirty="0">
                <a:solidFill>
                  <a:srgbClr val="000000"/>
                </a:solidFill>
                <a:latin typeface="Segoe UI" panose="020B0502040204020203" pitchFamily="34" charset="0"/>
                <a:cs typeface="Segoe UI" panose="020B0502040204020203" pitchFamily="34" charset="0"/>
              </a:rPr>
              <a:t>True</a:t>
            </a:r>
          </a:p>
          <a:p>
            <a:endParaRPr lang="en-GB" sz="2000" b="1" dirty="0">
              <a:solidFill>
                <a:srgbClr val="000000"/>
              </a:solidFill>
              <a:latin typeface="Segoe UI" panose="020B0502040204020203" pitchFamily="34" charset="0"/>
              <a:cs typeface="Segoe UI" panose="020B0502040204020203" pitchFamily="34" charset="0"/>
            </a:endParaRPr>
          </a:p>
          <a:p>
            <a:r>
              <a:rPr lang="en-GB" sz="2000" dirty="0">
                <a:solidFill>
                  <a:srgbClr val="000000"/>
                </a:solidFill>
                <a:latin typeface="Segoe UI" panose="020B0502040204020203" pitchFamily="34" charset="0"/>
                <a:cs typeface="Segoe UI" panose="020B0502040204020203" pitchFamily="34" charset="0"/>
              </a:rPr>
              <a:t>Smoking can reduce your physical fitness and ability to play sport and do other kinds of exercise.</a:t>
            </a:r>
          </a:p>
          <a:p>
            <a:endParaRPr lang="en-GB" sz="2000" dirty="0">
              <a:solidFill>
                <a:srgbClr val="000000"/>
              </a:solidFill>
              <a:latin typeface="Segoe UI" panose="020B0502040204020203" pitchFamily="34" charset="0"/>
              <a:cs typeface="Segoe UI" panose="020B0502040204020203" pitchFamily="34" charset="0"/>
            </a:endParaRPr>
          </a:p>
          <a:p>
            <a:r>
              <a:rPr lang="en-GB" sz="2000" dirty="0">
                <a:solidFill>
                  <a:srgbClr val="000000"/>
                </a:solidFill>
                <a:latin typeface="Segoe UI"/>
                <a:cs typeface="Segoe UI"/>
              </a:rPr>
              <a:t>This is due to smoke inhalation causing shortness of breath and reduced lung function, reducing fitness and energy levels. </a:t>
            </a:r>
            <a:endParaRPr lang="en-US" sz="2000" i="1" dirty="0">
              <a:latin typeface="Segoe UI"/>
              <a:cs typeface="Segoe UI"/>
            </a:endParaRPr>
          </a:p>
          <a:p>
            <a:endParaRPr lang="en-US" sz="2000" dirty="0">
              <a:latin typeface="Segoe UI" panose="020B0502040204020203" pitchFamily="34" charset="0"/>
              <a:cs typeface="Segoe UI" panose="020B0502040204020203" pitchFamily="34" charset="0"/>
            </a:endParaRPr>
          </a:p>
        </p:txBody>
      </p:sp>
      <p:pic>
        <p:nvPicPr>
          <p:cNvPr id="8" name="Picture 7" descr="A colorful rectangular sign with black text&#10;&#10;AI-generated content may be incorrect.">
            <a:extLst>
              <a:ext uri="{FF2B5EF4-FFF2-40B4-BE49-F238E27FC236}">
                <a16:creationId xmlns:a16="http://schemas.microsoft.com/office/drawing/2014/main" id="{D928BB0B-1460-9BF1-C5E8-5711909623E5}"/>
              </a:ext>
            </a:extLst>
          </p:cNvPr>
          <p:cNvPicPr>
            <a:picLocks noChangeAspect="1"/>
          </p:cNvPicPr>
          <p:nvPr/>
        </p:nvPicPr>
        <p:blipFill>
          <a:blip r:embed="rId15"/>
          <a:stretch>
            <a:fillRect/>
          </a:stretch>
        </p:blipFill>
        <p:spPr>
          <a:xfrm>
            <a:off x="117131" y="60878"/>
            <a:ext cx="1400174" cy="971550"/>
          </a:xfrm>
          <a:prstGeom prst="rect">
            <a:avLst/>
          </a:prstGeom>
        </p:spPr>
      </p:pic>
      <p:pic>
        <p:nvPicPr>
          <p:cNvPr id="2" name="Picture 1" descr="A colorful rectangular sign with black text&#10;&#10;AI-generated content may be incorrect.">
            <a:extLst>
              <a:ext uri="{FF2B5EF4-FFF2-40B4-BE49-F238E27FC236}">
                <a16:creationId xmlns:a16="http://schemas.microsoft.com/office/drawing/2014/main" id="{57269783-E1F1-842B-A8F2-9584F49F2CCA}"/>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329637" y="84625"/>
            <a:ext cx="1264700" cy="916046"/>
          </a:xfrm>
          <a:prstGeom prst="rect">
            <a:avLst/>
          </a:prstGeom>
        </p:spPr>
      </p:pic>
      <p:pic>
        <p:nvPicPr>
          <p:cNvPr id="10" name="Picture 9" descr="Blue and white logo with text&#10;&#10;AI-generated content may be incorrect.">
            <a:extLst>
              <a:ext uri="{FF2B5EF4-FFF2-40B4-BE49-F238E27FC236}">
                <a16:creationId xmlns:a16="http://schemas.microsoft.com/office/drawing/2014/main" id="{58DAF590-751B-630E-3534-558908EE8479}"/>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10913968" y="201421"/>
            <a:ext cx="966293" cy="713431"/>
          </a:xfrm>
          <a:prstGeom prst="rect">
            <a:avLst/>
          </a:prstGeom>
        </p:spPr>
      </p:pic>
    </p:spTree>
    <p:extLst>
      <p:ext uri="{BB962C8B-B14F-4D97-AF65-F5344CB8AC3E}">
        <p14:creationId xmlns:p14="http://schemas.microsoft.com/office/powerpoint/2010/main" val="21122390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9A338D-DAE1-197B-2D1B-9D5B143E92E0}"/>
            </a:ext>
          </a:extLst>
        </p:cNvPr>
        <p:cNvGrpSpPr/>
        <p:nvPr/>
      </p:nvGrpSpPr>
      <p:grpSpPr>
        <a:xfrm>
          <a:off x="0" y="0"/>
          <a:ext cx="0" cy="0"/>
          <a:chOff x="0" y="0"/>
          <a:chExt cx="0" cy="0"/>
        </a:xfrm>
      </p:grpSpPr>
      <p:sp>
        <p:nvSpPr>
          <p:cNvPr id="7" name="Title 5">
            <a:extLst>
              <a:ext uri="{FF2B5EF4-FFF2-40B4-BE49-F238E27FC236}">
                <a16:creationId xmlns:a16="http://schemas.microsoft.com/office/drawing/2014/main" id="{E2307424-4941-46FD-05E3-9ECD40699F7C}"/>
              </a:ext>
            </a:extLst>
          </p:cNvPr>
          <p:cNvSpPr txBox="1">
            <a:spLocks/>
          </p:cNvSpPr>
          <p:nvPr/>
        </p:nvSpPr>
        <p:spPr>
          <a:xfrm>
            <a:off x="0" y="2"/>
            <a:ext cx="12192000" cy="1045029"/>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3200" b="1" dirty="0">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Smoking: True or False</a:t>
            </a:r>
          </a:p>
        </p:txBody>
      </p:sp>
      <p:sp>
        <p:nvSpPr>
          <p:cNvPr id="3" name="TextBox 2">
            <a:extLst>
              <a:ext uri="{FF2B5EF4-FFF2-40B4-BE49-F238E27FC236}">
                <a16:creationId xmlns:a16="http://schemas.microsoft.com/office/drawing/2014/main" id="{7183D7E1-628E-708B-2FAB-EDF9D44DB351}"/>
              </a:ext>
            </a:extLst>
          </p:cNvPr>
          <p:cNvSpPr txBox="1"/>
          <p:nvPr/>
        </p:nvSpPr>
        <p:spPr>
          <a:xfrm>
            <a:off x="7837794" y="5152472"/>
            <a:ext cx="2135892" cy="646587"/>
          </a:xfrm>
          <a:prstGeom prst="rect">
            <a:avLst/>
          </a:prstGeom>
          <a:noFill/>
        </p:spPr>
        <p:txBody>
          <a:bodyPr wrap="square" rtlCol="0">
            <a:spAutoFit/>
          </a:bodyPr>
          <a:lstStyle/>
          <a:p>
            <a:pPr algn="ctr"/>
            <a:r>
              <a:rPr lang="en-US" sz="1801">
                <a:solidFill>
                  <a:schemeClr val="bg1"/>
                </a:solidFill>
                <a:latin typeface="Segoe UI" panose="020B0502040204020203" pitchFamily="34" charset="0"/>
                <a:cs typeface="Segoe UI" panose="020B0502040204020203" pitchFamily="34" charset="0"/>
              </a:rPr>
              <a:t>Can you think of anything else ? </a:t>
            </a:r>
          </a:p>
        </p:txBody>
      </p:sp>
      <mc:AlternateContent xmlns:mc="http://schemas.openxmlformats.org/markup-compatibility/2006" xmlns:p14="http://schemas.microsoft.com/office/powerpoint/2010/main">
        <mc:Choice Requires="p14">
          <p:contentPart p14:bwMode="auto" r:id="rId3">
            <p14:nvContentPartPr>
              <p14:cNvPr id="18" name="Ink 17">
                <a:extLst>
                  <a:ext uri="{FF2B5EF4-FFF2-40B4-BE49-F238E27FC236}">
                    <a16:creationId xmlns:a16="http://schemas.microsoft.com/office/drawing/2014/main" id="{A2A0E548-0E3E-B685-E321-4E756AF2C74C}"/>
                  </a:ext>
                </a:extLst>
              </p14:cNvPr>
              <p14:cNvContentPartPr/>
              <p14:nvPr/>
            </p14:nvContentPartPr>
            <p14:xfrm flipV="1">
              <a:off x="2170866" y="2339610"/>
              <a:ext cx="127193" cy="56628"/>
            </p14:xfrm>
          </p:contentPart>
        </mc:Choice>
        <mc:Fallback xmlns="">
          <p:pic>
            <p:nvPicPr>
              <p:cNvPr id="18" name="Ink 17">
                <a:extLst>
                  <a:ext uri="{FF2B5EF4-FFF2-40B4-BE49-F238E27FC236}">
                    <a16:creationId xmlns:a16="http://schemas.microsoft.com/office/drawing/2014/main" id="{A2A0E548-0E3E-B685-E321-4E756AF2C74C}"/>
                  </a:ext>
                </a:extLst>
              </p:cNvPr>
              <p:cNvPicPr/>
              <p:nvPr/>
            </p:nvPicPr>
            <p:blipFill>
              <a:blip r:embed="rId4"/>
              <a:stretch>
                <a:fillRect/>
              </a:stretch>
            </p:blipFill>
            <p:spPr>
              <a:xfrm flipV="1">
                <a:off x="2107810" y="2276490"/>
                <a:ext cx="252945" cy="182508"/>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9" name="Ink 18">
                <a:extLst>
                  <a:ext uri="{FF2B5EF4-FFF2-40B4-BE49-F238E27FC236}">
                    <a16:creationId xmlns:a16="http://schemas.microsoft.com/office/drawing/2014/main" id="{5E7451B3-AE04-DEE3-C620-EC494CCA1064}"/>
                  </a:ext>
                </a:extLst>
              </p14:cNvPr>
              <p14:cNvContentPartPr/>
              <p14:nvPr/>
            </p14:nvContentPartPr>
            <p14:xfrm flipH="1" flipV="1">
              <a:off x="2523894" y="2293890"/>
              <a:ext cx="399611" cy="68546"/>
            </p14:xfrm>
          </p:contentPart>
        </mc:Choice>
        <mc:Fallback xmlns="">
          <p:pic>
            <p:nvPicPr>
              <p:cNvPr id="19" name="Ink 18">
                <a:extLst>
                  <a:ext uri="{FF2B5EF4-FFF2-40B4-BE49-F238E27FC236}">
                    <a16:creationId xmlns:a16="http://schemas.microsoft.com/office/drawing/2014/main" id="{5E7451B3-AE04-DEE3-C620-EC494CCA1064}"/>
                  </a:ext>
                </a:extLst>
              </p:cNvPr>
              <p:cNvPicPr/>
              <p:nvPr/>
            </p:nvPicPr>
            <p:blipFill>
              <a:blip r:embed="rId6"/>
              <a:stretch>
                <a:fillRect/>
              </a:stretch>
            </p:blipFill>
            <p:spPr>
              <a:xfrm flipH="1" flipV="1">
                <a:off x="2460892" y="2230756"/>
                <a:ext cx="525254" cy="194454"/>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0" name="Ink 19">
                <a:extLst>
                  <a:ext uri="{FF2B5EF4-FFF2-40B4-BE49-F238E27FC236}">
                    <a16:creationId xmlns:a16="http://schemas.microsoft.com/office/drawing/2014/main" id="{08631B41-DDBA-0B2C-4D1C-9695FB23B977}"/>
                  </a:ext>
                </a:extLst>
              </p14:cNvPr>
              <p14:cNvContentPartPr/>
              <p14:nvPr/>
            </p14:nvContentPartPr>
            <p14:xfrm>
              <a:off x="961987" y="3051797"/>
              <a:ext cx="361" cy="361"/>
            </p14:xfrm>
          </p:contentPart>
        </mc:Choice>
        <mc:Fallback xmlns="">
          <p:pic>
            <p:nvPicPr>
              <p:cNvPr id="20" name="Ink 19">
                <a:extLst>
                  <a:ext uri="{FF2B5EF4-FFF2-40B4-BE49-F238E27FC236}">
                    <a16:creationId xmlns:a16="http://schemas.microsoft.com/office/drawing/2014/main" id="{08631B41-DDBA-0B2C-4D1C-9695FB23B977}"/>
                  </a:ext>
                </a:extLst>
              </p:cNvPr>
              <p:cNvPicPr/>
              <p:nvPr/>
            </p:nvPicPr>
            <p:blipFill>
              <a:blip r:embed="rId8"/>
              <a:stretch>
                <a:fillRect/>
              </a:stretch>
            </p:blipFill>
            <p:spPr>
              <a:xfrm>
                <a:off x="898812" y="2988622"/>
                <a:ext cx="126350" cy="12635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1" name="Ink 20">
                <a:extLst>
                  <a:ext uri="{FF2B5EF4-FFF2-40B4-BE49-F238E27FC236}">
                    <a16:creationId xmlns:a16="http://schemas.microsoft.com/office/drawing/2014/main" id="{8625C9A2-9764-9CDD-BEE0-3B17A2101ABE}"/>
                  </a:ext>
                </a:extLst>
              </p14:cNvPr>
              <p14:cNvContentPartPr/>
              <p14:nvPr/>
            </p14:nvContentPartPr>
            <p14:xfrm>
              <a:off x="8076666" y="2591356"/>
              <a:ext cx="361" cy="361"/>
            </p14:xfrm>
          </p:contentPart>
        </mc:Choice>
        <mc:Fallback xmlns="">
          <p:pic>
            <p:nvPicPr>
              <p:cNvPr id="21" name="Ink 20">
                <a:extLst>
                  <a:ext uri="{FF2B5EF4-FFF2-40B4-BE49-F238E27FC236}">
                    <a16:creationId xmlns:a16="http://schemas.microsoft.com/office/drawing/2014/main" id="{8625C9A2-9764-9CDD-BEE0-3B17A2101ABE}"/>
                  </a:ext>
                </a:extLst>
              </p:cNvPr>
              <p:cNvPicPr/>
              <p:nvPr/>
            </p:nvPicPr>
            <p:blipFill>
              <a:blip r:embed="rId8"/>
              <a:stretch>
                <a:fillRect/>
              </a:stretch>
            </p:blipFill>
            <p:spPr>
              <a:xfrm>
                <a:off x="8013491" y="2528181"/>
                <a:ext cx="126350" cy="12635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4" name="Ink 23">
                <a:extLst>
                  <a:ext uri="{FF2B5EF4-FFF2-40B4-BE49-F238E27FC236}">
                    <a16:creationId xmlns:a16="http://schemas.microsoft.com/office/drawing/2014/main" id="{AD9C2173-610C-3024-6737-90D9BAE9B656}"/>
                  </a:ext>
                </a:extLst>
              </p14:cNvPr>
              <p14:cNvContentPartPr/>
              <p14:nvPr/>
            </p14:nvContentPartPr>
            <p14:xfrm>
              <a:off x="8092867" y="2380036"/>
              <a:ext cx="524880" cy="130681"/>
            </p14:xfrm>
          </p:contentPart>
        </mc:Choice>
        <mc:Fallback xmlns="">
          <p:pic>
            <p:nvPicPr>
              <p:cNvPr id="24" name="Ink 23">
                <a:extLst>
                  <a:ext uri="{FF2B5EF4-FFF2-40B4-BE49-F238E27FC236}">
                    <a16:creationId xmlns:a16="http://schemas.microsoft.com/office/drawing/2014/main" id="{AD9C2173-610C-3024-6737-90D9BAE9B656}"/>
                  </a:ext>
                </a:extLst>
              </p:cNvPr>
              <p:cNvPicPr/>
              <p:nvPr/>
            </p:nvPicPr>
            <p:blipFill>
              <a:blip r:embed="rId11"/>
              <a:stretch>
                <a:fillRect/>
              </a:stretch>
            </p:blipFill>
            <p:spPr>
              <a:xfrm>
                <a:off x="8029867" y="2317036"/>
                <a:ext cx="650520" cy="256322"/>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5" name="Ink 24">
                <a:extLst>
                  <a:ext uri="{FF2B5EF4-FFF2-40B4-BE49-F238E27FC236}">
                    <a16:creationId xmlns:a16="http://schemas.microsoft.com/office/drawing/2014/main" id="{C3A21A55-5B22-97CB-4634-F8E66714CCDC}"/>
                  </a:ext>
                </a:extLst>
              </p14:cNvPr>
              <p14:cNvContentPartPr/>
              <p14:nvPr/>
            </p14:nvContentPartPr>
            <p14:xfrm>
              <a:off x="8949307" y="2261236"/>
              <a:ext cx="391680" cy="147961"/>
            </p14:xfrm>
          </p:contentPart>
        </mc:Choice>
        <mc:Fallback xmlns="">
          <p:pic>
            <p:nvPicPr>
              <p:cNvPr id="25" name="Ink 24">
                <a:extLst>
                  <a:ext uri="{FF2B5EF4-FFF2-40B4-BE49-F238E27FC236}">
                    <a16:creationId xmlns:a16="http://schemas.microsoft.com/office/drawing/2014/main" id="{C3A21A55-5B22-97CB-4634-F8E66714CCDC}"/>
                  </a:ext>
                </a:extLst>
              </p:cNvPr>
              <p:cNvPicPr/>
              <p:nvPr/>
            </p:nvPicPr>
            <p:blipFill>
              <a:blip r:embed="rId13"/>
              <a:stretch>
                <a:fillRect/>
              </a:stretch>
            </p:blipFill>
            <p:spPr>
              <a:xfrm>
                <a:off x="8886365" y="2198388"/>
                <a:ext cx="517205" cy="273297"/>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8" name="Ink 27">
                <a:extLst>
                  <a:ext uri="{FF2B5EF4-FFF2-40B4-BE49-F238E27FC236}">
                    <a16:creationId xmlns:a16="http://schemas.microsoft.com/office/drawing/2014/main" id="{4A984C5C-C98C-B6F9-5A82-AACDBB90E78E}"/>
                  </a:ext>
                </a:extLst>
              </p14:cNvPr>
              <p14:cNvContentPartPr/>
              <p14:nvPr/>
            </p14:nvContentPartPr>
            <p14:xfrm>
              <a:off x="4045027" y="2056037"/>
              <a:ext cx="361" cy="361"/>
            </p14:xfrm>
          </p:contentPart>
        </mc:Choice>
        <mc:Fallback xmlns="">
          <p:pic>
            <p:nvPicPr>
              <p:cNvPr id="28" name="Ink 27">
                <a:extLst>
                  <a:ext uri="{FF2B5EF4-FFF2-40B4-BE49-F238E27FC236}">
                    <a16:creationId xmlns:a16="http://schemas.microsoft.com/office/drawing/2014/main" id="{4A984C5C-C98C-B6F9-5A82-AACDBB90E78E}"/>
                  </a:ext>
                </a:extLst>
              </p:cNvPr>
              <p:cNvPicPr/>
              <p:nvPr/>
            </p:nvPicPr>
            <p:blipFill>
              <a:blip r:embed="rId8"/>
              <a:stretch>
                <a:fillRect/>
              </a:stretch>
            </p:blipFill>
            <p:spPr>
              <a:xfrm>
                <a:off x="3981852" y="1992862"/>
                <a:ext cx="126350" cy="126350"/>
              </a:xfrm>
              <a:prstGeom prst="rect">
                <a:avLst/>
              </a:prstGeom>
            </p:spPr>
          </p:pic>
        </mc:Fallback>
      </mc:AlternateContent>
      <p:sp>
        <p:nvSpPr>
          <p:cNvPr id="6" name="TextBox 5">
            <a:extLst>
              <a:ext uri="{FF2B5EF4-FFF2-40B4-BE49-F238E27FC236}">
                <a16:creationId xmlns:a16="http://schemas.microsoft.com/office/drawing/2014/main" id="{20D81B1A-B725-0BB1-3860-EB3769AEDCC5}"/>
              </a:ext>
            </a:extLst>
          </p:cNvPr>
          <p:cNvSpPr txBox="1"/>
          <p:nvPr/>
        </p:nvSpPr>
        <p:spPr>
          <a:xfrm>
            <a:off x="964724" y="1880313"/>
            <a:ext cx="9001468" cy="461667"/>
          </a:xfrm>
          <a:prstGeom prst="rect">
            <a:avLst/>
          </a:prstGeom>
          <a:noFill/>
        </p:spPr>
        <p:txBody>
          <a:bodyPr wrap="square" lIns="91440" tIns="45721" rIns="91440" bIns="45721" anchor="t">
            <a:spAutoFit/>
          </a:bodyPr>
          <a:lstStyle/>
          <a:p>
            <a:r>
              <a:rPr lang="en-GB" sz="2400" b="1" dirty="0">
                <a:latin typeface="Segoe UI"/>
                <a:cs typeface="Segoe UI"/>
              </a:rPr>
              <a:t>Smoking doesn't harm anyone else</a:t>
            </a:r>
            <a:endParaRPr lang="en-US"/>
          </a:p>
        </p:txBody>
      </p:sp>
      <p:sp>
        <p:nvSpPr>
          <p:cNvPr id="9" name="TextBox 8">
            <a:extLst>
              <a:ext uri="{FF2B5EF4-FFF2-40B4-BE49-F238E27FC236}">
                <a16:creationId xmlns:a16="http://schemas.microsoft.com/office/drawing/2014/main" id="{F54D8E3C-C464-C997-CE00-D5E49627147F}"/>
              </a:ext>
            </a:extLst>
          </p:cNvPr>
          <p:cNvSpPr txBox="1"/>
          <p:nvPr/>
        </p:nvSpPr>
        <p:spPr>
          <a:xfrm>
            <a:off x="967529" y="2598021"/>
            <a:ext cx="9926891" cy="2277677"/>
          </a:xfrm>
          <a:prstGeom prst="rect">
            <a:avLst/>
          </a:prstGeom>
          <a:noFill/>
        </p:spPr>
        <p:txBody>
          <a:bodyPr wrap="square" lIns="91440" tIns="45721" rIns="91440" bIns="45721" anchor="t">
            <a:spAutoFit/>
          </a:bodyPr>
          <a:lstStyle/>
          <a:p>
            <a:endParaRPr lang="en-GB" sz="1801" dirty="0">
              <a:solidFill>
                <a:srgbClr val="000000"/>
              </a:solidFill>
              <a:latin typeface="Arial" panose="020B0604020202020204" pitchFamily="34" charset="0"/>
              <a:cs typeface="Arial" panose="020B0604020202020204" pitchFamily="34" charset="0"/>
            </a:endParaRPr>
          </a:p>
          <a:p>
            <a:r>
              <a:rPr lang="en-GB" sz="2400" b="1" dirty="0">
                <a:solidFill>
                  <a:srgbClr val="000000"/>
                </a:solidFill>
                <a:latin typeface="Segoe UI" panose="020B0502040204020203" pitchFamily="34" charset="0"/>
                <a:cs typeface="Segoe UI" panose="020B0502040204020203" pitchFamily="34" charset="0"/>
              </a:rPr>
              <a:t>False</a:t>
            </a:r>
          </a:p>
          <a:p>
            <a:endParaRPr lang="en-GB" sz="2000" dirty="0">
              <a:solidFill>
                <a:srgbClr val="000000"/>
              </a:solidFill>
              <a:latin typeface="Segoe UI"/>
              <a:cs typeface="Segoe UI"/>
            </a:endParaRPr>
          </a:p>
          <a:p>
            <a:r>
              <a:rPr lang="en-GB" sz="2000" dirty="0">
                <a:solidFill>
                  <a:srgbClr val="000000"/>
                </a:solidFill>
                <a:latin typeface="Segoe UI"/>
                <a:cs typeface="Segoe UI"/>
              </a:rPr>
              <a:t>When someone smokes indoors, the smoke lingers in the air for up to 5 hours or more. People can’t see or smell it, but it will be inhaled by anyone there.</a:t>
            </a:r>
          </a:p>
          <a:p>
            <a:endParaRPr lang="en-GB" sz="2000" dirty="0">
              <a:solidFill>
                <a:srgbClr val="000000"/>
              </a:solidFill>
              <a:latin typeface="Segoe UI" panose="020B0502040204020203" pitchFamily="34" charset="0"/>
              <a:cs typeface="Segoe UI" panose="020B0502040204020203" pitchFamily="34" charset="0"/>
            </a:endParaRPr>
          </a:p>
          <a:p>
            <a:r>
              <a:rPr lang="en-GB" sz="2000" dirty="0">
                <a:solidFill>
                  <a:srgbClr val="000000"/>
                </a:solidFill>
                <a:latin typeface="Segoe UI"/>
                <a:cs typeface="Segoe UI"/>
              </a:rPr>
              <a:t>The damaging particles are so small 85% of them are invisible and odourless. </a:t>
            </a:r>
            <a:endParaRPr lang="en-US" sz="2000" dirty="0">
              <a:latin typeface="Segoe UI"/>
              <a:cs typeface="Segoe UI"/>
            </a:endParaRPr>
          </a:p>
        </p:txBody>
      </p:sp>
      <p:pic>
        <p:nvPicPr>
          <p:cNvPr id="8" name="Picture 7" descr="A colorful rectangular sign with black text&#10;&#10;AI-generated content may be incorrect.">
            <a:extLst>
              <a:ext uri="{FF2B5EF4-FFF2-40B4-BE49-F238E27FC236}">
                <a16:creationId xmlns:a16="http://schemas.microsoft.com/office/drawing/2014/main" id="{9803AF64-FC4E-8538-28A9-52340353D012}"/>
              </a:ext>
            </a:extLst>
          </p:cNvPr>
          <p:cNvPicPr>
            <a:picLocks noChangeAspect="1"/>
          </p:cNvPicPr>
          <p:nvPr/>
        </p:nvPicPr>
        <p:blipFill>
          <a:blip r:embed="rId15"/>
          <a:stretch>
            <a:fillRect/>
          </a:stretch>
        </p:blipFill>
        <p:spPr>
          <a:xfrm>
            <a:off x="117131" y="60878"/>
            <a:ext cx="1400174" cy="971550"/>
          </a:xfrm>
          <a:prstGeom prst="rect">
            <a:avLst/>
          </a:prstGeom>
        </p:spPr>
      </p:pic>
      <p:pic>
        <p:nvPicPr>
          <p:cNvPr id="2" name="Picture 1" descr="A colorful rectangular sign with black text&#10;&#10;AI-generated content may be incorrect.">
            <a:extLst>
              <a:ext uri="{FF2B5EF4-FFF2-40B4-BE49-F238E27FC236}">
                <a16:creationId xmlns:a16="http://schemas.microsoft.com/office/drawing/2014/main" id="{12E05F45-D931-24A3-B039-CA6EC8A521F0}"/>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329637" y="84625"/>
            <a:ext cx="1264700" cy="916046"/>
          </a:xfrm>
          <a:prstGeom prst="rect">
            <a:avLst/>
          </a:prstGeom>
        </p:spPr>
      </p:pic>
      <p:pic>
        <p:nvPicPr>
          <p:cNvPr id="10" name="Picture 9" descr="Blue and white logo with text&#10;&#10;AI-generated content may be incorrect.">
            <a:extLst>
              <a:ext uri="{FF2B5EF4-FFF2-40B4-BE49-F238E27FC236}">
                <a16:creationId xmlns:a16="http://schemas.microsoft.com/office/drawing/2014/main" id="{A11A856B-A846-E041-5B12-E9282EE41113}"/>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10913968" y="201421"/>
            <a:ext cx="966293" cy="713431"/>
          </a:xfrm>
          <a:prstGeom prst="rect">
            <a:avLst/>
          </a:prstGeom>
        </p:spPr>
      </p:pic>
    </p:spTree>
    <p:extLst>
      <p:ext uri="{BB962C8B-B14F-4D97-AF65-F5344CB8AC3E}">
        <p14:creationId xmlns:p14="http://schemas.microsoft.com/office/powerpoint/2010/main" val="33470790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40BC78-59E8-026B-5418-E0F2CF5602A2}"/>
            </a:ext>
          </a:extLst>
        </p:cNvPr>
        <p:cNvGrpSpPr/>
        <p:nvPr/>
      </p:nvGrpSpPr>
      <p:grpSpPr>
        <a:xfrm>
          <a:off x="0" y="0"/>
          <a:ext cx="0" cy="0"/>
          <a:chOff x="0" y="0"/>
          <a:chExt cx="0" cy="0"/>
        </a:xfrm>
      </p:grpSpPr>
      <p:sp>
        <p:nvSpPr>
          <p:cNvPr id="7" name="Title 5">
            <a:extLst>
              <a:ext uri="{FF2B5EF4-FFF2-40B4-BE49-F238E27FC236}">
                <a16:creationId xmlns:a16="http://schemas.microsoft.com/office/drawing/2014/main" id="{74714FBC-DAAD-CEB8-8726-3FED052CC279}"/>
              </a:ext>
            </a:extLst>
          </p:cNvPr>
          <p:cNvSpPr txBox="1">
            <a:spLocks/>
          </p:cNvSpPr>
          <p:nvPr/>
        </p:nvSpPr>
        <p:spPr>
          <a:xfrm>
            <a:off x="0" y="2"/>
            <a:ext cx="12192000" cy="1045029"/>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3200" b="1" dirty="0">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Smoking: True or False</a:t>
            </a:r>
          </a:p>
        </p:txBody>
      </p:sp>
      <p:sp>
        <p:nvSpPr>
          <p:cNvPr id="3" name="TextBox 2">
            <a:extLst>
              <a:ext uri="{FF2B5EF4-FFF2-40B4-BE49-F238E27FC236}">
                <a16:creationId xmlns:a16="http://schemas.microsoft.com/office/drawing/2014/main" id="{1F0A3339-017E-44FA-7E45-AA80F048246A}"/>
              </a:ext>
            </a:extLst>
          </p:cNvPr>
          <p:cNvSpPr txBox="1"/>
          <p:nvPr/>
        </p:nvSpPr>
        <p:spPr>
          <a:xfrm>
            <a:off x="7837794" y="5152472"/>
            <a:ext cx="2135892" cy="646587"/>
          </a:xfrm>
          <a:prstGeom prst="rect">
            <a:avLst/>
          </a:prstGeom>
          <a:noFill/>
        </p:spPr>
        <p:txBody>
          <a:bodyPr wrap="square" rtlCol="0">
            <a:spAutoFit/>
          </a:bodyPr>
          <a:lstStyle/>
          <a:p>
            <a:pPr algn="ctr"/>
            <a:r>
              <a:rPr lang="en-US" sz="1801">
                <a:solidFill>
                  <a:schemeClr val="bg1"/>
                </a:solidFill>
                <a:latin typeface="Segoe UI" panose="020B0502040204020203" pitchFamily="34" charset="0"/>
                <a:cs typeface="Segoe UI" panose="020B0502040204020203" pitchFamily="34" charset="0"/>
              </a:rPr>
              <a:t>Can you think of anything else ? </a:t>
            </a:r>
          </a:p>
        </p:txBody>
      </p:sp>
      <mc:AlternateContent xmlns:mc="http://schemas.openxmlformats.org/markup-compatibility/2006" xmlns:p14="http://schemas.microsoft.com/office/powerpoint/2010/main">
        <mc:Choice Requires="p14">
          <p:contentPart p14:bwMode="auto" r:id="rId3">
            <p14:nvContentPartPr>
              <p14:cNvPr id="18" name="Ink 17">
                <a:extLst>
                  <a:ext uri="{FF2B5EF4-FFF2-40B4-BE49-F238E27FC236}">
                    <a16:creationId xmlns:a16="http://schemas.microsoft.com/office/drawing/2014/main" id="{CF3E156C-41FB-5D3F-3EC1-40E441650501}"/>
                  </a:ext>
                </a:extLst>
              </p14:cNvPr>
              <p14:cNvContentPartPr/>
              <p14:nvPr/>
            </p14:nvContentPartPr>
            <p14:xfrm flipV="1">
              <a:off x="2170866" y="2339610"/>
              <a:ext cx="127193" cy="56628"/>
            </p14:xfrm>
          </p:contentPart>
        </mc:Choice>
        <mc:Fallback xmlns="">
          <p:pic>
            <p:nvPicPr>
              <p:cNvPr id="18" name="Ink 17">
                <a:extLst>
                  <a:ext uri="{FF2B5EF4-FFF2-40B4-BE49-F238E27FC236}">
                    <a16:creationId xmlns:a16="http://schemas.microsoft.com/office/drawing/2014/main" id="{CF3E156C-41FB-5D3F-3EC1-40E441650501}"/>
                  </a:ext>
                </a:extLst>
              </p:cNvPr>
              <p:cNvPicPr/>
              <p:nvPr/>
            </p:nvPicPr>
            <p:blipFill>
              <a:blip r:embed="rId4"/>
              <a:stretch>
                <a:fillRect/>
              </a:stretch>
            </p:blipFill>
            <p:spPr>
              <a:xfrm flipV="1">
                <a:off x="2107810" y="2276490"/>
                <a:ext cx="252945" cy="182508"/>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9" name="Ink 18">
                <a:extLst>
                  <a:ext uri="{FF2B5EF4-FFF2-40B4-BE49-F238E27FC236}">
                    <a16:creationId xmlns:a16="http://schemas.microsoft.com/office/drawing/2014/main" id="{D5A5C54E-240C-1C5C-1E06-37EAED347CEA}"/>
                  </a:ext>
                </a:extLst>
              </p14:cNvPr>
              <p14:cNvContentPartPr/>
              <p14:nvPr/>
            </p14:nvContentPartPr>
            <p14:xfrm flipH="1" flipV="1">
              <a:off x="2523894" y="2293890"/>
              <a:ext cx="399611" cy="68546"/>
            </p14:xfrm>
          </p:contentPart>
        </mc:Choice>
        <mc:Fallback xmlns="">
          <p:pic>
            <p:nvPicPr>
              <p:cNvPr id="19" name="Ink 18">
                <a:extLst>
                  <a:ext uri="{FF2B5EF4-FFF2-40B4-BE49-F238E27FC236}">
                    <a16:creationId xmlns:a16="http://schemas.microsoft.com/office/drawing/2014/main" id="{D5A5C54E-240C-1C5C-1E06-37EAED347CEA}"/>
                  </a:ext>
                </a:extLst>
              </p:cNvPr>
              <p:cNvPicPr/>
              <p:nvPr/>
            </p:nvPicPr>
            <p:blipFill>
              <a:blip r:embed="rId6"/>
              <a:stretch>
                <a:fillRect/>
              </a:stretch>
            </p:blipFill>
            <p:spPr>
              <a:xfrm flipH="1" flipV="1">
                <a:off x="2460892" y="2230756"/>
                <a:ext cx="525254" cy="194454"/>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0" name="Ink 19">
                <a:extLst>
                  <a:ext uri="{FF2B5EF4-FFF2-40B4-BE49-F238E27FC236}">
                    <a16:creationId xmlns:a16="http://schemas.microsoft.com/office/drawing/2014/main" id="{24152C76-DC56-11C7-BEEE-EB3874D7DB1E}"/>
                  </a:ext>
                </a:extLst>
              </p14:cNvPr>
              <p14:cNvContentPartPr/>
              <p14:nvPr/>
            </p14:nvContentPartPr>
            <p14:xfrm>
              <a:off x="961987" y="3051797"/>
              <a:ext cx="361" cy="361"/>
            </p14:xfrm>
          </p:contentPart>
        </mc:Choice>
        <mc:Fallback xmlns="">
          <p:pic>
            <p:nvPicPr>
              <p:cNvPr id="20" name="Ink 19">
                <a:extLst>
                  <a:ext uri="{FF2B5EF4-FFF2-40B4-BE49-F238E27FC236}">
                    <a16:creationId xmlns:a16="http://schemas.microsoft.com/office/drawing/2014/main" id="{24152C76-DC56-11C7-BEEE-EB3874D7DB1E}"/>
                  </a:ext>
                </a:extLst>
              </p:cNvPr>
              <p:cNvPicPr/>
              <p:nvPr/>
            </p:nvPicPr>
            <p:blipFill>
              <a:blip r:embed="rId8"/>
              <a:stretch>
                <a:fillRect/>
              </a:stretch>
            </p:blipFill>
            <p:spPr>
              <a:xfrm>
                <a:off x="898812" y="2988622"/>
                <a:ext cx="126350" cy="12635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1" name="Ink 20">
                <a:extLst>
                  <a:ext uri="{FF2B5EF4-FFF2-40B4-BE49-F238E27FC236}">
                    <a16:creationId xmlns:a16="http://schemas.microsoft.com/office/drawing/2014/main" id="{08B2EEF1-B8E6-C267-36C6-1C4AE984D1F0}"/>
                  </a:ext>
                </a:extLst>
              </p14:cNvPr>
              <p14:cNvContentPartPr/>
              <p14:nvPr/>
            </p14:nvContentPartPr>
            <p14:xfrm>
              <a:off x="8076666" y="2591356"/>
              <a:ext cx="361" cy="361"/>
            </p14:xfrm>
          </p:contentPart>
        </mc:Choice>
        <mc:Fallback xmlns="">
          <p:pic>
            <p:nvPicPr>
              <p:cNvPr id="21" name="Ink 20">
                <a:extLst>
                  <a:ext uri="{FF2B5EF4-FFF2-40B4-BE49-F238E27FC236}">
                    <a16:creationId xmlns:a16="http://schemas.microsoft.com/office/drawing/2014/main" id="{08B2EEF1-B8E6-C267-36C6-1C4AE984D1F0}"/>
                  </a:ext>
                </a:extLst>
              </p:cNvPr>
              <p:cNvPicPr/>
              <p:nvPr/>
            </p:nvPicPr>
            <p:blipFill>
              <a:blip r:embed="rId8"/>
              <a:stretch>
                <a:fillRect/>
              </a:stretch>
            </p:blipFill>
            <p:spPr>
              <a:xfrm>
                <a:off x="8013491" y="2528181"/>
                <a:ext cx="126350" cy="12635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4" name="Ink 23">
                <a:extLst>
                  <a:ext uri="{FF2B5EF4-FFF2-40B4-BE49-F238E27FC236}">
                    <a16:creationId xmlns:a16="http://schemas.microsoft.com/office/drawing/2014/main" id="{770A400E-602A-C9B9-CD68-1444EE84AFC4}"/>
                  </a:ext>
                </a:extLst>
              </p14:cNvPr>
              <p14:cNvContentPartPr/>
              <p14:nvPr/>
            </p14:nvContentPartPr>
            <p14:xfrm>
              <a:off x="8092867" y="2380036"/>
              <a:ext cx="524880" cy="130681"/>
            </p14:xfrm>
          </p:contentPart>
        </mc:Choice>
        <mc:Fallback xmlns="">
          <p:pic>
            <p:nvPicPr>
              <p:cNvPr id="24" name="Ink 23">
                <a:extLst>
                  <a:ext uri="{FF2B5EF4-FFF2-40B4-BE49-F238E27FC236}">
                    <a16:creationId xmlns:a16="http://schemas.microsoft.com/office/drawing/2014/main" id="{770A400E-602A-C9B9-CD68-1444EE84AFC4}"/>
                  </a:ext>
                </a:extLst>
              </p:cNvPr>
              <p:cNvPicPr/>
              <p:nvPr/>
            </p:nvPicPr>
            <p:blipFill>
              <a:blip r:embed="rId11"/>
              <a:stretch>
                <a:fillRect/>
              </a:stretch>
            </p:blipFill>
            <p:spPr>
              <a:xfrm>
                <a:off x="8029867" y="2317036"/>
                <a:ext cx="650520" cy="256322"/>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5" name="Ink 24">
                <a:extLst>
                  <a:ext uri="{FF2B5EF4-FFF2-40B4-BE49-F238E27FC236}">
                    <a16:creationId xmlns:a16="http://schemas.microsoft.com/office/drawing/2014/main" id="{5781D6AF-9E4C-F107-5972-D1C297715D5A}"/>
                  </a:ext>
                </a:extLst>
              </p14:cNvPr>
              <p14:cNvContentPartPr/>
              <p14:nvPr/>
            </p14:nvContentPartPr>
            <p14:xfrm>
              <a:off x="8949307" y="2261236"/>
              <a:ext cx="391680" cy="147961"/>
            </p14:xfrm>
          </p:contentPart>
        </mc:Choice>
        <mc:Fallback xmlns="">
          <p:pic>
            <p:nvPicPr>
              <p:cNvPr id="25" name="Ink 24">
                <a:extLst>
                  <a:ext uri="{FF2B5EF4-FFF2-40B4-BE49-F238E27FC236}">
                    <a16:creationId xmlns:a16="http://schemas.microsoft.com/office/drawing/2014/main" id="{5781D6AF-9E4C-F107-5972-D1C297715D5A}"/>
                  </a:ext>
                </a:extLst>
              </p:cNvPr>
              <p:cNvPicPr/>
              <p:nvPr/>
            </p:nvPicPr>
            <p:blipFill>
              <a:blip r:embed="rId13"/>
              <a:stretch>
                <a:fillRect/>
              </a:stretch>
            </p:blipFill>
            <p:spPr>
              <a:xfrm>
                <a:off x="8886365" y="2198388"/>
                <a:ext cx="517205" cy="273297"/>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8" name="Ink 27">
                <a:extLst>
                  <a:ext uri="{FF2B5EF4-FFF2-40B4-BE49-F238E27FC236}">
                    <a16:creationId xmlns:a16="http://schemas.microsoft.com/office/drawing/2014/main" id="{C610D682-AF83-4154-BDCD-6C55CFF860DE}"/>
                  </a:ext>
                </a:extLst>
              </p14:cNvPr>
              <p14:cNvContentPartPr/>
              <p14:nvPr/>
            </p14:nvContentPartPr>
            <p14:xfrm>
              <a:off x="4045027" y="2056037"/>
              <a:ext cx="361" cy="361"/>
            </p14:xfrm>
          </p:contentPart>
        </mc:Choice>
        <mc:Fallback xmlns="">
          <p:pic>
            <p:nvPicPr>
              <p:cNvPr id="28" name="Ink 27">
                <a:extLst>
                  <a:ext uri="{FF2B5EF4-FFF2-40B4-BE49-F238E27FC236}">
                    <a16:creationId xmlns:a16="http://schemas.microsoft.com/office/drawing/2014/main" id="{C610D682-AF83-4154-BDCD-6C55CFF860DE}"/>
                  </a:ext>
                </a:extLst>
              </p:cNvPr>
              <p:cNvPicPr/>
              <p:nvPr/>
            </p:nvPicPr>
            <p:blipFill>
              <a:blip r:embed="rId8"/>
              <a:stretch>
                <a:fillRect/>
              </a:stretch>
            </p:blipFill>
            <p:spPr>
              <a:xfrm>
                <a:off x="3981852" y="1992862"/>
                <a:ext cx="126350" cy="126350"/>
              </a:xfrm>
              <a:prstGeom prst="rect">
                <a:avLst/>
              </a:prstGeom>
            </p:spPr>
          </p:pic>
        </mc:Fallback>
      </mc:AlternateContent>
      <p:sp>
        <p:nvSpPr>
          <p:cNvPr id="11" name="TextBox 10">
            <a:extLst>
              <a:ext uri="{FF2B5EF4-FFF2-40B4-BE49-F238E27FC236}">
                <a16:creationId xmlns:a16="http://schemas.microsoft.com/office/drawing/2014/main" id="{61CF1C95-42E9-7D67-A2AF-7742178B4B05}"/>
              </a:ext>
            </a:extLst>
          </p:cNvPr>
          <p:cNvSpPr txBox="1"/>
          <p:nvPr/>
        </p:nvSpPr>
        <p:spPr>
          <a:xfrm>
            <a:off x="1040884" y="2815888"/>
            <a:ext cx="9833186" cy="2705358"/>
          </a:xfrm>
          <a:prstGeom prst="rect">
            <a:avLst/>
          </a:prstGeom>
          <a:noFill/>
        </p:spPr>
        <p:txBody>
          <a:bodyPr wrap="square" lIns="91440" tIns="45721" rIns="91440" bIns="45721" anchor="t">
            <a:spAutoFit/>
          </a:bodyPr>
          <a:lstStyle/>
          <a:p>
            <a:pPr>
              <a:lnSpc>
                <a:spcPct val="115000"/>
              </a:lnSpc>
              <a:spcAft>
                <a:spcPts val="800"/>
              </a:spcAft>
              <a:buSzPts val="1000"/>
              <a:tabLst>
                <a:tab pos="457206" algn="l"/>
              </a:tabLst>
            </a:pPr>
            <a:endParaRPr lang="en-GB" sz="2400" b="1" kern="0" dirty="0">
              <a:solidFill>
                <a:srgbClr val="000000"/>
              </a:solidFill>
              <a:latin typeface="Segoe UI"/>
              <a:ea typeface="DengXian"/>
              <a:cs typeface="Segoe UI"/>
            </a:endParaRPr>
          </a:p>
          <a:p>
            <a:pPr>
              <a:lnSpc>
                <a:spcPct val="114999"/>
              </a:lnSpc>
              <a:spcAft>
                <a:spcPts val="800"/>
              </a:spcAft>
              <a:buSzPts val="1000"/>
              <a:tabLst>
                <a:tab pos="457206" algn="l"/>
              </a:tabLst>
            </a:pPr>
            <a:r>
              <a:rPr lang="en-GB" sz="2400" b="1" kern="0" dirty="0">
                <a:solidFill>
                  <a:srgbClr val="000000"/>
                </a:solidFill>
                <a:latin typeface="Segoe UI" panose="020B0502040204020203" pitchFamily="34" charset="0"/>
                <a:ea typeface="DengXian" panose="02010600030101010101" pitchFamily="2" charset="-122"/>
                <a:cs typeface="Segoe UI" panose="020B0502040204020203" pitchFamily="34" charset="0"/>
              </a:rPr>
              <a:t>False</a:t>
            </a:r>
          </a:p>
          <a:p>
            <a:pPr>
              <a:lnSpc>
                <a:spcPct val="115000"/>
              </a:lnSpc>
              <a:spcAft>
                <a:spcPts val="800"/>
              </a:spcAft>
              <a:buSzPct val="100000"/>
              <a:tabLst>
                <a:tab pos="457206" algn="l"/>
              </a:tabLst>
            </a:pPr>
            <a:r>
              <a:rPr lang="en-GB" sz="2000" kern="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Smoking-related diseases cost the NHS in Scotland over </a:t>
            </a:r>
            <a:r>
              <a:rPr lang="en-GB" sz="2000" b="1" kern="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£300 million per year</a:t>
            </a:r>
            <a:r>
              <a:rPr lang="en-GB" sz="2000" kern="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 (ASH Scotland, 2023)</a:t>
            </a:r>
            <a:endParaRPr lang="en-GB" sz="2000" kern="0" dirty="0">
              <a:solidFill>
                <a:srgbClr val="000000"/>
              </a:solidFill>
              <a:latin typeface="Segoe UI" panose="020B0502040204020203" pitchFamily="34" charset="0"/>
              <a:ea typeface="DengXian" panose="02010600030101010101" pitchFamily="2" charset="-122"/>
              <a:cs typeface="Segoe UI" panose="020B0502040204020203" pitchFamily="34" charset="0"/>
            </a:endParaRPr>
          </a:p>
          <a:p>
            <a:pPr>
              <a:lnSpc>
                <a:spcPct val="115000"/>
              </a:lnSpc>
              <a:spcAft>
                <a:spcPts val="800"/>
              </a:spcAft>
              <a:buSzPct val="100000"/>
              <a:tabLst>
                <a:tab pos="457206" algn="l"/>
              </a:tabLst>
            </a:pPr>
            <a:r>
              <a:rPr lang="en-GB" sz="2000" kern="0">
                <a:solidFill>
                  <a:srgbClr val="000000"/>
                </a:solidFill>
                <a:latin typeface="Segoe UI"/>
                <a:ea typeface="Times New Roman" panose="02020603050405020304" pitchFamily="18" charset="0"/>
                <a:cs typeface="Segoe UI"/>
              </a:rPr>
              <a:t>Smoking-related hospital admissions: </a:t>
            </a:r>
            <a:r>
              <a:rPr lang="en-GB" sz="2000" b="1" kern="0">
                <a:solidFill>
                  <a:srgbClr val="000000"/>
                </a:solidFill>
                <a:latin typeface="Segoe UI"/>
                <a:ea typeface="Times New Roman" panose="02020603050405020304" pitchFamily="18" charset="0"/>
                <a:cs typeface="Segoe UI"/>
              </a:rPr>
              <a:t>88,779</a:t>
            </a:r>
            <a:r>
              <a:rPr lang="en-GB" sz="2000" b="1" kern="0" dirty="0">
                <a:solidFill>
                  <a:srgbClr val="000000"/>
                </a:solidFill>
                <a:latin typeface="Segoe UI"/>
                <a:ea typeface="Times New Roman" panose="02020603050405020304" pitchFamily="18" charset="0"/>
                <a:cs typeface="Segoe UI"/>
              </a:rPr>
              <a:t> per year in Scotland</a:t>
            </a:r>
            <a:r>
              <a:rPr lang="en-GB" sz="2000" kern="0" dirty="0">
                <a:solidFill>
                  <a:srgbClr val="000000"/>
                </a:solidFill>
                <a:latin typeface="Segoe UI"/>
                <a:ea typeface="Times New Roman" panose="02020603050405020304" pitchFamily="18" charset="0"/>
                <a:cs typeface="Segoe UI"/>
              </a:rPr>
              <a:t>.</a:t>
            </a:r>
            <a:endParaRPr lang="en-GB" sz="2000" kern="100" dirty="0">
              <a:solidFill>
                <a:srgbClr val="000000"/>
              </a:solidFill>
              <a:latin typeface="Segoe UI"/>
              <a:ea typeface="DengXian" panose="02010600030101010101" pitchFamily="2" charset="-122"/>
              <a:cs typeface="Segoe UI"/>
            </a:endParaRPr>
          </a:p>
          <a:p>
            <a:pPr>
              <a:lnSpc>
                <a:spcPct val="115000"/>
              </a:lnSpc>
              <a:spcAft>
                <a:spcPts val="800"/>
              </a:spcAft>
              <a:buSzPts val="1000"/>
              <a:tabLst>
                <a:tab pos="457206" algn="l"/>
              </a:tabLst>
            </a:pPr>
            <a:endParaRPr lang="en-GB" sz="1801" kern="100" dirty="0">
              <a:solidFill>
                <a:srgbClr val="000000"/>
              </a:solidFill>
              <a:latin typeface="Segoe UI" panose="020B0502040204020203" pitchFamily="34" charset="0"/>
              <a:ea typeface="DengXian" panose="02010600030101010101" pitchFamily="2" charset="-122"/>
              <a:cs typeface="Segoe UI" panose="020B0502040204020203" pitchFamily="34" charset="0"/>
            </a:endParaRPr>
          </a:p>
        </p:txBody>
      </p:sp>
      <p:pic>
        <p:nvPicPr>
          <p:cNvPr id="6" name="Picture 5" descr="A colorful rectangular sign with black text&#10;&#10;AI-generated content may be incorrect.">
            <a:extLst>
              <a:ext uri="{FF2B5EF4-FFF2-40B4-BE49-F238E27FC236}">
                <a16:creationId xmlns:a16="http://schemas.microsoft.com/office/drawing/2014/main" id="{3F3119BB-111C-1D82-AADC-60A9D6E985E6}"/>
              </a:ext>
            </a:extLst>
          </p:cNvPr>
          <p:cNvPicPr>
            <a:picLocks noChangeAspect="1"/>
          </p:cNvPicPr>
          <p:nvPr/>
        </p:nvPicPr>
        <p:blipFill>
          <a:blip r:embed="rId15"/>
          <a:stretch>
            <a:fillRect/>
          </a:stretch>
        </p:blipFill>
        <p:spPr>
          <a:xfrm>
            <a:off x="117131" y="60878"/>
            <a:ext cx="1400174" cy="971550"/>
          </a:xfrm>
          <a:prstGeom prst="rect">
            <a:avLst/>
          </a:prstGeom>
        </p:spPr>
      </p:pic>
      <p:sp>
        <p:nvSpPr>
          <p:cNvPr id="8" name="TextBox 7">
            <a:extLst>
              <a:ext uri="{FF2B5EF4-FFF2-40B4-BE49-F238E27FC236}">
                <a16:creationId xmlns:a16="http://schemas.microsoft.com/office/drawing/2014/main" id="{0D07377E-7CE9-5CC6-0628-0F53B7716135}"/>
              </a:ext>
            </a:extLst>
          </p:cNvPr>
          <p:cNvSpPr txBox="1"/>
          <p:nvPr/>
        </p:nvSpPr>
        <p:spPr>
          <a:xfrm>
            <a:off x="961987" y="1910750"/>
            <a:ext cx="9138043" cy="905312"/>
          </a:xfrm>
          <a:prstGeom prst="rect">
            <a:avLst/>
          </a:prstGeom>
          <a:noFill/>
        </p:spPr>
        <p:txBody>
          <a:bodyPr wrap="square">
            <a:spAutoFit/>
          </a:bodyPr>
          <a:lstStyle/>
          <a:p>
            <a:pPr marL="0" lvl="0" indent="0">
              <a:lnSpc>
                <a:spcPct val="115000"/>
              </a:lnSpc>
              <a:spcAft>
                <a:spcPts val="800"/>
              </a:spcAft>
              <a:buSzPts val="1000"/>
              <a:buFontTx/>
              <a:buNone/>
              <a:tabLst>
                <a:tab pos="457200" algn="l"/>
              </a:tabLst>
            </a:pPr>
            <a:r>
              <a:rPr lang="en-GB" sz="2400" b="1" kern="0"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Smoking-related diseases cost the NHS in Scotland just less than £100 million per year </a:t>
            </a:r>
            <a:endParaRPr lang="en-GB" sz="2400" b="1" kern="0" dirty="0">
              <a:solidFill>
                <a:srgbClr val="000000"/>
              </a:solidFill>
              <a:effectLst/>
              <a:latin typeface="Segoe UI" panose="020B0502040204020203" pitchFamily="34" charset="0"/>
              <a:ea typeface="DengXian" panose="02010600030101010101" pitchFamily="2" charset="-122"/>
              <a:cs typeface="Segoe UI" panose="020B0502040204020203" pitchFamily="34" charset="0"/>
            </a:endParaRPr>
          </a:p>
        </p:txBody>
      </p:sp>
      <p:pic>
        <p:nvPicPr>
          <p:cNvPr id="12" name="Picture 11" descr="A colorful rectangular sign with black text&#10;&#10;AI-generated content may be incorrect.">
            <a:extLst>
              <a:ext uri="{FF2B5EF4-FFF2-40B4-BE49-F238E27FC236}">
                <a16:creationId xmlns:a16="http://schemas.microsoft.com/office/drawing/2014/main" id="{24061AD0-6E96-25C6-891D-969D76D93354}"/>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329637" y="84625"/>
            <a:ext cx="1264700" cy="916046"/>
          </a:xfrm>
          <a:prstGeom prst="rect">
            <a:avLst/>
          </a:prstGeom>
        </p:spPr>
      </p:pic>
      <p:pic>
        <p:nvPicPr>
          <p:cNvPr id="14" name="Picture 13" descr="Blue and white logo with text&#10;&#10;AI-generated content may be incorrect.">
            <a:extLst>
              <a:ext uri="{FF2B5EF4-FFF2-40B4-BE49-F238E27FC236}">
                <a16:creationId xmlns:a16="http://schemas.microsoft.com/office/drawing/2014/main" id="{4FC1D5FF-C8BA-5396-2D5F-E7D3D6ADD5BC}"/>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10913968" y="201421"/>
            <a:ext cx="966293" cy="713431"/>
          </a:xfrm>
          <a:prstGeom prst="rect">
            <a:avLst/>
          </a:prstGeom>
        </p:spPr>
      </p:pic>
    </p:spTree>
    <p:extLst>
      <p:ext uri="{BB962C8B-B14F-4D97-AF65-F5344CB8AC3E}">
        <p14:creationId xmlns:p14="http://schemas.microsoft.com/office/powerpoint/2010/main" val="714747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A22828B-27BC-4C85-8DC5-070607A85E11}"/>
            </a:ext>
          </a:extLst>
        </p:cNvPr>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17246954-411A-F24B-B750-154B5CF310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5" name="TextBox 4">
            <a:extLst>
              <a:ext uri="{FF2B5EF4-FFF2-40B4-BE49-F238E27FC236}">
                <a16:creationId xmlns:a16="http://schemas.microsoft.com/office/drawing/2014/main" id="{BB907A91-EB86-59B7-9381-3241D062869C}"/>
              </a:ext>
            </a:extLst>
          </p:cNvPr>
          <p:cNvSpPr txBox="1"/>
          <p:nvPr/>
        </p:nvSpPr>
        <p:spPr>
          <a:xfrm>
            <a:off x="945057" y="2034424"/>
            <a:ext cx="6227268" cy="3843666"/>
          </a:xfrm>
          <a:prstGeom prst="rect">
            <a:avLst/>
          </a:prstGeom>
        </p:spPr>
        <p:txBody>
          <a:bodyPr vert="horz" lIns="91440" tIns="45721" rIns="91440" bIns="45721" rtlCol="0" anchor="t">
            <a:normAutofit/>
          </a:bodyPr>
          <a:lstStyle/>
          <a:p>
            <a:pPr>
              <a:spcAft>
                <a:spcPts val="601"/>
              </a:spcAft>
            </a:pPr>
            <a:r>
              <a:rPr lang="en-US" sz="2400" dirty="0">
                <a:latin typeface="Segoe UI"/>
                <a:cs typeface="Segoe UI"/>
              </a:rPr>
              <a:t>Cigarettes contain over </a:t>
            </a:r>
            <a:r>
              <a:rPr lang="en-US" sz="2400" b="1" dirty="0">
                <a:latin typeface="Segoe UI"/>
                <a:cs typeface="Segoe UI"/>
              </a:rPr>
              <a:t>7,000 chemicals</a:t>
            </a:r>
            <a:r>
              <a:rPr lang="en-US" sz="2400" dirty="0">
                <a:latin typeface="Segoe UI"/>
                <a:cs typeface="Segoe UI"/>
              </a:rPr>
              <a:t>, </a:t>
            </a:r>
            <a:r>
              <a:rPr lang="en-US" sz="2400" b="1" dirty="0">
                <a:latin typeface="Segoe UI"/>
                <a:cs typeface="Segoe UI"/>
              </a:rPr>
              <a:t>at least 70</a:t>
            </a:r>
            <a:r>
              <a:rPr lang="en-US" sz="2400" dirty="0">
                <a:latin typeface="Segoe UI"/>
                <a:cs typeface="Segoe UI"/>
              </a:rPr>
              <a:t> of which cause cancer. </a:t>
            </a:r>
            <a:endParaRPr lang="en-US" sz="2000">
              <a:latin typeface="Segoe UI"/>
              <a:cs typeface="Segoe UI"/>
            </a:endParaRPr>
          </a:p>
          <a:p>
            <a:pPr>
              <a:lnSpc>
                <a:spcPct val="90000"/>
              </a:lnSpc>
              <a:spcAft>
                <a:spcPts val="601"/>
              </a:spcAft>
            </a:pPr>
            <a:r>
              <a:rPr lang="en-US" sz="1600" dirty="0">
                <a:latin typeface="Segoe UI" panose="020B0502040204020203" pitchFamily="34" charset="0"/>
                <a:cs typeface="Segoe UI" panose="020B0502040204020203" pitchFamily="34" charset="0"/>
              </a:rPr>
              <a:t>(Cancer Research UK, 2023)</a:t>
            </a:r>
          </a:p>
          <a:p>
            <a:pPr>
              <a:lnSpc>
                <a:spcPct val="90000"/>
              </a:lnSpc>
              <a:spcAft>
                <a:spcPts val="601"/>
              </a:spcAft>
            </a:pPr>
            <a:endParaRPr lang="en-US" sz="2400" dirty="0">
              <a:latin typeface="Segoe UI" panose="020B0502040204020203" pitchFamily="34" charset="0"/>
              <a:cs typeface="Segoe UI" panose="020B0502040204020203" pitchFamily="34" charset="0"/>
            </a:endParaRPr>
          </a:p>
          <a:p>
            <a:pPr>
              <a:lnSpc>
                <a:spcPct val="90000"/>
              </a:lnSpc>
              <a:spcAft>
                <a:spcPts val="601"/>
              </a:spcAft>
            </a:pPr>
            <a:endParaRPr lang="en-US" sz="2400" dirty="0">
              <a:latin typeface="Segoe UI" panose="020B0502040204020203" pitchFamily="34" charset="0"/>
              <a:cs typeface="Segoe UI" panose="020B0502040204020203" pitchFamily="34" charset="0"/>
            </a:endParaRPr>
          </a:p>
        </p:txBody>
      </p:sp>
      <p:pic>
        <p:nvPicPr>
          <p:cNvPr id="14" name="Picture 13" descr="A pile of cigarettes and lighter&#10;&#10;AI-generated content may be incorrect.">
            <a:extLst>
              <a:ext uri="{FF2B5EF4-FFF2-40B4-BE49-F238E27FC236}">
                <a16:creationId xmlns:a16="http://schemas.microsoft.com/office/drawing/2014/main" id="{7278D958-71D9-8AA1-8C74-F0F408AEB322}"/>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740277" y="11"/>
            <a:ext cx="5451723" cy="6857989"/>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17" name="Title 1">
            <a:extLst>
              <a:ext uri="{FF2B5EF4-FFF2-40B4-BE49-F238E27FC236}">
                <a16:creationId xmlns:a16="http://schemas.microsoft.com/office/drawing/2014/main" id="{8FFB80CA-2DA6-D5E3-0E3E-9BD72DFE22FE}"/>
              </a:ext>
            </a:extLst>
          </p:cNvPr>
          <p:cNvSpPr txBox="1">
            <a:spLocks/>
          </p:cNvSpPr>
          <p:nvPr/>
        </p:nvSpPr>
        <p:spPr>
          <a:xfrm>
            <a:off x="2987360" y="429641"/>
            <a:ext cx="3436501" cy="1133132"/>
          </a:xfrm>
          <a:prstGeom prst="rect">
            <a:avLst/>
          </a:prstGeom>
        </p:spPr>
        <p:txBody>
          <a:bodyPr vert="horz" lIns="91440" tIns="45721" rIns="91440" bIns="4572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spcAft>
                <a:spcPts val="601"/>
              </a:spcAft>
            </a:pPr>
            <a:br>
              <a:rPr lang="en-GB" sz="3200">
                <a:latin typeface="Segoe UI" panose="020B0502040204020203" pitchFamily="34" charset="0"/>
                <a:cs typeface="Segoe UI" panose="020B0502040204020203" pitchFamily="34" charset="0"/>
              </a:rPr>
            </a:br>
            <a:endParaRPr lang="en-GB" sz="3200">
              <a:latin typeface="Segoe UI" panose="020B0502040204020203" pitchFamily="34" charset="0"/>
              <a:cs typeface="Segoe UI" panose="020B0502040204020203" pitchFamily="34" charset="0"/>
            </a:endParaRPr>
          </a:p>
        </p:txBody>
      </p:sp>
      <p:sp>
        <p:nvSpPr>
          <p:cNvPr id="16" name="TextBox 15">
            <a:extLst>
              <a:ext uri="{FF2B5EF4-FFF2-40B4-BE49-F238E27FC236}">
                <a16:creationId xmlns:a16="http://schemas.microsoft.com/office/drawing/2014/main" id="{3B8523D5-30B5-AAEF-1497-4A83DD1028D9}"/>
              </a:ext>
            </a:extLst>
          </p:cNvPr>
          <p:cNvSpPr txBox="1"/>
          <p:nvPr/>
        </p:nvSpPr>
        <p:spPr>
          <a:xfrm>
            <a:off x="958455" y="3621822"/>
            <a:ext cx="5784173" cy="2677658"/>
          </a:xfrm>
          <a:prstGeom prst="rect">
            <a:avLst/>
          </a:prstGeom>
          <a:noFill/>
        </p:spPr>
        <p:txBody>
          <a:bodyPr wrap="square" lIns="91440" tIns="45721" rIns="91440" bIns="45721" anchor="t">
            <a:spAutoFit/>
          </a:bodyPr>
          <a:lstStyle/>
          <a:p>
            <a:pPr algn="l"/>
            <a:r>
              <a:rPr lang="en-GB" sz="2000">
                <a:solidFill>
                  <a:srgbClr val="000000"/>
                </a:solidFill>
                <a:latin typeface="Segoe UI"/>
                <a:cs typeface="Segoe UI"/>
              </a:rPr>
              <a:t>Some examples of harmful chemicals:</a:t>
            </a:r>
          </a:p>
          <a:p>
            <a:pPr marL="285750" indent="-285750" algn="l">
              <a:spcBef>
                <a:spcPts val="1200"/>
              </a:spcBef>
              <a:buFont typeface="Arial"/>
              <a:buChar char="•"/>
            </a:pPr>
            <a:r>
              <a:rPr lang="en-GB" b="1" dirty="0">
                <a:solidFill>
                  <a:srgbClr val="000000"/>
                </a:solidFill>
                <a:latin typeface="Segoe UI"/>
                <a:cs typeface="Segoe UI"/>
              </a:rPr>
              <a:t>Nicotine</a:t>
            </a:r>
            <a:r>
              <a:rPr lang="en-GB" dirty="0">
                <a:solidFill>
                  <a:srgbClr val="000000"/>
                </a:solidFill>
                <a:latin typeface="Segoe UI"/>
                <a:cs typeface="Segoe UI"/>
              </a:rPr>
              <a:t> – Addictive, increases heart rate and blood </a:t>
            </a:r>
            <a:r>
              <a:rPr lang="en-GB">
                <a:solidFill>
                  <a:srgbClr val="000000"/>
                </a:solidFill>
                <a:latin typeface="Segoe UI"/>
                <a:cs typeface="Segoe UI"/>
              </a:rPr>
              <a:t>pressure.</a:t>
            </a:r>
          </a:p>
          <a:p>
            <a:pPr marL="285750" indent="-285750" algn="l">
              <a:spcBef>
                <a:spcPts val="1200"/>
              </a:spcBef>
              <a:buFont typeface="Arial"/>
              <a:buChar char="•"/>
            </a:pPr>
            <a:r>
              <a:rPr lang="en-GB" b="1" dirty="0">
                <a:solidFill>
                  <a:srgbClr val="000000"/>
                </a:solidFill>
                <a:latin typeface="Segoe UI"/>
                <a:cs typeface="Segoe UI"/>
              </a:rPr>
              <a:t>Tar</a:t>
            </a:r>
            <a:r>
              <a:rPr lang="en-GB">
                <a:solidFill>
                  <a:srgbClr val="000000"/>
                </a:solidFill>
                <a:latin typeface="Segoe UI"/>
                <a:cs typeface="Segoe UI"/>
              </a:rPr>
              <a:t> – Coats lungs, leads to cancer.</a:t>
            </a:r>
          </a:p>
          <a:p>
            <a:pPr marL="285750" indent="-285750" algn="l">
              <a:spcBef>
                <a:spcPts val="1200"/>
              </a:spcBef>
              <a:buFont typeface="Arial"/>
              <a:buChar char="•"/>
            </a:pPr>
            <a:r>
              <a:rPr lang="en-GB" b="1" dirty="0">
                <a:solidFill>
                  <a:srgbClr val="000000"/>
                </a:solidFill>
                <a:latin typeface="Segoe UI"/>
                <a:cs typeface="Segoe UI"/>
              </a:rPr>
              <a:t>Carbon Monoxide</a:t>
            </a:r>
            <a:r>
              <a:rPr lang="en-GB">
                <a:solidFill>
                  <a:srgbClr val="000000"/>
                </a:solidFill>
                <a:latin typeface="Segoe UI"/>
                <a:cs typeface="Segoe UI"/>
              </a:rPr>
              <a:t> – Reduces oxygen in the blood.</a:t>
            </a:r>
          </a:p>
          <a:p>
            <a:pPr marL="285750" indent="-285750" algn="l">
              <a:spcBef>
                <a:spcPts val="1200"/>
              </a:spcBef>
              <a:buFont typeface="Arial"/>
              <a:buChar char="•"/>
            </a:pPr>
            <a:r>
              <a:rPr lang="en-GB" b="1" dirty="0">
                <a:solidFill>
                  <a:srgbClr val="000000"/>
                </a:solidFill>
                <a:latin typeface="Segoe UI"/>
                <a:cs typeface="Segoe UI"/>
              </a:rPr>
              <a:t>Hydrogen cyanide</a:t>
            </a:r>
            <a:r>
              <a:rPr lang="en-GB" dirty="0">
                <a:solidFill>
                  <a:srgbClr val="000000"/>
                </a:solidFill>
                <a:latin typeface="Segoe UI"/>
                <a:cs typeface="Segoe UI"/>
              </a:rPr>
              <a:t> - which is used as an industrial pesticide.</a:t>
            </a:r>
            <a:endParaRPr lang="en-GB" dirty="0"/>
          </a:p>
        </p:txBody>
      </p:sp>
      <p:sp>
        <p:nvSpPr>
          <p:cNvPr id="2" name="TextBox 1">
            <a:extLst>
              <a:ext uri="{FF2B5EF4-FFF2-40B4-BE49-F238E27FC236}">
                <a16:creationId xmlns:a16="http://schemas.microsoft.com/office/drawing/2014/main" id="{AE49A586-693F-1A48-B427-4B08C2053C4B}"/>
              </a:ext>
            </a:extLst>
          </p:cNvPr>
          <p:cNvSpPr txBox="1"/>
          <p:nvPr/>
        </p:nvSpPr>
        <p:spPr>
          <a:xfrm>
            <a:off x="960306" y="998015"/>
            <a:ext cx="5562840" cy="902408"/>
          </a:xfrm>
          <a:prstGeom prst="rect">
            <a:avLst/>
          </a:prstGeom>
        </p:spPr>
        <p:txBody>
          <a:bodyPr vert="horz" lIns="91440" tIns="45721" rIns="91440" bIns="45721" rtlCol="0" anchor="ctr">
            <a:normAutofit/>
          </a:bodyPr>
          <a:lstStyle/>
          <a:p>
            <a:pPr>
              <a:spcBef>
                <a:spcPct val="0"/>
              </a:spcBef>
              <a:spcAft>
                <a:spcPts val="601"/>
              </a:spcAft>
            </a:pPr>
            <a:r>
              <a:rPr lang="en-US" sz="3200" b="1" dirty="0">
                <a:latin typeface="Segoe UI"/>
                <a:ea typeface="+mj-ea"/>
                <a:cs typeface="Segoe UI"/>
              </a:rPr>
              <a:t>Cigarettes: </a:t>
            </a:r>
            <a:r>
              <a:rPr lang="en-US" sz="3200" b="1">
                <a:latin typeface="Segoe UI"/>
                <a:ea typeface="+mj-ea"/>
                <a:cs typeface="Segoe UI"/>
              </a:rPr>
              <a:t>What’s </a:t>
            </a:r>
            <a:r>
              <a:rPr lang="en-US" sz="3200" b="1" dirty="0">
                <a:latin typeface="Segoe UI"/>
                <a:ea typeface="+mj-ea"/>
                <a:cs typeface="Segoe UI"/>
              </a:rPr>
              <a:t>inside?</a:t>
            </a:r>
            <a:endParaRPr lang="en-US">
              <a:ea typeface="+mj-ea"/>
            </a:endParaRPr>
          </a:p>
        </p:txBody>
      </p:sp>
      <p:pic>
        <p:nvPicPr>
          <p:cNvPr id="7" name="Picture 6" descr="A colorful rectangular sign with black text&#10;&#10;AI-generated content may be incorrect.">
            <a:extLst>
              <a:ext uri="{FF2B5EF4-FFF2-40B4-BE49-F238E27FC236}">
                <a16:creationId xmlns:a16="http://schemas.microsoft.com/office/drawing/2014/main" id="{0E602764-AE27-57CD-FEC8-929D8D8714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9637" y="84625"/>
            <a:ext cx="1264700" cy="916046"/>
          </a:xfrm>
          <a:prstGeom prst="rect">
            <a:avLst/>
          </a:prstGeom>
        </p:spPr>
      </p:pic>
      <p:pic>
        <p:nvPicPr>
          <p:cNvPr id="9" name="Picture 8" descr="Blue and white logo with text&#10;&#10;AI-generated content may be incorrect.">
            <a:extLst>
              <a:ext uri="{FF2B5EF4-FFF2-40B4-BE49-F238E27FC236}">
                <a16:creationId xmlns:a16="http://schemas.microsoft.com/office/drawing/2014/main" id="{00AC5A7F-DF5E-DF0D-BCC2-61F66C2BA22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913968" y="201421"/>
            <a:ext cx="966293" cy="713431"/>
          </a:xfrm>
          <a:prstGeom prst="rect">
            <a:avLst/>
          </a:prstGeom>
        </p:spPr>
      </p:pic>
    </p:spTree>
    <p:custDataLst>
      <p:tags r:id="rId1"/>
    </p:custDataLst>
    <p:extLst>
      <p:ext uri="{BB962C8B-B14F-4D97-AF65-F5344CB8AC3E}">
        <p14:creationId xmlns:p14="http://schemas.microsoft.com/office/powerpoint/2010/main" val="35100262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B0DAF28-EE89-3DA3-5EC4-A39DC230B4AE}"/>
            </a:ext>
          </a:extLst>
        </p:cNvPr>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4" name="TextBox 3">
            <a:extLst>
              <a:ext uri="{FF2B5EF4-FFF2-40B4-BE49-F238E27FC236}">
                <a16:creationId xmlns:a16="http://schemas.microsoft.com/office/drawing/2014/main" id="{69770C7A-8DE6-D4CA-382D-2471AFA20647}"/>
              </a:ext>
            </a:extLst>
          </p:cNvPr>
          <p:cNvSpPr txBox="1"/>
          <p:nvPr/>
        </p:nvSpPr>
        <p:spPr>
          <a:xfrm>
            <a:off x="960306" y="1003497"/>
            <a:ext cx="5584768" cy="770839"/>
          </a:xfrm>
          <a:prstGeom prst="rect">
            <a:avLst/>
          </a:prstGeom>
        </p:spPr>
        <p:txBody>
          <a:bodyPr vert="horz" lIns="91440" tIns="45721" rIns="91440" bIns="45721" rtlCol="0" anchor="ctr">
            <a:normAutofit/>
          </a:bodyPr>
          <a:lstStyle/>
          <a:p>
            <a:pPr>
              <a:spcBef>
                <a:spcPct val="0"/>
              </a:spcBef>
              <a:spcAft>
                <a:spcPts val="601"/>
              </a:spcAft>
            </a:pPr>
            <a:r>
              <a:rPr lang="en-US" sz="3200" b="1">
                <a:latin typeface="Segoe UI"/>
                <a:ea typeface="+mj-ea"/>
                <a:cs typeface="Segoe UI"/>
              </a:rPr>
              <a:t>Cigarettes: What’s inside?</a:t>
            </a:r>
            <a:endParaRPr lang="en-US" sz="3200">
              <a:latin typeface="Segoe UI"/>
              <a:ea typeface="+mj-ea"/>
              <a:cs typeface="Segoe UI"/>
            </a:endParaRPr>
          </a:p>
        </p:txBody>
      </p:sp>
      <p:sp>
        <p:nvSpPr>
          <p:cNvPr id="5" name="TextBox 4">
            <a:extLst>
              <a:ext uri="{FF2B5EF4-FFF2-40B4-BE49-F238E27FC236}">
                <a16:creationId xmlns:a16="http://schemas.microsoft.com/office/drawing/2014/main" id="{A54A0EEF-9763-DD4C-CC5B-672013435B58}"/>
              </a:ext>
            </a:extLst>
          </p:cNvPr>
          <p:cNvSpPr txBox="1"/>
          <p:nvPr/>
        </p:nvSpPr>
        <p:spPr>
          <a:xfrm>
            <a:off x="1082107" y="2034424"/>
            <a:ext cx="5974257" cy="3843666"/>
          </a:xfrm>
          <a:prstGeom prst="rect">
            <a:avLst/>
          </a:prstGeom>
        </p:spPr>
        <p:txBody>
          <a:bodyPr vert="horz" lIns="91440" tIns="45721" rIns="91440" bIns="45721" rtlCol="0" anchor="t">
            <a:normAutofit lnSpcReduction="10000"/>
          </a:bodyPr>
          <a:lstStyle/>
          <a:p>
            <a:pPr>
              <a:lnSpc>
                <a:spcPct val="110000"/>
              </a:lnSpc>
              <a:spcAft>
                <a:spcPts val="601"/>
              </a:spcAft>
            </a:pPr>
            <a:r>
              <a:rPr lang="en-US" sz="2400" dirty="0">
                <a:latin typeface="Segoe UI"/>
                <a:cs typeface="Segoe UI"/>
              </a:rPr>
              <a:t>Cigarettes contain over 7,000 chemicals</a:t>
            </a:r>
            <a:endParaRPr lang="en-US"/>
          </a:p>
          <a:p>
            <a:pPr>
              <a:lnSpc>
                <a:spcPct val="90000"/>
              </a:lnSpc>
              <a:spcAft>
                <a:spcPts val="601"/>
              </a:spcAft>
            </a:pPr>
            <a:endParaRPr lang="en-US" sz="2000" dirty="0">
              <a:latin typeface="Segoe UI" panose="020B0502040204020203" pitchFamily="34" charset="0"/>
              <a:cs typeface="Segoe UI" panose="020B0502040204020203" pitchFamily="34" charset="0"/>
            </a:endParaRPr>
          </a:p>
          <a:p>
            <a:pPr>
              <a:lnSpc>
                <a:spcPct val="110000"/>
              </a:lnSpc>
              <a:spcBef>
                <a:spcPts val="100"/>
              </a:spcBef>
            </a:pPr>
            <a:r>
              <a:rPr lang="en-US" sz="2000" dirty="0">
                <a:latin typeface="Segoe UI"/>
                <a:cs typeface="Segoe UI"/>
              </a:rPr>
              <a:t>Research the chemicals in tobacco: </a:t>
            </a:r>
            <a:endParaRPr lang="en-US" sz="2000">
              <a:latin typeface="Segoe UI"/>
              <a:cs typeface="Segoe UI"/>
            </a:endParaRPr>
          </a:p>
          <a:p>
            <a:pPr marL="342900" indent="-342900">
              <a:lnSpc>
                <a:spcPct val="110000"/>
              </a:lnSpc>
              <a:spcBef>
                <a:spcPts val="100"/>
              </a:spcBef>
              <a:buFont typeface="Arial"/>
              <a:buChar char="•"/>
            </a:pPr>
            <a:endParaRPr lang="en-US" sz="2000" dirty="0">
              <a:latin typeface="Segoe UI" panose="020B0502040204020203" pitchFamily="34" charset="0"/>
              <a:cs typeface="Segoe UI" panose="020B0502040204020203" pitchFamily="34" charset="0"/>
            </a:endParaRPr>
          </a:p>
          <a:p>
            <a:pPr marL="685800" indent="-342900">
              <a:lnSpc>
                <a:spcPct val="110000"/>
              </a:lnSpc>
              <a:spcBef>
                <a:spcPts val="100"/>
              </a:spcBef>
              <a:buFont typeface="Arial"/>
              <a:buChar char="•"/>
            </a:pPr>
            <a:r>
              <a:rPr lang="en-US" sz="2000" b="1" dirty="0">
                <a:latin typeface="Segoe UI"/>
                <a:cs typeface="Segoe UI"/>
              </a:rPr>
              <a:t>How many more chemicals can you find?</a:t>
            </a:r>
            <a:endParaRPr lang="en-US" sz="2000" b="1">
              <a:latin typeface="Segoe UI"/>
              <a:cs typeface="Segoe UI"/>
            </a:endParaRPr>
          </a:p>
          <a:p>
            <a:pPr marL="685800" indent="-342900">
              <a:lnSpc>
                <a:spcPct val="110000"/>
              </a:lnSpc>
              <a:spcBef>
                <a:spcPts val="100"/>
              </a:spcBef>
              <a:buFont typeface="Arial"/>
              <a:buChar char="•"/>
            </a:pPr>
            <a:endParaRPr lang="en-US" sz="2000" b="1" dirty="0">
              <a:latin typeface="Segoe UI" panose="020B0502040204020203" pitchFamily="34" charset="0"/>
              <a:cs typeface="Segoe UI" panose="020B0502040204020203" pitchFamily="34" charset="0"/>
            </a:endParaRPr>
          </a:p>
          <a:p>
            <a:pPr marL="685800" indent="-342900">
              <a:lnSpc>
                <a:spcPct val="110000"/>
              </a:lnSpc>
              <a:spcBef>
                <a:spcPts val="100"/>
              </a:spcBef>
              <a:buFont typeface="Arial"/>
              <a:buChar char="•"/>
            </a:pPr>
            <a:r>
              <a:rPr lang="en-US" sz="2000" b="1" dirty="0">
                <a:latin typeface="Segoe UI"/>
                <a:cs typeface="Segoe UI"/>
              </a:rPr>
              <a:t>What is the most obscure/strange chemical?  </a:t>
            </a:r>
            <a:endParaRPr lang="en-US" sz="2000" b="1">
              <a:latin typeface="Segoe UI"/>
              <a:cs typeface="Segoe UI"/>
            </a:endParaRPr>
          </a:p>
          <a:p>
            <a:pPr marL="685800" indent="-342900">
              <a:lnSpc>
                <a:spcPct val="110000"/>
              </a:lnSpc>
              <a:spcBef>
                <a:spcPts val="100"/>
              </a:spcBef>
              <a:buFont typeface="Arial"/>
              <a:buChar char="•"/>
            </a:pPr>
            <a:endParaRPr lang="en-US" sz="2000" b="1" dirty="0">
              <a:latin typeface="Segoe UI" panose="020B0502040204020203" pitchFamily="34" charset="0"/>
              <a:cs typeface="Segoe UI" panose="020B0502040204020203" pitchFamily="34" charset="0"/>
            </a:endParaRPr>
          </a:p>
          <a:p>
            <a:pPr marL="685800" indent="-342900">
              <a:lnSpc>
                <a:spcPct val="110000"/>
              </a:lnSpc>
              <a:spcBef>
                <a:spcPts val="100"/>
              </a:spcBef>
              <a:buFont typeface="Arial"/>
              <a:buChar char="•"/>
            </a:pPr>
            <a:r>
              <a:rPr lang="en-US" sz="2000" b="1" dirty="0">
                <a:latin typeface="Segoe UI"/>
                <a:cs typeface="Segoe UI"/>
              </a:rPr>
              <a:t>What other purposes do these chemicals have?</a:t>
            </a:r>
          </a:p>
          <a:p>
            <a:pPr>
              <a:lnSpc>
                <a:spcPct val="90000"/>
              </a:lnSpc>
              <a:spcAft>
                <a:spcPts val="601"/>
              </a:spcAft>
            </a:pPr>
            <a:endParaRPr lang="en-US" sz="2000" dirty="0">
              <a:latin typeface="Segoe UI" panose="020B0502040204020203" pitchFamily="34" charset="0"/>
              <a:cs typeface="Segoe UI" panose="020B0502040204020203" pitchFamily="34" charset="0"/>
            </a:endParaRPr>
          </a:p>
        </p:txBody>
      </p:sp>
      <p:pic>
        <p:nvPicPr>
          <p:cNvPr id="14" name="Picture 13" descr="A pile of cigarettes and lighter&#10;&#10;AI-generated content may be incorrect.">
            <a:extLst>
              <a:ext uri="{FF2B5EF4-FFF2-40B4-BE49-F238E27FC236}">
                <a16:creationId xmlns:a16="http://schemas.microsoft.com/office/drawing/2014/main" id="{DE302A3E-3C4F-FB38-84A7-529C41EE328C}"/>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740277" y="11"/>
            <a:ext cx="5451723" cy="6857989"/>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17" name="Title 1">
            <a:extLst>
              <a:ext uri="{FF2B5EF4-FFF2-40B4-BE49-F238E27FC236}">
                <a16:creationId xmlns:a16="http://schemas.microsoft.com/office/drawing/2014/main" id="{3DEB40D3-ED5A-7077-64E2-E730D41B13D8}"/>
              </a:ext>
            </a:extLst>
          </p:cNvPr>
          <p:cNvSpPr txBox="1">
            <a:spLocks/>
          </p:cNvSpPr>
          <p:nvPr/>
        </p:nvSpPr>
        <p:spPr>
          <a:xfrm>
            <a:off x="2987360" y="429641"/>
            <a:ext cx="3436501" cy="1133132"/>
          </a:xfrm>
          <a:prstGeom prst="rect">
            <a:avLst/>
          </a:prstGeom>
        </p:spPr>
        <p:txBody>
          <a:bodyPr vert="horz" lIns="91440" tIns="45721" rIns="91440" bIns="4572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spcAft>
                <a:spcPts val="601"/>
              </a:spcAft>
            </a:pPr>
            <a:br>
              <a:rPr lang="en-GB" sz="3200">
                <a:latin typeface="Segoe UI" panose="020B0502040204020203" pitchFamily="34" charset="0"/>
                <a:cs typeface="Segoe UI" panose="020B0502040204020203" pitchFamily="34" charset="0"/>
              </a:rPr>
            </a:br>
            <a:endParaRPr lang="en-GB" sz="3200">
              <a:latin typeface="Segoe UI" panose="020B0502040204020203" pitchFamily="34" charset="0"/>
              <a:cs typeface="Segoe UI" panose="020B0502040204020203" pitchFamily="34" charset="0"/>
            </a:endParaRPr>
          </a:p>
        </p:txBody>
      </p:sp>
      <p:pic>
        <p:nvPicPr>
          <p:cNvPr id="7" name="Picture 6" descr="A colorful rectangular sign with black text&#10;&#10;AI-generated content may be incorrect.">
            <a:extLst>
              <a:ext uri="{FF2B5EF4-FFF2-40B4-BE49-F238E27FC236}">
                <a16:creationId xmlns:a16="http://schemas.microsoft.com/office/drawing/2014/main" id="{CD0422A4-19C1-1339-AAB2-2D7A4085DA4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9637" y="84625"/>
            <a:ext cx="1264700" cy="916046"/>
          </a:xfrm>
          <a:prstGeom prst="rect">
            <a:avLst/>
          </a:prstGeom>
        </p:spPr>
      </p:pic>
      <p:pic>
        <p:nvPicPr>
          <p:cNvPr id="9" name="Picture 8" descr="Blue and white logo with text&#10;&#10;AI-generated content may be incorrect.">
            <a:extLst>
              <a:ext uri="{FF2B5EF4-FFF2-40B4-BE49-F238E27FC236}">
                <a16:creationId xmlns:a16="http://schemas.microsoft.com/office/drawing/2014/main" id="{3F07837D-C3D6-CD1B-0EB9-468387C97B5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913968" y="201421"/>
            <a:ext cx="966293" cy="713431"/>
          </a:xfrm>
          <a:prstGeom prst="rect">
            <a:avLst/>
          </a:prstGeom>
        </p:spPr>
      </p:pic>
    </p:spTree>
    <p:custDataLst>
      <p:tags r:id="rId1"/>
    </p:custDataLst>
    <p:extLst>
      <p:ext uri="{BB962C8B-B14F-4D97-AF65-F5344CB8AC3E}">
        <p14:creationId xmlns:p14="http://schemas.microsoft.com/office/powerpoint/2010/main" val="19471572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251F1C4-F14D-70D8-5F5B-60706E4CDD3D}"/>
            </a:ext>
          </a:extLst>
        </p:cNvPr>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290B85BF-FFBB-C2E1-727F-F25CDD7A04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6491743-8A92-F7B6-1F35-3C08920F88D0}"/>
              </a:ext>
            </a:extLst>
          </p:cNvPr>
          <p:cNvSpPr txBox="1"/>
          <p:nvPr/>
        </p:nvSpPr>
        <p:spPr>
          <a:xfrm>
            <a:off x="965128" y="1696260"/>
            <a:ext cx="4396012" cy="531518"/>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200" b="1" dirty="0">
                <a:latin typeface="Segoe UI"/>
                <a:ea typeface="+mj-ea"/>
                <a:cs typeface="Segoe UI"/>
              </a:rPr>
              <a:t>Watch:</a:t>
            </a:r>
          </a:p>
        </p:txBody>
      </p:sp>
      <p:sp>
        <p:nvSpPr>
          <p:cNvPr id="58" name="sketchy line">
            <a:extLst>
              <a:ext uri="{FF2B5EF4-FFF2-40B4-BE49-F238E27FC236}">
                <a16:creationId xmlns:a16="http://schemas.microsoft.com/office/drawing/2014/main" id="{17015EC8-A855-300F-BB9E-9D118F895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6A6E8E6-52B7-0B83-3619-FC5E57C14252}"/>
              </a:ext>
            </a:extLst>
          </p:cNvPr>
          <p:cNvSpPr txBox="1"/>
          <p:nvPr/>
        </p:nvSpPr>
        <p:spPr>
          <a:xfrm>
            <a:off x="193139" y="1757942"/>
            <a:ext cx="4368602" cy="4713228"/>
          </a:xfrm>
          <a:prstGeom prst="rect">
            <a:avLst/>
          </a:prstGeom>
        </p:spPr>
        <p:txBody>
          <a:bodyPr vert="horz" lIns="91440" tIns="45720" rIns="91440" bIns="45720" rtlCol="0">
            <a:normAutofit/>
          </a:bodyPr>
          <a:lstStyle/>
          <a:p>
            <a:pPr>
              <a:lnSpc>
                <a:spcPct val="90000"/>
              </a:lnSpc>
              <a:spcAft>
                <a:spcPts val="600"/>
              </a:spcAft>
            </a:pPr>
            <a:endParaRPr lang="en-US" sz="1500" dirty="0"/>
          </a:p>
        </p:txBody>
      </p:sp>
      <p:pic>
        <p:nvPicPr>
          <p:cNvPr id="2" name="Picture 1">
            <a:extLst>
              <a:ext uri="{FF2B5EF4-FFF2-40B4-BE49-F238E27FC236}">
                <a16:creationId xmlns:a16="http://schemas.microsoft.com/office/drawing/2014/main" id="{26F6F7E7-8EC0-0B39-BB3D-F08BEF7BA2F2}"/>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7206120" y="1862677"/>
            <a:ext cx="4984359" cy="4995323"/>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TextBox 3">
            <a:extLst>
              <a:ext uri="{FF2B5EF4-FFF2-40B4-BE49-F238E27FC236}">
                <a16:creationId xmlns:a16="http://schemas.microsoft.com/office/drawing/2014/main" id="{8AC8069E-BCF4-7BE9-6A0C-2DE783492708}"/>
              </a:ext>
            </a:extLst>
          </p:cNvPr>
          <p:cNvSpPr txBox="1"/>
          <p:nvPr/>
        </p:nvSpPr>
        <p:spPr>
          <a:xfrm>
            <a:off x="965129" y="2467482"/>
            <a:ext cx="5580334" cy="2791533"/>
          </a:xfrm>
          <a:prstGeom prst="rect">
            <a:avLst/>
          </a:prstGeom>
          <a:noFill/>
        </p:spPr>
        <p:txBody>
          <a:bodyPr wrap="square" lIns="91440" tIns="45720" rIns="91440" bIns="45720" rtlCol="0" anchor="t">
            <a:spAutoFit/>
          </a:bodyPr>
          <a:lstStyle/>
          <a:p>
            <a:pPr marL="0" indent="0">
              <a:lnSpc>
                <a:spcPct val="90000"/>
              </a:lnSpc>
              <a:spcBef>
                <a:spcPct val="0"/>
              </a:spcBef>
              <a:spcAft>
                <a:spcPts val="600"/>
              </a:spcAft>
            </a:pPr>
            <a:endParaRPr lang="en-US" sz="1100" dirty="0">
              <a:latin typeface="Segoe UI" panose="020B0502040204020203" pitchFamily="34" charset="0"/>
              <a:ea typeface="+mj-ea"/>
              <a:cs typeface="Segoe UI" panose="020B0502040204020203" pitchFamily="34" charset="0"/>
            </a:endParaRPr>
          </a:p>
          <a:p>
            <a:pPr marL="0" indent="0">
              <a:lnSpc>
                <a:spcPct val="90000"/>
              </a:lnSpc>
              <a:spcBef>
                <a:spcPct val="0"/>
              </a:spcBef>
              <a:spcAft>
                <a:spcPts val="600"/>
              </a:spcAft>
            </a:pPr>
            <a:endParaRPr lang="en-US" sz="1100" dirty="0">
              <a:latin typeface="Segoe UI" panose="020B0502040204020203" pitchFamily="34" charset="0"/>
              <a:ea typeface="+mj-ea"/>
              <a:cs typeface="Segoe UI" panose="020B0502040204020203" pitchFamily="34" charset="0"/>
            </a:endParaRPr>
          </a:p>
          <a:p>
            <a:pPr>
              <a:lnSpc>
                <a:spcPct val="90000"/>
              </a:lnSpc>
              <a:spcBef>
                <a:spcPct val="0"/>
              </a:spcBef>
              <a:spcAft>
                <a:spcPts val="600"/>
              </a:spcAft>
            </a:pPr>
            <a:r>
              <a:rPr lang="en-US" sz="2000" dirty="0">
                <a:latin typeface="Segoe UI"/>
                <a:ea typeface="+mj-ea"/>
                <a:cs typeface="Segoe UI"/>
              </a:rPr>
              <a:t>Watch the short clip of a Dentist explaining risks of smoking related to oral health.</a:t>
            </a:r>
          </a:p>
          <a:p>
            <a:pPr>
              <a:lnSpc>
                <a:spcPct val="90000"/>
              </a:lnSpc>
              <a:spcBef>
                <a:spcPct val="0"/>
              </a:spcBef>
              <a:spcAft>
                <a:spcPts val="600"/>
              </a:spcAft>
            </a:pPr>
            <a:endParaRPr lang="en-US" sz="2000" dirty="0">
              <a:ea typeface="+mj-ea"/>
            </a:endParaRPr>
          </a:p>
          <a:p>
            <a:pPr marL="0" indent="0">
              <a:lnSpc>
                <a:spcPct val="90000"/>
              </a:lnSpc>
              <a:spcBef>
                <a:spcPct val="0"/>
              </a:spcBef>
              <a:spcAft>
                <a:spcPts val="600"/>
              </a:spcAft>
            </a:pPr>
            <a:endParaRPr lang="en-US" sz="1800" dirty="0">
              <a:latin typeface="Segoe UI" panose="020B0502040204020203" pitchFamily="34" charset="0"/>
              <a:ea typeface="+mj-ea"/>
              <a:cs typeface="Segoe UI" panose="020B0502040204020203" pitchFamily="34" charset="0"/>
            </a:endParaRPr>
          </a:p>
          <a:p>
            <a:pPr marL="0" indent="0">
              <a:lnSpc>
                <a:spcPct val="90000"/>
              </a:lnSpc>
              <a:spcBef>
                <a:spcPct val="0"/>
              </a:spcBef>
              <a:spcAft>
                <a:spcPts val="600"/>
              </a:spcAft>
            </a:pPr>
            <a:endParaRPr lang="en-US" sz="1800" dirty="0">
              <a:latin typeface="Segoe UI" panose="020B0502040204020203" pitchFamily="34" charset="0"/>
              <a:ea typeface="+mj-ea"/>
              <a:cs typeface="Segoe UI" panose="020B0502040204020203" pitchFamily="34" charset="0"/>
            </a:endParaRPr>
          </a:p>
          <a:p>
            <a:pPr marL="0" indent="0">
              <a:lnSpc>
                <a:spcPct val="90000"/>
              </a:lnSpc>
              <a:spcBef>
                <a:spcPct val="0"/>
              </a:spcBef>
              <a:spcAft>
                <a:spcPts val="600"/>
              </a:spcAft>
            </a:pPr>
            <a:endParaRPr lang="en-US" sz="1800" dirty="0">
              <a:latin typeface="Segoe UI" panose="020B0502040204020203" pitchFamily="34" charset="0"/>
              <a:ea typeface="+mj-ea"/>
              <a:cs typeface="Segoe UI" panose="020B0502040204020203" pitchFamily="34" charset="0"/>
            </a:endParaRPr>
          </a:p>
          <a:p>
            <a:endParaRPr lang="en-GB" dirty="0"/>
          </a:p>
        </p:txBody>
      </p:sp>
      <p:sp>
        <p:nvSpPr>
          <p:cNvPr id="5" name="TextBox 4">
            <a:extLst>
              <a:ext uri="{FF2B5EF4-FFF2-40B4-BE49-F238E27FC236}">
                <a16:creationId xmlns:a16="http://schemas.microsoft.com/office/drawing/2014/main" id="{B9D724C7-2E1A-C8DF-3D26-BA7407D4169D}"/>
              </a:ext>
            </a:extLst>
          </p:cNvPr>
          <p:cNvSpPr txBox="1"/>
          <p:nvPr/>
        </p:nvSpPr>
        <p:spPr>
          <a:xfrm>
            <a:off x="964714" y="960677"/>
            <a:ext cx="6578764" cy="733227"/>
          </a:xfrm>
          <a:prstGeom prst="rect">
            <a:avLst/>
          </a:prstGeom>
        </p:spPr>
        <p:txBody>
          <a:bodyPr vert="horz" lIns="91440" tIns="45721" rIns="91440" bIns="45721" rtlCol="0" anchor="ctr">
            <a:normAutofit/>
          </a:bodyPr>
          <a:lstStyle/>
          <a:p>
            <a:pPr>
              <a:lnSpc>
                <a:spcPct val="90000"/>
              </a:lnSpc>
              <a:spcBef>
                <a:spcPct val="0"/>
              </a:spcBef>
              <a:spcAft>
                <a:spcPts val="601"/>
              </a:spcAft>
            </a:pPr>
            <a:r>
              <a:rPr lang="en-US" sz="3200" b="1" dirty="0">
                <a:latin typeface="Segoe UI"/>
                <a:ea typeface="+mj-ea"/>
                <a:cs typeface="Segoe UI"/>
              </a:rPr>
              <a:t>Health Effects/Risks</a:t>
            </a:r>
          </a:p>
        </p:txBody>
      </p:sp>
      <p:pic>
        <p:nvPicPr>
          <p:cNvPr id="9" name="Picture 8" descr="A colorful rectangular sign with black text&#10;&#10;AI-generated content may be incorrect.">
            <a:extLst>
              <a:ext uri="{FF2B5EF4-FFF2-40B4-BE49-F238E27FC236}">
                <a16:creationId xmlns:a16="http://schemas.microsoft.com/office/drawing/2014/main" id="{A73289F2-5640-2E4E-17B6-2BC631D9772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9637" y="84625"/>
            <a:ext cx="1264700" cy="916046"/>
          </a:xfrm>
          <a:prstGeom prst="rect">
            <a:avLst/>
          </a:prstGeom>
        </p:spPr>
      </p:pic>
      <p:pic>
        <p:nvPicPr>
          <p:cNvPr id="13" name="Picture 12" descr="Blue and white logo with text&#10;&#10;AI-generated content may be incorrect.">
            <a:extLst>
              <a:ext uri="{FF2B5EF4-FFF2-40B4-BE49-F238E27FC236}">
                <a16:creationId xmlns:a16="http://schemas.microsoft.com/office/drawing/2014/main" id="{0CAA3567-87C2-2284-C4A7-734B5AA2BF4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913968" y="201421"/>
            <a:ext cx="966293" cy="713431"/>
          </a:xfrm>
          <a:prstGeom prst="rect">
            <a:avLst/>
          </a:prstGeom>
        </p:spPr>
      </p:pic>
      <p:pic>
        <p:nvPicPr>
          <p:cNvPr id="7" name="Online Media 6" descr="Effect of nicotine on oral health - clip of full film">
            <a:hlinkClick r:id="" action="ppaction://media"/>
            <a:extLst>
              <a:ext uri="{FF2B5EF4-FFF2-40B4-BE49-F238E27FC236}">
                <a16:creationId xmlns:a16="http://schemas.microsoft.com/office/drawing/2014/main" id="{C894565B-EB27-5D08-88A0-4985F54B6F53}"/>
              </a:ext>
            </a:extLst>
          </p:cNvPr>
          <p:cNvPicPr>
            <a:picLocks noRot="1" noChangeAspect="1"/>
          </p:cNvPicPr>
          <p:nvPr>
            <a:videoFile r:link="rId1"/>
          </p:nvPr>
        </p:nvPicPr>
        <p:blipFill>
          <a:blip r:embed="rId7"/>
          <a:stretch>
            <a:fillRect/>
          </a:stretch>
        </p:blipFill>
        <p:spPr>
          <a:xfrm>
            <a:off x="961987" y="3622253"/>
            <a:ext cx="4761345" cy="2690160"/>
          </a:xfrm>
          <a:prstGeom prst="rect">
            <a:avLst/>
          </a:prstGeom>
        </p:spPr>
      </p:pic>
    </p:spTree>
    <p:extLst>
      <p:ext uri="{BB962C8B-B14F-4D97-AF65-F5344CB8AC3E}">
        <p14:creationId xmlns:p14="http://schemas.microsoft.com/office/powerpoint/2010/main" val="11080553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D4C39A9-3EA7-3896-A48E-51F56C0B8080}"/>
            </a:ext>
          </a:extLst>
        </p:cNvPr>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B7F9E6EA-8D70-09A3-C7F9-2A539019B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F2D4C2-2FFD-B261-DF55-658F1E24670D}"/>
              </a:ext>
            </a:extLst>
          </p:cNvPr>
          <p:cNvSpPr txBox="1"/>
          <p:nvPr/>
        </p:nvSpPr>
        <p:spPr>
          <a:xfrm>
            <a:off x="963682" y="1873208"/>
            <a:ext cx="4363120" cy="712424"/>
          </a:xfrm>
          <a:prstGeom prst="rect">
            <a:avLst/>
          </a:prstGeom>
        </p:spPr>
        <p:txBody>
          <a:bodyPr vert="horz" lIns="91440" tIns="45720" rIns="91440" bIns="45720" rtlCol="0" anchor="b">
            <a:normAutofit/>
          </a:bodyPr>
          <a:lstStyle/>
          <a:p>
            <a:pPr marL="0" indent="0">
              <a:lnSpc>
                <a:spcPct val="90000"/>
              </a:lnSpc>
              <a:spcBef>
                <a:spcPct val="0"/>
              </a:spcBef>
              <a:spcAft>
                <a:spcPts val="600"/>
              </a:spcAft>
            </a:pPr>
            <a:r>
              <a:rPr lang="en-US" sz="3200" b="1" dirty="0">
                <a:latin typeface="Segoe UI"/>
                <a:ea typeface="+mj-ea"/>
                <a:cs typeface="Segoe UI"/>
              </a:rPr>
              <a:t>Discuss:</a:t>
            </a:r>
          </a:p>
          <a:p>
            <a:pPr marL="0" indent="0">
              <a:lnSpc>
                <a:spcPct val="90000"/>
              </a:lnSpc>
              <a:spcBef>
                <a:spcPct val="0"/>
              </a:spcBef>
              <a:spcAft>
                <a:spcPts val="600"/>
              </a:spcAft>
            </a:pPr>
            <a:endParaRPr lang="en-US" sz="2400" dirty="0">
              <a:latin typeface="Segoe UI" panose="020B0502040204020203" pitchFamily="34" charset="0"/>
              <a:ea typeface="+mj-ea"/>
              <a:cs typeface="Segoe UI" panose="020B0502040204020203" pitchFamily="34" charset="0"/>
            </a:endParaRPr>
          </a:p>
        </p:txBody>
      </p:sp>
      <p:sp>
        <p:nvSpPr>
          <p:cNvPr id="58" name="sketchy line">
            <a:extLst>
              <a:ext uri="{FF2B5EF4-FFF2-40B4-BE49-F238E27FC236}">
                <a16:creationId xmlns:a16="http://schemas.microsoft.com/office/drawing/2014/main" id="{03B36B11-9460-C0F8-13A2-59F5CA5F5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B30B26E-CEAB-EE20-2C83-A11ABD05C556}"/>
              </a:ext>
            </a:extLst>
          </p:cNvPr>
          <p:cNvSpPr txBox="1"/>
          <p:nvPr/>
        </p:nvSpPr>
        <p:spPr>
          <a:xfrm>
            <a:off x="193139" y="1757942"/>
            <a:ext cx="4368602" cy="4713228"/>
          </a:xfrm>
          <a:prstGeom prst="rect">
            <a:avLst/>
          </a:prstGeom>
        </p:spPr>
        <p:txBody>
          <a:bodyPr vert="horz" lIns="91440" tIns="45720" rIns="91440" bIns="45720" rtlCol="0">
            <a:normAutofit/>
          </a:bodyPr>
          <a:lstStyle/>
          <a:p>
            <a:pPr>
              <a:lnSpc>
                <a:spcPct val="90000"/>
              </a:lnSpc>
              <a:spcAft>
                <a:spcPts val="600"/>
              </a:spcAft>
            </a:pPr>
            <a:endParaRPr lang="en-US" sz="1500" dirty="0"/>
          </a:p>
        </p:txBody>
      </p:sp>
      <p:pic>
        <p:nvPicPr>
          <p:cNvPr id="2" name="Picture 1">
            <a:extLst>
              <a:ext uri="{FF2B5EF4-FFF2-40B4-BE49-F238E27FC236}">
                <a16:creationId xmlns:a16="http://schemas.microsoft.com/office/drawing/2014/main" id="{C99A9389-7A7B-5109-9CD2-7FD59C218DCB}"/>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5311704" y="11"/>
            <a:ext cx="6878775" cy="6857989"/>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TextBox 3">
            <a:extLst>
              <a:ext uri="{FF2B5EF4-FFF2-40B4-BE49-F238E27FC236}">
                <a16:creationId xmlns:a16="http://schemas.microsoft.com/office/drawing/2014/main" id="{C15FE22E-4987-5A73-7F87-596F319D58A2}"/>
              </a:ext>
            </a:extLst>
          </p:cNvPr>
          <p:cNvSpPr txBox="1"/>
          <p:nvPr/>
        </p:nvSpPr>
        <p:spPr>
          <a:xfrm>
            <a:off x="966956" y="2382511"/>
            <a:ext cx="3946010" cy="4604337"/>
          </a:xfrm>
          <a:prstGeom prst="rect">
            <a:avLst/>
          </a:prstGeom>
          <a:noFill/>
        </p:spPr>
        <p:txBody>
          <a:bodyPr wrap="square" lIns="91440" tIns="45720" rIns="91440" bIns="45720" rtlCol="0" anchor="t">
            <a:spAutoFit/>
          </a:bodyPr>
          <a:lstStyle/>
          <a:p>
            <a:pPr marL="0" indent="0">
              <a:lnSpc>
                <a:spcPct val="90000"/>
              </a:lnSpc>
              <a:spcBef>
                <a:spcPct val="0"/>
              </a:spcBef>
              <a:spcAft>
                <a:spcPts val="600"/>
              </a:spcAft>
            </a:pPr>
            <a:endParaRPr lang="en-US" sz="1100" dirty="0">
              <a:latin typeface="Segoe UI" panose="020B0502040204020203" pitchFamily="34" charset="0"/>
              <a:ea typeface="+mj-ea"/>
              <a:cs typeface="Segoe UI" panose="020B0502040204020203" pitchFamily="34" charset="0"/>
            </a:endParaRPr>
          </a:p>
          <a:p>
            <a:pPr marL="0" indent="0">
              <a:lnSpc>
                <a:spcPct val="90000"/>
              </a:lnSpc>
              <a:spcBef>
                <a:spcPct val="0"/>
              </a:spcBef>
              <a:spcAft>
                <a:spcPts val="600"/>
              </a:spcAft>
            </a:pPr>
            <a:endParaRPr lang="en-US" sz="1100" dirty="0">
              <a:latin typeface="Segoe UI" panose="020B0502040204020203" pitchFamily="34" charset="0"/>
              <a:ea typeface="+mj-ea"/>
              <a:cs typeface="Segoe UI" panose="020B0502040204020203" pitchFamily="34" charset="0"/>
            </a:endParaRPr>
          </a:p>
          <a:p>
            <a:pPr>
              <a:spcBef>
                <a:spcPts val="600"/>
              </a:spcBef>
              <a:spcAft>
                <a:spcPts val="600"/>
              </a:spcAft>
            </a:pPr>
            <a:r>
              <a:rPr lang="en-US" sz="2000" dirty="0">
                <a:latin typeface="Segoe UI"/>
                <a:ea typeface="+mj-ea"/>
                <a:cs typeface="Segoe UI"/>
              </a:rPr>
              <a:t>Having watched the clip about </a:t>
            </a:r>
            <a:r>
              <a:rPr lang="en-US" sz="2000">
                <a:latin typeface="Segoe UI"/>
                <a:ea typeface="+mj-ea"/>
                <a:cs typeface="Segoe UI"/>
              </a:rPr>
              <a:t>oral health, discuss as a group: </a:t>
            </a:r>
          </a:p>
          <a:p>
            <a:pPr marL="0" indent="0">
              <a:spcBef>
                <a:spcPts val="600"/>
              </a:spcBef>
              <a:spcAft>
                <a:spcPts val="600"/>
              </a:spcAft>
            </a:pPr>
            <a:r>
              <a:rPr lang="en-US" sz="2000" dirty="0">
                <a:latin typeface="Segoe UI"/>
                <a:ea typeface="+mj-ea"/>
                <a:cs typeface="Segoe UI"/>
              </a:rPr>
              <a:t>What are the main risks of </a:t>
            </a:r>
            <a:r>
              <a:rPr lang="en-US" sz="2000">
                <a:latin typeface="Segoe UI"/>
                <a:ea typeface="+mj-ea"/>
                <a:cs typeface="Segoe UI"/>
              </a:rPr>
              <a:t>smoking?</a:t>
            </a:r>
          </a:p>
          <a:p>
            <a:pPr marL="0" indent="0">
              <a:spcBef>
                <a:spcPts val="600"/>
              </a:spcBef>
              <a:spcAft>
                <a:spcPts val="600"/>
              </a:spcAft>
            </a:pPr>
            <a:r>
              <a:rPr lang="en-US" sz="2000">
                <a:latin typeface="Segoe UI"/>
                <a:ea typeface="+mj-ea"/>
                <a:cs typeface="Segoe UI"/>
              </a:rPr>
              <a:t>Why might someone smoke?</a:t>
            </a:r>
          </a:p>
          <a:p>
            <a:pPr marL="0" indent="0">
              <a:spcBef>
                <a:spcPts val="600"/>
              </a:spcBef>
              <a:spcAft>
                <a:spcPts val="600"/>
              </a:spcAft>
            </a:pPr>
            <a:r>
              <a:rPr lang="en-US" sz="2000" dirty="0">
                <a:latin typeface="Segoe UI"/>
                <a:ea typeface="+mj-ea"/>
                <a:cs typeface="Segoe UI"/>
              </a:rPr>
              <a:t>What impact might this have on their life?</a:t>
            </a:r>
          </a:p>
          <a:p>
            <a:pPr marL="0" indent="0">
              <a:lnSpc>
                <a:spcPct val="90000"/>
              </a:lnSpc>
              <a:spcBef>
                <a:spcPct val="0"/>
              </a:spcBef>
              <a:spcAft>
                <a:spcPts val="600"/>
              </a:spcAft>
            </a:pPr>
            <a:endParaRPr lang="en-US" sz="2000" dirty="0">
              <a:latin typeface="Segoe UI" panose="020B0502040204020203" pitchFamily="34" charset="0"/>
              <a:ea typeface="+mj-ea"/>
              <a:cs typeface="Segoe UI" panose="020B0502040204020203" pitchFamily="34" charset="0"/>
            </a:endParaRPr>
          </a:p>
          <a:p>
            <a:pPr marL="0" indent="0">
              <a:lnSpc>
                <a:spcPct val="90000"/>
              </a:lnSpc>
              <a:spcBef>
                <a:spcPct val="0"/>
              </a:spcBef>
              <a:spcAft>
                <a:spcPts val="600"/>
              </a:spcAft>
            </a:pPr>
            <a:endParaRPr lang="en-US" sz="1800" dirty="0">
              <a:latin typeface="Segoe UI" panose="020B0502040204020203" pitchFamily="34" charset="0"/>
              <a:ea typeface="+mj-ea"/>
              <a:cs typeface="Segoe UI" panose="020B0502040204020203" pitchFamily="34" charset="0"/>
            </a:endParaRPr>
          </a:p>
          <a:p>
            <a:pPr marL="0" indent="0">
              <a:lnSpc>
                <a:spcPct val="90000"/>
              </a:lnSpc>
              <a:spcBef>
                <a:spcPct val="0"/>
              </a:spcBef>
              <a:spcAft>
                <a:spcPts val="600"/>
              </a:spcAft>
            </a:pPr>
            <a:endParaRPr lang="en-US" sz="1800" dirty="0">
              <a:latin typeface="Segoe UI" panose="020B0502040204020203" pitchFamily="34" charset="0"/>
              <a:ea typeface="+mj-ea"/>
              <a:cs typeface="Segoe UI" panose="020B0502040204020203" pitchFamily="34" charset="0"/>
            </a:endParaRPr>
          </a:p>
          <a:p>
            <a:endParaRPr lang="en-GB" dirty="0"/>
          </a:p>
        </p:txBody>
      </p:sp>
      <p:sp>
        <p:nvSpPr>
          <p:cNvPr id="5" name="TextBox 4">
            <a:extLst>
              <a:ext uri="{FF2B5EF4-FFF2-40B4-BE49-F238E27FC236}">
                <a16:creationId xmlns:a16="http://schemas.microsoft.com/office/drawing/2014/main" id="{60C8CBBC-5E0E-0967-EC29-5649CAF85B55}"/>
              </a:ext>
            </a:extLst>
          </p:cNvPr>
          <p:cNvSpPr txBox="1"/>
          <p:nvPr/>
        </p:nvSpPr>
        <p:spPr>
          <a:xfrm>
            <a:off x="964714" y="989991"/>
            <a:ext cx="4482884" cy="611861"/>
          </a:xfrm>
          <a:prstGeom prst="rect">
            <a:avLst/>
          </a:prstGeom>
        </p:spPr>
        <p:txBody>
          <a:bodyPr vert="horz" lIns="91440" tIns="45721" rIns="91440" bIns="45721" rtlCol="0" anchor="ctr">
            <a:normAutofit/>
          </a:bodyPr>
          <a:lstStyle/>
          <a:p>
            <a:pPr>
              <a:lnSpc>
                <a:spcPct val="90000"/>
              </a:lnSpc>
              <a:spcBef>
                <a:spcPct val="0"/>
              </a:spcBef>
              <a:spcAft>
                <a:spcPts val="601"/>
              </a:spcAft>
            </a:pPr>
            <a:r>
              <a:rPr lang="en-US" sz="3200" b="1" dirty="0">
                <a:latin typeface="Segoe UI"/>
                <a:ea typeface="+mj-ea"/>
                <a:cs typeface="Segoe UI"/>
              </a:rPr>
              <a:t>Health Effects/Risks</a:t>
            </a:r>
          </a:p>
        </p:txBody>
      </p:sp>
      <p:pic>
        <p:nvPicPr>
          <p:cNvPr id="8" name="Picture 7" descr="A colorful rectangular sign with black text&#10;&#10;AI-generated content may be incorrect.">
            <a:extLst>
              <a:ext uri="{FF2B5EF4-FFF2-40B4-BE49-F238E27FC236}">
                <a16:creationId xmlns:a16="http://schemas.microsoft.com/office/drawing/2014/main" id="{E2A5336C-D7C6-545C-1CDB-B7D3D00ECBB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9637" y="84625"/>
            <a:ext cx="1264700" cy="916046"/>
          </a:xfrm>
          <a:prstGeom prst="rect">
            <a:avLst/>
          </a:prstGeom>
        </p:spPr>
      </p:pic>
      <p:pic>
        <p:nvPicPr>
          <p:cNvPr id="12" name="Picture 11" descr="Blue and white logo with text&#10;&#10;AI-generated content may be incorrect.">
            <a:extLst>
              <a:ext uri="{FF2B5EF4-FFF2-40B4-BE49-F238E27FC236}">
                <a16:creationId xmlns:a16="http://schemas.microsoft.com/office/drawing/2014/main" id="{14581FDE-8F0B-A97A-D603-C065DE47050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13968" y="201421"/>
            <a:ext cx="966293" cy="713431"/>
          </a:xfrm>
          <a:prstGeom prst="rect">
            <a:avLst/>
          </a:prstGeom>
        </p:spPr>
      </p:pic>
    </p:spTree>
    <p:extLst>
      <p:ext uri="{BB962C8B-B14F-4D97-AF65-F5344CB8AC3E}">
        <p14:creationId xmlns:p14="http://schemas.microsoft.com/office/powerpoint/2010/main" val="278924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DD4EEBB-3118-BDCA-2D8C-EDD1F1CA65C9}"/>
              </a:ext>
            </a:extLst>
          </p:cNvPr>
          <p:cNvGrpSpPr/>
          <p:nvPr/>
        </p:nvGrpSpPr>
        <p:grpSpPr>
          <a:xfrm>
            <a:off x="5404342" y="940835"/>
            <a:ext cx="5917744" cy="973440"/>
            <a:chOff x="0" y="34950"/>
            <a:chExt cx="5917744" cy="973440"/>
          </a:xfrm>
        </p:grpSpPr>
        <p:sp>
          <p:nvSpPr>
            <p:cNvPr id="4" name="Rounded Rectangle 3">
              <a:extLst>
                <a:ext uri="{FF2B5EF4-FFF2-40B4-BE49-F238E27FC236}">
                  <a16:creationId xmlns:a16="http://schemas.microsoft.com/office/drawing/2014/main" id="{0631FD5C-72A2-1A0D-A5C9-94A6324A9138}"/>
                </a:ext>
              </a:extLst>
            </p:cNvPr>
            <p:cNvSpPr/>
            <p:nvPr/>
          </p:nvSpPr>
          <p:spPr>
            <a:xfrm>
              <a:off x="0" y="34950"/>
              <a:ext cx="5917744" cy="973440"/>
            </a:xfrm>
            <a:prstGeom prst="roundRect">
              <a:avLst/>
            </a:prstGeom>
            <a:solidFill>
              <a:srgbClr val="00B0F0"/>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a:lstStyle/>
            <a:p>
              <a:endParaRPr lang="en-US" sz="1801">
                <a:latin typeface="Segoe UI" panose="020B0502040204020203" pitchFamily="34" charset="0"/>
                <a:cs typeface="Segoe UI" panose="020B0502040204020203" pitchFamily="34" charset="0"/>
              </a:endParaRPr>
            </a:p>
          </p:txBody>
        </p:sp>
        <p:sp>
          <p:nvSpPr>
            <p:cNvPr id="5" name="Rounded Rectangle 4">
              <a:extLst>
                <a:ext uri="{FF2B5EF4-FFF2-40B4-BE49-F238E27FC236}">
                  <a16:creationId xmlns:a16="http://schemas.microsoft.com/office/drawing/2014/main" id="{F292CF47-AA4C-FC31-B193-76EF8181EDC0}"/>
                </a:ext>
              </a:extLst>
            </p:cNvPr>
            <p:cNvSpPr txBox="1"/>
            <p:nvPr/>
          </p:nvSpPr>
          <p:spPr>
            <a:xfrm>
              <a:off x="47519" y="82469"/>
              <a:ext cx="5822706" cy="8784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1066813">
                <a:lnSpc>
                  <a:spcPct val="90000"/>
                </a:lnSpc>
                <a:spcBef>
                  <a:spcPct val="0"/>
                </a:spcBef>
                <a:spcAft>
                  <a:spcPct val="35000"/>
                </a:spcAft>
              </a:pPr>
              <a:r>
                <a:rPr lang="en-US" sz="2400">
                  <a:latin typeface="Segoe UI" panose="020B0502040204020203" pitchFamily="34" charset="0"/>
                  <a:cs typeface="Segoe UI" panose="020B0502040204020203" pitchFamily="34" charset="0"/>
                </a:rPr>
                <a:t>Respectful</a:t>
              </a:r>
            </a:p>
          </p:txBody>
        </p:sp>
      </p:grpSp>
      <p:grpSp>
        <p:nvGrpSpPr>
          <p:cNvPr id="6" name="Group 5">
            <a:extLst>
              <a:ext uri="{FF2B5EF4-FFF2-40B4-BE49-F238E27FC236}">
                <a16:creationId xmlns:a16="http://schemas.microsoft.com/office/drawing/2014/main" id="{04A37427-F300-411E-0F32-DE12DF4A71E3}"/>
              </a:ext>
            </a:extLst>
          </p:cNvPr>
          <p:cNvGrpSpPr/>
          <p:nvPr/>
        </p:nvGrpSpPr>
        <p:grpSpPr>
          <a:xfrm>
            <a:off x="5394995" y="2080867"/>
            <a:ext cx="5917744" cy="973440"/>
            <a:chOff x="0" y="1158150"/>
            <a:chExt cx="5917744" cy="973440"/>
          </a:xfrm>
        </p:grpSpPr>
        <p:sp>
          <p:nvSpPr>
            <p:cNvPr id="7" name="Rounded Rectangle 6">
              <a:extLst>
                <a:ext uri="{FF2B5EF4-FFF2-40B4-BE49-F238E27FC236}">
                  <a16:creationId xmlns:a16="http://schemas.microsoft.com/office/drawing/2014/main" id="{11A1B002-975E-59DB-185A-5D1728FC3D2F}"/>
                </a:ext>
              </a:extLst>
            </p:cNvPr>
            <p:cNvSpPr/>
            <p:nvPr/>
          </p:nvSpPr>
          <p:spPr>
            <a:xfrm>
              <a:off x="0" y="1158150"/>
              <a:ext cx="5917744" cy="973440"/>
            </a:xfrm>
            <a:prstGeom prst="roundRect">
              <a:avLst/>
            </a:prstGeom>
            <a:solidFill>
              <a:srgbClr val="00B050"/>
            </a:solidFill>
          </p:spPr>
          <p:style>
            <a:lnRef idx="2">
              <a:schemeClr val="lt1">
                <a:hueOff val="0"/>
                <a:satOff val="0"/>
                <a:lumOff val="0"/>
                <a:alphaOff val="0"/>
              </a:schemeClr>
            </a:lnRef>
            <a:fillRef idx="1">
              <a:scrgbClr r="0" g="0" b="0"/>
            </a:fillRef>
            <a:effectRef idx="0">
              <a:schemeClr val="accent5">
                <a:hueOff val="90002"/>
                <a:satOff val="2173"/>
                <a:lumOff val="-10490"/>
                <a:alphaOff val="0"/>
              </a:schemeClr>
            </a:effectRef>
            <a:fontRef idx="minor">
              <a:schemeClr val="lt1"/>
            </a:fontRef>
          </p:style>
          <p:txBody>
            <a:bodyPr/>
            <a:lstStyle/>
            <a:p>
              <a:endParaRPr lang="en-US" sz="1801">
                <a:latin typeface="Segoe UI" panose="020B0502040204020203" pitchFamily="34" charset="0"/>
                <a:cs typeface="Segoe UI" panose="020B0502040204020203" pitchFamily="34" charset="0"/>
              </a:endParaRPr>
            </a:p>
          </p:txBody>
        </p:sp>
        <p:sp>
          <p:nvSpPr>
            <p:cNvPr id="8" name="Rounded Rectangle 4">
              <a:extLst>
                <a:ext uri="{FF2B5EF4-FFF2-40B4-BE49-F238E27FC236}">
                  <a16:creationId xmlns:a16="http://schemas.microsoft.com/office/drawing/2014/main" id="{EDB2BDB0-6345-C282-7B73-1C9AA4228A9E}"/>
                </a:ext>
              </a:extLst>
            </p:cNvPr>
            <p:cNvSpPr txBox="1"/>
            <p:nvPr/>
          </p:nvSpPr>
          <p:spPr>
            <a:xfrm>
              <a:off x="47519" y="1205669"/>
              <a:ext cx="5822706" cy="8784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1066813">
                <a:lnSpc>
                  <a:spcPct val="90000"/>
                </a:lnSpc>
                <a:spcBef>
                  <a:spcPct val="0"/>
                </a:spcBef>
                <a:spcAft>
                  <a:spcPct val="35000"/>
                </a:spcAft>
              </a:pPr>
              <a:r>
                <a:rPr lang="en-GB" sz="2400">
                  <a:latin typeface="Segoe UI" panose="020B0502040204020203" pitchFamily="34" charset="0"/>
                  <a:cs typeface="Segoe UI" panose="020B0502040204020203" pitchFamily="34" charset="0"/>
                </a:rPr>
                <a:t>Listening</a:t>
              </a:r>
              <a:endParaRPr lang="en-US" sz="2400">
                <a:latin typeface="Segoe UI" panose="020B0502040204020203" pitchFamily="34" charset="0"/>
                <a:cs typeface="Segoe UI" panose="020B0502040204020203" pitchFamily="34" charset="0"/>
              </a:endParaRPr>
            </a:p>
          </p:txBody>
        </p:sp>
      </p:grpSp>
      <p:grpSp>
        <p:nvGrpSpPr>
          <p:cNvPr id="9" name="Group 8">
            <a:extLst>
              <a:ext uri="{FF2B5EF4-FFF2-40B4-BE49-F238E27FC236}">
                <a16:creationId xmlns:a16="http://schemas.microsoft.com/office/drawing/2014/main" id="{1746F854-751A-180C-8419-CC296ABE2754}"/>
              </a:ext>
            </a:extLst>
          </p:cNvPr>
          <p:cNvGrpSpPr/>
          <p:nvPr/>
        </p:nvGrpSpPr>
        <p:grpSpPr>
          <a:xfrm>
            <a:off x="5372630" y="3194397"/>
            <a:ext cx="5917744" cy="973440"/>
            <a:chOff x="0" y="2281350"/>
            <a:chExt cx="5917744" cy="973440"/>
          </a:xfrm>
        </p:grpSpPr>
        <p:sp>
          <p:nvSpPr>
            <p:cNvPr id="10" name="Rounded Rectangle 9">
              <a:extLst>
                <a:ext uri="{FF2B5EF4-FFF2-40B4-BE49-F238E27FC236}">
                  <a16:creationId xmlns:a16="http://schemas.microsoft.com/office/drawing/2014/main" id="{3FBCE0A3-CB41-AE14-429D-4D0F6FAAA1DB}"/>
                </a:ext>
              </a:extLst>
            </p:cNvPr>
            <p:cNvSpPr/>
            <p:nvPr/>
          </p:nvSpPr>
          <p:spPr>
            <a:xfrm>
              <a:off x="0" y="2281350"/>
              <a:ext cx="5917744" cy="973440"/>
            </a:xfrm>
            <a:prstGeom prst="roundRect">
              <a:avLst/>
            </a:prstGeom>
            <a:solidFill>
              <a:schemeClr val="accent4">
                <a:lumMod val="75000"/>
              </a:schemeClr>
            </a:solidFill>
          </p:spPr>
          <p:style>
            <a:lnRef idx="2">
              <a:schemeClr val="lt1">
                <a:hueOff val="0"/>
                <a:satOff val="0"/>
                <a:lumOff val="0"/>
                <a:alphaOff val="0"/>
              </a:schemeClr>
            </a:lnRef>
            <a:fillRef idx="1">
              <a:scrgbClr r="0" g="0" b="0"/>
            </a:fillRef>
            <a:effectRef idx="0">
              <a:schemeClr val="accent5">
                <a:hueOff val="180003"/>
                <a:satOff val="4346"/>
                <a:lumOff val="-20980"/>
                <a:alphaOff val="0"/>
              </a:schemeClr>
            </a:effectRef>
            <a:fontRef idx="minor">
              <a:schemeClr val="lt1"/>
            </a:fontRef>
          </p:style>
          <p:txBody>
            <a:bodyPr/>
            <a:lstStyle/>
            <a:p>
              <a:endParaRPr lang="en-US" sz="1801">
                <a:latin typeface="Segoe UI" panose="020B0502040204020203" pitchFamily="34" charset="0"/>
                <a:cs typeface="Segoe UI" panose="020B0502040204020203" pitchFamily="34" charset="0"/>
              </a:endParaRPr>
            </a:p>
          </p:txBody>
        </p:sp>
        <p:sp>
          <p:nvSpPr>
            <p:cNvPr id="11" name="Rounded Rectangle 4">
              <a:extLst>
                <a:ext uri="{FF2B5EF4-FFF2-40B4-BE49-F238E27FC236}">
                  <a16:creationId xmlns:a16="http://schemas.microsoft.com/office/drawing/2014/main" id="{6DB4C122-8F9B-0640-F5A4-E59BC3A5145D}"/>
                </a:ext>
              </a:extLst>
            </p:cNvPr>
            <p:cNvSpPr txBox="1"/>
            <p:nvPr/>
          </p:nvSpPr>
          <p:spPr>
            <a:xfrm>
              <a:off x="47519" y="2328869"/>
              <a:ext cx="5822706" cy="8784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1066813">
                <a:lnSpc>
                  <a:spcPct val="90000"/>
                </a:lnSpc>
                <a:spcBef>
                  <a:spcPct val="0"/>
                </a:spcBef>
                <a:spcAft>
                  <a:spcPct val="35000"/>
                </a:spcAft>
              </a:pPr>
              <a:r>
                <a:rPr lang="en-GB" sz="2400">
                  <a:latin typeface="Segoe UI" panose="020B0502040204020203" pitchFamily="34" charset="0"/>
                  <a:cs typeface="Segoe UI" panose="020B0502040204020203" pitchFamily="34" charset="0"/>
                </a:rPr>
                <a:t>Focused</a:t>
              </a:r>
              <a:endParaRPr lang="en-US" sz="2400">
                <a:latin typeface="Segoe UI" panose="020B0502040204020203" pitchFamily="34" charset="0"/>
                <a:cs typeface="Segoe UI" panose="020B0502040204020203" pitchFamily="34" charset="0"/>
              </a:endParaRPr>
            </a:p>
          </p:txBody>
        </p:sp>
      </p:grpSp>
      <p:grpSp>
        <p:nvGrpSpPr>
          <p:cNvPr id="12" name="Group 11">
            <a:extLst>
              <a:ext uri="{FF2B5EF4-FFF2-40B4-BE49-F238E27FC236}">
                <a16:creationId xmlns:a16="http://schemas.microsoft.com/office/drawing/2014/main" id="{1CA6ADFA-57FF-686B-3EED-CB9FBA2F99CB}"/>
              </a:ext>
            </a:extLst>
          </p:cNvPr>
          <p:cNvGrpSpPr/>
          <p:nvPr/>
        </p:nvGrpSpPr>
        <p:grpSpPr>
          <a:xfrm>
            <a:off x="5356824" y="4292394"/>
            <a:ext cx="5917744" cy="973440"/>
            <a:chOff x="0" y="3404550"/>
            <a:chExt cx="5917744" cy="973440"/>
          </a:xfrm>
        </p:grpSpPr>
        <p:sp>
          <p:nvSpPr>
            <p:cNvPr id="15" name="Rounded Rectangle 14">
              <a:extLst>
                <a:ext uri="{FF2B5EF4-FFF2-40B4-BE49-F238E27FC236}">
                  <a16:creationId xmlns:a16="http://schemas.microsoft.com/office/drawing/2014/main" id="{8BBBA251-2B34-B0EA-6AAF-7A03D5554A8B}"/>
                </a:ext>
              </a:extLst>
            </p:cNvPr>
            <p:cNvSpPr/>
            <p:nvPr/>
          </p:nvSpPr>
          <p:spPr>
            <a:xfrm>
              <a:off x="0" y="3404550"/>
              <a:ext cx="5917744" cy="973440"/>
            </a:xfrm>
            <a:prstGeom prst="roundRect">
              <a:avLst/>
            </a:prstGeom>
            <a:solidFill>
              <a:srgbClr val="7030A0"/>
            </a:solidFill>
          </p:spPr>
          <p:style>
            <a:lnRef idx="2">
              <a:schemeClr val="lt1">
                <a:hueOff val="0"/>
                <a:satOff val="0"/>
                <a:lumOff val="0"/>
                <a:alphaOff val="0"/>
              </a:schemeClr>
            </a:lnRef>
            <a:fillRef idx="1">
              <a:scrgbClr r="0" g="0" b="0"/>
            </a:fillRef>
            <a:effectRef idx="0">
              <a:schemeClr val="accent5">
                <a:hueOff val="270005"/>
                <a:satOff val="6519"/>
                <a:lumOff val="-31471"/>
                <a:alphaOff val="0"/>
              </a:schemeClr>
            </a:effectRef>
            <a:fontRef idx="minor">
              <a:schemeClr val="lt1"/>
            </a:fontRef>
          </p:style>
          <p:txBody>
            <a:bodyPr/>
            <a:lstStyle/>
            <a:p>
              <a:endParaRPr lang="en-US" sz="1801">
                <a:latin typeface="Segoe UI" panose="020B0502040204020203" pitchFamily="34" charset="0"/>
                <a:cs typeface="Segoe UI" panose="020B0502040204020203" pitchFamily="34" charset="0"/>
              </a:endParaRPr>
            </a:p>
          </p:txBody>
        </p:sp>
        <p:sp>
          <p:nvSpPr>
            <p:cNvPr id="16" name="Rounded Rectangle 4">
              <a:extLst>
                <a:ext uri="{FF2B5EF4-FFF2-40B4-BE49-F238E27FC236}">
                  <a16:creationId xmlns:a16="http://schemas.microsoft.com/office/drawing/2014/main" id="{D6CCB948-A61F-9D55-30CF-E113C5AD9BFB}"/>
                </a:ext>
              </a:extLst>
            </p:cNvPr>
            <p:cNvSpPr txBox="1"/>
            <p:nvPr/>
          </p:nvSpPr>
          <p:spPr>
            <a:xfrm>
              <a:off x="47519" y="3452069"/>
              <a:ext cx="5822706" cy="8784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1066813">
                <a:lnSpc>
                  <a:spcPct val="90000"/>
                </a:lnSpc>
                <a:spcBef>
                  <a:spcPct val="0"/>
                </a:spcBef>
                <a:spcAft>
                  <a:spcPct val="35000"/>
                </a:spcAft>
              </a:pPr>
              <a:r>
                <a:rPr lang="en-GB" sz="2400">
                  <a:latin typeface="Segoe UI" panose="020B0502040204020203" pitchFamily="34" charset="0"/>
                  <a:cs typeface="Segoe UI" panose="020B0502040204020203" pitchFamily="34" charset="0"/>
                </a:rPr>
                <a:t>Careful Sharing</a:t>
              </a:r>
              <a:endParaRPr lang="en-US" sz="2400">
                <a:latin typeface="Segoe UI" panose="020B0502040204020203" pitchFamily="34" charset="0"/>
                <a:cs typeface="Segoe UI" panose="020B0502040204020203" pitchFamily="34" charset="0"/>
              </a:endParaRPr>
            </a:p>
          </p:txBody>
        </p:sp>
      </p:grpSp>
      <p:grpSp>
        <p:nvGrpSpPr>
          <p:cNvPr id="19" name="Group 18">
            <a:extLst>
              <a:ext uri="{FF2B5EF4-FFF2-40B4-BE49-F238E27FC236}">
                <a16:creationId xmlns:a16="http://schemas.microsoft.com/office/drawing/2014/main" id="{35D00A12-BD0E-B7D1-9BA3-784E11091842}"/>
              </a:ext>
            </a:extLst>
          </p:cNvPr>
          <p:cNvGrpSpPr/>
          <p:nvPr/>
        </p:nvGrpSpPr>
        <p:grpSpPr>
          <a:xfrm>
            <a:off x="5356824" y="5408184"/>
            <a:ext cx="5917744" cy="973440"/>
            <a:chOff x="0" y="4527750"/>
            <a:chExt cx="5917744" cy="973440"/>
          </a:xfrm>
        </p:grpSpPr>
        <p:sp>
          <p:nvSpPr>
            <p:cNvPr id="20" name="Rounded Rectangle 19">
              <a:extLst>
                <a:ext uri="{FF2B5EF4-FFF2-40B4-BE49-F238E27FC236}">
                  <a16:creationId xmlns:a16="http://schemas.microsoft.com/office/drawing/2014/main" id="{B7E3CC5F-709D-B474-5EE6-12E231226ED3}"/>
                </a:ext>
              </a:extLst>
            </p:cNvPr>
            <p:cNvSpPr/>
            <p:nvPr/>
          </p:nvSpPr>
          <p:spPr>
            <a:xfrm>
              <a:off x="0" y="4527750"/>
              <a:ext cx="5917744" cy="973440"/>
            </a:xfrm>
            <a:prstGeom prst="roundRect">
              <a:avLst/>
            </a:prstGeom>
            <a:solidFill>
              <a:srgbClr val="0070C0"/>
            </a:solidFill>
          </p:spPr>
          <p:style>
            <a:lnRef idx="2">
              <a:schemeClr val="lt1">
                <a:hueOff val="0"/>
                <a:satOff val="0"/>
                <a:lumOff val="0"/>
                <a:alphaOff val="0"/>
              </a:schemeClr>
            </a:lnRef>
            <a:fillRef idx="1">
              <a:scrgbClr r="0" g="0" b="0"/>
            </a:fillRef>
            <a:effectRef idx="0">
              <a:schemeClr val="accent5">
                <a:hueOff val="360006"/>
                <a:satOff val="8692"/>
                <a:lumOff val="-41961"/>
                <a:alphaOff val="0"/>
              </a:schemeClr>
            </a:effectRef>
            <a:fontRef idx="minor">
              <a:schemeClr val="lt1"/>
            </a:fontRef>
          </p:style>
          <p:txBody>
            <a:bodyPr/>
            <a:lstStyle/>
            <a:p>
              <a:endParaRPr lang="en-US" sz="1801">
                <a:latin typeface="Segoe UI" panose="020B0502040204020203" pitchFamily="34" charset="0"/>
                <a:cs typeface="Segoe UI" panose="020B0502040204020203" pitchFamily="34" charset="0"/>
              </a:endParaRPr>
            </a:p>
          </p:txBody>
        </p:sp>
        <p:sp>
          <p:nvSpPr>
            <p:cNvPr id="22" name="Rounded Rectangle 4">
              <a:extLst>
                <a:ext uri="{FF2B5EF4-FFF2-40B4-BE49-F238E27FC236}">
                  <a16:creationId xmlns:a16="http://schemas.microsoft.com/office/drawing/2014/main" id="{20BEFE1B-63AF-81C2-B992-3AA944655584}"/>
                </a:ext>
              </a:extLst>
            </p:cNvPr>
            <p:cNvSpPr txBox="1"/>
            <p:nvPr/>
          </p:nvSpPr>
          <p:spPr>
            <a:xfrm>
              <a:off x="47519" y="4575269"/>
              <a:ext cx="5822706" cy="8784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1066813">
                <a:lnSpc>
                  <a:spcPct val="90000"/>
                </a:lnSpc>
                <a:spcBef>
                  <a:spcPct val="0"/>
                </a:spcBef>
                <a:spcAft>
                  <a:spcPct val="35000"/>
                </a:spcAft>
              </a:pPr>
              <a:r>
                <a:rPr lang="en-GB" sz="2400">
                  <a:latin typeface="Segoe UI" panose="020B0502040204020203" pitchFamily="34" charset="0"/>
                  <a:cs typeface="Segoe UI" panose="020B0502040204020203" pitchFamily="34" charset="0"/>
                </a:rPr>
                <a:t>Anything else?</a:t>
              </a:r>
            </a:p>
          </p:txBody>
        </p:sp>
      </p:grpSp>
      <p:sp>
        <p:nvSpPr>
          <p:cNvPr id="26" name="Oval 25">
            <a:extLst>
              <a:ext uri="{FF2B5EF4-FFF2-40B4-BE49-F238E27FC236}">
                <a16:creationId xmlns:a16="http://schemas.microsoft.com/office/drawing/2014/main" id="{913E6C5C-CA8B-7F76-0545-9DA02AB2BD2C}"/>
              </a:ext>
            </a:extLst>
          </p:cNvPr>
          <p:cNvSpPr/>
          <p:nvPr/>
        </p:nvSpPr>
        <p:spPr>
          <a:xfrm>
            <a:off x="-2039555" y="-686720"/>
            <a:ext cx="6912112" cy="6809451"/>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801"/>
          </a:p>
        </p:txBody>
      </p:sp>
      <p:sp>
        <p:nvSpPr>
          <p:cNvPr id="17" name="Title 1">
            <a:extLst>
              <a:ext uri="{FF2B5EF4-FFF2-40B4-BE49-F238E27FC236}">
                <a16:creationId xmlns:a16="http://schemas.microsoft.com/office/drawing/2014/main" id="{975897A8-7301-6B47-9155-089373B1CC5F}"/>
              </a:ext>
            </a:extLst>
          </p:cNvPr>
          <p:cNvSpPr txBox="1">
            <a:spLocks/>
          </p:cNvSpPr>
          <p:nvPr/>
        </p:nvSpPr>
        <p:spPr>
          <a:xfrm>
            <a:off x="851807" y="2568323"/>
            <a:ext cx="3436501" cy="1133132"/>
          </a:xfrm>
          <a:prstGeom prst="rect">
            <a:avLst/>
          </a:prstGeom>
        </p:spPr>
        <p:txBody>
          <a:bodyPr vert="horz" lIns="91440" tIns="45721" rIns="91440" bIns="4572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GB" sz="3200" b="1" dirty="0">
                <a:solidFill>
                  <a:schemeClr val="bg1"/>
                </a:solidFill>
                <a:latin typeface="Segoe UI" panose="020B0502040204020203" pitchFamily="34" charset="0"/>
                <a:cs typeface="Segoe UI" panose="020B0502040204020203" pitchFamily="34" charset="0"/>
              </a:rPr>
              <a:t>Group Agreement</a:t>
            </a:r>
            <a:br>
              <a:rPr lang="en-GB" sz="3200" dirty="0">
                <a:latin typeface="Segoe UI" panose="020B0502040204020203" pitchFamily="34" charset="0"/>
                <a:cs typeface="Segoe UI" panose="020B0502040204020203" pitchFamily="34" charset="0"/>
              </a:rPr>
            </a:br>
            <a:endParaRPr lang="en-GB" sz="3200" dirty="0">
              <a:latin typeface="Segoe UI" panose="020B0502040204020203" pitchFamily="34" charset="0"/>
              <a:cs typeface="Segoe UI" panose="020B0502040204020203" pitchFamily="34" charset="0"/>
            </a:endParaRPr>
          </a:p>
        </p:txBody>
      </p:sp>
      <p:pic>
        <p:nvPicPr>
          <p:cNvPr id="18" name="Picture 17" descr="Blue and white logo with text&#10;&#10;AI-generated content may be incorrect.">
            <a:extLst>
              <a:ext uri="{FF2B5EF4-FFF2-40B4-BE49-F238E27FC236}">
                <a16:creationId xmlns:a16="http://schemas.microsoft.com/office/drawing/2014/main" id="{72ED411E-F61E-842D-B2E0-EA16881B536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13968" y="201421"/>
            <a:ext cx="966293" cy="713431"/>
          </a:xfrm>
          <a:prstGeom prst="rect">
            <a:avLst/>
          </a:prstGeom>
          <a:ln>
            <a:solidFill>
              <a:schemeClr val="bg1"/>
            </a:solidFill>
          </a:ln>
        </p:spPr>
      </p:pic>
      <p:pic>
        <p:nvPicPr>
          <p:cNvPr id="23" name="Picture 22" descr="A colorful rectangular sign with black text&#10;&#10;AI-generated content may be incorrect.">
            <a:extLst>
              <a:ext uri="{FF2B5EF4-FFF2-40B4-BE49-F238E27FC236}">
                <a16:creationId xmlns:a16="http://schemas.microsoft.com/office/drawing/2014/main" id="{5C8CD834-E0FC-C73F-1228-547E24D5DD9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10499" y="285800"/>
            <a:ext cx="1554782" cy="1126158"/>
          </a:xfrm>
          <a:prstGeom prst="rect">
            <a:avLst/>
          </a:prstGeom>
        </p:spPr>
      </p:pic>
    </p:spTree>
    <p:custDataLst>
      <p:tags r:id="rId1"/>
    </p:custDataLst>
    <p:extLst>
      <p:ext uri="{BB962C8B-B14F-4D97-AF65-F5344CB8AC3E}">
        <p14:creationId xmlns:p14="http://schemas.microsoft.com/office/powerpoint/2010/main" val="34509334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F62BEB0-CAB6-D9C3-0353-4BF1F9D5C82F}"/>
              </a:ext>
            </a:extLst>
          </p:cNvPr>
          <p:cNvSpPr/>
          <p:nvPr/>
        </p:nvSpPr>
        <p:spPr>
          <a:xfrm>
            <a:off x="493381" y="2455942"/>
            <a:ext cx="3826446" cy="2960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DF98ACA-3A7B-3B3D-8F79-8A7F46760091}"/>
              </a:ext>
            </a:extLst>
          </p:cNvPr>
          <p:cNvSpPr txBox="1"/>
          <p:nvPr/>
        </p:nvSpPr>
        <p:spPr>
          <a:xfrm>
            <a:off x="966103" y="1716703"/>
            <a:ext cx="4275408" cy="4696782"/>
          </a:xfrm>
          <a:prstGeom prst="rect">
            <a:avLst/>
          </a:prstGeom>
        </p:spPr>
        <p:txBody>
          <a:bodyPr vert="horz" lIns="91440" tIns="45720" rIns="91440" bIns="45720" rtlCol="0" anchor="t">
            <a:noAutofit/>
          </a:bodyPr>
          <a:lstStyle/>
          <a:p>
            <a:pPr>
              <a:spcBef>
                <a:spcPts val="600"/>
              </a:spcBef>
              <a:spcAft>
                <a:spcPts val="600"/>
              </a:spcAft>
            </a:pPr>
            <a:r>
              <a:rPr lang="en-US" sz="2000" dirty="0">
                <a:latin typeface="Segoe UI"/>
                <a:cs typeface="Segoe UI"/>
              </a:rPr>
              <a:t>Most of the deaths directly caused by smoking are due to three main </a:t>
            </a:r>
            <a:r>
              <a:rPr lang="en-US" sz="2000">
                <a:latin typeface="Segoe UI"/>
                <a:cs typeface="Segoe UI"/>
              </a:rPr>
              <a:t>conditions:</a:t>
            </a:r>
            <a:endParaRPr lang="en-US"/>
          </a:p>
          <a:p>
            <a:pPr marL="685800" indent="-342900">
              <a:spcBef>
                <a:spcPts val="600"/>
              </a:spcBef>
              <a:spcAft>
                <a:spcPts val="600"/>
              </a:spcAft>
              <a:buFont typeface="Arial"/>
              <a:buChar char="•"/>
            </a:pPr>
            <a:r>
              <a:rPr lang="en-US" sz="2000">
                <a:latin typeface="Segoe UI"/>
                <a:cs typeface="Segoe UI"/>
              </a:rPr>
              <a:t>Cancer </a:t>
            </a:r>
          </a:p>
          <a:p>
            <a:pPr marL="685800" indent="-342900">
              <a:spcBef>
                <a:spcPts val="600"/>
              </a:spcBef>
              <a:spcAft>
                <a:spcPts val="600"/>
              </a:spcAft>
              <a:buFont typeface="Arial"/>
              <a:buChar char="•"/>
            </a:pPr>
            <a:r>
              <a:rPr lang="en-US" sz="2000" dirty="0">
                <a:latin typeface="Segoe UI"/>
                <a:cs typeface="Segoe UI"/>
              </a:rPr>
              <a:t>Chronic Obstructive Pulmonary </a:t>
            </a:r>
            <a:r>
              <a:rPr lang="en-US" sz="2000">
                <a:latin typeface="Segoe UI"/>
                <a:cs typeface="Segoe UI"/>
              </a:rPr>
              <a:t>Disease (COPD) </a:t>
            </a:r>
          </a:p>
          <a:p>
            <a:pPr marL="685800" indent="-342900">
              <a:spcBef>
                <a:spcPts val="600"/>
              </a:spcBef>
              <a:spcAft>
                <a:spcPts val="600"/>
              </a:spcAft>
              <a:buFont typeface="Arial"/>
              <a:buChar char="•"/>
            </a:pPr>
            <a:r>
              <a:rPr lang="en-US" sz="2000" dirty="0">
                <a:latin typeface="Segoe UI"/>
                <a:cs typeface="Segoe UI"/>
              </a:rPr>
              <a:t>Cardiovascular disease (Heart &amp; </a:t>
            </a:r>
            <a:r>
              <a:rPr lang="en-US" sz="2000">
                <a:latin typeface="Segoe UI"/>
                <a:cs typeface="Segoe UI"/>
              </a:rPr>
              <a:t>Circulation)</a:t>
            </a:r>
          </a:p>
          <a:p>
            <a:pPr marL="685800" indent="-342900">
              <a:spcBef>
                <a:spcPts val="600"/>
              </a:spcBef>
              <a:spcAft>
                <a:spcPts val="600"/>
              </a:spcAft>
              <a:buFont typeface="Arial"/>
              <a:buChar char="•"/>
            </a:pPr>
            <a:r>
              <a:rPr lang="en-US" sz="2000" dirty="0">
                <a:latin typeface="Segoe UI"/>
                <a:cs typeface="Segoe UI"/>
              </a:rPr>
              <a:t>On average smoking longer term reduces life expectancy by 10 years.</a:t>
            </a:r>
          </a:p>
          <a:p>
            <a:pPr marL="0" indent="-228600">
              <a:lnSpc>
                <a:spcPct val="90000"/>
              </a:lnSpc>
              <a:spcAft>
                <a:spcPts val="600"/>
              </a:spcAft>
              <a:buFont typeface="Arial" panose="020B0604020202020204" pitchFamily="34" charset="0"/>
              <a:buChar char="•"/>
            </a:pPr>
            <a:endParaRPr lang="en-US" sz="1500" dirty="0"/>
          </a:p>
        </p:txBody>
      </p:sp>
      <p:pic>
        <p:nvPicPr>
          <p:cNvPr id="2" name="Picture 1">
            <a:extLst>
              <a:ext uri="{FF2B5EF4-FFF2-40B4-BE49-F238E27FC236}">
                <a16:creationId xmlns:a16="http://schemas.microsoft.com/office/drawing/2014/main" id="{677F0E01-4EB0-434B-8EAD-28F1867B0AD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5843459" y="11"/>
            <a:ext cx="6604675" cy="6857989"/>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4" name="Picture 3" descr="A colorful rectangular sign with black text&#10;&#10;AI-generated content may be incorrect.">
            <a:extLst>
              <a:ext uri="{FF2B5EF4-FFF2-40B4-BE49-F238E27FC236}">
                <a16:creationId xmlns:a16="http://schemas.microsoft.com/office/drawing/2014/main" id="{52D491EA-F86A-7397-3C9F-FC32D654967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9637" y="84625"/>
            <a:ext cx="1264700" cy="916046"/>
          </a:xfrm>
          <a:prstGeom prst="rect">
            <a:avLst/>
          </a:prstGeom>
        </p:spPr>
      </p:pic>
      <p:sp>
        <p:nvSpPr>
          <p:cNvPr id="9" name="TextBox 8">
            <a:extLst>
              <a:ext uri="{FF2B5EF4-FFF2-40B4-BE49-F238E27FC236}">
                <a16:creationId xmlns:a16="http://schemas.microsoft.com/office/drawing/2014/main" id="{CF34F44B-E3EF-87AA-FF59-B2A32B067E27}"/>
              </a:ext>
            </a:extLst>
          </p:cNvPr>
          <p:cNvSpPr txBox="1"/>
          <p:nvPr/>
        </p:nvSpPr>
        <p:spPr>
          <a:xfrm>
            <a:off x="964714" y="999051"/>
            <a:ext cx="6578764" cy="716781"/>
          </a:xfrm>
          <a:prstGeom prst="rect">
            <a:avLst/>
          </a:prstGeom>
        </p:spPr>
        <p:txBody>
          <a:bodyPr vert="horz" lIns="91440" tIns="45721" rIns="91440" bIns="45721" rtlCol="0" anchor="ctr">
            <a:normAutofit/>
          </a:bodyPr>
          <a:lstStyle/>
          <a:p>
            <a:pPr>
              <a:lnSpc>
                <a:spcPct val="90000"/>
              </a:lnSpc>
              <a:spcBef>
                <a:spcPct val="0"/>
              </a:spcBef>
              <a:spcAft>
                <a:spcPts val="601"/>
              </a:spcAft>
            </a:pPr>
            <a:r>
              <a:rPr lang="en-US" sz="3200" b="1" dirty="0">
                <a:latin typeface="Segoe UI"/>
                <a:ea typeface="+mj-ea"/>
                <a:cs typeface="Segoe UI"/>
              </a:rPr>
              <a:t>Health Effects/Risks</a:t>
            </a:r>
          </a:p>
        </p:txBody>
      </p:sp>
      <p:pic>
        <p:nvPicPr>
          <p:cNvPr id="13" name="Picture 12" descr="Blue and white logo with text&#10;&#10;AI-generated content may be incorrect.">
            <a:extLst>
              <a:ext uri="{FF2B5EF4-FFF2-40B4-BE49-F238E27FC236}">
                <a16:creationId xmlns:a16="http://schemas.microsoft.com/office/drawing/2014/main" id="{1675AD63-3EA3-91F2-616F-98108734999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13968" y="201421"/>
            <a:ext cx="966293" cy="713431"/>
          </a:xfrm>
          <a:prstGeom prst="rect">
            <a:avLst/>
          </a:prstGeom>
        </p:spPr>
      </p:pic>
    </p:spTree>
    <p:extLst>
      <p:ext uri="{BB962C8B-B14F-4D97-AF65-F5344CB8AC3E}">
        <p14:creationId xmlns:p14="http://schemas.microsoft.com/office/powerpoint/2010/main" val="27594951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AE2521-B88B-56C0-2922-D0B077D6D1A5}"/>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39078CA7-67FE-4EAB-A22E-781AA0250D5F}"/>
              </a:ext>
            </a:extLst>
          </p:cNvPr>
          <p:cNvSpPr txBox="1">
            <a:spLocks/>
          </p:cNvSpPr>
          <p:nvPr/>
        </p:nvSpPr>
        <p:spPr>
          <a:xfrm>
            <a:off x="0" y="2"/>
            <a:ext cx="12192000" cy="1045029"/>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3200" b="1" dirty="0">
                <a:effectLst>
                  <a:outerShdw blurRad="50800" dist="38100" dir="2700000" algn="tl" rotWithShape="0">
                    <a:prstClr val="black">
                      <a:alpha val="40000"/>
                    </a:prstClr>
                  </a:outerShdw>
                </a:effectLst>
                <a:latin typeface="Segoe UI"/>
                <a:cs typeface="Segoe UI"/>
              </a:rPr>
              <a:t>Activity: </a:t>
            </a:r>
            <a:r>
              <a:rPr lang="en-GB" sz="3200" b="1" kern="0" dirty="0">
                <a:solidFill>
                  <a:schemeClr val="bg1"/>
                </a:solidFill>
                <a:latin typeface="Segoe UI"/>
                <a:ea typeface="Times New Roman" panose="02020603050405020304" pitchFamily="18" charset="0"/>
                <a:cs typeface="Segoe UI"/>
              </a:rPr>
              <a:t>‘Risks Around Smoking’ web</a:t>
            </a:r>
            <a:r>
              <a:rPr lang="en-GB" sz="3200" b="1" dirty="0">
                <a:solidFill>
                  <a:schemeClr val="bg1"/>
                </a:solidFill>
                <a:latin typeface="Segoe UI"/>
                <a:cs typeface="Segoe UI"/>
              </a:rPr>
              <a:t> </a:t>
            </a:r>
            <a:endParaRPr lang="en-US" sz="3200" b="1" dirty="0">
              <a:solidFill>
                <a:schemeClr val="bg1"/>
              </a:solidFill>
              <a:effectLst>
                <a:outerShdw blurRad="50800" dist="38100" dir="2700000" algn="tl" rotWithShape="0">
                  <a:prstClr val="black">
                    <a:alpha val="40000"/>
                  </a:prstClr>
                </a:outerShdw>
              </a:effectLst>
              <a:latin typeface="Segoe UI"/>
              <a:cs typeface="Segoe UI"/>
            </a:endParaRPr>
          </a:p>
        </p:txBody>
      </p:sp>
      <p:sp>
        <p:nvSpPr>
          <p:cNvPr id="3" name="TextBox 2">
            <a:extLst>
              <a:ext uri="{FF2B5EF4-FFF2-40B4-BE49-F238E27FC236}">
                <a16:creationId xmlns:a16="http://schemas.microsoft.com/office/drawing/2014/main" id="{7EFBFF06-4AF6-D35A-4758-04FA8AC87F8F}"/>
              </a:ext>
            </a:extLst>
          </p:cNvPr>
          <p:cNvSpPr txBox="1"/>
          <p:nvPr/>
        </p:nvSpPr>
        <p:spPr>
          <a:xfrm>
            <a:off x="962431" y="1257006"/>
            <a:ext cx="6666645" cy="4851713"/>
          </a:xfrm>
          <a:prstGeom prst="rect">
            <a:avLst/>
          </a:prstGeom>
          <a:noFill/>
        </p:spPr>
        <p:txBody>
          <a:bodyPr wrap="square" lIns="91440" tIns="45720" rIns="91440" bIns="45720" anchor="t">
            <a:spAutoFit/>
          </a:bodyPr>
          <a:lstStyle/>
          <a:p>
            <a:pPr>
              <a:lnSpc>
                <a:spcPct val="150000"/>
              </a:lnSpc>
            </a:pPr>
            <a:r>
              <a:rPr lang="en-US" sz="2400" b="1" dirty="0">
                <a:latin typeface="Segoe UI"/>
                <a:cs typeface="Segoe UI"/>
              </a:rPr>
              <a:t>We need:</a:t>
            </a:r>
          </a:p>
          <a:p>
            <a:pPr>
              <a:lnSpc>
                <a:spcPct val="150000"/>
              </a:lnSpc>
            </a:pPr>
            <a:r>
              <a:rPr lang="en-GB" sz="2000" kern="0" dirty="0">
                <a:solidFill>
                  <a:srgbClr val="000000"/>
                </a:solidFill>
                <a:latin typeface="Segoe UI"/>
                <a:ea typeface="Times New Roman" panose="02020603050405020304" pitchFamily="18" charset="0"/>
                <a:cs typeface="Segoe UI"/>
              </a:rPr>
              <a:t>Sticky notes/pens </a:t>
            </a:r>
            <a:endParaRPr lang="en-GB" sz="2000" kern="100">
              <a:solidFill>
                <a:srgbClr val="000000"/>
              </a:solidFill>
              <a:latin typeface="Segoe UI"/>
              <a:ea typeface="DengXian" panose="02010600030101010101" pitchFamily="2" charset="-122"/>
              <a:cs typeface="Segoe UI"/>
            </a:endParaRPr>
          </a:p>
          <a:p>
            <a:pPr>
              <a:lnSpc>
                <a:spcPct val="150000"/>
              </a:lnSpc>
            </a:pPr>
            <a:endParaRPr lang="en-US" sz="2400" dirty="0">
              <a:latin typeface="Segoe UI" panose="020B0502040204020203" pitchFamily="34" charset="0"/>
              <a:cs typeface="Segoe UI" panose="020B0502040204020203" pitchFamily="34" charset="0"/>
            </a:endParaRPr>
          </a:p>
          <a:p>
            <a:pPr>
              <a:lnSpc>
                <a:spcPct val="150000"/>
              </a:lnSpc>
            </a:pPr>
            <a:r>
              <a:rPr lang="en-US" sz="2400" b="1" dirty="0">
                <a:latin typeface="Segoe UI"/>
                <a:cs typeface="Segoe UI"/>
              </a:rPr>
              <a:t>We will: </a:t>
            </a:r>
            <a:endParaRPr lang="en-US" sz="2400" dirty="0">
              <a:latin typeface="Segoe UI"/>
              <a:cs typeface="Segoe UI"/>
            </a:endParaRPr>
          </a:p>
          <a:p>
            <a:pPr marL="342900" indent="-342900">
              <a:spcBef>
                <a:spcPts val="600"/>
              </a:spcBef>
              <a:buFont typeface="Arial" panose="020B0604020202020204" pitchFamily="34" charset="0"/>
              <a:buChar char="•"/>
            </a:pPr>
            <a:r>
              <a:rPr lang="en-US" sz="2000" dirty="0">
                <a:latin typeface="Segoe UI"/>
                <a:cs typeface="Segoe UI"/>
              </a:rPr>
              <a:t>Think about the wider risks around smoking</a:t>
            </a:r>
          </a:p>
          <a:p>
            <a:pPr marL="342900" indent="-342900">
              <a:spcBef>
                <a:spcPts val="600"/>
              </a:spcBef>
              <a:buFont typeface="Arial" panose="020B0604020202020204" pitchFamily="34" charset="0"/>
              <a:buChar char="•"/>
            </a:pPr>
            <a:r>
              <a:rPr lang="en-US" sz="2000" dirty="0">
                <a:latin typeface="Segoe UI"/>
                <a:cs typeface="Segoe UI"/>
              </a:rPr>
              <a:t>Create a web by sticking post its with ‘risks’ on the board</a:t>
            </a:r>
          </a:p>
          <a:p>
            <a:pPr marL="342900" indent="-342900">
              <a:spcBef>
                <a:spcPts val="600"/>
              </a:spcBef>
              <a:buFont typeface="Arial" panose="020B0604020202020204" pitchFamily="34" charset="0"/>
              <a:buChar char="•"/>
            </a:pPr>
            <a:r>
              <a:rPr lang="en-US" sz="2000" dirty="0">
                <a:latin typeface="Segoe UI"/>
                <a:cs typeface="Segoe UI"/>
              </a:rPr>
              <a:t>Draw images or symbols to represent each risk</a:t>
            </a:r>
          </a:p>
          <a:p>
            <a:pPr marL="342900" indent="-342900">
              <a:spcBef>
                <a:spcPts val="600"/>
              </a:spcBef>
              <a:buFont typeface="Arial" panose="020B0604020202020204" pitchFamily="34" charset="0"/>
              <a:buChar char="•"/>
            </a:pPr>
            <a:r>
              <a:rPr lang="en-US" sz="2000" dirty="0">
                <a:latin typeface="Segoe UI"/>
                <a:cs typeface="Segoe UI"/>
              </a:rPr>
              <a:t>Use lines to connect related risks</a:t>
            </a:r>
          </a:p>
          <a:p>
            <a:pPr marL="342900" indent="-342900">
              <a:spcBef>
                <a:spcPts val="600"/>
              </a:spcBef>
              <a:buFont typeface="Arial" panose="020B0604020202020204" pitchFamily="34" charset="0"/>
              <a:buChar char="•"/>
            </a:pPr>
            <a:r>
              <a:rPr lang="en-US" sz="2000" dirty="0">
                <a:latin typeface="Segoe UI"/>
                <a:cs typeface="Segoe UI"/>
              </a:rPr>
              <a:t>Each group can present one part of the web</a:t>
            </a:r>
          </a:p>
          <a:p>
            <a:pPr>
              <a:lnSpc>
                <a:spcPct val="150000"/>
              </a:lnSpc>
            </a:pPr>
            <a:endParaRPr lang="en-US" sz="2000" b="1" dirty="0">
              <a:latin typeface="Segoe UI" panose="020B0502040204020203" pitchFamily="34" charset="0"/>
              <a:cs typeface="Segoe UI" panose="020B0502040204020203" pitchFamily="34" charset="0"/>
            </a:endParaRPr>
          </a:p>
        </p:txBody>
      </p:sp>
      <p:pic>
        <p:nvPicPr>
          <p:cNvPr id="2050" name="Picture 2" descr="Spider &amp; Spiders Web | Smiffys">
            <a:extLst>
              <a:ext uri="{FF2B5EF4-FFF2-40B4-BE49-F238E27FC236}">
                <a16:creationId xmlns:a16="http://schemas.microsoft.com/office/drawing/2014/main" id="{A9FB1B1E-8915-729A-9BC4-635CC0A6853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10287" y="1254757"/>
            <a:ext cx="4146882" cy="553630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5" name="Picture 4" descr="A yellow post-it note with a red push pin&#10;&#10;Description automatically generated">
            <a:extLst>
              <a:ext uri="{FF2B5EF4-FFF2-40B4-BE49-F238E27FC236}">
                <a16:creationId xmlns:a16="http://schemas.microsoft.com/office/drawing/2014/main" id="{26CC889D-6DFD-BCC5-CA7A-DBE4F2105EA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33080" y="2150195"/>
            <a:ext cx="1101296" cy="1146247"/>
          </a:xfrm>
          <a:prstGeom prst="rect">
            <a:avLst/>
          </a:prstGeom>
        </p:spPr>
      </p:pic>
      <p:pic>
        <p:nvPicPr>
          <p:cNvPr id="8" name="Picture 7" descr="A yellow post-it note with a red push pin&#10;&#10;Description automatically generated">
            <a:extLst>
              <a:ext uri="{FF2B5EF4-FFF2-40B4-BE49-F238E27FC236}">
                <a16:creationId xmlns:a16="http://schemas.microsoft.com/office/drawing/2014/main" id="{70C2D142-205F-FF4A-4814-DF91C26F2BF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98058" y="5222141"/>
            <a:ext cx="1101296" cy="1146247"/>
          </a:xfrm>
          <a:prstGeom prst="rect">
            <a:avLst/>
          </a:prstGeom>
        </p:spPr>
      </p:pic>
      <p:pic>
        <p:nvPicPr>
          <p:cNvPr id="9" name="Picture 8" descr="A yellow post-it note with a red push pin&#10;&#10;Description automatically generated">
            <a:extLst>
              <a:ext uri="{FF2B5EF4-FFF2-40B4-BE49-F238E27FC236}">
                <a16:creationId xmlns:a16="http://schemas.microsoft.com/office/drawing/2014/main" id="{AAF995BD-1094-B734-E200-6DF522B3EC96}"/>
              </a:ext>
            </a:extLst>
          </p:cNvPr>
          <p:cNvPicPr>
            <a:picLocks noChangeAspect="1"/>
          </p:cNvPicPr>
          <p:nvPr/>
        </p:nvPicPr>
        <p:blipFill>
          <a:blip r:embed="rId5"/>
          <a:stretch>
            <a:fillRect/>
          </a:stretch>
        </p:blipFill>
        <p:spPr>
          <a:xfrm>
            <a:off x="10346201" y="1694031"/>
            <a:ext cx="1245234" cy="1146247"/>
          </a:xfrm>
          <a:prstGeom prst="rect">
            <a:avLst/>
          </a:prstGeom>
        </p:spPr>
      </p:pic>
      <p:pic>
        <p:nvPicPr>
          <p:cNvPr id="10" name="Picture 9" descr="A yellow post-it note with a red push pin&#10;&#10;Description automatically generated">
            <a:extLst>
              <a:ext uri="{FF2B5EF4-FFF2-40B4-BE49-F238E27FC236}">
                <a16:creationId xmlns:a16="http://schemas.microsoft.com/office/drawing/2014/main" id="{E06BAE04-9F77-2406-8F45-6592D90AC12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38604" y="3521132"/>
            <a:ext cx="1101296" cy="1146247"/>
          </a:xfrm>
          <a:prstGeom prst="rect">
            <a:avLst/>
          </a:prstGeom>
        </p:spPr>
      </p:pic>
      <p:pic>
        <p:nvPicPr>
          <p:cNvPr id="11" name="Picture 10" descr="A yellow post-it note with a red push pin&#10;&#10;Description automatically generated">
            <a:extLst>
              <a:ext uri="{FF2B5EF4-FFF2-40B4-BE49-F238E27FC236}">
                <a16:creationId xmlns:a16="http://schemas.microsoft.com/office/drawing/2014/main" id="{BB1201CA-D529-342F-0E7D-195A5976E7D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07864" y="4103905"/>
            <a:ext cx="1101296" cy="1146247"/>
          </a:xfrm>
          <a:prstGeom prst="rect">
            <a:avLst/>
          </a:prstGeom>
        </p:spPr>
      </p:pic>
      <p:pic>
        <p:nvPicPr>
          <p:cNvPr id="12" name="Picture 11" descr="A yellow post-it note with a red push pin&#10;&#10;Description automatically generated">
            <a:extLst>
              <a:ext uri="{FF2B5EF4-FFF2-40B4-BE49-F238E27FC236}">
                <a16:creationId xmlns:a16="http://schemas.microsoft.com/office/drawing/2014/main" id="{BD1682B4-8382-A477-1081-98A313341C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46115" y="4977133"/>
            <a:ext cx="1101296" cy="1146247"/>
          </a:xfrm>
          <a:prstGeom prst="rect">
            <a:avLst/>
          </a:prstGeom>
        </p:spPr>
      </p:pic>
      <p:sp>
        <p:nvSpPr>
          <p:cNvPr id="7" name="TextBox 6">
            <a:extLst>
              <a:ext uri="{FF2B5EF4-FFF2-40B4-BE49-F238E27FC236}">
                <a16:creationId xmlns:a16="http://schemas.microsoft.com/office/drawing/2014/main" id="{3D4A19B0-5CF3-3BD7-FCD5-F381F7E32E6D}"/>
              </a:ext>
            </a:extLst>
          </p:cNvPr>
          <p:cNvSpPr txBox="1"/>
          <p:nvPr/>
        </p:nvSpPr>
        <p:spPr>
          <a:xfrm>
            <a:off x="9276267" y="2586395"/>
            <a:ext cx="835250" cy="286682"/>
          </a:xfrm>
          <a:prstGeom prst="rect">
            <a:avLst/>
          </a:prstGeom>
          <a:noFill/>
        </p:spPr>
        <p:txBody>
          <a:bodyPr wrap="square">
            <a:spAutoFit/>
          </a:bodyPr>
          <a:lstStyle/>
          <a:p>
            <a:pPr>
              <a:lnSpc>
                <a:spcPct val="115000"/>
              </a:lnSpc>
              <a:spcAft>
                <a:spcPts val="800"/>
              </a:spcAft>
            </a:pPr>
            <a:r>
              <a:rPr lang="en-GB" sz="1200" b="1" kern="0">
                <a:solidFill>
                  <a:srgbClr val="000000"/>
                </a:solidFill>
                <a:latin typeface="Arial" panose="020B0604020202020204" pitchFamily="34" charset="0"/>
                <a:ea typeface="Times New Roman" panose="02020603050405020304" pitchFamily="18" charset="0"/>
                <a:cs typeface="Arial" panose="020B0604020202020204" pitchFamily="34" charset="0"/>
              </a:rPr>
              <a:t>Cancer</a:t>
            </a:r>
            <a:endParaRPr lang="en-GB" sz="1200" kern="100">
              <a:latin typeface="Arial" panose="020B0604020202020204" pitchFamily="34" charset="0"/>
              <a:ea typeface="DengXian" panose="02010600030101010101" pitchFamily="2" charset="-122"/>
              <a:cs typeface="Arial" panose="020B0604020202020204" pitchFamily="34" charset="0"/>
            </a:endParaRPr>
          </a:p>
        </p:txBody>
      </p:sp>
      <p:sp>
        <p:nvSpPr>
          <p:cNvPr id="15" name="TextBox 14">
            <a:extLst>
              <a:ext uri="{FF2B5EF4-FFF2-40B4-BE49-F238E27FC236}">
                <a16:creationId xmlns:a16="http://schemas.microsoft.com/office/drawing/2014/main" id="{0FEAA47D-615C-051F-2090-23F35FECF9D8}"/>
              </a:ext>
            </a:extLst>
          </p:cNvPr>
          <p:cNvSpPr txBox="1"/>
          <p:nvPr/>
        </p:nvSpPr>
        <p:spPr>
          <a:xfrm>
            <a:off x="10437862" y="2041639"/>
            <a:ext cx="1460500" cy="499047"/>
          </a:xfrm>
          <a:prstGeom prst="rect">
            <a:avLst/>
          </a:prstGeom>
          <a:noFill/>
        </p:spPr>
        <p:txBody>
          <a:bodyPr wrap="square">
            <a:spAutoFit/>
          </a:bodyPr>
          <a:lstStyle/>
          <a:p>
            <a:pPr>
              <a:lnSpc>
                <a:spcPct val="115000"/>
              </a:lnSpc>
              <a:spcAft>
                <a:spcPts val="800"/>
              </a:spcAft>
            </a:pPr>
            <a:r>
              <a:rPr lang="en-GB" sz="1200" b="1" kern="0">
                <a:solidFill>
                  <a:srgbClr val="000000"/>
                </a:solidFill>
                <a:latin typeface="Arial" panose="020B0604020202020204" pitchFamily="34" charset="0"/>
                <a:ea typeface="Times New Roman" panose="02020603050405020304" pitchFamily="18" charset="0"/>
                <a:cs typeface="Arial" panose="020B0604020202020204" pitchFamily="34" charset="0"/>
              </a:rPr>
              <a:t>Respiratory Diseases</a:t>
            </a:r>
            <a:endParaRPr lang="en-GB" sz="1200" kern="100">
              <a:latin typeface="Arial" panose="020B0604020202020204" pitchFamily="34" charset="0"/>
              <a:ea typeface="DengXian" panose="02010600030101010101" pitchFamily="2" charset="-122"/>
              <a:cs typeface="Arial" panose="020B0604020202020204" pitchFamily="34" charset="0"/>
            </a:endParaRPr>
          </a:p>
        </p:txBody>
      </p:sp>
      <p:sp>
        <p:nvSpPr>
          <p:cNvPr id="17" name="TextBox 16">
            <a:extLst>
              <a:ext uri="{FF2B5EF4-FFF2-40B4-BE49-F238E27FC236}">
                <a16:creationId xmlns:a16="http://schemas.microsoft.com/office/drawing/2014/main" id="{401B1927-73CD-972B-0D28-9F5A2F21F334}"/>
              </a:ext>
            </a:extLst>
          </p:cNvPr>
          <p:cNvSpPr txBox="1"/>
          <p:nvPr/>
        </p:nvSpPr>
        <p:spPr>
          <a:xfrm>
            <a:off x="8003711" y="3758061"/>
            <a:ext cx="1528233" cy="711413"/>
          </a:xfrm>
          <a:prstGeom prst="rect">
            <a:avLst/>
          </a:prstGeom>
          <a:noFill/>
        </p:spPr>
        <p:txBody>
          <a:bodyPr wrap="square">
            <a:spAutoFit/>
          </a:bodyPr>
          <a:lstStyle/>
          <a:p>
            <a:pPr>
              <a:lnSpc>
                <a:spcPct val="115000"/>
              </a:lnSpc>
              <a:spcAft>
                <a:spcPts val="800"/>
              </a:spcAft>
            </a:pPr>
            <a:r>
              <a:rPr lang="en-GB" sz="1200" b="1" kern="0">
                <a:solidFill>
                  <a:srgbClr val="000000"/>
                </a:solidFill>
                <a:latin typeface="Arial" panose="020B0604020202020204" pitchFamily="34" charset="0"/>
                <a:ea typeface="Times New Roman" panose="02020603050405020304" pitchFamily="18" charset="0"/>
                <a:cs typeface="Arial" panose="020B0604020202020204" pitchFamily="34" charset="0"/>
              </a:rPr>
              <a:t>Heart &amp; Circulatory Problems</a:t>
            </a:r>
            <a:endParaRPr lang="en-GB" sz="1200" kern="100">
              <a:latin typeface="Arial" panose="020B0604020202020204" pitchFamily="34" charset="0"/>
              <a:ea typeface="DengXian" panose="02010600030101010101" pitchFamily="2" charset="-122"/>
              <a:cs typeface="Arial" panose="020B0604020202020204" pitchFamily="34" charset="0"/>
            </a:endParaRPr>
          </a:p>
        </p:txBody>
      </p:sp>
      <p:sp>
        <p:nvSpPr>
          <p:cNvPr id="19" name="TextBox 18">
            <a:extLst>
              <a:ext uri="{FF2B5EF4-FFF2-40B4-BE49-F238E27FC236}">
                <a16:creationId xmlns:a16="http://schemas.microsoft.com/office/drawing/2014/main" id="{4D4AFE5A-B755-F36D-0B3D-C90F28202487}"/>
              </a:ext>
            </a:extLst>
          </p:cNvPr>
          <p:cNvSpPr txBox="1"/>
          <p:nvPr/>
        </p:nvSpPr>
        <p:spPr>
          <a:xfrm>
            <a:off x="10490139" y="4512790"/>
            <a:ext cx="1101296" cy="286682"/>
          </a:xfrm>
          <a:prstGeom prst="rect">
            <a:avLst/>
          </a:prstGeom>
          <a:noFill/>
        </p:spPr>
        <p:txBody>
          <a:bodyPr wrap="square">
            <a:spAutoFit/>
          </a:bodyPr>
          <a:lstStyle/>
          <a:p>
            <a:pPr>
              <a:lnSpc>
                <a:spcPct val="115000"/>
              </a:lnSpc>
              <a:spcAft>
                <a:spcPts val="800"/>
              </a:spcAft>
            </a:pPr>
            <a:r>
              <a:rPr lang="en-GB" sz="1200" b="1" kern="0" dirty="0">
                <a:solidFill>
                  <a:srgbClr val="000000"/>
                </a:solidFill>
                <a:latin typeface="Arial" panose="020B0604020202020204" pitchFamily="34" charset="0"/>
                <a:ea typeface="DengXian" panose="02010600030101010101" pitchFamily="2" charset="-122"/>
                <a:cs typeface="Arial" panose="020B0604020202020204" pitchFamily="34" charset="0"/>
              </a:rPr>
              <a:t>Fire hazard</a:t>
            </a:r>
            <a:endParaRPr lang="en-GB" sz="1200" kern="100" dirty="0">
              <a:latin typeface="Arial" panose="020B0604020202020204" pitchFamily="34" charset="0"/>
              <a:ea typeface="DengXian" panose="02010600030101010101" pitchFamily="2" charset="-122"/>
              <a:cs typeface="Arial" panose="020B0604020202020204" pitchFamily="34" charset="0"/>
            </a:endParaRPr>
          </a:p>
        </p:txBody>
      </p:sp>
      <p:sp>
        <p:nvSpPr>
          <p:cNvPr id="21" name="TextBox 20">
            <a:extLst>
              <a:ext uri="{FF2B5EF4-FFF2-40B4-BE49-F238E27FC236}">
                <a16:creationId xmlns:a16="http://schemas.microsoft.com/office/drawing/2014/main" id="{4AB15A3D-608A-5A26-46F4-4C9EC2A790F7}"/>
              </a:ext>
            </a:extLst>
          </p:cNvPr>
          <p:cNvSpPr txBox="1"/>
          <p:nvPr/>
        </p:nvSpPr>
        <p:spPr>
          <a:xfrm>
            <a:off x="8479562" y="5319423"/>
            <a:ext cx="880672" cy="461665"/>
          </a:xfrm>
          <a:prstGeom prst="rect">
            <a:avLst/>
          </a:prstGeom>
          <a:noFill/>
        </p:spPr>
        <p:txBody>
          <a:bodyPr wrap="square">
            <a:spAutoFit/>
          </a:bodyPr>
          <a:lstStyle/>
          <a:p>
            <a:r>
              <a:rPr lang="en-GB" sz="1200" b="1" kern="0" dirty="0">
                <a:solidFill>
                  <a:srgbClr val="000000"/>
                </a:solidFill>
                <a:latin typeface="Arial" panose="020B0604020202020204" pitchFamily="34" charset="0"/>
                <a:ea typeface="Times New Roman" panose="02020603050405020304" pitchFamily="18" charset="0"/>
                <a:cs typeface="Arial" panose="020B0604020202020204" pitchFamily="34" charset="0"/>
              </a:rPr>
              <a:t>Money worries</a:t>
            </a:r>
            <a:endParaRPr lang="en-US" sz="1200" dirty="0"/>
          </a:p>
        </p:txBody>
      </p:sp>
      <p:sp>
        <p:nvSpPr>
          <p:cNvPr id="23" name="TextBox 22">
            <a:extLst>
              <a:ext uri="{FF2B5EF4-FFF2-40B4-BE49-F238E27FC236}">
                <a16:creationId xmlns:a16="http://schemas.microsoft.com/office/drawing/2014/main" id="{9D78F58A-6024-D911-963D-431B98F324F0}"/>
              </a:ext>
            </a:extLst>
          </p:cNvPr>
          <p:cNvSpPr txBox="1"/>
          <p:nvPr/>
        </p:nvSpPr>
        <p:spPr>
          <a:xfrm>
            <a:off x="9976326" y="5603243"/>
            <a:ext cx="1101296" cy="499047"/>
          </a:xfrm>
          <a:prstGeom prst="rect">
            <a:avLst/>
          </a:prstGeom>
          <a:noFill/>
        </p:spPr>
        <p:txBody>
          <a:bodyPr wrap="square">
            <a:spAutoFit/>
          </a:bodyPr>
          <a:lstStyle/>
          <a:p>
            <a:pPr>
              <a:lnSpc>
                <a:spcPct val="115000"/>
              </a:lnSpc>
              <a:spcAft>
                <a:spcPts val="800"/>
              </a:spcAft>
            </a:pPr>
            <a:r>
              <a:rPr lang="en-GB" sz="1200" b="1" kern="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Secondhand</a:t>
            </a:r>
            <a:r>
              <a:rPr lang="en-GB" sz="1200" b="1" kern="0" dirty="0">
                <a:solidFill>
                  <a:srgbClr val="000000"/>
                </a:solidFill>
                <a:latin typeface="Arial" panose="020B0604020202020204" pitchFamily="34" charset="0"/>
                <a:ea typeface="Times New Roman" panose="02020603050405020304" pitchFamily="18" charset="0"/>
                <a:cs typeface="Arial" panose="020B0604020202020204" pitchFamily="34" charset="0"/>
              </a:rPr>
              <a:t> Smoking</a:t>
            </a:r>
            <a:endParaRPr lang="en-GB" sz="1200" kern="100" dirty="0">
              <a:latin typeface="Arial" panose="020B0604020202020204" pitchFamily="34" charset="0"/>
              <a:ea typeface="DengXian" panose="02010600030101010101" pitchFamily="2" charset="-122"/>
              <a:cs typeface="Arial" panose="020B0604020202020204" pitchFamily="34" charset="0"/>
            </a:endParaRPr>
          </a:p>
        </p:txBody>
      </p:sp>
      <p:pic>
        <p:nvPicPr>
          <p:cNvPr id="24" name="Picture 23" descr="A yellow post-it note with a red push pin&#10;&#10;Description automatically generated">
            <a:extLst>
              <a:ext uri="{FF2B5EF4-FFF2-40B4-BE49-F238E27FC236}">
                <a16:creationId xmlns:a16="http://schemas.microsoft.com/office/drawing/2014/main" id="{20B594A2-FFAB-5890-371D-41F7A70C490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75871" y="1233450"/>
            <a:ext cx="1101296" cy="1146247"/>
          </a:xfrm>
          <a:prstGeom prst="rect">
            <a:avLst/>
          </a:prstGeom>
        </p:spPr>
      </p:pic>
      <p:sp>
        <p:nvSpPr>
          <p:cNvPr id="26" name="TextBox 25">
            <a:extLst>
              <a:ext uri="{FF2B5EF4-FFF2-40B4-BE49-F238E27FC236}">
                <a16:creationId xmlns:a16="http://schemas.microsoft.com/office/drawing/2014/main" id="{DA768CB3-88E9-8154-B3C0-25A5B1C748DE}"/>
              </a:ext>
            </a:extLst>
          </p:cNvPr>
          <p:cNvSpPr txBox="1"/>
          <p:nvPr/>
        </p:nvSpPr>
        <p:spPr>
          <a:xfrm>
            <a:off x="8146714" y="1578560"/>
            <a:ext cx="986366" cy="499047"/>
          </a:xfrm>
          <a:prstGeom prst="rect">
            <a:avLst/>
          </a:prstGeom>
          <a:noFill/>
        </p:spPr>
        <p:txBody>
          <a:bodyPr wrap="square">
            <a:spAutoFit/>
          </a:bodyPr>
          <a:lstStyle/>
          <a:p>
            <a:pPr>
              <a:lnSpc>
                <a:spcPct val="115000"/>
              </a:lnSpc>
              <a:spcAft>
                <a:spcPts val="800"/>
              </a:spcAft>
            </a:pPr>
            <a:r>
              <a:rPr lang="en-GB" sz="1200" b="1" kern="0" dirty="0">
                <a:solidFill>
                  <a:srgbClr val="000000"/>
                </a:solidFill>
                <a:latin typeface="Arial" panose="020B0604020202020204" pitchFamily="34" charset="0"/>
                <a:ea typeface="Times New Roman" panose="02020603050405020304" pitchFamily="18" charset="0"/>
                <a:cs typeface="Arial" panose="020B0604020202020204" pitchFamily="34" charset="0"/>
              </a:rPr>
              <a:t>Other Effects</a:t>
            </a:r>
            <a:endParaRPr lang="en-GB" sz="1200" kern="100" dirty="0">
              <a:latin typeface="Arial" panose="020B0604020202020204" pitchFamily="34" charset="0"/>
              <a:ea typeface="DengXian" panose="02010600030101010101" pitchFamily="2" charset="-122"/>
              <a:cs typeface="Arial" panose="020B0604020202020204" pitchFamily="34" charset="0"/>
            </a:endParaRPr>
          </a:p>
        </p:txBody>
      </p:sp>
      <p:pic>
        <p:nvPicPr>
          <p:cNvPr id="28" name="Picture 27" descr="A cigarette with smoke coming out of it&#10;&#10;AI-generated content may be incorrect.">
            <a:extLst>
              <a:ext uri="{FF2B5EF4-FFF2-40B4-BE49-F238E27FC236}">
                <a16:creationId xmlns:a16="http://schemas.microsoft.com/office/drawing/2014/main" id="{32B6498A-5ED5-7479-CDA1-E3FF2D0B1D7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360234" y="3388610"/>
            <a:ext cx="863236" cy="863236"/>
          </a:xfrm>
          <a:prstGeom prst="rect">
            <a:avLst/>
          </a:prstGeom>
        </p:spPr>
      </p:pic>
      <p:pic>
        <p:nvPicPr>
          <p:cNvPr id="22" name="Picture 21" descr="A colorful rectangular sign with black text&#10;&#10;AI-generated content may be incorrect.">
            <a:extLst>
              <a:ext uri="{FF2B5EF4-FFF2-40B4-BE49-F238E27FC236}">
                <a16:creationId xmlns:a16="http://schemas.microsoft.com/office/drawing/2014/main" id="{5CD3748A-7519-BBBA-A0FF-43F542B4372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29637" y="84625"/>
            <a:ext cx="1264700" cy="916046"/>
          </a:xfrm>
          <a:prstGeom prst="rect">
            <a:avLst/>
          </a:prstGeom>
        </p:spPr>
      </p:pic>
      <p:pic>
        <p:nvPicPr>
          <p:cNvPr id="27" name="Picture 26" descr="Blue and white logo with text&#10;&#10;AI-generated content may be incorrect.">
            <a:extLst>
              <a:ext uri="{FF2B5EF4-FFF2-40B4-BE49-F238E27FC236}">
                <a16:creationId xmlns:a16="http://schemas.microsoft.com/office/drawing/2014/main" id="{D4C76D13-EC23-CEB3-5986-B875CB54441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913968" y="201421"/>
            <a:ext cx="966293" cy="713431"/>
          </a:xfrm>
          <a:prstGeom prst="rect">
            <a:avLst/>
          </a:prstGeom>
        </p:spPr>
      </p:pic>
    </p:spTree>
    <p:extLst>
      <p:ext uri="{BB962C8B-B14F-4D97-AF65-F5344CB8AC3E}">
        <p14:creationId xmlns:p14="http://schemas.microsoft.com/office/powerpoint/2010/main" val="8970253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11B39-8EB7-4135-E653-5C0195AE4AEB}"/>
            </a:ext>
          </a:extLst>
        </p:cNvPr>
        <p:cNvGrpSpPr/>
        <p:nvPr/>
      </p:nvGrpSpPr>
      <p:grpSpPr>
        <a:xfrm>
          <a:off x="0" y="0"/>
          <a:ext cx="0" cy="0"/>
          <a:chOff x="0" y="0"/>
          <a:chExt cx="0" cy="0"/>
        </a:xfrm>
      </p:grpSpPr>
      <p:sp>
        <p:nvSpPr>
          <p:cNvPr id="7" name="Title 5">
            <a:extLst>
              <a:ext uri="{FF2B5EF4-FFF2-40B4-BE49-F238E27FC236}">
                <a16:creationId xmlns:a16="http://schemas.microsoft.com/office/drawing/2014/main" id="{0F8E2E56-A464-8F84-805B-6F5413591327}"/>
              </a:ext>
            </a:extLst>
          </p:cNvPr>
          <p:cNvSpPr txBox="1">
            <a:spLocks/>
          </p:cNvSpPr>
          <p:nvPr/>
        </p:nvSpPr>
        <p:spPr>
          <a:xfrm>
            <a:off x="0" y="2"/>
            <a:ext cx="12192000" cy="1045029"/>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sz="3200" b="1" dirty="0">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endParaRPr>
          </a:p>
          <a:p>
            <a:pPr algn="ctr"/>
            <a:r>
              <a:rPr lang="en-US" sz="3200" b="1" dirty="0">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Using Cannabis with Tobacco</a:t>
            </a:r>
            <a:endParaRPr lang="en-US" sz="3200" dirty="0">
              <a:latin typeface="Segoe UI" panose="020B0502040204020203" pitchFamily="34" charset="0"/>
              <a:cs typeface="Segoe UI" panose="020B0502040204020203" pitchFamily="34" charset="0"/>
            </a:endParaRPr>
          </a:p>
          <a:p>
            <a:pPr algn="ctr"/>
            <a:endParaRPr lang="en-US" sz="3200" b="1" dirty="0">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endParaRPr>
          </a:p>
        </p:txBody>
      </p:sp>
      <p:sp>
        <p:nvSpPr>
          <p:cNvPr id="3" name="TextBox 2">
            <a:extLst>
              <a:ext uri="{FF2B5EF4-FFF2-40B4-BE49-F238E27FC236}">
                <a16:creationId xmlns:a16="http://schemas.microsoft.com/office/drawing/2014/main" id="{9BF4FE9D-B8DD-04A2-04EE-5F6888CDD88E}"/>
              </a:ext>
            </a:extLst>
          </p:cNvPr>
          <p:cNvSpPr txBox="1"/>
          <p:nvPr/>
        </p:nvSpPr>
        <p:spPr>
          <a:xfrm>
            <a:off x="7837794" y="5152472"/>
            <a:ext cx="2135892" cy="646587"/>
          </a:xfrm>
          <a:prstGeom prst="rect">
            <a:avLst/>
          </a:prstGeom>
          <a:noFill/>
        </p:spPr>
        <p:txBody>
          <a:bodyPr wrap="square" rtlCol="0">
            <a:spAutoFit/>
          </a:bodyPr>
          <a:lstStyle/>
          <a:p>
            <a:pPr algn="ctr"/>
            <a:r>
              <a:rPr lang="en-US" sz="1801">
                <a:solidFill>
                  <a:schemeClr val="bg1"/>
                </a:solidFill>
                <a:latin typeface="Segoe UI" panose="020B0502040204020203" pitchFamily="34" charset="0"/>
                <a:cs typeface="Segoe UI" panose="020B0502040204020203" pitchFamily="34" charset="0"/>
              </a:rPr>
              <a:t>Can you think of anything else ? </a:t>
            </a:r>
          </a:p>
        </p:txBody>
      </p:sp>
      <mc:AlternateContent xmlns:mc="http://schemas.openxmlformats.org/markup-compatibility/2006" xmlns:p14="http://schemas.microsoft.com/office/powerpoint/2010/main">
        <mc:Choice Requires="p14">
          <p:contentPart p14:bwMode="auto" r:id="rId3">
            <p14:nvContentPartPr>
              <p14:cNvPr id="18" name="Ink 17">
                <a:extLst>
                  <a:ext uri="{FF2B5EF4-FFF2-40B4-BE49-F238E27FC236}">
                    <a16:creationId xmlns:a16="http://schemas.microsoft.com/office/drawing/2014/main" id="{12A468A0-E441-1D0F-80AF-BB530E91ED9C}"/>
                  </a:ext>
                </a:extLst>
              </p14:cNvPr>
              <p14:cNvContentPartPr/>
              <p14:nvPr/>
            </p14:nvContentPartPr>
            <p14:xfrm flipV="1">
              <a:off x="2170866" y="2339610"/>
              <a:ext cx="127193" cy="56628"/>
            </p14:xfrm>
          </p:contentPart>
        </mc:Choice>
        <mc:Fallback xmlns="">
          <p:pic>
            <p:nvPicPr>
              <p:cNvPr id="18" name="Ink 17">
                <a:extLst>
                  <a:ext uri="{FF2B5EF4-FFF2-40B4-BE49-F238E27FC236}">
                    <a16:creationId xmlns:a16="http://schemas.microsoft.com/office/drawing/2014/main" id="{12A468A0-E441-1D0F-80AF-BB530E91ED9C}"/>
                  </a:ext>
                </a:extLst>
              </p:cNvPr>
              <p:cNvPicPr/>
              <p:nvPr/>
            </p:nvPicPr>
            <p:blipFill>
              <a:blip r:embed="rId4"/>
              <a:stretch>
                <a:fillRect/>
              </a:stretch>
            </p:blipFill>
            <p:spPr>
              <a:xfrm flipV="1">
                <a:off x="2107810" y="2276490"/>
                <a:ext cx="252945" cy="182508"/>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9" name="Ink 18">
                <a:extLst>
                  <a:ext uri="{FF2B5EF4-FFF2-40B4-BE49-F238E27FC236}">
                    <a16:creationId xmlns:a16="http://schemas.microsoft.com/office/drawing/2014/main" id="{A63A5FBA-7509-2785-4E29-CA21C34B70D9}"/>
                  </a:ext>
                </a:extLst>
              </p14:cNvPr>
              <p14:cNvContentPartPr/>
              <p14:nvPr/>
            </p14:nvContentPartPr>
            <p14:xfrm flipH="1" flipV="1">
              <a:off x="2523894" y="2293890"/>
              <a:ext cx="399611" cy="68546"/>
            </p14:xfrm>
          </p:contentPart>
        </mc:Choice>
        <mc:Fallback xmlns="">
          <p:pic>
            <p:nvPicPr>
              <p:cNvPr id="19" name="Ink 18">
                <a:extLst>
                  <a:ext uri="{FF2B5EF4-FFF2-40B4-BE49-F238E27FC236}">
                    <a16:creationId xmlns:a16="http://schemas.microsoft.com/office/drawing/2014/main" id="{A63A5FBA-7509-2785-4E29-CA21C34B70D9}"/>
                  </a:ext>
                </a:extLst>
              </p:cNvPr>
              <p:cNvPicPr/>
              <p:nvPr/>
            </p:nvPicPr>
            <p:blipFill>
              <a:blip r:embed="rId6"/>
              <a:stretch>
                <a:fillRect/>
              </a:stretch>
            </p:blipFill>
            <p:spPr>
              <a:xfrm flipH="1" flipV="1">
                <a:off x="2460892" y="2230756"/>
                <a:ext cx="525254" cy="194454"/>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0" name="Ink 19">
                <a:extLst>
                  <a:ext uri="{FF2B5EF4-FFF2-40B4-BE49-F238E27FC236}">
                    <a16:creationId xmlns:a16="http://schemas.microsoft.com/office/drawing/2014/main" id="{16CF9EB8-4627-8CC7-7828-043C57F2439B}"/>
                  </a:ext>
                </a:extLst>
              </p14:cNvPr>
              <p14:cNvContentPartPr/>
              <p14:nvPr/>
            </p14:nvContentPartPr>
            <p14:xfrm>
              <a:off x="961987" y="3051797"/>
              <a:ext cx="361" cy="361"/>
            </p14:xfrm>
          </p:contentPart>
        </mc:Choice>
        <mc:Fallback xmlns="">
          <p:pic>
            <p:nvPicPr>
              <p:cNvPr id="20" name="Ink 19">
                <a:extLst>
                  <a:ext uri="{FF2B5EF4-FFF2-40B4-BE49-F238E27FC236}">
                    <a16:creationId xmlns:a16="http://schemas.microsoft.com/office/drawing/2014/main" id="{16CF9EB8-4627-8CC7-7828-043C57F2439B}"/>
                  </a:ext>
                </a:extLst>
              </p:cNvPr>
              <p:cNvPicPr/>
              <p:nvPr/>
            </p:nvPicPr>
            <p:blipFill>
              <a:blip r:embed="rId8"/>
              <a:stretch>
                <a:fillRect/>
              </a:stretch>
            </p:blipFill>
            <p:spPr>
              <a:xfrm>
                <a:off x="898812" y="2988622"/>
                <a:ext cx="126350" cy="12635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1" name="Ink 20">
                <a:extLst>
                  <a:ext uri="{FF2B5EF4-FFF2-40B4-BE49-F238E27FC236}">
                    <a16:creationId xmlns:a16="http://schemas.microsoft.com/office/drawing/2014/main" id="{66C4A258-8EE6-3CB4-2847-A643203DF0F5}"/>
                  </a:ext>
                </a:extLst>
              </p14:cNvPr>
              <p14:cNvContentPartPr/>
              <p14:nvPr/>
            </p14:nvContentPartPr>
            <p14:xfrm>
              <a:off x="8076666" y="2591356"/>
              <a:ext cx="361" cy="361"/>
            </p14:xfrm>
          </p:contentPart>
        </mc:Choice>
        <mc:Fallback xmlns="">
          <p:pic>
            <p:nvPicPr>
              <p:cNvPr id="21" name="Ink 20">
                <a:extLst>
                  <a:ext uri="{FF2B5EF4-FFF2-40B4-BE49-F238E27FC236}">
                    <a16:creationId xmlns:a16="http://schemas.microsoft.com/office/drawing/2014/main" id="{66C4A258-8EE6-3CB4-2847-A643203DF0F5}"/>
                  </a:ext>
                </a:extLst>
              </p:cNvPr>
              <p:cNvPicPr/>
              <p:nvPr/>
            </p:nvPicPr>
            <p:blipFill>
              <a:blip r:embed="rId8"/>
              <a:stretch>
                <a:fillRect/>
              </a:stretch>
            </p:blipFill>
            <p:spPr>
              <a:xfrm>
                <a:off x="8013491" y="2528181"/>
                <a:ext cx="126350" cy="12635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4" name="Ink 23">
                <a:extLst>
                  <a:ext uri="{FF2B5EF4-FFF2-40B4-BE49-F238E27FC236}">
                    <a16:creationId xmlns:a16="http://schemas.microsoft.com/office/drawing/2014/main" id="{E43FFC67-7AB0-A6EB-EB21-88AF332B9C5C}"/>
                  </a:ext>
                </a:extLst>
              </p14:cNvPr>
              <p14:cNvContentPartPr/>
              <p14:nvPr/>
            </p14:nvContentPartPr>
            <p14:xfrm>
              <a:off x="8092867" y="2380036"/>
              <a:ext cx="524880" cy="130681"/>
            </p14:xfrm>
          </p:contentPart>
        </mc:Choice>
        <mc:Fallback xmlns="">
          <p:pic>
            <p:nvPicPr>
              <p:cNvPr id="24" name="Ink 23">
                <a:extLst>
                  <a:ext uri="{FF2B5EF4-FFF2-40B4-BE49-F238E27FC236}">
                    <a16:creationId xmlns:a16="http://schemas.microsoft.com/office/drawing/2014/main" id="{E43FFC67-7AB0-A6EB-EB21-88AF332B9C5C}"/>
                  </a:ext>
                </a:extLst>
              </p:cNvPr>
              <p:cNvPicPr/>
              <p:nvPr/>
            </p:nvPicPr>
            <p:blipFill>
              <a:blip r:embed="rId11"/>
              <a:stretch>
                <a:fillRect/>
              </a:stretch>
            </p:blipFill>
            <p:spPr>
              <a:xfrm>
                <a:off x="8029867" y="2317036"/>
                <a:ext cx="650520" cy="256322"/>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5" name="Ink 24">
                <a:extLst>
                  <a:ext uri="{FF2B5EF4-FFF2-40B4-BE49-F238E27FC236}">
                    <a16:creationId xmlns:a16="http://schemas.microsoft.com/office/drawing/2014/main" id="{7AA50DB1-752F-FDF2-169B-6F6715B4B1F8}"/>
                  </a:ext>
                </a:extLst>
              </p14:cNvPr>
              <p14:cNvContentPartPr/>
              <p14:nvPr/>
            </p14:nvContentPartPr>
            <p14:xfrm>
              <a:off x="8949307" y="2261236"/>
              <a:ext cx="391680" cy="147961"/>
            </p14:xfrm>
          </p:contentPart>
        </mc:Choice>
        <mc:Fallback xmlns="">
          <p:pic>
            <p:nvPicPr>
              <p:cNvPr id="25" name="Ink 24">
                <a:extLst>
                  <a:ext uri="{FF2B5EF4-FFF2-40B4-BE49-F238E27FC236}">
                    <a16:creationId xmlns:a16="http://schemas.microsoft.com/office/drawing/2014/main" id="{7AA50DB1-752F-FDF2-169B-6F6715B4B1F8}"/>
                  </a:ext>
                </a:extLst>
              </p:cNvPr>
              <p:cNvPicPr/>
              <p:nvPr/>
            </p:nvPicPr>
            <p:blipFill>
              <a:blip r:embed="rId13"/>
              <a:stretch>
                <a:fillRect/>
              </a:stretch>
            </p:blipFill>
            <p:spPr>
              <a:xfrm>
                <a:off x="8886365" y="2198388"/>
                <a:ext cx="517205" cy="273297"/>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8" name="Ink 27">
                <a:extLst>
                  <a:ext uri="{FF2B5EF4-FFF2-40B4-BE49-F238E27FC236}">
                    <a16:creationId xmlns:a16="http://schemas.microsoft.com/office/drawing/2014/main" id="{2991F99E-B3BD-6813-EC71-9628DD523042}"/>
                  </a:ext>
                </a:extLst>
              </p14:cNvPr>
              <p14:cNvContentPartPr/>
              <p14:nvPr/>
            </p14:nvContentPartPr>
            <p14:xfrm>
              <a:off x="4045027" y="2056037"/>
              <a:ext cx="361" cy="361"/>
            </p14:xfrm>
          </p:contentPart>
        </mc:Choice>
        <mc:Fallback xmlns="">
          <p:pic>
            <p:nvPicPr>
              <p:cNvPr id="28" name="Ink 27">
                <a:extLst>
                  <a:ext uri="{FF2B5EF4-FFF2-40B4-BE49-F238E27FC236}">
                    <a16:creationId xmlns:a16="http://schemas.microsoft.com/office/drawing/2014/main" id="{2991F99E-B3BD-6813-EC71-9628DD523042}"/>
                  </a:ext>
                </a:extLst>
              </p:cNvPr>
              <p:cNvPicPr/>
              <p:nvPr/>
            </p:nvPicPr>
            <p:blipFill>
              <a:blip r:embed="rId8"/>
              <a:stretch>
                <a:fillRect/>
              </a:stretch>
            </p:blipFill>
            <p:spPr>
              <a:xfrm>
                <a:off x="3981852" y="1992862"/>
                <a:ext cx="126350" cy="126350"/>
              </a:xfrm>
              <a:prstGeom prst="rect">
                <a:avLst/>
              </a:prstGeom>
            </p:spPr>
          </p:pic>
        </mc:Fallback>
      </mc:AlternateContent>
      <p:sp>
        <p:nvSpPr>
          <p:cNvPr id="9" name="TextBox 8">
            <a:extLst>
              <a:ext uri="{FF2B5EF4-FFF2-40B4-BE49-F238E27FC236}">
                <a16:creationId xmlns:a16="http://schemas.microsoft.com/office/drawing/2014/main" id="{1D33F3B5-F1FC-68CF-96C9-2B6A993ADC98}"/>
              </a:ext>
            </a:extLst>
          </p:cNvPr>
          <p:cNvSpPr txBox="1"/>
          <p:nvPr/>
        </p:nvSpPr>
        <p:spPr>
          <a:xfrm>
            <a:off x="5243335" y="1878638"/>
            <a:ext cx="5968438" cy="3354767"/>
          </a:xfrm>
          <a:prstGeom prst="rect">
            <a:avLst/>
          </a:prstGeom>
          <a:noFill/>
        </p:spPr>
        <p:txBody>
          <a:bodyPr wrap="square" lIns="91440" tIns="45721" rIns="91440" bIns="45721" anchor="t">
            <a:spAutoFit/>
          </a:bodyPr>
          <a:lstStyle/>
          <a:p>
            <a:r>
              <a:rPr lang="en-GB" sz="2400" dirty="0">
                <a:solidFill>
                  <a:srgbClr val="000000"/>
                </a:solidFill>
                <a:latin typeface="Segoe UI"/>
                <a:cs typeface="Segoe UI"/>
              </a:rPr>
              <a:t>The most common way to consume cannabis in the UK is by mixing it with tobacco and rolling it into a joint.</a:t>
            </a:r>
            <a:endParaRPr lang="en-US" sz="2400" dirty="0">
              <a:latin typeface="Segoe UI"/>
              <a:cs typeface="Segoe UI"/>
            </a:endParaRPr>
          </a:p>
          <a:p>
            <a:endParaRPr lang="en-GB" sz="2400" dirty="0">
              <a:latin typeface="Segoe UI" panose="020B0502040204020203" pitchFamily="34" charset="0"/>
              <a:cs typeface="Segoe UI" panose="020B0502040204020203" pitchFamily="34" charset="0"/>
            </a:endParaRPr>
          </a:p>
          <a:p>
            <a:endParaRPr lang="en-GB" sz="2400" dirty="0">
              <a:solidFill>
                <a:srgbClr val="000000"/>
              </a:solidFill>
              <a:latin typeface="Segoe UI" panose="020B0502040204020203" pitchFamily="34" charset="0"/>
              <a:cs typeface="Segoe UI" panose="020B0502040204020203" pitchFamily="34" charset="0"/>
            </a:endParaRPr>
          </a:p>
          <a:p>
            <a:r>
              <a:rPr lang="en-GB" sz="2400" dirty="0">
                <a:solidFill>
                  <a:srgbClr val="000000"/>
                </a:solidFill>
                <a:latin typeface="Segoe UI"/>
                <a:cs typeface="Segoe UI"/>
              </a:rPr>
              <a:t>Using cannabis in this way can be a route into nicotine dependency as well as the risk of cannabis dependency.</a:t>
            </a:r>
            <a:endParaRPr lang="en-GB" sz="2400" dirty="0">
              <a:latin typeface="Segoe UI"/>
              <a:cs typeface="Segoe UI"/>
            </a:endParaRPr>
          </a:p>
          <a:p>
            <a:endParaRPr lang="en-GB" sz="2000" b="1" dirty="0">
              <a:solidFill>
                <a:srgbClr val="000000"/>
              </a:solidFill>
              <a:latin typeface="Segoe UI" panose="020B0502040204020203" pitchFamily="34" charset="0"/>
              <a:cs typeface="Segoe UI" panose="020B0502040204020203" pitchFamily="34" charset="0"/>
            </a:endParaRPr>
          </a:p>
        </p:txBody>
      </p:sp>
      <p:pic>
        <p:nvPicPr>
          <p:cNvPr id="4" name="Picture 3" descr="A close-up of a cigarette&#10;&#10;AI-generated content may be incorrect.">
            <a:extLst>
              <a:ext uri="{FF2B5EF4-FFF2-40B4-BE49-F238E27FC236}">
                <a16:creationId xmlns:a16="http://schemas.microsoft.com/office/drawing/2014/main" id="{8DD81946-44C1-9F88-DD7C-190C883C102C}"/>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897997" y="1997918"/>
            <a:ext cx="3845020" cy="3384508"/>
          </a:xfrm>
          <a:prstGeom prst="rect">
            <a:avLst/>
          </a:prstGeom>
        </p:spPr>
      </p:pic>
      <p:pic>
        <p:nvPicPr>
          <p:cNvPr id="8" name="Picture 7" descr="A colorful rectangular sign with black text&#10;&#10;AI-generated content may be incorrect.">
            <a:extLst>
              <a:ext uri="{FF2B5EF4-FFF2-40B4-BE49-F238E27FC236}">
                <a16:creationId xmlns:a16="http://schemas.microsoft.com/office/drawing/2014/main" id="{C2E62CC5-2C6F-4BFF-0C98-29BEE61E14CA}"/>
              </a:ext>
            </a:extLst>
          </p:cNvPr>
          <p:cNvPicPr>
            <a:picLocks noChangeAspect="1"/>
          </p:cNvPicPr>
          <p:nvPr/>
        </p:nvPicPr>
        <p:blipFill>
          <a:blip r:embed="rId16"/>
          <a:stretch>
            <a:fillRect/>
          </a:stretch>
        </p:blipFill>
        <p:spPr>
          <a:xfrm>
            <a:off x="117131" y="60878"/>
            <a:ext cx="1400174" cy="971550"/>
          </a:xfrm>
          <a:prstGeom prst="rect">
            <a:avLst/>
          </a:prstGeom>
        </p:spPr>
      </p:pic>
      <p:pic>
        <p:nvPicPr>
          <p:cNvPr id="10" name="Picture 9" descr="A colorful rectangular sign with black text&#10;&#10;AI-generated content may be incorrect.">
            <a:extLst>
              <a:ext uri="{FF2B5EF4-FFF2-40B4-BE49-F238E27FC236}">
                <a16:creationId xmlns:a16="http://schemas.microsoft.com/office/drawing/2014/main" id="{A99EDBD8-78E0-7D4C-833D-8A171D1130AA}"/>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329637" y="84625"/>
            <a:ext cx="1264700" cy="916046"/>
          </a:xfrm>
          <a:prstGeom prst="rect">
            <a:avLst/>
          </a:prstGeom>
        </p:spPr>
      </p:pic>
      <p:pic>
        <p:nvPicPr>
          <p:cNvPr id="12" name="Picture 11" descr="Blue and white logo with text&#10;&#10;AI-generated content may be incorrect.">
            <a:extLst>
              <a:ext uri="{FF2B5EF4-FFF2-40B4-BE49-F238E27FC236}">
                <a16:creationId xmlns:a16="http://schemas.microsoft.com/office/drawing/2014/main" id="{7A9D8989-AA47-A597-0133-C6B912DDC10D}"/>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10913968" y="201421"/>
            <a:ext cx="966293" cy="713431"/>
          </a:xfrm>
          <a:prstGeom prst="rect">
            <a:avLst/>
          </a:prstGeom>
        </p:spPr>
      </p:pic>
    </p:spTree>
    <p:extLst>
      <p:ext uri="{BB962C8B-B14F-4D97-AF65-F5344CB8AC3E}">
        <p14:creationId xmlns:p14="http://schemas.microsoft.com/office/powerpoint/2010/main" val="34470334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49D476-9E3C-F8A9-8641-9A1A5D8FF004}"/>
            </a:ext>
          </a:extLst>
        </p:cNvPr>
        <p:cNvGrpSpPr/>
        <p:nvPr/>
      </p:nvGrpSpPr>
      <p:grpSpPr>
        <a:xfrm>
          <a:off x="0" y="0"/>
          <a:ext cx="0" cy="0"/>
          <a:chOff x="0" y="0"/>
          <a:chExt cx="0" cy="0"/>
        </a:xfrm>
      </p:grpSpPr>
      <p:pic>
        <p:nvPicPr>
          <p:cNvPr id="10" name="Content Placeholder 3" descr="A scale with cigarettes and money&#10;&#10;AI-generated content may be incorrect.">
            <a:extLst>
              <a:ext uri="{FF2B5EF4-FFF2-40B4-BE49-F238E27FC236}">
                <a16:creationId xmlns:a16="http://schemas.microsoft.com/office/drawing/2014/main" id="{558BD3CB-4F22-ECA3-49FD-B9876B962B44}"/>
              </a:ext>
            </a:extLst>
          </p:cNvPr>
          <p:cNvPicPr>
            <a:picLocks noChangeAspect="1"/>
          </p:cNvPicPr>
          <p:nvPr/>
        </p:nvPicPr>
        <p:blipFill>
          <a:blip r:embed="rId4" cstate="screen">
            <a:alphaModFix amt="60000"/>
            <a:extLst>
              <a:ext uri="{28A0092B-C50C-407E-A947-70E740481C1C}">
                <a14:useLocalDpi xmlns:a14="http://schemas.microsoft.com/office/drawing/2010/main"/>
              </a:ext>
            </a:extLst>
          </a:blip>
          <a:srcRect/>
          <a:stretch/>
        </p:blipFill>
        <p:spPr>
          <a:xfrm>
            <a:off x="180976" y="182880"/>
            <a:ext cx="11823637" cy="6499785"/>
          </a:xfrm>
          <a:prstGeom prst="rect">
            <a:avLst/>
          </a:prstGeom>
        </p:spPr>
      </p:pic>
      <p:sp>
        <p:nvSpPr>
          <p:cNvPr id="6" name="Oval 5">
            <a:extLst>
              <a:ext uri="{FF2B5EF4-FFF2-40B4-BE49-F238E27FC236}">
                <a16:creationId xmlns:a16="http://schemas.microsoft.com/office/drawing/2014/main" id="{C21F6B94-FA33-F76D-1B7F-73AA685FC16F}"/>
              </a:ext>
            </a:extLst>
          </p:cNvPr>
          <p:cNvSpPr/>
          <p:nvPr/>
        </p:nvSpPr>
        <p:spPr>
          <a:xfrm>
            <a:off x="7846999" y="-348136"/>
            <a:ext cx="4730002" cy="4397074"/>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801"/>
          </a:p>
        </p:txBody>
      </p:sp>
      <p:sp>
        <p:nvSpPr>
          <p:cNvPr id="17" name="Title 1">
            <a:extLst>
              <a:ext uri="{FF2B5EF4-FFF2-40B4-BE49-F238E27FC236}">
                <a16:creationId xmlns:a16="http://schemas.microsoft.com/office/drawing/2014/main" id="{ED305DF3-618D-06B0-B642-E3335C36F14F}"/>
              </a:ext>
            </a:extLst>
          </p:cNvPr>
          <p:cNvSpPr txBox="1">
            <a:spLocks/>
          </p:cNvSpPr>
          <p:nvPr/>
        </p:nvSpPr>
        <p:spPr>
          <a:xfrm>
            <a:off x="3047662" y="577655"/>
            <a:ext cx="3436501" cy="1133132"/>
          </a:xfrm>
          <a:prstGeom prst="rect">
            <a:avLst/>
          </a:prstGeom>
        </p:spPr>
        <p:txBody>
          <a:bodyPr vert="horz" lIns="91440" tIns="45721" rIns="91440" bIns="4572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br>
              <a:rPr lang="en-GB" sz="3200">
                <a:latin typeface="Segoe UI" panose="020B0502040204020203" pitchFamily="34" charset="0"/>
                <a:cs typeface="Segoe UI" panose="020B0502040204020203" pitchFamily="34" charset="0"/>
              </a:rPr>
            </a:br>
            <a:endParaRPr lang="en-GB" sz="3200">
              <a:latin typeface="Segoe UI" panose="020B0502040204020203" pitchFamily="34" charset="0"/>
              <a:cs typeface="Segoe UI" panose="020B0502040204020203" pitchFamily="34" charset="0"/>
            </a:endParaRPr>
          </a:p>
        </p:txBody>
      </p:sp>
      <p:sp>
        <p:nvSpPr>
          <p:cNvPr id="4" name="TextBox 3">
            <a:extLst>
              <a:ext uri="{FF2B5EF4-FFF2-40B4-BE49-F238E27FC236}">
                <a16:creationId xmlns:a16="http://schemas.microsoft.com/office/drawing/2014/main" id="{F75F4F7C-BC03-D4F8-B7F3-04F8494EBFC0}"/>
              </a:ext>
            </a:extLst>
          </p:cNvPr>
          <p:cNvSpPr txBox="1"/>
          <p:nvPr/>
        </p:nvSpPr>
        <p:spPr>
          <a:xfrm>
            <a:off x="8418309" y="1003609"/>
            <a:ext cx="3181355" cy="1077218"/>
          </a:xfrm>
          <a:prstGeom prst="rect">
            <a:avLst/>
          </a:prstGeom>
          <a:noFill/>
        </p:spPr>
        <p:txBody>
          <a:bodyPr wrap="square" lIns="91440" tIns="45720" rIns="91440" bIns="45720" anchor="t">
            <a:spAutoFit/>
          </a:bodyPr>
          <a:lstStyle/>
          <a:p>
            <a:r>
              <a:rPr lang="en-US" sz="3200" b="1">
                <a:solidFill>
                  <a:schemeClr val="bg1"/>
                </a:solidFill>
                <a:latin typeface="Segoe UI"/>
                <a:cs typeface="Segoe UI"/>
              </a:rPr>
              <a:t>Financial Cost </a:t>
            </a:r>
            <a:r>
              <a:rPr lang="en-US" sz="3200" b="1" dirty="0">
                <a:solidFill>
                  <a:schemeClr val="bg1"/>
                </a:solidFill>
                <a:latin typeface="Segoe UI"/>
                <a:cs typeface="Segoe UI"/>
              </a:rPr>
              <a:t>of Smoking </a:t>
            </a:r>
          </a:p>
        </p:txBody>
      </p:sp>
      <p:pic>
        <p:nvPicPr>
          <p:cNvPr id="7" name="Picture 6" descr="A colorful rectangular sign with black text&#10;&#10;AI-generated content may be incorrect.">
            <a:extLst>
              <a:ext uri="{FF2B5EF4-FFF2-40B4-BE49-F238E27FC236}">
                <a16:creationId xmlns:a16="http://schemas.microsoft.com/office/drawing/2014/main" id="{E8AC7C46-E221-5D81-69A6-1F4A0D75582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9637" y="84625"/>
            <a:ext cx="1264700" cy="916046"/>
          </a:xfrm>
          <a:prstGeom prst="rect">
            <a:avLst/>
          </a:prstGeom>
        </p:spPr>
      </p:pic>
      <p:pic>
        <p:nvPicPr>
          <p:cNvPr id="9" name="Picture 8" descr="Blue and white logo with text&#10;&#10;AI-generated content may be incorrect.">
            <a:extLst>
              <a:ext uri="{FF2B5EF4-FFF2-40B4-BE49-F238E27FC236}">
                <a16:creationId xmlns:a16="http://schemas.microsoft.com/office/drawing/2014/main" id="{462DCFA6-9126-585F-D897-FE9F4F50F64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913968" y="201421"/>
            <a:ext cx="966293" cy="713431"/>
          </a:xfrm>
          <a:prstGeom prst="rect">
            <a:avLst/>
          </a:prstGeom>
        </p:spPr>
      </p:pic>
    </p:spTree>
    <p:custDataLst>
      <p:tags r:id="rId1"/>
    </p:custDataLst>
    <p:extLst>
      <p:ext uri="{BB962C8B-B14F-4D97-AF65-F5344CB8AC3E}">
        <p14:creationId xmlns:p14="http://schemas.microsoft.com/office/powerpoint/2010/main" val="9534318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a:extLst>
              <a:ext uri="{FF2B5EF4-FFF2-40B4-BE49-F238E27FC236}">
                <a16:creationId xmlns:a16="http://schemas.microsoft.com/office/drawing/2014/main" id="{FCE303A2-EEC7-2EC9-8F33-F389EEFBFD48}"/>
              </a:ext>
            </a:extLst>
          </p:cNvPr>
          <p:cNvSpPr txBox="1">
            <a:spLocks/>
          </p:cNvSpPr>
          <p:nvPr/>
        </p:nvSpPr>
        <p:spPr>
          <a:xfrm>
            <a:off x="0" y="2"/>
            <a:ext cx="12192000" cy="1045029"/>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3200" b="1">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 Activity: Wish List </a:t>
            </a:r>
          </a:p>
        </p:txBody>
      </p:sp>
      <p:sp>
        <p:nvSpPr>
          <p:cNvPr id="3" name="TextBox 2">
            <a:extLst>
              <a:ext uri="{FF2B5EF4-FFF2-40B4-BE49-F238E27FC236}">
                <a16:creationId xmlns:a16="http://schemas.microsoft.com/office/drawing/2014/main" id="{54DACF85-C209-E511-DB69-FDDD6F185AD6}"/>
              </a:ext>
            </a:extLst>
          </p:cNvPr>
          <p:cNvSpPr txBox="1"/>
          <p:nvPr/>
        </p:nvSpPr>
        <p:spPr>
          <a:xfrm>
            <a:off x="8166205" y="5729795"/>
            <a:ext cx="2135892" cy="646587"/>
          </a:xfrm>
          <a:prstGeom prst="rect">
            <a:avLst/>
          </a:prstGeom>
          <a:noFill/>
        </p:spPr>
        <p:txBody>
          <a:bodyPr wrap="square" rtlCol="0">
            <a:spAutoFit/>
          </a:bodyPr>
          <a:lstStyle/>
          <a:p>
            <a:pPr algn="ctr"/>
            <a:r>
              <a:rPr lang="en-US" sz="1801">
                <a:solidFill>
                  <a:schemeClr val="bg1"/>
                </a:solidFill>
                <a:latin typeface="Segoe UI" panose="020B0502040204020203" pitchFamily="34" charset="0"/>
                <a:cs typeface="Segoe UI" panose="020B0502040204020203" pitchFamily="34" charset="0"/>
              </a:rPr>
              <a:t>Can you think of anything else ? </a:t>
            </a:r>
          </a:p>
        </p:txBody>
      </p:sp>
      <p:pic>
        <p:nvPicPr>
          <p:cNvPr id="2" name="Picture 2" descr="Wishlist Printable Tracker Template Christmas, Birthday, Holiday, Shopping  Wish Gifts For Make A Giftlist PDF | ak-hospital.com">
            <a:extLst>
              <a:ext uri="{FF2B5EF4-FFF2-40B4-BE49-F238E27FC236}">
                <a16:creationId xmlns:a16="http://schemas.microsoft.com/office/drawing/2014/main" id="{DA36DA15-A7C1-3802-941B-3A61FF603FB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734668" y="1032428"/>
            <a:ext cx="4457332" cy="57703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CE05BE1-200E-0813-17C8-4B116BAB323B}"/>
              </a:ext>
            </a:extLst>
          </p:cNvPr>
          <p:cNvSpPr txBox="1"/>
          <p:nvPr/>
        </p:nvSpPr>
        <p:spPr>
          <a:xfrm>
            <a:off x="963551" y="1405196"/>
            <a:ext cx="5812219" cy="7012689"/>
          </a:xfrm>
          <a:prstGeom prst="rect">
            <a:avLst/>
          </a:prstGeom>
          <a:noFill/>
        </p:spPr>
        <p:txBody>
          <a:bodyPr wrap="square">
            <a:spAutoFit/>
          </a:bodyPr>
          <a:lstStyle/>
          <a:p>
            <a:pPr>
              <a:lnSpc>
                <a:spcPct val="150000"/>
              </a:lnSpc>
            </a:pPr>
            <a:r>
              <a:rPr lang="en-US" sz="2400" dirty="0">
                <a:latin typeface="Segoe UI" panose="020B0502040204020203" pitchFamily="34" charset="0"/>
                <a:cs typeface="Segoe UI" panose="020B0502040204020203" pitchFamily="34" charset="0"/>
              </a:rPr>
              <a:t>You have a budget of £500.00 </a:t>
            </a:r>
          </a:p>
          <a:p>
            <a:pPr>
              <a:lnSpc>
                <a:spcPct val="150000"/>
              </a:lnSpc>
            </a:pPr>
            <a:r>
              <a:rPr lang="en-US" dirty="0">
                <a:latin typeface="Segoe UI" panose="020B0502040204020203" pitchFamily="34" charset="0"/>
                <a:cs typeface="Segoe UI" panose="020B0502040204020203" pitchFamily="34" charset="0"/>
              </a:rPr>
              <a:t>(birthday money/wages)</a:t>
            </a:r>
          </a:p>
          <a:p>
            <a:pPr>
              <a:lnSpc>
                <a:spcPct val="150000"/>
              </a:lnSpc>
            </a:pPr>
            <a:r>
              <a:rPr lang="en-US" sz="2400" dirty="0">
                <a:latin typeface="Segoe UI" panose="020B0502040204020203" pitchFamily="34" charset="0"/>
                <a:cs typeface="Segoe UI" panose="020B0502040204020203" pitchFamily="34" charset="0"/>
              </a:rPr>
              <a:t> </a:t>
            </a:r>
          </a:p>
          <a:p>
            <a:pPr>
              <a:lnSpc>
                <a:spcPct val="150000"/>
              </a:lnSpc>
            </a:pPr>
            <a:r>
              <a:rPr lang="en-US" sz="2400" dirty="0">
                <a:latin typeface="Segoe UI" panose="020B0502040204020203" pitchFamily="34" charset="0"/>
                <a:cs typeface="Segoe UI" panose="020B0502040204020203" pitchFamily="34" charset="0"/>
              </a:rPr>
              <a:t>What would you buy with £500.00?</a:t>
            </a:r>
          </a:p>
          <a:p>
            <a:pPr>
              <a:lnSpc>
                <a:spcPct val="150000"/>
              </a:lnSpc>
            </a:pPr>
            <a:endParaRPr lang="en-US" sz="2400" b="1" dirty="0">
              <a:latin typeface="Segoe UI" panose="020B0502040204020203" pitchFamily="34" charset="0"/>
              <a:cs typeface="Segoe UI" panose="020B0502040204020203" pitchFamily="34" charset="0"/>
            </a:endParaRPr>
          </a:p>
          <a:p>
            <a:pPr>
              <a:lnSpc>
                <a:spcPct val="150000"/>
              </a:lnSpc>
            </a:pPr>
            <a:r>
              <a:rPr lang="en-US" sz="2400" dirty="0">
                <a:latin typeface="Segoe UI" panose="020B0502040204020203" pitchFamily="34" charset="0"/>
                <a:cs typeface="Segoe UI" panose="020B0502040204020203" pitchFamily="34" charset="0"/>
              </a:rPr>
              <a:t>Your wish list must have 5 – 10 items</a:t>
            </a:r>
          </a:p>
          <a:p>
            <a:pPr>
              <a:lnSpc>
                <a:spcPct val="150000"/>
              </a:lnSpc>
            </a:pPr>
            <a:endParaRPr lang="en-US" sz="2400" dirty="0">
              <a:latin typeface="Segoe UI" panose="020B0502040204020203" pitchFamily="34" charset="0"/>
              <a:cs typeface="Segoe UI" panose="020B0502040204020203" pitchFamily="34" charset="0"/>
            </a:endParaRPr>
          </a:p>
          <a:p>
            <a:pPr>
              <a:lnSpc>
                <a:spcPct val="150000"/>
              </a:lnSpc>
            </a:pPr>
            <a:r>
              <a:rPr lang="en-US" sz="2400" dirty="0">
                <a:latin typeface="Segoe UI" panose="020B0502040204020203" pitchFamily="34" charset="0"/>
                <a:cs typeface="Segoe UI" panose="020B0502040204020203" pitchFamily="34" charset="0"/>
              </a:rPr>
              <a:t>It must be as close to £500.00 as possible</a:t>
            </a:r>
          </a:p>
          <a:p>
            <a:pPr>
              <a:lnSpc>
                <a:spcPct val="150000"/>
              </a:lnSpc>
            </a:pPr>
            <a:endParaRPr lang="en-US" sz="1801" dirty="0">
              <a:latin typeface="Segoe UI" panose="020B0502040204020203" pitchFamily="34" charset="0"/>
              <a:cs typeface="Segoe UI" panose="020B0502040204020203" pitchFamily="34" charset="0"/>
            </a:endParaRPr>
          </a:p>
          <a:p>
            <a:pPr>
              <a:lnSpc>
                <a:spcPct val="150000"/>
              </a:lnSpc>
            </a:pPr>
            <a:endParaRPr lang="en-US" sz="1801" b="1" dirty="0">
              <a:latin typeface="Segoe UI" panose="020B0502040204020203" pitchFamily="34" charset="0"/>
              <a:cs typeface="Segoe UI" panose="020B0502040204020203" pitchFamily="34" charset="0"/>
            </a:endParaRPr>
          </a:p>
          <a:p>
            <a:pPr>
              <a:lnSpc>
                <a:spcPct val="150000"/>
              </a:lnSpc>
            </a:pPr>
            <a:endParaRPr lang="en-GB" sz="1801" dirty="0">
              <a:latin typeface="Segoe UI" panose="020B0502040204020203" pitchFamily="34" charset="0"/>
              <a:cs typeface="Segoe UI" panose="020B0502040204020203" pitchFamily="34" charset="0"/>
            </a:endParaRPr>
          </a:p>
          <a:p>
            <a:pPr>
              <a:lnSpc>
                <a:spcPct val="150000"/>
              </a:lnSpc>
            </a:pPr>
            <a:r>
              <a:rPr lang="en-US" sz="1801" dirty="0">
                <a:latin typeface="Segoe UI" panose="020B0502040204020203" pitchFamily="34" charset="0"/>
                <a:cs typeface="Segoe UI" panose="020B0502040204020203" pitchFamily="34" charset="0"/>
              </a:rPr>
              <a:t> </a:t>
            </a:r>
          </a:p>
          <a:p>
            <a:pPr>
              <a:lnSpc>
                <a:spcPct val="115000"/>
              </a:lnSpc>
              <a:spcAft>
                <a:spcPts val="800"/>
              </a:spcAft>
              <a:buSzPts val="1000"/>
              <a:tabLst>
                <a:tab pos="457206" algn="l"/>
              </a:tabLst>
            </a:pPr>
            <a:endParaRPr lang="en-GB" sz="1801" kern="100" dirty="0">
              <a:solidFill>
                <a:srgbClr val="000000"/>
              </a:solidFill>
              <a:latin typeface="Segoe UI" panose="020B0502040204020203" pitchFamily="34" charset="0"/>
              <a:ea typeface="DengXian" panose="02010600030101010101" pitchFamily="2" charset="-122"/>
              <a:cs typeface="Segoe UI" panose="020B0502040204020203" pitchFamily="34" charset="0"/>
            </a:endParaRPr>
          </a:p>
          <a:p>
            <a:pPr>
              <a:lnSpc>
                <a:spcPct val="150000"/>
              </a:lnSpc>
            </a:pPr>
            <a:endParaRPr lang="en-US" sz="2000" b="1" dirty="0">
              <a:latin typeface="Segoe UI" panose="020B0502040204020203" pitchFamily="34" charset="0"/>
              <a:cs typeface="Segoe UI" panose="020B0502040204020203" pitchFamily="34" charset="0"/>
            </a:endParaRPr>
          </a:p>
        </p:txBody>
      </p:sp>
      <p:pic>
        <p:nvPicPr>
          <p:cNvPr id="6" name="Picture 5" descr="A colorful rectangular sign with black text&#10;&#10;AI-generated content may be incorrect.">
            <a:extLst>
              <a:ext uri="{FF2B5EF4-FFF2-40B4-BE49-F238E27FC236}">
                <a16:creationId xmlns:a16="http://schemas.microsoft.com/office/drawing/2014/main" id="{E1E127BE-31E7-81AE-978E-36BEA2918AD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9637" y="84625"/>
            <a:ext cx="1264700" cy="916046"/>
          </a:xfrm>
          <a:prstGeom prst="rect">
            <a:avLst/>
          </a:prstGeom>
        </p:spPr>
      </p:pic>
      <p:pic>
        <p:nvPicPr>
          <p:cNvPr id="11" name="Picture 10" descr="Blue and white logo with text&#10;&#10;AI-generated content may be incorrect.">
            <a:extLst>
              <a:ext uri="{FF2B5EF4-FFF2-40B4-BE49-F238E27FC236}">
                <a16:creationId xmlns:a16="http://schemas.microsoft.com/office/drawing/2014/main" id="{FD24B02E-866E-2C55-6981-F0AA2BF166F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13968" y="201421"/>
            <a:ext cx="966293" cy="713431"/>
          </a:xfrm>
          <a:prstGeom prst="rect">
            <a:avLst/>
          </a:prstGeom>
        </p:spPr>
      </p:pic>
    </p:spTree>
    <p:extLst>
      <p:ext uri="{BB962C8B-B14F-4D97-AF65-F5344CB8AC3E}">
        <p14:creationId xmlns:p14="http://schemas.microsoft.com/office/powerpoint/2010/main" val="38245225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98A21-B9CA-86D8-A97C-B2F171B38DCC}"/>
            </a:ext>
          </a:extLst>
        </p:cNvPr>
        <p:cNvGrpSpPr/>
        <p:nvPr/>
      </p:nvGrpSpPr>
      <p:grpSpPr>
        <a:xfrm>
          <a:off x="0" y="0"/>
          <a:ext cx="0" cy="0"/>
          <a:chOff x="0" y="0"/>
          <a:chExt cx="0" cy="0"/>
        </a:xfrm>
      </p:grpSpPr>
      <p:sp>
        <p:nvSpPr>
          <p:cNvPr id="7" name="Title 5">
            <a:extLst>
              <a:ext uri="{FF2B5EF4-FFF2-40B4-BE49-F238E27FC236}">
                <a16:creationId xmlns:a16="http://schemas.microsoft.com/office/drawing/2014/main" id="{F78ECF35-61A5-6208-28C9-B128025C9435}"/>
              </a:ext>
            </a:extLst>
          </p:cNvPr>
          <p:cNvSpPr txBox="1">
            <a:spLocks/>
          </p:cNvSpPr>
          <p:nvPr/>
        </p:nvSpPr>
        <p:spPr>
          <a:xfrm>
            <a:off x="0" y="2"/>
            <a:ext cx="12192000" cy="1045029"/>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3200" b="1">
                <a:effectLst>
                  <a:outerShdw blurRad="50800" dist="38100" dir="2700000" algn="tl" rotWithShape="0">
                    <a:prstClr val="black">
                      <a:alpha val="40000"/>
                    </a:prstClr>
                  </a:outerShdw>
                </a:effectLst>
                <a:latin typeface="Segoe UI"/>
                <a:cs typeface="Segoe UI"/>
              </a:rPr>
              <a:t> Activity: Financial Cost of Smoking </a:t>
            </a:r>
          </a:p>
        </p:txBody>
      </p:sp>
      <p:sp>
        <p:nvSpPr>
          <p:cNvPr id="3" name="TextBox 2">
            <a:extLst>
              <a:ext uri="{FF2B5EF4-FFF2-40B4-BE49-F238E27FC236}">
                <a16:creationId xmlns:a16="http://schemas.microsoft.com/office/drawing/2014/main" id="{7029C589-D6FF-75EC-1E20-F792CCA8755E}"/>
              </a:ext>
            </a:extLst>
          </p:cNvPr>
          <p:cNvSpPr txBox="1"/>
          <p:nvPr/>
        </p:nvSpPr>
        <p:spPr>
          <a:xfrm>
            <a:off x="8166205" y="5729795"/>
            <a:ext cx="2135892" cy="646587"/>
          </a:xfrm>
          <a:prstGeom prst="rect">
            <a:avLst/>
          </a:prstGeom>
          <a:noFill/>
        </p:spPr>
        <p:txBody>
          <a:bodyPr wrap="square" rtlCol="0">
            <a:spAutoFit/>
          </a:bodyPr>
          <a:lstStyle/>
          <a:p>
            <a:pPr algn="ctr"/>
            <a:r>
              <a:rPr lang="en-US" sz="1801">
                <a:solidFill>
                  <a:schemeClr val="bg1"/>
                </a:solidFill>
                <a:latin typeface="Segoe UI" panose="020B0502040204020203" pitchFamily="34" charset="0"/>
                <a:cs typeface="Segoe UI" panose="020B0502040204020203" pitchFamily="34" charset="0"/>
              </a:rPr>
              <a:t>Can you think of anything else ? </a:t>
            </a:r>
          </a:p>
        </p:txBody>
      </p:sp>
      <p:sp>
        <p:nvSpPr>
          <p:cNvPr id="4" name="TextBox 3">
            <a:extLst>
              <a:ext uri="{FF2B5EF4-FFF2-40B4-BE49-F238E27FC236}">
                <a16:creationId xmlns:a16="http://schemas.microsoft.com/office/drawing/2014/main" id="{E405A90D-E1BF-D19B-BB2C-A1710DD24E34}"/>
              </a:ext>
            </a:extLst>
          </p:cNvPr>
          <p:cNvSpPr txBox="1"/>
          <p:nvPr/>
        </p:nvSpPr>
        <p:spPr>
          <a:xfrm>
            <a:off x="960141" y="1438097"/>
            <a:ext cx="6303711" cy="5569858"/>
          </a:xfrm>
          <a:prstGeom prst="rect">
            <a:avLst/>
          </a:prstGeom>
          <a:noFill/>
        </p:spPr>
        <p:txBody>
          <a:bodyPr wrap="square" lIns="91440" tIns="45720" rIns="91440" bIns="45720" anchor="t">
            <a:spAutoFit/>
          </a:bodyPr>
          <a:lstStyle/>
          <a:p>
            <a:pPr>
              <a:spcBef>
                <a:spcPts val="600"/>
              </a:spcBef>
            </a:pPr>
            <a:r>
              <a:rPr lang="en-US" sz="2400" dirty="0">
                <a:latin typeface="Segoe UI"/>
                <a:cs typeface="Segoe UI"/>
              </a:rPr>
              <a:t>In June 2025, 20 cigarettes cost on average £17.75</a:t>
            </a:r>
            <a:endParaRPr lang="en-US">
              <a:latin typeface="Segoe UI"/>
              <a:cs typeface="Segoe UI"/>
            </a:endParaRPr>
          </a:p>
          <a:p>
            <a:pPr>
              <a:spcBef>
                <a:spcPts val="600"/>
              </a:spcBef>
            </a:pPr>
            <a:r>
              <a:rPr lang="en-US" sz="2400" dirty="0">
                <a:latin typeface="Segoe UI"/>
                <a:cs typeface="Segoe UI"/>
              </a:rPr>
              <a:t>Using the 'NHS stop smoking calculator' work out the total cost for someone who smokes 20 a day from the age of 18 – 60 years old for:</a:t>
            </a:r>
          </a:p>
          <a:p>
            <a:pPr>
              <a:spcBef>
                <a:spcPts val="600"/>
              </a:spcBef>
            </a:pPr>
            <a:endParaRPr lang="en-US" sz="2400" dirty="0">
              <a:latin typeface="Segoe UI"/>
              <a:cs typeface="Segoe UI"/>
            </a:endParaRPr>
          </a:p>
          <a:p>
            <a:pPr>
              <a:spcBef>
                <a:spcPts val="600"/>
              </a:spcBef>
            </a:pPr>
            <a:r>
              <a:rPr lang="en-US" sz="2400" dirty="0">
                <a:latin typeface="Segoe UI"/>
                <a:cs typeface="Segoe UI"/>
              </a:rPr>
              <a:t>1 month</a:t>
            </a:r>
          </a:p>
          <a:p>
            <a:pPr>
              <a:spcBef>
                <a:spcPts val="600"/>
              </a:spcBef>
            </a:pPr>
            <a:r>
              <a:rPr lang="en-US" sz="2400" dirty="0">
                <a:latin typeface="Segoe UI"/>
                <a:cs typeface="Segoe UI"/>
              </a:rPr>
              <a:t>1 Year</a:t>
            </a:r>
          </a:p>
          <a:p>
            <a:pPr>
              <a:spcBef>
                <a:spcPts val="600"/>
              </a:spcBef>
            </a:pPr>
            <a:r>
              <a:rPr lang="en-US" sz="2400" dirty="0">
                <a:latin typeface="Segoe UI"/>
                <a:cs typeface="Segoe UI"/>
              </a:rPr>
              <a:t>Lifetime</a:t>
            </a:r>
            <a:endParaRPr lang="en-US" sz="2400">
              <a:latin typeface="Segoe UI" panose="020B0502040204020203" pitchFamily="34" charset="0"/>
              <a:cs typeface="Segoe UI" panose="020B0502040204020203" pitchFamily="34" charset="0"/>
            </a:endParaRPr>
          </a:p>
          <a:p>
            <a:pPr>
              <a:spcBef>
                <a:spcPts val="600"/>
              </a:spcBef>
              <a:tabLst>
                <a:tab pos="457206" algn="l"/>
              </a:tabLst>
            </a:pPr>
            <a:endParaRPr lang="en-US" sz="2400" dirty="0">
              <a:solidFill>
                <a:srgbClr val="000000"/>
              </a:solidFill>
              <a:latin typeface="Segoe UI"/>
              <a:ea typeface="DengXian" panose="02010600030101010101" pitchFamily="2" charset="-122"/>
              <a:cs typeface="Segoe UI"/>
            </a:endParaRPr>
          </a:p>
          <a:p>
            <a:pPr>
              <a:spcBef>
                <a:spcPts val="600"/>
              </a:spcBef>
              <a:spcAft>
                <a:spcPts val="800"/>
              </a:spcAft>
              <a:buSzPts val="1000"/>
              <a:tabLst>
                <a:tab pos="457206" algn="l"/>
              </a:tabLst>
            </a:pPr>
            <a:r>
              <a:rPr lang="en-GB" sz="2400" kern="100" dirty="0">
                <a:solidFill>
                  <a:srgbClr val="000000"/>
                </a:solidFill>
                <a:latin typeface="Segoe UI"/>
                <a:ea typeface="DengXian" panose="02010600030101010101" pitchFamily="2" charset="-122"/>
                <a:cs typeface="Segoe UI"/>
                <a:hlinkClick r:id="rId3"/>
              </a:rPr>
              <a:t>NHS stop smoking calculator</a:t>
            </a:r>
          </a:p>
          <a:p>
            <a:pPr>
              <a:lnSpc>
                <a:spcPct val="150000"/>
              </a:lnSpc>
            </a:pPr>
            <a:endParaRPr lang="en-US" sz="2000" b="1" dirty="0">
              <a:latin typeface="Segoe UI" panose="020B0502040204020203" pitchFamily="34" charset="0"/>
              <a:cs typeface="Segoe UI" panose="020B0502040204020203" pitchFamily="34" charset="0"/>
            </a:endParaRPr>
          </a:p>
        </p:txBody>
      </p:sp>
      <p:pic>
        <p:nvPicPr>
          <p:cNvPr id="5" name="Picture 4" descr="A pack of cigarettes in a red box&#10;&#10;Description automatically generated">
            <a:extLst>
              <a:ext uri="{FF2B5EF4-FFF2-40B4-BE49-F238E27FC236}">
                <a16:creationId xmlns:a16="http://schemas.microsoft.com/office/drawing/2014/main" id="{EB14DF27-1E9B-1BA2-2862-60B313C26784}"/>
              </a:ext>
            </a:extLst>
          </p:cNvPr>
          <p:cNvPicPr>
            <a:picLocks noChangeAspect="1"/>
          </p:cNvPicPr>
          <p:nvPr/>
        </p:nvPicPr>
        <p:blipFill>
          <a:blip r:embed="rId4"/>
          <a:stretch>
            <a:fillRect/>
          </a:stretch>
        </p:blipFill>
        <p:spPr>
          <a:xfrm>
            <a:off x="7358176" y="2492690"/>
            <a:ext cx="4356100" cy="2705100"/>
          </a:xfrm>
          <a:prstGeom prst="rect">
            <a:avLst/>
          </a:prstGeom>
          <a:ln>
            <a:solidFill>
              <a:schemeClr val="bg1"/>
            </a:solidFill>
          </a:ln>
        </p:spPr>
      </p:pic>
      <p:pic>
        <p:nvPicPr>
          <p:cNvPr id="6" name="Picture 5" descr="A colorful rectangular sign with black text&#10;&#10;AI-generated content may be incorrect.">
            <a:extLst>
              <a:ext uri="{FF2B5EF4-FFF2-40B4-BE49-F238E27FC236}">
                <a16:creationId xmlns:a16="http://schemas.microsoft.com/office/drawing/2014/main" id="{EE77C09C-DE91-CFAD-B0AA-53C30D29000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9637" y="84625"/>
            <a:ext cx="1264700" cy="916046"/>
          </a:xfrm>
          <a:prstGeom prst="rect">
            <a:avLst/>
          </a:prstGeom>
        </p:spPr>
      </p:pic>
      <p:pic>
        <p:nvPicPr>
          <p:cNvPr id="11" name="Picture 10" descr="Blue and white logo with text&#10;&#10;AI-generated content may be incorrect.">
            <a:extLst>
              <a:ext uri="{FF2B5EF4-FFF2-40B4-BE49-F238E27FC236}">
                <a16:creationId xmlns:a16="http://schemas.microsoft.com/office/drawing/2014/main" id="{AB5338C2-BAE4-DACB-E6A2-D6B2B325218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913968" y="201421"/>
            <a:ext cx="966293" cy="713431"/>
          </a:xfrm>
          <a:prstGeom prst="rect">
            <a:avLst/>
          </a:prstGeom>
        </p:spPr>
      </p:pic>
    </p:spTree>
    <p:extLst>
      <p:ext uri="{BB962C8B-B14F-4D97-AF65-F5344CB8AC3E}">
        <p14:creationId xmlns:p14="http://schemas.microsoft.com/office/powerpoint/2010/main" val="7560762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3C1C5C-442B-2274-A410-DB686292DEE6}"/>
            </a:ext>
          </a:extLst>
        </p:cNvPr>
        <p:cNvGrpSpPr/>
        <p:nvPr/>
      </p:nvGrpSpPr>
      <p:grpSpPr>
        <a:xfrm>
          <a:off x="0" y="0"/>
          <a:ext cx="0" cy="0"/>
          <a:chOff x="0" y="0"/>
          <a:chExt cx="0" cy="0"/>
        </a:xfrm>
      </p:grpSpPr>
      <p:sp>
        <p:nvSpPr>
          <p:cNvPr id="7" name="Title 5">
            <a:extLst>
              <a:ext uri="{FF2B5EF4-FFF2-40B4-BE49-F238E27FC236}">
                <a16:creationId xmlns:a16="http://schemas.microsoft.com/office/drawing/2014/main" id="{7B5CC3DA-96BE-5979-6338-3383D269A0C0}"/>
              </a:ext>
            </a:extLst>
          </p:cNvPr>
          <p:cNvSpPr txBox="1">
            <a:spLocks/>
          </p:cNvSpPr>
          <p:nvPr/>
        </p:nvSpPr>
        <p:spPr>
          <a:xfrm>
            <a:off x="0" y="2"/>
            <a:ext cx="12192000" cy="1045029"/>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3200" b="1">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 Activity: Wish List </a:t>
            </a:r>
          </a:p>
        </p:txBody>
      </p:sp>
      <p:sp>
        <p:nvSpPr>
          <p:cNvPr id="3" name="TextBox 2">
            <a:extLst>
              <a:ext uri="{FF2B5EF4-FFF2-40B4-BE49-F238E27FC236}">
                <a16:creationId xmlns:a16="http://schemas.microsoft.com/office/drawing/2014/main" id="{4EA70165-BD13-A48B-C4DC-375A54236BF7}"/>
              </a:ext>
            </a:extLst>
          </p:cNvPr>
          <p:cNvSpPr txBox="1"/>
          <p:nvPr/>
        </p:nvSpPr>
        <p:spPr>
          <a:xfrm>
            <a:off x="8166205" y="5729795"/>
            <a:ext cx="2135892" cy="646587"/>
          </a:xfrm>
          <a:prstGeom prst="rect">
            <a:avLst/>
          </a:prstGeom>
          <a:noFill/>
        </p:spPr>
        <p:txBody>
          <a:bodyPr wrap="square" rtlCol="0">
            <a:spAutoFit/>
          </a:bodyPr>
          <a:lstStyle/>
          <a:p>
            <a:pPr algn="ctr"/>
            <a:r>
              <a:rPr lang="en-US" sz="1801">
                <a:solidFill>
                  <a:schemeClr val="bg1"/>
                </a:solidFill>
                <a:latin typeface="Segoe UI" panose="020B0502040204020203" pitchFamily="34" charset="0"/>
                <a:cs typeface="Segoe UI" panose="020B0502040204020203" pitchFamily="34" charset="0"/>
              </a:rPr>
              <a:t>Can you think of anything else ? </a:t>
            </a:r>
          </a:p>
        </p:txBody>
      </p:sp>
      <p:pic>
        <p:nvPicPr>
          <p:cNvPr id="2" name="Picture 2" descr="Wishlist Printable Tracker Template Christmas, Birthday, Holiday, Shopping  Wish Gifts For Make A Giftlist PDF | ak-hospital.com">
            <a:extLst>
              <a:ext uri="{FF2B5EF4-FFF2-40B4-BE49-F238E27FC236}">
                <a16:creationId xmlns:a16="http://schemas.microsoft.com/office/drawing/2014/main" id="{8106A3CA-061D-B7F3-CD10-17957237F34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734668" y="1032428"/>
            <a:ext cx="4457332" cy="57703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908100A-FFC8-9716-4F42-19E780DF4BAE}"/>
              </a:ext>
            </a:extLst>
          </p:cNvPr>
          <p:cNvSpPr txBox="1"/>
          <p:nvPr/>
        </p:nvSpPr>
        <p:spPr>
          <a:xfrm>
            <a:off x="818846" y="-411382"/>
            <a:ext cx="4900115" cy="4359911"/>
          </a:xfrm>
          <a:prstGeom prst="rect">
            <a:avLst/>
          </a:prstGeom>
          <a:noFill/>
        </p:spPr>
        <p:txBody>
          <a:bodyPr wrap="square" lIns="91440" tIns="45720" rIns="91440" bIns="45720" anchor="t">
            <a:spAutoFit/>
          </a:bodyPr>
          <a:lstStyle/>
          <a:p>
            <a:pPr>
              <a:lnSpc>
                <a:spcPct val="150000"/>
              </a:lnSpc>
            </a:pPr>
            <a:endParaRPr lang="en-US" sz="1801" dirty="0">
              <a:latin typeface="Segoe UI" panose="020B0502040204020203" pitchFamily="34" charset="0"/>
              <a:cs typeface="Segoe UI" panose="020B0502040204020203" pitchFamily="34" charset="0"/>
            </a:endParaRPr>
          </a:p>
          <a:p>
            <a:pPr>
              <a:lnSpc>
                <a:spcPct val="150000"/>
              </a:lnSpc>
            </a:pPr>
            <a:endParaRPr lang="en-US" sz="1801" b="1" dirty="0">
              <a:latin typeface="Segoe UI" panose="020B0502040204020203" pitchFamily="34" charset="0"/>
              <a:cs typeface="Segoe UI" panose="020B0502040204020203" pitchFamily="34" charset="0"/>
            </a:endParaRPr>
          </a:p>
          <a:p>
            <a:pPr>
              <a:lnSpc>
                <a:spcPct val="150000"/>
              </a:lnSpc>
            </a:pPr>
            <a:endParaRPr lang="en-GB" sz="1801" dirty="0">
              <a:latin typeface="Segoe UI" panose="020B0502040204020203" pitchFamily="34" charset="0"/>
              <a:cs typeface="Segoe UI" panose="020B0502040204020203" pitchFamily="34" charset="0"/>
            </a:endParaRPr>
          </a:p>
          <a:p>
            <a:pPr>
              <a:lnSpc>
                <a:spcPct val="150000"/>
              </a:lnSpc>
            </a:pPr>
            <a:r>
              <a:rPr lang="en-US" sz="1801" dirty="0">
                <a:latin typeface="Segoe UI" panose="020B0502040204020203" pitchFamily="34" charset="0"/>
                <a:cs typeface="Segoe UI" panose="020B0502040204020203" pitchFamily="34" charset="0"/>
              </a:rPr>
              <a:t> </a:t>
            </a:r>
            <a:endParaRPr lang="en-US">
              <a:latin typeface="Segoe UI" panose="020B0502040204020203" pitchFamily="34" charset="0"/>
              <a:cs typeface="Segoe UI" panose="020B0502040204020203" pitchFamily="34" charset="0"/>
            </a:endParaRPr>
          </a:p>
          <a:p>
            <a:pPr>
              <a:lnSpc>
                <a:spcPct val="115000"/>
              </a:lnSpc>
              <a:spcAft>
                <a:spcPts val="800"/>
              </a:spcAft>
              <a:buSzPts val="1000"/>
              <a:tabLst>
                <a:tab pos="457206" algn="l"/>
              </a:tabLst>
            </a:pPr>
            <a:endParaRPr lang="en-GB" sz="2400" kern="100" dirty="0">
              <a:solidFill>
                <a:srgbClr val="000000"/>
              </a:solidFill>
              <a:latin typeface="Segoe UI" panose="020B0502040204020203" pitchFamily="34" charset="0"/>
              <a:ea typeface="DengXian" panose="02010600030101010101" pitchFamily="2" charset="-122"/>
              <a:cs typeface="Segoe UI" panose="020B0502040204020203" pitchFamily="34" charset="0"/>
            </a:endParaRPr>
          </a:p>
          <a:p>
            <a:pPr>
              <a:spcBef>
                <a:spcPts val="600"/>
              </a:spcBef>
            </a:pPr>
            <a:r>
              <a:rPr lang="en-US" sz="2400" dirty="0">
                <a:latin typeface="Segoe UI" panose="020B0502040204020203" pitchFamily="34" charset="0"/>
                <a:cs typeface="Segoe UI" panose="020B0502040204020203" pitchFamily="34" charset="0"/>
              </a:rPr>
              <a:t>How much of your wish list could a person buy from the money they saved from stopping smoking?  </a:t>
            </a:r>
            <a:endParaRPr lang="en-US" sz="2400">
              <a:latin typeface="Segoe UI" panose="020B0502040204020203" pitchFamily="34" charset="0"/>
              <a:cs typeface="Segoe UI" panose="020B0502040204020203" pitchFamily="34" charset="0"/>
            </a:endParaRPr>
          </a:p>
          <a:p>
            <a:pPr>
              <a:spcBef>
                <a:spcPts val="600"/>
              </a:spcBef>
            </a:pPr>
            <a:endParaRPr lang="en-US" sz="2400" dirty="0">
              <a:latin typeface="Segoe UI" panose="020B0502040204020203" pitchFamily="34" charset="0"/>
              <a:cs typeface="Segoe UI" panose="020B0502040204020203" pitchFamily="34" charset="0"/>
            </a:endParaRPr>
          </a:p>
          <a:p>
            <a:pPr>
              <a:spcBef>
                <a:spcPts val="600"/>
              </a:spcBef>
            </a:pPr>
            <a:r>
              <a:rPr lang="en-US" sz="2400" dirty="0">
                <a:latin typeface="Segoe UI"/>
                <a:cs typeface="Segoe UI"/>
              </a:rPr>
              <a:t>Based on 20 a day over a month.</a:t>
            </a:r>
            <a:endParaRPr lang="en-US" sz="2400" dirty="0">
              <a:latin typeface="Segoe UI" panose="020B0502040204020203" pitchFamily="34" charset="0"/>
              <a:cs typeface="Segoe UI" panose="020B0502040204020203" pitchFamily="34" charset="0"/>
            </a:endParaRPr>
          </a:p>
        </p:txBody>
      </p:sp>
      <p:pic>
        <p:nvPicPr>
          <p:cNvPr id="8" name="Picture 7" descr="A colorful rectangular sign with black text&#10;&#10;AI-generated content may be incorrect.">
            <a:extLst>
              <a:ext uri="{FF2B5EF4-FFF2-40B4-BE49-F238E27FC236}">
                <a16:creationId xmlns:a16="http://schemas.microsoft.com/office/drawing/2014/main" id="{911CBD07-1713-93E1-1845-08B6B673DB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7131" y="60878"/>
            <a:ext cx="1400174" cy="971550"/>
          </a:xfrm>
          <a:prstGeom prst="rect">
            <a:avLst/>
          </a:prstGeom>
        </p:spPr>
      </p:pic>
      <p:pic>
        <p:nvPicPr>
          <p:cNvPr id="6" name="Picture 5" descr="Blue and white logo with text&#10;&#10;AI-generated content may be incorrect.">
            <a:extLst>
              <a:ext uri="{FF2B5EF4-FFF2-40B4-BE49-F238E27FC236}">
                <a16:creationId xmlns:a16="http://schemas.microsoft.com/office/drawing/2014/main" id="{6601A9D1-C6D8-51B3-86B6-2405B787E24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13968" y="201421"/>
            <a:ext cx="966293" cy="713431"/>
          </a:xfrm>
          <a:prstGeom prst="rect">
            <a:avLst/>
          </a:prstGeom>
        </p:spPr>
      </p:pic>
    </p:spTree>
    <p:extLst>
      <p:ext uri="{BB962C8B-B14F-4D97-AF65-F5344CB8AC3E}">
        <p14:creationId xmlns:p14="http://schemas.microsoft.com/office/powerpoint/2010/main" val="23813178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2"/>
            <a:ext cx="12188953"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1"/>
          </a:p>
        </p:txBody>
      </p:sp>
      <p:pic>
        <p:nvPicPr>
          <p:cNvPr id="3" name="Picture 2" descr="A group of cigarettes and cars on a street&#10;&#10;AI-generated content may be incorrect.">
            <a:extLst>
              <a:ext uri="{FF2B5EF4-FFF2-40B4-BE49-F238E27FC236}">
                <a16:creationId xmlns:a16="http://schemas.microsoft.com/office/drawing/2014/main" id="{1F9CC7B7-F553-4A1C-476D-2D685AA6A58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 y="-284205"/>
            <a:ext cx="12188953" cy="7199077"/>
          </a:xfrm>
          <a:prstGeom prst="rect">
            <a:avLst/>
          </a:prstGeom>
        </p:spPr>
      </p:pic>
      <p:sp>
        <p:nvSpPr>
          <p:cNvPr id="4" name="Oval 3">
            <a:extLst>
              <a:ext uri="{FF2B5EF4-FFF2-40B4-BE49-F238E27FC236}">
                <a16:creationId xmlns:a16="http://schemas.microsoft.com/office/drawing/2014/main" id="{06834984-8A9B-12E5-9A0D-34892D2D4833}"/>
              </a:ext>
            </a:extLst>
          </p:cNvPr>
          <p:cNvSpPr/>
          <p:nvPr/>
        </p:nvSpPr>
        <p:spPr>
          <a:xfrm>
            <a:off x="-1118825" y="-434984"/>
            <a:ext cx="5201454" cy="5131663"/>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801"/>
          </a:p>
        </p:txBody>
      </p:sp>
      <p:sp>
        <p:nvSpPr>
          <p:cNvPr id="7" name="TextBox 6">
            <a:extLst>
              <a:ext uri="{FF2B5EF4-FFF2-40B4-BE49-F238E27FC236}">
                <a16:creationId xmlns:a16="http://schemas.microsoft.com/office/drawing/2014/main" id="{22A80C6B-A796-4E00-7F63-D73C4F4C8E0F}"/>
              </a:ext>
            </a:extLst>
          </p:cNvPr>
          <p:cNvSpPr txBox="1"/>
          <p:nvPr/>
        </p:nvSpPr>
        <p:spPr>
          <a:xfrm>
            <a:off x="512207" y="1035126"/>
            <a:ext cx="2973751" cy="1569662"/>
          </a:xfrm>
          <a:prstGeom prst="rect">
            <a:avLst/>
          </a:prstGeom>
          <a:noFill/>
        </p:spPr>
        <p:txBody>
          <a:bodyPr wrap="square" lIns="91440" tIns="45721" rIns="91440" bIns="45721" anchor="t">
            <a:spAutoFit/>
          </a:bodyPr>
          <a:lstStyle/>
          <a:p>
            <a:r>
              <a:rPr lang="en-US" sz="3200" b="1" dirty="0">
                <a:solidFill>
                  <a:schemeClr val="bg1"/>
                </a:solidFill>
                <a:latin typeface="Segoe UI"/>
                <a:cs typeface="Segoe UI"/>
              </a:rPr>
              <a:t>Environmental </a:t>
            </a:r>
            <a:r>
              <a:rPr lang="en-US" sz="3200" b="1">
                <a:solidFill>
                  <a:schemeClr val="bg1"/>
                </a:solidFill>
                <a:latin typeface="Segoe UI"/>
                <a:cs typeface="Segoe UI"/>
              </a:rPr>
              <a:t>Cost of Smoking: </a:t>
            </a:r>
            <a:endParaRPr lang="en-US" sz="3200" b="1" dirty="0">
              <a:solidFill>
                <a:schemeClr val="bg1"/>
              </a:solidFill>
              <a:latin typeface="Segoe UI"/>
              <a:cs typeface="Segoe UI"/>
            </a:endParaRPr>
          </a:p>
        </p:txBody>
      </p:sp>
      <p:sp>
        <p:nvSpPr>
          <p:cNvPr id="2" name="TextBox 1">
            <a:extLst>
              <a:ext uri="{FF2B5EF4-FFF2-40B4-BE49-F238E27FC236}">
                <a16:creationId xmlns:a16="http://schemas.microsoft.com/office/drawing/2014/main" id="{AFABDC3E-DD4B-33D2-C153-38807AD6FE97}"/>
              </a:ext>
            </a:extLst>
          </p:cNvPr>
          <p:cNvSpPr txBox="1"/>
          <p:nvPr/>
        </p:nvSpPr>
        <p:spPr>
          <a:xfrm>
            <a:off x="4313239" y="1447107"/>
            <a:ext cx="7103288" cy="3970320"/>
          </a:xfrm>
          <a:prstGeom prst="rect">
            <a:avLst/>
          </a:prstGeom>
          <a:solidFill>
            <a:srgbClr val="ED7D31"/>
          </a:solid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marL="457200" indent="-457200">
              <a:buFont typeface="Arial" panose="020B0604020202020204" pitchFamily="34" charset="0"/>
              <a:buChar char="•"/>
            </a:pPr>
            <a:r>
              <a:rPr lang="en-GB" sz="2800" b="1" dirty="0">
                <a:solidFill>
                  <a:schemeClr val="bg1"/>
                </a:solidFill>
                <a:latin typeface="Segoe UI"/>
                <a:cs typeface="Segoe UI"/>
              </a:rPr>
              <a:t>Cigarettes are not biodegradable. </a:t>
            </a:r>
            <a:endParaRPr lang="en-US" sz="2800" b="1" dirty="0">
              <a:solidFill>
                <a:schemeClr val="bg1"/>
              </a:solidFill>
              <a:latin typeface="Segoe UI"/>
              <a:cs typeface="Segoe UI"/>
            </a:endParaRPr>
          </a:p>
          <a:p>
            <a:pPr marL="457200" indent="-457200">
              <a:buFont typeface="Arial" panose="020B0604020202020204" pitchFamily="34" charset="0"/>
              <a:buChar char="•"/>
            </a:pPr>
            <a:endParaRPr lang="en-GB" sz="2800" b="1" dirty="0">
              <a:solidFill>
                <a:schemeClr val="bg1"/>
              </a:solidFill>
              <a:latin typeface="Segoe UI"/>
              <a:cs typeface="Segoe UI"/>
            </a:endParaRPr>
          </a:p>
          <a:p>
            <a:pPr marL="457200" indent="-457200">
              <a:buFont typeface="Arial" panose="020B0604020202020204" pitchFamily="34" charset="0"/>
              <a:buChar char="•"/>
            </a:pPr>
            <a:r>
              <a:rPr lang="en-GB" sz="2800" b="1" dirty="0">
                <a:solidFill>
                  <a:schemeClr val="bg1"/>
                </a:solidFill>
                <a:latin typeface="Segoe UI"/>
                <a:cs typeface="Segoe UI"/>
              </a:rPr>
              <a:t>Cigarette ends contain plastic filters, toxic chemicals like arsenic, lead, and nicotine.</a:t>
            </a:r>
          </a:p>
          <a:p>
            <a:endParaRPr lang="en-GB" sz="2800" b="1" dirty="0">
              <a:solidFill>
                <a:schemeClr val="bg1"/>
              </a:solidFill>
              <a:latin typeface="Segoe UI"/>
              <a:cs typeface="Segoe UI"/>
            </a:endParaRPr>
          </a:p>
          <a:p>
            <a:pPr marL="457200" indent="-457200">
              <a:buFont typeface="Arial" panose="020B0604020202020204" pitchFamily="34" charset="0"/>
              <a:buChar char="•"/>
            </a:pPr>
            <a:r>
              <a:rPr lang="en-GB" sz="2800" b="1" dirty="0">
                <a:solidFill>
                  <a:schemeClr val="bg1"/>
                </a:solidFill>
                <a:latin typeface="Segoe UI"/>
                <a:cs typeface="Segoe UI"/>
              </a:rPr>
              <a:t>Used cigarette ends can take up to 15 years to break down.</a:t>
            </a:r>
          </a:p>
          <a:p>
            <a:endParaRPr lang="en-GB" sz="2800" dirty="0">
              <a:solidFill>
                <a:schemeClr val="bg1"/>
              </a:solidFill>
              <a:latin typeface="Segoe UI"/>
              <a:cs typeface="Segoe UI"/>
            </a:endParaRPr>
          </a:p>
        </p:txBody>
      </p:sp>
      <p:pic>
        <p:nvPicPr>
          <p:cNvPr id="8" name="Picture 7" descr="Blue and white logo with text&#10;&#10;AI-generated content may be incorrect.">
            <a:extLst>
              <a:ext uri="{FF2B5EF4-FFF2-40B4-BE49-F238E27FC236}">
                <a16:creationId xmlns:a16="http://schemas.microsoft.com/office/drawing/2014/main" id="{2D7A4053-310E-0C32-57B2-99DFD4BE902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13968" y="201421"/>
            <a:ext cx="966293" cy="713431"/>
          </a:xfrm>
          <a:prstGeom prst="rect">
            <a:avLst/>
          </a:prstGeom>
        </p:spPr>
      </p:pic>
      <p:pic>
        <p:nvPicPr>
          <p:cNvPr id="11" name="Picture 10" descr="A colorful rectangular sign with black text&#10;&#10;AI-generated content may be incorrect.">
            <a:extLst>
              <a:ext uri="{FF2B5EF4-FFF2-40B4-BE49-F238E27FC236}">
                <a16:creationId xmlns:a16="http://schemas.microsoft.com/office/drawing/2014/main" id="{03A808D9-BA25-C9F4-A69A-E396FE1655E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13680" y="349202"/>
            <a:ext cx="1400174" cy="971550"/>
          </a:xfrm>
          <a:prstGeom prst="rect">
            <a:avLst/>
          </a:prstGeom>
        </p:spPr>
      </p:pic>
    </p:spTree>
    <p:extLst>
      <p:ext uri="{BB962C8B-B14F-4D97-AF65-F5344CB8AC3E}">
        <p14:creationId xmlns:p14="http://schemas.microsoft.com/office/powerpoint/2010/main" val="28956606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07BCB-A415-A273-8B6B-C35B6CC2A56B}"/>
            </a:ext>
          </a:extLst>
        </p:cNvPr>
        <p:cNvGrpSpPr/>
        <p:nvPr/>
      </p:nvGrpSpPr>
      <p:grpSpPr>
        <a:xfrm>
          <a:off x="0" y="0"/>
          <a:ext cx="0" cy="0"/>
          <a:chOff x="0" y="0"/>
          <a:chExt cx="0" cy="0"/>
        </a:xfrm>
      </p:grpSpPr>
      <p:sp>
        <p:nvSpPr>
          <p:cNvPr id="7" name="Oval 6">
            <a:extLst>
              <a:ext uri="{FF2B5EF4-FFF2-40B4-BE49-F238E27FC236}">
                <a16:creationId xmlns:a16="http://schemas.microsoft.com/office/drawing/2014/main" id="{42F5F930-AB80-0104-0766-869B51717D83}"/>
              </a:ext>
            </a:extLst>
          </p:cNvPr>
          <p:cNvSpPr/>
          <p:nvPr/>
        </p:nvSpPr>
        <p:spPr>
          <a:xfrm>
            <a:off x="-701167" y="30819"/>
            <a:ext cx="5803285" cy="603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sz="3200" b="1">
              <a:latin typeface="Segoe UI"/>
              <a:cs typeface="Segoe UI"/>
            </a:endParaRPr>
          </a:p>
        </p:txBody>
      </p:sp>
      <p:sp>
        <p:nvSpPr>
          <p:cNvPr id="9" name="TextBox 8">
            <a:extLst>
              <a:ext uri="{FF2B5EF4-FFF2-40B4-BE49-F238E27FC236}">
                <a16:creationId xmlns:a16="http://schemas.microsoft.com/office/drawing/2014/main" id="{BBF07C55-B366-E0C1-A6FF-1E32391285F5}"/>
              </a:ext>
            </a:extLst>
          </p:cNvPr>
          <p:cNvSpPr txBox="1"/>
          <p:nvPr/>
        </p:nvSpPr>
        <p:spPr>
          <a:xfrm>
            <a:off x="5097438" y="891536"/>
            <a:ext cx="6563852" cy="6247864"/>
          </a:xfrm>
          <a:prstGeom prst="rect">
            <a:avLst/>
          </a:prstGeom>
          <a:noFill/>
        </p:spPr>
        <p:txBody>
          <a:bodyPr wrap="square" lIns="91440" tIns="45720" rIns="91440" bIns="45720" anchor="t">
            <a:spAutoFit/>
          </a:bodyPr>
          <a:lstStyle/>
          <a:p>
            <a:pPr marL="342900" indent="-342900">
              <a:buFont typeface="Arial" panose="020B0604020202020204" pitchFamily="34" charset="0"/>
              <a:buChar char="•"/>
            </a:pPr>
            <a:r>
              <a:rPr lang="en-GB" sz="2400" dirty="0">
                <a:solidFill>
                  <a:srgbClr val="474747"/>
                </a:solidFill>
                <a:latin typeface="Segoe UI" panose="020B0502040204020203" pitchFamily="34" charset="0"/>
                <a:cs typeface="Segoe UI" panose="020B0502040204020203" pitchFamily="34" charset="0"/>
              </a:rPr>
              <a:t>Cigarette ends are the most common form of litter, as </a:t>
            </a:r>
            <a:r>
              <a:rPr lang="en-GB" sz="2400" dirty="0">
                <a:solidFill>
                  <a:srgbClr val="040C28"/>
                </a:solidFill>
                <a:latin typeface="Segoe UI" panose="020B0502040204020203" pitchFamily="34" charset="0"/>
                <a:cs typeface="Segoe UI" panose="020B0502040204020203" pitchFamily="34" charset="0"/>
              </a:rPr>
              <a:t>an </a:t>
            </a:r>
            <a:r>
              <a:rPr lang="en-GB" sz="2400" b="1" dirty="0">
                <a:solidFill>
                  <a:srgbClr val="040C28"/>
                </a:solidFill>
                <a:latin typeface="Segoe UI" panose="020B0502040204020203" pitchFamily="34" charset="0"/>
                <a:cs typeface="Segoe UI" panose="020B0502040204020203" pitchFamily="34" charset="0"/>
              </a:rPr>
              <a:t>estimated 4.5 trillion </a:t>
            </a:r>
            <a:r>
              <a:rPr lang="en-GB" sz="2400" dirty="0">
                <a:solidFill>
                  <a:srgbClr val="040C28"/>
                </a:solidFill>
                <a:latin typeface="Segoe UI" panose="020B0502040204020203" pitchFamily="34" charset="0"/>
                <a:cs typeface="Segoe UI" panose="020B0502040204020203" pitchFamily="34" charset="0"/>
              </a:rPr>
              <a:t>cigarette ends are thrown away annually worldwide</a:t>
            </a:r>
            <a:r>
              <a:rPr lang="en-GB" sz="2400" dirty="0">
                <a:solidFill>
                  <a:srgbClr val="474747"/>
                </a:solidFill>
                <a:latin typeface="Segoe UI" panose="020B0502040204020203" pitchFamily="34" charset="0"/>
                <a:cs typeface="Segoe UI" panose="020B0502040204020203" pitchFamily="34" charset="0"/>
              </a:rPr>
              <a:t>. </a:t>
            </a:r>
          </a:p>
          <a:p>
            <a:pPr marL="342900" indent="-342900">
              <a:buFont typeface="Arial" panose="020B0604020202020204" pitchFamily="34" charset="0"/>
              <a:buChar char="•"/>
            </a:pPr>
            <a:endParaRPr lang="en-GB" sz="2400" dirty="0">
              <a:solidFill>
                <a:srgbClr val="474747"/>
              </a:solidFill>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GB" sz="2400" b="1" dirty="0">
                <a:latin typeface="Segoe UI" panose="020B0502040204020203" pitchFamily="34" charset="0"/>
                <a:cs typeface="Segoe UI" panose="020B0502040204020203" pitchFamily="34" charset="0"/>
              </a:rPr>
              <a:t>122 tonnes of smoking-related litter is dropped across the UK every day</a:t>
            </a:r>
            <a:r>
              <a:rPr lang="en-GB" sz="2400" dirty="0">
                <a:latin typeface="Segoe UI" panose="020B0502040204020203" pitchFamily="34" charset="0"/>
                <a:cs typeface="Segoe UI" panose="020B0502040204020203" pitchFamily="34" charset="0"/>
              </a:rPr>
              <a:t>. </a:t>
            </a:r>
          </a:p>
          <a:p>
            <a:pPr marL="342900" indent="-342900">
              <a:buFont typeface="Arial" panose="020B0604020202020204" pitchFamily="34" charset="0"/>
              <a:buChar char="•"/>
            </a:pPr>
            <a:endParaRPr lang="en-GB" sz="2400" dirty="0">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GB" sz="2400" dirty="0">
                <a:latin typeface="Segoe UI" panose="020B0502040204020203" pitchFamily="34" charset="0"/>
                <a:cs typeface="Segoe UI" panose="020B0502040204020203" pitchFamily="34" charset="0"/>
              </a:rPr>
              <a:t>In 2022, volunteers removed more than</a:t>
            </a:r>
            <a:r>
              <a:rPr lang="en-GB" sz="2400" b="1" dirty="0">
                <a:latin typeface="Segoe UI" panose="020B0502040204020203" pitchFamily="34" charset="0"/>
                <a:cs typeface="Segoe UI" panose="020B0502040204020203" pitchFamily="34" charset="0"/>
              </a:rPr>
              <a:t> 1,200 cigarette ends</a:t>
            </a:r>
            <a:r>
              <a:rPr lang="en-GB" sz="2400" dirty="0">
                <a:latin typeface="Segoe UI" panose="020B0502040204020203" pitchFamily="34" charset="0"/>
                <a:cs typeface="Segoe UI" panose="020B0502040204020203" pitchFamily="34" charset="0"/>
              </a:rPr>
              <a:t> from 129 beach cleans on Scottish shores.</a:t>
            </a:r>
          </a:p>
          <a:p>
            <a:pPr marL="342900" indent="-342900">
              <a:buFont typeface="Arial" panose="020B0604020202020204" pitchFamily="34" charset="0"/>
              <a:buChar char="•"/>
            </a:pPr>
            <a:endParaRPr lang="en-GB" sz="2400" dirty="0">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GB" sz="2400" dirty="0">
                <a:latin typeface="Segoe UI"/>
                <a:cs typeface="Segoe UI"/>
              </a:rPr>
              <a:t>It is estimated that clearing smoking related </a:t>
            </a:r>
            <a:r>
              <a:rPr lang="en-GB" sz="2400">
                <a:latin typeface="Segoe UI"/>
                <a:cs typeface="Segoe UI"/>
              </a:rPr>
              <a:t>litter costs the Scottish economy £34 million </a:t>
            </a:r>
            <a:r>
              <a:rPr lang="en-GB" sz="2400" dirty="0">
                <a:latin typeface="Segoe UI"/>
                <a:cs typeface="Segoe UI"/>
              </a:rPr>
              <a:t>each year.</a:t>
            </a:r>
          </a:p>
          <a:p>
            <a:pPr marL="342904" indent="-342904">
              <a:buFont typeface="Wingdings" pitchFamily="2" charset="2"/>
              <a:buChar char="Ø"/>
            </a:pPr>
            <a:endParaRPr lang="en-GB" sz="2000" dirty="0">
              <a:solidFill>
                <a:srgbClr val="474747"/>
              </a:solidFill>
              <a:latin typeface="Segoe UI" panose="020B0502040204020203" pitchFamily="34" charset="0"/>
              <a:cs typeface="Segoe UI" panose="020B0502040204020203" pitchFamily="34" charset="0"/>
            </a:endParaRPr>
          </a:p>
          <a:p>
            <a:pPr marL="342904" indent="-342904">
              <a:buFont typeface="Wingdings" pitchFamily="2" charset="2"/>
              <a:buChar char="Ø"/>
            </a:pPr>
            <a:endParaRPr lang="en-GB" sz="2000" dirty="0">
              <a:solidFill>
                <a:srgbClr val="474747"/>
              </a:solidFill>
              <a:latin typeface="Segoe UI" panose="020B0502040204020203" pitchFamily="34" charset="0"/>
              <a:cs typeface="Segoe UI" panose="020B0502040204020203" pitchFamily="34" charset="0"/>
            </a:endParaRPr>
          </a:p>
        </p:txBody>
      </p:sp>
      <p:pic>
        <p:nvPicPr>
          <p:cNvPr id="11" name="Picture 10" descr="A cigarette in the woods&#10;&#10;AI-generated content may be incorrect.">
            <a:extLst>
              <a:ext uri="{FF2B5EF4-FFF2-40B4-BE49-F238E27FC236}">
                <a16:creationId xmlns:a16="http://schemas.microsoft.com/office/drawing/2014/main" id="{46D52831-2D7D-8A83-2812-417D046519FD}"/>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30710" y="2314866"/>
            <a:ext cx="4063034" cy="3401203"/>
          </a:xfrm>
          <a:custGeom>
            <a:avLst/>
            <a:gdLst/>
            <a:ahLst/>
            <a:cxnLst/>
            <a:rect l="l" t="t" r="r" b="b"/>
            <a:pathLst>
              <a:path w="7203799" h="6030364">
                <a:moveTo>
                  <a:pt x="4122552" y="0"/>
                </a:moveTo>
                <a:cubicBezTo>
                  <a:pt x="4596210" y="0"/>
                  <a:pt x="5032147" y="81110"/>
                  <a:pt x="5418463" y="240852"/>
                </a:cubicBezTo>
                <a:cubicBezTo>
                  <a:pt x="5780509" y="390677"/>
                  <a:pt x="6098496" y="609358"/>
                  <a:pt x="6363612" y="890695"/>
                </a:cubicBezTo>
                <a:cubicBezTo>
                  <a:pt x="6905445" y="1465899"/>
                  <a:pt x="7203799" y="2283333"/>
                  <a:pt x="7203799" y="3192481"/>
                </a:cubicBezTo>
                <a:cubicBezTo>
                  <a:pt x="7203799" y="3555204"/>
                  <a:pt x="7088321" y="3846319"/>
                  <a:pt x="6829541" y="4136467"/>
                </a:cubicBezTo>
                <a:cubicBezTo>
                  <a:pt x="6558859" y="4439977"/>
                  <a:pt x="6152137" y="4719524"/>
                  <a:pt x="5721456" y="5015457"/>
                </a:cubicBezTo>
                <a:cubicBezTo>
                  <a:pt x="5641997" y="5069990"/>
                  <a:pt x="5559911" y="5126451"/>
                  <a:pt x="5477826" y="5183599"/>
                </a:cubicBezTo>
                <a:cubicBezTo>
                  <a:pt x="4743068" y="5695047"/>
                  <a:pt x="4206802" y="6030364"/>
                  <a:pt x="3475911" y="6030364"/>
                </a:cubicBezTo>
                <a:cubicBezTo>
                  <a:pt x="2362258" y="6030364"/>
                  <a:pt x="1573553" y="5618755"/>
                  <a:pt x="838794" y="4653974"/>
                </a:cubicBezTo>
                <a:cubicBezTo>
                  <a:pt x="742642" y="4527696"/>
                  <a:pt x="648651" y="4412849"/>
                  <a:pt x="557754" y="4301854"/>
                </a:cubicBezTo>
                <a:cubicBezTo>
                  <a:pt x="181022" y="3841635"/>
                  <a:pt x="0" y="3602300"/>
                  <a:pt x="0" y="3192481"/>
                </a:cubicBezTo>
                <a:cubicBezTo>
                  <a:pt x="0" y="2785556"/>
                  <a:pt x="113467" y="2383585"/>
                  <a:pt x="337003" y="1997729"/>
                </a:cubicBezTo>
                <a:cubicBezTo>
                  <a:pt x="555745" y="1620270"/>
                  <a:pt x="868475" y="1274763"/>
                  <a:pt x="1266386" y="971116"/>
                </a:cubicBezTo>
                <a:cubicBezTo>
                  <a:pt x="1657494" y="672565"/>
                  <a:pt x="2122028" y="426344"/>
                  <a:pt x="2610064" y="259166"/>
                </a:cubicBezTo>
                <a:cubicBezTo>
                  <a:pt x="3111238" y="87171"/>
                  <a:pt x="3620296" y="0"/>
                  <a:pt x="4122552" y="0"/>
                </a:cubicBezTo>
                <a:close/>
              </a:path>
            </a:pathLst>
          </a:custGeom>
        </p:spPr>
      </p:pic>
      <p:pic>
        <p:nvPicPr>
          <p:cNvPr id="6" name="Picture 5" descr="A colorful rectangular sign with black text&#10;&#10;AI-generated content may be incorrect.">
            <a:extLst>
              <a:ext uri="{FF2B5EF4-FFF2-40B4-BE49-F238E27FC236}">
                <a16:creationId xmlns:a16="http://schemas.microsoft.com/office/drawing/2014/main" id="{09E7FB71-0542-CFA6-48FD-6A0CE3F68C0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13680" y="349202"/>
            <a:ext cx="1400174" cy="971550"/>
          </a:xfrm>
          <a:prstGeom prst="rect">
            <a:avLst/>
          </a:prstGeom>
        </p:spPr>
      </p:pic>
      <p:sp>
        <p:nvSpPr>
          <p:cNvPr id="4" name="TextBox 3">
            <a:extLst>
              <a:ext uri="{FF2B5EF4-FFF2-40B4-BE49-F238E27FC236}">
                <a16:creationId xmlns:a16="http://schemas.microsoft.com/office/drawing/2014/main" id="{4548E5E3-9B2D-8E82-0FC1-EF3060757322}"/>
              </a:ext>
            </a:extLst>
          </p:cNvPr>
          <p:cNvSpPr txBox="1"/>
          <p:nvPr/>
        </p:nvSpPr>
        <p:spPr>
          <a:xfrm>
            <a:off x="528653" y="1177658"/>
            <a:ext cx="3752197" cy="1077220"/>
          </a:xfrm>
          <a:prstGeom prst="rect">
            <a:avLst/>
          </a:prstGeom>
          <a:noFill/>
        </p:spPr>
        <p:txBody>
          <a:bodyPr wrap="square" lIns="91440" tIns="45721" rIns="91440" bIns="45721" anchor="t">
            <a:spAutoFit/>
          </a:bodyPr>
          <a:lstStyle/>
          <a:p>
            <a:r>
              <a:rPr lang="en-US" sz="3200" b="1">
                <a:solidFill>
                  <a:schemeClr val="bg1"/>
                </a:solidFill>
                <a:latin typeface="Segoe UI"/>
                <a:cs typeface="Segoe UI"/>
              </a:rPr>
              <a:t>Environmental Cost of Smoking:</a:t>
            </a:r>
            <a:endParaRPr lang="en-US">
              <a:solidFill>
                <a:schemeClr val="bg1"/>
              </a:solidFill>
            </a:endParaRPr>
          </a:p>
        </p:txBody>
      </p:sp>
      <p:pic>
        <p:nvPicPr>
          <p:cNvPr id="5" name="Picture 4" descr="Blue and white logo with text&#10;&#10;AI-generated content may be incorrect.">
            <a:extLst>
              <a:ext uri="{FF2B5EF4-FFF2-40B4-BE49-F238E27FC236}">
                <a16:creationId xmlns:a16="http://schemas.microsoft.com/office/drawing/2014/main" id="{CF50EA1A-0E77-5C6A-7B2B-8C50BE1959B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913968" y="201421"/>
            <a:ext cx="966293" cy="713431"/>
          </a:xfrm>
          <a:prstGeom prst="rect">
            <a:avLst/>
          </a:prstGeom>
          <a:ln>
            <a:solidFill>
              <a:schemeClr val="bg1"/>
            </a:solidFill>
          </a:ln>
        </p:spPr>
      </p:pic>
    </p:spTree>
    <p:custDataLst>
      <p:tags r:id="rId1"/>
    </p:custDataLst>
    <p:extLst>
      <p:ext uri="{BB962C8B-B14F-4D97-AF65-F5344CB8AC3E}">
        <p14:creationId xmlns:p14="http://schemas.microsoft.com/office/powerpoint/2010/main" val="23875683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animEffect transition="in" filter="dissolve">
                                      <p:cBhvr>
                                        <p:cTn id="11" dur="500"/>
                                        <p:tgtEl>
                                          <p:spTgt spid="9">
                                            <p:txEl>
                                              <p:pRg st="4" end="4"/>
                                            </p:txEl>
                                          </p:spTgt>
                                        </p:tgtEl>
                                      </p:cBhvr>
                                    </p:animEffect>
                                  </p:childTnLst>
                                </p:cTn>
                              </p:par>
                              <p:par>
                                <p:cTn id="12" presetID="9" presetClass="entr" presetSubtype="0" fill="hold" nodeType="withEffect">
                                  <p:stCondLst>
                                    <p:cond delay="0"/>
                                  </p:stCondLst>
                                  <p:childTnLst>
                                    <p:set>
                                      <p:cBhvr>
                                        <p:cTn id="13" dur="1" fill="hold">
                                          <p:stCondLst>
                                            <p:cond delay="0"/>
                                          </p:stCondLst>
                                        </p:cTn>
                                        <p:tgtEl>
                                          <p:spTgt spid="9">
                                            <p:txEl>
                                              <p:pRg st="6" end="6"/>
                                            </p:txEl>
                                          </p:spTgt>
                                        </p:tgtEl>
                                        <p:attrNameLst>
                                          <p:attrName>style.visibility</p:attrName>
                                        </p:attrNameLst>
                                      </p:cBhvr>
                                      <p:to>
                                        <p:strVal val="visible"/>
                                      </p:to>
                                    </p:set>
                                    <p:animEffect transition="in" filter="dissolve">
                                      <p:cBhvr>
                                        <p:cTn id="14"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D4BA8F8-7685-6A3A-16C9-5EA44C01E3C1}"/>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F1835E74-1F21-ACD9-6ABE-209198837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2"/>
            <a:ext cx="12188953"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1"/>
          </a:p>
        </p:txBody>
      </p:sp>
      <p:pic>
        <p:nvPicPr>
          <p:cNvPr id="3" name="Picture 2" descr="A group of cigarettes and cars on a street&#10;&#10;AI-generated content may be incorrect.">
            <a:extLst>
              <a:ext uri="{FF2B5EF4-FFF2-40B4-BE49-F238E27FC236}">
                <a16:creationId xmlns:a16="http://schemas.microsoft.com/office/drawing/2014/main" id="{847F84AA-289C-527D-8EDB-B6ED4347B18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 y="-284205"/>
            <a:ext cx="12188953" cy="7199077"/>
          </a:xfrm>
          <a:prstGeom prst="rect">
            <a:avLst/>
          </a:prstGeom>
        </p:spPr>
      </p:pic>
      <p:sp>
        <p:nvSpPr>
          <p:cNvPr id="2" name="TextBox 1">
            <a:extLst>
              <a:ext uri="{FF2B5EF4-FFF2-40B4-BE49-F238E27FC236}">
                <a16:creationId xmlns:a16="http://schemas.microsoft.com/office/drawing/2014/main" id="{C31F75DF-8C52-7462-9795-49E1C988E189}"/>
              </a:ext>
            </a:extLst>
          </p:cNvPr>
          <p:cNvSpPr txBox="1"/>
          <p:nvPr/>
        </p:nvSpPr>
        <p:spPr>
          <a:xfrm>
            <a:off x="4313561" y="1569440"/>
            <a:ext cx="7558847" cy="5119352"/>
          </a:xfrm>
          <a:prstGeom prst="rect">
            <a:avLst/>
          </a:prstGeom>
          <a:solidFill>
            <a:srgbClr val="ED7D31"/>
          </a:solidFill>
        </p:spPr>
        <p:txBody>
          <a:bodyPr rot="0" spcFirstLastPara="0" vertOverflow="overflow" horzOverflow="overflow" vert="horz" wrap="square" lIns="91440" tIns="45721" rIns="91440" bIns="45721" numCol="1" spcCol="0" rtlCol="0" fromWordArt="0" anchor="ctr" anchorCtr="0" forceAA="0" compatLnSpc="1">
            <a:prstTxWarp prst="textNoShape">
              <a:avLst/>
            </a:prstTxWarp>
            <a:spAutoFit/>
          </a:bodyPr>
          <a:lstStyle/>
          <a:p>
            <a:pPr marL="114300"/>
            <a:r>
              <a:rPr lang="en-GB" sz="2800" b="1" dirty="0">
                <a:solidFill>
                  <a:schemeClr val="bg1"/>
                </a:solidFill>
                <a:latin typeface="Segoe UI"/>
                <a:cs typeface="Segoe UI"/>
              </a:rPr>
              <a:t>Discuss:</a:t>
            </a:r>
            <a:endParaRPr lang="en-US"/>
          </a:p>
          <a:p>
            <a:pPr marL="114300"/>
            <a:endParaRPr lang="en-GB" sz="2800" b="1" dirty="0">
              <a:solidFill>
                <a:schemeClr val="bg1"/>
              </a:solidFill>
              <a:latin typeface="Segoe UI"/>
              <a:cs typeface="Segoe UI"/>
            </a:endParaRPr>
          </a:p>
          <a:p>
            <a:pPr marL="114300">
              <a:spcBef>
                <a:spcPts val="600"/>
              </a:spcBef>
            </a:pPr>
            <a:r>
              <a:rPr lang="en-GB" sz="2800" b="1" dirty="0">
                <a:solidFill>
                  <a:schemeClr val="bg1"/>
                </a:solidFill>
                <a:latin typeface="Segoe UI"/>
                <a:cs typeface="Segoe UI"/>
              </a:rPr>
              <a:t>To what extent does smoking impact your </a:t>
            </a:r>
            <a:r>
              <a:rPr lang="en-GB" sz="2800" b="1">
                <a:solidFill>
                  <a:schemeClr val="bg1"/>
                </a:solidFill>
                <a:latin typeface="Segoe UI"/>
                <a:cs typeface="Segoe UI"/>
              </a:rPr>
              <a:t>local community?  </a:t>
            </a:r>
          </a:p>
          <a:p>
            <a:pPr marL="114300">
              <a:spcBef>
                <a:spcPts val="1600"/>
              </a:spcBef>
            </a:pPr>
            <a:r>
              <a:rPr lang="en-GB" sz="2800" b="1" dirty="0">
                <a:solidFill>
                  <a:schemeClr val="bg1"/>
                </a:solidFill>
                <a:latin typeface="Segoe UI"/>
                <a:cs typeface="Segoe UI"/>
              </a:rPr>
              <a:t>Research the wider impact tobacco and </a:t>
            </a:r>
            <a:r>
              <a:rPr lang="en-GB" sz="2800" b="1">
                <a:solidFill>
                  <a:schemeClr val="bg1"/>
                </a:solidFill>
                <a:latin typeface="Segoe UI"/>
                <a:cs typeface="Segoe UI"/>
              </a:rPr>
              <a:t>smoking has on the environment. </a:t>
            </a:r>
          </a:p>
          <a:p>
            <a:pPr marL="114300">
              <a:spcBef>
                <a:spcPts val="1600"/>
              </a:spcBef>
            </a:pPr>
            <a:r>
              <a:rPr lang="en-GB" sz="2800" b="1">
                <a:solidFill>
                  <a:schemeClr val="bg1"/>
                </a:solidFill>
                <a:latin typeface="Segoe UI"/>
                <a:cs typeface="Segoe UI"/>
              </a:rPr>
              <a:t>Consider:</a:t>
            </a:r>
            <a:endParaRPr lang="en-GB" b="1">
              <a:solidFill>
                <a:schemeClr val="bg1"/>
              </a:solidFill>
            </a:endParaRPr>
          </a:p>
          <a:p>
            <a:pPr marL="571500" indent="-457200">
              <a:spcBef>
                <a:spcPts val="600"/>
              </a:spcBef>
              <a:buFont typeface="Arial"/>
              <a:buChar char="•"/>
            </a:pPr>
            <a:r>
              <a:rPr lang="en-GB" sz="2800" b="1" dirty="0">
                <a:solidFill>
                  <a:schemeClr val="bg1"/>
                </a:solidFill>
                <a:latin typeface="Segoe UI"/>
                <a:cs typeface="Segoe UI"/>
              </a:rPr>
              <a:t>Local community</a:t>
            </a:r>
          </a:p>
          <a:p>
            <a:pPr marL="571500" indent="-457200">
              <a:spcBef>
                <a:spcPts val="600"/>
              </a:spcBef>
              <a:buFont typeface="Arial"/>
              <a:buChar char="•"/>
            </a:pPr>
            <a:r>
              <a:rPr lang="en-GB" sz="2800" b="1" dirty="0">
                <a:solidFill>
                  <a:schemeClr val="bg1"/>
                </a:solidFill>
                <a:latin typeface="Segoe UI"/>
                <a:cs typeface="Segoe UI"/>
              </a:rPr>
              <a:t>Cigarette production</a:t>
            </a:r>
          </a:p>
          <a:p>
            <a:pPr marL="571500" indent="-457200">
              <a:spcBef>
                <a:spcPts val="600"/>
              </a:spcBef>
              <a:buFont typeface="Arial"/>
              <a:buChar char="•"/>
            </a:pPr>
            <a:r>
              <a:rPr lang="en-GB" sz="2800" b="1">
                <a:solidFill>
                  <a:schemeClr val="bg1"/>
                </a:solidFill>
                <a:latin typeface="Segoe UI"/>
                <a:cs typeface="Segoe UI"/>
              </a:rPr>
              <a:t>Animal wildlife</a:t>
            </a:r>
          </a:p>
        </p:txBody>
      </p:sp>
      <p:pic>
        <p:nvPicPr>
          <p:cNvPr id="8" name="Picture 7" descr="Blue and white logo with text&#10;&#10;AI-generated content may be incorrect.">
            <a:extLst>
              <a:ext uri="{FF2B5EF4-FFF2-40B4-BE49-F238E27FC236}">
                <a16:creationId xmlns:a16="http://schemas.microsoft.com/office/drawing/2014/main" id="{40E5DF19-A349-6C4C-6283-308F2ABBD09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13968" y="201421"/>
            <a:ext cx="966293" cy="713431"/>
          </a:xfrm>
          <a:prstGeom prst="rect">
            <a:avLst/>
          </a:prstGeom>
        </p:spPr>
      </p:pic>
      <p:pic>
        <p:nvPicPr>
          <p:cNvPr id="11" name="Picture 10" descr="A colorful rectangular sign with black text&#10;&#10;AI-generated content may be incorrect.">
            <a:extLst>
              <a:ext uri="{FF2B5EF4-FFF2-40B4-BE49-F238E27FC236}">
                <a16:creationId xmlns:a16="http://schemas.microsoft.com/office/drawing/2014/main" id="{665BCF5C-38B1-8808-A96D-CB6E387D0D3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13680" y="349202"/>
            <a:ext cx="1400174" cy="971550"/>
          </a:xfrm>
          <a:prstGeom prst="rect">
            <a:avLst/>
          </a:prstGeom>
        </p:spPr>
      </p:pic>
      <p:sp>
        <p:nvSpPr>
          <p:cNvPr id="14" name="Oval 13">
            <a:extLst>
              <a:ext uri="{FF2B5EF4-FFF2-40B4-BE49-F238E27FC236}">
                <a16:creationId xmlns:a16="http://schemas.microsoft.com/office/drawing/2014/main" id="{6F99C305-2172-95EF-C833-235745A1A6ED}"/>
              </a:ext>
            </a:extLst>
          </p:cNvPr>
          <p:cNvSpPr/>
          <p:nvPr/>
        </p:nvSpPr>
        <p:spPr>
          <a:xfrm>
            <a:off x="-1118825" y="-434984"/>
            <a:ext cx="5201454" cy="5131663"/>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801"/>
          </a:p>
        </p:txBody>
      </p:sp>
      <p:sp>
        <p:nvSpPr>
          <p:cNvPr id="16" name="TextBox 15">
            <a:extLst>
              <a:ext uri="{FF2B5EF4-FFF2-40B4-BE49-F238E27FC236}">
                <a16:creationId xmlns:a16="http://schemas.microsoft.com/office/drawing/2014/main" id="{18AE6C32-B014-940C-B11E-4C5A9A61B7CE}"/>
              </a:ext>
            </a:extLst>
          </p:cNvPr>
          <p:cNvSpPr txBox="1"/>
          <p:nvPr/>
        </p:nvSpPr>
        <p:spPr>
          <a:xfrm>
            <a:off x="512207" y="1035126"/>
            <a:ext cx="2973751" cy="1569662"/>
          </a:xfrm>
          <a:prstGeom prst="rect">
            <a:avLst/>
          </a:prstGeom>
          <a:noFill/>
        </p:spPr>
        <p:txBody>
          <a:bodyPr wrap="square" lIns="91440" tIns="45721" rIns="91440" bIns="45721" anchor="t">
            <a:spAutoFit/>
          </a:bodyPr>
          <a:lstStyle/>
          <a:p>
            <a:r>
              <a:rPr lang="en-US" sz="3200" b="1">
                <a:solidFill>
                  <a:schemeClr val="bg1"/>
                </a:solidFill>
                <a:latin typeface="Segoe UI"/>
                <a:cs typeface="Segoe UI"/>
              </a:rPr>
              <a:t>Environmental Cost of Smoking:</a:t>
            </a:r>
            <a:endParaRPr lang="en-US">
              <a:solidFill>
                <a:schemeClr val="bg1"/>
              </a:solidFill>
            </a:endParaRPr>
          </a:p>
        </p:txBody>
      </p:sp>
    </p:spTree>
    <p:extLst>
      <p:ext uri="{BB962C8B-B14F-4D97-AF65-F5344CB8AC3E}">
        <p14:creationId xmlns:p14="http://schemas.microsoft.com/office/powerpoint/2010/main" val="24878040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EC8B15-B002-249C-3536-A866A0FB78FA}"/>
            </a:ext>
          </a:extLst>
        </p:cNvPr>
        <p:cNvGrpSpPr/>
        <p:nvPr/>
      </p:nvGrpSpPr>
      <p:grpSpPr>
        <a:xfrm>
          <a:off x="0" y="0"/>
          <a:ext cx="0" cy="0"/>
          <a:chOff x="0" y="0"/>
          <a:chExt cx="0" cy="0"/>
        </a:xfrm>
      </p:grpSpPr>
      <p:sp>
        <p:nvSpPr>
          <p:cNvPr id="6" name="Oval 5">
            <a:extLst>
              <a:ext uri="{FF2B5EF4-FFF2-40B4-BE49-F238E27FC236}">
                <a16:creationId xmlns:a16="http://schemas.microsoft.com/office/drawing/2014/main" id="{D57C9EC6-BBD1-B0F5-D9CE-B36790692B81}"/>
              </a:ext>
            </a:extLst>
          </p:cNvPr>
          <p:cNvSpPr/>
          <p:nvPr/>
        </p:nvSpPr>
        <p:spPr>
          <a:xfrm>
            <a:off x="-1364763" y="-256206"/>
            <a:ext cx="4730001" cy="4397074"/>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801"/>
          </a:p>
        </p:txBody>
      </p:sp>
      <p:sp>
        <p:nvSpPr>
          <p:cNvPr id="17" name="Title 1">
            <a:extLst>
              <a:ext uri="{FF2B5EF4-FFF2-40B4-BE49-F238E27FC236}">
                <a16:creationId xmlns:a16="http://schemas.microsoft.com/office/drawing/2014/main" id="{9AE66F0A-F14E-8184-CD39-182A15E4000D}"/>
              </a:ext>
            </a:extLst>
          </p:cNvPr>
          <p:cNvSpPr txBox="1">
            <a:spLocks/>
          </p:cNvSpPr>
          <p:nvPr/>
        </p:nvSpPr>
        <p:spPr>
          <a:xfrm>
            <a:off x="2987360" y="429641"/>
            <a:ext cx="3436501" cy="1133132"/>
          </a:xfrm>
          <a:prstGeom prst="rect">
            <a:avLst/>
          </a:prstGeom>
        </p:spPr>
        <p:txBody>
          <a:bodyPr vert="horz" lIns="91440" tIns="45721" rIns="91440" bIns="4572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br>
              <a:rPr lang="en-GB" sz="3200">
                <a:latin typeface="Segoe UI" panose="020B0502040204020203" pitchFamily="34" charset="0"/>
                <a:cs typeface="Segoe UI" panose="020B0502040204020203" pitchFamily="34" charset="0"/>
              </a:rPr>
            </a:br>
            <a:endParaRPr lang="en-GB" sz="3200">
              <a:latin typeface="Segoe UI" panose="020B0502040204020203" pitchFamily="34" charset="0"/>
              <a:cs typeface="Segoe UI" panose="020B0502040204020203" pitchFamily="34" charset="0"/>
            </a:endParaRPr>
          </a:p>
        </p:txBody>
      </p:sp>
      <p:sp>
        <p:nvSpPr>
          <p:cNvPr id="13" name="Oval 12">
            <a:extLst>
              <a:ext uri="{FF2B5EF4-FFF2-40B4-BE49-F238E27FC236}">
                <a16:creationId xmlns:a16="http://schemas.microsoft.com/office/drawing/2014/main" id="{51F15393-A8FA-C033-C68B-414DDAAD4006}"/>
              </a:ext>
            </a:extLst>
          </p:cNvPr>
          <p:cNvSpPr/>
          <p:nvPr/>
        </p:nvSpPr>
        <p:spPr>
          <a:xfrm>
            <a:off x="2802378" y="559354"/>
            <a:ext cx="8541785" cy="180769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801"/>
          </a:p>
        </p:txBody>
      </p:sp>
      <p:sp>
        <p:nvSpPr>
          <p:cNvPr id="4" name="TextBox 3">
            <a:extLst>
              <a:ext uri="{FF2B5EF4-FFF2-40B4-BE49-F238E27FC236}">
                <a16:creationId xmlns:a16="http://schemas.microsoft.com/office/drawing/2014/main" id="{D85E3FBE-7ACE-83A0-039B-B75B4A75BD96}"/>
              </a:ext>
            </a:extLst>
          </p:cNvPr>
          <p:cNvSpPr txBox="1"/>
          <p:nvPr/>
        </p:nvSpPr>
        <p:spPr>
          <a:xfrm>
            <a:off x="2988164" y="913978"/>
            <a:ext cx="7657095" cy="584775"/>
          </a:xfrm>
          <a:prstGeom prst="rect">
            <a:avLst/>
          </a:prstGeom>
          <a:noFill/>
        </p:spPr>
        <p:txBody>
          <a:bodyPr wrap="square">
            <a:spAutoFit/>
          </a:bodyPr>
          <a:lstStyle/>
          <a:p>
            <a:pPr algn="ctr"/>
            <a:r>
              <a:rPr lang="en-US" sz="3200" b="1" dirty="0">
                <a:solidFill>
                  <a:schemeClr val="bg1"/>
                </a:solidFill>
                <a:latin typeface="Segoe UI" panose="020B0502040204020203" pitchFamily="34" charset="0"/>
                <a:cs typeface="Segoe UI" panose="020B0502040204020203" pitchFamily="34" charset="0"/>
              </a:rPr>
              <a:t>What will we learn?</a:t>
            </a:r>
          </a:p>
        </p:txBody>
      </p:sp>
      <p:sp>
        <p:nvSpPr>
          <p:cNvPr id="2" name="Content Placeholder 2">
            <a:extLst>
              <a:ext uri="{FF2B5EF4-FFF2-40B4-BE49-F238E27FC236}">
                <a16:creationId xmlns:a16="http://schemas.microsoft.com/office/drawing/2014/main" id="{B914FCD5-104E-8C39-66DF-7E0B99A3BE4D}"/>
              </a:ext>
            </a:extLst>
          </p:cNvPr>
          <p:cNvSpPr>
            <a:spLocks noGrp="1"/>
          </p:cNvSpPr>
          <p:nvPr>
            <p:ph idx="1"/>
          </p:nvPr>
        </p:nvSpPr>
        <p:spPr>
          <a:xfrm>
            <a:off x="3822583" y="2661794"/>
            <a:ext cx="7780075" cy="4525963"/>
          </a:xfrm>
        </p:spPr>
        <p:txBody>
          <a:bodyPr vert="horz" lIns="91440" tIns="45720" rIns="91440" bIns="45720" rtlCol="0" anchor="t">
            <a:normAutofit/>
          </a:bodyPr>
          <a:lstStyle/>
          <a:p>
            <a:pPr algn="l" rtl="0" fontAlgn="base">
              <a:buFont typeface="Arial" panose="020B0604020202020204" pitchFamily="34" charset="0"/>
              <a:buChar char="•"/>
            </a:pPr>
            <a:endParaRPr lang="en-US" sz="1600" b="0" i="0" dirty="0">
              <a:solidFill>
                <a:srgbClr val="000000"/>
              </a:solidFill>
              <a:effectLst/>
              <a:latin typeface="Arial" panose="020B0604020202020204" pitchFamily="34" charset="0"/>
            </a:endParaRPr>
          </a:p>
          <a:p>
            <a:pPr marL="228600" indent="-228600" algn="l" rtl="0" fontAlgn="base">
              <a:lnSpc>
                <a:spcPct val="100000"/>
              </a:lnSpc>
              <a:spcBef>
                <a:spcPts val="1200"/>
              </a:spcBef>
              <a:buFont typeface="Arial" panose="020B0604020202020204" pitchFamily="34" charset="0"/>
              <a:buChar char="•"/>
            </a:pPr>
            <a:r>
              <a:rPr lang="en-GB" sz="2400" b="0" i="0" u="none" strike="noStrike" dirty="0">
                <a:solidFill>
                  <a:srgbClr val="000000"/>
                </a:solidFill>
                <a:effectLst/>
                <a:latin typeface="Segoe UI"/>
                <a:cs typeface="Segoe UI"/>
              </a:rPr>
              <a:t>Identify </a:t>
            </a:r>
            <a:r>
              <a:rPr lang="en-US" sz="2400" b="0" i="0" u="none" strike="noStrike" dirty="0">
                <a:solidFill>
                  <a:srgbClr val="000000"/>
                </a:solidFill>
                <a:effectLst/>
                <a:latin typeface="Segoe UI"/>
                <a:cs typeface="Segoe UI"/>
              </a:rPr>
              <a:t>the impact</a:t>
            </a:r>
            <a:r>
              <a:rPr lang="en-GB" sz="2400" b="0" i="0" u="none" strike="noStrike" dirty="0">
                <a:solidFill>
                  <a:srgbClr val="000000"/>
                </a:solidFill>
                <a:effectLst/>
                <a:latin typeface="Segoe UI"/>
                <a:cs typeface="Segoe UI"/>
              </a:rPr>
              <a:t> </a:t>
            </a:r>
            <a:r>
              <a:rPr lang="en-US" sz="2400" b="0" i="0" u="none" strike="noStrike" dirty="0">
                <a:solidFill>
                  <a:srgbClr val="000000"/>
                </a:solidFill>
                <a:effectLst/>
                <a:latin typeface="Segoe UI"/>
                <a:cs typeface="Segoe UI"/>
              </a:rPr>
              <a:t>of smoking on</a:t>
            </a:r>
            <a:r>
              <a:rPr lang="en-GB" sz="2400" b="0" i="0" u="none" strike="noStrike">
                <a:solidFill>
                  <a:srgbClr val="000000"/>
                </a:solidFill>
                <a:effectLst/>
                <a:latin typeface="Segoe UI"/>
                <a:cs typeface="Segoe UI"/>
              </a:rPr>
              <a:t> health.</a:t>
            </a:r>
            <a:r>
              <a:rPr lang="en-GB" sz="2400" b="0" i="0">
                <a:solidFill>
                  <a:srgbClr val="000000"/>
                </a:solidFill>
                <a:effectLst/>
                <a:latin typeface="Segoe UI"/>
                <a:cs typeface="Segoe UI"/>
              </a:rPr>
              <a:t>​</a:t>
            </a:r>
          </a:p>
          <a:p>
            <a:pPr marL="228600" indent="-228600" algn="l" rtl="0" fontAlgn="base">
              <a:lnSpc>
                <a:spcPct val="100000"/>
              </a:lnSpc>
              <a:spcBef>
                <a:spcPts val="1200"/>
              </a:spcBef>
              <a:buFont typeface="Arial" panose="020B0604020202020204" pitchFamily="34" charset="0"/>
              <a:buChar char="•"/>
            </a:pPr>
            <a:r>
              <a:rPr lang="en-GB" sz="2400" b="0" i="0" u="none" strike="noStrike" dirty="0">
                <a:solidFill>
                  <a:srgbClr val="000000"/>
                </a:solidFill>
                <a:effectLst/>
                <a:latin typeface="Segoe UI"/>
                <a:cs typeface="Segoe UI"/>
              </a:rPr>
              <a:t>Explore the financial</a:t>
            </a:r>
            <a:r>
              <a:rPr lang="en-US" sz="2400" b="0" i="0" u="none" strike="noStrike" dirty="0">
                <a:solidFill>
                  <a:srgbClr val="000000"/>
                </a:solidFill>
                <a:effectLst/>
                <a:latin typeface="Segoe UI"/>
                <a:cs typeface="Segoe UI"/>
              </a:rPr>
              <a:t>, environmental</a:t>
            </a:r>
            <a:r>
              <a:rPr lang="en-GB" sz="2400" b="0" i="0" u="none" strike="noStrike" dirty="0">
                <a:solidFill>
                  <a:srgbClr val="000000"/>
                </a:solidFill>
                <a:effectLst/>
                <a:latin typeface="Segoe UI"/>
                <a:cs typeface="Segoe UI"/>
              </a:rPr>
              <a:t> </a:t>
            </a:r>
            <a:r>
              <a:rPr lang="en-US" sz="2400" b="0" i="0" u="none" strike="noStrike" dirty="0">
                <a:solidFill>
                  <a:srgbClr val="000000"/>
                </a:solidFill>
                <a:effectLst/>
                <a:latin typeface="Segoe UI"/>
                <a:cs typeface="Segoe UI"/>
              </a:rPr>
              <a:t>and societal impact </a:t>
            </a:r>
            <a:r>
              <a:rPr lang="en-US" sz="2400" b="0" i="0" u="none" strike="noStrike">
                <a:solidFill>
                  <a:srgbClr val="000000"/>
                </a:solidFill>
                <a:effectLst/>
                <a:latin typeface="Segoe UI"/>
                <a:cs typeface="Segoe UI"/>
              </a:rPr>
              <a:t>of smoking</a:t>
            </a:r>
            <a:r>
              <a:rPr lang="en-GB" sz="2400" b="0" i="0" u="none" strike="noStrike">
                <a:solidFill>
                  <a:srgbClr val="000000"/>
                </a:solidFill>
                <a:effectLst/>
                <a:latin typeface="Segoe UI"/>
                <a:cs typeface="Segoe UI"/>
              </a:rPr>
              <a:t>.</a:t>
            </a:r>
            <a:r>
              <a:rPr lang="en-GB" sz="2400" b="0" i="0">
                <a:solidFill>
                  <a:srgbClr val="000000"/>
                </a:solidFill>
                <a:effectLst/>
                <a:latin typeface="Segoe UI"/>
                <a:cs typeface="Segoe UI"/>
              </a:rPr>
              <a:t>​</a:t>
            </a:r>
          </a:p>
          <a:p>
            <a:pPr marL="228600" indent="-228600" algn="l" rtl="0" fontAlgn="base">
              <a:lnSpc>
                <a:spcPct val="100000"/>
              </a:lnSpc>
              <a:spcBef>
                <a:spcPts val="1200"/>
              </a:spcBef>
              <a:buFont typeface="Arial" panose="020B0604020202020204" pitchFamily="34" charset="0"/>
              <a:buChar char="•"/>
            </a:pPr>
            <a:r>
              <a:rPr lang="en-US" sz="2400" b="0" i="0" u="none" strike="noStrike" dirty="0">
                <a:solidFill>
                  <a:srgbClr val="000000"/>
                </a:solidFill>
                <a:effectLst/>
                <a:latin typeface="Segoe UI" panose="020B0502040204020203" pitchFamily="34" charset="0"/>
                <a:cs typeface="Segoe UI" panose="020B0502040204020203" pitchFamily="34" charset="0"/>
              </a:rPr>
              <a:t>Develop critical thinking to manage peer/societal</a:t>
            </a:r>
            <a:r>
              <a:rPr lang="en-GB" sz="2400" b="0" i="0" u="none" strike="noStrike" dirty="0">
                <a:solidFill>
                  <a:srgbClr val="000000"/>
                </a:solidFill>
                <a:effectLst/>
                <a:latin typeface="Segoe UI" panose="020B0502040204020203" pitchFamily="34" charset="0"/>
                <a:cs typeface="Segoe UI" panose="020B0502040204020203" pitchFamily="34" charset="0"/>
              </a:rPr>
              <a:t> influence.</a:t>
            </a:r>
            <a:endParaRPr lang="en-US" sz="2400" b="0" i="0" dirty="0">
              <a:solidFill>
                <a:srgbClr val="000000"/>
              </a:solidFill>
              <a:effectLst/>
              <a:latin typeface="Segoe UI" panose="020B0502040204020203" pitchFamily="34" charset="0"/>
              <a:cs typeface="Segoe UI" panose="020B0502040204020203" pitchFamily="34" charset="0"/>
            </a:endParaRPr>
          </a:p>
        </p:txBody>
      </p:sp>
      <p:pic>
        <p:nvPicPr>
          <p:cNvPr id="9" name="Picture 8" descr="Blue and white logo with text&#10;&#10;AI-generated content may be incorrect.">
            <a:extLst>
              <a:ext uri="{FF2B5EF4-FFF2-40B4-BE49-F238E27FC236}">
                <a16:creationId xmlns:a16="http://schemas.microsoft.com/office/drawing/2014/main" id="{87BBE8ED-14E7-7B11-A386-E697F642228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13968" y="201421"/>
            <a:ext cx="966293" cy="713431"/>
          </a:xfrm>
          <a:prstGeom prst="rect">
            <a:avLst/>
          </a:prstGeom>
          <a:ln>
            <a:solidFill>
              <a:schemeClr val="bg1"/>
            </a:solidFill>
          </a:ln>
        </p:spPr>
      </p:pic>
      <p:pic>
        <p:nvPicPr>
          <p:cNvPr id="11" name="Picture 10" descr="A colorful rectangular sign with black text&#10;&#10;AI-generated content may be incorrect.">
            <a:extLst>
              <a:ext uri="{FF2B5EF4-FFF2-40B4-BE49-F238E27FC236}">
                <a16:creationId xmlns:a16="http://schemas.microsoft.com/office/drawing/2014/main" id="{D3796549-9CBA-67AD-6126-FDC9E46F9DC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74144" y="347585"/>
            <a:ext cx="1554782" cy="1126158"/>
          </a:xfrm>
          <a:prstGeom prst="rect">
            <a:avLst/>
          </a:prstGeom>
        </p:spPr>
      </p:pic>
    </p:spTree>
    <p:custDataLst>
      <p:tags r:id="rId1"/>
    </p:custDataLst>
    <p:extLst>
      <p:ext uri="{BB962C8B-B14F-4D97-AF65-F5344CB8AC3E}">
        <p14:creationId xmlns:p14="http://schemas.microsoft.com/office/powerpoint/2010/main" val="8891201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837072E-C55C-16D6-18F4-5CB4A398F8A3}"/>
              </a:ext>
            </a:extLst>
          </p:cNvPr>
          <p:cNvSpPr/>
          <p:nvPr/>
        </p:nvSpPr>
        <p:spPr>
          <a:xfrm>
            <a:off x="-1118825" y="-434984"/>
            <a:ext cx="5201454" cy="5131663"/>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801"/>
          </a:p>
        </p:txBody>
      </p:sp>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2"/>
            <a:ext cx="12188953"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1"/>
          </a:p>
        </p:txBody>
      </p:sp>
      <p:sp>
        <p:nvSpPr>
          <p:cNvPr id="7" name="TextBox 6">
            <a:extLst>
              <a:ext uri="{FF2B5EF4-FFF2-40B4-BE49-F238E27FC236}">
                <a16:creationId xmlns:a16="http://schemas.microsoft.com/office/drawing/2014/main" id="{83BE6787-5E58-EA63-0DE6-682DFAC14B38}"/>
              </a:ext>
            </a:extLst>
          </p:cNvPr>
          <p:cNvSpPr txBox="1"/>
          <p:nvPr/>
        </p:nvSpPr>
        <p:spPr>
          <a:xfrm>
            <a:off x="240931" y="1366897"/>
            <a:ext cx="3142760" cy="1569660"/>
          </a:xfrm>
          <a:prstGeom prst="rect">
            <a:avLst/>
          </a:prstGeom>
          <a:noFill/>
        </p:spPr>
        <p:txBody>
          <a:bodyPr wrap="square">
            <a:spAutoFit/>
          </a:bodyPr>
          <a:lstStyle/>
          <a:p>
            <a:r>
              <a:rPr lang="en-US" sz="3200" b="1" dirty="0">
                <a:solidFill>
                  <a:schemeClr val="bg1"/>
                </a:solidFill>
                <a:latin typeface="Segoe UI" panose="020B0502040204020203" pitchFamily="34" charset="0"/>
                <a:cs typeface="Segoe UI" panose="020B0502040204020203" pitchFamily="34" charset="0"/>
              </a:rPr>
              <a:t>The Role of Marketing/ Advertising </a:t>
            </a:r>
          </a:p>
        </p:txBody>
      </p:sp>
      <p:sp>
        <p:nvSpPr>
          <p:cNvPr id="4" name="TextBox 3">
            <a:extLst>
              <a:ext uri="{FF2B5EF4-FFF2-40B4-BE49-F238E27FC236}">
                <a16:creationId xmlns:a16="http://schemas.microsoft.com/office/drawing/2014/main" id="{5A8ADFA1-276A-D0DC-EB35-9139BE5C750F}"/>
              </a:ext>
            </a:extLst>
          </p:cNvPr>
          <p:cNvSpPr txBox="1"/>
          <p:nvPr/>
        </p:nvSpPr>
        <p:spPr>
          <a:xfrm>
            <a:off x="4502639" y="1581666"/>
            <a:ext cx="6781801" cy="4062781"/>
          </a:xfrm>
          <a:prstGeom prst="rect">
            <a:avLst/>
          </a:prstGeom>
          <a:noFill/>
        </p:spPr>
        <p:txBody>
          <a:bodyPr wrap="square" lIns="91440" tIns="45721" rIns="91440" bIns="45721" anchor="t">
            <a:spAutoFit/>
          </a:bodyPr>
          <a:lstStyle/>
          <a:p>
            <a:r>
              <a:rPr lang="en-GB" sz="2400" dirty="0">
                <a:solidFill>
                  <a:srgbClr val="000000"/>
                </a:solidFill>
                <a:latin typeface="Segoe UI"/>
                <a:cs typeface="Segoe UI"/>
              </a:rPr>
              <a:t>Research the advertising rules around tobacco/cigarettes in Scotland.</a:t>
            </a:r>
            <a:endParaRPr lang="en-GB" sz="2400" dirty="0">
              <a:latin typeface="Segoe UI"/>
              <a:cs typeface="Segoe UI"/>
            </a:endParaRPr>
          </a:p>
          <a:p>
            <a:endParaRPr lang="en-US" sz="1801" dirty="0"/>
          </a:p>
          <a:p>
            <a:r>
              <a:rPr lang="en-GB" sz="2400" dirty="0">
                <a:solidFill>
                  <a:srgbClr val="000000"/>
                </a:solidFill>
                <a:latin typeface="Segoe UI"/>
                <a:cs typeface="Segoe UI"/>
              </a:rPr>
              <a:t>How are cigarettes being promoted?</a:t>
            </a:r>
          </a:p>
          <a:p>
            <a:endParaRPr lang="en-GB" sz="2400" dirty="0">
              <a:solidFill>
                <a:srgbClr val="000000"/>
              </a:solidFill>
              <a:latin typeface="Segoe UI" panose="020B0502040204020203" pitchFamily="34" charset="0"/>
              <a:cs typeface="Segoe UI" panose="020B0502040204020203" pitchFamily="34" charset="0"/>
            </a:endParaRPr>
          </a:p>
          <a:p>
            <a:r>
              <a:rPr lang="en-GB" sz="2400" dirty="0">
                <a:solidFill>
                  <a:srgbClr val="000000"/>
                </a:solidFill>
                <a:latin typeface="Segoe UI"/>
                <a:cs typeface="Segoe UI"/>
              </a:rPr>
              <a:t>Do we see smoking on our screens?</a:t>
            </a:r>
          </a:p>
          <a:p>
            <a:endParaRPr lang="en-GB" sz="2400" dirty="0">
              <a:solidFill>
                <a:srgbClr val="000000"/>
              </a:solidFill>
              <a:latin typeface="Segoe UI" panose="020B0502040204020203" pitchFamily="34" charset="0"/>
              <a:cs typeface="Segoe UI" panose="020B0502040204020203" pitchFamily="34" charset="0"/>
            </a:endParaRPr>
          </a:p>
          <a:p>
            <a:r>
              <a:rPr lang="en-GB" sz="2400" dirty="0">
                <a:solidFill>
                  <a:srgbClr val="000000"/>
                </a:solidFill>
                <a:latin typeface="Segoe UI"/>
                <a:cs typeface="Segoe UI"/>
              </a:rPr>
              <a:t>How can smoking be made to look in the media? </a:t>
            </a:r>
          </a:p>
          <a:p>
            <a:endParaRPr lang="en-GB" sz="2400" dirty="0">
              <a:solidFill>
                <a:srgbClr val="000000"/>
              </a:solidFill>
              <a:latin typeface="Segoe UI" panose="020B0502040204020203" pitchFamily="34" charset="0"/>
              <a:cs typeface="Segoe UI" panose="020B0502040204020203" pitchFamily="34" charset="0"/>
            </a:endParaRPr>
          </a:p>
          <a:p>
            <a:r>
              <a:rPr lang="en-GB" sz="2400" dirty="0">
                <a:solidFill>
                  <a:srgbClr val="000000"/>
                </a:solidFill>
                <a:latin typeface="Segoe UI" panose="020B0502040204020203" pitchFamily="34" charset="0"/>
                <a:cs typeface="Segoe UI" panose="020B0502040204020203" pitchFamily="34" charset="0"/>
              </a:rPr>
              <a:t>Who may manufacturers want to target? </a:t>
            </a:r>
          </a:p>
        </p:txBody>
      </p:sp>
      <p:pic>
        <p:nvPicPr>
          <p:cNvPr id="9" name="Picture 8" descr="A pack of cigarettes in a red box&#10;&#10;Description automatically generated">
            <a:extLst>
              <a:ext uri="{FF2B5EF4-FFF2-40B4-BE49-F238E27FC236}">
                <a16:creationId xmlns:a16="http://schemas.microsoft.com/office/drawing/2014/main" id="{79C0139E-F6F6-A045-5C71-F941044C15DC}"/>
              </a:ext>
            </a:extLst>
          </p:cNvPr>
          <p:cNvPicPr>
            <a:picLocks noChangeAspect="1"/>
          </p:cNvPicPr>
          <p:nvPr/>
        </p:nvPicPr>
        <p:blipFill>
          <a:blip r:embed="rId3" cstate="screen">
            <a:extLst>
              <a:ext uri="{28A0092B-C50C-407E-A947-70E740481C1C}">
                <a14:useLocalDpi xmlns:a14="http://schemas.microsoft.com/office/drawing/2010/main"/>
              </a:ext>
            </a:extLst>
          </a:blip>
          <a:srcRect b="-1"/>
          <a:stretch/>
        </p:blipFill>
        <p:spPr>
          <a:xfrm>
            <a:off x="863052" y="3193859"/>
            <a:ext cx="2905428" cy="2905428"/>
          </a:xfrm>
          <a:custGeom>
            <a:avLst/>
            <a:gdLst/>
            <a:ahLst/>
            <a:cxnLst/>
            <a:rect l="l" t="t" r="r" b="b"/>
            <a:pathLst>
              <a:path w="2388070" h="2388070">
                <a:moveTo>
                  <a:pt x="1194035" y="0"/>
                </a:moveTo>
                <a:cubicBezTo>
                  <a:pt x="1853482" y="0"/>
                  <a:pt x="2388070" y="534588"/>
                  <a:pt x="2388070" y="1194035"/>
                </a:cubicBezTo>
                <a:cubicBezTo>
                  <a:pt x="2388070" y="1853482"/>
                  <a:pt x="1853482" y="2388070"/>
                  <a:pt x="1194035" y="2388070"/>
                </a:cubicBezTo>
                <a:cubicBezTo>
                  <a:pt x="534588" y="2388070"/>
                  <a:pt x="0" y="1853482"/>
                  <a:pt x="0" y="1194035"/>
                </a:cubicBezTo>
                <a:cubicBezTo>
                  <a:pt x="0" y="534588"/>
                  <a:pt x="534588" y="0"/>
                  <a:pt x="1194035" y="0"/>
                </a:cubicBezTo>
                <a:close/>
              </a:path>
            </a:pathLst>
          </a:custGeom>
          <a:ln w="28575">
            <a:noFill/>
          </a:ln>
        </p:spPr>
      </p:pic>
      <p:pic>
        <p:nvPicPr>
          <p:cNvPr id="8" name="Picture 7" descr="Blue and white logo with text&#10;&#10;AI-generated content may be incorrect.">
            <a:extLst>
              <a:ext uri="{FF2B5EF4-FFF2-40B4-BE49-F238E27FC236}">
                <a16:creationId xmlns:a16="http://schemas.microsoft.com/office/drawing/2014/main" id="{2A68EE47-D581-6D0E-C57D-B6D20ADF2A5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13968" y="201421"/>
            <a:ext cx="966293" cy="713431"/>
          </a:xfrm>
          <a:prstGeom prst="rect">
            <a:avLst/>
          </a:prstGeom>
          <a:ln>
            <a:solidFill>
              <a:schemeClr val="bg1"/>
            </a:solidFill>
          </a:ln>
        </p:spPr>
      </p:pic>
      <p:pic>
        <p:nvPicPr>
          <p:cNvPr id="14" name="Picture 13" descr="A colorful rectangular sign with black text&#10;&#10;AI-generated content may be incorrect.">
            <a:extLst>
              <a:ext uri="{FF2B5EF4-FFF2-40B4-BE49-F238E27FC236}">
                <a16:creationId xmlns:a16="http://schemas.microsoft.com/office/drawing/2014/main" id="{EDC02F44-0CFF-DDC9-FACF-5BFCF53DFD6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13680" y="349202"/>
            <a:ext cx="1400174" cy="971550"/>
          </a:xfrm>
          <a:prstGeom prst="rect">
            <a:avLst/>
          </a:prstGeom>
        </p:spPr>
      </p:pic>
    </p:spTree>
    <p:extLst>
      <p:ext uri="{BB962C8B-B14F-4D97-AF65-F5344CB8AC3E}">
        <p14:creationId xmlns:p14="http://schemas.microsoft.com/office/powerpoint/2010/main" val="41391495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90E3B3-3FD9-F221-61CE-7F4019226CE5}"/>
            </a:ext>
          </a:extLst>
        </p:cNvPr>
        <p:cNvGrpSpPr/>
        <p:nvPr/>
      </p:nvGrpSpPr>
      <p:grpSpPr>
        <a:xfrm>
          <a:off x="0" y="0"/>
          <a:ext cx="0" cy="0"/>
          <a:chOff x="0" y="0"/>
          <a:chExt cx="0" cy="0"/>
        </a:xfrm>
      </p:grpSpPr>
      <p:sp>
        <p:nvSpPr>
          <p:cNvPr id="17" name="Title 1">
            <a:extLst>
              <a:ext uri="{FF2B5EF4-FFF2-40B4-BE49-F238E27FC236}">
                <a16:creationId xmlns:a16="http://schemas.microsoft.com/office/drawing/2014/main" id="{8D61EFF5-34D0-94AC-9C44-351660FDB983}"/>
              </a:ext>
            </a:extLst>
          </p:cNvPr>
          <p:cNvSpPr txBox="1">
            <a:spLocks/>
          </p:cNvSpPr>
          <p:nvPr/>
        </p:nvSpPr>
        <p:spPr>
          <a:xfrm>
            <a:off x="2987360" y="429641"/>
            <a:ext cx="3436501" cy="1133132"/>
          </a:xfrm>
          <a:prstGeom prst="rect">
            <a:avLst/>
          </a:prstGeom>
        </p:spPr>
        <p:txBody>
          <a:bodyPr vert="horz" lIns="91440" tIns="45721" rIns="91440" bIns="4572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br>
              <a:rPr lang="en-GB" sz="3200">
                <a:latin typeface="Segoe UI" panose="020B0502040204020203" pitchFamily="34" charset="0"/>
                <a:cs typeface="Segoe UI" panose="020B0502040204020203" pitchFamily="34" charset="0"/>
              </a:rPr>
            </a:br>
            <a:endParaRPr lang="en-GB" sz="3200">
              <a:latin typeface="Segoe UI" panose="020B0502040204020203" pitchFamily="34" charset="0"/>
              <a:cs typeface="Segoe UI" panose="020B0502040204020203" pitchFamily="34" charset="0"/>
            </a:endParaRPr>
          </a:p>
        </p:txBody>
      </p:sp>
      <p:pic>
        <p:nvPicPr>
          <p:cNvPr id="3" name="Picture 4" descr="NHSGG&amp;C*SPOT">
            <a:extLst>
              <a:ext uri="{FF2B5EF4-FFF2-40B4-BE49-F238E27FC236}">
                <a16:creationId xmlns:a16="http://schemas.microsoft.com/office/drawing/2014/main" id="{3985B46A-9713-C919-8687-44C25F7BE74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11191764" y="248902"/>
            <a:ext cx="815804" cy="58749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02E2D48-D8EB-05FB-5B4F-B141E03BE45E}"/>
              </a:ext>
            </a:extLst>
          </p:cNvPr>
          <p:cNvSpPr txBox="1"/>
          <p:nvPr/>
        </p:nvSpPr>
        <p:spPr>
          <a:xfrm>
            <a:off x="3075876" y="996208"/>
            <a:ext cx="7657095" cy="584775"/>
          </a:xfrm>
          <a:prstGeom prst="rect">
            <a:avLst/>
          </a:prstGeom>
          <a:noFill/>
        </p:spPr>
        <p:txBody>
          <a:bodyPr wrap="square">
            <a:spAutoFit/>
          </a:bodyPr>
          <a:lstStyle/>
          <a:p>
            <a:pPr algn="ctr"/>
            <a:r>
              <a:rPr lang="en-US" sz="3200" b="1">
                <a:solidFill>
                  <a:schemeClr val="bg1"/>
                </a:solidFill>
                <a:latin typeface="Segoe UI" panose="020B0502040204020203" pitchFamily="34" charset="0"/>
                <a:cs typeface="Segoe UI" panose="020B0502040204020203" pitchFamily="34" charset="0"/>
              </a:rPr>
              <a:t>Learning Objectives </a:t>
            </a:r>
          </a:p>
        </p:txBody>
      </p:sp>
      <p:sp>
        <p:nvSpPr>
          <p:cNvPr id="15" name="TextBox 14">
            <a:extLst>
              <a:ext uri="{FF2B5EF4-FFF2-40B4-BE49-F238E27FC236}">
                <a16:creationId xmlns:a16="http://schemas.microsoft.com/office/drawing/2014/main" id="{1B2E9B82-6F07-8A0E-A37C-0503548EE8C5}"/>
              </a:ext>
            </a:extLst>
          </p:cNvPr>
          <p:cNvSpPr txBox="1"/>
          <p:nvPr/>
        </p:nvSpPr>
        <p:spPr>
          <a:xfrm>
            <a:off x="3515580" y="2819987"/>
            <a:ext cx="7678240" cy="3785652"/>
          </a:xfrm>
          <a:prstGeom prst="rect">
            <a:avLst/>
          </a:prstGeom>
          <a:noFill/>
        </p:spPr>
        <p:txBody>
          <a:bodyPr wrap="square" lIns="91440" tIns="45720" rIns="91440" bIns="45720" anchor="t">
            <a:spAutoFit/>
          </a:bodyPr>
          <a:lstStyle/>
          <a:p>
            <a:pPr marL="400050" indent="-400050" algn="l"/>
            <a:r>
              <a:rPr lang="en-GB" sz="2000" dirty="0">
                <a:solidFill>
                  <a:srgbClr val="000000"/>
                </a:solidFill>
                <a:latin typeface="Segoe UI" panose="020B0502040204020203" pitchFamily="34" charset="0"/>
                <a:cs typeface="Segoe UI" panose="020B0502040204020203" pitchFamily="34" charset="0"/>
              </a:rPr>
              <a:t>✅  </a:t>
            </a:r>
            <a:r>
              <a:rPr lang="en-GB" sz="2000" b="1" dirty="0">
                <a:solidFill>
                  <a:srgbClr val="000000"/>
                </a:solidFill>
                <a:latin typeface="Segoe UI" panose="020B0502040204020203" pitchFamily="34" charset="0"/>
                <a:cs typeface="Segoe UI" panose="020B0502040204020203" pitchFamily="34" charset="0"/>
              </a:rPr>
              <a:t>Making It Look Cool</a:t>
            </a:r>
            <a:r>
              <a:rPr lang="en-GB" sz="2000" dirty="0">
                <a:solidFill>
                  <a:srgbClr val="000000"/>
                </a:solidFill>
                <a:latin typeface="Segoe UI" panose="020B0502040204020203" pitchFamily="34" charset="0"/>
                <a:cs typeface="Segoe UI" panose="020B0502040204020203" pitchFamily="34" charset="0"/>
              </a:rPr>
              <a:t> – stylish people smoking in exciting settings. </a:t>
            </a:r>
            <a:endParaRPr lang="en-US"/>
          </a:p>
          <a:p>
            <a:pPr marL="400050" indent="-400050" algn="l"/>
            <a:endParaRPr lang="en-GB" sz="2000" dirty="0">
              <a:solidFill>
                <a:srgbClr val="000000"/>
              </a:solidFill>
              <a:latin typeface="Segoe UI" panose="020B0502040204020203" pitchFamily="34" charset="0"/>
              <a:cs typeface="Segoe UI" panose="020B0502040204020203" pitchFamily="34" charset="0"/>
            </a:endParaRPr>
          </a:p>
          <a:p>
            <a:pPr marL="400050" indent="-400050" algn="l"/>
            <a:r>
              <a:rPr lang="en-GB" sz="2000" dirty="0">
                <a:solidFill>
                  <a:srgbClr val="000000"/>
                </a:solidFill>
                <a:latin typeface="Segoe UI"/>
                <a:cs typeface="Segoe UI"/>
              </a:rPr>
              <a:t>✅  </a:t>
            </a:r>
            <a:r>
              <a:rPr lang="en-GB" sz="2000" b="1" dirty="0">
                <a:solidFill>
                  <a:srgbClr val="000000"/>
                </a:solidFill>
                <a:latin typeface="Segoe UI"/>
                <a:cs typeface="Segoe UI"/>
              </a:rPr>
              <a:t>Influencers &amp; Celebrities</a:t>
            </a:r>
            <a:r>
              <a:rPr lang="en-GB" sz="2000" dirty="0">
                <a:solidFill>
                  <a:srgbClr val="000000"/>
                </a:solidFill>
                <a:latin typeface="Segoe UI"/>
                <a:cs typeface="Segoe UI"/>
              </a:rPr>
              <a:t> – Fans may copy what their idols do, even if it's harmful. </a:t>
            </a:r>
          </a:p>
          <a:p>
            <a:pPr marL="400050" indent="-400050" algn="l"/>
            <a:endParaRPr lang="en-GB" sz="2000" dirty="0">
              <a:solidFill>
                <a:srgbClr val="000000"/>
              </a:solidFill>
              <a:latin typeface="Segoe UI" panose="020B0502040204020203" pitchFamily="34" charset="0"/>
              <a:cs typeface="Segoe UI" panose="020B0502040204020203" pitchFamily="34" charset="0"/>
            </a:endParaRPr>
          </a:p>
          <a:p>
            <a:pPr marL="400050" indent="-400050" algn="l"/>
            <a:r>
              <a:rPr lang="en-GB" sz="2000" dirty="0">
                <a:solidFill>
                  <a:srgbClr val="000000"/>
                </a:solidFill>
                <a:latin typeface="Segoe UI" panose="020B0502040204020203" pitchFamily="34" charset="0"/>
                <a:cs typeface="Segoe UI" panose="020B0502040204020203" pitchFamily="34" charset="0"/>
              </a:rPr>
              <a:t>✅  </a:t>
            </a:r>
            <a:r>
              <a:rPr lang="en-GB" sz="2000" b="1" dirty="0">
                <a:solidFill>
                  <a:srgbClr val="000000"/>
                </a:solidFill>
                <a:latin typeface="Segoe UI" panose="020B0502040204020203" pitchFamily="34" charset="0"/>
                <a:cs typeface="Segoe UI" panose="020B0502040204020203" pitchFamily="34" charset="0"/>
              </a:rPr>
              <a:t>Targeting Emotions</a:t>
            </a:r>
            <a:r>
              <a:rPr lang="en-GB" sz="2000" dirty="0">
                <a:solidFill>
                  <a:srgbClr val="000000"/>
                </a:solidFill>
                <a:latin typeface="Segoe UI" panose="020B0502040204020203" pitchFamily="34" charset="0"/>
                <a:cs typeface="Segoe UI" panose="020B0502040204020203" pitchFamily="34" charset="0"/>
              </a:rPr>
              <a:t> – connecting smoking with fun, relaxation, or stress relief. </a:t>
            </a:r>
          </a:p>
          <a:p>
            <a:pPr marL="400050" indent="-400050" algn="l"/>
            <a:endParaRPr lang="en-GB" sz="2000" dirty="0">
              <a:solidFill>
                <a:srgbClr val="000000"/>
              </a:solidFill>
              <a:latin typeface="Segoe UI" panose="020B0502040204020203" pitchFamily="34" charset="0"/>
              <a:cs typeface="Segoe UI" panose="020B0502040204020203" pitchFamily="34" charset="0"/>
            </a:endParaRPr>
          </a:p>
          <a:p>
            <a:pPr marL="400050" indent="-400050" algn="l"/>
            <a:r>
              <a:rPr lang="en-GB" sz="2000" dirty="0">
                <a:solidFill>
                  <a:srgbClr val="000000"/>
                </a:solidFill>
                <a:latin typeface="Segoe UI" panose="020B0502040204020203" pitchFamily="34" charset="0"/>
                <a:cs typeface="Segoe UI" panose="020B0502040204020203" pitchFamily="34" charset="0"/>
              </a:rPr>
              <a:t>✅  </a:t>
            </a:r>
            <a:r>
              <a:rPr lang="en-GB" sz="2000" b="1" dirty="0">
                <a:solidFill>
                  <a:srgbClr val="000000"/>
                </a:solidFill>
                <a:latin typeface="Segoe UI" panose="020B0502040204020203" pitchFamily="34" charset="0"/>
                <a:cs typeface="Segoe UI" panose="020B0502040204020203" pitchFamily="34" charset="0"/>
              </a:rPr>
              <a:t>Hiding the Negative Side</a:t>
            </a:r>
            <a:r>
              <a:rPr lang="en-GB" sz="2000" dirty="0">
                <a:solidFill>
                  <a:srgbClr val="000000"/>
                </a:solidFill>
                <a:latin typeface="Segoe UI" panose="020B0502040204020203" pitchFamily="34" charset="0"/>
                <a:cs typeface="Segoe UI" panose="020B0502040204020203" pitchFamily="34" charset="0"/>
              </a:rPr>
              <a:t> no reference to addiction or health issues. </a:t>
            </a:r>
          </a:p>
          <a:p>
            <a:pPr algn="l"/>
            <a:endParaRPr lang="en-GB" sz="2000" dirty="0">
              <a:solidFill>
                <a:srgbClr val="000000"/>
              </a:solidFill>
              <a:latin typeface="Segoe UI" panose="020B0502040204020203" pitchFamily="34" charset="0"/>
              <a:cs typeface="Segoe UI" panose="020B0502040204020203" pitchFamily="34" charset="0"/>
            </a:endParaRPr>
          </a:p>
        </p:txBody>
      </p:sp>
      <p:sp>
        <p:nvSpPr>
          <p:cNvPr id="10" name="Oval 9">
            <a:extLst>
              <a:ext uri="{FF2B5EF4-FFF2-40B4-BE49-F238E27FC236}">
                <a16:creationId xmlns:a16="http://schemas.microsoft.com/office/drawing/2014/main" id="{F18F5FA1-53C3-6E0E-AB7D-F144955E6A9D}"/>
              </a:ext>
            </a:extLst>
          </p:cNvPr>
          <p:cNvSpPr/>
          <p:nvPr/>
        </p:nvSpPr>
        <p:spPr>
          <a:xfrm>
            <a:off x="-1364763" y="-256206"/>
            <a:ext cx="4730001" cy="4397074"/>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801"/>
          </a:p>
        </p:txBody>
      </p:sp>
      <p:pic>
        <p:nvPicPr>
          <p:cNvPr id="12" name="Picture 11" descr="A pack of cigarettes in a red box&#10;&#10;Description automatically generated">
            <a:extLst>
              <a:ext uri="{FF2B5EF4-FFF2-40B4-BE49-F238E27FC236}">
                <a16:creationId xmlns:a16="http://schemas.microsoft.com/office/drawing/2014/main" id="{1C1CD307-1D01-7744-BA6D-DC357C7E76B2}"/>
              </a:ext>
            </a:extLst>
          </p:cNvPr>
          <p:cNvPicPr>
            <a:picLocks noChangeAspect="1"/>
          </p:cNvPicPr>
          <p:nvPr/>
        </p:nvPicPr>
        <p:blipFill>
          <a:blip r:embed="rId5" cstate="screen">
            <a:extLst>
              <a:ext uri="{28A0092B-C50C-407E-A947-70E740481C1C}">
                <a14:useLocalDpi xmlns:a14="http://schemas.microsoft.com/office/drawing/2010/main"/>
              </a:ext>
            </a:extLst>
          </a:blip>
          <a:srcRect b="-1"/>
          <a:stretch/>
        </p:blipFill>
        <p:spPr>
          <a:xfrm>
            <a:off x="708512" y="1288593"/>
            <a:ext cx="2125653" cy="2125653"/>
          </a:xfrm>
          <a:custGeom>
            <a:avLst/>
            <a:gdLst/>
            <a:ahLst/>
            <a:cxnLst/>
            <a:rect l="l" t="t" r="r" b="b"/>
            <a:pathLst>
              <a:path w="2388070" h="2388070">
                <a:moveTo>
                  <a:pt x="1194035" y="0"/>
                </a:moveTo>
                <a:cubicBezTo>
                  <a:pt x="1853482" y="0"/>
                  <a:pt x="2388070" y="534588"/>
                  <a:pt x="2388070" y="1194035"/>
                </a:cubicBezTo>
                <a:cubicBezTo>
                  <a:pt x="2388070" y="1853482"/>
                  <a:pt x="1853482" y="2388070"/>
                  <a:pt x="1194035" y="2388070"/>
                </a:cubicBezTo>
                <a:cubicBezTo>
                  <a:pt x="534588" y="2388070"/>
                  <a:pt x="0" y="1853482"/>
                  <a:pt x="0" y="1194035"/>
                </a:cubicBezTo>
                <a:cubicBezTo>
                  <a:pt x="0" y="534588"/>
                  <a:pt x="534588" y="0"/>
                  <a:pt x="1194035" y="0"/>
                </a:cubicBezTo>
                <a:close/>
              </a:path>
            </a:pathLst>
          </a:custGeom>
          <a:ln w="28575">
            <a:noFill/>
          </a:ln>
        </p:spPr>
      </p:pic>
      <p:sp>
        <p:nvSpPr>
          <p:cNvPr id="2" name="Oval 1">
            <a:extLst>
              <a:ext uri="{FF2B5EF4-FFF2-40B4-BE49-F238E27FC236}">
                <a16:creationId xmlns:a16="http://schemas.microsoft.com/office/drawing/2014/main" id="{4CF24BE2-85D5-239E-0423-45C6BED786A1}"/>
              </a:ext>
            </a:extLst>
          </p:cNvPr>
          <p:cNvSpPr/>
          <p:nvPr/>
        </p:nvSpPr>
        <p:spPr>
          <a:xfrm>
            <a:off x="2802378" y="559354"/>
            <a:ext cx="8541785" cy="180769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801"/>
          </a:p>
        </p:txBody>
      </p:sp>
      <p:sp>
        <p:nvSpPr>
          <p:cNvPr id="5" name="TextBox 4">
            <a:extLst>
              <a:ext uri="{FF2B5EF4-FFF2-40B4-BE49-F238E27FC236}">
                <a16:creationId xmlns:a16="http://schemas.microsoft.com/office/drawing/2014/main" id="{AA071CA5-03E4-88E7-1A4E-D88284056242}"/>
              </a:ext>
            </a:extLst>
          </p:cNvPr>
          <p:cNvSpPr txBox="1"/>
          <p:nvPr/>
        </p:nvSpPr>
        <p:spPr>
          <a:xfrm>
            <a:off x="3228276" y="1148608"/>
            <a:ext cx="7657095" cy="584775"/>
          </a:xfrm>
          <a:prstGeom prst="rect">
            <a:avLst/>
          </a:prstGeom>
          <a:noFill/>
        </p:spPr>
        <p:txBody>
          <a:bodyPr wrap="square" lIns="91440" tIns="45720" rIns="91440" bIns="45720" anchor="t">
            <a:spAutoFit/>
          </a:bodyPr>
          <a:lstStyle/>
          <a:p>
            <a:pPr algn="ctr"/>
            <a:r>
              <a:rPr lang="en-US" sz="3200" b="1" dirty="0">
                <a:solidFill>
                  <a:schemeClr val="bg1"/>
                </a:solidFill>
                <a:latin typeface="Segoe UI"/>
                <a:cs typeface="Segoe UI"/>
              </a:rPr>
              <a:t>What Marketing Strategies do we see?  </a:t>
            </a:r>
          </a:p>
        </p:txBody>
      </p:sp>
      <p:pic>
        <p:nvPicPr>
          <p:cNvPr id="14" name="Picture 13" descr="A colorful rectangular sign with black text&#10;&#10;AI-generated content may be incorrect.">
            <a:extLst>
              <a:ext uri="{FF2B5EF4-FFF2-40B4-BE49-F238E27FC236}">
                <a16:creationId xmlns:a16="http://schemas.microsoft.com/office/drawing/2014/main" id="{DFA182A5-334E-BBDC-D716-F058A6D3412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38971" y="253918"/>
            <a:ext cx="1400174" cy="971550"/>
          </a:xfrm>
          <a:prstGeom prst="rect">
            <a:avLst/>
          </a:prstGeom>
        </p:spPr>
      </p:pic>
    </p:spTree>
    <p:custDataLst>
      <p:tags r:id="rId1"/>
    </p:custDataLst>
    <p:extLst>
      <p:ext uri="{BB962C8B-B14F-4D97-AF65-F5344CB8AC3E}">
        <p14:creationId xmlns:p14="http://schemas.microsoft.com/office/powerpoint/2010/main" val="28981747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4F1BA-FC23-A20E-9C9A-46DB41507E12}"/>
            </a:ext>
          </a:extLst>
        </p:cNvPr>
        <p:cNvGrpSpPr/>
        <p:nvPr/>
      </p:nvGrpSpPr>
      <p:grpSpPr>
        <a:xfrm>
          <a:off x="0" y="0"/>
          <a:ext cx="0" cy="0"/>
          <a:chOff x="0" y="0"/>
          <a:chExt cx="0" cy="0"/>
        </a:xfrm>
      </p:grpSpPr>
      <p:sp>
        <p:nvSpPr>
          <p:cNvPr id="6" name="Oval 5">
            <a:extLst>
              <a:ext uri="{FF2B5EF4-FFF2-40B4-BE49-F238E27FC236}">
                <a16:creationId xmlns:a16="http://schemas.microsoft.com/office/drawing/2014/main" id="{A1A90696-7A00-6DFE-9A3A-56DD61DDB637}"/>
              </a:ext>
            </a:extLst>
          </p:cNvPr>
          <p:cNvSpPr/>
          <p:nvPr/>
        </p:nvSpPr>
        <p:spPr>
          <a:xfrm>
            <a:off x="-1364763" y="-256206"/>
            <a:ext cx="4730001" cy="4397074"/>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801"/>
          </a:p>
        </p:txBody>
      </p:sp>
      <p:sp>
        <p:nvSpPr>
          <p:cNvPr id="17" name="Title 1">
            <a:extLst>
              <a:ext uri="{FF2B5EF4-FFF2-40B4-BE49-F238E27FC236}">
                <a16:creationId xmlns:a16="http://schemas.microsoft.com/office/drawing/2014/main" id="{D125790D-A1D8-F4DD-E5A6-78096BFDAA1D}"/>
              </a:ext>
            </a:extLst>
          </p:cNvPr>
          <p:cNvSpPr txBox="1">
            <a:spLocks/>
          </p:cNvSpPr>
          <p:nvPr/>
        </p:nvSpPr>
        <p:spPr>
          <a:xfrm>
            <a:off x="2987360" y="429641"/>
            <a:ext cx="3436501" cy="1133132"/>
          </a:xfrm>
          <a:prstGeom prst="rect">
            <a:avLst/>
          </a:prstGeom>
        </p:spPr>
        <p:txBody>
          <a:bodyPr vert="horz" lIns="91440" tIns="45721" rIns="91440" bIns="4572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br>
              <a:rPr lang="en-GB" sz="3200">
                <a:latin typeface="Segoe UI" panose="020B0502040204020203" pitchFamily="34" charset="0"/>
                <a:cs typeface="Segoe UI" panose="020B0502040204020203" pitchFamily="34" charset="0"/>
              </a:rPr>
            </a:br>
            <a:endParaRPr lang="en-GB" sz="3200">
              <a:latin typeface="Segoe UI" panose="020B0502040204020203" pitchFamily="34" charset="0"/>
              <a:cs typeface="Segoe UI" panose="020B0502040204020203" pitchFamily="34" charset="0"/>
            </a:endParaRPr>
          </a:p>
        </p:txBody>
      </p:sp>
      <p:sp>
        <p:nvSpPr>
          <p:cNvPr id="4" name="TextBox 3">
            <a:extLst>
              <a:ext uri="{FF2B5EF4-FFF2-40B4-BE49-F238E27FC236}">
                <a16:creationId xmlns:a16="http://schemas.microsoft.com/office/drawing/2014/main" id="{76AD1704-2AB7-5848-94F1-723C44E0CF59}"/>
              </a:ext>
            </a:extLst>
          </p:cNvPr>
          <p:cNvSpPr txBox="1"/>
          <p:nvPr/>
        </p:nvSpPr>
        <p:spPr>
          <a:xfrm>
            <a:off x="3075876" y="996208"/>
            <a:ext cx="7657095" cy="584775"/>
          </a:xfrm>
          <a:prstGeom prst="rect">
            <a:avLst/>
          </a:prstGeom>
          <a:noFill/>
        </p:spPr>
        <p:txBody>
          <a:bodyPr wrap="square">
            <a:spAutoFit/>
          </a:bodyPr>
          <a:lstStyle/>
          <a:p>
            <a:pPr algn="ctr"/>
            <a:r>
              <a:rPr lang="en-US" sz="3200" b="1">
                <a:solidFill>
                  <a:schemeClr val="bg1"/>
                </a:solidFill>
                <a:latin typeface="Segoe UI" panose="020B0502040204020203" pitchFamily="34" charset="0"/>
                <a:cs typeface="Segoe UI" panose="020B0502040204020203" pitchFamily="34" charset="0"/>
              </a:rPr>
              <a:t>Learning Objectives </a:t>
            </a:r>
          </a:p>
        </p:txBody>
      </p:sp>
      <p:sp>
        <p:nvSpPr>
          <p:cNvPr id="2" name="Oval 1">
            <a:extLst>
              <a:ext uri="{FF2B5EF4-FFF2-40B4-BE49-F238E27FC236}">
                <a16:creationId xmlns:a16="http://schemas.microsoft.com/office/drawing/2014/main" id="{D822BA82-EB5F-D3B7-3423-6FEB4193A958}"/>
              </a:ext>
            </a:extLst>
          </p:cNvPr>
          <p:cNvSpPr/>
          <p:nvPr/>
        </p:nvSpPr>
        <p:spPr>
          <a:xfrm>
            <a:off x="2802378" y="553872"/>
            <a:ext cx="8569195" cy="1813179"/>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801"/>
          </a:p>
        </p:txBody>
      </p:sp>
      <p:sp>
        <p:nvSpPr>
          <p:cNvPr id="5" name="TextBox 4">
            <a:extLst>
              <a:ext uri="{FF2B5EF4-FFF2-40B4-BE49-F238E27FC236}">
                <a16:creationId xmlns:a16="http://schemas.microsoft.com/office/drawing/2014/main" id="{F0CE0068-ABC1-D914-BC57-185275664B2C}"/>
              </a:ext>
            </a:extLst>
          </p:cNvPr>
          <p:cNvSpPr txBox="1"/>
          <p:nvPr/>
        </p:nvSpPr>
        <p:spPr>
          <a:xfrm>
            <a:off x="3228276" y="994148"/>
            <a:ext cx="7657095" cy="1077218"/>
          </a:xfrm>
          <a:prstGeom prst="rect">
            <a:avLst/>
          </a:prstGeom>
          <a:noFill/>
        </p:spPr>
        <p:txBody>
          <a:bodyPr wrap="square" lIns="91440" tIns="45720" rIns="91440" bIns="45720" anchor="t">
            <a:spAutoFit/>
          </a:bodyPr>
          <a:lstStyle/>
          <a:p>
            <a:pPr algn="ctr"/>
            <a:r>
              <a:rPr lang="en-US" sz="3200" b="1" dirty="0">
                <a:solidFill>
                  <a:schemeClr val="bg1"/>
                </a:solidFill>
                <a:latin typeface="Segoe UI"/>
                <a:cs typeface="Segoe UI"/>
              </a:rPr>
              <a:t>International Research around Tobacco Advertising</a:t>
            </a:r>
          </a:p>
        </p:txBody>
      </p:sp>
      <p:sp>
        <p:nvSpPr>
          <p:cNvPr id="8" name="TextBox 7">
            <a:extLst>
              <a:ext uri="{FF2B5EF4-FFF2-40B4-BE49-F238E27FC236}">
                <a16:creationId xmlns:a16="http://schemas.microsoft.com/office/drawing/2014/main" id="{74090154-2B99-9FBB-B401-CF6F03AD7099}"/>
              </a:ext>
            </a:extLst>
          </p:cNvPr>
          <p:cNvSpPr txBox="1"/>
          <p:nvPr/>
        </p:nvSpPr>
        <p:spPr>
          <a:xfrm>
            <a:off x="3589868" y="2591870"/>
            <a:ext cx="8167179" cy="3972113"/>
          </a:xfrm>
          <a:prstGeom prst="rect">
            <a:avLst/>
          </a:prstGeom>
          <a:noFill/>
        </p:spPr>
        <p:txBody>
          <a:bodyPr wrap="square" lIns="91440" tIns="45720" rIns="91440" bIns="45720" anchor="t">
            <a:spAutoFit/>
          </a:bodyPr>
          <a:lstStyle/>
          <a:p>
            <a:pPr marL="285750" indent="-285750">
              <a:buFont typeface="Wingdings" pitchFamily="2" charset="2"/>
              <a:buChar char="Ø"/>
            </a:pPr>
            <a:r>
              <a:rPr lang="en-GB" dirty="0">
                <a:latin typeface="Segoe UI"/>
                <a:cs typeface="Segoe UI"/>
              </a:rPr>
              <a:t>Countries where Tobacco can be advertised have higher smoking rates, especially among young people.</a:t>
            </a:r>
            <a:endParaRPr lang="en-US">
              <a:latin typeface="Segoe UI"/>
              <a:cs typeface="Segoe UI"/>
            </a:endParaRPr>
          </a:p>
          <a:p>
            <a:endParaRPr lang="en-GB" dirty="0">
              <a:latin typeface="Segoe UI"/>
              <a:cs typeface="Segoe UI"/>
            </a:endParaRPr>
          </a:p>
          <a:p>
            <a:pPr marL="285750" indent="-285750">
              <a:buFont typeface="Wingdings" pitchFamily="2" charset="2"/>
              <a:buChar char="Ø"/>
            </a:pPr>
            <a:r>
              <a:rPr lang="en-GB" dirty="0">
                <a:latin typeface="Segoe UI"/>
                <a:cs typeface="Segoe UI"/>
              </a:rPr>
              <a:t>Bans on tobacco advertising lead to a decrease in smoking, as shown in countries that have implemented full bans.</a:t>
            </a:r>
          </a:p>
          <a:p>
            <a:endParaRPr lang="en-GB" dirty="0">
              <a:latin typeface="Segoe UI" panose="020B0502040204020203" pitchFamily="34" charset="0"/>
              <a:cs typeface="Segoe UI" panose="020B0502040204020203" pitchFamily="34" charset="0"/>
            </a:endParaRPr>
          </a:p>
          <a:p>
            <a:pPr marL="285750" indent="-285750">
              <a:buFont typeface="Wingdings" pitchFamily="2" charset="2"/>
              <a:buChar char="Ø"/>
            </a:pPr>
            <a:r>
              <a:rPr lang="en-GB" dirty="0">
                <a:latin typeface="Segoe UI"/>
                <a:cs typeface="Segoe UI"/>
              </a:rPr>
              <a:t>Partial bans are less effective because tobacco companies shift to other advertising methods.</a:t>
            </a:r>
          </a:p>
          <a:p>
            <a:endParaRPr lang="en-GB" dirty="0">
              <a:latin typeface="Segoe UI" panose="020B0502040204020203" pitchFamily="34" charset="0"/>
              <a:cs typeface="Segoe UI" panose="020B0502040204020203" pitchFamily="34" charset="0"/>
            </a:endParaRPr>
          </a:p>
          <a:p>
            <a:pPr marL="285750" indent="-285750">
              <a:buFont typeface="Wingdings" pitchFamily="2" charset="2"/>
              <a:buChar char="Ø"/>
            </a:pPr>
            <a:r>
              <a:rPr lang="en-GB" dirty="0">
                <a:latin typeface="Segoe UI"/>
                <a:cs typeface="Segoe UI"/>
              </a:rPr>
              <a:t>Young people are highly influenced by tobacco ads and are more likely to start smoking if exposed to them.</a:t>
            </a:r>
          </a:p>
          <a:p>
            <a:endParaRPr lang="en-GB" dirty="0">
              <a:latin typeface="Segoe UI" panose="020B0502040204020203" pitchFamily="34" charset="0"/>
              <a:cs typeface="Segoe UI" panose="020B0502040204020203" pitchFamily="34" charset="0"/>
            </a:endParaRPr>
          </a:p>
          <a:p>
            <a:pPr marL="285750" indent="-285750">
              <a:buFont typeface="Wingdings" pitchFamily="2" charset="2"/>
              <a:buChar char="Ø"/>
            </a:pPr>
            <a:r>
              <a:rPr lang="en-GB" dirty="0">
                <a:latin typeface="Segoe UI"/>
                <a:cs typeface="Segoe UI"/>
              </a:rPr>
              <a:t>After the UK tobacco ad ban in 2002, awareness of tobacco marketing dropped among youth, and smoking rates continued to fall.</a:t>
            </a:r>
            <a:endParaRPr lang="en-US" dirty="0">
              <a:latin typeface="Segoe UI"/>
              <a:cs typeface="Segoe UI"/>
            </a:endParaRPr>
          </a:p>
        </p:txBody>
      </p:sp>
      <p:pic>
        <p:nvPicPr>
          <p:cNvPr id="10" name="Picture 9" descr="A pack of cigarettes in a red box&#10;&#10;Description automatically generated">
            <a:extLst>
              <a:ext uri="{FF2B5EF4-FFF2-40B4-BE49-F238E27FC236}">
                <a16:creationId xmlns:a16="http://schemas.microsoft.com/office/drawing/2014/main" id="{E7DE0457-0407-DBC0-864B-2AA68A5840BB}"/>
              </a:ext>
            </a:extLst>
          </p:cNvPr>
          <p:cNvPicPr>
            <a:picLocks noChangeAspect="1"/>
          </p:cNvPicPr>
          <p:nvPr/>
        </p:nvPicPr>
        <p:blipFill>
          <a:blip r:embed="rId4" cstate="screen">
            <a:extLst>
              <a:ext uri="{28A0092B-C50C-407E-A947-70E740481C1C}">
                <a14:useLocalDpi xmlns:a14="http://schemas.microsoft.com/office/drawing/2010/main"/>
              </a:ext>
            </a:extLst>
          </a:blip>
          <a:srcRect b="-1"/>
          <a:stretch/>
        </p:blipFill>
        <p:spPr>
          <a:xfrm>
            <a:off x="708512" y="1288593"/>
            <a:ext cx="2125653" cy="2125653"/>
          </a:xfrm>
          <a:custGeom>
            <a:avLst/>
            <a:gdLst/>
            <a:ahLst/>
            <a:cxnLst/>
            <a:rect l="l" t="t" r="r" b="b"/>
            <a:pathLst>
              <a:path w="2388070" h="2388070">
                <a:moveTo>
                  <a:pt x="1194035" y="0"/>
                </a:moveTo>
                <a:cubicBezTo>
                  <a:pt x="1853482" y="0"/>
                  <a:pt x="2388070" y="534588"/>
                  <a:pt x="2388070" y="1194035"/>
                </a:cubicBezTo>
                <a:cubicBezTo>
                  <a:pt x="2388070" y="1853482"/>
                  <a:pt x="1853482" y="2388070"/>
                  <a:pt x="1194035" y="2388070"/>
                </a:cubicBezTo>
                <a:cubicBezTo>
                  <a:pt x="534588" y="2388070"/>
                  <a:pt x="0" y="1853482"/>
                  <a:pt x="0" y="1194035"/>
                </a:cubicBezTo>
                <a:cubicBezTo>
                  <a:pt x="0" y="534588"/>
                  <a:pt x="534588" y="0"/>
                  <a:pt x="1194035" y="0"/>
                </a:cubicBezTo>
                <a:close/>
              </a:path>
            </a:pathLst>
          </a:custGeom>
          <a:ln w="28575">
            <a:noFill/>
          </a:ln>
        </p:spPr>
      </p:pic>
      <p:pic>
        <p:nvPicPr>
          <p:cNvPr id="9" name="Picture 8" descr="A colorful rectangular sign with black text&#10;&#10;AI-generated content may be incorrect.">
            <a:extLst>
              <a:ext uri="{FF2B5EF4-FFF2-40B4-BE49-F238E27FC236}">
                <a16:creationId xmlns:a16="http://schemas.microsoft.com/office/drawing/2014/main" id="{0E583236-B294-448B-8980-81E1BD1C812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38971" y="253918"/>
            <a:ext cx="1400174" cy="971550"/>
          </a:xfrm>
          <a:prstGeom prst="rect">
            <a:avLst/>
          </a:prstGeom>
        </p:spPr>
      </p:pic>
      <p:pic>
        <p:nvPicPr>
          <p:cNvPr id="11" name="Picture 10" descr="Blue and white logo with text&#10;&#10;AI-generated content may be incorrect.">
            <a:extLst>
              <a:ext uri="{FF2B5EF4-FFF2-40B4-BE49-F238E27FC236}">
                <a16:creationId xmlns:a16="http://schemas.microsoft.com/office/drawing/2014/main" id="{BF1B7DC9-C6A4-4E66-0FC5-32F2FF3FD96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913968" y="201421"/>
            <a:ext cx="966293" cy="713431"/>
          </a:xfrm>
          <a:prstGeom prst="rect">
            <a:avLst/>
          </a:prstGeom>
          <a:ln>
            <a:solidFill>
              <a:schemeClr val="bg1"/>
            </a:solidFill>
          </a:ln>
        </p:spPr>
      </p:pic>
    </p:spTree>
    <p:custDataLst>
      <p:tags r:id="rId1"/>
    </p:custDataLst>
    <p:extLst>
      <p:ext uri="{BB962C8B-B14F-4D97-AF65-F5344CB8AC3E}">
        <p14:creationId xmlns:p14="http://schemas.microsoft.com/office/powerpoint/2010/main" val="37801610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11D0453-2483-A4C2-8E44-98A24B1206B0}"/>
            </a:ext>
          </a:extLst>
        </p:cNvPr>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F598226B-A6EA-ADA8-8233-A211A856FF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2"/>
            <a:ext cx="1218895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32" name="Rectangle 31">
            <a:extLst>
              <a:ext uri="{FF2B5EF4-FFF2-40B4-BE49-F238E27FC236}">
                <a16:creationId xmlns:a16="http://schemas.microsoft.com/office/drawing/2014/main" id="{C19167B0-8E33-4018-C017-71934E753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3" name="TextBox 2">
            <a:extLst>
              <a:ext uri="{FF2B5EF4-FFF2-40B4-BE49-F238E27FC236}">
                <a16:creationId xmlns:a16="http://schemas.microsoft.com/office/drawing/2014/main" id="{E1A7EFC7-8CEA-9C8A-6313-367609742935}"/>
              </a:ext>
            </a:extLst>
          </p:cNvPr>
          <p:cNvSpPr txBox="1"/>
          <p:nvPr/>
        </p:nvSpPr>
        <p:spPr>
          <a:xfrm>
            <a:off x="827868" y="1037295"/>
            <a:ext cx="9817437" cy="5369294"/>
          </a:xfrm>
          <a:prstGeom prst="rect">
            <a:avLst/>
          </a:prstGeom>
        </p:spPr>
        <p:txBody>
          <a:bodyPr vert="horz" lIns="91440" tIns="45721" rIns="91440" bIns="45721" rtlCol="0" anchor="t">
            <a:normAutofit/>
          </a:bodyPr>
          <a:lstStyle/>
          <a:p>
            <a:endParaRPr lang="en-US" sz="2400" b="1" dirty="0">
              <a:latin typeface="Segoe UI"/>
              <a:cs typeface="Segoe UI" panose="020B0502040204020203" pitchFamily="34" charset="0"/>
            </a:endParaRPr>
          </a:p>
          <a:p>
            <a:r>
              <a:rPr lang="en-US" sz="2400">
                <a:latin typeface="Segoe UI"/>
                <a:cs typeface="Segoe UI"/>
              </a:rPr>
              <a:t>Look at the pictures from the past and discuss:</a:t>
            </a:r>
          </a:p>
          <a:p>
            <a:pPr>
              <a:spcBef>
                <a:spcPts val="600"/>
              </a:spcBef>
            </a:pPr>
            <a:r>
              <a:rPr lang="en-US" sz="2400">
                <a:latin typeface="Segoe UI"/>
                <a:cs typeface="Segoe UI"/>
              </a:rPr>
              <a:t>What different images do these adverts try to create around smoking?  </a:t>
            </a:r>
            <a:endParaRPr lang="en-US">
              <a:latin typeface="Segoe UI"/>
              <a:cs typeface="Segoe UI"/>
            </a:endParaRPr>
          </a:p>
          <a:p>
            <a:pPr>
              <a:spcBef>
                <a:spcPts val="600"/>
              </a:spcBef>
            </a:pPr>
            <a:r>
              <a:rPr lang="en-US" sz="2400">
                <a:latin typeface="Segoe UI"/>
                <a:cs typeface="Segoe UI"/>
              </a:rPr>
              <a:t>Can you spot different approaches to influencing? </a:t>
            </a:r>
            <a:endParaRPr lang="en-US" sz="2400">
              <a:latin typeface="Segoe UI"/>
              <a:cs typeface="Segoe UI" panose="020B0502040204020203" pitchFamily="34" charset="0"/>
            </a:endParaRPr>
          </a:p>
          <a:p>
            <a:pPr>
              <a:spcBef>
                <a:spcPts val="600"/>
              </a:spcBef>
            </a:pPr>
            <a:r>
              <a:rPr lang="en-US" sz="2400">
                <a:latin typeface="Segoe UI"/>
                <a:cs typeface="Segoe UI"/>
              </a:rPr>
              <a:t>What impact do you feel these messages had on people? </a:t>
            </a:r>
            <a:endParaRPr lang="en-US" sz="2400">
              <a:latin typeface="Segoe UI"/>
              <a:cs typeface="Segoe UI" panose="020B0502040204020203" pitchFamily="34" charset="0"/>
            </a:endParaRPr>
          </a:p>
          <a:p>
            <a:pPr>
              <a:lnSpc>
                <a:spcPct val="90000"/>
              </a:lnSpc>
            </a:pPr>
            <a:endParaRPr lang="en-US" sz="1900" dirty="0">
              <a:latin typeface="Segoe UI" panose="020B0502040204020203" pitchFamily="34" charset="0"/>
              <a:cs typeface="Segoe UI" panose="020B0502040204020203" pitchFamily="34" charset="0"/>
            </a:endParaRPr>
          </a:p>
          <a:p>
            <a:pPr marL="114300" indent="-342900">
              <a:lnSpc>
                <a:spcPct val="90000"/>
              </a:lnSpc>
              <a:buFont typeface="Arial" panose="020B0604020202020204" pitchFamily="34" charset="0"/>
              <a:buChar char="•"/>
            </a:pPr>
            <a:endParaRPr lang="en-GB" sz="2000" kern="100" dirty="0">
              <a:solidFill>
                <a:srgbClr val="000000"/>
              </a:solidFill>
              <a:effectLst/>
              <a:latin typeface="Aptos" panose="020B0004020202020204" pitchFamily="34" charset="0"/>
              <a:ea typeface="DengXian" panose="02010600030101010101" pitchFamily="2" charset="-122"/>
              <a:cs typeface="Arial" panose="020B0604020202020204" pitchFamily="34" charset="0"/>
            </a:endParaRPr>
          </a:p>
        </p:txBody>
      </p:sp>
      <p:sp>
        <p:nvSpPr>
          <p:cNvPr id="4" name="Title 5">
            <a:extLst>
              <a:ext uri="{FF2B5EF4-FFF2-40B4-BE49-F238E27FC236}">
                <a16:creationId xmlns:a16="http://schemas.microsoft.com/office/drawing/2014/main" id="{2C4833A9-139B-EC2B-151A-2DACAEFE4CD1}"/>
              </a:ext>
            </a:extLst>
          </p:cNvPr>
          <p:cNvSpPr txBox="1">
            <a:spLocks/>
          </p:cNvSpPr>
          <p:nvPr/>
        </p:nvSpPr>
        <p:spPr>
          <a:xfrm>
            <a:off x="0" y="2"/>
            <a:ext cx="12192000" cy="1045029"/>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3200" b="1">
                <a:effectLst>
                  <a:outerShdw blurRad="50800" dist="38100" dir="2700000" algn="tl" rotWithShape="0">
                    <a:prstClr val="black">
                      <a:alpha val="40000"/>
                    </a:prstClr>
                  </a:outerShdw>
                </a:effectLst>
                <a:latin typeface="Segoe UI"/>
                <a:cs typeface="Segoe UI"/>
              </a:rPr>
              <a:t> Activity: Media Influence over the years...</a:t>
            </a:r>
            <a:endParaRPr lang="en-US" sz="3200" b="1">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endParaRPr>
          </a:p>
        </p:txBody>
      </p:sp>
      <p:pic>
        <p:nvPicPr>
          <p:cNvPr id="8" name="Picture 7" descr="A colorful rectangular sign with black text&#10;&#10;AI-generated content may be incorrect.">
            <a:extLst>
              <a:ext uri="{FF2B5EF4-FFF2-40B4-BE49-F238E27FC236}">
                <a16:creationId xmlns:a16="http://schemas.microsoft.com/office/drawing/2014/main" id="{A21D7C7F-8AF6-4825-51A6-E16A4BEAF82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31" y="60878"/>
            <a:ext cx="1400174" cy="971550"/>
          </a:xfrm>
          <a:prstGeom prst="rect">
            <a:avLst/>
          </a:prstGeom>
        </p:spPr>
      </p:pic>
      <p:pic>
        <p:nvPicPr>
          <p:cNvPr id="2" name="Picture 1" descr="Phillip Morris tobacco advertisement">
            <a:extLst>
              <a:ext uri="{FF2B5EF4-FFF2-40B4-BE49-F238E27FC236}">
                <a16:creationId xmlns:a16="http://schemas.microsoft.com/office/drawing/2014/main" id="{BBD437E5-DF44-64A1-3088-72826233FF58}"/>
              </a:ext>
            </a:extLst>
          </p:cNvPr>
          <p:cNvPicPr>
            <a:picLocks noChangeAspect="1"/>
          </p:cNvPicPr>
          <p:nvPr/>
        </p:nvPicPr>
        <p:blipFill>
          <a:blip r:embed="rId4" cstate="screen">
            <a:extLst>
              <a:ext uri="{28A0092B-C50C-407E-A947-70E740481C1C}">
                <a14:useLocalDpi xmlns:a14="http://schemas.microsoft.com/office/drawing/2010/main"/>
              </a:ext>
            </a:extLst>
          </a:blip>
          <a:srcRect r="-2237" b="-10281"/>
          <a:stretch>
            <a:fillRect/>
          </a:stretch>
        </p:blipFill>
        <p:spPr>
          <a:xfrm>
            <a:off x="4337024" y="3830149"/>
            <a:ext cx="5677777" cy="3200413"/>
          </a:xfrm>
          <a:prstGeom prst="rect">
            <a:avLst/>
          </a:prstGeom>
        </p:spPr>
      </p:pic>
      <p:pic>
        <p:nvPicPr>
          <p:cNvPr id="5" name="Picture 4" descr="Camel tobacco advertisement showing a doctor">
            <a:extLst>
              <a:ext uri="{FF2B5EF4-FFF2-40B4-BE49-F238E27FC236}">
                <a16:creationId xmlns:a16="http://schemas.microsoft.com/office/drawing/2014/main" id="{35A8B3B4-0733-37C3-404B-3383D415D776}"/>
              </a:ext>
            </a:extLst>
          </p:cNvPr>
          <p:cNvPicPr>
            <a:picLocks noChangeAspect="1"/>
          </p:cNvPicPr>
          <p:nvPr/>
        </p:nvPicPr>
        <p:blipFill>
          <a:blip r:embed="rId5"/>
          <a:stretch>
            <a:fillRect/>
          </a:stretch>
        </p:blipFill>
        <p:spPr>
          <a:xfrm>
            <a:off x="116944" y="3881602"/>
            <a:ext cx="4871108" cy="2805775"/>
          </a:xfrm>
          <a:prstGeom prst="rect">
            <a:avLst/>
          </a:prstGeom>
        </p:spPr>
      </p:pic>
      <p:pic>
        <p:nvPicPr>
          <p:cNvPr id="9" name="Picture 8" descr="Tiparillo cigar advertisement showing a woman in a lab coat">
            <a:extLst>
              <a:ext uri="{FF2B5EF4-FFF2-40B4-BE49-F238E27FC236}">
                <a16:creationId xmlns:a16="http://schemas.microsoft.com/office/drawing/2014/main" id="{AFC91A05-C583-2D23-8B02-AE3615DA5230}"/>
              </a:ext>
            </a:extLst>
          </p:cNvPr>
          <p:cNvPicPr>
            <a:picLocks noChangeAspect="1"/>
          </p:cNvPicPr>
          <p:nvPr/>
        </p:nvPicPr>
        <p:blipFill>
          <a:blip r:embed="rId6" cstate="screen">
            <a:extLst>
              <a:ext uri="{28A0092B-C50C-407E-A947-70E740481C1C}">
                <a14:useLocalDpi xmlns:a14="http://schemas.microsoft.com/office/drawing/2010/main"/>
              </a:ext>
            </a:extLst>
          </a:blip>
          <a:srcRect r="-2011" b="-2949"/>
          <a:stretch>
            <a:fillRect/>
          </a:stretch>
        </p:blipFill>
        <p:spPr>
          <a:xfrm>
            <a:off x="9134739" y="2546518"/>
            <a:ext cx="3013015" cy="4194948"/>
          </a:xfrm>
          <a:prstGeom prst="rect">
            <a:avLst/>
          </a:prstGeom>
        </p:spPr>
      </p:pic>
      <p:pic>
        <p:nvPicPr>
          <p:cNvPr id="10" name="Picture 9" descr="Blue and white logo with text&#10;&#10;AI-generated content may be incorrect.">
            <a:extLst>
              <a:ext uri="{FF2B5EF4-FFF2-40B4-BE49-F238E27FC236}">
                <a16:creationId xmlns:a16="http://schemas.microsoft.com/office/drawing/2014/main" id="{AD9059CE-D7B1-EDD9-1917-13D23BA9A49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913968" y="201421"/>
            <a:ext cx="966293" cy="713431"/>
          </a:xfrm>
          <a:prstGeom prst="rect">
            <a:avLst/>
          </a:prstGeom>
        </p:spPr>
      </p:pic>
      <p:pic>
        <p:nvPicPr>
          <p:cNvPr id="7" name="Picture 6" descr="Tiparillo cigar advertisement showing a woman in a lab coat">
            <a:extLst>
              <a:ext uri="{FF2B5EF4-FFF2-40B4-BE49-F238E27FC236}">
                <a16:creationId xmlns:a16="http://schemas.microsoft.com/office/drawing/2014/main" id="{5E2BB9D1-EE21-F53A-C2E0-028967854F22}"/>
              </a:ext>
            </a:extLst>
          </p:cNvPr>
          <p:cNvPicPr>
            <a:picLocks noChangeAspect="1"/>
          </p:cNvPicPr>
          <p:nvPr/>
        </p:nvPicPr>
        <p:blipFill>
          <a:blip r:embed="rId8"/>
          <a:srcRect/>
          <a:stretch/>
        </p:blipFill>
        <p:spPr>
          <a:xfrm>
            <a:off x="13381997" y="14516850"/>
            <a:ext cx="2272834" cy="66766"/>
          </a:xfrm>
          <a:prstGeom prst="rect">
            <a:avLst/>
          </a:prstGeom>
        </p:spPr>
      </p:pic>
    </p:spTree>
    <p:extLst>
      <p:ext uri="{BB962C8B-B14F-4D97-AF65-F5344CB8AC3E}">
        <p14:creationId xmlns:p14="http://schemas.microsoft.com/office/powerpoint/2010/main" val="21196084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A9B1FDE-47CF-3283-497D-E8DBAF0EA74B}"/>
            </a:ext>
          </a:extLst>
        </p:cNvPr>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7C98A213-5994-475E-B327-DC6EC27FBA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sketch line">
            <a:extLst>
              <a:ext uri="{FF2B5EF4-FFF2-40B4-BE49-F238E27FC236}">
                <a16:creationId xmlns:a16="http://schemas.microsoft.com/office/drawing/2014/main" id="{4B030A0D-0DAD-4A99-89BB-419527D6A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9376" y="1800088"/>
            <a:ext cx="5410200" cy="18288"/>
          </a:xfrm>
          <a:custGeom>
            <a:avLst/>
            <a:gdLst>
              <a:gd name="csX0" fmla="*/ 0 w 5410200"/>
              <a:gd name="csY0" fmla="*/ 0 h 18288"/>
              <a:gd name="csX1" fmla="*/ 568071 w 5410200"/>
              <a:gd name="csY1" fmla="*/ 0 h 18288"/>
              <a:gd name="csX2" fmla="*/ 1298448 w 5410200"/>
              <a:gd name="csY2" fmla="*/ 0 h 18288"/>
              <a:gd name="csX3" fmla="*/ 1920621 w 5410200"/>
              <a:gd name="csY3" fmla="*/ 0 h 18288"/>
              <a:gd name="csX4" fmla="*/ 2488692 w 5410200"/>
              <a:gd name="csY4" fmla="*/ 0 h 18288"/>
              <a:gd name="csX5" fmla="*/ 3219069 w 5410200"/>
              <a:gd name="csY5" fmla="*/ 0 h 18288"/>
              <a:gd name="csX6" fmla="*/ 3895344 w 5410200"/>
              <a:gd name="csY6" fmla="*/ 0 h 18288"/>
              <a:gd name="csX7" fmla="*/ 4571619 w 5410200"/>
              <a:gd name="csY7" fmla="*/ 0 h 18288"/>
              <a:gd name="csX8" fmla="*/ 5410200 w 5410200"/>
              <a:gd name="csY8" fmla="*/ 0 h 18288"/>
              <a:gd name="csX9" fmla="*/ 5410200 w 5410200"/>
              <a:gd name="csY9" fmla="*/ 18288 h 18288"/>
              <a:gd name="csX10" fmla="*/ 4842129 w 5410200"/>
              <a:gd name="csY10" fmla="*/ 18288 h 18288"/>
              <a:gd name="csX11" fmla="*/ 4328160 w 5410200"/>
              <a:gd name="csY11" fmla="*/ 18288 h 18288"/>
              <a:gd name="csX12" fmla="*/ 3597783 w 5410200"/>
              <a:gd name="csY12" fmla="*/ 18288 h 18288"/>
              <a:gd name="csX13" fmla="*/ 3029712 w 5410200"/>
              <a:gd name="csY13" fmla="*/ 18288 h 18288"/>
              <a:gd name="csX14" fmla="*/ 2299335 w 5410200"/>
              <a:gd name="csY14" fmla="*/ 18288 h 18288"/>
              <a:gd name="csX15" fmla="*/ 1514856 w 5410200"/>
              <a:gd name="csY15" fmla="*/ 18288 h 18288"/>
              <a:gd name="csX16" fmla="*/ 892683 w 5410200"/>
              <a:gd name="csY16" fmla="*/ 18288 h 18288"/>
              <a:gd name="csX17" fmla="*/ 0 w 5410200"/>
              <a:gd name="csY17" fmla="*/ 18288 h 18288"/>
              <a:gd name="csX18" fmla="*/ 0 w 5410200"/>
              <a:gd name="csY18"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Fatima advertisement showing a saxophonist and a packet of cigarettes">
            <a:extLst>
              <a:ext uri="{FF2B5EF4-FFF2-40B4-BE49-F238E27FC236}">
                <a16:creationId xmlns:a16="http://schemas.microsoft.com/office/drawing/2014/main" id="{F01B1A16-1ADA-C9CA-90C3-D0E36F48459D}"/>
              </a:ext>
            </a:extLst>
          </p:cNvPr>
          <p:cNvPicPr>
            <a:picLocks noChangeAspect="1"/>
          </p:cNvPicPr>
          <p:nvPr/>
        </p:nvPicPr>
        <p:blipFill>
          <a:blip r:embed="rId3"/>
          <a:stretch>
            <a:fillRect/>
          </a:stretch>
        </p:blipFill>
        <p:spPr>
          <a:xfrm>
            <a:off x="3903095" y="2159452"/>
            <a:ext cx="4781086" cy="4233193"/>
          </a:xfrm>
          <a:prstGeom prst="rect">
            <a:avLst/>
          </a:prstGeom>
        </p:spPr>
      </p:pic>
      <p:pic>
        <p:nvPicPr>
          <p:cNvPr id="11" name="Picture 10" descr="Married couple sharing a pack of cigarettes">
            <a:extLst>
              <a:ext uri="{FF2B5EF4-FFF2-40B4-BE49-F238E27FC236}">
                <a16:creationId xmlns:a16="http://schemas.microsoft.com/office/drawing/2014/main" id="{5079229F-4235-9F8E-9FCC-B9F5DF209CA9}"/>
              </a:ext>
            </a:extLst>
          </p:cNvPr>
          <p:cNvPicPr>
            <a:picLocks noChangeAspect="1"/>
          </p:cNvPicPr>
          <p:nvPr/>
        </p:nvPicPr>
        <p:blipFill>
          <a:blip r:embed="rId4"/>
          <a:stretch>
            <a:fillRect/>
          </a:stretch>
        </p:blipFill>
        <p:spPr>
          <a:xfrm>
            <a:off x="137929" y="2871034"/>
            <a:ext cx="3891286" cy="3385851"/>
          </a:xfrm>
          <a:prstGeom prst="rect">
            <a:avLst/>
          </a:prstGeom>
        </p:spPr>
      </p:pic>
      <p:sp>
        <p:nvSpPr>
          <p:cNvPr id="14" name="Title 5">
            <a:extLst>
              <a:ext uri="{FF2B5EF4-FFF2-40B4-BE49-F238E27FC236}">
                <a16:creationId xmlns:a16="http://schemas.microsoft.com/office/drawing/2014/main" id="{52015B73-CE8B-95B3-896E-D3F3FA4ACC68}"/>
              </a:ext>
            </a:extLst>
          </p:cNvPr>
          <p:cNvSpPr txBox="1">
            <a:spLocks/>
          </p:cNvSpPr>
          <p:nvPr/>
        </p:nvSpPr>
        <p:spPr>
          <a:xfrm>
            <a:off x="0" y="162"/>
            <a:ext cx="12192000" cy="1045029"/>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3200" b="1">
                <a:effectLst>
                  <a:outerShdw blurRad="50800" dist="38100" dir="2700000" algn="tl" rotWithShape="0">
                    <a:prstClr val="black">
                      <a:alpha val="40000"/>
                    </a:prstClr>
                  </a:outerShdw>
                </a:effectLst>
                <a:latin typeface="Segoe UI"/>
                <a:cs typeface="Segoe UI"/>
              </a:rPr>
              <a:t> Activity: Media Influence over the years...</a:t>
            </a:r>
            <a:endParaRPr lang="en-US" sz="3200" b="1">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endParaRPr>
          </a:p>
        </p:txBody>
      </p:sp>
      <p:pic>
        <p:nvPicPr>
          <p:cNvPr id="8" name="Picture 7" descr="A colorful rectangular sign with black text&#10;&#10;AI-generated content may be incorrect.">
            <a:extLst>
              <a:ext uri="{FF2B5EF4-FFF2-40B4-BE49-F238E27FC236}">
                <a16:creationId xmlns:a16="http://schemas.microsoft.com/office/drawing/2014/main" id="{F0609100-A593-77EF-CDB2-42F713C8541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9218" y="60878"/>
            <a:ext cx="1400174" cy="971550"/>
          </a:xfrm>
          <a:prstGeom prst="rect">
            <a:avLst/>
          </a:prstGeom>
        </p:spPr>
      </p:pic>
      <p:sp>
        <p:nvSpPr>
          <p:cNvPr id="5" name="TextBox 4">
            <a:extLst>
              <a:ext uri="{FF2B5EF4-FFF2-40B4-BE49-F238E27FC236}">
                <a16:creationId xmlns:a16="http://schemas.microsoft.com/office/drawing/2014/main" id="{B8F6D7F6-CD51-675E-E91D-C6CE8D22E296}"/>
              </a:ext>
            </a:extLst>
          </p:cNvPr>
          <p:cNvSpPr txBox="1"/>
          <p:nvPr/>
        </p:nvSpPr>
        <p:spPr>
          <a:xfrm>
            <a:off x="839424" y="1347797"/>
            <a:ext cx="10026598" cy="369332"/>
          </a:xfrm>
          <a:prstGeom prst="rect">
            <a:avLst/>
          </a:prstGeom>
          <a:noFill/>
        </p:spPr>
        <p:txBody>
          <a:bodyPr wrap="square" lIns="91440" tIns="45720" rIns="91440" bIns="45720" anchor="t">
            <a:spAutoFit/>
          </a:bodyPr>
          <a:lstStyle/>
          <a:p>
            <a:pPr>
              <a:lnSpc>
                <a:spcPct val="90000"/>
              </a:lnSpc>
            </a:pPr>
            <a:r>
              <a:rPr lang="en-GB" sz="2000" dirty="0">
                <a:latin typeface="Segoe UI"/>
                <a:cs typeface="Segoe UI"/>
                <a:hlinkClick r:id="rId6"/>
              </a:rPr>
              <a:t>Smoking adverts and the 'outrageous' cigarette promotions of the past - BBC News</a:t>
            </a:r>
            <a:endParaRPr lang="en-GB" sz="2000" kern="100">
              <a:solidFill>
                <a:srgbClr val="000000"/>
              </a:solidFill>
              <a:effectLst/>
              <a:latin typeface="Segoe UI"/>
              <a:ea typeface="DengXian" panose="02010600030101010101" pitchFamily="2" charset="-122"/>
              <a:cs typeface="Segoe UI"/>
            </a:endParaRPr>
          </a:p>
        </p:txBody>
      </p:sp>
      <p:pic>
        <p:nvPicPr>
          <p:cNvPr id="3" name="Picture 2" descr="Blue and white logo with text&#10;&#10;AI-generated content may be incorrect.">
            <a:extLst>
              <a:ext uri="{FF2B5EF4-FFF2-40B4-BE49-F238E27FC236}">
                <a16:creationId xmlns:a16="http://schemas.microsoft.com/office/drawing/2014/main" id="{22D4697A-AD70-DB41-5EEC-ED4484A6F96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913968" y="201421"/>
            <a:ext cx="966293" cy="713431"/>
          </a:xfrm>
          <a:prstGeom prst="rect">
            <a:avLst/>
          </a:prstGeom>
        </p:spPr>
      </p:pic>
      <p:pic>
        <p:nvPicPr>
          <p:cNvPr id="12" name="Picture 11" descr="Virginia Slims advertisement showing a couple nearly kissing">
            <a:extLst>
              <a:ext uri="{FF2B5EF4-FFF2-40B4-BE49-F238E27FC236}">
                <a16:creationId xmlns:a16="http://schemas.microsoft.com/office/drawing/2014/main" id="{E13DD602-5FBB-0B8F-D5D4-958F2D8958F6}"/>
              </a:ext>
            </a:extLst>
          </p:cNvPr>
          <p:cNvPicPr>
            <a:picLocks noChangeAspect="1"/>
          </p:cNvPicPr>
          <p:nvPr/>
        </p:nvPicPr>
        <p:blipFill>
          <a:blip r:embed="rId8"/>
          <a:stretch>
            <a:fillRect/>
          </a:stretch>
        </p:blipFill>
        <p:spPr>
          <a:xfrm>
            <a:off x="8553063" y="2985355"/>
            <a:ext cx="3469135" cy="3252017"/>
          </a:xfrm>
          <a:prstGeom prst="rect">
            <a:avLst/>
          </a:prstGeom>
        </p:spPr>
      </p:pic>
    </p:spTree>
    <p:extLst>
      <p:ext uri="{BB962C8B-B14F-4D97-AF65-F5344CB8AC3E}">
        <p14:creationId xmlns:p14="http://schemas.microsoft.com/office/powerpoint/2010/main" val="2955341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Oval 12">
            <a:extLst>
              <a:ext uri="{FF2B5EF4-FFF2-40B4-BE49-F238E27FC236}">
                <a16:creationId xmlns:a16="http://schemas.microsoft.com/office/drawing/2014/main" id="{F8DBAEC4-1374-DD0C-1712-8E69EAEAFD73}"/>
              </a:ext>
            </a:extLst>
          </p:cNvPr>
          <p:cNvSpPr/>
          <p:nvPr/>
        </p:nvSpPr>
        <p:spPr>
          <a:xfrm>
            <a:off x="-1118825" y="-434984"/>
            <a:ext cx="5201454" cy="5131663"/>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801"/>
          </a:p>
        </p:txBody>
      </p:sp>
      <p:sp>
        <p:nvSpPr>
          <p:cNvPr id="9" name="TextBox 8">
            <a:extLst>
              <a:ext uri="{FF2B5EF4-FFF2-40B4-BE49-F238E27FC236}">
                <a16:creationId xmlns:a16="http://schemas.microsoft.com/office/drawing/2014/main" id="{2D3083F3-CACC-25B0-2D86-174A45099CA6}"/>
              </a:ext>
            </a:extLst>
          </p:cNvPr>
          <p:cNvSpPr txBox="1"/>
          <p:nvPr/>
        </p:nvSpPr>
        <p:spPr>
          <a:xfrm>
            <a:off x="818131" y="1385012"/>
            <a:ext cx="2846732" cy="1569660"/>
          </a:xfrm>
          <a:prstGeom prst="rect">
            <a:avLst/>
          </a:prstGeom>
          <a:noFill/>
        </p:spPr>
        <p:txBody>
          <a:bodyPr wrap="square" lIns="91440" tIns="45720" rIns="91440" bIns="45720" anchor="t">
            <a:spAutoFit/>
          </a:bodyPr>
          <a:lstStyle/>
          <a:p>
            <a:r>
              <a:rPr lang="en-US" sz="3200" b="1" dirty="0">
                <a:solidFill>
                  <a:schemeClr val="bg1"/>
                </a:solidFill>
                <a:latin typeface="Segoe UI"/>
                <a:cs typeface="Segoe UI"/>
              </a:rPr>
              <a:t>Social Pressures/</a:t>
            </a:r>
          </a:p>
          <a:p>
            <a:r>
              <a:rPr lang="en-US" sz="3200" b="1" dirty="0">
                <a:solidFill>
                  <a:schemeClr val="bg1"/>
                </a:solidFill>
                <a:latin typeface="Segoe UI"/>
                <a:cs typeface="Segoe UI"/>
              </a:rPr>
              <a:t>Influence </a:t>
            </a:r>
            <a:endParaRPr lang="en-US" sz="3200" b="1" dirty="0">
              <a:solidFill>
                <a:schemeClr val="bg1"/>
              </a:solidFill>
              <a:latin typeface="Segoe UI" panose="020B0502040204020203" pitchFamily="34" charset="0"/>
              <a:cs typeface="Segoe UI" panose="020B0502040204020203" pitchFamily="34" charset="0"/>
            </a:endParaRPr>
          </a:p>
        </p:txBody>
      </p:sp>
      <p:sp>
        <p:nvSpPr>
          <p:cNvPr id="2" name="TextBox 1">
            <a:extLst>
              <a:ext uri="{FF2B5EF4-FFF2-40B4-BE49-F238E27FC236}">
                <a16:creationId xmlns:a16="http://schemas.microsoft.com/office/drawing/2014/main" id="{9B953A42-3C42-56A4-4DB3-ECC7ACBA3491}"/>
              </a:ext>
            </a:extLst>
          </p:cNvPr>
          <p:cNvSpPr txBox="1"/>
          <p:nvPr/>
        </p:nvSpPr>
        <p:spPr>
          <a:xfrm>
            <a:off x="816554" y="4399043"/>
            <a:ext cx="10159917" cy="2031325"/>
          </a:xfrm>
          <a:prstGeom prst="rect">
            <a:avLst/>
          </a:prstGeom>
          <a:noFill/>
        </p:spPr>
        <p:txBody>
          <a:bodyPr wrap="square" lIns="91440" tIns="45720" rIns="91440" bIns="45720" rtlCol="0" anchor="t">
            <a:spAutoFit/>
          </a:bodyPr>
          <a:lstStyle/>
          <a:p>
            <a:endParaRPr lang="en-GB" sz="3200" dirty="0"/>
          </a:p>
          <a:p>
            <a:pPr>
              <a:spcBef>
                <a:spcPts val="600"/>
              </a:spcBef>
            </a:pPr>
            <a:r>
              <a:rPr lang="en-GB" sz="2400">
                <a:latin typeface="Segoe UI"/>
                <a:cs typeface="Segoe UI"/>
              </a:rPr>
              <a:t>What messaging are young people exposed to through Social Media? </a:t>
            </a:r>
          </a:p>
          <a:p>
            <a:pPr>
              <a:spcBef>
                <a:spcPts val="600"/>
              </a:spcBef>
            </a:pPr>
            <a:r>
              <a:rPr lang="en-GB" sz="2400" dirty="0">
                <a:latin typeface="Segoe UI"/>
                <a:cs typeface="Segoe UI"/>
              </a:rPr>
              <a:t>Have you seen examples of tobacco featuring online? </a:t>
            </a:r>
          </a:p>
          <a:p>
            <a:endParaRPr lang="en-GB" dirty="0"/>
          </a:p>
          <a:p>
            <a:endParaRPr lang="en-GB" dirty="0"/>
          </a:p>
        </p:txBody>
      </p:sp>
      <p:pic>
        <p:nvPicPr>
          <p:cNvPr id="5" name="Picture 4" descr="A person with colorful eyes&#10;&#10;Description automatically generated">
            <a:extLst>
              <a:ext uri="{FF2B5EF4-FFF2-40B4-BE49-F238E27FC236}">
                <a16:creationId xmlns:a16="http://schemas.microsoft.com/office/drawing/2014/main" id="{1869F4D4-5712-BD91-C1A0-C1BE9B1E99B0}"/>
              </a:ext>
            </a:extLst>
          </p:cNvPr>
          <p:cNvPicPr>
            <a:picLocks noChangeAspect="1"/>
          </p:cNvPicPr>
          <p:nvPr/>
        </p:nvPicPr>
        <p:blipFill>
          <a:blip r:embed="rId3" cstate="screen">
            <a:extLst>
              <a:ext uri="{28A0092B-C50C-407E-A947-70E740481C1C}">
                <a14:useLocalDpi xmlns:a14="http://schemas.microsoft.com/office/drawing/2010/main"/>
              </a:ext>
            </a:extLst>
          </a:blip>
          <a:srcRect r="-1" b="-1"/>
          <a:stretch/>
        </p:blipFill>
        <p:spPr>
          <a:xfrm>
            <a:off x="6098659" y="1088519"/>
            <a:ext cx="4868135" cy="3737693"/>
          </a:xfrm>
          <a:prstGeom prst="rect">
            <a:avLst/>
          </a:prstGeom>
        </p:spPr>
      </p:pic>
      <p:pic>
        <p:nvPicPr>
          <p:cNvPr id="11" name="Picture 10" descr="Blue and white logo with text&#10;&#10;AI-generated content may be incorrect.">
            <a:extLst>
              <a:ext uri="{FF2B5EF4-FFF2-40B4-BE49-F238E27FC236}">
                <a16:creationId xmlns:a16="http://schemas.microsoft.com/office/drawing/2014/main" id="{3E49F781-0B54-7EE0-0D1A-42B73371974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13968" y="201421"/>
            <a:ext cx="966293" cy="713431"/>
          </a:xfrm>
          <a:prstGeom prst="rect">
            <a:avLst/>
          </a:prstGeom>
          <a:ln>
            <a:solidFill>
              <a:schemeClr val="bg1"/>
            </a:solidFill>
          </a:ln>
        </p:spPr>
      </p:pic>
      <p:pic>
        <p:nvPicPr>
          <p:cNvPr id="15" name="Picture 14" descr="A colorful rectangular sign with black text&#10;&#10;AI-generated content may be incorrect.">
            <a:extLst>
              <a:ext uri="{FF2B5EF4-FFF2-40B4-BE49-F238E27FC236}">
                <a16:creationId xmlns:a16="http://schemas.microsoft.com/office/drawing/2014/main" id="{05CE8402-8A6A-58A6-8524-6DB20F3B36C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13680" y="349202"/>
            <a:ext cx="1400174" cy="971550"/>
          </a:xfrm>
          <a:prstGeom prst="rect">
            <a:avLst/>
          </a:prstGeom>
        </p:spPr>
      </p:pic>
    </p:spTree>
    <p:extLst>
      <p:ext uri="{BB962C8B-B14F-4D97-AF65-F5344CB8AC3E}">
        <p14:creationId xmlns:p14="http://schemas.microsoft.com/office/powerpoint/2010/main" val="33905618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ECF044-98DA-0A4E-30FC-0E3817764B22}"/>
            </a:ext>
          </a:extLst>
        </p:cNvPr>
        <p:cNvGrpSpPr/>
        <p:nvPr/>
      </p:nvGrpSpPr>
      <p:grpSpPr>
        <a:xfrm>
          <a:off x="0" y="0"/>
          <a:ext cx="0" cy="0"/>
          <a:chOff x="0" y="0"/>
          <a:chExt cx="0" cy="0"/>
        </a:xfrm>
      </p:grpSpPr>
      <p:sp>
        <p:nvSpPr>
          <p:cNvPr id="6" name="Oval 5">
            <a:extLst>
              <a:ext uri="{FF2B5EF4-FFF2-40B4-BE49-F238E27FC236}">
                <a16:creationId xmlns:a16="http://schemas.microsoft.com/office/drawing/2014/main" id="{8122CF0B-1C1D-A602-E0FD-B3A054F4E185}"/>
              </a:ext>
            </a:extLst>
          </p:cNvPr>
          <p:cNvSpPr/>
          <p:nvPr/>
        </p:nvSpPr>
        <p:spPr>
          <a:xfrm>
            <a:off x="-1364763" y="-256206"/>
            <a:ext cx="4010923" cy="3776333"/>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801"/>
          </a:p>
        </p:txBody>
      </p:sp>
      <p:sp>
        <p:nvSpPr>
          <p:cNvPr id="17" name="Title 1">
            <a:extLst>
              <a:ext uri="{FF2B5EF4-FFF2-40B4-BE49-F238E27FC236}">
                <a16:creationId xmlns:a16="http://schemas.microsoft.com/office/drawing/2014/main" id="{6C0D7FEA-BD52-652B-D906-8C645B3EF4FA}"/>
              </a:ext>
            </a:extLst>
          </p:cNvPr>
          <p:cNvSpPr txBox="1">
            <a:spLocks/>
          </p:cNvSpPr>
          <p:nvPr/>
        </p:nvSpPr>
        <p:spPr>
          <a:xfrm>
            <a:off x="2987360" y="429641"/>
            <a:ext cx="3436501" cy="1133132"/>
          </a:xfrm>
          <a:prstGeom prst="rect">
            <a:avLst/>
          </a:prstGeom>
        </p:spPr>
        <p:txBody>
          <a:bodyPr vert="horz" lIns="91440" tIns="45721" rIns="91440" bIns="4572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br>
              <a:rPr lang="en-GB" sz="3200">
                <a:latin typeface="Segoe UI" panose="020B0502040204020203" pitchFamily="34" charset="0"/>
                <a:cs typeface="Segoe UI" panose="020B0502040204020203" pitchFamily="34" charset="0"/>
              </a:rPr>
            </a:br>
            <a:endParaRPr lang="en-GB" sz="3200">
              <a:latin typeface="Segoe UI" panose="020B0502040204020203" pitchFamily="34" charset="0"/>
              <a:cs typeface="Segoe UI" panose="020B0502040204020203" pitchFamily="34" charset="0"/>
            </a:endParaRPr>
          </a:p>
        </p:txBody>
      </p:sp>
      <p:sp>
        <p:nvSpPr>
          <p:cNvPr id="4" name="TextBox 3">
            <a:extLst>
              <a:ext uri="{FF2B5EF4-FFF2-40B4-BE49-F238E27FC236}">
                <a16:creationId xmlns:a16="http://schemas.microsoft.com/office/drawing/2014/main" id="{AFD0E548-4A5A-8E47-6052-01677DB67228}"/>
              </a:ext>
            </a:extLst>
          </p:cNvPr>
          <p:cNvSpPr txBox="1"/>
          <p:nvPr/>
        </p:nvSpPr>
        <p:spPr>
          <a:xfrm>
            <a:off x="3075876" y="996208"/>
            <a:ext cx="7657095" cy="584775"/>
          </a:xfrm>
          <a:prstGeom prst="rect">
            <a:avLst/>
          </a:prstGeom>
          <a:noFill/>
        </p:spPr>
        <p:txBody>
          <a:bodyPr wrap="square">
            <a:spAutoFit/>
          </a:bodyPr>
          <a:lstStyle/>
          <a:p>
            <a:pPr algn="ctr"/>
            <a:r>
              <a:rPr lang="en-US" sz="3200" b="1">
                <a:solidFill>
                  <a:schemeClr val="bg1"/>
                </a:solidFill>
                <a:latin typeface="Segoe UI" panose="020B0502040204020203" pitchFamily="34" charset="0"/>
                <a:cs typeface="Segoe UI" panose="020B0502040204020203" pitchFamily="34" charset="0"/>
              </a:rPr>
              <a:t>Learning Objectives </a:t>
            </a:r>
          </a:p>
        </p:txBody>
      </p:sp>
      <p:sp>
        <p:nvSpPr>
          <p:cNvPr id="2" name="Oval 1">
            <a:extLst>
              <a:ext uri="{FF2B5EF4-FFF2-40B4-BE49-F238E27FC236}">
                <a16:creationId xmlns:a16="http://schemas.microsoft.com/office/drawing/2014/main" id="{115F3048-2308-3108-18C7-E4DFA97C7123}"/>
              </a:ext>
            </a:extLst>
          </p:cNvPr>
          <p:cNvSpPr/>
          <p:nvPr/>
        </p:nvSpPr>
        <p:spPr>
          <a:xfrm>
            <a:off x="2294754" y="341288"/>
            <a:ext cx="8599257" cy="191671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801"/>
          </a:p>
        </p:txBody>
      </p:sp>
      <p:sp>
        <p:nvSpPr>
          <p:cNvPr id="5" name="TextBox 4">
            <a:extLst>
              <a:ext uri="{FF2B5EF4-FFF2-40B4-BE49-F238E27FC236}">
                <a16:creationId xmlns:a16="http://schemas.microsoft.com/office/drawing/2014/main" id="{66F73B2D-399E-3953-9D22-4CB329B931C7}"/>
              </a:ext>
            </a:extLst>
          </p:cNvPr>
          <p:cNvSpPr txBox="1"/>
          <p:nvPr/>
        </p:nvSpPr>
        <p:spPr>
          <a:xfrm>
            <a:off x="2211023" y="549595"/>
            <a:ext cx="8676748" cy="1015663"/>
          </a:xfrm>
          <a:prstGeom prst="rect">
            <a:avLst/>
          </a:prstGeom>
          <a:noFill/>
        </p:spPr>
        <p:txBody>
          <a:bodyPr wrap="square" lIns="91440" tIns="45720" rIns="91440" bIns="45720" anchor="t">
            <a:spAutoFit/>
          </a:bodyPr>
          <a:lstStyle/>
          <a:p>
            <a:pPr algn="ctr">
              <a:spcBef>
                <a:spcPts val="600"/>
              </a:spcBef>
            </a:pPr>
            <a:r>
              <a:rPr lang="en-GB" sz="3200" b="1">
                <a:solidFill>
                  <a:schemeClr val="bg1"/>
                </a:solidFill>
                <a:latin typeface="Segoe UI"/>
                <a:cs typeface="Segoe UI"/>
              </a:rPr>
              <a:t>Resisting Influence:  </a:t>
            </a:r>
            <a:endParaRPr lang="en-GB" sz="3200" b="1">
              <a:solidFill>
                <a:schemeClr val="bg1"/>
              </a:solidFill>
              <a:latin typeface="Segoe UI" panose="020B0502040204020203" pitchFamily="34" charset="0"/>
              <a:cs typeface="Segoe UI" panose="020B0502040204020203" pitchFamily="34" charset="0"/>
            </a:endParaRPr>
          </a:p>
          <a:p>
            <a:pPr algn="ctr"/>
            <a:r>
              <a:rPr lang="en-GB" sz="2800" b="1" dirty="0">
                <a:solidFill>
                  <a:schemeClr val="bg1"/>
                </a:solidFill>
                <a:latin typeface="Segoe UI"/>
                <a:cs typeface="Segoe UI"/>
              </a:rPr>
              <a:t>What advice would you give young people? </a:t>
            </a:r>
          </a:p>
        </p:txBody>
      </p:sp>
      <p:pic>
        <p:nvPicPr>
          <p:cNvPr id="10" name="Picture 9" descr="A pack of cigarettes in a red box&#10;&#10;Description automatically generated">
            <a:extLst>
              <a:ext uri="{FF2B5EF4-FFF2-40B4-BE49-F238E27FC236}">
                <a16:creationId xmlns:a16="http://schemas.microsoft.com/office/drawing/2014/main" id="{F9295257-ACBF-1F77-A413-FC9C6F1FA71D}"/>
              </a:ext>
            </a:extLst>
          </p:cNvPr>
          <p:cNvPicPr>
            <a:picLocks noChangeAspect="1"/>
          </p:cNvPicPr>
          <p:nvPr/>
        </p:nvPicPr>
        <p:blipFill>
          <a:blip r:embed="rId4" cstate="screen">
            <a:extLst>
              <a:ext uri="{28A0092B-C50C-407E-A947-70E740481C1C}">
                <a14:useLocalDpi xmlns:a14="http://schemas.microsoft.com/office/drawing/2010/main"/>
              </a:ext>
            </a:extLst>
          </a:blip>
          <a:srcRect b="-1"/>
          <a:stretch/>
        </p:blipFill>
        <p:spPr>
          <a:xfrm>
            <a:off x="-851972" y="255429"/>
            <a:ext cx="2996565" cy="2919262"/>
          </a:xfrm>
          <a:custGeom>
            <a:avLst/>
            <a:gdLst/>
            <a:ahLst/>
            <a:cxnLst/>
            <a:rect l="l" t="t" r="r" b="b"/>
            <a:pathLst>
              <a:path w="2388070" h="2388070">
                <a:moveTo>
                  <a:pt x="1194035" y="0"/>
                </a:moveTo>
                <a:cubicBezTo>
                  <a:pt x="1853482" y="0"/>
                  <a:pt x="2388070" y="534588"/>
                  <a:pt x="2388070" y="1194035"/>
                </a:cubicBezTo>
                <a:cubicBezTo>
                  <a:pt x="2388070" y="1853482"/>
                  <a:pt x="1853482" y="2388070"/>
                  <a:pt x="1194035" y="2388070"/>
                </a:cubicBezTo>
                <a:cubicBezTo>
                  <a:pt x="534588" y="2388070"/>
                  <a:pt x="0" y="1853482"/>
                  <a:pt x="0" y="1194035"/>
                </a:cubicBezTo>
                <a:cubicBezTo>
                  <a:pt x="0" y="534588"/>
                  <a:pt x="534588" y="0"/>
                  <a:pt x="1194035" y="0"/>
                </a:cubicBezTo>
                <a:close/>
              </a:path>
            </a:pathLst>
          </a:custGeom>
          <a:ln w="28575">
            <a:noFill/>
          </a:ln>
        </p:spPr>
      </p:pic>
      <p:sp>
        <p:nvSpPr>
          <p:cNvPr id="11" name="Multiply 10">
            <a:extLst>
              <a:ext uri="{FF2B5EF4-FFF2-40B4-BE49-F238E27FC236}">
                <a16:creationId xmlns:a16="http://schemas.microsoft.com/office/drawing/2014/main" id="{39E7ED3E-AC3C-6073-9709-648571B84F42}"/>
              </a:ext>
            </a:extLst>
          </p:cNvPr>
          <p:cNvSpPr/>
          <p:nvPr/>
        </p:nvSpPr>
        <p:spPr>
          <a:xfrm>
            <a:off x="-302718" y="621278"/>
            <a:ext cx="1903261" cy="2180870"/>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a:p>
        </p:txBody>
      </p:sp>
      <p:pic>
        <p:nvPicPr>
          <p:cNvPr id="9" name="Picture 8" descr="A colorful rectangular sign with black text&#10;&#10;AI-generated content may be incorrect.">
            <a:extLst>
              <a:ext uri="{FF2B5EF4-FFF2-40B4-BE49-F238E27FC236}">
                <a16:creationId xmlns:a16="http://schemas.microsoft.com/office/drawing/2014/main" id="{63FF9360-1F7D-2DAC-7F37-34D28F35CAF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80171" y="68829"/>
            <a:ext cx="1400174" cy="971550"/>
          </a:xfrm>
          <a:prstGeom prst="rect">
            <a:avLst/>
          </a:prstGeom>
        </p:spPr>
      </p:pic>
      <p:sp>
        <p:nvSpPr>
          <p:cNvPr id="7" name="TextBox 6">
            <a:extLst>
              <a:ext uri="{FF2B5EF4-FFF2-40B4-BE49-F238E27FC236}">
                <a16:creationId xmlns:a16="http://schemas.microsoft.com/office/drawing/2014/main" id="{52637C6E-E264-4C30-F61B-D4D58E64B1A0}"/>
              </a:ext>
            </a:extLst>
          </p:cNvPr>
          <p:cNvSpPr txBox="1"/>
          <p:nvPr/>
        </p:nvSpPr>
        <p:spPr>
          <a:xfrm>
            <a:off x="2804474" y="2646546"/>
            <a:ext cx="8567192" cy="5109091"/>
          </a:xfrm>
          <a:prstGeom prst="rect">
            <a:avLst/>
          </a:prstGeom>
          <a:noFill/>
        </p:spPr>
        <p:txBody>
          <a:bodyPr wrap="square" lIns="91440" tIns="45720" rIns="91440" bIns="45720" rtlCol="0" anchor="t">
            <a:spAutoFit/>
          </a:bodyPr>
          <a:lstStyle/>
          <a:p>
            <a:r>
              <a:rPr lang="en-GB" sz="2400" dirty="0">
                <a:latin typeface="Segoe UI"/>
                <a:cs typeface="Segoe UI"/>
              </a:rPr>
              <a:t>What does peer pressure look like for young people?  Is it direct, are friends pushy with each other?  Or is it more subtle? </a:t>
            </a:r>
          </a:p>
          <a:p>
            <a:endParaRPr lang="en-GB" sz="2400" dirty="0">
              <a:latin typeface="Segoe UI"/>
              <a:cs typeface="Segoe UI"/>
            </a:endParaRPr>
          </a:p>
          <a:p>
            <a:pPr>
              <a:lnSpc>
                <a:spcPct val="115000"/>
              </a:lnSpc>
              <a:spcAft>
                <a:spcPts val="800"/>
              </a:spcAft>
            </a:pPr>
            <a:r>
              <a:rPr lang="en-GB" sz="2400" b="1" kern="0" dirty="0">
                <a:solidFill>
                  <a:srgbClr val="000000"/>
                </a:solidFill>
                <a:latin typeface="Segoe UI"/>
                <a:ea typeface="Times New Roman" panose="02020603050405020304" pitchFamily="18" charset="0"/>
                <a:cs typeface="Segoe UI"/>
              </a:rPr>
              <a:t>Resisting Pressure/Influence:  Strategy Building</a:t>
            </a:r>
            <a:endParaRPr lang="en-GB" sz="2400" kern="100">
              <a:latin typeface="Segoe UI"/>
              <a:ea typeface="DengXian" panose="02010600030101010101" pitchFamily="2" charset="-122"/>
              <a:cs typeface="Segoe UI"/>
            </a:endParaRPr>
          </a:p>
          <a:p>
            <a:pPr marL="342900" lvl="0" indent="-342900">
              <a:lnSpc>
                <a:spcPct val="115000"/>
              </a:lnSpc>
              <a:spcAft>
                <a:spcPts val="800"/>
              </a:spcAft>
              <a:buSzPts val="1000"/>
              <a:buFont typeface="Arial"/>
              <a:buChar char="•"/>
              <a:tabLst>
                <a:tab pos="457200" algn="l"/>
              </a:tabLst>
            </a:pPr>
            <a:r>
              <a:rPr lang="en-GB" sz="2400" kern="0" dirty="0">
                <a:solidFill>
                  <a:srgbClr val="000000"/>
                </a:solidFill>
                <a:latin typeface="Segoe UI"/>
                <a:ea typeface="Times New Roman" panose="02020603050405020304" pitchFamily="18" charset="0"/>
                <a:cs typeface="Segoe UI"/>
              </a:rPr>
              <a:t>Think creatively around how young people can </a:t>
            </a:r>
            <a:r>
              <a:rPr lang="en-GB" sz="2400" b="1" kern="0" dirty="0">
                <a:solidFill>
                  <a:srgbClr val="000000"/>
                </a:solidFill>
                <a:latin typeface="Segoe UI"/>
                <a:ea typeface="Times New Roman" panose="02020603050405020304" pitchFamily="18" charset="0"/>
                <a:cs typeface="Segoe UI"/>
              </a:rPr>
              <a:t>resist peer pressure/influence </a:t>
            </a:r>
            <a:r>
              <a:rPr lang="en-GB" sz="2400" kern="0" dirty="0">
                <a:solidFill>
                  <a:srgbClr val="000000"/>
                </a:solidFill>
                <a:latin typeface="Segoe UI"/>
                <a:ea typeface="Times New Roman" panose="02020603050405020304" pitchFamily="18" charset="0"/>
                <a:cs typeface="Segoe UI"/>
              </a:rPr>
              <a:t>to smoke.</a:t>
            </a:r>
          </a:p>
          <a:p>
            <a:pPr marL="342900" lvl="0" indent="-342900">
              <a:lnSpc>
                <a:spcPct val="115000"/>
              </a:lnSpc>
              <a:spcAft>
                <a:spcPts val="800"/>
              </a:spcAft>
              <a:buSzPts val="1000"/>
              <a:buFont typeface="Arial"/>
              <a:buChar char="•"/>
              <a:tabLst>
                <a:tab pos="457200" algn="l"/>
              </a:tabLst>
            </a:pPr>
            <a:r>
              <a:rPr lang="en-GB" sz="2400" kern="0" dirty="0">
                <a:solidFill>
                  <a:srgbClr val="000000"/>
                </a:solidFill>
                <a:latin typeface="Segoe UI"/>
                <a:ea typeface="DengXian" panose="02010600030101010101" pitchFamily="2" charset="-122"/>
                <a:cs typeface="Segoe UI"/>
              </a:rPr>
              <a:t>Can you design an activity, poster or leaflet for Primary pupils around resisting pressure/influence from others?</a:t>
            </a:r>
            <a:r>
              <a:rPr lang="en-GB" sz="2400" kern="0" dirty="0">
                <a:solidFill>
                  <a:srgbClr val="000000"/>
                </a:solidFill>
                <a:latin typeface="Segoe UI"/>
                <a:ea typeface="DengXian"/>
                <a:cs typeface="Segoe UI"/>
              </a:rPr>
              <a:t> </a:t>
            </a:r>
            <a:endParaRPr lang="en-GB" sz="2400" kern="100" dirty="0">
              <a:solidFill>
                <a:srgbClr val="000000"/>
              </a:solidFill>
              <a:latin typeface="Segoe UI"/>
              <a:ea typeface="DengXian"/>
              <a:cs typeface="Segoe UI"/>
            </a:endParaRPr>
          </a:p>
          <a:p>
            <a:endParaRPr lang="en-GB" sz="2400" dirty="0"/>
          </a:p>
          <a:p>
            <a:endParaRPr lang="en-GB" sz="2400" dirty="0"/>
          </a:p>
          <a:p>
            <a:endParaRPr lang="en-GB" sz="2400" dirty="0"/>
          </a:p>
        </p:txBody>
      </p:sp>
      <p:pic>
        <p:nvPicPr>
          <p:cNvPr id="12" name="Picture 11" descr="Blue and white logo with text&#10;&#10;AI-generated content may be incorrect.">
            <a:extLst>
              <a:ext uri="{FF2B5EF4-FFF2-40B4-BE49-F238E27FC236}">
                <a16:creationId xmlns:a16="http://schemas.microsoft.com/office/drawing/2014/main" id="{81889210-51E6-A44B-DAB2-CDDBC253DDF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913968" y="201421"/>
            <a:ext cx="966293" cy="713431"/>
          </a:xfrm>
          <a:prstGeom prst="rect">
            <a:avLst/>
          </a:prstGeom>
          <a:ln>
            <a:solidFill>
              <a:schemeClr val="bg1"/>
            </a:solidFill>
          </a:ln>
        </p:spPr>
      </p:pic>
    </p:spTree>
    <p:custDataLst>
      <p:tags r:id="rId1"/>
    </p:custDataLst>
    <p:extLst>
      <p:ext uri="{BB962C8B-B14F-4D97-AF65-F5344CB8AC3E}">
        <p14:creationId xmlns:p14="http://schemas.microsoft.com/office/powerpoint/2010/main" val="16711205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50FDF-F820-AEF4-D8E8-A78B032544D3}"/>
            </a:ext>
          </a:extLst>
        </p:cNvPr>
        <p:cNvGrpSpPr/>
        <p:nvPr/>
      </p:nvGrpSpPr>
      <p:grpSpPr>
        <a:xfrm>
          <a:off x="0" y="0"/>
          <a:ext cx="0" cy="0"/>
          <a:chOff x="0" y="0"/>
          <a:chExt cx="0" cy="0"/>
        </a:xfrm>
      </p:grpSpPr>
      <p:sp>
        <p:nvSpPr>
          <p:cNvPr id="7" name="Title 5">
            <a:extLst>
              <a:ext uri="{FF2B5EF4-FFF2-40B4-BE49-F238E27FC236}">
                <a16:creationId xmlns:a16="http://schemas.microsoft.com/office/drawing/2014/main" id="{22CA7B66-91FC-DFDF-7F49-8D9413D2C5A4}"/>
              </a:ext>
            </a:extLst>
          </p:cNvPr>
          <p:cNvSpPr txBox="1">
            <a:spLocks/>
          </p:cNvSpPr>
          <p:nvPr/>
        </p:nvSpPr>
        <p:spPr>
          <a:xfrm>
            <a:off x="0" y="2"/>
            <a:ext cx="12192000" cy="1045029"/>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3200" b="1" dirty="0">
                <a:effectLst>
                  <a:outerShdw blurRad="50800" dist="38100" dir="2700000" algn="tl" rotWithShape="0">
                    <a:prstClr val="black">
                      <a:alpha val="40000"/>
                    </a:prstClr>
                  </a:outerShdw>
                </a:effectLst>
                <a:latin typeface="Segoe UI"/>
                <a:cs typeface="Segoe UI"/>
              </a:rPr>
              <a:t>Strategies to reduce tobacco harm</a:t>
            </a:r>
          </a:p>
        </p:txBody>
      </p:sp>
      <p:sp>
        <p:nvSpPr>
          <p:cNvPr id="3" name="TextBox 2">
            <a:extLst>
              <a:ext uri="{FF2B5EF4-FFF2-40B4-BE49-F238E27FC236}">
                <a16:creationId xmlns:a16="http://schemas.microsoft.com/office/drawing/2014/main" id="{5DF4FFAD-FF70-0059-5208-0FFDFB253783}"/>
              </a:ext>
            </a:extLst>
          </p:cNvPr>
          <p:cNvSpPr txBox="1"/>
          <p:nvPr/>
        </p:nvSpPr>
        <p:spPr>
          <a:xfrm>
            <a:off x="7837794" y="5152472"/>
            <a:ext cx="2135892" cy="646587"/>
          </a:xfrm>
          <a:prstGeom prst="rect">
            <a:avLst/>
          </a:prstGeom>
          <a:noFill/>
        </p:spPr>
        <p:txBody>
          <a:bodyPr wrap="square" rtlCol="0">
            <a:spAutoFit/>
          </a:bodyPr>
          <a:lstStyle/>
          <a:p>
            <a:pPr algn="ctr"/>
            <a:r>
              <a:rPr lang="en-US" sz="1801">
                <a:solidFill>
                  <a:schemeClr val="bg1"/>
                </a:solidFill>
                <a:latin typeface="Segoe UI" panose="020B0502040204020203" pitchFamily="34" charset="0"/>
                <a:cs typeface="Segoe UI" panose="020B0502040204020203" pitchFamily="34" charset="0"/>
              </a:rPr>
              <a:t>Can you think of anything else ? </a:t>
            </a:r>
          </a:p>
        </p:txBody>
      </p:sp>
      <mc:AlternateContent xmlns:mc="http://schemas.openxmlformats.org/markup-compatibility/2006" xmlns:p14="http://schemas.microsoft.com/office/powerpoint/2010/main">
        <mc:Choice Requires="p14">
          <p:contentPart p14:bwMode="auto" r:id="rId3">
            <p14:nvContentPartPr>
              <p14:cNvPr id="18" name="Ink 17">
                <a:extLst>
                  <a:ext uri="{FF2B5EF4-FFF2-40B4-BE49-F238E27FC236}">
                    <a16:creationId xmlns:a16="http://schemas.microsoft.com/office/drawing/2014/main" id="{C258DF89-88C3-E42C-8F16-BF773E418129}"/>
                  </a:ext>
                </a:extLst>
              </p14:cNvPr>
              <p14:cNvContentPartPr/>
              <p14:nvPr/>
            </p14:nvContentPartPr>
            <p14:xfrm flipV="1">
              <a:off x="2170866" y="2339610"/>
              <a:ext cx="127193" cy="56628"/>
            </p14:xfrm>
          </p:contentPart>
        </mc:Choice>
        <mc:Fallback xmlns="">
          <p:pic>
            <p:nvPicPr>
              <p:cNvPr id="18" name="Ink 17">
                <a:extLst>
                  <a:ext uri="{FF2B5EF4-FFF2-40B4-BE49-F238E27FC236}">
                    <a16:creationId xmlns:a16="http://schemas.microsoft.com/office/drawing/2014/main" id="{C258DF89-88C3-E42C-8F16-BF773E418129}"/>
                  </a:ext>
                </a:extLst>
              </p:cNvPr>
              <p:cNvPicPr/>
              <p:nvPr/>
            </p:nvPicPr>
            <p:blipFill>
              <a:blip r:embed="rId4"/>
              <a:stretch>
                <a:fillRect/>
              </a:stretch>
            </p:blipFill>
            <p:spPr>
              <a:xfrm flipV="1">
                <a:off x="2107810" y="2276490"/>
                <a:ext cx="252945" cy="182508"/>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9" name="Ink 18">
                <a:extLst>
                  <a:ext uri="{FF2B5EF4-FFF2-40B4-BE49-F238E27FC236}">
                    <a16:creationId xmlns:a16="http://schemas.microsoft.com/office/drawing/2014/main" id="{177CA937-013B-052F-EE4E-E2EC2E4E8C6C}"/>
                  </a:ext>
                </a:extLst>
              </p14:cNvPr>
              <p14:cNvContentPartPr/>
              <p14:nvPr/>
            </p14:nvContentPartPr>
            <p14:xfrm flipH="1" flipV="1">
              <a:off x="2523894" y="2293890"/>
              <a:ext cx="399611" cy="68546"/>
            </p14:xfrm>
          </p:contentPart>
        </mc:Choice>
        <mc:Fallback xmlns="">
          <p:pic>
            <p:nvPicPr>
              <p:cNvPr id="19" name="Ink 18">
                <a:extLst>
                  <a:ext uri="{FF2B5EF4-FFF2-40B4-BE49-F238E27FC236}">
                    <a16:creationId xmlns:a16="http://schemas.microsoft.com/office/drawing/2014/main" id="{177CA937-013B-052F-EE4E-E2EC2E4E8C6C}"/>
                  </a:ext>
                </a:extLst>
              </p:cNvPr>
              <p:cNvPicPr/>
              <p:nvPr/>
            </p:nvPicPr>
            <p:blipFill>
              <a:blip r:embed="rId6"/>
              <a:stretch>
                <a:fillRect/>
              </a:stretch>
            </p:blipFill>
            <p:spPr>
              <a:xfrm flipH="1" flipV="1">
                <a:off x="2460892" y="2230756"/>
                <a:ext cx="525254" cy="194454"/>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0" name="Ink 19">
                <a:extLst>
                  <a:ext uri="{FF2B5EF4-FFF2-40B4-BE49-F238E27FC236}">
                    <a16:creationId xmlns:a16="http://schemas.microsoft.com/office/drawing/2014/main" id="{4DC5B639-68D2-4004-0636-5A142FD18C45}"/>
                  </a:ext>
                </a:extLst>
              </p14:cNvPr>
              <p14:cNvContentPartPr/>
              <p14:nvPr/>
            </p14:nvContentPartPr>
            <p14:xfrm>
              <a:off x="961987" y="3051797"/>
              <a:ext cx="361" cy="361"/>
            </p14:xfrm>
          </p:contentPart>
        </mc:Choice>
        <mc:Fallback xmlns="">
          <p:pic>
            <p:nvPicPr>
              <p:cNvPr id="20" name="Ink 19">
                <a:extLst>
                  <a:ext uri="{FF2B5EF4-FFF2-40B4-BE49-F238E27FC236}">
                    <a16:creationId xmlns:a16="http://schemas.microsoft.com/office/drawing/2014/main" id="{4DC5B639-68D2-4004-0636-5A142FD18C45}"/>
                  </a:ext>
                </a:extLst>
              </p:cNvPr>
              <p:cNvPicPr/>
              <p:nvPr/>
            </p:nvPicPr>
            <p:blipFill>
              <a:blip r:embed="rId8"/>
              <a:stretch>
                <a:fillRect/>
              </a:stretch>
            </p:blipFill>
            <p:spPr>
              <a:xfrm>
                <a:off x="898812" y="2988622"/>
                <a:ext cx="126350" cy="12635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1" name="Ink 20">
                <a:extLst>
                  <a:ext uri="{FF2B5EF4-FFF2-40B4-BE49-F238E27FC236}">
                    <a16:creationId xmlns:a16="http://schemas.microsoft.com/office/drawing/2014/main" id="{ECA58F74-6315-AB09-827F-A7EB2A19D1FF}"/>
                  </a:ext>
                </a:extLst>
              </p14:cNvPr>
              <p14:cNvContentPartPr/>
              <p14:nvPr/>
            </p14:nvContentPartPr>
            <p14:xfrm>
              <a:off x="8076666" y="2591356"/>
              <a:ext cx="361" cy="361"/>
            </p14:xfrm>
          </p:contentPart>
        </mc:Choice>
        <mc:Fallback xmlns="">
          <p:pic>
            <p:nvPicPr>
              <p:cNvPr id="21" name="Ink 20">
                <a:extLst>
                  <a:ext uri="{FF2B5EF4-FFF2-40B4-BE49-F238E27FC236}">
                    <a16:creationId xmlns:a16="http://schemas.microsoft.com/office/drawing/2014/main" id="{ECA58F74-6315-AB09-827F-A7EB2A19D1FF}"/>
                  </a:ext>
                </a:extLst>
              </p:cNvPr>
              <p:cNvPicPr/>
              <p:nvPr/>
            </p:nvPicPr>
            <p:blipFill>
              <a:blip r:embed="rId8"/>
              <a:stretch>
                <a:fillRect/>
              </a:stretch>
            </p:blipFill>
            <p:spPr>
              <a:xfrm>
                <a:off x="8013491" y="2528181"/>
                <a:ext cx="126350" cy="12635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4" name="Ink 23">
                <a:extLst>
                  <a:ext uri="{FF2B5EF4-FFF2-40B4-BE49-F238E27FC236}">
                    <a16:creationId xmlns:a16="http://schemas.microsoft.com/office/drawing/2014/main" id="{66A1F93F-D35E-96F7-B932-317ABF381CC6}"/>
                  </a:ext>
                </a:extLst>
              </p14:cNvPr>
              <p14:cNvContentPartPr/>
              <p14:nvPr/>
            </p14:nvContentPartPr>
            <p14:xfrm>
              <a:off x="8092867" y="2380036"/>
              <a:ext cx="524880" cy="130681"/>
            </p14:xfrm>
          </p:contentPart>
        </mc:Choice>
        <mc:Fallback xmlns="">
          <p:pic>
            <p:nvPicPr>
              <p:cNvPr id="24" name="Ink 23">
                <a:extLst>
                  <a:ext uri="{FF2B5EF4-FFF2-40B4-BE49-F238E27FC236}">
                    <a16:creationId xmlns:a16="http://schemas.microsoft.com/office/drawing/2014/main" id="{66A1F93F-D35E-96F7-B932-317ABF381CC6}"/>
                  </a:ext>
                </a:extLst>
              </p:cNvPr>
              <p:cNvPicPr/>
              <p:nvPr/>
            </p:nvPicPr>
            <p:blipFill>
              <a:blip r:embed="rId11"/>
              <a:stretch>
                <a:fillRect/>
              </a:stretch>
            </p:blipFill>
            <p:spPr>
              <a:xfrm>
                <a:off x="8029867" y="2317036"/>
                <a:ext cx="650520" cy="256322"/>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5" name="Ink 24">
                <a:extLst>
                  <a:ext uri="{FF2B5EF4-FFF2-40B4-BE49-F238E27FC236}">
                    <a16:creationId xmlns:a16="http://schemas.microsoft.com/office/drawing/2014/main" id="{298750E2-30A5-B850-DB72-C20EABE8F1ED}"/>
                  </a:ext>
                </a:extLst>
              </p14:cNvPr>
              <p14:cNvContentPartPr/>
              <p14:nvPr/>
            </p14:nvContentPartPr>
            <p14:xfrm>
              <a:off x="8949307" y="2261236"/>
              <a:ext cx="391680" cy="147961"/>
            </p14:xfrm>
          </p:contentPart>
        </mc:Choice>
        <mc:Fallback xmlns="">
          <p:pic>
            <p:nvPicPr>
              <p:cNvPr id="25" name="Ink 24">
                <a:extLst>
                  <a:ext uri="{FF2B5EF4-FFF2-40B4-BE49-F238E27FC236}">
                    <a16:creationId xmlns:a16="http://schemas.microsoft.com/office/drawing/2014/main" id="{298750E2-30A5-B850-DB72-C20EABE8F1ED}"/>
                  </a:ext>
                </a:extLst>
              </p:cNvPr>
              <p:cNvPicPr/>
              <p:nvPr/>
            </p:nvPicPr>
            <p:blipFill>
              <a:blip r:embed="rId13"/>
              <a:stretch>
                <a:fillRect/>
              </a:stretch>
            </p:blipFill>
            <p:spPr>
              <a:xfrm>
                <a:off x="8886365" y="2198388"/>
                <a:ext cx="517205" cy="273297"/>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8" name="Ink 27">
                <a:extLst>
                  <a:ext uri="{FF2B5EF4-FFF2-40B4-BE49-F238E27FC236}">
                    <a16:creationId xmlns:a16="http://schemas.microsoft.com/office/drawing/2014/main" id="{78F9AE36-FFA0-5118-EE8D-8E14C399C96D}"/>
                  </a:ext>
                </a:extLst>
              </p14:cNvPr>
              <p14:cNvContentPartPr/>
              <p14:nvPr/>
            </p14:nvContentPartPr>
            <p14:xfrm>
              <a:off x="4045027" y="2056037"/>
              <a:ext cx="361" cy="361"/>
            </p14:xfrm>
          </p:contentPart>
        </mc:Choice>
        <mc:Fallback xmlns="">
          <p:pic>
            <p:nvPicPr>
              <p:cNvPr id="28" name="Ink 27">
                <a:extLst>
                  <a:ext uri="{FF2B5EF4-FFF2-40B4-BE49-F238E27FC236}">
                    <a16:creationId xmlns:a16="http://schemas.microsoft.com/office/drawing/2014/main" id="{78F9AE36-FFA0-5118-EE8D-8E14C399C96D}"/>
                  </a:ext>
                </a:extLst>
              </p:cNvPr>
              <p:cNvPicPr/>
              <p:nvPr/>
            </p:nvPicPr>
            <p:blipFill>
              <a:blip r:embed="rId8"/>
              <a:stretch>
                <a:fillRect/>
              </a:stretch>
            </p:blipFill>
            <p:spPr>
              <a:xfrm>
                <a:off x="3981852" y="1992862"/>
                <a:ext cx="126350" cy="126350"/>
              </a:xfrm>
              <a:prstGeom prst="rect">
                <a:avLst/>
              </a:prstGeom>
            </p:spPr>
          </p:pic>
        </mc:Fallback>
      </mc:AlternateContent>
      <p:pic>
        <p:nvPicPr>
          <p:cNvPr id="2050" name="Picture 2" descr="Chart reporting views on a range of smoking reduction policy options among adolescents. The chart shows that the majority supported banning smoking in all cars, printing health warnings on cigarette sticks, raising the age of sale from 18 to 21 and excluding smoking in entertainment media aimed at young people.">
            <a:extLst>
              <a:ext uri="{FF2B5EF4-FFF2-40B4-BE49-F238E27FC236}">
                <a16:creationId xmlns:a16="http://schemas.microsoft.com/office/drawing/2014/main" id="{65C412BC-498A-C94D-4322-22B174D85D77}"/>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2415308" y="1058941"/>
            <a:ext cx="7856953" cy="58000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olorful rectangular sign with black text&#10;&#10;AI-generated content may be incorrect.">
            <a:extLst>
              <a:ext uri="{FF2B5EF4-FFF2-40B4-BE49-F238E27FC236}">
                <a16:creationId xmlns:a16="http://schemas.microsoft.com/office/drawing/2014/main" id="{1FE7E2FE-EA4C-DBB1-71C8-03EF57D12ACD}"/>
              </a:ext>
            </a:extLst>
          </p:cNvPr>
          <p:cNvPicPr>
            <a:picLocks noChangeAspect="1"/>
          </p:cNvPicPr>
          <p:nvPr/>
        </p:nvPicPr>
        <p:blipFill>
          <a:blip r:embed="rId16"/>
          <a:stretch>
            <a:fillRect/>
          </a:stretch>
        </p:blipFill>
        <p:spPr>
          <a:xfrm>
            <a:off x="-4791" y="71037"/>
            <a:ext cx="1400175" cy="971550"/>
          </a:xfrm>
          <a:prstGeom prst="rect">
            <a:avLst/>
          </a:prstGeom>
        </p:spPr>
      </p:pic>
      <p:sp>
        <p:nvSpPr>
          <p:cNvPr id="4" name="Rectangle 3">
            <a:extLst>
              <a:ext uri="{FF2B5EF4-FFF2-40B4-BE49-F238E27FC236}">
                <a16:creationId xmlns:a16="http://schemas.microsoft.com/office/drawing/2014/main" id="{5AFF37D7-0DDD-6436-FD3A-CCF417D6073D}"/>
              </a:ext>
            </a:extLst>
          </p:cNvPr>
          <p:cNvSpPr/>
          <p:nvPr/>
        </p:nvSpPr>
        <p:spPr>
          <a:xfrm>
            <a:off x="4429125" y="1200150"/>
            <a:ext cx="7587077" cy="40972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57150"/>
            <a:r>
              <a:rPr lang="en-GB" sz="3200" dirty="0">
                <a:latin typeface="Segoe UI"/>
                <a:cs typeface="Segoe UI"/>
              </a:rPr>
              <a:t>Can you do a class survey seeking opinion on these methods of tobacco control?</a:t>
            </a:r>
            <a:endParaRPr lang="en-US"/>
          </a:p>
          <a:p>
            <a:pPr marL="57150"/>
            <a:endParaRPr lang="en-GB" sz="3200" dirty="0">
              <a:latin typeface="Segoe UI" panose="020B0502040204020203" pitchFamily="34" charset="0"/>
              <a:cs typeface="Segoe UI" panose="020B0502040204020203" pitchFamily="34" charset="0"/>
            </a:endParaRPr>
          </a:p>
          <a:p>
            <a:pPr marL="57150"/>
            <a:r>
              <a:rPr lang="en-GB" sz="3200" dirty="0">
                <a:latin typeface="Segoe UI"/>
                <a:cs typeface="Segoe UI"/>
              </a:rPr>
              <a:t>Can you think of other measures to reduce tobacco harm?</a:t>
            </a:r>
          </a:p>
        </p:txBody>
      </p:sp>
      <p:pic>
        <p:nvPicPr>
          <p:cNvPr id="9" name="Picture 8" descr="A colorful rectangular sign with black text&#10;&#10;AI-generated content may be incorrect.">
            <a:extLst>
              <a:ext uri="{FF2B5EF4-FFF2-40B4-BE49-F238E27FC236}">
                <a16:creationId xmlns:a16="http://schemas.microsoft.com/office/drawing/2014/main" id="{6ED6287C-82B9-958C-0868-45D399CB3FBE}"/>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117131" y="60878"/>
            <a:ext cx="1400174" cy="971550"/>
          </a:xfrm>
          <a:prstGeom prst="rect">
            <a:avLst/>
          </a:prstGeom>
        </p:spPr>
      </p:pic>
      <p:pic>
        <p:nvPicPr>
          <p:cNvPr id="11" name="Picture 10" descr="Blue and white logo with text&#10;&#10;AI-generated content may be incorrect.">
            <a:extLst>
              <a:ext uri="{FF2B5EF4-FFF2-40B4-BE49-F238E27FC236}">
                <a16:creationId xmlns:a16="http://schemas.microsoft.com/office/drawing/2014/main" id="{1163E49A-8938-152B-C05B-70727684DC15}"/>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10913968" y="201421"/>
            <a:ext cx="966293" cy="713431"/>
          </a:xfrm>
          <a:prstGeom prst="rect">
            <a:avLst/>
          </a:prstGeom>
        </p:spPr>
      </p:pic>
    </p:spTree>
    <p:extLst>
      <p:ext uri="{BB962C8B-B14F-4D97-AF65-F5344CB8AC3E}">
        <p14:creationId xmlns:p14="http://schemas.microsoft.com/office/powerpoint/2010/main" val="20268526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C1F725-1C84-48E2-3D74-79B35FF3E1C5}"/>
            </a:ext>
          </a:extLst>
        </p:cNvPr>
        <p:cNvGrpSpPr/>
        <p:nvPr/>
      </p:nvGrpSpPr>
      <p:grpSpPr>
        <a:xfrm>
          <a:off x="0" y="0"/>
          <a:ext cx="0" cy="0"/>
          <a:chOff x="0" y="0"/>
          <a:chExt cx="0" cy="0"/>
        </a:xfrm>
      </p:grpSpPr>
      <p:sp>
        <p:nvSpPr>
          <p:cNvPr id="7" name="Title 5">
            <a:extLst>
              <a:ext uri="{FF2B5EF4-FFF2-40B4-BE49-F238E27FC236}">
                <a16:creationId xmlns:a16="http://schemas.microsoft.com/office/drawing/2014/main" id="{5BC694B8-56F5-B25A-315D-BB60A5638E04}"/>
              </a:ext>
            </a:extLst>
          </p:cNvPr>
          <p:cNvSpPr txBox="1">
            <a:spLocks/>
          </p:cNvSpPr>
          <p:nvPr/>
        </p:nvSpPr>
        <p:spPr>
          <a:xfrm>
            <a:off x="0" y="2"/>
            <a:ext cx="12192000" cy="1045029"/>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3200" b="1">
                <a:effectLst>
                  <a:outerShdw blurRad="50800" dist="38100" dir="2700000" algn="tl" rotWithShape="0">
                    <a:prstClr val="black">
                      <a:alpha val="40000"/>
                    </a:prstClr>
                  </a:outerShdw>
                </a:effectLst>
                <a:latin typeface="Segoe UI"/>
                <a:cs typeface="Segoe UI"/>
              </a:rPr>
              <a:t>   Scottish Government data: </a:t>
            </a:r>
            <a:endParaRPr lang="en-US"/>
          </a:p>
          <a:p>
            <a:pPr algn="ctr"/>
            <a:r>
              <a:rPr lang="en-US" sz="3200" b="1">
                <a:effectLst>
                  <a:outerShdw blurRad="50800" dist="38100" dir="2700000" algn="tl" rotWithShape="0">
                    <a:prstClr val="black">
                      <a:alpha val="40000"/>
                    </a:prstClr>
                  </a:outerShdw>
                </a:effectLst>
                <a:latin typeface="Segoe UI"/>
                <a:cs typeface="Segoe UI"/>
              </a:rPr>
              <a:t>Young people’s views</a:t>
            </a:r>
            <a:endParaRPr lang="en-US"/>
          </a:p>
        </p:txBody>
      </p:sp>
      <p:sp>
        <p:nvSpPr>
          <p:cNvPr id="3" name="TextBox 2">
            <a:extLst>
              <a:ext uri="{FF2B5EF4-FFF2-40B4-BE49-F238E27FC236}">
                <a16:creationId xmlns:a16="http://schemas.microsoft.com/office/drawing/2014/main" id="{3D916B53-0FE4-AD19-4439-3A44A7506478}"/>
              </a:ext>
            </a:extLst>
          </p:cNvPr>
          <p:cNvSpPr txBox="1"/>
          <p:nvPr/>
        </p:nvSpPr>
        <p:spPr>
          <a:xfrm>
            <a:off x="7837794" y="5152472"/>
            <a:ext cx="2135892" cy="646587"/>
          </a:xfrm>
          <a:prstGeom prst="rect">
            <a:avLst/>
          </a:prstGeom>
          <a:noFill/>
        </p:spPr>
        <p:txBody>
          <a:bodyPr wrap="square" rtlCol="0">
            <a:spAutoFit/>
          </a:bodyPr>
          <a:lstStyle/>
          <a:p>
            <a:pPr algn="ctr"/>
            <a:r>
              <a:rPr lang="en-US" sz="1801">
                <a:solidFill>
                  <a:schemeClr val="bg1"/>
                </a:solidFill>
                <a:latin typeface="Segoe UI" panose="020B0502040204020203" pitchFamily="34" charset="0"/>
                <a:cs typeface="Segoe UI" panose="020B0502040204020203" pitchFamily="34" charset="0"/>
              </a:rPr>
              <a:t>Can you think of anything else ? </a:t>
            </a:r>
          </a:p>
        </p:txBody>
      </p:sp>
      <mc:AlternateContent xmlns:mc="http://schemas.openxmlformats.org/markup-compatibility/2006" xmlns:p14="http://schemas.microsoft.com/office/powerpoint/2010/main">
        <mc:Choice Requires="p14">
          <p:contentPart p14:bwMode="auto" r:id="rId3">
            <p14:nvContentPartPr>
              <p14:cNvPr id="18" name="Ink 17">
                <a:extLst>
                  <a:ext uri="{FF2B5EF4-FFF2-40B4-BE49-F238E27FC236}">
                    <a16:creationId xmlns:a16="http://schemas.microsoft.com/office/drawing/2014/main" id="{D89CFE51-0FBD-97D4-B6C2-980C6A8EB7CA}"/>
                  </a:ext>
                </a:extLst>
              </p14:cNvPr>
              <p14:cNvContentPartPr/>
              <p14:nvPr/>
            </p14:nvContentPartPr>
            <p14:xfrm flipV="1">
              <a:off x="2170866" y="2339610"/>
              <a:ext cx="127193" cy="56628"/>
            </p14:xfrm>
          </p:contentPart>
        </mc:Choice>
        <mc:Fallback xmlns="">
          <p:pic>
            <p:nvPicPr>
              <p:cNvPr id="18" name="Ink 17">
                <a:extLst>
                  <a:ext uri="{FF2B5EF4-FFF2-40B4-BE49-F238E27FC236}">
                    <a16:creationId xmlns:a16="http://schemas.microsoft.com/office/drawing/2014/main" id="{D89CFE51-0FBD-97D4-B6C2-980C6A8EB7CA}"/>
                  </a:ext>
                </a:extLst>
              </p:cNvPr>
              <p:cNvPicPr/>
              <p:nvPr/>
            </p:nvPicPr>
            <p:blipFill>
              <a:blip r:embed="rId4"/>
              <a:stretch>
                <a:fillRect/>
              </a:stretch>
            </p:blipFill>
            <p:spPr>
              <a:xfrm flipV="1">
                <a:off x="2107810" y="2276490"/>
                <a:ext cx="252945" cy="182508"/>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9" name="Ink 18">
                <a:extLst>
                  <a:ext uri="{FF2B5EF4-FFF2-40B4-BE49-F238E27FC236}">
                    <a16:creationId xmlns:a16="http://schemas.microsoft.com/office/drawing/2014/main" id="{6B1266EF-5CA3-5E28-6656-40B5645056B8}"/>
                  </a:ext>
                </a:extLst>
              </p14:cNvPr>
              <p14:cNvContentPartPr/>
              <p14:nvPr/>
            </p14:nvContentPartPr>
            <p14:xfrm flipH="1" flipV="1">
              <a:off x="2523894" y="2293890"/>
              <a:ext cx="399611" cy="68546"/>
            </p14:xfrm>
          </p:contentPart>
        </mc:Choice>
        <mc:Fallback xmlns="">
          <p:pic>
            <p:nvPicPr>
              <p:cNvPr id="19" name="Ink 18">
                <a:extLst>
                  <a:ext uri="{FF2B5EF4-FFF2-40B4-BE49-F238E27FC236}">
                    <a16:creationId xmlns:a16="http://schemas.microsoft.com/office/drawing/2014/main" id="{6B1266EF-5CA3-5E28-6656-40B5645056B8}"/>
                  </a:ext>
                </a:extLst>
              </p:cNvPr>
              <p:cNvPicPr/>
              <p:nvPr/>
            </p:nvPicPr>
            <p:blipFill>
              <a:blip r:embed="rId6"/>
              <a:stretch>
                <a:fillRect/>
              </a:stretch>
            </p:blipFill>
            <p:spPr>
              <a:xfrm flipH="1" flipV="1">
                <a:off x="2460892" y="2230756"/>
                <a:ext cx="525254" cy="194454"/>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0" name="Ink 19">
                <a:extLst>
                  <a:ext uri="{FF2B5EF4-FFF2-40B4-BE49-F238E27FC236}">
                    <a16:creationId xmlns:a16="http://schemas.microsoft.com/office/drawing/2014/main" id="{1BFCA5ED-FA8D-0FFF-9F93-82CB3CB7B989}"/>
                  </a:ext>
                </a:extLst>
              </p14:cNvPr>
              <p14:cNvContentPartPr/>
              <p14:nvPr/>
            </p14:nvContentPartPr>
            <p14:xfrm>
              <a:off x="961987" y="3051797"/>
              <a:ext cx="361" cy="361"/>
            </p14:xfrm>
          </p:contentPart>
        </mc:Choice>
        <mc:Fallback xmlns="">
          <p:pic>
            <p:nvPicPr>
              <p:cNvPr id="20" name="Ink 19">
                <a:extLst>
                  <a:ext uri="{FF2B5EF4-FFF2-40B4-BE49-F238E27FC236}">
                    <a16:creationId xmlns:a16="http://schemas.microsoft.com/office/drawing/2014/main" id="{1BFCA5ED-FA8D-0FFF-9F93-82CB3CB7B989}"/>
                  </a:ext>
                </a:extLst>
              </p:cNvPr>
              <p:cNvPicPr/>
              <p:nvPr/>
            </p:nvPicPr>
            <p:blipFill>
              <a:blip r:embed="rId8"/>
              <a:stretch>
                <a:fillRect/>
              </a:stretch>
            </p:blipFill>
            <p:spPr>
              <a:xfrm>
                <a:off x="898812" y="2988622"/>
                <a:ext cx="126350" cy="12635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1" name="Ink 20">
                <a:extLst>
                  <a:ext uri="{FF2B5EF4-FFF2-40B4-BE49-F238E27FC236}">
                    <a16:creationId xmlns:a16="http://schemas.microsoft.com/office/drawing/2014/main" id="{903E19A3-0A88-9ABC-895D-D48EB78EA795}"/>
                  </a:ext>
                </a:extLst>
              </p14:cNvPr>
              <p14:cNvContentPartPr/>
              <p14:nvPr/>
            </p14:nvContentPartPr>
            <p14:xfrm>
              <a:off x="8076666" y="2591356"/>
              <a:ext cx="361" cy="361"/>
            </p14:xfrm>
          </p:contentPart>
        </mc:Choice>
        <mc:Fallback xmlns="">
          <p:pic>
            <p:nvPicPr>
              <p:cNvPr id="21" name="Ink 20">
                <a:extLst>
                  <a:ext uri="{FF2B5EF4-FFF2-40B4-BE49-F238E27FC236}">
                    <a16:creationId xmlns:a16="http://schemas.microsoft.com/office/drawing/2014/main" id="{903E19A3-0A88-9ABC-895D-D48EB78EA795}"/>
                  </a:ext>
                </a:extLst>
              </p:cNvPr>
              <p:cNvPicPr/>
              <p:nvPr/>
            </p:nvPicPr>
            <p:blipFill>
              <a:blip r:embed="rId8"/>
              <a:stretch>
                <a:fillRect/>
              </a:stretch>
            </p:blipFill>
            <p:spPr>
              <a:xfrm>
                <a:off x="8013491" y="2528181"/>
                <a:ext cx="126350" cy="12635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4" name="Ink 23">
                <a:extLst>
                  <a:ext uri="{FF2B5EF4-FFF2-40B4-BE49-F238E27FC236}">
                    <a16:creationId xmlns:a16="http://schemas.microsoft.com/office/drawing/2014/main" id="{A19C8A82-97AA-258F-D1A5-5E4FA2C84933}"/>
                  </a:ext>
                </a:extLst>
              </p14:cNvPr>
              <p14:cNvContentPartPr/>
              <p14:nvPr/>
            </p14:nvContentPartPr>
            <p14:xfrm>
              <a:off x="8092867" y="2380036"/>
              <a:ext cx="524880" cy="130681"/>
            </p14:xfrm>
          </p:contentPart>
        </mc:Choice>
        <mc:Fallback xmlns="">
          <p:pic>
            <p:nvPicPr>
              <p:cNvPr id="24" name="Ink 23">
                <a:extLst>
                  <a:ext uri="{FF2B5EF4-FFF2-40B4-BE49-F238E27FC236}">
                    <a16:creationId xmlns:a16="http://schemas.microsoft.com/office/drawing/2014/main" id="{A19C8A82-97AA-258F-D1A5-5E4FA2C84933}"/>
                  </a:ext>
                </a:extLst>
              </p:cNvPr>
              <p:cNvPicPr/>
              <p:nvPr/>
            </p:nvPicPr>
            <p:blipFill>
              <a:blip r:embed="rId11"/>
              <a:stretch>
                <a:fillRect/>
              </a:stretch>
            </p:blipFill>
            <p:spPr>
              <a:xfrm>
                <a:off x="8029867" y="2317036"/>
                <a:ext cx="650520" cy="256322"/>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5" name="Ink 24">
                <a:extLst>
                  <a:ext uri="{FF2B5EF4-FFF2-40B4-BE49-F238E27FC236}">
                    <a16:creationId xmlns:a16="http://schemas.microsoft.com/office/drawing/2014/main" id="{DBD200E2-9267-B38C-B592-2514FAAF8DA7}"/>
                  </a:ext>
                </a:extLst>
              </p14:cNvPr>
              <p14:cNvContentPartPr/>
              <p14:nvPr/>
            </p14:nvContentPartPr>
            <p14:xfrm>
              <a:off x="8949307" y="2261236"/>
              <a:ext cx="391680" cy="147961"/>
            </p14:xfrm>
          </p:contentPart>
        </mc:Choice>
        <mc:Fallback xmlns="">
          <p:pic>
            <p:nvPicPr>
              <p:cNvPr id="25" name="Ink 24">
                <a:extLst>
                  <a:ext uri="{FF2B5EF4-FFF2-40B4-BE49-F238E27FC236}">
                    <a16:creationId xmlns:a16="http://schemas.microsoft.com/office/drawing/2014/main" id="{DBD200E2-9267-B38C-B592-2514FAAF8DA7}"/>
                  </a:ext>
                </a:extLst>
              </p:cNvPr>
              <p:cNvPicPr/>
              <p:nvPr/>
            </p:nvPicPr>
            <p:blipFill>
              <a:blip r:embed="rId13"/>
              <a:stretch>
                <a:fillRect/>
              </a:stretch>
            </p:blipFill>
            <p:spPr>
              <a:xfrm>
                <a:off x="8886365" y="2198388"/>
                <a:ext cx="517205" cy="273297"/>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8" name="Ink 27">
                <a:extLst>
                  <a:ext uri="{FF2B5EF4-FFF2-40B4-BE49-F238E27FC236}">
                    <a16:creationId xmlns:a16="http://schemas.microsoft.com/office/drawing/2014/main" id="{CA809788-5A5F-759E-0453-F7DF95C9FF17}"/>
                  </a:ext>
                </a:extLst>
              </p14:cNvPr>
              <p14:cNvContentPartPr/>
              <p14:nvPr/>
            </p14:nvContentPartPr>
            <p14:xfrm>
              <a:off x="4045027" y="2056037"/>
              <a:ext cx="361" cy="361"/>
            </p14:xfrm>
          </p:contentPart>
        </mc:Choice>
        <mc:Fallback xmlns="">
          <p:pic>
            <p:nvPicPr>
              <p:cNvPr id="28" name="Ink 27">
                <a:extLst>
                  <a:ext uri="{FF2B5EF4-FFF2-40B4-BE49-F238E27FC236}">
                    <a16:creationId xmlns:a16="http://schemas.microsoft.com/office/drawing/2014/main" id="{CA809788-5A5F-759E-0453-F7DF95C9FF17}"/>
                  </a:ext>
                </a:extLst>
              </p:cNvPr>
              <p:cNvPicPr/>
              <p:nvPr/>
            </p:nvPicPr>
            <p:blipFill>
              <a:blip r:embed="rId8"/>
              <a:stretch>
                <a:fillRect/>
              </a:stretch>
            </p:blipFill>
            <p:spPr>
              <a:xfrm>
                <a:off x="3981852" y="1992862"/>
                <a:ext cx="126350" cy="126350"/>
              </a:xfrm>
              <a:prstGeom prst="rect">
                <a:avLst/>
              </a:prstGeom>
            </p:spPr>
          </p:pic>
        </mc:Fallback>
      </mc:AlternateContent>
      <p:pic>
        <p:nvPicPr>
          <p:cNvPr id="2050" name="Picture 2" descr="Chart reporting views on a range of smoking reduction policy options among adolescents. The chart shows that the majority supported banning smoking in all cars, printing health warnings on cigarette sticks, raising the age of sale from 18 to 21 and excluding smoking in entertainment media aimed at young people.">
            <a:extLst>
              <a:ext uri="{FF2B5EF4-FFF2-40B4-BE49-F238E27FC236}">
                <a16:creationId xmlns:a16="http://schemas.microsoft.com/office/drawing/2014/main" id="{E65A070E-BEC9-0128-7C3C-0DD4435B48B9}"/>
              </a:ext>
            </a:extLst>
          </p:cNvPr>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2365734" y="1232031"/>
            <a:ext cx="7460533" cy="55074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olorful rectangular sign with black text&#10;&#10;AI-generated content may be incorrect.">
            <a:extLst>
              <a:ext uri="{FF2B5EF4-FFF2-40B4-BE49-F238E27FC236}">
                <a16:creationId xmlns:a16="http://schemas.microsoft.com/office/drawing/2014/main" id="{B389C750-E8CB-E308-44BE-E34D6EE4F60B}"/>
              </a:ext>
            </a:extLst>
          </p:cNvPr>
          <p:cNvPicPr>
            <a:picLocks noChangeAspect="1"/>
          </p:cNvPicPr>
          <p:nvPr/>
        </p:nvPicPr>
        <p:blipFill>
          <a:blip r:embed="rId16"/>
          <a:stretch>
            <a:fillRect/>
          </a:stretch>
        </p:blipFill>
        <p:spPr>
          <a:xfrm>
            <a:off x="-4791" y="71037"/>
            <a:ext cx="1400175" cy="971550"/>
          </a:xfrm>
          <a:prstGeom prst="rect">
            <a:avLst/>
          </a:prstGeom>
        </p:spPr>
      </p:pic>
      <p:pic>
        <p:nvPicPr>
          <p:cNvPr id="4" name="Picture 2" descr="Chart reporting views on a range of smoking reduction policy options among adolescents. The chart shows that the majority supported banning smoking in all cars, printing health warnings on cigarette sticks, raising the age of sale from 18 to 21 and excluding smoking in entertainment media aimed at young people.">
            <a:extLst>
              <a:ext uri="{FF2B5EF4-FFF2-40B4-BE49-F238E27FC236}">
                <a16:creationId xmlns:a16="http://schemas.microsoft.com/office/drawing/2014/main" id="{D8FA866B-6109-8406-A5E7-DF3E97FADF15}"/>
              </a:ext>
            </a:extLst>
          </p:cNvPr>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2415308" y="1058941"/>
            <a:ext cx="7856953" cy="58000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hart reporting views on a range of smoking reduction policy options among adolescents. The chart shows that the majority supported banning smoking in all cars, printing health warnings on cigarette sticks, raising the age of sale from 18 to 21 and excluding smoking in entertainment media aimed at young people.">
            <a:extLst>
              <a:ext uri="{FF2B5EF4-FFF2-40B4-BE49-F238E27FC236}">
                <a16:creationId xmlns:a16="http://schemas.microsoft.com/office/drawing/2014/main" id="{41BF205A-3473-EEED-A65D-E547D9131FC8}"/>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2249261" y="1052117"/>
            <a:ext cx="8038923" cy="581144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colorful rectangular sign with black text&#10;&#10;AI-generated content may be incorrect.">
            <a:extLst>
              <a:ext uri="{FF2B5EF4-FFF2-40B4-BE49-F238E27FC236}">
                <a16:creationId xmlns:a16="http://schemas.microsoft.com/office/drawing/2014/main" id="{E0A9B778-7BA6-9262-A705-DE8D28283C2E}"/>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117131" y="60878"/>
            <a:ext cx="1400174" cy="971550"/>
          </a:xfrm>
          <a:prstGeom prst="rect">
            <a:avLst/>
          </a:prstGeom>
        </p:spPr>
      </p:pic>
      <p:pic>
        <p:nvPicPr>
          <p:cNvPr id="12" name="Picture 11" descr="Blue and white logo with text&#10;&#10;AI-generated content may be incorrect.">
            <a:extLst>
              <a:ext uri="{FF2B5EF4-FFF2-40B4-BE49-F238E27FC236}">
                <a16:creationId xmlns:a16="http://schemas.microsoft.com/office/drawing/2014/main" id="{2FB35F3B-DD39-7D2D-F07D-5113314F56E7}"/>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10913968" y="201421"/>
            <a:ext cx="966293" cy="713431"/>
          </a:xfrm>
          <a:prstGeom prst="rect">
            <a:avLst/>
          </a:prstGeom>
        </p:spPr>
      </p:pic>
    </p:spTree>
    <p:extLst>
      <p:ext uri="{BB962C8B-B14F-4D97-AF65-F5344CB8AC3E}">
        <p14:creationId xmlns:p14="http://schemas.microsoft.com/office/powerpoint/2010/main" val="829883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2CCE43-4253-87E6-7D54-1A44B8593643}"/>
            </a:ext>
          </a:extLst>
        </p:cNvPr>
        <p:cNvGrpSpPr/>
        <p:nvPr/>
      </p:nvGrpSpPr>
      <p:grpSpPr>
        <a:xfrm>
          <a:off x="0" y="0"/>
          <a:ext cx="0" cy="0"/>
          <a:chOff x="0" y="0"/>
          <a:chExt cx="0" cy="0"/>
        </a:xfrm>
      </p:grpSpPr>
      <p:sp>
        <p:nvSpPr>
          <p:cNvPr id="11" name="Oval 10">
            <a:extLst>
              <a:ext uri="{FF2B5EF4-FFF2-40B4-BE49-F238E27FC236}">
                <a16:creationId xmlns:a16="http://schemas.microsoft.com/office/drawing/2014/main" id="{EF208711-5C7F-DFB7-1BD9-5E86525CDFEE}"/>
              </a:ext>
            </a:extLst>
          </p:cNvPr>
          <p:cNvSpPr/>
          <p:nvPr/>
        </p:nvSpPr>
        <p:spPr>
          <a:xfrm>
            <a:off x="-1472560" y="-139599"/>
            <a:ext cx="6912112" cy="6809451"/>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801"/>
          </a:p>
        </p:txBody>
      </p:sp>
      <p:sp>
        <p:nvSpPr>
          <p:cNvPr id="4" name="TextBox 3">
            <a:extLst>
              <a:ext uri="{FF2B5EF4-FFF2-40B4-BE49-F238E27FC236}">
                <a16:creationId xmlns:a16="http://schemas.microsoft.com/office/drawing/2014/main" id="{CF0BBD98-05F8-AE0C-8C81-506F6CC53F2D}"/>
              </a:ext>
            </a:extLst>
          </p:cNvPr>
          <p:cNvSpPr txBox="1"/>
          <p:nvPr/>
        </p:nvSpPr>
        <p:spPr>
          <a:xfrm>
            <a:off x="807639" y="1559241"/>
            <a:ext cx="3412066" cy="1569662"/>
          </a:xfrm>
          <a:prstGeom prst="rect">
            <a:avLst/>
          </a:prstGeom>
          <a:noFill/>
        </p:spPr>
        <p:txBody>
          <a:bodyPr wrap="square" lIns="91440" tIns="45721" rIns="91440" bIns="45721" anchor="t">
            <a:spAutoFit/>
          </a:bodyPr>
          <a:lstStyle/>
          <a:p>
            <a:r>
              <a:rPr lang="en-GB" sz="3200" b="1" dirty="0">
                <a:solidFill>
                  <a:schemeClr val="bg1"/>
                </a:solidFill>
                <a:latin typeface="Segoe UI"/>
                <a:cs typeface="Segoe UI"/>
              </a:rPr>
              <a:t>Reflection and     Discussion: </a:t>
            </a:r>
          </a:p>
          <a:p>
            <a:endParaRPr lang="en-GB" sz="3200" b="1" dirty="0">
              <a:solidFill>
                <a:schemeClr val="bg1"/>
              </a:solidFill>
              <a:latin typeface="Segoe UI"/>
              <a:cs typeface="Segoe UI"/>
            </a:endParaRPr>
          </a:p>
        </p:txBody>
      </p:sp>
      <p:pic>
        <p:nvPicPr>
          <p:cNvPr id="5" name="Picture 4" descr="A colorful rectangular sign with black text&#10;&#10;AI-generated content may be incorrect.">
            <a:extLst>
              <a:ext uri="{FF2B5EF4-FFF2-40B4-BE49-F238E27FC236}">
                <a16:creationId xmlns:a16="http://schemas.microsoft.com/office/drawing/2014/main" id="{84B74EC4-3930-3DB0-D759-9BEFB64843A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02343" y="554741"/>
            <a:ext cx="1826894" cy="1184910"/>
          </a:xfrm>
          <a:prstGeom prst="rect">
            <a:avLst/>
          </a:prstGeom>
        </p:spPr>
      </p:pic>
      <p:sp>
        <p:nvSpPr>
          <p:cNvPr id="7" name="TextBox 6">
            <a:extLst>
              <a:ext uri="{FF2B5EF4-FFF2-40B4-BE49-F238E27FC236}">
                <a16:creationId xmlns:a16="http://schemas.microsoft.com/office/drawing/2014/main" id="{73A3FB45-BBF1-3920-0595-F8BB34835351}"/>
              </a:ext>
            </a:extLst>
          </p:cNvPr>
          <p:cNvSpPr txBox="1"/>
          <p:nvPr/>
        </p:nvSpPr>
        <p:spPr>
          <a:xfrm>
            <a:off x="5501848" y="2170946"/>
            <a:ext cx="6307443" cy="4326697"/>
          </a:xfrm>
          <a:prstGeom prst="rect">
            <a:avLst/>
          </a:prstGeom>
          <a:noFill/>
        </p:spPr>
        <p:txBody>
          <a:bodyPr wrap="square">
            <a:spAutoFit/>
          </a:bodyPr>
          <a:lstStyle/>
          <a:p>
            <a:pPr marL="457206" lvl="1">
              <a:lnSpc>
                <a:spcPct val="114999"/>
              </a:lnSpc>
              <a:spcAft>
                <a:spcPts val="800"/>
              </a:spcAft>
            </a:pPr>
            <a:r>
              <a:rPr lang="en-GB" sz="2400" dirty="0">
                <a:solidFill>
                  <a:srgbClr val="000000"/>
                </a:solidFill>
                <a:latin typeface="Segoe UI" panose="020B0502040204020203" pitchFamily="34" charset="0"/>
                <a:cs typeface="Segoe UI" panose="020B0502040204020203" pitchFamily="34" charset="0"/>
              </a:rPr>
              <a:t>What has surprised you about the risks of smoking?</a:t>
            </a:r>
          </a:p>
          <a:p>
            <a:pPr marL="457206" lvl="1">
              <a:lnSpc>
                <a:spcPct val="114999"/>
              </a:lnSpc>
              <a:spcAft>
                <a:spcPts val="800"/>
              </a:spcAft>
            </a:pPr>
            <a:endParaRPr lang="en-GB" sz="2400" dirty="0">
              <a:solidFill>
                <a:srgbClr val="000000"/>
              </a:solidFill>
              <a:latin typeface="Segoe UI" panose="020B0502040204020203" pitchFamily="34" charset="0"/>
              <a:cs typeface="Segoe UI" panose="020B0502040204020203" pitchFamily="34" charset="0"/>
            </a:endParaRPr>
          </a:p>
          <a:p>
            <a:pPr marL="457206" lvl="1">
              <a:lnSpc>
                <a:spcPct val="114999"/>
              </a:lnSpc>
              <a:spcAft>
                <a:spcPts val="800"/>
              </a:spcAft>
            </a:pPr>
            <a:r>
              <a:rPr lang="en-GB" sz="2400" dirty="0">
                <a:solidFill>
                  <a:srgbClr val="000000"/>
                </a:solidFill>
                <a:latin typeface="Segoe UI" panose="020B0502040204020203" pitchFamily="34" charset="0"/>
                <a:cs typeface="Segoe UI" panose="020B0502040204020203" pitchFamily="34" charset="0"/>
              </a:rPr>
              <a:t>Does smoking pose a wider risk than just for people who smoke?</a:t>
            </a:r>
          </a:p>
          <a:p>
            <a:pPr marL="457206" lvl="1">
              <a:lnSpc>
                <a:spcPct val="114999"/>
              </a:lnSpc>
              <a:spcAft>
                <a:spcPts val="800"/>
              </a:spcAft>
            </a:pPr>
            <a:endParaRPr lang="en-GB" sz="2400" dirty="0">
              <a:solidFill>
                <a:srgbClr val="000000"/>
              </a:solidFill>
              <a:latin typeface="Segoe UI" panose="020B0502040204020203" pitchFamily="34" charset="0"/>
              <a:cs typeface="Segoe UI" panose="020B0502040204020203" pitchFamily="34" charset="0"/>
            </a:endParaRPr>
          </a:p>
          <a:p>
            <a:pPr marL="457206" lvl="1">
              <a:lnSpc>
                <a:spcPct val="114999"/>
              </a:lnSpc>
              <a:spcAft>
                <a:spcPts val="800"/>
              </a:spcAft>
            </a:pPr>
            <a:r>
              <a:rPr lang="en-GB" sz="2400" dirty="0">
                <a:solidFill>
                  <a:srgbClr val="000000"/>
                </a:solidFill>
                <a:latin typeface="Segoe UI" panose="020B0502040204020203" pitchFamily="34" charset="0"/>
                <a:cs typeface="Segoe UI" panose="020B0502040204020203" pitchFamily="34" charset="0"/>
              </a:rPr>
              <a:t>What steps can someone take to avoid or reduce these risks?</a:t>
            </a:r>
            <a:endParaRPr lang="en-US" sz="2400" dirty="0">
              <a:solidFill>
                <a:srgbClr val="000000"/>
              </a:solidFill>
              <a:latin typeface="Segoe UI" panose="020B0502040204020203" pitchFamily="34" charset="0"/>
              <a:cs typeface="Segoe UI" panose="020B0502040204020203" pitchFamily="34" charset="0"/>
            </a:endParaRPr>
          </a:p>
          <a:p>
            <a:pPr marL="742959" lvl="1" indent="-285753">
              <a:lnSpc>
                <a:spcPct val="114999"/>
              </a:lnSpc>
              <a:spcAft>
                <a:spcPts val="800"/>
              </a:spcAft>
              <a:buFont typeface="Courier New,monospace"/>
              <a:buChar char="o"/>
            </a:pPr>
            <a:endParaRPr lang="en-GB" sz="2000" dirty="0">
              <a:solidFill>
                <a:srgbClr val="000000"/>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endParaRPr>
          </a:p>
        </p:txBody>
      </p:sp>
      <p:pic>
        <p:nvPicPr>
          <p:cNvPr id="3" name="Content Placeholder 4" descr="A group of people in a classroom&#10;&#10;AI-generated content may be incorrect.">
            <a:extLst>
              <a:ext uri="{FF2B5EF4-FFF2-40B4-BE49-F238E27FC236}">
                <a16:creationId xmlns:a16="http://schemas.microsoft.com/office/drawing/2014/main" id="{7D0E7D72-9C85-EDDD-24E7-C3782C6CE8BB}"/>
              </a:ext>
            </a:extLst>
          </p:cNvPr>
          <p:cNvPicPr>
            <a:picLocks noChangeAspect="1"/>
          </p:cNvPicPr>
          <p:nvPr/>
        </p:nvPicPr>
        <p:blipFill>
          <a:blip r:embed="rId4" cstate="screen">
            <a:extLst>
              <a:ext uri="{28A0092B-C50C-407E-A947-70E740481C1C}">
                <a14:useLocalDpi xmlns:a14="http://schemas.microsoft.com/office/drawing/2010/main"/>
              </a:ext>
            </a:extLst>
          </a:blip>
          <a:srcRect r="-3"/>
          <a:stretch/>
        </p:blipFill>
        <p:spPr>
          <a:xfrm>
            <a:off x="808341" y="2980377"/>
            <a:ext cx="3412065" cy="2856269"/>
          </a:xfrm>
          <a:custGeom>
            <a:avLst/>
            <a:gdLst/>
            <a:ahLst/>
            <a:cxnLst/>
            <a:rect l="l" t="t" r="r" b="b"/>
            <a:pathLst>
              <a:path w="7203799" h="6030364">
                <a:moveTo>
                  <a:pt x="4122552" y="0"/>
                </a:moveTo>
                <a:cubicBezTo>
                  <a:pt x="4596210" y="0"/>
                  <a:pt x="5032147" y="81110"/>
                  <a:pt x="5418463" y="240852"/>
                </a:cubicBezTo>
                <a:cubicBezTo>
                  <a:pt x="5780509" y="390677"/>
                  <a:pt x="6098496" y="609358"/>
                  <a:pt x="6363612" y="890695"/>
                </a:cubicBezTo>
                <a:cubicBezTo>
                  <a:pt x="6905445" y="1465899"/>
                  <a:pt x="7203799" y="2283333"/>
                  <a:pt x="7203799" y="3192481"/>
                </a:cubicBezTo>
                <a:cubicBezTo>
                  <a:pt x="7203799" y="3555204"/>
                  <a:pt x="7088321" y="3846319"/>
                  <a:pt x="6829541" y="4136467"/>
                </a:cubicBezTo>
                <a:cubicBezTo>
                  <a:pt x="6558859" y="4439977"/>
                  <a:pt x="6152137" y="4719524"/>
                  <a:pt x="5721456" y="5015457"/>
                </a:cubicBezTo>
                <a:cubicBezTo>
                  <a:pt x="5641997" y="5069990"/>
                  <a:pt x="5559911" y="5126451"/>
                  <a:pt x="5477826" y="5183599"/>
                </a:cubicBezTo>
                <a:cubicBezTo>
                  <a:pt x="4743068" y="5695047"/>
                  <a:pt x="4206802" y="6030364"/>
                  <a:pt x="3475911" y="6030364"/>
                </a:cubicBezTo>
                <a:cubicBezTo>
                  <a:pt x="2362258" y="6030364"/>
                  <a:pt x="1573553" y="5618755"/>
                  <a:pt x="838794" y="4653974"/>
                </a:cubicBezTo>
                <a:cubicBezTo>
                  <a:pt x="742642" y="4527696"/>
                  <a:pt x="648651" y="4412849"/>
                  <a:pt x="557754" y="4301854"/>
                </a:cubicBezTo>
                <a:cubicBezTo>
                  <a:pt x="181022" y="3841635"/>
                  <a:pt x="0" y="3602300"/>
                  <a:pt x="0" y="3192481"/>
                </a:cubicBezTo>
                <a:cubicBezTo>
                  <a:pt x="0" y="2785556"/>
                  <a:pt x="113467" y="2383585"/>
                  <a:pt x="337003" y="1997729"/>
                </a:cubicBezTo>
                <a:cubicBezTo>
                  <a:pt x="555745" y="1620270"/>
                  <a:pt x="868475" y="1274763"/>
                  <a:pt x="1266386" y="971116"/>
                </a:cubicBezTo>
                <a:cubicBezTo>
                  <a:pt x="1657494" y="672565"/>
                  <a:pt x="2122028" y="426344"/>
                  <a:pt x="2610064" y="259166"/>
                </a:cubicBezTo>
                <a:cubicBezTo>
                  <a:pt x="3111238" y="87171"/>
                  <a:pt x="3620296" y="0"/>
                  <a:pt x="4122552" y="0"/>
                </a:cubicBezTo>
                <a:close/>
              </a:path>
            </a:pathLst>
          </a:custGeom>
        </p:spPr>
      </p:pic>
      <p:pic>
        <p:nvPicPr>
          <p:cNvPr id="9" name="Picture 8" descr="Blue and white logo with text&#10;&#10;AI-generated content may be incorrect.">
            <a:extLst>
              <a:ext uri="{FF2B5EF4-FFF2-40B4-BE49-F238E27FC236}">
                <a16:creationId xmlns:a16="http://schemas.microsoft.com/office/drawing/2014/main" id="{7A7D1648-B8DD-9FBC-BD3D-3158DEDFF11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804328" y="300097"/>
            <a:ext cx="966293" cy="713431"/>
          </a:xfrm>
          <a:prstGeom prst="rect">
            <a:avLst/>
          </a:prstGeom>
        </p:spPr>
      </p:pic>
    </p:spTree>
    <p:extLst>
      <p:ext uri="{BB962C8B-B14F-4D97-AF65-F5344CB8AC3E}">
        <p14:creationId xmlns:p14="http://schemas.microsoft.com/office/powerpoint/2010/main" val="2478922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BC94F3-AFF3-4481-0E4A-8C5E0F490314}"/>
            </a:ext>
          </a:extLst>
        </p:cNvPr>
        <p:cNvGrpSpPr/>
        <p:nvPr/>
      </p:nvGrpSpPr>
      <p:grpSpPr>
        <a:xfrm>
          <a:off x="0" y="0"/>
          <a:ext cx="0" cy="0"/>
          <a:chOff x="0" y="0"/>
          <a:chExt cx="0" cy="0"/>
        </a:xfrm>
      </p:grpSpPr>
      <p:sp>
        <p:nvSpPr>
          <p:cNvPr id="17" name="Title 1">
            <a:extLst>
              <a:ext uri="{FF2B5EF4-FFF2-40B4-BE49-F238E27FC236}">
                <a16:creationId xmlns:a16="http://schemas.microsoft.com/office/drawing/2014/main" id="{9A6C26C6-B675-F44A-4FDA-37A86C5E7D08}"/>
              </a:ext>
            </a:extLst>
          </p:cNvPr>
          <p:cNvSpPr txBox="1">
            <a:spLocks/>
          </p:cNvSpPr>
          <p:nvPr/>
        </p:nvSpPr>
        <p:spPr>
          <a:xfrm>
            <a:off x="703972" y="4735234"/>
            <a:ext cx="3400078" cy="458100"/>
          </a:xfrm>
          <a:prstGeom prst="rect">
            <a:avLst/>
          </a:prstGeom>
        </p:spPr>
        <p:txBody>
          <a:bodyPr vert="horz" lIns="91440" tIns="45721" rIns="91440" bIns="4572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br>
              <a:rPr lang="en-GB" sz="2000" dirty="0">
                <a:latin typeface="Segoe UI" panose="020B0502040204020203" pitchFamily="34" charset="0"/>
                <a:cs typeface="Segoe UI" panose="020B0502040204020203" pitchFamily="34" charset="0"/>
              </a:rPr>
            </a:br>
            <a:endParaRPr lang="en-GB" sz="2000">
              <a:solidFill>
                <a:schemeClr val="bg1"/>
              </a:solidFill>
              <a:latin typeface="Segoe UI" panose="020B0502040204020203" pitchFamily="34" charset="0"/>
              <a:cs typeface="Segoe UI" panose="020B0502040204020203" pitchFamily="34" charset="0"/>
            </a:endParaRPr>
          </a:p>
        </p:txBody>
      </p:sp>
      <p:pic>
        <p:nvPicPr>
          <p:cNvPr id="8" name="Picture 7" descr="Blue and white logo with text&#10;&#10;AI-generated content may be incorrect.">
            <a:extLst>
              <a:ext uri="{FF2B5EF4-FFF2-40B4-BE49-F238E27FC236}">
                <a16:creationId xmlns:a16="http://schemas.microsoft.com/office/drawing/2014/main" id="{F4DE03E8-CFDA-77BB-8291-05299487105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13968" y="201421"/>
            <a:ext cx="966293" cy="713431"/>
          </a:xfrm>
          <a:prstGeom prst="rect">
            <a:avLst/>
          </a:prstGeom>
        </p:spPr>
      </p:pic>
      <p:sp>
        <p:nvSpPr>
          <p:cNvPr id="10" name="TextBox 9">
            <a:extLst>
              <a:ext uri="{FF2B5EF4-FFF2-40B4-BE49-F238E27FC236}">
                <a16:creationId xmlns:a16="http://schemas.microsoft.com/office/drawing/2014/main" id="{E199C784-D279-CA6E-5DBC-C2327BC8CE80}"/>
              </a:ext>
            </a:extLst>
          </p:cNvPr>
          <p:cNvSpPr txBox="1"/>
          <p:nvPr/>
        </p:nvSpPr>
        <p:spPr>
          <a:xfrm>
            <a:off x="5318697" y="4488050"/>
            <a:ext cx="1088956" cy="307905"/>
          </a:xfrm>
          <a:prstGeom prst="rect">
            <a:avLst/>
          </a:prstGeom>
          <a:solidFill>
            <a:schemeClr val="accent2"/>
          </a:solidFill>
          <a:ln>
            <a:solidFill>
              <a:schemeClr val="tx1"/>
            </a:solidFill>
          </a:ln>
        </p:spPr>
        <p:txBody>
          <a:bodyPr wrap="square">
            <a:spAutoFit/>
          </a:bodyPr>
          <a:lstStyle/>
          <a:p>
            <a:pPr algn="ctr"/>
            <a:r>
              <a:rPr lang="en-US" sz="1401" dirty="0">
                <a:latin typeface="Segoe UI" panose="020B0502040204020203" pitchFamily="34" charset="0"/>
                <a:cs typeface="Segoe UI" panose="020B0502040204020203" pitchFamily="34" charset="0"/>
              </a:rPr>
              <a:t>Not Sure</a:t>
            </a:r>
          </a:p>
        </p:txBody>
      </p:sp>
      <p:pic>
        <p:nvPicPr>
          <p:cNvPr id="12" name="Picture 11" descr="A wooden ruler with numbers&#10;&#10;Description automatically generated">
            <a:extLst>
              <a:ext uri="{FF2B5EF4-FFF2-40B4-BE49-F238E27FC236}">
                <a16:creationId xmlns:a16="http://schemas.microsoft.com/office/drawing/2014/main" id="{119C8A14-153D-11B9-C897-706B246C527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74656" y="2220194"/>
            <a:ext cx="5794635" cy="2089868"/>
          </a:xfrm>
          <a:prstGeom prst="rect">
            <a:avLst/>
          </a:prstGeom>
          <a:ln>
            <a:solidFill>
              <a:schemeClr val="bg1"/>
            </a:solidFill>
          </a:ln>
        </p:spPr>
      </p:pic>
      <p:sp>
        <p:nvSpPr>
          <p:cNvPr id="14" name="Down Arrow 25">
            <a:extLst>
              <a:ext uri="{FF2B5EF4-FFF2-40B4-BE49-F238E27FC236}">
                <a16:creationId xmlns:a16="http://schemas.microsoft.com/office/drawing/2014/main" id="{AAF5D695-58C0-A6AA-435A-7BE4087925CC}"/>
              </a:ext>
            </a:extLst>
          </p:cNvPr>
          <p:cNvSpPr/>
          <p:nvPr/>
        </p:nvSpPr>
        <p:spPr>
          <a:xfrm>
            <a:off x="5620859" y="3331653"/>
            <a:ext cx="484633" cy="978409"/>
          </a:xfrm>
          <a:prstGeom prst="downArrow">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6" name="TextBox 15">
            <a:extLst>
              <a:ext uri="{FF2B5EF4-FFF2-40B4-BE49-F238E27FC236}">
                <a16:creationId xmlns:a16="http://schemas.microsoft.com/office/drawing/2014/main" id="{184B61AF-5C3E-6499-8092-DDB29F9E1B00}"/>
              </a:ext>
            </a:extLst>
          </p:cNvPr>
          <p:cNvSpPr txBox="1"/>
          <p:nvPr/>
        </p:nvSpPr>
        <p:spPr>
          <a:xfrm>
            <a:off x="10138441" y="4487230"/>
            <a:ext cx="1460356" cy="523477"/>
          </a:xfrm>
          <a:prstGeom prst="rect">
            <a:avLst/>
          </a:prstGeom>
          <a:solidFill>
            <a:schemeClr val="accent2"/>
          </a:solidFill>
          <a:ln>
            <a:solidFill>
              <a:schemeClr val="tx1"/>
            </a:solidFill>
          </a:ln>
        </p:spPr>
        <p:txBody>
          <a:bodyPr wrap="square">
            <a:spAutoFit/>
          </a:bodyPr>
          <a:lstStyle/>
          <a:p>
            <a:pPr algn="ctr"/>
            <a:r>
              <a:rPr lang="en-US" sz="1401" dirty="0">
                <a:latin typeface="Segoe UI" panose="020B0502040204020203" pitchFamily="34" charset="0"/>
                <a:cs typeface="Segoe UI" panose="020B0502040204020203" pitchFamily="34" charset="0"/>
              </a:rPr>
              <a:t>Very knowledgeable</a:t>
            </a:r>
          </a:p>
        </p:txBody>
      </p:sp>
      <p:sp>
        <p:nvSpPr>
          <p:cNvPr id="19" name="Down Arrow 29">
            <a:extLst>
              <a:ext uri="{FF2B5EF4-FFF2-40B4-BE49-F238E27FC236}">
                <a16:creationId xmlns:a16="http://schemas.microsoft.com/office/drawing/2014/main" id="{6E0BBA9C-6138-588D-8621-1CCE15B61455}"/>
              </a:ext>
            </a:extLst>
          </p:cNvPr>
          <p:cNvSpPr/>
          <p:nvPr/>
        </p:nvSpPr>
        <p:spPr>
          <a:xfrm>
            <a:off x="10626302" y="3331653"/>
            <a:ext cx="484633" cy="978409"/>
          </a:xfrm>
          <a:prstGeom prst="downArrow">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1" name="TextBox 20">
            <a:extLst>
              <a:ext uri="{FF2B5EF4-FFF2-40B4-BE49-F238E27FC236}">
                <a16:creationId xmlns:a16="http://schemas.microsoft.com/office/drawing/2014/main" id="{A44E0978-ABCA-93AF-F6B5-0DC9D3EC3A19}"/>
              </a:ext>
            </a:extLst>
          </p:cNvPr>
          <p:cNvSpPr txBox="1"/>
          <p:nvPr/>
        </p:nvSpPr>
        <p:spPr>
          <a:xfrm>
            <a:off x="7843924" y="4489566"/>
            <a:ext cx="1088956" cy="523477"/>
          </a:xfrm>
          <a:prstGeom prst="rect">
            <a:avLst/>
          </a:prstGeom>
          <a:solidFill>
            <a:schemeClr val="accent2"/>
          </a:solidFill>
          <a:ln>
            <a:solidFill>
              <a:schemeClr val="tx1"/>
            </a:solidFill>
          </a:ln>
        </p:spPr>
        <p:txBody>
          <a:bodyPr wrap="square">
            <a:spAutoFit/>
          </a:bodyPr>
          <a:lstStyle/>
          <a:p>
            <a:pPr algn="ctr"/>
            <a:r>
              <a:rPr lang="en-US" sz="1401" dirty="0">
                <a:latin typeface="Segoe UI" panose="020B0502040204020203" pitchFamily="34" charset="0"/>
                <a:cs typeface="Segoe UI" panose="020B0502040204020203" pitchFamily="34" charset="0"/>
              </a:rPr>
              <a:t>Need to know more</a:t>
            </a:r>
          </a:p>
        </p:txBody>
      </p:sp>
      <p:sp>
        <p:nvSpPr>
          <p:cNvPr id="24" name="Down Arrow 31">
            <a:extLst>
              <a:ext uri="{FF2B5EF4-FFF2-40B4-BE49-F238E27FC236}">
                <a16:creationId xmlns:a16="http://schemas.microsoft.com/office/drawing/2014/main" id="{944B84BA-EC40-1298-EF40-1CC16375C915}"/>
              </a:ext>
            </a:extLst>
          </p:cNvPr>
          <p:cNvSpPr/>
          <p:nvPr/>
        </p:nvSpPr>
        <p:spPr>
          <a:xfrm>
            <a:off x="8129657" y="3331653"/>
            <a:ext cx="484633" cy="978409"/>
          </a:xfrm>
          <a:prstGeom prst="downArrow">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9" name="Oval 28">
            <a:extLst>
              <a:ext uri="{FF2B5EF4-FFF2-40B4-BE49-F238E27FC236}">
                <a16:creationId xmlns:a16="http://schemas.microsoft.com/office/drawing/2014/main" id="{C27C8362-0123-BEBC-D6E3-67201C64BC5E}"/>
              </a:ext>
            </a:extLst>
          </p:cNvPr>
          <p:cNvSpPr/>
          <p:nvPr/>
        </p:nvSpPr>
        <p:spPr>
          <a:xfrm>
            <a:off x="-1472560" y="-139599"/>
            <a:ext cx="6912112" cy="6809451"/>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801"/>
          </a:p>
        </p:txBody>
      </p:sp>
      <p:pic>
        <p:nvPicPr>
          <p:cNvPr id="34" name="Picture 33" descr="A colorful rectangular sign with black text&#10;&#10;AI-generated content may be incorrect.">
            <a:extLst>
              <a:ext uri="{FF2B5EF4-FFF2-40B4-BE49-F238E27FC236}">
                <a16:creationId xmlns:a16="http://schemas.microsoft.com/office/drawing/2014/main" id="{02DB1366-B74C-3DE8-D025-3FF6FD01557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10499" y="285800"/>
            <a:ext cx="1554782" cy="1126158"/>
          </a:xfrm>
          <a:prstGeom prst="rect">
            <a:avLst/>
          </a:prstGeom>
        </p:spPr>
      </p:pic>
      <p:pic>
        <p:nvPicPr>
          <p:cNvPr id="36" name="Picture 35" descr="A cigarette and ashtray with smoke&#10;&#10;AI-generated content may be incorrect.">
            <a:extLst>
              <a:ext uri="{FF2B5EF4-FFF2-40B4-BE49-F238E27FC236}">
                <a16:creationId xmlns:a16="http://schemas.microsoft.com/office/drawing/2014/main" id="{4BBA448E-3975-3FF4-48FA-26E52CEE7CB6}"/>
              </a:ext>
            </a:extLst>
          </p:cNvPr>
          <p:cNvPicPr>
            <a:picLocks noChangeAspect="1"/>
          </p:cNvPicPr>
          <p:nvPr/>
        </p:nvPicPr>
        <p:blipFill>
          <a:blip r:embed="rId7"/>
          <a:stretch>
            <a:fillRect/>
          </a:stretch>
        </p:blipFill>
        <p:spPr>
          <a:xfrm>
            <a:off x="982174" y="2576570"/>
            <a:ext cx="3462646" cy="2874925"/>
          </a:xfrm>
          <a:prstGeom prst="rect">
            <a:avLst/>
          </a:prstGeom>
        </p:spPr>
      </p:pic>
      <p:sp>
        <p:nvSpPr>
          <p:cNvPr id="38" name="Title 1">
            <a:extLst>
              <a:ext uri="{FF2B5EF4-FFF2-40B4-BE49-F238E27FC236}">
                <a16:creationId xmlns:a16="http://schemas.microsoft.com/office/drawing/2014/main" id="{CFF7CDA6-9CA1-3597-61AA-0A68EC628E33}"/>
              </a:ext>
            </a:extLst>
          </p:cNvPr>
          <p:cNvSpPr txBox="1">
            <a:spLocks/>
          </p:cNvSpPr>
          <p:nvPr/>
        </p:nvSpPr>
        <p:spPr>
          <a:xfrm>
            <a:off x="973830" y="1223705"/>
            <a:ext cx="4144145" cy="1987497"/>
          </a:xfrm>
          <a:prstGeom prst="rect">
            <a:avLst/>
          </a:prstGeom>
        </p:spPr>
        <p:txBody>
          <a:bodyPr vert="horz" lIns="91440" tIns="45720" rIns="91440" bIns="45720" rtlCol="0" anchor="ctr">
            <a:noAutofit/>
          </a:bodyPr>
          <a:lstStyle>
            <a:defPPr>
              <a:defRPr lang="en-US"/>
            </a:defPPr>
            <a:lvl1pPr marL="0" algn="l" defTabSz="914400" rtl="0" eaLnBrk="1" latinLnBrk="0" hangingPunct="1">
              <a:lnSpc>
                <a:spcPct val="90000"/>
              </a:lnSpc>
              <a:spcBef>
                <a:spcPct val="0"/>
              </a:spcBef>
              <a:buNone/>
              <a:defRPr sz="44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ts val="0"/>
              </a:spcBef>
            </a:pPr>
            <a:r>
              <a:rPr lang="en-GB" sz="3200" b="1">
                <a:solidFill>
                  <a:schemeClr val="bg1"/>
                </a:solidFill>
                <a:latin typeface="Segoe UI"/>
                <a:cs typeface="Segoe UI"/>
              </a:rPr>
              <a:t>The Confidence Ruler </a:t>
            </a:r>
            <a:br>
              <a:rPr lang="en-GB" sz="3200" dirty="0">
                <a:latin typeface="Segoe UI" panose="020B0502040204020203" pitchFamily="34" charset="0"/>
                <a:cs typeface="Segoe UI" panose="020B0502040204020203" pitchFamily="34" charset="0"/>
              </a:rPr>
            </a:br>
            <a:endParaRPr lang="en-GB" sz="3200" dirty="0">
              <a:latin typeface="Segoe UI" panose="020B0502040204020203" pitchFamily="34" charset="0"/>
              <a:cs typeface="Segoe UI" panose="020B0502040204020203" pitchFamily="34" charset="0"/>
            </a:endParaRPr>
          </a:p>
        </p:txBody>
      </p:sp>
      <p:pic>
        <p:nvPicPr>
          <p:cNvPr id="40" name="Picture 39" descr="Blue and white logo with text&#10;&#10;AI-generated content may be incorrect.">
            <a:extLst>
              <a:ext uri="{FF2B5EF4-FFF2-40B4-BE49-F238E27FC236}">
                <a16:creationId xmlns:a16="http://schemas.microsoft.com/office/drawing/2014/main" id="{0987ADE4-22B9-704F-7959-F2CEF76DB84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04328" y="300097"/>
            <a:ext cx="966293" cy="713431"/>
          </a:xfrm>
          <a:prstGeom prst="rect">
            <a:avLst/>
          </a:prstGeom>
        </p:spPr>
      </p:pic>
    </p:spTree>
    <p:custDataLst>
      <p:tags r:id="rId1"/>
    </p:custDataLst>
    <p:extLst>
      <p:ext uri="{BB962C8B-B14F-4D97-AF65-F5344CB8AC3E}">
        <p14:creationId xmlns:p14="http://schemas.microsoft.com/office/powerpoint/2010/main" val="12149046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11E2B7-37E3-7941-83CC-CE93EB1E0A7C}"/>
            </a:ext>
          </a:extLst>
        </p:cNvPr>
        <p:cNvGrpSpPr/>
        <p:nvPr/>
      </p:nvGrpSpPr>
      <p:grpSpPr>
        <a:xfrm>
          <a:off x="0" y="0"/>
          <a:ext cx="0" cy="0"/>
          <a:chOff x="0" y="0"/>
          <a:chExt cx="0" cy="0"/>
        </a:xfrm>
      </p:grpSpPr>
      <p:sp>
        <p:nvSpPr>
          <p:cNvPr id="7" name="Title 5">
            <a:extLst>
              <a:ext uri="{FF2B5EF4-FFF2-40B4-BE49-F238E27FC236}">
                <a16:creationId xmlns:a16="http://schemas.microsoft.com/office/drawing/2014/main" id="{991F45E1-E212-0726-1FD6-E59665FB7A38}"/>
              </a:ext>
            </a:extLst>
          </p:cNvPr>
          <p:cNvSpPr txBox="1">
            <a:spLocks/>
          </p:cNvSpPr>
          <p:nvPr/>
        </p:nvSpPr>
        <p:spPr>
          <a:xfrm>
            <a:off x="0" y="0"/>
            <a:ext cx="12192000" cy="1098103"/>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3200" b="1">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1553949B-9C6A-812C-E2F7-A5BD53BBEA0B}"/>
              </a:ext>
            </a:extLst>
          </p:cNvPr>
          <p:cNvSpPr txBox="1"/>
          <p:nvPr/>
        </p:nvSpPr>
        <p:spPr>
          <a:xfrm>
            <a:off x="7837794" y="5152472"/>
            <a:ext cx="2135892" cy="646331"/>
          </a:xfrm>
          <a:prstGeom prst="rect">
            <a:avLst/>
          </a:prstGeom>
          <a:noFill/>
        </p:spPr>
        <p:txBody>
          <a:bodyPr wrap="square" rtlCol="0">
            <a:spAutoFit/>
          </a:bodyPr>
          <a:lstStyle/>
          <a:p>
            <a:pPr algn="ctr"/>
            <a:r>
              <a:rPr lang="en-US">
                <a:solidFill>
                  <a:schemeClr val="bg1"/>
                </a:solidFill>
                <a:latin typeface="Segoe UI" panose="020B0502040204020203" pitchFamily="34" charset="0"/>
                <a:cs typeface="Segoe UI" panose="020B0502040204020203" pitchFamily="34" charset="0"/>
              </a:rPr>
              <a:t>Can you think of anything else ? </a:t>
            </a:r>
          </a:p>
        </p:txBody>
      </p:sp>
      <mc:AlternateContent xmlns:mc="http://schemas.openxmlformats.org/markup-compatibility/2006" xmlns:p14="http://schemas.microsoft.com/office/powerpoint/2010/main">
        <mc:Choice Requires="p14">
          <p:contentPart p14:bwMode="auto" r:id="rId3">
            <p14:nvContentPartPr>
              <p14:cNvPr id="18" name="Ink 17">
                <a:extLst>
                  <a:ext uri="{FF2B5EF4-FFF2-40B4-BE49-F238E27FC236}">
                    <a16:creationId xmlns:a16="http://schemas.microsoft.com/office/drawing/2014/main" id="{52F1A5BD-77D5-BEA0-0CB9-88360E4E4A93}"/>
                  </a:ext>
                </a:extLst>
              </p14:cNvPr>
              <p14:cNvContentPartPr/>
              <p14:nvPr/>
            </p14:nvContentPartPr>
            <p14:xfrm flipV="1">
              <a:off x="2170866" y="2339609"/>
              <a:ext cx="127193" cy="56627"/>
            </p14:xfrm>
          </p:contentPart>
        </mc:Choice>
        <mc:Fallback xmlns="">
          <p:pic>
            <p:nvPicPr>
              <p:cNvPr id="18" name="Ink 17">
                <a:extLst>
                  <a:ext uri="{FF2B5EF4-FFF2-40B4-BE49-F238E27FC236}">
                    <a16:creationId xmlns:a16="http://schemas.microsoft.com/office/drawing/2014/main" id="{52F1A5BD-77D5-BEA0-0CB9-88360E4E4A93}"/>
                  </a:ext>
                </a:extLst>
              </p:cNvPr>
              <p:cNvPicPr/>
              <p:nvPr/>
            </p:nvPicPr>
            <p:blipFill>
              <a:blip r:embed="rId5"/>
              <a:stretch>
                <a:fillRect/>
              </a:stretch>
            </p:blipFill>
            <p:spPr>
              <a:xfrm flipV="1">
                <a:off x="2107810" y="2276490"/>
                <a:ext cx="252945" cy="182505"/>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9" name="Ink 18">
                <a:extLst>
                  <a:ext uri="{FF2B5EF4-FFF2-40B4-BE49-F238E27FC236}">
                    <a16:creationId xmlns:a16="http://schemas.microsoft.com/office/drawing/2014/main" id="{0A138066-7CF9-C6D8-3C89-EE2A71B31AB4}"/>
                  </a:ext>
                </a:extLst>
              </p14:cNvPr>
              <p14:cNvContentPartPr/>
              <p14:nvPr/>
            </p14:nvContentPartPr>
            <p14:xfrm flipH="1" flipV="1">
              <a:off x="2523894" y="2293889"/>
              <a:ext cx="399610" cy="68546"/>
            </p14:xfrm>
          </p:contentPart>
        </mc:Choice>
        <mc:Fallback xmlns="">
          <p:pic>
            <p:nvPicPr>
              <p:cNvPr id="19" name="Ink 18">
                <a:extLst>
                  <a:ext uri="{FF2B5EF4-FFF2-40B4-BE49-F238E27FC236}">
                    <a16:creationId xmlns:a16="http://schemas.microsoft.com/office/drawing/2014/main" id="{0A138066-7CF9-C6D8-3C89-EE2A71B31AB4}"/>
                  </a:ext>
                </a:extLst>
              </p:cNvPr>
              <p:cNvPicPr/>
              <p:nvPr/>
            </p:nvPicPr>
            <p:blipFill>
              <a:blip r:embed="rId7"/>
              <a:stretch>
                <a:fillRect/>
              </a:stretch>
            </p:blipFill>
            <p:spPr>
              <a:xfrm flipH="1" flipV="1">
                <a:off x="2460892" y="2230755"/>
                <a:ext cx="525253" cy="194454"/>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0" name="Ink 19">
                <a:extLst>
                  <a:ext uri="{FF2B5EF4-FFF2-40B4-BE49-F238E27FC236}">
                    <a16:creationId xmlns:a16="http://schemas.microsoft.com/office/drawing/2014/main" id="{C03BD4C9-8C66-206F-0BF5-03544E924112}"/>
                  </a:ext>
                </a:extLst>
              </p14:cNvPr>
              <p14:cNvContentPartPr/>
              <p14:nvPr/>
            </p14:nvContentPartPr>
            <p14:xfrm>
              <a:off x="961986" y="3051796"/>
              <a:ext cx="360" cy="360"/>
            </p14:xfrm>
          </p:contentPart>
        </mc:Choice>
        <mc:Fallback xmlns="">
          <p:pic>
            <p:nvPicPr>
              <p:cNvPr id="20" name="Ink 19">
                <a:extLst>
                  <a:ext uri="{FF2B5EF4-FFF2-40B4-BE49-F238E27FC236}">
                    <a16:creationId xmlns:a16="http://schemas.microsoft.com/office/drawing/2014/main" id="{C03BD4C9-8C66-206F-0BF5-03544E924112}"/>
                  </a:ext>
                </a:extLst>
              </p:cNvPr>
              <p:cNvPicPr/>
              <p:nvPr/>
            </p:nvPicPr>
            <p:blipFill>
              <a:blip r:embed="rId9"/>
              <a:stretch>
                <a:fillRect/>
              </a:stretch>
            </p:blipFill>
            <p:spPr>
              <a:xfrm>
                <a:off x="898986" y="2988796"/>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1" name="Ink 20">
                <a:extLst>
                  <a:ext uri="{FF2B5EF4-FFF2-40B4-BE49-F238E27FC236}">
                    <a16:creationId xmlns:a16="http://schemas.microsoft.com/office/drawing/2014/main" id="{EEF3C35D-28EC-D17A-39AE-88DFF48443F3}"/>
                  </a:ext>
                </a:extLst>
              </p14:cNvPr>
              <p14:cNvContentPartPr/>
              <p14:nvPr/>
            </p14:nvContentPartPr>
            <p14:xfrm>
              <a:off x="8076666" y="2591356"/>
              <a:ext cx="360" cy="360"/>
            </p14:xfrm>
          </p:contentPart>
        </mc:Choice>
        <mc:Fallback xmlns="">
          <p:pic>
            <p:nvPicPr>
              <p:cNvPr id="21" name="Ink 20">
                <a:extLst>
                  <a:ext uri="{FF2B5EF4-FFF2-40B4-BE49-F238E27FC236}">
                    <a16:creationId xmlns:a16="http://schemas.microsoft.com/office/drawing/2014/main" id="{EEF3C35D-28EC-D17A-39AE-88DFF48443F3}"/>
                  </a:ext>
                </a:extLst>
              </p:cNvPr>
              <p:cNvPicPr/>
              <p:nvPr/>
            </p:nvPicPr>
            <p:blipFill>
              <a:blip r:embed="rId9"/>
              <a:stretch>
                <a:fillRect/>
              </a:stretch>
            </p:blipFill>
            <p:spPr>
              <a:xfrm>
                <a:off x="8013666" y="2528356"/>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4" name="Ink 23">
                <a:extLst>
                  <a:ext uri="{FF2B5EF4-FFF2-40B4-BE49-F238E27FC236}">
                    <a16:creationId xmlns:a16="http://schemas.microsoft.com/office/drawing/2014/main" id="{7F70A983-B501-49E0-2BFF-4D4BBE2DFE28}"/>
                  </a:ext>
                </a:extLst>
              </p14:cNvPr>
              <p14:cNvContentPartPr/>
              <p14:nvPr/>
            </p14:nvContentPartPr>
            <p14:xfrm>
              <a:off x="8092866" y="2380036"/>
              <a:ext cx="524880" cy="130680"/>
            </p14:xfrm>
          </p:contentPart>
        </mc:Choice>
        <mc:Fallback xmlns="">
          <p:pic>
            <p:nvPicPr>
              <p:cNvPr id="24" name="Ink 23">
                <a:extLst>
                  <a:ext uri="{FF2B5EF4-FFF2-40B4-BE49-F238E27FC236}">
                    <a16:creationId xmlns:a16="http://schemas.microsoft.com/office/drawing/2014/main" id="{7F70A983-B501-49E0-2BFF-4D4BBE2DFE28}"/>
                  </a:ext>
                </a:extLst>
              </p:cNvPr>
              <p:cNvPicPr/>
              <p:nvPr/>
            </p:nvPicPr>
            <p:blipFill>
              <a:blip r:embed="rId12"/>
              <a:stretch>
                <a:fillRect/>
              </a:stretch>
            </p:blipFill>
            <p:spPr>
              <a:xfrm>
                <a:off x="8029866" y="2317036"/>
                <a:ext cx="65052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5" name="Ink 24">
                <a:extLst>
                  <a:ext uri="{FF2B5EF4-FFF2-40B4-BE49-F238E27FC236}">
                    <a16:creationId xmlns:a16="http://schemas.microsoft.com/office/drawing/2014/main" id="{9D41ADAB-4E11-D8F6-B8C6-3DD8EB5477C9}"/>
                  </a:ext>
                </a:extLst>
              </p14:cNvPr>
              <p14:cNvContentPartPr/>
              <p14:nvPr/>
            </p14:nvContentPartPr>
            <p14:xfrm>
              <a:off x="8949306" y="2261236"/>
              <a:ext cx="391680" cy="147960"/>
            </p14:xfrm>
          </p:contentPart>
        </mc:Choice>
        <mc:Fallback xmlns="">
          <p:pic>
            <p:nvPicPr>
              <p:cNvPr id="25" name="Ink 24">
                <a:extLst>
                  <a:ext uri="{FF2B5EF4-FFF2-40B4-BE49-F238E27FC236}">
                    <a16:creationId xmlns:a16="http://schemas.microsoft.com/office/drawing/2014/main" id="{9D41ADAB-4E11-D8F6-B8C6-3DD8EB5477C9}"/>
                  </a:ext>
                </a:extLst>
              </p:cNvPr>
              <p:cNvPicPr/>
              <p:nvPr/>
            </p:nvPicPr>
            <p:blipFill>
              <a:blip r:embed="rId14"/>
              <a:stretch>
                <a:fillRect/>
              </a:stretch>
            </p:blipFill>
            <p:spPr>
              <a:xfrm>
                <a:off x="8886364" y="2198389"/>
                <a:ext cx="517205" cy="273295"/>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8" name="Ink 27">
                <a:extLst>
                  <a:ext uri="{FF2B5EF4-FFF2-40B4-BE49-F238E27FC236}">
                    <a16:creationId xmlns:a16="http://schemas.microsoft.com/office/drawing/2014/main" id="{85F046F6-F7CA-B248-8593-643B31A3725E}"/>
                  </a:ext>
                </a:extLst>
              </p14:cNvPr>
              <p14:cNvContentPartPr/>
              <p14:nvPr/>
            </p14:nvContentPartPr>
            <p14:xfrm>
              <a:off x="4045026" y="2056036"/>
              <a:ext cx="360" cy="360"/>
            </p14:xfrm>
          </p:contentPart>
        </mc:Choice>
        <mc:Fallback xmlns="">
          <p:pic>
            <p:nvPicPr>
              <p:cNvPr id="28" name="Ink 27">
                <a:extLst>
                  <a:ext uri="{FF2B5EF4-FFF2-40B4-BE49-F238E27FC236}">
                    <a16:creationId xmlns:a16="http://schemas.microsoft.com/office/drawing/2014/main" id="{85F046F6-F7CA-B248-8593-643B31A3725E}"/>
                  </a:ext>
                </a:extLst>
              </p:cNvPr>
              <p:cNvPicPr/>
              <p:nvPr/>
            </p:nvPicPr>
            <p:blipFill>
              <a:blip r:embed="rId9"/>
              <a:stretch>
                <a:fillRect/>
              </a:stretch>
            </p:blipFill>
            <p:spPr>
              <a:xfrm>
                <a:off x="3982026" y="1993036"/>
                <a:ext cx="126000" cy="126000"/>
              </a:xfrm>
              <a:prstGeom prst="rect">
                <a:avLst/>
              </a:prstGeom>
            </p:spPr>
          </p:pic>
        </mc:Fallback>
      </mc:AlternateContent>
      <p:sp>
        <p:nvSpPr>
          <p:cNvPr id="13" name="TextBox 12">
            <a:extLst>
              <a:ext uri="{FF2B5EF4-FFF2-40B4-BE49-F238E27FC236}">
                <a16:creationId xmlns:a16="http://schemas.microsoft.com/office/drawing/2014/main" id="{3E02DD9A-5430-E3B8-7600-885B63D06CC9}"/>
              </a:ext>
            </a:extLst>
          </p:cNvPr>
          <p:cNvSpPr txBox="1"/>
          <p:nvPr/>
        </p:nvSpPr>
        <p:spPr>
          <a:xfrm>
            <a:off x="699" y="167875"/>
            <a:ext cx="12189790" cy="584775"/>
          </a:xfrm>
          <a:prstGeom prst="rect">
            <a:avLst/>
          </a:prstGeom>
          <a:noFill/>
        </p:spPr>
        <p:txBody>
          <a:bodyPr wrap="square" lIns="91440" tIns="45720" rIns="91440" bIns="45720" anchor="t">
            <a:spAutoFit/>
          </a:bodyPr>
          <a:lstStyle/>
          <a:p>
            <a:pPr algn="ctr">
              <a:defRPr/>
            </a:pPr>
            <a:r>
              <a:rPr lang="en-US" sz="3200" b="1">
                <a:solidFill>
                  <a:prstClr val="white"/>
                </a:solidFill>
                <a:effectLst>
                  <a:outerShdw blurRad="50800" dist="38100" dir="2700000" algn="tl" rotWithShape="0">
                    <a:prstClr val="black">
                      <a:alpha val="40000"/>
                    </a:prstClr>
                  </a:outerShdw>
                </a:effectLst>
                <a:latin typeface="Segoe UI"/>
                <a:cs typeface="Segoe UI"/>
              </a:rPr>
              <a:t>Where to go for help and support</a:t>
            </a:r>
            <a:endParaRPr lang="en-US" sz="3200" b="1" i="0" u="none" strike="noStrike" kern="1200" cap="none" spc="0" normalizeH="0" baseline="0" noProof="0">
              <a:ln>
                <a:noFill/>
              </a:ln>
              <a:solidFill>
                <a:prstClr val="white"/>
              </a:solidFill>
              <a:effectLst>
                <a:outerShdw blurRad="50800" dist="38100" dir="2700000" algn="tl" rotWithShape="0">
                  <a:prstClr val="black">
                    <a:alpha val="40000"/>
                  </a:prstClr>
                </a:outerShdw>
              </a:effectLst>
              <a:uLnTx/>
              <a:uFillTx/>
              <a:latin typeface="Segoe UI" panose="020B0502040204020203" pitchFamily="34" charset="0"/>
              <a:cs typeface="Segoe UI" panose="020B0502040204020203" pitchFamily="34" charset="0"/>
            </a:endParaRPr>
          </a:p>
        </p:txBody>
      </p:sp>
      <p:sp>
        <p:nvSpPr>
          <p:cNvPr id="11" name="TextBox 10">
            <a:extLst>
              <a:ext uri="{FF2B5EF4-FFF2-40B4-BE49-F238E27FC236}">
                <a16:creationId xmlns:a16="http://schemas.microsoft.com/office/drawing/2014/main" id="{DBF83703-F15B-F077-D976-2E6E8F8D2E17}"/>
              </a:ext>
            </a:extLst>
          </p:cNvPr>
          <p:cNvSpPr txBox="1"/>
          <p:nvPr/>
        </p:nvSpPr>
        <p:spPr>
          <a:xfrm>
            <a:off x="785215" y="1408861"/>
            <a:ext cx="6311298" cy="1200329"/>
          </a:xfrm>
          <a:prstGeom prst="rect">
            <a:avLst/>
          </a:prstGeom>
          <a:noFill/>
        </p:spPr>
        <p:txBody>
          <a:bodyPr wrap="square" lIns="91440" tIns="45720" rIns="91440" bIns="45720" anchor="t">
            <a:spAutoFit/>
          </a:bodyPr>
          <a:lstStyle/>
          <a:p>
            <a:r>
              <a:rPr lang="en-GB" b="1" u="sng" dirty="0">
                <a:latin typeface="Segoe UI"/>
                <a:cs typeface="Segoe UI"/>
                <a:hlinkClick r:id="rId16">
                  <a:extLst>
                    <a:ext uri="{A12FA001-AC4F-418D-AE19-62706E023703}">
                      <ahyp:hlinkClr xmlns:ahyp="http://schemas.microsoft.com/office/drawing/2018/hyperlinkcolor" val="tx"/>
                    </a:ext>
                  </a:extLst>
                </a:hlinkClick>
              </a:rPr>
              <a:t>Quit your way website: with tips to cut down &amp; stop</a:t>
            </a:r>
            <a:endParaRPr lang="en-GB" b="1" u="sng">
              <a:latin typeface="Segoe UI"/>
              <a:cs typeface="Segoe UI"/>
            </a:endParaRPr>
          </a:p>
          <a:p>
            <a:r>
              <a:rPr lang="en-GB" dirty="0">
                <a:solidFill>
                  <a:srgbClr val="467886"/>
                </a:solidFill>
                <a:latin typeface="Segoe UI"/>
                <a:cs typeface="Segoe UI"/>
                <a:hlinkClick r:id="rId16">
                  <a:extLst>
                    <a:ext uri="{A12FA001-AC4F-418D-AE19-62706E023703}">
                      <ahyp:hlinkClr xmlns:ahyp="http://schemas.microsoft.com/office/drawing/2018/hyperlinkcolor" val="tx"/>
                    </a:ext>
                  </a:extLst>
                </a:hlinkClick>
              </a:rPr>
              <a:t>https://www.nhsggc.scot/your-health/quit-your-way/quit-your-way-youth/</a:t>
            </a:r>
            <a:endParaRPr lang="en-GB" dirty="0">
              <a:latin typeface="Segoe UI"/>
              <a:cs typeface="Segoe UI"/>
            </a:endParaRPr>
          </a:p>
          <a:p>
            <a:endParaRPr lang="en-GB" dirty="0"/>
          </a:p>
        </p:txBody>
      </p:sp>
      <p:sp>
        <p:nvSpPr>
          <p:cNvPr id="16" name="TextBox 15">
            <a:extLst>
              <a:ext uri="{FF2B5EF4-FFF2-40B4-BE49-F238E27FC236}">
                <a16:creationId xmlns:a16="http://schemas.microsoft.com/office/drawing/2014/main" id="{B32F243B-6F90-7608-1278-1A92BDAE1F1D}"/>
              </a:ext>
            </a:extLst>
          </p:cNvPr>
          <p:cNvSpPr txBox="1"/>
          <p:nvPr/>
        </p:nvSpPr>
        <p:spPr>
          <a:xfrm>
            <a:off x="936025" y="4251651"/>
            <a:ext cx="6421120" cy="646331"/>
          </a:xfrm>
          <a:prstGeom prst="rect">
            <a:avLst/>
          </a:prstGeom>
          <a:noFill/>
        </p:spPr>
        <p:txBody>
          <a:bodyPr wrap="square" lIns="91440" tIns="45720" rIns="91440" bIns="45720" anchor="t">
            <a:spAutoFit/>
          </a:bodyPr>
          <a:lstStyle/>
          <a:p>
            <a:r>
              <a:rPr lang="en-GB" b="1" u="sng" dirty="0">
                <a:latin typeface="Segoe UI"/>
                <a:cs typeface="Segoe UI"/>
              </a:rPr>
              <a:t>NHS Inform website: with tips to cut down &amp; stop</a:t>
            </a:r>
            <a:endParaRPr lang="en-GB" u="sng">
              <a:latin typeface="Segoe UI"/>
              <a:cs typeface="Segoe UI"/>
              <a:hlinkClick r:id="" action="ppaction://noaction"/>
            </a:endParaRPr>
          </a:p>
          <a:p>
            <a:r>
              <a:rPr lang="en-GB" dirty="0">
                <a:latin typeface="Segoe UI"/>
                <a:cs typeface="Segoe UI"/>
                <a:hlinkClick r:id="rId17"/>
              </a:rPr>
              <a:t>https://www.nhsinform.scot/campaigns/vaping/</a:t>
            </a:r>
            <a:r>
              <a:rPr lang="en-GB" dirty="0">
                <a:latin typeface="Segoe UI"/>
                <a:cs typeface="Segoe UI"/>
              </a:rPr>
              <a:t> </a:t>
            </a:r>
          </a:p>
        </p:txBody>
      </p:sp>
      <p:sp>
        <p:nvSpPr>
          <p:cNvPr id="17" name="AutoShape 2" descr="NHS 24 logo in white with clear background">
            <a:extLst>
              <a:ext uri="{FF2B5EF4-FFF2-40B4-BE49-F238E27FC236}">
                <a16:creationId xmlns:a16="http://schemas.microsoft.com/office/drawing/2014/main" id="{BEB0408A-DC51-3EDB-E0A4-A182B6BDB235}"/>
              </a:ext>
            </a:extLst>
          </p:cNvPr>
          <p:cNvSpPr>
            <a:spLocks noChangeAspect="1" noChangeArrowheads="1"/>
          </p:cNvSpPr>
          <p:nvPr/>
        </p:nvSpPr>
        <p:spPr bwMode="auto">
          <a:xfrm>
            <a:off x="5201920" y="357767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6" name="Picture 25">
            <a:extLst>
              <a:ext uri="{FF2B5EF4-FFF2-40B4-BE49-F238E27FC236}">
                <a16:creationId xmlns:a16="http://schemas.microsoft.com/office/drawing/2014/main" id="{FD471C1F-9F04-E21A-74CC-6F6317A013DE}"/>
              </a:ext>
            </a:extLst>
          </p:cNvPr>
          <p:cNvPicPr>
            <a:picLocks noChangeAspect="1"/>
          </p:cNvPicPr>
          <p:nvPr/>
        </p:nvPicPr>
        <p:blipFill>
          <a:blip r:embed="rId18" cstate="screen">
            <a:extLst>
              <a:ext uri="{28A0092B-C50C-407E-A947-70E740481C1C}">
                <a14:useLocalDpi xmlns:a14="http://schemas.microsoft.com/office/drawing/2010/main"/>
              </a:ext>
            </a:extLst>
          </a:blip>
          <a:srcRect t="-2299" r="-96936"/>
          <a:stretch>
            <a:fillRect/>
          </a:stretch>
        </p:blipFill>
        <p:spPr>
          <a:xfrm>
            <a:off x="781852" y="5152009"/>
            <a:ext cx="3364211" cy="1461377"/>
          </a:xfrm>
          <a:prstGeom prst="rect">
            <a:avLst/>
          </a:prstGeom>
        </p:spPr>
      </p:pic>
      <p:pic>
        <p:nvPicPr>
          <p:cNvPr id="27" name="Picture 26">
            <a:extLst>
              <a:ext uri="{FF2B5EF4-FFF2-40B4-BE49-F238E27FC236}">
                <a16:creationId xmlns:a16="http://schemas.microsoft.com/office/drawing/2014/main" id="{D17A10FD-424B-2F8E-AD9E-681177FE5111}"/>
              </a:ext>
            </a:extLst>
          </p:cNvPr>
          <p:cNvPicPr>
            <a:picLocks noChangeAspect="1"/>
          </p:cNvPicPr>
          <p:nvPr/>
        </p:nvPicPr>
        <p:blipFill>
          <a:blip r:embed="rId19"/>
          <a:stretch>
            <a:fillRect/>
          </a:stretch>
        </p:blipFill>
        <p:spPr>
          <a:xfrm>
            <a:off x="4466602" y="2396236"/>
            <a:ext cx="1630507" cy="1207402"/>
          </a:xfrm>
          <a:prstGeom prst="rect">
            <a:avLst/>
          </a:prstGeom>
          <a:ln>
            <a:solidFill>
              <a:schemeClr val="bg1"/>
            </a:solidFill>
          </a:ln>
        </p:spPr>
      </p:pic>
      <p:sp>
        <p:nvSpPr>
          <p:cNvPr id="2" name="Title 5">
            <a:extLst>
              <a:ext uri="{FF2B5EF4-FFF2-40B4-BE49-F238E27FC236}">
                <a16:creationId xmlns:a16="http://schemas.microsoft.com/office/drawing/2014/main" id="{29835BE5-DE84-08A7-6072-D31FE526A694}"/>
              </a:ext>
            </a:extLst>
          </p:cNvPr>
          <p:cNvSpPr txBox="1">
            <a:spLocks/>
          </p:cNvSpPr>
          <p:nvPr/>
        </p:nvSpPr>
        <p:spPr>
          <a:xfrm>
            <a:off x="0" y="11902"/>
            <a:ext cx="12192000" cy="1132947"/>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3200" b="1" dirty="0">
                <a:effectLst>
                  <a:outerShdw blurRad="50800" dist="38100" dir="2700000" algn="tl" rotWithShape="0">
                    <a:prstClr val="black">
                      <a:alpha val="40000"/>
                    </a:prstClr>
                  </a:outerShdw>
                </a:effectLst>
                <a:latin typeface="Segoe UI"/>
                <a:cs typeface="Segoe UI"/>
              </a:rPr>
              <a:t>Where to go for help and information</a:t>
            </a:r>
          </a:p>
        </p:txBody>
      </p:sp>
      <p:pic>
        <p:nvPicPr>
          <p:cNvPr id="5" name="Picture 4" descr="A colorful rectangular sign with black text&#10;&#10;AI-generated content may be incorrect.">
            <a:extLst>
              <a:ext uri="{FF2B5EF4-FFF2-40B4-BE49-F238E27FC236}">
                <a16:creationId xmlns:a16="http://schemas.microsoft.com/office/drawing/2014/main" id="{9449E00A-CF28-1AEF-607E-2E094B8E2125}"/>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213214" y="238090"/>
            <a:ext cx="1133475" cy="838200"/>
          </a:xfrm>
          <a:prstGeom prst="rect">
            <a:avLst/>
          </a:prstGeom>
        </p:spPr>
      </p:pic>
      <p:pic>
        <p:nvPicPr>
          <p:cNvPr id="6" name="Picture 5" descr="Blue and white logo with text&#10;&#10;AI-generated content may be incorrect.">
            <a:extLst>
              <a:ext uri="{FF2B5EF4-FFF2-40B4-BE49-F238E27FC236}">
                <a16:creationId xmlns:a16="http://schemas.microsoft.com/office/drawing/2014/main" id="{9FB749C8-BA1E-2111-B886-32A43CEC95F3}"/>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10804328" y="300097"/>
            <a:ext cx="966293" cy="713431"/>
          </a:xfrm>
          <a:prstGeom prst="rect">
            <a:avLst/>
          </a:prstGeom>
        </p:spPr>
      </p:pic>
      <p:pic>
        <p:nvPicPr>
          <p:cNvPr id="8" name="Picture 7" descr="A group of colorful banners with words&#10;&#10;AI-generated content may be incorrect.">
            <a:extLst>
              <a:ext uri="{FF2B5EF4-FFF2-40B4-BE49-F238E27FC236}">
                <a16:creationId xmlns:a16="http://schemas.microsoft.com/office/drawing/2014/main" id="{D1BAED66-F04B-72EA-E89D-6C8197B9AFAA}"/>
              </a:ext>
            </a:extLst>
          </p:cNvPr>
          <p:cNvPicPr>
            <a:picLocks noChangeAspect="1"/>
          </p:cNvPicPr>
          <p:nvPr/>
        </p:nvPicPr>
        <p:blipFill>
          <a:blip r:embed="rId22"/>
          <a:stretch>
            <a:fillRect/>
          </a:stretch>
        </p:blipFill>
        <p:spPr>
          <a:xfrm>
            <a:off x="7355129" y="1598238"/>
            <a:ext cx="4492904" cy="4568471"/>
          </a:xfrm>
          <a:prstGeom prst="rect">
            <a:avLst/>
          </a:prstGeom>
        </p:spPr>
      </p:pic>
      <p:pic>
        <p:nvPicPr>
          <p:cNvPr id="9" name="Picture 3" descr="A qr code with black dots&#10;&#10;Description automatically generated">
            <a:hlinkClick r:id="rId23"/>
            <a:extLst>
              <a:ext uri="{FF2B5EF4-FFF2-40B4-BE49-F238E27FC236}">
                <a16:creationId xmlns:a16="http://schemas.microsoft.com/office/drawing/2014/main" id="{9CC9A5AB-6530-1B16-12DF-374900C26F40}"/>
              </a:ext>
            </a:extLst>
          </p:cNvPr>
          <p:cNvPicPr>
            <a:picLocks noChangeAspect="1"/>
          </p:cNvPicPr>
          <p:nvPr/>
        </p:nvPicPr>
        <p:blipFill>
          <a:blip r:embed="rId24" cstate="print">
            <a:extLst>
              <a:ext uri="{28A0092B-C50C-407E-A947-70E740481C1C}">
                <a14:useLocalDpi xmlns:a14="http://schemas.microsoft.com/office/drawing/2010/main"/>
              </a:ext>
            </a:extLst>
          </a:blip>
          <a:srcRect/>
          <a:stretch>
            <a:fillRect/>
          </a:stretch>
        </p:blipFill>
        <p:spPr bwMode="auto">
          <a:xfrm>
            <a:off x="4241722" y="4837799"/>
            <a:ext cx="1926770" cy="202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hlinkClick r:id="rId25"/>
            <a:extLst>
              <a:ext uri="{FF2B5EF4-FFF2-40B4-BE49-F238E27FC236}">
                <a16:creationId xmlns:a16="http://schemas.microsoft.com/office/drawing/2014/main" id="{02416840-11AF-9086-41BA-45927BB2627D}"/>
              </a:ext>
            </a:extLst>
          </p:cNvPr>
          <p:cNvPicPr>
            <a:picLocks noChangeAspect="1"/>
          </p:cNvPicPr>
          <p:nvPr/>
        </p:nvPicPr>
        <p:blipFill>
          <a:blip r:embed="rId26" cstate="screen">
            <a:extLst>
              <a:ext uri="{28A0092B-C50C-407E-A947-70E740481C1C}">
                <a14:useLocalDpi xmlns:a14="http://schemas.microsoft.com/office/drawing/2010/main"/>
              </a:ext>
            </a:extLst>
          </a:blip>
          <a:stretch>
            <a:fillRect/>
          </a:stretch>
        </p:blipFill>
        <p:spPr>
          <a:xfrm>
            <a:off x="781451" y="2329234"/>
            <a:ext cx="1926772" cy="1926772"/>
          </a:xfrm>
          <a:prstGeom prst="rect">
            <a:avLst/>
          </a:prstGeom>
          <a:ln>
            <a:solidFill>
              <a:schemeClr val="bg1"/>
            </a:solidFill>
          </a:ln>
        </p:spPr>
      </p:pic>
    </p:spTree>
    <p:extLst>
      <p:ext uri="{BB962C8B-B14F-4D97-AF65-F5344CB8AC3E}">
        <p14:creationId xmlns:p14="http://schemas.microsoft.com/office/powerpoint/2010/main" val="8841398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F2FBB6-9FB1-31F3-7260-8E41D7B18433}"/>
            </a:ext>
          </a:extLst>
        </p:cNvPr>
        <p:cNvGrpSpPr/>
        <p:nvPr/>
      </p:nvGrpSpPr>
      <p:grpSpPr>
        <a:xfrm>
          <a:off x="0" y="0"/>
          <a:ext cx="0" cy="0"/>
          <a:chOff x="0" y="0"/>
          <a:chExt cx="0" cy="0"/>
        </a:xfrm>
      </p:grpSpPr>
      <p:sp>
        <p:nvSpPr>
          <p:cNvPr id="23" name="TextBox 22">
            <a:extLst>
              <a:ext uri="{FF2B5EF4-FFF2-40B4-BE49-F238E27FC236}">
                <a16:creationId xmlns:a16="http://schemas.microsoft.com/office/drawing/2014/main" id="{12870BEE-BC52-B0D1-7AAC-F35911C3F49A}"/>
              </a:ext>
            </a:extLst>
          </p:cNvPr>
          <p:cNvSpPr txBox="1"/>
          <p:nvPr/>
        </p:nvSpPr>
        <p:spPr>
          <a:xfrm>
            <a:off x="5318697" y="4488050"/>
            <a:ext cx="1088956" cy="307905"/>
          </a:xfrm>
          <a:prstGeom prst="rect">
            <a:avLst/>
          </a:prstGeom>
          <a:solidFill>
            <a:schemeClr val="accent2"/>
          </a:solidFill>
          <a:ln>
            <a:solidFill>
              <a:schemeClr val="tx1"/>
            </a:solidFill>
          </a:ln>
        </p:spPr>
        <p:txBody>
          <a:bodyPr wrap="square">
            <a:spAutoFit/>
          </a:bodyPr>
          <a:lstStyle/>
          <a:p>
            <a:pPr algn="ctr"/>
            <a:r>
              <a:rPr lang="en-US" sz="1401" dirty="0">
                <a:latin typeface="Segoe UI" panose="020B0502040204020203" pitchFamily="34" charset="0"/>
                <a:cs typeface="Segoe UI" panose="020B0502040204020203" pitchFamily="34" charset="0"/>
              </a:rPr>
              <a:t>Not Sure</a:t>
            </a:r>
          </a:p>
        </p:txBody>
      </p:sp>
      <p:pic>
        <p:nvPicPr>
          <p:cNvPr id="25" name="Picture 24" descr="A wooden ruler with numbers&#10;&#10;Description automatically generated">
            <a:extLst>
              <a:ext uri="{FF2B5EF4-FFF2-40B4-BE49-F238E27FC236}">
                <a16:creationId xmlns:a16="http://schemas.microsoft.com/office/drawing/2014/main" id="{ECB1E36E-094B-7B5E-CF54-43C59B08C0C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74656" y="2220194"/>
            <a:ext cx="5794635" cy="2089868"/>
          </a:xfrm>
          <a:prstGeom prst="rect">
            <a:avLst/>
          </a:prstGeom>
          <a:ln>
            <a:solidFill>
              <a:schemeClr val="bg1"/>
            </a:solidFill>
          </a:ln>
        </p:spPr>
      </p:pic>
      <p:sp>
        <p:nvSpPr>
          <p:cNvPr id="26" name="Down Arrow 25">
            <a:extLst>
              <a:ext uri="{FF2B5EF4-FFF2-40B4-BE49-F238E27FC236}">
                <a16:creationId xmlns:a16="http://schemas.microsoft.com/office/drawing/2014/main" id="{4C8D2F41-D9D2-A370-402D-A59C5B437579}"/>
              </a:ext>
            </a:extLst>
          </p:cNvPr>
          <p:cNvSpPr/>
          <p:nvPr/>
        </p:nvSpPr>
        <p:spPr>
          <a:xfrm>
            <a:off x="5620859" y="3331653"/>
            <a:ext cx="484633" cy="978409"/>
          </a:xfrm>
          <a:prstGeom prst="downArrow">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7" name="TextBox 26">
            <a:extLst>
              <a:ext uri="{FF2B5EF4-FFF2-40B4-BE49-F238E27FC236}">
                <a16:creationId xmlns:a16="http://schemas.microsoft.com/office/drawing/2014/main" id="{F53F9E9C-3577-2EB5-7165-47F22474DE73}"/>
              </a:ext>
            </a:extLst>
          </p:cNvPr>
          <p:cNvSpPr txBox="1"/>
          <p:nvPr/>
        </p:nvSpPr>
        <p:spPr>
          <a:xfrm>
            <a:off x="10138441" y="4487230"/>
            <a:ext cx="1460356" cy="523477"/>
          </a:xfrm>
          <a:prstGeom prst="rect">
            <a:avLst/>
          </a:prstGeom>
          <a:solidFill>
            <a:schemeClr val="accent2"/>
          </a:solidFill>
          <a:ln>
            <a:solidFill>
              <a:schemeClr val="tx1"/>
            </a:solidFill>
          </a:ln>
        </p:spPr>
        <p:txBody>
          <a:bodyPr wrap="square">
            <a:spAutoFit/>
          </a:bodyPr>
          <a:lstStyle/>
          <a:p>
            <a:pPr algn="ctr"/>
            <a:r>
              <a:rPr lang="en-US" sz="1401" dirty="0">
                <a:latin typeface="Segoe UI" panose="020B0502040204020203" pitchFamily="34" charset="0"/>
                <a:cs typeface="Segoe UI" panose="020B0502040204020203" pitchFamily="34" charset="0"/>
              </a:rPr>
              <a:t>Very knowledgeable</a:t>
            </a:r>
          </a:p>
        </p:txBody>
      </p:sp>
      <p:sp>
        <p:nvSpPr>
          <p:cNvPr id="30" name="Down Arrow 29">
            <a:extLst>
              <a:ext uri="{FF2B5EF4-FFF2-40B4-BE49-F238E27FC236}">
                <a16:creationId xmlns:a16="http://schemas.microsoft.com/office/drawing/2014/main" id="{FF8E6B52-FA94-AC50-3AE3-8ADC528D4D7C}"/>
              </a:ext>
            </a:extLst>
          </p:cNvPr>
          <p:cNvSpPr/>
          <p:nvPr/>
        </p:nvSpPr>
        <p:spPr>
          <a:xfrm>
            <a:off x="10626302" y="3331653"/>
            <a:ext cx="484633" cy="978409"/>
          </a:xfrm>
          <a:prstGeom prst="downArrow">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31" name="TextBox 30">
            <a:extLst>
              <a:ext uri="{FF2B5EF4-FFF2-40B4-BE49-F238E27FC236}">
                <a16:creationId xmlns:a16="http://schemas.microsoft.com/office/drawing/2014/main" id="{BF3967BD-D32D-3197-D5E6-48A5E5978B2B}"/>
              </a:ext>
            </a:extLst>
          </p:cNvPr>
          <p:cNvSpPr txBox="1"/>
          <p:nvPr/>
        </p:nvSpPr>
        <p:spPr>
          <a:xfrm>
            <a:off x="7843924" y="4489566"/>
            <a:ext cx="1088956" cy="523477"/>
          </a:xfrm>
          <a:prstGeom prst="rect">
            <a:avLst/>
          </a:prstGeom>
          <a:solidFill>
            <a:schemeClr val="accent2"/>
          </a:solidFill>
          <a:ln>
            <a:solidFill>
              <a:schemeClr val="tx1"/>
            </a:solidFill>
          </a:ln>
        </p:spPr>
        <p:txBody>
          <a:bodyPr wrap="square">
            <a:spAutoFit/>
          </a:bodyPr>
          <a:lstStyle/>
          <a:p>
            <a:pPr algn="ctr"/>
            <a:r>
              <a:rPr lang="en-US" sz="1401" dirty="0">
                <a:latin typeface="Segoe UI" panose="020B0502040204020203" pitchFamily="34" charset="0"/>
                <a:cs typeface="Segoe UI" panose="020B0502040204020203" pitchFamily="34" charset="0"/>
              </a:rPr>
              <a:t>Need to know more</a:t>
            </a:r>
          </a:p>
        </p:txBody>
      </p:sp>
      <p:sp>
        <p:nvSpPr>
          <p:cNvPr id="32" name="Down Arrow 31">
            <a:extLst>
              <a:ext uri="{FF2B5EF4-FFF2-40B4-BE49-F238E27FC236}">
                <a16:creationId xmlns:a16="http://schemas.microsoft.com/office/drawing/2014/main" id="{C538BC72-2B76-E20C-4A61-24147B56B692}"/>
              </a:ext>
            </a:extLst>
          </p:cNvPr>
          <p:cNvSpPr/>
          <p:nvPr/>
        </p:nvSpPr>
        <p:spPr>
          <a:xfrm>
            <a:off x="8129657" y="3331653"/>
            <a:ext cx="484633" cy="978409"/>
          </a:xfrm>
          <a:prstGeom prst="downArrow">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6" name="Oval 5">
            <a:extLst>
              <a:ext uri="{FF2B5EF4-FFF2-40B4-BE49-F238E27FC236}">
                <a16:creationId xmlns:a16="http://schemas.microsoft.com/office/drawing/2014/main" id="{C2209282-F1AB-C64D-D6C2-B872EC236963}"/>
              </a:ext>
            </a:extLst>
          </p:cNvPr>
          <p:cNvSpPr/>
          <p:nvPr/>
        </p:nvSpPr>
        <p:spPr>
          <a:xfrm>
            <a:off x="-1472560" y="-139599"/>
            <a:ext cx="6912112" cy="6809451"/>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801"/>
          </a:p>
        </p:txBody>
      </p:sp>
      <p:sp>
        <p:nvSpPr>
          <p:cNvPr id="17" name="Title 1">
            <a:extLst>
              <a:ext uri="{FF2B5EF4-FFF2-40B4-BE49-F238E27FC236}">
                <a16:creationId xmlns:a16="http://schemas.microsoft.com/office/drawing/2014/main" id="{F3100F10-ECEC-EC46-5DED-B52C1D1AECBA}"/>
              </a:ext>
            </a:extLst>
          </p:cNvPr>
          <p:cNvSpPr txBox="1">
            <a:spLocks/>
          </p:cNvSpPr>
          <p:nvPr/>
        </p:nvSpPr>
        <p:spPr>
          <a:xfrm>
            <a:off x="703972" y="4735234"/>
            <a:ext cx="3400078" cy="458100"/>
          </a:xfrm>
          <a:prstGeom prst="rect">
            <a:avLst/>
          </a:prstGeom>
        </p:spPr>
        <p:txBody>
          <a:bodyPr vert="horz" lIns="91440" tIns="45721" rIns="91440" bIns="4572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br>
              <a:rPr lang="en-GB" sz="2000" dirty="0">
                <a:latin typeface="Segoe UI" panose="020B0502040204020203" pitchFamily="34" charset="0"/>
                <a:cs typeface="Segoe UI" panose="020B0502040204020203" pitchFamily="34" charset="0"/>
              </a:rPr>
            </a:br>
            <a:endParaRPr lang="en-GB" sz="2000">
              <a:solidFill>
                <a:schemeClr val="bg1"/>
              </a:solidFill>
              <a:latin typeface="Segoe UI" panose="020B0502040204020203" pitchFamily="34" charset="0"/>
              <a:cs typeface="Segoe UI" panose="020B0502040204020203" pitchFamily="34" charset="0"/>
            </a:endParaRPr>
          </a:p>
        </p:txBody>
      </p:sp>
      <p:pic>
        <p:nvPicPr>
          <p:cNvPr id="2" name="Picture 1" descr="A colorful rectangular sign with black text&#10;&#10;AI-generated content may be incorrect.">
            <a:extLst>
              <a:ext uri="{FF2B5EF4-FFF2-40B4-BE49-F238E27FC236}">
                <a16:creationId xmlns:a16="http://schemas.microsoft.com/office/drawing/2014/main" id="{33BBB0E2-212D-969E-9639-6BA7A9FC5A0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10499" y="285800"/>
            <a:ext cx="1554782" cy="1126158"/>
          </a:xfrm>
          <a:prstGeom prst="rect">
            <a:avLst/>
          </a:prstGeom>
        </p:spPr>
      </p:pic>
      <p:pic>
        <p:nvPicPr>
          <p:cNvPr id="4" name="Picture 3" descr="A cigarette and ashtray with smoke&#10;&#10;AI-generated content may be incorrect.">
            <a:extLst>
              <a:ext uri="{FF2B5EF4-FFF2-40B4-BE49-F238E27FC236}">
                <a16:creationId xmlns:a16="http://schemas.microsoft.com/office/drawing/2014/main" id="{E73508BB-93B7-BACE-5464-C415ADA5CB4F}"/>
              </a:ext>
            </a:extLst>
          </p:cNvPr>
          <p:cNvPicPr>
            <a:picLocks noChangeAspect="1"/>
          </p:cNvPicPr>
          <p:nvPr/>
        </p:nvPicPr>
        <p:blipFill>
          <a:blip r:embed="rId6"/>
          <a:stretch>
            <a:fillRect/>
          </a:stretch>
        </p:blipFill>
        <p:spPr>
          <a:xfrm>
            <a:off x="982174" y="2576570"/>
            <a:ext cx="3462646" cy="2874925"/>
          </a:xfrm>
          <a:prstGeom prst="rect">
            <a:avLst/>
          </a:prstGeom>
        </p:spPr>
      </p:pic>
      <p:sp>
        <p:nvSpPr>
          <p:cNvPr id="5" name="Title 1">
            <a:extLst>
              <a:ext uri="{FF2B5EF4-FFF2-40B4-BE49-F238E27FC236}">
                <a16:creationId xmlns:a16="http://schemas.microsoft.com/office/drawing/2014/main" id="{9D5B2839-5585-F020-09A8-5F2979F75FAB}"/>
              </a:ext>
            </a:extLst>
          </p:cNvPr>
          <p:cNvSpPr txBox="1">
            <a:spLocks/>
          </p:cNvSpPr>
          <p:nvPr/>
        </p:nvSpPr>
        <p:spPr>
          <a:xfrm>
            <a:off x="973830" y="1223705"/>
            <a:ext cx="4144145" cy="1987497"/>
          </a:xfrm>
          <a:prstGeom prst="rect">
            <a:avLst/>
          </a:prstGeom>
        </p:spPr>
        <p:txBody>
          <a:bodyPr vert="horz" lIns="91440" tIns="45720" rIns="91440" bIns="45720" rtlCol="0" anchor="ctr">
            <a:noAutofit/>
          </a:bodyPr>
          <a:lstStyle>
            <a:defPPr>
              <a:defRPr lang="en-US"/>
            </a:defPPr>
            <a:lvl1pPr marL="0" algn="l" defTabSz="914400" rtl="0" eaLnBrk="1" latinLnBrk="0" hangingPunct="1">
              <a:lnSpc>
                <a:spcPct val="90000"/>
              </a:lnSpc>
              <a:spcBef>
                <a:spcPct val="0"/>
              </a:spcBef>
              <a:buNone/>
              <a:defRPr sz="44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ts val="0"/>
              </a:spcBef>
            </a:pPr>
            <a:r>
              <a:rPr lang="en-GB" sz="3200" b="1">
                <a:solidFill>
                  <a:schemeClr val="bg1"/>
                </a:solidFill>
                <a:latin typeface="Segoe UI"/>
                <a:cs typeface="Segoe UI"/>
              </a:rPr>
              <a:t>The Confidence Ruler </a:t>
            </a:r>
            <a:br>
              <a:rPr lang="en-GB" sz="3200" dirty="0">
                <a:latin typeface="Segoe UI" panose="020B0502040204020203" pitchFamily="34" charset="0"/>
                <a:cs typeface="Segoe UI" panose="020B0502040204020203" pitchFamily="34" charset="0"/>
              </a:rPr>
            </a:br>
            <a:endParaRPr lang="en-GB" sz="3200" dirty="0">
              <a:latin typeface="Segoe UI" panose="020B0502040204020203" pitchFamily="34" charset="0"/>
              <a:cs typeface="Segoe UI" panose="020B0502040204020203" pitchFamily="34" charset="0"/>
            </a:endParaRPr>
          </a:p>
        </p:txBody>
      </p:sp>
      <p:sp>
        <p:nvSpPr>
          <p:cNvPr id="7" name="TextBox 3">
            <a:extLst>
              <a:ext uri="{FF2B5EF4-FFF2-40B4-BE49-F238E27FC236}">
                <a16:creationId xmlns:a16="http://schemas.microsoft.com/office/drawing/2014/main" id="{7AFA8DDF-C83D-8B0A-9150-8A98342410F5}"/>
              </a:ext>
            </a:extLst>
          </p:cNvPr>
          <p:cNvSpPr txBox="1"/>
          <p:nvPr/>
        </p:nvSpPr>
        <p:spPr>
          <a:xfrm>
            <a:off x="5620859" y="836394"/>
            <a:ext cx="5490075" cy="584775"/>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200" b="1">
                <a:latin typeface="Segoe UI"/>
                <a:cs typeface="Segoe UI"/>
              </a:rPr>
              <a:t>How do you feel now? </a:t>
            </a:r>
            <a:endParaRPr lang="en-US" sz="3200">
              <a:latin typeface="Segoe UI"/>
              <a:cs typeface="Segoe UI"/>
            </a:endParaRPr>
          </a:p>
        </p:txBody>
      </p:sp>
      <p:pic>
        <p:nvPicPr>
          <p:cNvPr id="9" name="Picture 8" descr="Blue and white logo with text&#10;&#10;AI-generated content may be incorrect.">
            <a:extLst>
              <a:ext uri="{FF2B5EF4-FFF2-40B4-BE49-F238E27FC236}">
                <a16:creationId xmlns:a16="http://schemas.microsoft.com/office/drawing/2014/main" id="{883DD913-8DB1-EB37-F1A3-98E398CB0D8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804328" y="300097"/>
            <a:ext cx="966293" cy="713431"/>
          </a:xfrm>
          <a:prstGeom prst="rect">
            <a:avLst/>
          </a:prstGeom>
          <a:ln>
            <a:solidFill>
              <a:schemeClr val="bg1"/>
            </a:solidFill>
          </a:ln>
        </p:spPr>
      </p:pic>
    </p:spTree>
    <p:custDataLst>
      <p:tags r:id="rId1"/>
    </p:custDataLst>
    <p:extLst>
      <p:ext uri="{BB962C8B-B14F-4D97-AF65-F5344CB8AC3E}">
        <p14:creationId xmlns:p14="http://schemas.microsoft.com/office/powerpoint/2010/main" val="34028278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953877-EBD8-D104-23C4-0EA733557E1C}"/>
            </a:ext>
          </a:extLst>
        </p:cNvPr>
        <p:cNvGrpSpPr/>
        <p:nvPr/>
      </p:nvGrpSpPr>
      <p:grpSpPr>
        <a:xfrm>
          <a:off x="0" y="0"/>
          <a:ext cx="0" cy="0"/>
          <a:chOff x="0" y="0"/>
          <a:chExt cx="0" cy="0"/>
        </a:xfrm>
      </p:grpSpPr>
      <p:sp>
        <p:nvSpPr>
          <p:cNvPr id="7" name="Title 5">
            <a:extLst>
              <a:ext uri="{FF2B5EF4-FFF2-40B4-BE49-F238E27FC236}">
                <a16:creationId xmlns:a16="http://schemas.microsoft.com/office/drawing/2014/main" id="{480D4997-C7F4-FA01-0FB6-48CDC6ED07A9}"/>
              </a:ext>
            </a:extLst>
          </p:cNvPr>
          <p:cNvSpPr txBox="1">
            <a:spLocks/>
          </p:cNvSpPr>
          <p:nvPr/>
        </p:nvSpPr>
        <p:spPr>
          <a:xfrm>
            <a:off x="0" y="2"/>
            <a:ext cx="12192000" cy="1045029"/>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3200" b="1" dirty="0">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Smoking: What do we know?</a:t>
            </a:r>
          </a:p>
        </p:txBody>
      </p:sp>
      <p:sp>
        <p:nvSpPr>
          <p:cNvPr id="3" name="TextBox 2">
            <a:extLst>
              <a:ext uri="{FF2B5EF4-FFF2-40B4-BE49-F238E27FC236}">
                <a16:creationId xmlns:a16="http://schemas.microsoft.com/office/drawing/2014/main" id="{D966254E-D876-6D9D-5BC4-007D7B0C6536}"/>
              </a:ext>
            </a:extLst>
          </p:cNvPr>
          <p:cNvSpPr txBox="1"/>
          <p:nvPr/>
        </p:nvSpPr>
        <p:spPr>
          <a:xfrm>
            <a:off x="7837794" y="5152472"/>
            <a:ext cx="2135892" cy="646587"/>
          </a:xfrm>
          <a:prstGeom prst="rect">
            <a:avLst/>
          </a:prstGeom>
          <a:noFill/>
        </p:spPr>
        <p:txBody>
          <a:bodyPr wrap="square" rtlCol="0">
            <a:spAutoFit/>
          </a:bodyPr>
          <a:lstStyle/>
          <a:p>
            <a:pPr algn="ctr"/>
            <a:r>
              <a:rPr lang="en-US" sz="1801">
                <a:solidFill>
                  <a:schemeClr val="bg1"/>
                </a:solidFill>
                <a:latin typeface="Segoe UI" panose="020B0502040204020203" pitchFamily="34" charset="0"/>
                <a:cs typeface="Segoe UI" panose="020B0502040204020203" pitchFamily="34" charset="0"/>
              </a:rPr>
              <a:t>Can you think of anything else ? </a:t>
            </a:r>
          </a:p>
        </p:txBody>
      </p:sp>
      <mc:AlternateContent xmlns:mc="http://schemas.openxmlformats.org/markup-compatibility/2006" xmlns:p14="http://schemas.microsoft.com/office/powerpoint/2010/main">
        <mc:Choice Requires="p14">
          <p:contentPart p14:bwMode="auto" r:id="rId3">
            <p14:nvContentPartPr>
              <p14:cNvPr id="18" name="Ink 17">
                <a:extLst>
                  <a:ext uri="{FF2B5EF4-FFF2-40B4-BE49-F238E27FC236}">
                    <a16:creationId xmlns:a16="http://schemas.microsoft.com/office/drawing/2014/main" id="{6928815F-9DDE-55E7-3B7A-40DF233F5ABE}"/>
                  </a:ext>
                </a:extLst>
              </p14:cNvPr>
              <p14:cNvContentPartPr/>
              <p14:nvPr/>
            </p14:nvContentPartPr>
            <p14:xfrm flipV="1">
              <a:off x="2170866" y="2339610"/>
              <a:ext cx="127193" cy="56628"/>
            </p14:xfrm>
          </p:contentPart>
        </mc:Choice>
        <mc:Fallback xmlns="">
          <p:pic>
            <p:nvPicPr>
              <p:cNvPr id="18" name="Ink 17">
                <a:extLst>
                  <a:ext uri="{FF2B5EF4-FFF2-40B4-BE49-F238E27FC236}">
                    <a16:creationId xmlns:a16="http://schemas.microsoft.com/office/drawing/2014/main" id="{6928815F-9DDE-55E7-3B7A-40DF233F5ABE}"/>
                  </a:ext>
                </a:extLst>
              </p:cNvPr>
              <p:cNvPicPr/>
              <p:nvPr/>
            </p:nvPicPr>
            <p:blipFill>
              <a:blip r:embed="rId4"/>
              <a:stretch>
                <a:fillRect/>
              </a:stretch>
            </p:blipFill>
            <p:spPr>
              <a:xfrm flipV="1">
                <a:off x="2107810" y="2276490"/>
                <a:ext cx="252945" cy="182508"/>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9" name="Ink 18">
                <a:extLst>
                  <a:ext uri="{FF2B5EF4-FFF2-40B4-BE49-F238E27FC236}">
                    <a16:creationId xmlns:a16="http://schemas.microsoft.com/office/drawing/2014/main" id="{F3ABB108-68BA-6D86-704C-7D3861F3A91D}"/>
                  </a:ext>
                </a:extLst>
              </p14:cNvPr>
              <p14:cNvContentPartPr/>
              <p14:nvPr/>
            </p14:nvContentPartPr>
            <p14:xfrm flipH="1" flipV="1">
              <a:off x="2523894" y="2293890"/>
              <a:ext cx="399611" cy="68546"/>
            </p14:xfrm>
          </p:contentPart>
        </mc:Choice>
        <mc:Fallback xmlns="">
          <p:pic>
            <p:nvPicPr>
              <p:cNvPr id="19" name="Ink 18">
                <a:extLst>
                  <a:ext uri="{FF2B5EF4-FFF2-40B4-BE49-F238E27FC236}">
                    <a16:creationId xmlns:a16="http://schemas.microsoft.com/office/drawing/2014/main" id="{F3ABB108-68BA-6D86-704C-7D3861F3A91D}"/>
                  </a:ext>
                </a:extLst>
              </p:cNvPr>
              <p:cNvPicPr/>
              <p:nvPr/>
            </p:nvPicPr>
            <p:blipFill>
              <a:blip r:embed="rId6"/>
              <a:stretch>
                <a:fillRect/>
              </a:stretch>
            </p:blipFill>
            <p:spPr>
              <a:xfrm flipH="1" flipV="1">
                <a:off x="2460892" y="2230756"/>
                <a:ext cx="525254" cy="194454"/>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0" name="Ink 19">
                <a:extLst>
                  <a:ext uri="{FF2B5EF4-FFF2-40B4-BE49-F238E27FC236}">
                    <a16:creationId xmlns:a16="http://schemas.microsoft.com/office/drawing/2014/main" id="{153483C0-8E50-953A-921D-ACAFB4A42F92}"/>
                  </a:ext>
                </a:extLst>
              </p14:cNvPr>
              <p14:cNvContentPartPr/>
              <p14:nvPr/>
            </p14:nvContentPartPr>
            <p14:xfrm>
              <a:off x="961987" y="3051797"/>
              <a:ext cx="361" cy="361"/>
            </p14:xfrm>
          </p:contentPart>
        </mc:Choice>
        <mc:Fallback xmlns="">
          <p:pic>
            <p:nvPicPr>
              <p:cNvPr id="20" name="Ink 19">
                <a:extLst>
                  <a:ext uri="{FF2B5EF4-FFF2-40B4-BE49-F238E27FC236}">
                    <a16:creationId xmlns:a16="http://schemas.microsoft.com/office/drawing/2014/main" id="{153483C0-8E50-953A-921D-ACAFB4A42F92}"/>
                  </a:ext>
                </a:extLst>
              </p:cNvPr>
              <p:cNvPicPr/>
              <p:nvPr/>
            </p:nvPicPr>
            <p:blipFill>
              <a:blip r:embed="rId8"/>
              <a:stretch>
                <a:fillRect/>
              </a:stretch>
            </p:blipFill>
            <p:spPr>
              <a:xfrm>
                <a:off x="898812" y="2988622"/>
                <a:ext cx="126350" cy="12635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1" name="Ink 20">
                <a:extLst>
                  <a:ext uri="{FF2B5EF4-FFF2-40B4-BE49-F238E27FC236}">
                    <a16:creationId xmlns:a16="http://schemas.microsoft.com/office/drawing/2014/main" id="{771897D8-2E87-E063-AAEB-82AA594402FD}"/>
                  </a:ext>
                </a:extLst>
              </p14:cNvPr>
              <p14:cNvContentPartPr/>
              <p14:nvPr/>
            </p14:nvContentPartPr>
            <p14:xfrm>
              <a:off x="8076666" y="2591356"/>
              <a:ext cx="361" cy="361"/>
            </p14:xfrm>
          </p:contentPart>
        </mc:Choice>
        <mc:Fallback xmlns="">
          <p:pic>
            <p:nvPicPr>
              <p:cNvPr id="21" name="Ink 20">
                <a:extLst>
                  <a:ext uri="{FF2B5EF4-FFF2-40B4-BE49-F238E27FC236}">
                    <a16:creationId xmlns:a16="http://schemas.microsoft.com/office/drawing/2014/main" id="{771897D8-2E87-E063-AAEB-82AA594402FD}"/>
                  </a:ext>
                </a:extLst>
              </p:cNvPr>
              <p:cNvPicPr/>
              <p:nvPr/>
            </p:nvPicPr>
            <p:blipFill>
              <a:blip r:embed="rId8"/>
              <a:stretch>
                <a:fillRect/>
              </a:stretch>
            </p:blipFill>
            <p:spPr>
              <a:xfrm>
                <a:off x="8013491" y="2528181"/>
                <a:ext cx="126350" cy="12635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4" name="Ink 23">
                <a:extLst>
                  <a:ext uri="{FF2B5EF4-FFF2-40B4-BE49-F238E27FC236}">
                    <a16:creationId xmlns:a16="http://schemas.microsoft.com/office/drawing/2014/main" id="{8F8E00AC-E9F2-2842-AEF1-496FDB0D9488}"/>
                  </a:ext>
                </a:extLst>
              </p14:cNvPr>
              <p14:cNvContentPartPr/>
              <p14:nvPr/>
            </p14:nvContentPartPr>
            <p14:xfrm>
              <a:off x="8092867" y="2380036"/>
              <a:ext cx="524880" cy="130681"/>
            </p14:xfrm>
          </p:contentPart>
        </mc:Choice>
        <mc:Fallback xmlns="">
          <p:pic>
            <p:nvPicPr>
              <p:cNvPr id="24" name="Ink 23">
                <a:extLst>
                  <a:ext uri="{FF2B5EF4-FFF2-40B4-BE49-F238E27FC236}">
                    <a16:creationId xmlns:a16="http://schemas.microsoft.com/office/drawing/2014/main" id="{8F8E00AC-E9F2-2842-AEF1-496FDB0D9488}"/>
                  </a:ext>
                </a:extLst>
              </p:cNvPr>
              <p:cNvPicPr/>
              <p:nvPr/>
            </p:nvPicPr>
            <p:blipFill>
              <a:blip r:embed="rId11"/>
              <a:stretch>
                <a:fillRect/>
              </a:stretch>
            </p:blipFill>
            <p:spPr>
              <a:xfrm>
                <a:off x="8029867" y="2317036"/>
                <a:ext cx="650520" cy="256322"/>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5" name="Ink 24">
                <a:extLst>
                  <a:ext uri="{FF2B5EF4-FFF2-40B4-BE49-F238E27FC236}">
                    <a16:creationId xmlns:a16="http://schemas.microsoft.com/office/drawing/2014/main" id="{78DB59F9-E146-BEC2-2DC2-1071E1C6CD79}"/>
                  </a:ext>
                </a:extLst>
              </p14:cNvPr>
              <p14:cNvContentPartPr/>
              <p14:nvPr/>
            </p14:nvContentPartPr>
            <p14:xfrm>
              <a:off x="8949307" y="2261236"/>
              <a:ext cx="391680" cy="147961"/>
            </p14:xfrm>
          </p:contentPart>
        </mc:Choice>
        <mc:Fallback xmlns="">
          <p:pic>
            <p:nvPicPr>
              <p:cNvPr id="25" name="Ink 24">
                <a:extLst>
                  <a:ext uri="{FF2B5EF4-FFF2-40B4-BE49-F238E27FC236}">
                    <a16:creationId xmlns:a16="http://schemas.microsoft.com/office/drawing/2014/main" id="{78DB59F9-E146-BEC2-2DC2-1071E1C6CD79}"/>
                  </a:ext>
                </a:extLst>
              </p:cNvPr>
              <p:cNvPicPr/>
              <p:nvPr/>
            </p:nvPicPr>
            <p:blipFill>
              <a:blip r:embed="rId13"/>
              <a:stretch>
                <a:fillRect/>
              </a:stretch>
            </p:blipFill>
            <p:spPr>
              <a:xfrm>
                <a:off x="8886365" y="2198388"/>
                <a:ext cx="517205" cy="273297"/>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8" name="Ink 27">
                <a:extLst>
                  <a:ext uri="{FF2B5EF4-FFF2-40B4-BE49-F238E27FC236}">
                    <a16:creationId xmlns:a16="http://schemas.microsoft.com/office/drawing/2014/main" id="{11EB6C47-653B-D9E2-6EE1-6B59AE73E30E}"/>
                  </a:ext>
                </a:extLst>
              </p14:cNvPr>
              <p14:cNvContentPartPr/>
              <p14:nvPr/>
            </p14:nvContentPartPr>
            <p14:xfrm>
              <a:off x="4045027" y="2056037"/>
              <a:ext cx="361" cy="361"/>
            </p14:xfrm>
          </p:contentPart>
        </mc:Choice>
        <mc:Fallback xmlns="">
          <p:pic>
            <p:nvPicPr>
              <p:cNvPr id="28" name="Ink 27">
                <a:extLst>
                  <a:ext uri="{FF2B5EF4-FFF2-40B4-BE49-F238E27FC236}">
                    <a16:creationId xmlns:a16="http://schemas.microsoft.com/office/drawing/2014/main" id="{11EB6C47-653B-D9E2-6EE1-6B59AE73E30E}"/>
                  </a:ext>
                </a:extLst>
              </p:cNvPr>
              <p:cNvPicPr/>
              <p:nvPr/>
            </p:nvPicPr>
            <p:blipFill>
              <a:blip r:embed="rId8"/>
              <a:stretch>
                <a:fillRect/>
              </a:stretch>
            </p:blipFill>
            <p:spPr>
              <a:xfrm>
                <a:off x="3981852" y="1992862"/>
                <a:ext cx="126350" cy="126350"/>
              </a:xfrm>
              <a:prstGeom prst="rect">
                <a:avLst/>
              </a:prstGeom>
            </p:spPr>
          </p:pic>
        </mc:Fallback>
      </mc:AlternateContent>
      <p:sp>
        <p:nvSpPr>
          <p:cNvPr id="6" name="TextBox 5">
            <a:extLst>
              <a:ext uri="{FF2B5EF4-FFF2-40B4-BE49-F238E27FC236}">
                <a16:creationId xmlns:a16="http://schemas.microsoft.com/office/drawing/2014/main" id="{70B38870-CCA9-2A0C-C7D3-F9E5BFCCDC74}"/>
              </a:ext>
            </a:extLst>
          </p:cNvPr>
          <p:cNvSpPr txBox="1"/>
          <p:nvPr/>
        </p:nvSpPr>
        <p:spPr>
          <a:xfrm>
            <a:off x="622323" y="2387322"/>
            <a:ext cx="5052129" cy="1544365"/>
          </a:xfrm>
          <a:prstGeom prst="rect">
            <a:avLst/>
          </a:prstGeom>
          <a:noFill/>
        </p:spPr>
        <p:txBody>
          <a:bodyPr wrap="square" lIns="91440" tIns="45720" rIns="91440" bIns="45720" anchor="t">
            <a:spAutoFit/>
          </a:bodyPr>
          <a:lstStyle/>
          <a:p>
            <a:pPr>
              <a:lnSpc>
                <a:spcPct val="150000"/>
              </a:lnSpc>
            </a:pPr>
            <a:endParaRPr lang="en-US" sz="2000" dirty="0">
              <a:latin typeface="Segoe UI" panose="020B0502040204020203" pitchFamily="34" charset="0"/>
              <a:cs typeface="Segoe UI" panose="020B0502040204020203" pitchFamily="34" charset="0"/>
            </a:endParaRPr>
          </a:p>
          <a:p>
            <a:r>
              <a:rPr lang="en-GB" sz="3200" dirty="0">
                <a:solidFill>
                  <a:srgbClr val="000000"/>
                </a:solidFill>
                <a:latin typeface="Segoe UI"/>
                <a:cs typeface="Segoe UI"/>
              </a:rPr>
              <a:t>What comes to mind with the word </a:t>
            </a:r>
            <a:r>
              <a:rPr lang="en-GB" sz="3200" b="1" dirty="0">
                <a:solidFill>
                  <a:srgbClr val="000000"/>
                </a:solidFill>
                <a:latin typeface="Segoe UI"/>
                <a:cs typeface="Segoe UI"/>
              </a:rPr>
              <a:t>‘smoking’</a:t>
            </a:r>
            <a:r>
              <a:rPr lang="en-GB" sz="3200" dirty="0">
                <a:solidFill>
                  <a:srgbClr val="000000"/>
                </a:solidFill>
                <a:latin typeface="Segoe UI"/>
                <a:cs typeface="Segoe UI"/>
              </a:rPr>
              <a:t>? </a:t>
            </a:r>
            <a:endParaRPr lang="en-GB" sz="3200" dirty="0">
              <a:latin typeface="Segoe UI"/>
              <a:cs typeface="Segoe UI"/>
            </a:endParaRPr>
          </a:p>
        </p:txBody>
      </p:sp>
      <p:sp>
        <p:nvSpPr>
          <p:cNvPr id="8" name="Rectangle 7">
            <a:extLst>
              <a:ext uri="{FF2B5EF4-FFF2-40B4-BE49-F238E27FC236}">
                <a16:creationId xmlns:a16="http://schemas.microsoft.com/office/drawing/2014/main" id="{EF530352-AA6B-3780-8A3A-FF7E5ADE3BA0}"/>
              </a:ext>
            </a:extLst>
          </p:cNvPr>
          <p:cNvSpPr/>
          <p:nvPr/>
        </p:nvSpPr>
        <p:spPr>
          <a:xfrm>
            <a:off x="6158355" y="1293931"/>
            <a:ext cx="5484011" cy="5131925"/>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i="1">
                <a:solidFill>
                  <a:schemeClr val="tx1"/>
                </a:solidFill>
                <a:latin typeface="Segoe UI" panose="020B0502040204020203" pitchFamily="34" charset="0"/>
                <a:cs typeface="Segoe UI" panose="020B0502040204020203" pitchFamily="34" charset="0"/>
              </a:rPr>
              <a:t> </a:t>
            </a:r>
            <a:r>
              <a:rPr lang="en-US" sz="4000" b="1" i="1">
                <a:solidFill>
                  <a:schemeClr val="tx1"/>
                </a:solidFill>
                <a:latin typeface="Segoe UI" panose="020B0502040204020203" pitchFamily="34" charset="0"/>
                <a:cs typeface="Segoe UI" panose="020B0502040204020203" pitchFamily="34" charset="0"/>
              </a:rPr>
              <a:t>Smoking</a:t>
            </a:r>
            <a:r>
              <a:rPr lang="en-US" sz="1801"/>
              <a:t> </a:t>
            </a:r>
          </a:p>
        </p:txBody>
      </p:sp>
      <p:sp>
        <p:nvSpPr>
          <p:cNvPr id="9" name="Oval Callout 8">
            <a:extLst>
              <a:ext uri="{FF2B5EF4-FFF2-40B4-BE49-F238E27FC236}">
                <a16:creationId xmlns:a16="http://schemas.microsoft.com/office/drawing/2014/main" id="{5838F34B-6817-5E99-3179-168B8E7F7311}"/>
              </a:ext>
            </a:extLst>
          </p:cNvPr>
          <p:cNvSpPr/>
          <p:nvPr/>
        </p:nvSpPr>
        <p:spPr>
          <a:xfrm rot="18685748">
            <a:off x="6357402" y="2089369"/>
            <a:ext cx="1623081" cy="1351884"/>
          </a:xfrm>
          <a:prstGeom prst="wedgeEllipse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3" name="Oval Callout 12">
            <a:extLst>
              <a:ext uri="{FF2B5EF4-FFF2-40B4-BE49-F238E27FC236}">
                <a16:creationId xmlns:a16="http://schemas.microsoft.com/office/drawing/2014/main" id="{CEE21254-3137-ACB3-BCF0-B4780837D548}"/>
              </a:ext>
            </a:extLst>
          </p:cNvPr>
          <p:cNvSpPr/>
          <p:nvPr/>
        </p:nvSpPr>
        <p:spPr>
          <a:xfrm rot="12767767">
            <a:off x="6253338" y="4305399"/>
            <a:ext cx="1708708" cy="1290661"/>
          </a:xfrm>
          <a:prstGeom prst="wedgeEllipse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4" name="Oval Callout 13">
            <a:extLst>
              <a:ext uri="{FF2B5EF4-FFF2-40B4-BE49-F238E27FC236}">
                <a16:creationId xmlns:a16="http://schemas.microsoft.com/office/drawing/2014/main" id="{6FEE01D6-ACDF-735B-B0E3-80AA3957EB54}"/>
              </a:ext>
            </a:extLst>
          </p:cNvPr>
          <p:cNvSpPr/>
          <p:nvPr/>
        </p:nvSpPr>
        <p:spPr>
          <a:xfrm rot="20468464">
            <a:off x="8108136" y="1550948"/>
            <a:ext cx="1418021" cy="1251993"/>
          </a:xfrm>
          <a:prstGeom prst="wedgeEllipse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5" name="Oval Callout 14">
            <a:extLst>
              <a:ext uri="{FF2B5EF4-FFF2-40B4-BE49-F238E27FC236}">
                <a16:creationId xmlns:a16="http://schemas.microsoft.com/office/drawing/2014/main" id="{8D7663E6-68B2-B7B3-5CCA-FAA2600F2BC3}"/>
              </a:ext>
            </a:extLst>
          </p:cNvPr>
          <p:cNvSpPr/>
          <p:nvPr/>
        </p:nvSpPr>
        <p:spPr>
          <a:xfrm rot="9433294">
            <a:off x="8307934" y="4878779"/>
            <a:ext cx="1429573" cy="1320073"/>
          </a:xfrm>
          <a:prstGeom prst="wedgeEllipse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6" name="Oval Callout 15">
            <a:extLst>
              <a:ext uri="{FF2B5EF4-FFF2-40B4-BE49-F238E27FC236}">
                <a16:creationId xmlns:a16="http://schemas.microsoft.com/office/drawing/2014/main" id="{948D6820-DB7A-C78E-C1AF-153D69573EDE}"/>
              </a:ext>
            </a:extLst>
          </p:cNvPr>
          <p:cNvSpPr/>
          <p:nvPr/>
        </p:nvSpPr>
        <p:spPr>
          <a:xfrm rot="5767232">
            <a:off x="10123459" y="4115701"/>
            <a:ext cx="1270402" cy="1430542"/>
          </a:xfrm>
          <a:prstGeom prst="wedgeEllipse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7" name="Oval Callout 16">
            <a:extLst>
              <a:ext uri="{FF2B5EF4-FFF2-40B4-BE49-F238E27FC236}">
                <a16:creationId xmlns:a16="http://schemas.microsoft.com/office/drawing/2014/main" id="{4E16A716-0E64-F9F5-73C8-28A64DEC3A76}"/>
              </a:ext>
            </a:extLst>
          </p:cNvPr>
          <p:cNvSpPr/>
          <p:nvPr/>
        </p:nvSpPr>
        <p:spPr>
          <a:xfrm rot="1001821">
            <a:off x="9892670" y="1890707"/>
            <a:ext cx="1298372" cy="1251993"/>
          </a:xfrm>
          <a:prstGeom prst="wedgeEllipse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a:p>
        </p:txBody>
      </p:sp>
      <p:pic>
        <p:nvPicPr>
          <p:cNvPr id="4" name="Picture 3" descr="A colorful rectangular sign with black text&#10;&#10;AI-generated content may be incorrect.">
            <a:extLst>
              <a:ext uri="{FF2B5EF4-FFF2-40B4-BE49-F238E27FC236}">
                <a16:creationId xmlns:a16="http://schemas.microsoft.com/office/drawing/2014/main" id="{1C854D73-B04A-5062-960F-3E0724E11A77}"/>
              </a:ext>
            </a:extLst>
          </p:cNvPr>
          <p:cNvPicPr>
            <a:picLocks noChangeAspect="1"/>
          </p:cNvPicPr>
          <p:nvPr/>
        </p:nvPicPr>
        <p:blipFill>
          <a:blip r:embed="rId15"/>
          <a:stretch>
            <a:fillRect/>
          </a:stretch>
        </p:blipFill>
        <p:spPr>
          <a:xfrm>
            <a:off x="-4349" y="38790"/>
            <a:ext cx="1400175" cy="971550"/>
          </a:xfrm>
          <a:prstGeom prst="rect">
            <a:avLst/>
          </a:prstGeom>
        </p:spPr>
      </p:pic>
      <p:pic>
        <p:nvPicPr>
          <p:cNvPr id="10" name="Picture 9" descr="A colorful rectangular sign with black text&#10;&#10;AI-generated content may be incorrect.">
            <a:extLst>
              <a:ext uri="{FF2B5EF4-FFF2-40B4-BE49-F238E27FC236}">
                <a16:creationId xmlns:a16="http://schemas.microsoft.com/office/drawing/2014/main" id="{8320343F-45E7-A006-3DBC-798A6C94FD5C}"/>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329637" y="84625"/>
            <a:ext cx="1264700" cy="916046"/>
          </a:xfrm>
          <a:prstGeom prst="rect">
            <a:avLst/>
          </a:prstGeom>
        </p:spPr>
      </p:pic>
      <p:pic>
        <p:nvPicPr>
          <p:cNvPr id="11" name="Picture 10" descr="Blue and white logo with text&#10;&#10;AI-generated content may be incorrect.">
            <a:extLst>
              <a:ext uri="{FF2B5EF4-FFF2-40B4-BE49-F238E27FC236}">
                <a16:creationId xmlns:a16="http://schemas.microsoft.com/office/drawing/2014/main" id="{6919CF31-AE46-5057-1390-104C72C9F8EE}"/>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10913968" y="201421"/>
            <a:ext cx="966293" cy="713431"/>
          </a:xfrm>
          <a:prstGeom prst="rect">
            <a:avLst/>
          </a:prstGeom>
        </p:spPr>
      </p:pic>
    </p:spTree>
    <p:extLst>
      <p:ext uri="{BB962C8B-B14F-4D97-AF65-F5344CB8AC3E}">
        <p14:creationId xmlns:p14="http://schemas.microsoft.com/office/powerpoint/2010/main" val="19176245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07E34-E899-1592-BA76-19780134DD35}"/>
            </a:ext>
          </a:extLst>
        </p:cNvPr>
        <p:cNvGrpSpPr/>
        <p:nvPr/>
      </p:nvGrpSpPr>
      <p:grpSpPr>
        <a:xfrm>
          <a:off x="0" y="0"/>
          <a:ext cx="0" cy="0"/>
          <a:chOff x="0" y="0"/>
          <a:chExt cx="0" cy="0"/>
        </a:xfrm>
      </p:grpSpPr>
      <p:sp>
        <p:nvSpPr>
          <p:cNvPr id="7" name="Title 5">
            <a:extLst>
              <a:ext uri="{FF2B5EF4-FFF2-40B4-BE49-F238E27FC236}">
                <a16:creationId xmlns:a16="http://schemas.microsoft.com/office/drawing/2014/main" id="{E9B73EDC-0E08-3375-8AD8-0EC0463DCE8D}"/>
              </a:ext>
            </a:extLst>
          </p:cNvPr>
          <p:cNvSpPr txBox="1">
            <a:spLocks/>
          </p:cNvSpPr>
          <p:nvPr/>
        </p:nvSpPr>
        <p:spPr>
          <a:xfrm>
            <a:off x="0" y="2"/>
            <a:ext cx="12192000" cy="1045029"/>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3200" b="1" dirty="0">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Smoking: What do we know?</a:t>
            </a:r>
          </a:p>
        </p:txBody>
      </p:sp>
      <p:sp>
        <p:nvSpPr>
          <p:cNvPr id="3" name="TextBox 2">
            <a:extLst>
              <a:ext uri="{FF2B5EF4-FFF2-40B4-BE49-F238E27FC236}">
                <a16:creationId xmlns:a16="http://schemas.microsoft.com/office/drawing/2014/main" id="{C1BE1E92-C320-3AE1-6925-EFD5468C14DE}"/>
              </a:ext>
            </a:extLst>
          </p:cNvPr>
          <p:cNvSpPr txBox="1"/>
          <p:nvPr/>
        </p:nvSpPr>
        <p:spPr>
          <a:xfrm>
            <a:off x="7837794" y="5152472"/>
            <a:ext cx="2135892" cy="646587"/>
          </a:xfrm>
          <a:prstGeom prst="rect">
            <a:avLst/>
          </a:prstGeom>
          <a:noFill/>
        </p:spPr>
        <p:txBody>
          <a:bodyPr wrap="square" rtlCol="0">
            <a:spAutoFit/>
          </a:bodyPr>
          <a:lstStyle/>
          <a:p>
            <a:pPr algn="ctr"/>
            <a:r>
              <a:rPr lang="en-US" sz="1801">
                <a:solidFill>
                  <a:schemeClr val="bg1"/>
                </a:solidFill>
                <a:latin typeface="Segoe UI" panose="020B0502040204020203" pitchFamily="34" charset="0"/>
                <a:cs typeface="Segoe UI" panose="020B0502040204020203" pitchFamily="34" charset="0"/>
              </a:rPr>
              <a:t>Can you think of anything else ? </a:t>
            </a:r>
          </a:p>
        </p:txBody>
      </p:sp>
      <mc:AlternateContent xmlns:mc="http://schemas.openxmlformats.org/markup-compatibility/2006" xmlns:p14="http://schemas.microsoft.com/office/powerpoint/2010/main">
        <mc:Choice Requires="p14">
          <p:contentPart p14:bwMode="auto" r:id="rId3">
            <p14:nvContentPartPr>
              <p14:cNvPr id="18" name="Ink 17">
                <a:extLst>
                  <a:ext uri="{FF2B5EF4-FFF2-40B4-BE49-F238E27FC236}">
                    <a16:creationId xmlns:a16="http://schemas.microsoft.com/office/drawing/2014/main" id="{DA2A17D0-FE9A-A4C5-DB7C-5A46AAD50BF0}"/>
                  </a:ext>
                </a:extLst>
              </p14:cNvPr>
              <p14:cNvContentPartPr/>
              <p14:nvPr/>
            </p14:nvContentPartPr>
            <p14:xfrm flipV="1">
              <a:off x="2170866" y="2339610"/>
              <a:ext cx="127193" cy="56628"/>
            </p14:xfrm>
          </p:contentPart>
        </mc:Choice>
        <mc:Fallback xmlns="">
          <p:pic>
            <p:nvPicPr>
              <p:cNvPr id="18" name="Ink 17">
                <a:extLst>
                  <a:ext uri="{FF2B5EF4-FFF2-40B4-BE49-F238E27FC236}">
                    <a16:creationId xmlns:a16="http://schemas.microsoft.com/office/drawing/2014/main" id="{DA2A17D0-FE9A-A4C5-DB7C-5A46AAD50BF0}"/>
                  </a:ext>
                </a:extLst>
              </p:cNvPr>
              <p:cNvPicPr/>
              <p:nvPr/>
            </p:nvPicPr>
            <p:blipFill>
              <a:blip r:embed="rId4"/>
              <a:stretch>
                <a:fillRect/>
              </a:stretch>
            </p:blipFill>
            <p:spPr>
              <a:xfrm flipV="1">
                <a:off x="2107810" y="2276490"/>
                <a:ext cx="252945" cy="182508"/>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9" name="Ink 18">
                <a:extLst>
                  <a:ext uri="{FF2B5EF4-FFF2-40B4-BE49-F238E27FC236}">
                    <a16:creationId xmlns:a16="http://schemas.microsoft.com/office/drawing/2014/main" id="{95389C6F-D59F-7DC2-21E5-76382EDCF88B}"/>
                  </a:ext>
                </a:extLst>
              </p14:cNvPr>
              <p14:cNvContentPartPr/>
              <p14:nvPr/>
            </p14:nvContentPartPr>
            <p14:xfrm flipH="1" flipV="1">
              <a:off x="2523894" y="2293890"/>
              <a:ext cx="399611" cy="68546"/>
            </p14:xfrm>
          </p:contentPart>
        </mc:Choice>
        <mc:Fallback xmlns="">
          <p:pic>
            <p:nvPicPr>
              <p:cNvPr id="19" name="Ink 18">
                <a:extLst>
                  <a:ext uri="{FF2B5EF4-FFF2-40B4-BE49-F238E27FC236}">
                    <a16:creationId xmlns:a16="http://schemas.microsoft.com/office/drawing/2014/main" id="{95389C6F-D59F-7DC2-21E5-76382EDCF88B}"/>
                  </a:ext>
                </a:extLst>
              </p:cNvPr>
              <p:cNvPicPr/>
              <p:nvPr/>
            </p:nvPicPr>
            <p:blipFill>
              <a:blip r:embed="rId6"/>
              <a:stretch>
                <a:fillRect/>
              </a:stretch>
            </p:blipFill>
            <p:spPr>
              <a:xfrm flipH="1" flipV="1">
                <a:off x="2460892" y="2230756"/>
                <a:ext cx="525254" cy="194454"/>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0" name="Ink 19">
                <a:extLst>
                  <a:ext uri="{FF2B5EF4-FFF2-40B4-BE49-F238E27FC236}">
                    <a16:creationId xmlns:a16="http://schemas.microsoft.com/office/drawing/2014/main" id="{3E9087B3-43C8-B254-7F01-CC0E0E2DC134}"/>
                  </a:ext>
                </a:extLst>
              </p14:cNvPr>
              <p14:cNvContentPartPr/>
              <p14:nvPr/>
            </p14:nvContentPartPr>
            <p14:xfrm>
              <a:off x="961987" y="3051797"/>
              <a:ext cx="361" cy="361"/>
            </p14:xfrm>
          </p:contentPart>
        </mc:Choice>
        <mc:Fallback xmlns="">
          <p:pic>
            <p:nvPicPr>
              <p:cNvPr id="20" name="Ink 19">
                <a:extLst>
                  <a:ext uri="{FF2B5EF4-FFF2-40B4-BE49-F238E27FC236}">
                    <a16:creationId xmlns:a16="http://schemas.microsoft.com/office/drawing/2014/main" id="{3E9087B3-43C8-B254-7F01-CC0E0E2DC134}"/>
                  </a:ext>
                </a:extLst>
              </p:cNvPr>
              <p:cNvPicPr/>
              <p:nvPr/>
            </p:nvPicPr>
            <p:blipFill>
              <a:blip r:embed="rId8"/>
              <a:stretch>
                <a:fillRect/>
              </a:stretch>
            </p:blipFill>
            <p:spPr>
              <a:xfrm>
                <a:off x="898812" y="2988622"/>
                <a:ext cx="126350" cy="12635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1" name="Ink 20">
                <a:extLst>
                  <a:ext uri="{FF2B5EF4-FFF2-40B4-BE49-F238E27FC236}">
                    <a16:creationId xmlns:a16="http://schemas.microsoft.com/office/drawing/2014/main" id="{88C81278-DF76-8BB7-A5E2-15F004965639}"/>
                  </a:ext>
                </a:extLst>
              </p14:cNvPr>
              <p14:cNvContentPartPr/>
              <p14:nvPr/>
            </p14:nvContentPartPr>
            <p14:xfrm>
              <a:off x="8076666" y="2591356"/>
              <a:ext cx="361" cy="361"/>
            </p14:xfrm>
          </p:contentPart>
        </mc:Choice>
        <mc:Fallback xmlns="">
          <p:pic>
            <p:nvPicPr>
              <p:cNvPr id="21" name="Ink 20">
                <a:extLst>
                  <a:ext uri="{FF2B5EF4-FFF2-40B4-BE49-F238E27FC236}">
                    <a16:creationId xmlns:a16="http://schemas.microsoft.com/office/drawing/2014/main" id="{88C81278-DF76-8BB7-A5E2-15F004965639}"/>
                  </a:ext>
                </a:extLst>
              </p:cNvPr>
              <p:cNvPicPr/>
              <p:nvPr/>
            </p:nvPicPr>
            <p:blipFill>
              <a:blip r:embed="rId8"/>
              <a:stretch>
                <a:fillRect/>
              </a:stretch>
            </p:blipFill>
            <p:spPr>
              <a:xfrm>
                <a:off x="8013491" y="2528181"/>
                <a:ext cx="126350" cy="12635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4" name="Ink 23">
                <a:extLst>
                  <a:ext uri="{FF2B5EF4-FFF2-40B4-BE49-F238E27FC236}">
                    <a16:creationId xmlns:a16="http://schemas.microsoft.com/office/drawing/2014/main" id="{089F2DE2-2372-BDC7-3D6B-3F3C3C5D6E5B}"/>
                  </a:ext>
                </a:extLst>
              </p14:cNvPr>
              <p14:cNvContentPartPr/>
              <p14:nvPr/>
            </p14:nvContentPartPr>
            <p14:xfrm>
              <a:off x="8092867" y="2380036"/>
              <a:ext cx="524880" cy="130681"/>
            </p14:xfrm>
          </p:contentPart>
        </mc:Choice>
        <mc:Fallback xmlns="">
          <p:pic>
            <p:nvPicPr>
              <p:cNvPr id="24" name="Ink 23">
                <a:extLst>
                  <a:ext uri="{FF2B5EF4-FFF2-40B4-BE49-F238E27FC236}">
                    <a16:creationId xmlns:a16="http://schemas.microsoft.com/office/drawing/2014/main" id="{089F2DE2-2372-BDC7-3D6B-3F3C3C5D6E5B}"/>
                  </a:ext>
                </a:extLst>
              </p:cNvPr>
              <p:cNvPicPr/>
              <p:nvPr/>
            </p:nvPicPr>
            <p:blipFill>
              <a:blip r:embed="rId11"/>
              <a:stretch>
                <a:fillRect/>
              </a:stretch>
            </p:blipFill>
            <p:spPr>
              <a:xfrm>
                <a:off x="8029867" y="2317036"/>
                <a:ext cx="650520" cy="256322"/>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5" name="Ink 24">
                <a:extLst>
                  <a:ext uri="{FF2B5EF4-FFF2-40B4-BE49-F238E27FC236}">
                    <a16:creationId xmlns:a16="http://schemas.microsoft.com/office/drawing/2014/main" id="{B3F20082-0962-C145-E5B9-906FDFFB7105}"/>
                  </a:ext>
                </a:extLst>
              </p14:cNvPr>
              <p14:cNvContentPartPr/>
              <p14:nvPr/>
            </p14:nvContentPartPr>
            <p14:xfrm>
              <a:off x="8949307" y="2261236"/>
              <a:ext cx="391680" cy="147961"/>
            </p14:xfrm>
          </p:contentPart>
        </mc:Choice>
        <mc:Fallback xmlns="">
          <p:pic>
            <p:nvPicPr>
              <p:cNvPr id="25" name="Ink 24">
                <a:extLst>
                  <a:ext uri="{FF2B5EF4-FFF2-40B4-BE49-F238E27FC236}">
                    <a16:creationId xmlns:a16="http://schemas.microsoft.com/office/drawing/2014/main" id="{B3F20082-0962-C145-E5B9-906FDFFB7105}"/>
                  </a:ext>
                </a:extLst>
              </p:cNvPr>
              <p:cNvPicPr/>
              <p:nvPr/>
            </p:nvPicPr>
            <p:blipFill>
              <a:blip r:embed="rId13"/>
              <a:stretch>
                <a:fillRect/>
              </a:stretch>
            </p:blipFill>
            <p:spPr>
              <a:xfrm>
                <a:off x="8886365" y="2198388"/>
                <a:ext cx="517205" cy="273297"/>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8" name="Ink 27">
                <a:extLst>
                  <a:ext uri="{FF2B5EF4-FFF2-40B4-BE49-F238E27FC236}">
                    <a16:creationId xmlns:a16="http://schemas.microsoft.com/office/drawing/2014/main" id="{0997DC30-741A-EFD1-15FA-EFB32926ACD9}"/>
                  </a:ext>
                </a:extLst>
              </p14:cNvPr>
              <p14:cNvContentPartPr/>
              <p14:nvPr/>
            </p14:nvContentPartPr>
            <p14:xfrm>
              <a:off x="4045027" y="2056037"/>
              <a:ext cx="361" cy="361"/>
            </p14:xfrm>
          </p:contentPart>
        </mc:Choice>
        <mc:Fallback xmlns="">
          <p:pic>
            <p:nvPicPr>
              <p:cNvPr id="28" name="Ink 27">
                <a:extLst>
                  <a:ext uri="{FF2B5EF4-FFF2-40B4-BE49-F238E27FC236}">
                    <a16:creationId xmlns:a16="http://schemas.microsoft.com/office/drawing/2014/main" id="{0997DC30-741A-EFD1-15FA-EFB32926ACD9}"/>
                  </a:ext>
                </a:extLst>
              </p:cNvPr>
              <p:cNvPicPr/>
              <p:nvPr/>
            </p:nvPicPr>
            <p:blipFill>
              <a:blip r:embed="rId8"/>
              <a:stretch>
                <a:fillRect/>
              </a:stretch>
            </p:blipFill>
            <p:spPr>
              <a:xfrm>
                <a:off x="3981852" y="1992862"/>
                <a:ext cx="126350" cy="126350"/>
              </a:xfrm>
              <a:prstGeom prst="rect">
                <a:avLst/>
              </a:prstGeom>
            </p:spPr>
          </p:pic>
        </mc:Fallback>
      </mc:AlternateContent>
      <p:sp>
        <p:nvSpPr>
          <p:cNvPr id="8" name="Rectangle 7">
            <a:extLst>
              <a:ext uri="{FF2B5EF4-FFF2-40B4-BE49-F238E27FC236}">
                <a16:creationId xmlns:a16="http://schemas.microsoft.com/office/drawing/2014/main" id="{C33C9E66-93FB-C179-33D6-7570D44453F3}"/>
              </a:ext>
            </a:extLst>
          </p:cNvPr>
          <p:cNvSpPr/>
          <p:nvPr/>
        </p:nvSpPr>
        <p:spPr>
          <a:xfrm>
            <a:off x="2945186" y="1394204"/>
            <a:ext cx="5484011" cy="51319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i="1">
                <a:solidFill>
                  <a:schemeClr val="tx1"/>
                </a:solidFill>
                <a:latin typeface="Segoe UI" panose="020B0502040204020203" pitchFamily="34" charset="0"/>
                <a:cs typeface="Segoe UI" panose="020B0502040204020203" pitchFamily="34" charset="0"/>
              </a:rPr>
              <a:t> Smoking</a:t>
            </a:r>
            <a:r>
              <a:rPr lang="en-US" sz="1801" b="1">
                <a:latin typeface="Segoe UI" panose="020B0502040204020203" pitchFamily="34" charset="0"/>
                <a:cs typeface="Segoe UI" panose="020B0502040204020203" pitchFamily="34" charset="0"/>
              </a:rPr>
              <a:t> </a:t>
            </a:r>
          </a:p>
        </p:txBody>
      </p:sp>
      <p:sp>
        <p:nvSpPr>
          <p:cNvPr id="9" name="Oval Callout 8">
            <a:extLst>
              <a:ext uri="{FF2B5EF4-FFF2-40B4-BE49-F238E27FC236}">
                <a16:creationId xmlns:a16="http://schemas.microsoft.com/office/drawing/2014/main" id="{64C54455-2ABC-359C-2B1C-8E9585715A96}"/>
              </a:ext>
            </a:extLst>
          </p:cNvPr>
          <p:cNvSpPr/>
          <p:nvPr/>
        </p:nvSpPr>
        <p:spPr>
          <a:xfrm rot="20995692">
            <a:off x="5914246" y="1713961"/>
            <a:ext cx="1623081" cy="1351884"/>
          </a:xfrm>
          <a:prstGeom prst="wedgeEllipseCallou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3" name="Oval Callout 12">
            <a:extLst>
              <a:ext uri="{FF2B5EF4-FFF2-40B4-BE49-F238E27FC236}">
                <a16:creationId xmlns:a16="http://schemas.microsoft.com/office/drawing/2014/main" id="{81D3B081-0250-5C3C-3B56-D0A5BB4E73BC}"/>
              </a:ext>
            </a:extLst>
          </p:cNvPr>
          <p:cNvSpPr/>
          <p:nvPr/>
        </p:nvSpPr>
        <p:spPr>
          <a:xfrm rot="14730856">
            <a:off x="1967104" y="2909266"/>
            <a:ext cx="1708708" cy="1290661"/>
          </a:xfrm>
          <a:prstGeom prst="wedgeEllipseCallou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4" name="Oval Callout 13">
            <a:extLst>
              <a:ext uri="{FF2B5EF4-FFF2-40B4-BE49-F238E27FC236}">
                <a16:creationId xmlns:a16="http://schemas.microsoft.com/office/drawing/2014/main" id="{AC843390-0321-D6F8-2693-6DF41908BBE0}"/>
              </a:ext>
            </a:extLst>
          </p:cNvPr>
          <p:cNvSpPr/>
          <p:nvPr/>
        </p:nvSpPr>
        <p:spPr>
          <a:xfrm rot="19167982">
            <a:off x="2485157" y="1244164"/>
            <a:ext cx="1418021" cy="1251993"/>
          </a:xfrm>
          <a:prstGeom prst="wedgeEllipseCallou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5" name="Oval Callout 14">
            <a:extLst>
              <a:ext uri="{FF2B5EF4-FFF2-40B4-BE49-F238E27FC236}">
                <a16:creationId xmlns:a16="http://schemas.microsoft.com/office/drawing/2014/main" id="{E2251DAE-41EB-93F6-B4B7-9D4ABA703CCF}"/>
              </a:ext>
            </a:extLst>
          </p:cNvPr>
          <p:cNvSpPr/>
          <p:nvPr/>
        </p:nvSpPr>
        <p:spPr>
          <a:xfrm rot="12678147">
            <a:off x="2241799" y="4664178"/>
            <a:ext cx="1556363" cy="1622916"/>
          </a:xfrm>
          <a:prstGeom prst="wedgeEllipseCallou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6" name="Oval Callout 15">
            <a:extLst>
              <a:ext uri="{FF2B5EF4-FFF2-40B4-BE49-F238E27FC236}">
                <a16:creationId xmlns:a16="http://schemas.microsoft.com/office/drawing/2014/main" id="{C223EC36-0550-BD56-F2CB-38B10E6E4238}"/>
              </a:ext>
            </a:extLst>
          </p:cNvPr>
          <p:cNvSpPr/>
          <p:nvPr/>
        </p:nvSpPr>
        <p:spPr>
          <a:xfrm rot="11278336">
            <a:off x="4227099" y="5167853"/>
            <a:ext cx="1270402" cy="1430542"/>
          </a:xfrm>
          <a:prstGeom prst="wedgeEllipseCallou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7" name="Oval Callout 16">
            <a:extLst>
              <a:ext uri="{FF2B5EF4-FFF2-40B4-BE49-F238E27FC236}">
                <a16:creationId xmlns:a16="http://schemas.microsoft.com/office/drawing/2014/main" id="{86AB6EA3-83D0-6AD6-94C4-AFC76154BC05}"/>
              </a:ext>
            </a:extLst>
          </p:cNvPr>
          <p:cNvSpPr/>
          <p:nvPr/>
        </p:nvSpPr>
        <p:spPr>
          <a:xfrm rot="1001821">
            <a:off x="7730064" y="1191798"/>
            <a:ext cx="1298372" cy="1251993"/>
          </a:xfrm>
          <a:prstGeom prst="wedgeEllipseCallou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0" name="Oval Callout 9">
            <a:extLst>
              <a:ext uri="{FF2B5EF4-FFF2-40B4-BE49-F238E27FC236}">
                <a16:creationId xmlns:a16="http://schemas.microsoft.com/office/drawing/2014/main" id="{6FA10439-B1CA-D521-E3F0-B4309478820A}"/>
              </a:ext>
            </a:extLst>
          </p:cNvPr>
          <p:cNvSpPr/>
          <p:nvPr/>
        </p:nvSpPr>
        <p:spPr>
          <a:xfrm rot="2331735">
            <a:off x="9073898" y="1672910"/>
            <a:ext cx="1708708" cy="1508240"/>
          </a:xfrm>
          <a:prstGeom prst="wedgeEllipseCallou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2" name="TextBox 11">
            <a:extLst>
              <a:ext uri="{FF2B5EF4-FFF2-40B4-BE49-F238E27FC236}">
                <a16:creationId xmlns:a16="http://schemas.microsoft.com/office/drawing/2014/main" id="{95874477-0216-8889-3484-B73D45047C23}"/>
              </a:ext>
            </a:extLst>
          </p:cNvPr>
          <p:cNvSpPr txBox="1"/>
          <p:nvPr/>
        </p:nvSpPr>
        <p:spPr>
          <a:xfrm>
            <a:off x="6094897" y="2144662"/>
            <a:ext cx="1422626" cy="384721"/>
          </a:xfrm>
          <a:prstGeom prst="rect">
            <a:avLst/>
          </a:prstGeom>
          <a:noFill/>
        </p:spPr>
        <p:txBody>
          <a:bodyPr wrap="square">
            <a:spAutoFit/>
          </a:bodyPr>
          <a:lstStyle/>
          <a:p>
            <a:r>
              <a:rPr lang="en-GB" sz="1900" kern="0" dirty="0">
                <a:solidFill>
                  <a:schemeClr val="bg1"/>
                </a:solidFill>
                <a:latin typeface="Segoe UI" panose="020B0502040204020203" pitchFamily="34" charset="0"/>
                <a:ea typeface="Times New Roman" panose="02020603050405020304" pitchFamily="18" charset="0"/>
                <a:cs typeface="Segoe UI" panose="020B0502040204020203" pitchFamily="34" charset="0"/>
              </a:rPr>
              <a:t>Cigarettes</a:t>
            </a:r>
            <a:endParaRPr lang="en-US" sz="1900" dirty="0">
              <a:solidFill>
                <a:schemeClr val="bg1"/>
              </a:solidFill>
              <a:latin typeface="Segoe UI" panose="020B0502040204020203" pitchFamily="34" charset="0"/>
              <a:cs typeface="Segoe UI" panose="020B0502040204020203" pitchFamily="34" charset="0"/>
            </a:endParaRPr>
          </a:p>
        </p:txBody>
      </p:sp>
      <p:sp>
        <p:nvSpPr>
          <p:cNvPr id="23" name="TextBox 22">
            <a:extLst>
              <a:ext uri="{FF2B5EF4-FFF2-40B4-BE49-F238E27FC236}">
                <a16:creationId xmlns:a16="http://schemas.microsoft.com/office/drawing/2014/main" id="{2B83B8F2-2DB9-E90B-9AD0-DEF8BA91961D}"/>
              </a:ext>
            </a:extLst>
          </p:cNvPr>
          <p:cNvSpPr txBox="1"/>
          <p:nvPr/>
        </p:nvSpPr>
        <p:spPr>
          <a:xfrm>
            <a:off x="2439426" y="3051873"/>
            <a:ext cx="1486660" cy="969498"/>
          </a:xfrm>
          <a:prstGeom prst="rect">
            <a:avLst/>
          </a:prstGeom>
          <a:noFill/>
        </p:spPr>
        <p:txBody>
          <a:bodyPr wrap="square" lIns="91440" tIns="45721" rIns="91440" bIns="45721" anchor="t">
            <a:spAutoFit/>
          </a:bodyPr>
          <a:lstStyle/>
          <a:p>
            <a:r>
              <a:rPr lang="en-GB" sz="1900" kern="0">
                <a:solidFill>
                  <a:schemeClr val="bg1"/>
                </a:solidFill>
                <a:latin typeface="Segoe UI"/>
                <a:cs typeface="Segoe UI"/>
              </a:rPr>
              <a:t>Yellow teeth/ hands</a:t>
            </a:r>
          </a:p>
        </p:txBody>
      </p:sp>
      <p:sp>
        <p:nvSpPr>
          <p:cNvPr id="27" name="TextBox 26">
            <a:extLst>
              <a:ext uri="{FF2B5EF4-FFF2-40B4-BE49-F238E27FC236}">
                <a16:creationId xmlns:a16="http://schemas.microsoft.com/office/drawing/2014/main" id="{9217D928-E3FE-B741-D7FB-A10126C1A9E3}"/>
              </a:ext>
            </a:extLst>
          </p:cNvPr>
          <p:cNvSpPr txBox="1"/>
          <p:nvPr/>
        </p:nvSpPr>
        <p:spPr>
          <a:xfrm>
            <a:off x="2822933" y="1533761"/>
            <a:ext cx="904937" cy="677110"/>
          </a:xfrm>
          <a:prstGeom prst="rect">
            <a:avLst/>
          </a:prstGeom>
          <a:noFill/>
        </p:spPr>
        <p:txBody>
          <a:bodyPr wrap="square" lIns="91440" tIns="45721" rIns="91440" bIns="45721" anchor="t">
            <a:spAutoFit/>
          </a:bodyPr>
          <a:lstStyle/>
          <a:p>
            <a:r>
              <a:rPr lang="en-GB" sz="1900" kern="0">
                <a:solidFill>
                  <a:schemeClr val="bg1"/>
                </a:solidFill>
                <a:latin typeface="Segoe UI"/>
                <a:cs typeface="Segoe UI"/>
              </a:rPr>
              <a:t>Poor Health</a:t>
            </a:r>
            <a:endParaRPr lang="en-US" sz="1900">
              <a:solidFill>
                <a:schemeClr val="bg1"/>
              </a:solidFill>
              <a:latin typeface="Segoe UI" panose="020B0502040204020203" pitchFamily="34" charset="0"/>
              <a:cs typeface="Segoe UI" panose="020B0502040204020203" pitchFamily="34" charset="0"/>
            </a:endParaRPr>
          </a:p>
        </p:txBody>
      </p:sp>
      <p:sp>
        <p:nvSpPr>
          <p:cNvPr id="30" name="TextBox 29">
            <a:extLst>
              <a:ext uri="{FF2B5EF4-FFF2-40B4-BE49-F238E27FC236}">
                <a16:creationId xmlns:a16="http://schemas.microsoft.com/office/drawing/2014/main" id="{99379335-AD53-0DE5-84AF-301B1FB1AB32}"/>
              </a:ext>
            </a:extLst>
          </p:cNvPr>
          <p:cNvSpPr txBox="1"/>
          <p:nvPr/>
        </p:nvSpPr>
        <p:spPr>
          <a:xfrm>
            <a:off x="8046238" y="1554051"/>
            <a:ext cx="904937" cy="384721"/>
          </a:xfrm>
          <a:prstGeom prst="rect">
            <a:avLst/>
          </a:prstGeom>
          <a:noFill/>
        </p:spPr>
        <p:txBody>
          <a:bodyPr wrap="square">
            <a:spAutoFit/>
          </a:bodyPr>
          <a:lstStyle/>
          <a:p>
            <a:r>
              <a:rPr lang="en-GB" sz="1900" kern="0" dirty="0">
                <a:solidFill>
                  <a:schemeClr val="bg1"/>
                </a:solidFill>
                <a:latin typeface="Segoe UI" panose="020B0502040204020203" pitchFamily="34" charset="0"/>
                <a:cs typeface="Segoe UI" panose="020B0502040204020203" pitchFamily="34" charset="0"/>
              </a:rPr>
              <a:t>Cost</a:t>
            </a:r>
            <a:r>
              <a:rPr lang="en-GB" sz="1900" kern="0" dirty="0">
                <a:solidFill>
                  <a:srgbClr val="000000"/>
                </a:solidFill>
                <a:latin typeface="Segoe UI" panose="020B0502040204020203" pitchFamily="34" charset="0"/>
                <a:cs typeface="Segoe UI" panose="020B0502040204020203" pitchFamily="34" charset="0"/>
              </a:rPr>
              <a:t> </a:t>
            </a:r>
            <a:endParaRPr lang="en-US" sz="1900" dirty="0">
              <a:latin typeface="Segoe UI" panose="020B0502040204020203" pitchFamily="34" charset="0"/>
              <a:cs typeface="Segoe UI" panose="020B0502040204020203" pitchFamily="34" charset="0"/>
            </a:endParaRPr>
          </a:p>
        </p:txBody>
      </p:sp>
      <p:sp>
        <p:nvSpPr>
          <p:cNvPr id="31" name="TextBox 30">
            <a:extLst>
              <a:ext uri="{FF2B5EF4-FFF2-40B4-BE49-F238E27FC236}">
                <a16:creationId xmlns:a16="http://schemas.microsoft.com/office/drawing/2014/main" id="{AFF8C705-7EBB-3F1F-3409-87F48481C6DA}"/>
              </a:ext>
            </a:extLst>
          </p:cNvPr>
          <p:cNvSpPr txBox="1"/>
          <p:nvPr/>
        </p:nvSpPr>
        <p:spPr>
          <a:xfrm>
            <a:off x="9143794" y="2255538"/>
            <a:ext cx="1568917" cy="384721"/>
          </a:xfrm>
          <a:prstGeom prst="rect">
            <a:avLst/>
          </a:prstGeom>
          <a:noFill/>
        </p:spPr>
        <p:txBody>
          <a:bodyPr wrap="square">
            <a:spAutoFit/>
          </a:bodyPr>
          <a:lstStyle/>
          <a:p>
            <a:r>
              <a:rPr lang="en-GB" sz="1900" kern="0" dirty="0">
                <a:solidFill>
                  <a:schemeClr val="bg1"/>
                </a:solidFill>
                <a:latin typeface="Segoe UI" panose="020B0502040204020203" pitchFamily="34" charset="0"/>
                <a:cs typeface="Segoe UI" panose="020B0502040204020203" pitchFamily="34" charset="0"/>
              </a:rPr>
              <a:t>Environment</a:t>
            </a:r>
            <a:endParaRPr lang="en-US" sz="1900" dirty="0">
              <a:solidFill>
                <a:schemeClr val="bg1"/>
              </a:solidFill>
              <a:latin typeface="Segoe UI" panose="020B0502040204020203" pitchFamily="34" charset="0"/>
              <a:cs typeface="Segoe UI" panose="020B0502040204020203" pitchFamily="34" charset="0"/>
            </a:endParaRPr>
          </a:p>
        </p:txBody>
      </p:sp>
      <p:sp>
        <p:nvSpPr>
          <p:cNvPr id="32" name="TextBox 31">
            <a:extLst>
              <a:ext uri="{FF2B5EF4-FFF2-40B4-BE49-F238E27FC236}">
                <a16:creationId xmlns:a16="http://schemas.microsoft.com/office/drawing/2014/main" id="{CB8F4A98-447B-C434-5F90-3350CA8243A3}"/>
              </a:ext>
            </a:extLst>
          </p:cNvPr>
          <p:cNvSpPr txBox="1"/>
          <p:nvPr/>
        </p:nvSpPr>
        <p:spPr>
          <a:xfrm>
            <a:off x="4328488" y="5606797"/>
            <a:ext cx="1185189" cy="677108"/>
          </a:xfrm>
          <a:prstGeom prst="rect">
            <a:avLst/>
          </a:prstGeom>
          <a:noFill/>
        </p:spPr>
        <p:txBody>
          <a:bodyPr wrap="square">
            <a:spAutoFit/>
          </a:bodyPr>
          <a:lstStyle/>
          <a:p>
            <a:r>
              <a:rPr lang="en-GB" sz="1900" kern="0" dirty="0">
                <a:solidFill>
                  <a:srgbClr val="000000"/>
                </a:solidFill>
                <a:latin typeface="Segoe UI" panose="020B0502040204020203" pitchFamily="34" charset="0"/>
                <a:cs typeface="Segoe UI" panose="020B0502040204020203" pitchFamily="34" charset="0"/>
              </a:rPr>
              <a:t>Minority / FOMO </a:t>
            </a:r>
            <a:endParaRPr lang="en-US" sz="1900" dirty="0">
              <a:latin typeface="Segoe UI" panose="020B0502040204020203" pitchFamily="34" charset="0"/>
              <a:cs typeface="Segoe UI" panose="020B0502040204020203" pitchFamily="34" charset="0"/>
            </a:endParaRPr>
          </a:p>
        </p:txBody>
      </p:sp>
      <p:sp>
        <p:nvSpPr>
          <p:cNvPr id="34" name="Oval Callout 33">
            <a:extLst>
              <a:ext uri="{FF2B5EF4-FFF2-40B4-BE49-F238E27FC236}">
                <a16:creationId xmlns:a16="http://schemas.microsoft.com/office/drawing/2014/main" id="{18AD8519-E2CC-6EDD-3BB2-C7F8A9C09115}"/>
              </a:ext>
            </a:extLst>
          </p:cNvPr>
          <p:cNvSpPr/>
          <p:nvPr/>
        </p:nvSpPr>
        <p:spPr>
          <a:xfrm rot="12767767">
            <a:off x="7420745" y="2963815"/>
            <a:ext cx="1708708" cy="1290661"/>
          </a:xfrm>
          <a:prstGeom prst="wedgeEllipseCallou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35" name="Oval Callout 34">
            <a:extLst>
              <a:ext uri="{FF2B5EF4-FFF2-40B4-BE49-F238E27FC236}">
                <a16:creationId xmlns:a16="http://schemas.microsoft.com/office/drawing/2014/main" id="{F5C311CE-C522-C195-5874-84A87430AA76}"/>
              </a:ext>
            </a:extLst>
          </p:cNvPr>
          <p:cNvSpPr/>
          <p:nvPr/>
        </p:nvSpPr>
        <p:spPr>
          <a:xfrm rot="6107688">
            <a:off x="7614835" y="4864366"/>
            <a:ext cx="1708708" cy="1290661"/>
          </a:xfrm>
          <a:prstGeom prst="wedgeEllipseCallou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36" name="Oval Callout 35">
            <a:extLst>
              <a:ext uri="{FF2B5EF4-FFF2-40B4-BE49-F238E27FC236}">
                <a16:creationId xmlns:a16="http://schemas.microsoft.com/office/drawing/2014/main" id="{B17AC04F-7888-7193-D1A5-94A22697AAD3}"/>
              </a:ext>
            </a:extLst>
          </p:cNvPr>
          <p:cNvSpPr/>
          <p:nvPr/>
        </p:nvSpPr>
        <p:spPr>
          <a:xfrm rot="4105743">
            <a:off x="9909040" y="3473338"/>
            <a:ext cx="1708708" cy="1604011"/>
          </a:xfrm>
          <a:prstGeom prst="wedgeEllipseCallou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37" name="Oval Callout 36">
            <a:extLst>
              <a:ext uri="{FF2B5EF4-FFF2-40B4-BE49-F238E27FC236}">
                <a16:creationId xmlns:a16="http://schemas.microsoft.com/office/drawing/2014/main" id="{F6B02C07-23A3-72E8-1409-5378AB698E5E}"/>
              </a:ext>
            </a:extLst>
          </p:cNvPr>
          <p:cNvSpPr/>
          <p:nvPr/>
        </p:nvSpPr>
        <p:spPr>
          <a:xfrm rot="17930862">
            <a:off x="3942530" y="1968541"/>
            <a:ext cx="1708708" cy="1290661"/>
          </a:xfrm>
          <a:prstGeom prst="wedgeEllipseCallou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38" name="Oval Callout 37">
            <a:extLst>
              <a:ext uri="{FF2B5EF4-FFF2-40B4-BE49-F238E27FC236}">
                <a16:creationId xmlns:a16="http://schemas.microsoft.com/office/drawing/2014/main" id="{445E8FA4-2EFB-7185-9424-5E5278830334}"/>
              </a:ext>
            </a:extLst>
          </p:cNvPr>
          <p:cNvSpPr/>
          <p:nvPr/>
        </p:nvSpPr>
        <p:spPr>
          <a:xfrm rot="14528368">
            <a:off x="125868" y="3293540"/>
            <a:ext cx="1708708" cy="1290661"/>
          </a:xfrm>
          <a:prstGeom prst="wedgeEllipseCallou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39" name="Oval Callout 38">
            <a:extLst>
              <a:ext uri="{FF2B5EF4-FFF2-40B4-BE49-F238E27FC236}">
                <a16:creationId xmlns:a16="http://schemas.microsoft.com/office/drawing/2014/main" id="{7FE49A0F-B26E-B9F4-28F0-A8A7C53A42D2}"/>
              </a:ext>
            </a:extLst>
          </p:cNvPr>
          <p:cNvSpPr/>
          <p:nvPr/>
        </p:nvSpPr>
        <p:spPr>
          <a:xfrm rot="16596876">
            <a:off x="324675" y="1369766"/>
            <a:ext cx="1708708" cy="1290661"/>
          </a:xfrm>
          <a:prstGeom prst="wedgeEllipseCallou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40" name="TextBox 39">
            <a:extLst>
              <a:ext uri="{FF2B5EF4-FFF2-40B4-BE49-F238E27FC236}">
                <a16:creationId xmlns:a16="http://schemas.microsoft.com/office/drawing/2014/main" id="{576A7B32-F8C5-236B-0F16-5E8827C38105}"/>
              </a:ext>
            </a:extLst>
          </p:cNvPr>
          <p:cNvSpPr txBox="1"/>
          <p:nvPr/>
        </p:nvSpPr>
        <p:spPr>
          <a:xfrm>
            <a:off x="4261402" y="2398026"/>
            <a:ext cx="1422626" cy="384721"/>
          </a:xfrm>
          <a:prstGeom prst="rect">
            <a:avLst/>
          </a:prstGeom>
          <a:noFill/>
        </p:spPr>
        <p:txBody>
          <a:bodyPr wrap="square">
            <a:spAutoFit/>
          </a:bodyPr>
          <a:lstStyle/>
          <a:p>
            <a:r>
              <a:rPr lang="en-GB" sz="1900" kern="0">
                <a:solidFill>
                  <a:schemeClr val="bg1"/>
                </a:solidFill>
                <a:latin typeface="Segoe UI" panose="020B0502040204020203" pitchFamily="34" charset="0"/>
                <a:cs typeface="Segoe UI" panose="020B0502040204020203" pitchFamily="34" charset="0"/>
              </a:rPr>
              <a:t>Tobacco</a:t>
            </a:r>
            <a:endParaRPr lang="en-US" sz="1900">
              <a:solidFill>
                <a:schemeClr val="bg1"/>
              </a:solidFill>
              <a:latin typeface="Segoe UI" panose="020B0502040204020203" pitchFamily="34" charset="0"/>
              <a:cs typeface="Segoe UI" panose="020B0502040204020203" pitchFamily="34" charset="0"/>
            </a:endParaRPr>
          </a:p>
        </p:txBody>
      </p:sp>
      <p:sp>
        <p:nvSpPr>
          <p:cNvPr id="41" name="TextBox 40">
            <a:extLst>
              <a:ext uri="{FF2B5EF4-FFF2-40B4-BE49-F238E27FC236}">
                <a16:creationId xmlns:a16="http://schemas.microsoft.com/office/drawing/2014/main" id="{A2C5A988-4AE3-C15A-6B56-DA4D741922AE}"/>
              </a:ext>
            </a:extLst>
          </p:cNvPr>
          <p:cNvSpPr txBox="1"/>
          <p:nvPr/>
        </p:nvSpPr>
        <p:spPr>
          <a:xfrm>
            <a:off x="564834" y="1560491"/>
            <a:ext cx="1380196" cy="969498"/>
          </a:xfrm>
          <a:prstGeom prst="rect">
            <a:avLst/>
          </a:prstGeom>
          <a:noFill/>
        </p:spPr>
        <p:txBody>
          <a:bodyPr wrap="square" lIns="91440" tIns="45721" rIns="91440" bIns="45721" anchor="t">
            <a:spAutoFit/>
          </a:bodyPr>
          <a:lstStyle/>
          <a:p>
            <a:r>
              <a:rPr lang="en-GB" sz="1900" kern="0">
                <a:solidFill>
                  <a:schemeClr val="bg1"/>
                </a:solidFill>
                <a:latin typeface="Segoe UI"/>
                <a:cs typeface="Segoe UI"/>
              </a:rPr>
              <a:t>Toxic chemicals/tar </a:t>
            </a:r>
            <a:endParaRPr lang="en-US" sz="1900">
              <a:solidFill>
                <a:schemeClr val="bg1"/>
              </a:solidFill>
              <a:latin typeface="Segoe UI"/>
              <a:cs typeface="Segoe UI"/>
            </a:endParaRPr>
          </a:p>
        </p:txBody>
      </p:sp>
      <p:sp>
        <p:nvSpPr>
          <p:cNvPr id="42" name="Oval Callout 41">
            <a:extLst>
              <a:ext uri="{FF2B5EF4-FFF2-40B4-BE49-F238E27FC236}">
                <a16:creationId xmlns:a16="http://schemas.microsoft.com/office/drawing/2014/main" id="{694683A2-B63D-ECF5-4924-7317D6E14230}"/>
              </a:ext>
            </a:extLst>
          </p:cNvPr>
          <p:cNvSpPr/>
          <p:nvPr/>
        </p:nvSpPr>
        <p:spPr>
          <a:xfrm rot="7724415">
            <a:off x="5995708" y="5002522"/>
            <a:ext cx="1418021" cy="1251993"/>
          </a:xfrm>
          <a:prstGeom prst="wedgeEllipseCallou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43" name="TextBox 42">
            <a:extLst>
              <a:ext uri="{FF2B5EF4-FFF2-40B4-BE49-F238E27FC236}">
                <a16:creationId xmlns:a16="http://schemas.microsoft.com/office/drawing/2014/main" id="{E1D53309-C0CB-417F-070F-ABDE6DC30712}"/>
              </a:ext>
            </a:extLst>
          </p:cNvPr>
          <p:cNvSpPr txBox="1"/>
          <p:nvPr/>
        </p:nvSpPr>
        <p:spPr>
          <a:xfrm>
            <a:off x="6237961" y="5231501"/>
            <a:ext cx="1129008" cy="677108"/>
          </a:xfrm>
          <a:prstGeom prst="rect">
            <a:avLst/>
          </a:prstGeom>
          <a:noFill/>
        </p:spPr>
        <p:txBody>
          <a:bodyPr wrap="square">
            <a:spAutoFit/>
          </a:bodyPr>
          <a:lstStyle/>
          <a:p>
            <a:r>
              <a:rPr lang="en-GB" sz="1900" kern="0">
                <a:solidFill>
                  <a:srgbClr val="000000"/>
                </a:solidFill>
                <a:latin typeface="Segoe UI" panose="020B0502040204020203" pitchFamily="34" charset="0"/>
                <a:cs typeface="Segoe UI" panose="020B0502040204020203" pitchFamily="34" charset="0"/>
              </a:rPr>
              <a:t>Peer pressure</a:t>
            </a:r>
            <a:endParaRPr lang="en-US" sz="1900">
              <a:latin typeface="Segoe UI" panose="020B0502040204020203" pitchFamily="34" charset="0"/>
              <a:cs typeface="Segoe UI" panose="020B0502040204020203" pitchFamily="34" charset="0"/>
            </a:endParaRPr>
          </a:p>
        </p:txBody>
      </p:sp>
      <p:sp>
        <p:nvSpPr>
          <p:cNvPr id="44" name="TextBox 43">
            <a:extLst>
              <a:ext uri="{FF2B5EF4-FFF2-40B4-BE49-F238E27FC236}">
                <a16:creationId xmlns:a16="http://schemas.microsoft.com/office/drawing/2014/main" id="{CB519058-CEFF-3765-F295-52D2F8F6EDBD}"/>
              </a:ext>
            </a:extLst>
          </p:cNvPr>
          <p:cNvSpPr txBox="1"/>
          <p:nvPr/>
        </p:nvSpPr>
        <p:spPr>
          <a:xfrm>
            <a:off x="7743695" y="3407313"/>
            <a:ext cx="1185189" cy="384721"/>
          </a:xfrm>
          <a:prstGeom prst="rect">
            <a:avLst/>
          </a:prstGeom>
          <a:noFill/>
        </p:spPr>
        <p:txBody>
          <a:bodyPr wrap="square">
            <a:spAutoFit/>
          </a:bodyPr>
          <a:lstStyle/>
          <a:p>
            <a:r>
              <a:rPr lang="en-GB" sz="1900" kern="0" dirty="0">
                <a:solidFill>
                  <a:schemeClr val="bg1"/>
                </a:solidFill>
                <a:latin typeface="Segoe UI" panose="020B0502040204020203" pitchFamily="34" charset="0"/>
                <a:cs typeface="Segoe UI" panose="020B0502040204020203" pitchFamily="34" charset="0"/>
              </a:rPr>
              <a:t>Adverts </a:t>
            </a:r>
            <a:endParaRPr lang="en-US" sz="1900" dirty="0">
              <a:solidFill>
                <a:schemeClr val="bg1"/>
              </a:solidFill>
              <a:latin typeface="Segoe UI" panose="020B0502040204020203" pitchFamily="34" charset="0"/>
              <a:cs typeface="Segoe UI" panose="020B0502040204020203" pitchFamily="34" charset="0"/>
            </a:endParaRPr>
          </a:p>
        </p:txBody>
      </p:sp>
      <p:sp>
        <p:nvSpPr>
          <p:cNvPr id="45" name="TextBox 44">
            <a:extLst>
              <a:ext uri="{FF2B5EF4-FFF2-40B4-BE49-F238E27FC236}">
                <a16:creationId xmlns:a16="http://schemas.microsoft.com/office/drawing/2014/main" id="{66CF78DC-E12A-0453-320D-92200968C214}"/>
              </a:ext>
            </a:extLst>
          </p:cNvPr>
          <p:cNvSpPr txBox="1"/>
          <p:nvPr/>
        </p:nvSpPr>
        <p:spPr>
          <a:xfrm>
            <a:off x="558924" y="3628380"/>
            <a:ext cx="1185189" cy="677108"/>
          </a:xfrm>
          <a:prstGeom prst="rect">
            <a:avLst/>
          </a:prstGeom>
          <a:noFill/>
        </p:spPr>
        <p:txBody>
          <a:bodyPr wrap="square">
            <a:spAutoFit/>
          </a:bodyPr>
          <a:lstStyle/>
          <a:p>
            <a:r>
              <a:rPr lang="en-GB" sz="1900" kern="0">
                <a:solidFill>
                  <a:schemeClr val="bg1"/>
                </a:solidFill>
                <a:latin typeface="Segoe UI" panose="020B0502040204020203" pitchFamily="34" charset="0"/>
                <a:cs typeface="Segoe UI" panose="020B0502040204020203" pitchFamily="34" charset="0"/>
              </a:rPr>
              <a:t>Stress relief  </a:t>
            </a:r>
            <a:endParaRPr lang="en-US" sz="1900">
              <a:solidFill>
                <a:schemeClr val="bg1"/>
              </a:solidFill>
              <a:latin typeface="Segoe UI" panose="020B0502040204020203" pitchFamily="34" charset="0"/>
              <a:cs typeface="Segoe UI" panose="020B0502040204020203" pitchFamily="34" charset="0"/>
            </a:endParaRPr>
          </a:p>
        </p:txBody>
      </p:sp>
      <p:sp>
        <p:nvSpPr>
          <p:cNvPr id="46" name="TextBox 45">
            <a:extLst>
              <a:ext uri="{FF2B5EF4-FFF2-40B4-BE49-F238E27FC236}">
                <a16:creationId xmlns:a16="http://schemas.microsoft.com/office/drawing/2014/main" id="{B0232163-FBAF-B59D-33D6-9062241F9A63}"/>
              </a:ext>
            </a:extLst>
          </p:cNvPr>
          <p:cNvSpPr txBox="1"/>
          <p:nvPr/>
        </p:nvSpPr>
        <p:spPr>
          <a:xfrm>
            <a:off x="7965329" y="5035039"/>
            <a:ext cx="1069563" cy="969498"/>
          </a:xfrm>
          <a:prstGeom prst="rect">
            <a:avLst/>
          </a:prstGeom>
          <a:noFill/>
        </p:spPr>
        <p:txBody>
          <a:bodyPr wrap="square" lIns="91440" tIns="45721" rIns="91440" bIns="45721" anchor="t">
            <a:spAutoFit/>
          </a:bodyPr>
          <a:lstStyle/>
          <a:p>
            <a:r>
              <a:rPr lang="en-GB" sz="1900" kern="0">
                <a:latin typeface="Segoe UI"/>
                <a:cs typeface="Segoe UI"/>
              </a:rPr>
              <a:t>Cancer/</a:t>
            </a:r>
            <a:endParaRPr lang="en-GB" sz="1900" kern="0">
              <a:latin typeface="Segoe UI" panose="020B0502040204020203" pitchFamily="34" charset="0"/>
              <a:cs typeface="Segoe UI" panose="020B0502040204020203" pitchFamily="34" charset="0"/>
            </a:endParaRPr>
          </a:p>
          <a:p>
            <a:r>
              <a:rPr lang="en-GB" sz="1900" kern="0">
                <a:latin typeface="Segoe UI"/>
                <a:cs typeface="Segoe UI"/>
              </a:rPr>
              <a:t>lung disease</a:t>
            </a:r>
            <a:endParaRPr lang="en-GB" sz="1900" kern="0">
              <a:latin typeface="Segoe UI" panose="020B0502040204020203" pitchFamily="34" charset="0"/>
              <a:cs typeface="Segoe UI" panose="020B0502040204020203" pitchFamily="34" charset="0"/>
            </a:endParaRPr>
          </a:p>
        </p:txBody>
      </p:sp>
      <p:sp>
        <p:nvSpPr>
          <p:cNvPr id="47" name="TextBox 46">
            <a:extLst>
              <a:ext uri="{FF2B5EF4-FFF2-40B4-BE49-F238E27FC236}">
                <a16:creationId xmlns:a16="http://schemas.microsoft.com/office/drawing/2014/main" id="{1FADD2FE-8905-6CC9-B71F-6628AEF33984}"/>
              </a:ext>
            </a:extLst>
          </p:cNvPr>
          <p:cNvSpPr txBox="1"/>
          <p:nvPr/>
        </p:nvSpPr>
        <p:spPr>
          <a:xfrm>
            <a:off x="10227937" y="3866637"/>
            <a:ext cx="1366085" cy="969496"/>
          </a:xfrm>
          <a:prstGeom prst="rect">
            <a:avLst/>
          </a:prstGeom>
          <a:noFill/>
        </p:spPr>
        <p:txBody>
          <a:bodyPr wrap="square">
            <a:spAutoFit/>
          </a:bodyPr>
          <a:lstStyle/>
          <a:p>
            <a:r>
              <a:rPr lang="en-GB" sz="1900" kern="0" dirty="0">
                <a:solidFill>
                  <a:schemeClr val="bg1"/>
                </a:solidFill>
                <a:latin typeface="Segoe UI" panose="020B0502040204020203" pitchFamily="34" charset="0"/>
                <a:cs typeface="Segoe UI" panose="020B0502040204020203" pitchFamily="34" charset="0"/>
              </a:rPr>
              <a:t>Influences &amp; social   media </a:t>
            </a:r>
            <a:endParaRPr lang="en-US" sz="1900" dirty="0">
              <a:solidFill>
                <a:schemeClr val="bg1"/>
              </a:solidFill>
              <a:latin typeface="Segoe UI" panose="020B0502040204020203" pitchFamily="34" charset="0"/>
              <a:cs typeface="Segoe UI" panose="020B0502040204020203" pitchFamily="34" charset="0"/>
            </a:endParaRPr>
          </a:p>
        </p:txBody>
      </p:sp>
      <p:sp>
        <p:nvSpPr>
          <p:cNvPr id="48" name="TextBox 47">
            <a:extLst>
              <a:ext uri="{FF2B5EF4-FFF2-40B4-BE49-F238E27FC236}">
                <a16:creationId xmlns:a16="http://schemas.microsoft.com/office/drawing/2014/main" id="{E41D1DBE-7678-DE68-FC25-C35054FE421E}"/>
              </a:ext>
            </a:extLst>
          </p:cNvPr>
          <p:cNvSpPr txBox="1"/>
          <p:nvPr/>
        </p:nvSpPr>
        <p:spPr>
          <a:xfrm>
            <a:off x="2439759" y="5257786"/>
            <a:ext cx="1129008" cy="384723"/>
          </a:xfrm>
          <a:prstGeom prst="rect">
            <a:avLst/>
          </a:prstGeom>
          <a:noFill/>
        </p:spPr>
        <p:txBody>
          <a:bodyPr wrap="square" lIns="91440" tIns="45721" rIns="91440" bIns="45721" anchor="t">
            <a:spAutoFit/>
          </a:bodyPr>
          <a:lstStyle/>
          <a:p>
            <a:r>
              <a:rPr lang="en-GB" sz="1900" kern="0">
                <a:latin typeface="Segoe UI"/>
                <a:cs typeface="Segoe UI"/>
              </a:rPr>
              <a:t>Nicotine</a:t>
            </a:r>
            <a:endParaRPr lang="en-GB" sz="1900" kern="0">
              <a:latin typeface="Segoe UI" panose="020B0502040204020203" pitchFamily="34" charset="0"/>
              <a:cs typeface="Segoe UI" panose="020B0502040204020203" pitchFamily="34" charset="0"/>
            </a:endParaRPr>
          </a:p>
        </p:txBody>
      </p:sp>
      <p:sp>
        <p:nvSpPr>
          <p:cNvPr id="4" name="Oval Callout 34">
            <a:extLst>
              <a:ext uri="{FF2B5EF4-FFF2-40B4-BE49-F238E27FC236}">
                <a16:creationId xmlns:a16="http://schemas.microsoft.com/office/drawing/2014/main" id="{3D8F8A0E-DECD-8B5A-A0AB-BEE5F6CCC55A}"/>
              </a:ext>
            </a:extLst>
          </p:cNvPr>
          <p:cNvSpPr/>
          <p:nvPr/>
        </p:nvSpPr>
        <p:spPr>
          <a:xfrm rot="6107688">
            <a:off x="9766233" y="5179197"/>
            <a:ext cx="1331931" cy="1567072"/>
          </a:xfrm>
          <a:prstGeom prst="wedgeEllipseCallou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6" name="TextBox 5">
            <a:extLst>
              <a:ext uri="{FF2B5EF4-FFF2-40B4-BE49-F238E27FC236}">
                <a16:creationId xmlns:a16="http://schemas.microsoft.com/office/drawing/2014/main" id="{24F781FE-A481-1D37-1601-ABFA2954C702}"/>
              </a:ext>
            </a:extLst>
          </p:cNvPr>
          <p:cNvSpPr txBox="1"/>
          <p:nvPr/>
        </p:nvSpPr>
        <p:spPr>
          <a:xfrm>
            <a:off x="9872931" y="5637260"/>
            <a:ext cx="1195252" cy="677110"/>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r>
              <a:rPr lang="en-GB" sz="1900">
                <a:latin typeface="Segoe UI"/>
                <a:cs typeface="Segoe UI"/>
              </a:rPr>
              <a:t>Anything else? </a:t>
            </a:r>
          </a:p>
        </p:txBody>
      </p:sp>
      <p:pic>
        <p:nvPicPr>
          <p:cNvPr id="22" name="Picture 21" descr="A colorful rectangular sign with black text&#10;&#10;AI-generated content may be incorrect.">
            <a:extLst>
              <a:ext uri="{FF2B5EF4-FFF2-40B4-BE49-F238E27FC236}">
                <a16:creationId xmlns:a16="http://schemas.microsoft.com/office/drawing/2014/main" id="{B2630776-8D8B-D47A-218E-2DFBAC2A0F0A}"/>
              </a:ext>
            </a:extLst>
          </p:cNvPr>
          <p:cNvPicPr>
            <a:picLocks noChangeAspect="1"/>
          </p:cNvPicPr>
          <p:nvPr/>
        </p:nvPicPr>
        <p:blipFill>
          <a:blip r:embed="rId15"/>
          <a:stretch>
            <a:fillRect/>
          </a:stretch>
        </p:blipFill>
        <p:spPr>
          <a:xfrm>
            <a:off x="325405" y="2648"/>
            <a:ext cx="1621044" cy="1148245"/>
          </a:xfrm>
          <a:prstGeom prst="rect">
            <a:avLst/>
          </a:prstGeom>
        </p:spPr>
      </p:pic>
      <p:pic>
        <p:nvPicPr>
          <p:cNvPr id="2" name="Picture 1" descr="A colorful rectangular sign with black text&#10;&#10;AI-generated content may be incorrect.">
            <a:extLst>
              <a:ext uri="{FF2B5EF4-FFF2-40B4-BE49-F238E27FC236}">
                <a16:creationId xmlns:a16="http://schemas.microsoft.com/office/drawing/2014/main" id="{7A23F4C9-BCB4-15B3-97B0-811A543E8242}"/>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329637" y="84625"/>
            <a:ext cx="1264700" cy="916046"/>
          </a:xfrm>
          <a:prstGeom prst="rect">
            <a:avLst/>
          </a:prstGeom>
        </p:spPr>
      </p:pic>
      <p:pic>
        <p:nvPicPr>
          <p:cNvPr id="26" name="Picture 25" descr="Blue and white logo with text&#10;&#10;AI-generated content may be incorrect.">
            <a:extLst>
              <a:ext uri="{FF2B5EF4-FFF2-40B4-BE49-F238E27FC236}">
                <a16:creationId xmlns:a16="http://schemas.microsoft.com/office/drawing/2014/main" id="{0EB93EF3-9EB1-7F6E-3495-F78DD8C1B4B6}"/>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10913968" y="201421"/>
            <a:ext cx="966293" cy="713431"/>
          </a:xfrm>
          <a:prstGeom prst="rect">
            <a:avLst/>
          </a:prstGeom>
        </p:spPr>
      </p:pic>
    </p:spTree>
    <p:extLst>
      <p:ext uri="{BB962C8B-B14F-4D97-AF65-F5344CB8AC3E}">
        <p14:creationId xmlns:p14="http://schemas.microsoft.com/office/powerpoint/2010/main" val="14235559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BC2B49-569F-06BB-CBA7-DA115963E500}"/>
            </a:ext>
          </a:extLst>
        </p:cNvPr>
        <p:cNvGrpSpPr/>
        <p:nvPr/>
      </p:nvGrpSpPr>
      <p:grpSpPr>
        <a:xfrm>
          <a:off x="0" y="0"/>
          <a:ext cx="0" cy="0"/>
          <a:chOff x="0" y="0"/>
          <a:chExt cx="0" cy="0"/>
        </a:xfrm>
      </p:grpSpPr>
      <p:sp>
        <p:nvSpPr>
          <p:cNvPr id="7" name="Title 5">
            <a:extLst>
              <a:ext uri="{FF2B5EF4-FFF2-40B4-BE49-F238E27FC236}">
                <a16:creationId xmlns:a16="http://schemas.microsoft.com/office/drawing/2014/main" id="{4A90414E-993F-C6EB-B89D-6037DC98B25A}"/>
              </a:ext>
            </a:extLst>
          </p:cNvPr>
          <p:cNvSpPr txBox="1">
            <a:spLocks/>
          </p:cNvSpPr>
          <p:nvPr/>
        </p:nvSpPr>
        <p:spPr>
          <a:xfrm>
            <a:off x="0" y="2"/>
            <a:ext cx="12192000" cy="1045029"/>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3200" b="1" dirty="0">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Smoking: True or False</a:t>
            </a:r>
          </a:p>
        </p:txBody>
      </p:sp>
      <p:sp>
        <p:nvSpPr>
          <p:cNvPr id="3" name="TextBox 2">
            <a:extLst>
              <a:ext uri="{FF2B5EF4-FFF2-40B4-BE49-F238E27FC236}">
                <a16:creationId xmlns:a16="http://schemas.microsoft.com/office/drawing/2014/main" id="{51ED69FB-FC53-D96F-5042-D9BBBC8CB445}"/>
              </a:ext>
            </a:extLst>
          </p:cNvPr>
          <p:cNvSpPr txBox="1"/>
          <p:nvPr/>
        </p:nvSpPr>
        <p:spPr>
          <a:xfrm>
            <a:off x="7837794" y="5152472"/>
            <a:ext cx="2135892" cy="646587"/>
          </a:xfrm>
          <a:prstGeom prst="rect">
            <a:avLst/>
          </a:prstGeom>
          <a:noFill/>
        </p:spPr>
        <p:txBody>
          <a:bodyPr wrap="square" rtlCol="0">
            <a:spAutoFit/>
          </a:bodyPr>
          <a:lstStyle/>
          <a:p>
            <a:pPr algn="ctr"/>
            <a:r>
              <a:rPr lang="en-US" sz="1801">
                <a:solidFill>
                  <a:schemeClr val="bg1"/>
                </a:solidFill>
                <a:latin typeface="Segoe UI" panose="020B0502040204020203" pitchFamily="34" charset="0"/>
                <a:cs typeface="Segoe UI" panose="020B0502040204020203" pitchFamily="34" charset="0"/>
              </a:rPr>
              <a:t>Can you think of anything else ? </a:t>
            </a:r>
          </a:p>
        </p:txBody>
      </p:sp>
      <mc:AlternateContent xmlns:mc="http://schemas.openxmlformats.org/markup-compatibility/2006" xmlns:p14="http://schemas.microsoft.com/office/powerpoint/2010/main">
        <mc:Choice Requires="p14">
          <p:contentPart p14:bwMode="auto" r:id="rId3">
            <p14:nvContentPartPr>
              <p14:cNvPr id="18" name="Ink 17">
                <a:extLst>
                  <a:ext uri="{FF2B5EF4-FFF2-40B4-BE49-F238E27FC236}">
                    <a16:creationId xmlns:a16="http://schemas.microsoft.com/office/drawing/2014/main" id="{39E53622-98D9-364B-A204-AE5C34681437}"/>
                  </a:ext>
                </a:extLst>
              </p14:cNvPr>
              <p14:cNvContentPartPr/>
              <p14:nvPr/>
            </p14:nvContentPartPr>
            <p14:xfrm flipV="1">
              <a:off x="2170866" y="2339610"/>
              <a:ext cx="127193" cy="56628"/>
            </p14:xfrm>
          </p:contentPart>
        </mc:Choice>
        <mc:Fallback xmlns="">
          <p:pic>
            <p:nvPicPr>
              <p:cNvPr id="18" name="Ink 17">
                <a:extLst>
                  <a:ext uri="{FF2B5EF4-FFF2-40B4-BE49-F238E27FC236}">
                    <a16:creationId xmlns:a16="http://schemas.microsoft.com/office/drawing/2014/main" id="{39E53622-98D9-364B-A204-AE5C34681437}"/>
                  </a:ext>
                </a:extLst>
              </p:cNvPr>
              <p:cNvPicPr/>
              <p:nvPr/>
            </p:nvPicPr>
            <p:blipFill>
              <a:blip r:embed="rId4"/>
              <a:stretch>
                <a:fillRect/>
              </a:stretch>
            </p:blipFill>
            <p:spPr>
              <a:xfrm flipV="1">
                <a:off x="2107810" y="2276490"/>
                <a:ext cx="252945" cy="182508"/>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9" name="Ink 18">
                <a:extLst>
                  <a:ext uri="{FF2B5EF4-FFF2-40B4-BE49-F238E27FC236}">
                    <a16:creationId xmlns:a16="http://schemas.microsoft.com/office/drawing/2014/main" id="{1FCF97DD-A1BC-6776-1C60-D59559C7052F}"/>
                  </a:ext>
                </a:extLst>
              </p14:cNvPr>
              <p14:cNvContentPartPr/>
              <p14:nvPr/>
            </p14:nvContentPartPr>
            <p14:xfrm flipH="1" flipV="1">
              <a:off x="2523894" y="2293890"/>
              <a:ext cx="399611" cy="68546"/>
            </p14:xfrm>
          </p:contentPart>
        </mc:Choice>
        <mc:Fallback xmlns="">
          <p:pic>
            <p:nvPicPr>
              <p:cNvPr id="19" name="Ink 18">
                <a:extLst>
                  <a:ext uri="{FF2B5EF4-FFF2-40B4-BE49-F238E27FC236}">
                    <a16:creationId xmlns:a16="http://schemas.microsoft.com/office/drawing/2014/main" id="{1FCF97DD-A1BC-6776-1C60-D59559C7052F}"/>
                  </a:ext>
                </a:extLst>
              </p:cNvPr>
              <p:cNvPicPr/>
              <p:nvPr/>
            </p:nvPicPr>
            <p:blipFill>
              <a:blip r:embed="rId6"/>
              <a:stretch>
                <a:fillRect/>
              </a:stretch>
            </p:blipFill>
            <p:spPr>
              <a:xfrm flipH="1" flipV="1">
                <a:off x="2460892" y="2230756"/>
                <a:ext cx="525254" cy="194454"/>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0" name="Ink 19">
                <a:extLst>
                  <a:ext uri="{FF2B5EF4-FFF2-40B4-BE49-F238E27FC236}">
                    <a16:creationId xmlns:a16="http://schemas.microsoft.com/office/drawing/2014/main" id="{917DC5B7-4B71-A2BC-8524-7350C00C4E3E}"/>
                  </a:ext>
                </a:extLst>
              </p14:cNvPr>
              <p14:cNvContentPartPr/>
              <p14:nvPr/>
            </p14:nvContentPartPr>
            <p14:xfrm>
              <a:off x="961987" y="3051797"/>
              <a:ext cx="361" cy="361"/>
            </p14:xfrm>
          </p:contentPart>
        </mc:Choice>
        <mc:Fallback xmlns="">
          <p:pic>
            <p:nvPicPr>
              <p:cNvPr id="20" name="Ink 19">
                <a:extLst>
                  <a:ext uri="{FF2B5EF4-FFF2-40B4-BE49-F238E27FC236}">
                    <a16:creationId xmlns:a16="http://schemas.microsoft.com/office/drawing/2014/main" id="{917DC5B7-4B71-A2BC-8524-7350C00C4E3E}"/>
                  </a:ext>
                </a:extLst>
              </p:cNvPr>
              <p:cNvPicPr/>
              <p:nvPr/>
            </p:nvPicPr>
            <p:blipFill>
              <a:blip r:embed="rId8"/>
              <a:stretch>
                <a:fillRect/>
              </a:stretch>
            </p:blipFill>
            <p:spPr>
              <a:xfrm>
                <a:off x="898812" y="2988622"/>
                <a:ext cx="126350" cy="12635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1" name="Ink 20">
                <a:extLst>
                  <a:ext uri="{FF2B5EF4-FFF2-40B4-BE49-F238E27FC236}">
                    <a16:creationId xmlns:a16="http://schemas.microsoft.com/office/drawing/2014/main" id="{A3C59168-E17E-423C-1729-DA1E7AAE9242}"/>
                  </a:ext>
                </a:extLst>
              </p14:cNvPr>
              <p14:cNvContentPartPr/>
              <p14:nvPr/>
            </p14:nvContentPartPr>
            <p14:xfrm>
              <a:off x="8076666" y="2591356"/>
              <a:ext cx="361" cy="361"/>
            </p14:xfrm>
          </p:contentPart>
        </mc:Choice>
        <mc:Fallback xmlns="">
          <p:pic>
            <p:nvPicPr>
              <p:cNvPr id="21" name="Ink 20">
                <a:extLst>
                  <a:ext uri="{FF2B5EF4-FFF2-40B4-BE49-F238E27FC236}">
                    <a16:creationId xmlns:a16="http://schemas.microsoft.com/office/drawing/2014/main" id="{A3C59168-E17E-423C-1729-DA1E7AAE9242}"/>
                  </a:ext>
                </a:extLst>
              </p:cNvPr>
              <p:cNvPicPr/>
              <p:nvPr/>
            </p:nvPicPr>
            <p:blipFill>
              <a:blip r:embed="rId8"/>
              <a:stretch>
                <a:fillRect/>
              </a:stretch>
            </p:blipFill>
            <p:spPr>
              <a:xfrm>
                <a:off x="8013491" y="2528181"/>
                <a:ext cx="126350" cy="12635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4" name="Ink 23">
                <a:extLst>
                  <a:ext uri="{FF2B5EF4-FFF2-40B4-BE49-F238E27FC236}">
                    <a16:creationId xmlns:a16="http://schemas.microsoft.com/office/drawing/2014/main" id="{60FA7128-126A-2441-848C-BA2EF08756AF}"/>
                  </a:ext>
                </a:extLst>
              </p14:cNvPr>
              <p14:cNvContentPartPr/>
              <p14:nvPr/>
            </p14:nvContentPartPr>
            <p14:xfrm>
              <a:off x="8092867" y="2380036"/>
              <a:ext cx="524880" cy="130681"/>
            </p14:xfrm>
          </p:contentPart>
        </mc:Choice>
        <mc:Fallback xmlns="">
          <p:pic>
            <p:nvPicPr>
              <p:cNvPr id="24" name="Ink 23">
                <a:extLst>
                  <a:ext uri="{FF2B5EF4-FFF2-40B4-BE49-F238E27FC236}">
                    <a16:creationId xmlns:a16="http://schemas.microsoft.com/office/drawing/2014/main" id="{60FA7128-126A-2441-848C-BA2EF08756AF}"/>
                  </a:ext>
                </a:extLst>
              </p:cNvPr>
              <p:cNvPicPr/>
              <p:nvPr/>
            </p:nvPicPr>
            <p:blipFill>
              <a:blip r:embed="rId11"/>
              <a:stretch>
                <a:fillRect/>
              </a:stretch>
            </p:blipFill>
            <p:spPr>
              <a:xfrm>
                <a:off x="8029867" y="2317036"/>
                <a:ext cx="650520" cy="256322"/>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5" name="Ink 24">
                <a:extLst>
                  <a:ext uri="{FF2B5EF4-FFF2-40B4-BE49-F238E27FC236}">
                    <a16:creationId xmlns:a16="http://schemas.microsoft.com/office/drawing/2014/main" id="{4316A17F-304B-AC9F-07F3-14FEEEEAFA84}"/>
                  </a:ext>
                </a:extLst>
              </p14:cNvPr>
              <p14:cNvContentPartPr/>
              <p14:nvPr/>
            </p14:nvContentPartPr>
            <p14:xfrm>
              <a:off x="8949307" y="2261236"/>
              <a:ext cx="391680" cy="147961"/>
            </p14:xfrm>
          </p:contentPart>
        </mc:Choice>
        <mc:Fallback xmlns="">
          <p:pic>
            <p:nvPicPr>
              <p:cNvPr id="25" name="Ink 24">
                <a:extLst>
                  <a:ext uri="{FF2B5EF4-FFF2-40B4-BE49-F238E27FC236}">
                    <a16:creationId xmlns:a16="http://schemas.microsoft.com/office/drawing/2014/main" id="{4316A17F-304B-AC9F-07F3-14FEEEEAFA84}"/>
                  </a:ext>
                </a:extLst>
              </p:cNvPr>
              <p:cNvPicPr/>
              <p:nvPr/>
            </p:nvPicPr>
            <p:blipFill>
              <a:blip r:embed="rId13"/>
              <a:stretch>
                <a:fillRect/>
              </a:stretch>
            </p:blipFill>
            <p:spPr>
              <a:xfrm>
                <a:off x="8886365" y="2198388"/>
                <a:ext cx="517205" cy="273297"/>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8" name="Ink 27">
                <a:extLst>
                  <a:ext uri="{FF2B5EF4-FFF2-40B4-BE49-F238E27FC236}">
                    <a16:creationId xmlns:a16="http://schemas.microsoft.com/office/drawing/2014/main" id="{50BCCC72-A432-B7CA-FCDD-9401C99021D2}"/>
                  </a:ext>
                </a:extLst>
              </p14:cNvPr>
              <p14:cNvContentPartPr/>
              <p14:nvPr/>
            </p14:nvContentPartPr>
            <p14:xfrm>
              <a:off x="4045027" y="2056037"/>
              <a:ext cx="361" cy="361"/>
            </p14:xfrm>
          </p:contentPart>
        </mc:Choice>
        <mc:Fallback xmlns="">
          <p:pic>
            <p:nvPicPr>
              <p:cNvPr id="28" name="Ink 27">
                <a:extLst>
                  <a:ext uri="{FF2B5EF4-FFF2-40B4-BE49-F238E27FC236}">
                    <a16:creationId xmlns:a16="http://schemas.microsoft.com/office/drawing/2014/main" id="{50BCCC72-A432-B7CA-FCDD-9401C99021D2}"/>
                  </a:ext>
                </a:extLst>
              </p:cNvPr>
              <p:cNvPicPr/>
              <p:nvPr/>
            </p:nvPicPr>
            <p:blipFill>
              <a:blip r:embed="rId8"/>
              <a:stretch>
                <a:fillRect/>
              </a:stretch>
            </p:blipFill>
            <p:spPr>
              <a:xfrm>
                <a:off x="3981852" y="1992862"/>
                <a:ext cx="126350" cy="126350"/>
              </a:xfrm>
              <a:prstGeom prst="rect">
                <a:avLst/>
              </a:prstGeom>
            </p:spPr>
          </p:pic>
        </mc:Fallback>
      </mc:AlternateContent>
      <p:sp>
        <p:nvSpPr>
          <p:cNvPr id="6" name="TextBox 5">
            <a:extLst>
              <a:ext uri="{FF2B5EF4-FFF2-40B4-BE49-F238E27FC236}">
                <a16:creationId xmlns:a16="http://schemas.microsoft.com/office/drawing/2014/main" id="{33F3B5DD-8A7E-E5CE-C297-8CF31EC91564}"/>
              </a:ext>
            </a:extLst>
          </p:cNvPr>
          <p:cNvSpPr txBox="1"/>
          <p:nvPr/>
        </p:nvSpPr>
        <p:spPr>
          <a:xfrm>
            <a:off x="963690" y="1876379"/>
            <a:ext cx="9124361" cy="461667"/>
          </a:xfrm>
          <a:prstGeom prst="rect">
            <a:avLst/>
          </a:prstGeom>
          <a:noFill/>
        </p:spPr>
        <p:txBody>
          <a:bodyPr wrap="square" lIns="91440" tIns="45721" rIns="91440" bIns="45721" anchor="t">
            <a:spAutoFit/>
          </a:bodyPr>
          <a:lstStyle/>
          <a:p>
            <a:r>
              <a:rPr lang="en-GB" sz="2400" b="1" dirty="0">
                <a:solidFill>
                  <a:srgbClr val="000000"/>
                </a:solidFill>
                <a:latin typeface="Segoe UI"/>
                <a:cs typeface="Segoe UI"/>
              </a:rPr>
              <a:t>Most adults who smoke began smoking before the age of 18.</a:t>
            </a:r>
            <a:endParaRPr lang="en-US" sz="2400" b="1" dirty="0">
              <a:latin typeface="Segoe UI"/>
              <a:cs typeface="Segoe UI"/>
            </a:endParaRPr>
          </a:p>
        </p:txBody>
      </p:sp>
      <p:sp>
        <p:nvSpPr>
          <p:cNvPr id="9" name="TextBox 8">
            <a:extLst>
              <a:ext uri="{FF2B5EF4-FFF2-40B4-BE49-F238E27FC236}">
                <a16:creationId xmlns:a16="http://schemas.microsoft.com/office/drawing/2014/main" id="{67FEC734-3C7C-5C41-8360-ED25F5F0F7BE}"/>
              </a:ext>
            </a:extLst>
          </p:cNvPr>
          <p:cNvSpPr txBox="1"/>
          <p:nvPr/>
        </p:nvSpPr>
        <p:spPr>
          <a:xfrm>
            <a:off x="969172" y="2653459"/>
            <a:ext cx="9570964" cy="2770119"/>
          </a:xfrm>
          <a:prstGeom prst="rect">
            <a:avLst/>
          </a:prstGeom>
          <a:noFill/>
        </p:spPr>
        <p:txBody>
          <a:bodyPr wrap="square" lIns="91440" tIns="45721" rIns="91440" bIns="45721" anchor="t">
            <a:spAutoFit/>
          </a:bodyPr>
          <a:lstStyle/>
          <a:p>
            <a:r>
              <a:rPr lang="en-GB" sz="2400" b="1" dirty="0">
                <a:solidFill>
                  <a:srgbClr val="000000"/>
                </a:solidFill>
                <a:latin typeface="Segoe UI" panose="020B0502040204020203" pitchFamily="34" charset="0"/>
                <a:cs typeface="Segoe UI" panose="020B0502040204020203" pitchFamily="34" charset="0"/>
              </a:rPr>
              <a:t>True</a:t>
            </a:r>
          </a:p>
          <a:p>
            <a:endParaRPr lang="en-GB" sz="1801" b="1" dirty="0">
              <a:solidFill>
                <a:srgbClr val="000000"/>
              </a:solidFill>
              <a:latin typeface="Segoe UI" panose="020B0502040204020203" pitchFamily="34" charset="0"/>
              <a:cs typeface="Segoe UI" panose="020B0502040204020203" pitchFamily="34" charset="0"/>
            </a:endParaRPr>
          </a:p>
          <a:p>
            <a:r>
              <a:rPr lang="en-GB" sz="2000" dirty="0">
                <a:solidFill>
                  <a:srgbClr val="000000"/>
                </a:solidFill>
                <a:latin typeface="Segoe UI"/>
                <a:cs typeface="Segoe UI"/>
              </a:rPr>
              <a:t>Most adults who smoke first tried smoking when they were under </a:t>
            </a:r>
            <a:r>
              <a:rPr lang="en-GB" sz="2000">
                <a:solidFill>
                  <a:srgbClr val="000000"/>
                </a:solidFill>
                <a:latin typeface="Segoe UI"/>
                <a:cs typeface="Segoe UI"/>
              </a:rPr>
              <a:t>18. Earlier use is linked to increased levels of smoking and </a:t>
            </a:r>
            <a:r>
              <a:rPr lang="en-GB" sz="2000" dirty="0">
                <a:solidFill>
                  <a:srgbClr val="000000"/>
                </a:solidFill>
                <a:latin typeface="Segoe UI"/>
                <a:cs typeface="Segoe UI"/>
              </a:rPr>
              <a:t>dependence throughout life, a lower chance of quitting, and higher risk of smoking related disease and mortality.</a:t>
            </a:r>
          </a:p>
          <a:p>
            <a:endParaRPr lang="en-GB" sz="2000" dirty="0">
              <a:solidFill>
                <a:srgbClr val="000000"/>
              </a:solidFill>
              <a:latin typeface="Segoe UI" panose="020B0502040204020203" pitchFamily="34" charset="0"/>
              <a:cs typeface="Segoe UI" panose="020B0502040204020203" pitchFamily="34" charset="0"/>
            </a:endParaRPr>
          </a:p>
          <a:p>
            <a:r>
              <a:rPr lang="en-GB" sz="2000" dirty="0">
                <a:solidFill>
                  <a:srgbClr val="000000"/>
                </a:solidFill>
                <a:latin typeface="Segoe UI" panose="020B0502040204020203" pitchFamily="34" charset="0"/>
                <a:cs typeface="Segoe UI" panose="020B0502040204020203" pitchFamily="34" charset="0"/>
              </a:rPr>
              <a:t>90% of people who smoke started between the ages of 10 and 20 years in the UK.</a:t>
            </a:r>
          </a:p>
          <a:p>
            <a:pPr marL="285753" indent="-285753">
              <a:buFont typeface="Arial" pitchFamily="2" charset="2"/>
              <a:buChar char="•"/>
            </a:pPr>
            <a:endParaRPr lang="en-GB" sz="2000" dirty="0">
              <a:solidFill>
                <a:srgbClr val="000000"/>
              </a:solidFill>
              <a:latin typeface="Segoe UI" panose="020B0502040204020203" pitchFamily="34" charset="0"/>
              <a:cs typeface="Segoe UI" panose="020B0502040204020203" pitchFamily="34" charset="0"/>
            </a:endParaRPr>
          </a:p>
          <a:p>
            <a:pPr marL="285753" indent="-285753">
              <a:buFont typeface="Arial" pitchFamily="2" charset="2"/>
              <a:buChar char="•"/>
            </a:pPr>
            <a:endParaRPr lang="en-GB" sz="1200" dirty="0">
              <a:solidFill>
                <a:srgbClr val="000000"/>
              </a:solidFill>
              <a:latin typeface="Montserrat"/>
              <a:cs typeface="Segoe UI" panose="020B0502040204020203" pitchFamily="34" charset="0"/>
            </a:endParaRPr>
          </a:p>
        </p:txBody>
      </p:sp>
      <p:pic>
        <p:nvPicPr>
          <p:cNvPr id="8" name="Picture 7" descr="A colorful rectangular sign with black text&#10;&#10;AI-generated content may be incorrect.">
            <a:extLst>
              <a:ext uri="{FF2B5EF4-FFF2-40B4-BE49-F238E27FC236}">
                <a16:creationId xmlns:a16="http://schemas.microsoft.com/office/drawing/2014/main" id="{FE026E7D-B0E0-5FCB-2BD5-45B9C35E9FF0}"/>
              </a:ext>
            </a:extLst>
          </p:cNvPr>
          <p:cNvPicPr>
            <a:picLocks noChangeAspect="1"/>
          </p:cNvPicPr>
          <p:nvPr/>
        </p:nvPicPr>
        <p:blipFill>
          <a:blip r:embed="rId15"/>
          <a:stretch>
            <a:fillRect/>
          </a:stretch>
        </p:blipFill>
        <p:spPr>
          <a:xfrm>
            <a:off x="128174" y="82965"/>
            <a:ext cx="1400174" cy="971550"/>
          </a:xfrm>
          <a:prstGeom prst="rect">
            <a:avLst/>
          </a:prstGeom>
        </p:spPr>
      </p:pic>
      <p:pic>
        <p:nvPicPr>
          <p:cNvPr id="2" name="Picture 1" descr="A colorful rectangular sign with black text&#10;&#10;AI-generated content may be incorrect.">
            <a:extLst>
              <a:ext uri="{FF2B5EF4-FFF2-40B4-BE49-F238E27FC236}">
                <a16:creationId xmlns:a16="http://schemas.microsoft.com/office/drawing/2014/main" id="{4AFE951C-9F37-7598-AB4E-545730096F64}"/>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329637" y="84625"/>
            <a:ext cx="1264700" cy="916046"/>
          </a:xfrm>
          <a:prstGeom prst="rect">
            <a:avLst/>
          </a:prstGeom>
        </p:spPr>
      </p:pic>
      <p:pic>
        <p:nvPicPr>
          <p:cNvPr id="10" name="Picture 9" descr="Blue and white logo with text&#10;&#10;AI-generated content may be incorrect.">
            <a:extLst>
              <a:ext uri="{FF2B5EF4-FFF2-40B4-BE49-F238E27FC236}">
                <a16:creationId xmlns:a16="http://schemas.microsoft.com/office/drawing/2014/main" id="{A745FDF4-29BD-1122-9ECC-706964C7BEA1}"/>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10913968" y="201421"/>
            <a:ext cx="966293" cy="713431"/>
          </a:xfrm>
          <a:prstGeom prst="rect">
            <a:avLst/>
          </a:prstGeom>
        </p:spPr>
      </p:pic>
    </p:spTree>
    <p:extLst>
      <p:ext uri="{BB962C8B-B14F-4D97-AF65-F5344CB8AC3E}">
        <p14:creationId xmlns:p14="http://schemas.microsoft.com/office/powerpoint/2010/main" val="2161738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808ED-7FCE-44BF-0DE0-C0C8283D8CE7}"/>
            </a:ext>
          </a:extLst>
        </p:cNvPr>
        <p:cNvGrpSpPr/>
        <p:nvPr/>
      </p:nvGrpSpPr>
      <p:grpSpPr>
        <a:xfrm>
          <a:off x="0" y="0"/>
          <a:ext cx="0" cy="0"/>
          <a:chOff x="0" y="0"/>
          <a:chExt cx="0" cy="0"/>
        </a:xfrm>
      </p:grpSpPr>
      <p:sp>
        <p:nvSpPr>
          <p:cNvPr id="7" name="Title 5">
            <a:extLst>
              <a:ext uri="{FF2B5EF4-FFF2-40B4-BE49-F238E27FC236}">
                <a16:creationId xmlns:a16="http://schemas.microsoft.com/office/drawing/2014/main" id="{50B959E9-9A06-4D10-E604-F15EB6C34AA8}"/>
              </a:ext>
            </a:extLst>
          </p:cNvPr>
          <p:cNvSpPr txBox="1">
            <a:spLocks/>
          </p:cNvSpPr>
          <p:nvPr/>
        </p:nvSpPr>
        <p:spPr>
          <a:xfrm>
            <a:off x="0" y="2"/>
            <a:ext cx="12192000" cy="1045029"/>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3200" b="1" dirty="0">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Smoking: True or False</a:t>
            </a:r>
          </a:p>
        </p:txBody>
      </p:sp>
      <p:sp>
        <p:nvSpPr>
          <p:cNvPr id="3" name="TextBox 2">
            <a:extLst>
              <a:ext uri="{FF2B5EF4-FFF2-40B4-BE49-F238E27FC236}">
                <a16:creationId xmlns:a16="http://schemas.microsoft.com/office/drawing/2014/main" id="{194DBAFB-9AC9-3A2D-268B-41838BECB607}"/>
              </a:ext>
            </a:extLst>
          </p:cNvPr>
          <p:cNvSpPr txBox="1"/>
          <p:nvPr/>
        </p:nvSpPr>
        <p:spPr>
          <a:xfrm>
            <a:off x="7837794" y="5152472"/>
            <a:ext cx="2135892" cy="646587"/>
          </a:xfrm>
          <a:prstGeom prst="rect">
            <a:avLst/>
          </a:prstGeom>
          <a:noFill/>
        </p:spPr>
        <p:txBody>
          <a:bodyPr wrap="square" rtlCol="0">
            <a:spAutoFit/>
          </a:bodyPr>
          <a:lstStyle/>
          <a:p>
            <a:pPr algn="ctr"/>
            <a:r>
              <a:rPr lang="en-US" sz="1801">
                <a:solidFill>
                  <a:schemeClr val="bg1"/>
                </a:solidFill>
                <a:latin typeface="Segoe UI" panose="020B0502040204020203" pitchFamily="34" charset="0"/>
                <a:cs typeface="Segoe UI" panose="020B0502040204020203" pitchFamily="34" charset="0"/>
              </a:rPr>
              <a:t>Can you think of anything else ? </a:t>
            </a:r>
          </a:p>
        </p:txBody>
      </p:sp>
      <mc:AlternateContent xmlns:mc="http://schemas.openxmlformats.org/markup-compatibility/2006" xmlns:p14="http://schemas.microsoft.com/office/powerpoint/2010/main">
        <mc:Choice Requires="p14">
          <p:contentPart p14:bwMode="auto" r:id="rId3">
            <p14:nvContentPartPr>
              <p14:cNvPr id="18" name="Ink 17">
                <a:extLst>
                  <a:ext uri="{FF2B5EF4-FFF2-40B4-BE49-F238E27FC236}">
                    <a16:creationId xmlns:a16="http://schemas.microsoft.com/office/drawing/2014/main" id="{ACC0BABB-42D0-D696-C7BB-79A7880ACD23}"/>
                  </a:ext>
                </a:extLst>
              </p14:cNvPr>
              <p14:cNvContentPartPr/>
              <p14:nvPr/>
            </p14:nvContentPartPr>
            <p14:xfrm flipV="1">
              <a:off x="2170866" y="2339610"/>
              <a:ext cx="127193" cy="56628"/>
            </p14:xfrm>
          </p:contentPart>
        </mc:Choice>
        <mc:Fallback xmlns="">
          <p:pic>
            <p:nvPicPr>
              <p:cNvPr id="18" name="Ink 17">
                <a:extLst>
                  <a:ext uri="{FF2B5EF4-FFF2-40B4-BE49-F238E27FC236}">
                    <a16:creationId xmlns:a16="http://schemas.microsoft.com/office/drawing/2014/main" id="{ACC0BABB-42D0-D696-C7BB-79A7880ACD23}"/>
                  </a:ext>
                </a:extLst>
              </p:cNvPr>
              <p:cNvPicPr/>
              <p:nvPr/>
            </p:nvPicPr>
            <p:blipFill>
              <a:blip r:embed="rId5"/>
              <a:stretch>
                <a:fillRect/>
              </a:stretch>
            </p:blipFill>
            <p:spPr>
              <a:xfrm flipV="1">
                <a:off x="2107810" y="2276490"/>
                <a:ext cx="252945" cy="182508"/>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9" name="Ink 18">
                <a:extLst>
                  <a:ext uri="{FF2B5EF4-FFF2-40B4-BE49-F238E27FC236}">
                    <a16:creationId xmlns:a16="http://schemas.microsoft.com/office/drawing/2014/main" id="{16B5B80B-210E-0319-BF65-E494AD24D693}"/>
                  </a:ext>
                </a:extLst>
              </p14:cNvPr>
              <p14:cNvContentPartPr/>
              <p14:nvPr/>
            </p14:nvContentPartPr>
            <p14:xfrm flipH="1" flipV="1">
              <a:off x="2523894" y="2293890"/>
              <a:ext cx="399611" cy="68546"/>
            </p14:xfrm>
          </p:contentPart>
        </mc:Choice>
        <mc:Fallback xmlns="">
          <p:pic>
            <p:nvPicPr>
              <p:cNvPr id="19" name="Ink 18">
                <a:extLst>
                  <a:ext uri="{FF2B5EF4-FFF2-40B4-BE49-F238E27FC236}">
                    <a16:creationId xmlns:a16="http://schemas.microsoft.com/office/drawing/2014/main" id="{16B5B80B-210E-0319-BF65-E494AD24D693}"/>
                  </a:ext>
                </a:extLst>
              </p:cNvPr>
              <p:cNvPicPr/>
              <p:nvPr/>
            </p:nvPicPr>
            <p:blipFill>
              <a:blip r:embed="rId7"/>
              <a:stretch>
                <a:fillRect/>
              </a:stretch>
            </p:blipFill>
            <p:spPr>
              <a:xfrm flipH="1" flipV="1">
                <a:off x="2460892" y="2230756"/>
                <a:ext cx="525254" cy="194454"/>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0" name="Ink 19">
                <a:extLst>
                  <a:ext uri="{FF2B5EF4-FFF2-40B4-BE49-F238E27FC236}">
                    <a16:creationId xmlns:a16="http://schemas.microsoft.com/office/drawing/2014/main" id="{5936AA51-6C3E-2019-7BE5-7A94415BEE20}"/>
                  </a:ext>
                </a:extLst>
              </p14:cNvPr>
              <p14:cNvContentPartPr/>
              <p14:nvPr/>
            </p14:nvContentPartPr>
            <p14:xfrm>
              <a:off x="961987" y="3051797"/>
              <a:ext cx="361" cy="361"/>
            </p14:xfrm>
          </p:contentPart>
        </mc:Choice>
        <mc:Fallback xmlns="">
          <p:pic>
            <p:nvPicPr>
              <p:cNvPr id="20" name="Ink 19">
                <a:extLst>
                  <a:ext uri="{FF2B5EF4-FFF2-40B4-BE49-F238E27FC236}">
                    <a16:creationId xmlns:a16="http://schemas.microsoft.com/office/drawing/2014/main" id="{5936AA51-6C3E-2019-7BE5-7A94415BEE20}"/>
                  </a:ext>
                </a:extLst>
              </p:cNvPr>
              <p:cNvPicPr/>
              <p:nvPr/>
            </p:nvPicPr>
            <p:blipFill>
              <a:blip r:embed="rId9"/>
              <a:stretch>
                <a:fillRect/>
              </a:stretch>
            </p:blipFill>
            <p:spPr>
              <a:xfrm>
                <a:off x="898812" y="2988622"/>
                <a:ext cx="126350" cy="12635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1" name="Ink 20">
                <a:extLst>
                  <a:ext uri="{FF2B5EF4-FFF2-40B4-BE49-F238E27FC236}">
                    <a16:creationId xmlns:a16="http://schemas.microsoft.com/office/drawing/2014/main" id="{B461B418-ED62-D4F8-DCC4-4AC57A4B95B4}"/>
                  </a:ext>
                </a:extLst>
              </p14:cNvPr>
              <p14:cNvContentPartPr/>
              <p14:nvPr/>
            </p14:nvContentPartPr>
            <p14:xfrm>
              <a:off x="8076666" y="2591356"/>
              <a:ext cx="361" cy="361"/>
            </p14:xfrm>
          </p:contentPart>
        </mc:Choice>
        <mc:Fallback xmlns="">
          <p:pic>
            <p:nvPicPr>
              <p:cNvPr id="21" name="Ink 20">
                <a:extLst>
                  <a:ext uri="{FF2B5EF4-FFF2-40B4-BE49-F238E27FC236}">
                    <a16:creationId xmlns:a16="http://schemas.microsoft.com/office/drawing/2014/main" id="{B461B418-ED62-D4F8-DCC4-4AC57A4B95B4}"/>
                  </a:ext>
                </a:extLst>
              </p:cNvPr>
              <p:cNvPicPr/>
              <p:nvPr/>
            </p:nvPicPr>
            <p:blipFill>
              <a:blip r:embed="rId9"/>
              <a:stretch>
                <a:fillRect/>
              </a:stretch>
            </p:blipFill>
            <p:spPr>
              <a:xfrm>
                <a:off x="8013491" y="2528181"/>
                <a:ext cx="126350" cy="12635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4" name="Ink 23">
                <a:extLst>
                  <a:ext uri="{FF2B5EF4-FFF2-40B4-BE49-F238E27FC236}">
                    <a16:creationId xmlns:a16="http://schemas.microsoft.com/office/drawing/2014/main" id="{6B9A2B1F-DCBD-57EA-D15A-3B8F4792C9C4}"/>
                  </a:ext>
                </a:extLst>
              </p14:cNvPr>
              <p14:cNvContentPartPr/>
              <p14:nvPr/>
            </p14:nvContentPartPr>
            <p14:xfrm>
              <a:off x="8092867" y="2380036"/>
              <a:ext cx="524880" cy="130681"/>
            </p14:xfrm>
          </p:contentPart>
        </mc:Choice>
        <mc:Fallback xmlns="">
          <p:pic>
            <p:nvPicPr>
              <p:cNvPr id="24" name="Ink 23">
                <a:extLst>
                  <a:ext uri="{FF2B5EF4-FFF2-40B4-BE49-F238E27FC236}">
                    <a16:creationId xmlns:a16="http://schemas.microsoft.com/office/drawing/2014/main" id="{6B9A2B1F-DCBD-57EA-D15A-3B8F4792C9C4}"/>
                  </a:ext>
                </a:extLst>
              </p:cNvPr>
              <p:cNvPicPr/>
              <p:nvPr/>
            </p:nvPicPr>
            <p:blipFill>
              <a:blip r:embed="rId12"/>
              <a:stretch>
                <a:fillRect/>
              </a:stretch>
            </p:blipFill>
            <p:spPr>
              <a:xfrm>
                <a:off x="8029867" y="2317036"/>
                <a:ext cx="650520" cy="256322"/>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5" name="Ink 24">
                <a:extLst>
                  <a:ext uri="{FF2B5EF4-FFF2-40B4-BE49-F238E27FC236}">
                    <a16:creationId xmlns:a16="http://schemas.microsoft.com/office/drawing/2014/main" id="{E43DC90C-C92B-948A-E6D0-CEDDFD20D041}"/>
                  </a:ext>
                </a:extLst>
              </p14:cNvPr>
              <p14:cNvContentPartPr/>
              <p14:nvPr/>
            </p14:nvContentPartPr>
            <p14:xfrm>
              <a:off x="8949307" y="2261236"/>
              <a:ext cx="391680" cy="147961"/>
            </p14:xfrm>
          </p:contentPart>
        </mc:Choice>
        <mc:Fallback xmlns="">
          <p:pic>
            <p:nvPicPr>
              <p:cNvPr id="25" name="Ink 24">
                <a:extLst>
                  <a:ext uri="{FF2B5EF4-FFF2-40B4-BE49-F238E27FC236}">
                    <a16:creationId xmlns:a16="http://schemas.microsoft.com/office/drawing/2014/main" id="{E43DC90C-C92B-948A-E6D0-CEDDFD20D041}"/>
                  </a:ext>
                </a:extLst>
              </p:cNvPr>
              <p:cNvPicPr/>
              <p:nvPr/>
            </p:nvPicPr>
            <p:blipFill>
              <a:blip r:embed="rId14"/>
              <a:stretch>
                <a:fillRect/>
              </a:stretch>
            </p:blipFill>
            <p:spPr>
              <a:xfrm>
                <a:off x="8886365" y="2198388"/>
                <a:ext cx="517205" cy="273297"/>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8" name="Ink 27">
                <a:extLst>
                  <a:ext uri="{FF2B5EF4-FFF2-40B4-BE49-F238E27FC236}">
                    <a16:creationId xmlns:a16="http://schemas.microsoft.com/office/drawing/2014/main" id="{58481191-8032-C7B4-9F36-0AA736C9DE56}"/>
                  </a:ext>
                </a:extLst>
              </p14:cNvPr>
              <p14:cNvContentPartPr/>
              <p14:nvPr/>
            </p14:nvContentPartPr>
            <p14:xfrm>
              <a:off x="4045027" y="2056037"/>
              <a:ext cx="361" cy="361"/>
            </p14:xfrm>
          </p:contentPart>
        </mc:Choice>
        <mc:Fallback xmlns="">
          <p:pic>
            <p:nvPicPr>
              <p:cNvPr id="28" name="Ink 27">
                <a:extLst>
                  <a:ext uri="{FF2B5EF4-FFF2-40B4-BE49-F238E27FC236}">
                    <a16:creationId xmlns:a16="http://schemas.microsoft.com/office/drawing/2014/main" id="{58481191-8032-C7B4-9F36-0AA736C9DE56}"/>
                  </a:ext>
                </a:extLst>
              </p:cNvPr>
              <p:cNvPicPr/>
              <p:nvPr/>
            </p:nvPicPr>
            <p:blipFill>
              <a:blip r:embed="rId9"/>
              <a:stretch>
                <a:fillRect/>
              </a:stretch>
            </p:blipFill>
            <p:spPr>
              <a:xfrm>
                <a:off x="3981852" y="1992862"/>
                <a:ext cx="126350" cy="126350"/>
              </a:xfrm>
              <a:prstGeom prst="rect">
                <a:avLst/>
              </a:prstGeom>
            </p:spPr>
          </p:pic>
        </mc:Fallback>
      </mc:AlternateContent>
      <p:sp>
        <p:nvSpPr>
          <p:cNvPr id="23" name="TextBox 22">
            <a:extLst>
              <a:ext uri="{FF2B5EF4-FFF2-40B4-BE49-F238E27FC236}">
                <a16:creationId xmlns:a16="http://schemas.microsoft.com/office/drawing/2014/main" id="{09445B69-BD76-194F-988C-32A4B25D3CD0}"/>
              </a:ext>
            </a:extLst>
          </p:cNvPr>
          <p:cNvSpPr txBox="1"/>
          <p:nvPr/>
        </p:nvSpPr>
        <p:spPr>
          <a:xfrm>
            <a:off x="1020829" y="4790347"/>
            <a:ext cx="9385010" cy="1631218"/>
          </a:xfrm>
          <a:prstGeom prst="rect">
            <a:avLst/>
          </a:prstGeom>
          <a:noFill/>
        </p:spPr>
        <p:txBody>
          <a:bodyPr wrap="square" lIns="91440" tIns="45721" rIns="91440" bIns="45721" anchor="t">
            <a:spAutoFit/>
          </a:bodyPr>
          <a:lstStyle/>
          <a:p>
            <a:r>
              <a:rPr lang="en-GB" sz="2000">
                <a:solidFill>
                  <a:srgbClr val="000000"/>
                </a:solidFill>
                <a:latin typeface="Segoe UI"/>
                <a:cs typeface="Segoe UI"/>
              </a:rPr>
              <a:t>Action for Smoking and Health (ASH) shared that </a:t>
            </a:r>
            <a:r>
              <a:rPr lang="en-GB" sz="2000" b="1">
                <a:solidFill>
                  <a:srgbClr val="000000"/>
                </a:solidFill>
                <a:latin typeface="Segoe UI"/>
                <a:cs typeface="Segoe UI"/>
              </a:rPr>
              <a:t>less than 6 in 100 </a:t>
            </a:r>
            <a:r>
              <a:rPr lang="en-GB" sz="2000" b="1" dirty="0">
                <a:solidFill>
                  <a:srgbClr val="000000"/>
                </a:solidFill>
                <a:latin typeface="Segoe UI"/>
                <a:cs typeface="Segoe UI"/>
              </a:rPr>
              <a:t>15-year-olds in </a:t>
            </a:r>
            <a:r>
              <a:rPr lang="en-GB" sz="2000" b="1">
                <a:solidFill>
                  <a:srgbClr val="000000"/>
                </a:solidFill>
                <a:latin typeface="Segoe UI"/>
                <a:cs typeface="Segoe UI"/>
              </a:rPr>
              <a:t>Scotland currently smoke.</a:t>
            </a:r>
            <a:endParaRPr lang="en-GB" sz="2000">
              <a:solidFill>
                <a:srgbClr val="000000"/>
              </a:solidFill>
              <a:latin typeface="Segoe UI"/>
              <a:cs typeface="Segoe UI"/>
            </a:endParaRPr>
          </a:p>
          <a:p>
            <a:endParaRPr lang="en-GB" sz="2000" dirty="0">
              <a:solidFill>
                <a:srgbClr val="000000"/>
              </a:solidFill>
              <a:latin typeface="Segoe UI"/>
              <a:cs typeface="Segoe UI"/>
            </a:endParaRPr>
          </a:p>
          <a:p>
            <a:r>
              <a:rPr lang="en-GB" sz="2000">
                <a:solidFill>
                  <a:srgbClr val="000000"/>
                </a:solidFill>
                <a:latin typeface="Segoe UI"/>
                <a:cs typeface="Segoe UI"/>
              </a:rPr>
              <a:t>New legislation passed in 2026 means that </a:t>
            </a:r>
            <a:r>
              <a:rPr lang="en-GB" sz="2000">
                <a:solidFill>
                  <a:srgbClr val="000000"/>
                </a:solidFill>
                <a:latin typeface="Segoe UI"/>
                <a:ea typeface="+mn-lt"/>
                <a:cs typeface="Segoe UI"/>
              </a:rPr>
              <a:t>from 1 January 2027, it will be illegal to sell tobacco products to anyone born on or after 1 January 2009. </a:t>
            </a:r>
            <a:endParaRPr lang="en-GB" sz="2000" dirty="0">
              <a:solidFill>
                <a:srgbClr val="000000"/>
              </a:solidFill>
              <a:latin typeface="Segoe UI"/>
              <a:cs typeface="Segoe UI"/>
            </a:endParaRPr>
          </a:p>
        </p:txBody>
      </p:sp>
      <p:sp>
        <p:nvSpPr>
          <p:cNvPr id="26" name="TextBox 25">
            <a:extLst>
              <a:ext uri="{FF2B5EF4-FFF2-40B4-BE49-F238E27FC236}">
                <a16:creationId xmlns:a16="http://schemas.microsoft.com/office/drawing/2014/main" id="{9AD5814D-6288-8B86-BCEA-D5F243C47873}"/>
              </a:ext>
            </a:extLst>
          </p:cNvPr>
          <p:cNvSpPr txBox="1"/>
          <p:nvPr/>
        </p:nvSpPr>
        <p:spPr>
          <a:xfrm>
            <a:off x="963407" y="1868085"/>
            <a:ext cx="9872027" cy="461667"/>
          </a:xfrm>
          <a:prstGeom prst="rect">
            <a:avLst/>
          </a:prstGeom>
          <a:noFill/>
        </p:spPr>
        <p:txBody>
          <a:bodyPr wrap="square" lIns="91440" tIns="45721" rIns="91440" bIns="45721" anchor="t">
            <a:spAutoFit/>
          </a:bodyPr>
          <a:lstStyle/>
          <a:p>
            <a:r>
              <a:rPr lang="en-US" sz="2400" b="1" dirty="0">
                <a:latin typeface="Segoe UI"/>
                <a:cs typeface="Segoe UI"/>
              </a:rPr>
              <a:t>Most teenagers smoke</a:t>
            </a:r>
          </a:p>
        </p:txBody>
      </p:sp>
      <p:sp>
        <p:nvSpPr>
          <p:cNvPr id="29" name="TextBox 28">
            <a:extLst>
              <a:ext uri="{FF2B5EF4-FFF2-40B4-BE49-F238E27FC236}">
                <a16:creationId xmlns:a16="http://schemas.microsoft.com/office/drawing/2014/main" id="{79F35F36-F54B-423E-F97F-5346081D887B}"/>
              </a:ext>
            </a:extLst>
          </p:cNvPr>
          <p:cNvSpPr txBox="1"/>
          <p:nvPr/>
        </p:nvSpPr>
        <p:spPr>
          <a:xfrm>
            <a:off x="1020830" y="2720787"/>
            <a:ext cx="9897361" cy="2308326"/>
          </a:xfrm>
          <a:prstGeom prst="rect">
            <a:avLst/>
          </a:prstGeom>
          <a:noFill/>
        </p:spPr>
        <p:txBody>
          <a:bodyPr wrap="square" lIns="91440" tIns="45721" rIns="91440" bIns="45721" anchor="t">
            <a:spAutoFit/>
          </a:bodyPr>
          <a:lstStyle/>
          <a:p>
            <a:r>
              <a:rPr lang="en-GB" sz="2400" b="1">
                <a:solidFill>
                  <a:srgbClr val="000000"/>
                </a:solidFill>
                <a:latin typeface="Segoe UI"/>
                <a:cs typeface="Segoe UI"/>
              </a:rPr>
              <a:t>False</a:t>
            </a:r>
            <a:endParaRPr lang="en-GB" sz="2400" dirty="0">
              <a:solidFill>
                <a:srgbClr val="000000"/>
              </a:solidFill>
              <a:latin typeface="Segoe UI"/>
              <a:cs typeface="Segoe UI"/>
            </a:endParaRPr>
          </a:p>
          <a:p>
            <a:endParaRPr lang="en-US" sz="2000" dirty="0">
              <a:solidFill>
                <a:srgbClr val="000000"/>
              </a:solidFill>
              <a:latin typeface="Segoe UI"/>
              <a:cs typeface="Segoe UI"/>
            </a:endParaRPr>
          </a:p>
          <a:p>
            <a:r>
              <a:rPr lang="en-US" sz="2000">
                <a:solidFill>
                  <a:srgbClr val="000000"/>
                </a:solidFill>
                <a:latin typeface="Segoe UI"/>
                <a:cs typeface="Segoe UI"/>
              </a:rPr>
              <a:t>Most teenagers in Scotland do </a:t>
            </a:r>
            <a:r>
              <a:rPr lang="en-US" sz="2000" b="1">
                <a:solidFill>
                  <a:srgbClr val="000000"/>
                </a:solidFill>
                <a:latin typeface="Segoe UI"/>
                <a:cs typeface="Segoe UI"/>
              </a:rPr>
              <a:t>not</a:t>
            </a:r>
            <a:r>
              <a:rPr lang="en-US" sz="2000">
                <a:solidFill>
                  <a:srgbClr val="000000"/>
                </a:solidFill>
                <a:latin typeface="Segoe UI"/>
                <a:cs typeface="Segoe UI"/>
              </a:rPr>
              <a:t> smoke. In fact, smoking rates among young people have been decreasing for years. </a:t>
            </a:r>
            <a:endParaRPr lang="en-US"/>
          </a:p>
          <a:p>
            <a:endParaRPr lang="en-US" sz="2000" dirty="0">
              <a:solidFill>
                <a:srgbClr val="000000"/>
              </a:solidFill>
              <a:latin typeface="Segoe UI"/>
              <a:cs typeface="Segoe UI"/>
            </a:endParaRPr>
          </a:p>
          <a:p>
            <a:r>
              <a:rPr lang="en-US" sz="2000">
                <a:solidFill>
                  <a:srgbClr val="000000"/>
                </a:solidFill>
                <a:latin typeface="Segoe UI"/>
                <a:cs typeface="Segoe UI"/>
              </a:rPr>
              <a:t>Choosing not to smoke is the norm.</a:t>
            </a:r>
            <a:endParaRPr lang="en-GB"/>
          </a:p>
          <a:p>
            <a:endParaRPr lang="en-GB" sz="2000" b="1" dirty="0">
              <a:solidFill>
                <a:srgbClr val="000000"/>
              </a:solidFill>
              <a:latin typeface="Segoe UI" panose="020B0502040204020203" pitchFamily="34" charset="0"/>
              <a:cs typeface="Segoe UI" panose="020B0502040204020203" pitchFamily="34" charset="0"/>
            </a:endParaRPr>
          </a:p>
        </p:txBody>
      </p:sp>
      <p:pic>
        <p:nvPicPr>
          <p:cNvPr id="6" name="Picture 5" descr="A colorful rectangular sign with black text&#10;&#10;AI-generated content may be incorrect.">
            <a:extLst>
              <a:ext uri="{FF2B5EF4-FFF2-40B4-BE49-F238E27FC236}">
                <a16:creationId xmlns:a16="http://schemas.microsoft.com/office/drawing/2014/main" id="{8087E03E-062D-0D1E-AA0A-541C13726B25}"/>
              </a:ext>
            </a:extLst>
          </p:cNvPr>
          <p:cNvPicPr>
            <a:picLocks noChangeAspect="1"/>
          </p:cNvPicPr>
          <p:nvPr/>
        </p:nvPicPr>
        <p:blipFill>
          <a:blip r:embed="rId16"/>
          <a:stretch>
            <a:fillRect/>
          </a:stretch>
        </p:blipFill>
        <p:spPr>
          <a:xfrm>
            <a:off x="128174" y="82965"/>
            <a:ext cx="1400174" cy="971550"/>
          </a:xfrm>
          <a:prstGeom prst="rect">
            <a:avLst/>
          </a:prstGeom>
        </p:spPr>
      </p:pic>
      <p:pic>
        <p:nvPicPr>
          <p:cNvPr id="4" name="Picture 3" descr="A colorful rectangular sign with black text&#10;&#10;AI-generated content may be incorrect.">
            <a:extLst>
              <a:ext uri="{FF2B5EF4-FFF2-40B4-BE49-F238E27FC236}">
                <a16:creationId xmlns:a16="http://schemas.microsoft.com/office/drawing/2014/main" id="{2B45EF9B-FB73-6C3F-64C5-90704CE17FA6}"/>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329637" y="84625"/>
            <a:ext cx="1264700" cy="916046"/>
          </a:xfrm>
          <a:prstGeom prst="rect">
            <a:avLst/>
          </a:prstGeom>
        </p:spPr>
      </p:pic>
      <p:pic>
        <p:nvPicPr>
          <p:cNvPr id="9" name="Picture 8" descr="Blue and white logo with text&#10;&#10;AI-generated content may be incorrect.">
            <a:extLst>
              <a:ext uri="{FF2B5EF4-FFF2-40B4-BE49-F238E27FC236}">
                <a16:creationId xmlns:a16="http://schemas.microsoft.com/office/drawing/2014/main" id="{4CA15708-42A7-DD7E-05B4-888E5B3C69C0}"/>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10913968" y="201421"/>
            <a:ext cx="966293" cy="713431"/>
          </a:xfrm>
          <a:prstGeom prst="rect">
            <a:avLst/>
          </a:prstGeom>
        </p:spPr>
      </p:pic>
    </p:spTree>
    <p:extLst>
      <p:ext uri="{BB962C8B-B14F-4D97-AF65-F5344CB8AC3E}">
        <p14:creationId xmlns:p14="http://schemas.microsoft.com/office/powerpoint/2010/main" val="27056699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dissolv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dissolv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6F97C-727A-6115-E4FE-074AA8BAA4B8}"/>
            </a:ext>
          </a:extLst>
        </p:cNvPr>
        <p:cNvGrpSpPr/>
        <p:nvPr/>
      </p:nvGrpSpPr>
      <p:grpSpPr>
        <a:xfrm>
          <a:off x="0" y="0"/>
          <a:ext cx="0" cy="0"/>
          <a:chOff x="0" y="0"/>
          <a:chExt cx="0" cy="0"/>
        </a:xfrm>
      </p:grpSpPr>
      <p:sp>
        <p:nvSpPr>
          <p:cNvPr id="7" name="Title 5">
            <a:extLst>
              <a:ext uri="{FF2B5EF4-FFF2-40B4-BE49-F238E27FC236}">
                <a16:creationId xmlns:a16="http://schemas.microsoft.com/office/drawing/2014/main" id="{1F6BA253-FF26-CA54-5259-1BB4DF81808E}"/>
              </a:ext>
            </a:extLst>
          </p:cNvPr>
          <p:cNvSpPr txBox="1">
            <a:spLocks/>
          </p:cNvSpPr>
          <p:nvPr/>
        </p:nvSpPr>
        <p:spPr>
          <a:xfrm>
            <a:off x="0" y="2"/>
            <a:ext cx="12192000" cy="1045029"/>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3200" b="1" dirty="0">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Smoking: True or False</a:t>
            </a:r>
          </a:p>
        </p:txBody>
      </p:sp>
      <p:sp>
        <p:nvSpPr>
          <p:cNvPr id="3" name="TextBox 2">
            <a:extLst>
              <a:ext uri="{FF2B5EF4-FFF2-40B4-BE49-F238E27FC236}">
                <a16:creationId xmlns:a16="http://schemas.microsoft.com/office/drawing/2014/main" id="{ECA8A59D-6F2E-8547-AF54-29BF8E40297F}"/>
              </a:ext>
            </a:extLst>
          </p:cNvPr>
          <p:cNvSpPr txBox="1"/>
          <p:nvPr/>
        </p:nvSpPr>
        <p:spPr>
          <a:xfrm>
            <a:off x="7837794" y="5152472"/>
            <a:ext cx="2135892" cy="646587"/>
          </a:xfrm>
          <a:prstGeom prst="rect">
            <a:avLst/>
          </a:prstGeom>
          <a:noFill/>
        </p:spPr>
        <p:txBody>
          <a:bodyPr wrap="square" rtlCol="0">
            <a:spAutoFit/>
          </a:bodyPr>
          <a:lstStyle/>
          <a:p>
            <a:pPr algn="ctr"/>
            <a:r>
              <a:rPr lang="en-US" sz="1801">
                <a:solidFill>
                  <a:schemeClr val="bg1"/>
                </a:solidFill>
                <a:latin typeface="Segoe UI" panose="020B0502040204020203" pitchFamily="34" charset="0"/>
                <a:cs typeface="Segoe UI" panose="020B0502040204020203" pitchFamily="34" charset="0"/>
              </a:rPr>
              <a:t>Can you think of anything else ? </a:t>
            </a:r>
          </a:p>
        </p:txBody>
      </p:sp>
      <mc:AlternateContent xmlns:mc="http://schemas.openxmlformats.org/markup-compatibility/2006" xmlns:p14="http://schemas.microsoft.com/office/powerpoint/2010/main">
        <mc:Choice Requires="p14">
          <p:contentPart p14:bwMode="auto" r:id="rId3">
            <p14:nvContentPartPr>
              <p14:cNvPr id="18" name="Ink 17">
                <a:extLst>
                  <a:ext uri="{FF2B5EF4-FFF2-40B4-BE49-F238E27FC236}">
                    <a16:creationId xmlns:a16="http://schemas.microsoft.com/office/drawing/2014/main" id="{1A0193FB-AC75-D986-B212-BD38346F6E50}"/>
                  </a:ext>
                </a:extLst>
              </p14:cNvPr>
              <p14:cNvContentPartPr/>
              <p14:nvPr/>
            </p14:nvContentPartPr>
            <p14:xfrm flipV="1">
              <a:off x="2170866" y="2339610"/>
              <a:ext cx="127193" cy="56628"/>
            </p14:xfrm>
          </p:contentPart>
        </mc:Choice>
        <mc:Fallback xmlns="">
          <p:pic>
            <p:nvPicPr>
              <p:cNvPr id="18" name="Ink 17">
                <a:extLst>
                  <a:ext uri="{FF2B5EF4-FFF2-40B4-BE49-F238E27FC236}">
                    <a16:creationId xmlns:a16="http://schemas.microsoft.com/office/drawing/2014/main" id="{1A0193FB-AC75-D986-B212-BD38346F6E50}"/>
                  </a:ext>
                </a:extLst>
              </p:cNvPr>
              <p:cNvPicPr/>
              <p:nvPr/>
            </p:nvPicPr>
            <p:blipFill>
              <a:blip r:embed="rId4"/>
              <a:stretch>
                <a:fillRect/>
              </a:stretch>
            </p:blipFill>
            <p:spPr>
              <a:xfrm flipV="1">
                <a:off x="2107810" y="2276490"/>
                <a:ext cx="252945" cy="182508"/>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9" name="Ink 18">
                <a:extLst>
                  <a:ext uri="{FF2B5EF4-FFF2-40B4-BE49-F238E27FC236}">
                    <a16:creationId xmlns:a16="http://schemas.microsoft.com/office/drawing/2014/main" id="{4870C244-9D48-546A-8E06-872DDCD6BCB2}"/>
                  </a:ext>
                </a:extLst>
              </p14:cNvPr>
              <p14:cNvContentPartPr/>
              <p14:nvPr/>
            </p14:nvContentPartPr>
            <p14:xfrm flipH="1" flipV="1">
              <a:off x="2523894" y="2293890"/>
              <a:ext cx="399611" cy="68546"/>
            </p14:xfrm>
          </p:contentPart>
        </mc:Choice>
        <mc:Fallback xmlns="">
          <p:pic>
            <p:nvPicPr>
              <p:cNvPr id="19" name="Ink 18">
                <a:extLst>
                  <a:ext uri="{FF2B5EF4-FFF2-40B4-BE49-F238E27FC236}">
                    <a16:creationId xmlns:a16="http://schemas.microsoft.com/office/drawing/2014/main" id="{4870C244-9D48-546A-8E06-872DDCD6BCB2}"/>
                  </a:ext>
                </a:extLst>
              </p:cNvPr>
              <p:cNvPicPr/>
              <p:nvPr/>
            </p:nvPicPr>
            <p:blipFill>
              <a:blip r:embed="rId6"/>
              <a:stretch>
                <a:fillRect/>
              </a:stretch>
            </p:blipFill>
            <p:spPr>
              <a:xfrm flipH="1" flipV="1">
                <a:off x="2460892" y="2230756"/>
                <a:ext cx="525254" cy="194454"/>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0" name="Ink 19">
                <a:extLst>
                  <a:ext uri="{FF2B5EF4-FFF2-40B4-BE49-F238E27FC236}">
                    <a16:creationId xmlns:a16="http://schemas.microsoft.com/office/drawing/2014/main" id="{9064E465-3E61-5FA5-1D04-42646E8154ED}"/>
                  </a:ext>
                </a:extLst>
              </p14:cNvPr>
              <p14:cNvContentPartPr/>
              <p14:nvPr/>
            </p14:nvContentPartPr>
            <p14:xfrm>
              <a:off x="961987" y="3051797"/>
              <a:ext cx="361" cy="361"/>
            </p14:xfrm>
          </p:contentPart>
        </mc:Choice>
        <mc:Fallback xmlns="">
          <p:pic>
            <p:nvPicPr>
              <p:cNvPr id="20" name="Ink 19">
                <a:extLst>
                  <a:ext uri="{FF2B5EF4-FFF2-40B4-BE49-F238E27FC236}">
                    <a16:creationId xmlns:a16="http://schemas.microsoft.com/office/drawing/2014/main" id="{9064E465-3E61-5FA5-1D04-42646E8154ED}"/>
                  </a:ext>
                </a:extLst>
              </p:cNvPr>
              <p:cNvPicPr/>
              <p:nvPr/>
            </p:nvPicPr>
            <p:blipFill>
              <a:blip r:embed="rId8"/>
              <a:stretch>
                <a:fillRect/>
              </a:stretch>
            </p:blipFill>
            <p:spPr>
              <a:xfrm>
                <a:off x="898812" y="2988622"/>
                <a:ext cx="126350" cy="12635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1" name="Ink 20">
                <a:extLst>
                  <a:ext uri="{FF2B5EF4-FFF2-40B4-BE49-F238E27FC236}">
                    <a16:creationId xmlns:a16="http://schemas.microsoft.com/office/drawing/2014/main" id="{43283ADF-35F6-2EBC-B7D7-A13B2A2DE953}"/>
                  </a:ext>
                </a:extLst>
              </p14:cNvPr>
              <p14:cNvContentPartPr/>
              <p14:nvPr/>
            </p14:nvContentPartPr>
            <p14:xfrm>
              <a:off x="8076666" y="2591356"/>
              <a:ext cx="361" cy="361"/>
            </p14:xfrm>
          </p:contentPart>
        </mc:Choice>
        <mc:Fallback xmlns="">
          <p:pic>
            <p:nvPicPr>
              <p:cNvPr id="21" name="Ink 20">
                <a:extLst>
                  <a:ext uri="{FF2B5EF4-FFF2-40B4-BE49-F238E27FC236}">
                    <a16:creationId xmlns:a16="http://schemas.microsoft.com/office/drawing/2014/main" id="{43283ADF-35F6-2EBC-B7D7-A13B2A2DE953}"/>
                  </a:ext>
                </a:extLst>
              </p:cNvPr>
              <p:cNvPicPr/>
              <p:nvPr/>
            </p:nvPicPr>
            <p:blipFill>
              <a:blip r:embed="rId8"/>
              <a:stretch>
                <a:fillRect/>
              </a:stretch>
            </p:blipFill>
            <p:spPr>
              <a:xfrm>
                <a:off x="8013491" y="2528181"/>
                <a:ext cx="126350" cy="12635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4" name="Ink 23">
                <a:extLst>
                  <a:ext uri="{FF2B5EF4-FFF2-40B4-BE49-F238E27FC236}">
                    <a16:creationId xmlns:a16="http://schemas.microsoft.com/office/drawing/2014/main" id="{18A3A4AB-A62F-043D-2AE3-364B4F91B8F7}"/>
                  </a:ext>
                </a:extLst>
              </p14:cNvPr>
              <p14:cNvContentPartPr/>
              <p14:nvPr/>
            </p14:nvContentPartPr>
            <p14:xfrm>
              <a:off x="8092867" y="2380036"/>
              <a:ext cx="524880" cy="130681"/>
            </p14:xfrm>
          </p:contentPart>
        </mc:Choice>
        <mc:Fallback xmlns="">
          <p:pic>
            <p:nvPicPr>
              <p:cNvPr id="24" name="Ink 23">
                <a:extLst>
                  <a:ext uri="{FF2B5EF4-FFF2-40B4-BE49-F238E27FC236}">
                    <a16:creationId xmlns:a16="http://schemas.microsoft.com/office/drawing/2014/main" id="{18A3A4AB-A62F-043D-2AE3-364B4F91B8F7}"/>
                  </a:ext>
                </a:extLst>
              </p:cNvPr>
              <p:cNvPicPr/>
              <p:nvPr/>
            </p:nvPicPr>
            <p:blipFill>
              <a:blip r:embed="rId11"/>
              <a:stretch>
                <a:fillRect/>
              </a:stretch>
            </p:blipFill>
            <p:spPr>
              <a:xfrm>
                <a:off x="8029867" y="2317036"/>
                <a:ext cx="650520" cy="256322"/>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5" name="Ink 24">
                <a:extLst>
                  <a:ext uri="{FF2B5EF4-FFF2-40B4-BE49-F238E27FC236}">
                    <a16:creationId xmlns:a16="http://schemas.microsoft.com/office/drawing/2014/main" id="{7B5DC574-37E0-A350-54C7-15A75F53B061}"/>
                  </a:ext>
                </a:extLst>
              </p14:cNvPr>
              <p14:cNvContentPartPr/>
              <p14:nvPr/>
            </p14:nvContentPartPr>
            <p14:xfrm>
              <a:off x="8949307" y="2261236"/>
              <a:ext cx="391680" cy="147961"/>
            </p14:xfrm>
          </p:contentPart>
        </mc:Choice>
        <mc:Fallback xmlns="">
          <p:pic>
            <p:nvPicPr>
              <p:cNvPr id="25" name="Ink 24">
                <a:extLst>
                  <a:ext uri="{FF2B5EF4-FFF2-40B4-BE49-F238E27FC236}">
                    <a16:creationId xmlns:a16="http://schemas.microsoft.com/office/drawing/2014/main" id="{7B5DC574-37E0-A350-54C7-15A75F53B061}"/>
                  </a:ext>
                </a:extLst>
              </p:cNvPr>
              <p:cNvPicPr/>
              <p:nvPr/>
            </p:nvPicPr>
            <p:blipFill>
              <a:blip r:embed="rId13"/>
              <a:stretch>
                <a:fillRect/>
              </a:stretch>
            </p:blipFill>
            <p:spPr>
              <a:xfrm>
                <a:off x="8886365" y="2198388"/>
                <a:ext cx="517205" cy="273297"/>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8" name="Ink 27">
                <a:extLst>
                  <a:ext uri="{FF2B5EF4-FFF2-40B4-BE49-F238E27FC236}">
                    <a16:creationId xmlns:a16="http://schemas.microsoft.com/office/drawing/2014/main" id="{D57709B7-4A59-AB69-244E-8DEBA55A2BC0}"/>
                  </a:ext>
                </a:extLst>
              </p14:cNvPr>
              <p14:cNvContentPartPr/>
              <p14:nvPr/>
            </p14:nvContentPartPr>
            <p14:xfrm>
              <a:off x="4045027" y="2056037"/>
              <a:ext cx="361" cy="361"/>
            </p14:xfrm>
          </p:contentPart>
        </mc:Choice>
        <mc:Fallback xmlns="">
          <p:pic>
            <p:nvPicPr>
              <p:cNvPr id="28" name="Ink 27">
                <a:extLst>
                  <a:ext uri="{FF2B5EF4-FFF2-40B4-BE49-F238E27FC236}">
                    <a16:creationId xmlns:a16="http://schemas.microsoft.com/office/drawing/2014/main" id="{D57709B7-4A59-AB69-244E-8DEBA55A2BC0}"/>
                  </a:ext>
                </a:extLst>
              </p:cNvPr>
              <p:cNvPicPr/>
              <p:nvPr/>
            </p:nvPicPr>
            <p:blipFill>
              <a:blip r:embed="rId8"/>
              <a:stretch>
                <a:fillRect/>
              </a:stretch>
            </p:blipFill>
            <p:spPr>
              <a:xfrm>
                <a:off x="3981852" y="1992862"/>
                <a:ext cx="126350" cy="126350"/>
              </a:xfrm>
              <a:prstGeom prst="rect">
                <a:avLst/>
              </a:prstGeom>
            </p:spPr>
          </p:pic>
        </mc:Fallback>
      </mc:AlternateContent>
      <p:sp>
        <p:nvSpPr>
          <p:cNvPr id="6" name="TextBox 5">
            <a:extLst>
              <a:ext uri="{FF2B5EF4-FFF2-40B4-BE49-F238E27FC236}">
                <a16:creationId xmlns:a16="http://schemas.microsoft.com/office/drawing/2014/main" id="{3C542111-52E4-57A0-E862-9821D54E1785}"/>
              </a:ext>
            </a:extLst>
          </p:cNvPr>
          <p:cNvSpPr txBox="1"/>
          <p:nvPr/>
        </p:nvSpPr>
        <p:spPr>
          <a:xfrm>
            <a:off x="969183" y="1835419"/>
            <a:ext cx="6267026" cy="461667"/>
          </a:xfrm>
          <a:prstGeom prst="rect">
            <a:avLst/>
          </a:prstGeom>
          <a:noFill/>
        </p:spPr>
        <p:txBody>
          <a:bodyPr wrap="square" lIns="91440" tIns="45721" rIns="91440" bIns="45721" anchor="t">
            <a:spAutoFit/>
          </a:bodyPr>
          <a:lstStyle/>
          <a:p>
            <a:r>
              <a:rPr lang="en-GB" sz="2400" b="1" dirty="0">
                <a:solidFill>
                  <a:srgbClr val="000000"/>
                </a:solidFill>
                <a:latin typeface="Segoe UI"/>
                <a:cs typeface="Segoe UI"/>
              </a:rPr>
              <a:t>Smoking relieves stress/anxiety</a:t>
            </a:r>
            <a:endParaRPr lang="en-US" sz="2400" b="1" dirty="0">
              <a:latin typeface="Segoe UI" panose="020B0502040204020203" pitchFamily="34" charset="0"/>
              <a:cs typeface="Segoe UI" panose="020B0502040204020203" pitchFamily="34" charset="0"/>
            </a:endParaRPr>
          </a:p>
        </p:txBody>
      </p:sp>
      <p:sp>
        <p:nvSpPr>
          <p:cNvPr id="9" name="TextBox 8">
            <a:extLst>
              <a:ext uri="{FF2B5EF4-FFF2-40B4-BE49-F238E27FC236}">
                <a16:creationId xmlns:a16="http://schemas.microsoft.com/office/drawing/2014/main" id="{7CFAEF34-652F-2FC9-C694-4114E347FE5C}"/>
              </a:ext>
            </a:extLst>
          </p:cNvPr>
          <p:cNvSpPr txBox="1"/>
          <p:nvPr/>
        </p:nvSpPr>
        <p:spPr>
          <a:xfrm>
            <a:off x="969183" y="2774677"/>
            <a:ext cx="9203390" cy="2277677"/>
          </a:xfrm>
          <a:prstGeom prst="rect">
            <a:avLst/>
          </a:prstGeom>
          <a:noFill/>
        </p:spPr>
        <p:txBody>
          <a:bodyPr wrap="square" lIns="91440" tIns="45721" rIns="91440" bIns="45721" anchor="t">
            <a:spAutoFit/>
          </a:bodyPr>
          <a:lstStyle/>
          <a:p>
            <a:r>
              <a:rPr lang="en-GB" sz="2400" b="1" dirty="0">
                <a:solidFill>
                  <a:srgbClr val="000000"/>
                </a:solidFill>
                <a:latin typeface="Segoe UI" panose="020B0502040204020203" pitchFamily="34" charset="0"/>
                <a:cs typeface="Segoe UI" panose="020B0502040204020203" pitchFamily="34" charset="0"/>
              </a:rPr>
              <a:t>False</a:t>
            </a:r>
          </a:p>
          <a:p>
            <a:endParaRPr lang="en-GB" sz="1801" b="1" dirty="0">
              <a:solidFill>
                <a:srgbClr val="000000"/>
              </a:solidFill>
              <a:latin typeface="Segoe UI" panose="020B0502040204020203" pitchFamily="34" charset="0"/>
              <a:cs typeface="Segoe UI" panose="020B0502040204020203" pitchFamily="34" charset="0"/>
            </a:endParaRPr>
          </a:p>
          <a:p>
            <a:r>
              <a:rPr lang="en-GB" sz="2000" dirty="0">
                <a:solidFill>
                  <a:srgbClr val="000000"/>
                </a:solidFill>
                <a:latin typeface="Segoe UI"/>
                <a:cs typeface="Segoe UI"/>
              </a:rPr>
              <a:t>For a person who smokes it may feel as if having a cigarette relieves stress and anxiety. This is because smoking </a:t>
            </a:r>
            <a:r>
              <a:rPr lang="en-GB" sz="2000">
                <a:solidFill>
                  <a:srgbClr val="000000"/>
                </a:solidFill>
                <a:latin typeface="Segoe UI"/>
                <a:cs typeface="Segoe UI"/>
              </a:rPr>
              <a:t>relieves the craving they experienced.  This is the cycle of addiction.  </a:t>
            </a:r>
            <a:endParaRPr lang="en-GB" sz="2000" dirty="0">
              <a:solidFill>
                <a:srgbClr val="000000"/>
              </a:solidFill>
              <a:latin typeface="Segoe UI"/>
              <a:cs typeface="Segoe UI"/>
            </a:endParaRPr>
          </a:p>
          <a:p>
            <a:endParaRPr lang="en-GB" sz="2000" dirty="0">
              <a:solidFill>
                <a:srgbClr val="000000"/>
              </a:solidFill>
              <a:latin typeface="Segoe UI"/>
              <a:cs typeface="Segoe UI"/>
            </a:endParaRPr>
          </a:p>
          <a:p>
            <a:r>
              <a:rPr lang="en-GB" sz="2000" dirty="0">
                <a:solidFill>
                  <a:srgbClr val="000000"/>
                </a:solidFill>
                <a:latin typeface="Segoe UI"/>
                <a:cs typeface="Segoe UI"/>
              </a:rPr>
              <a:t>Nicotine dependency does not support with stress/anxiety.</a:t>
            </a:r>
            <a:endParaRPr lang="en-GB" sz="2000" dirty="0">
              <a:latin typeface="Segoe UI"/>
              <a:cs typeface="Segoe UI"/>
            </a:endParaRPr>
          </a:p>
        </p:txBody>
      </p:sp>
      <p:pic>
        <p:nvPicPr>
          <p:cNvPr id="8" name="Picture 7" descr="A colorful rectangular sign with black text&#10;&#10;AI-generated content may be incorrect.">
            <a:extLst>
              <a:ext uri="{FF2B5EF4-FFF2-40B4-BE49-F238E27FC236}">
                <a16:creationId xmlns:a16="http://schemas.microsoft.com/office/drawing/2014/main" id="{E8F20D02-0AD8-E0BB-AFBD-2A83F758EC2B}"/>
              </a:ext>
            </a:extLst>
          </p:cNvPr>
          <p:cNvPicPr>
            <a:picLocks noChangeAspect="1"/>
          </p:cNvPicPr>
          <p:nvPr/>
        </p:nvPicPr>
        <p:blipFill>
          <a:blip r:embed="rId15"/>
          <a:stretch>
            <a:fillRect/>
          </a:stretch>
        </p:blipFill>
        <p:spPr>
          <a:xfrm>
            <a:off x="128174" y="82965"/>
            <a:ext cx="1400174" cy="971550"/>
          </a:xfrm>
          <a:prstGeom prst="rect">
            <a:avLst/>
          </a:prstGeom>
        </p:spPr>
      </p:pic>
      <p:pic>
        <p:nvPicPr>
          <p:cNvPr id="2" name="Picture 1" descr="A colorful rectangular sign with black text&#10;&#10;AI-generated content may be incorrect.">
            <a:extLst>
              <a:ext uri="{FF2B5EF4-FFF2-40B4-BE49-F238E27FC236}">
                <a16:creationId xmlns:a16="http://schemas.microsoft.com/office/drawing/2014/main" id="{3689160E-3C6C-721F-49D6-DCB4648EB2DC}"/>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329637" y="84625"/>
            <a:ext cx="1264700" cy="916046"/>
          </a:xfrm>
          <a:prstGeom prst="rect">
            <a:avLst/>
          </a:prstGeom>
        </p:spPr>
      </p:pic>
      <p:pic>
        <p:nvPicPr>
          <p:cNvPr id="10" name="Picture 9" descr="Blue and white logo with text&#10;&#10;AI-generated content may be incorrect.">
            <a:extLst>
              <a:ext uri="{FF2B5EF4-FFF2-40B4-BE49-F238E27FC236}">
                <a16:creationId xmlns:a16="http://schemas.microsoft.com/office/drawing/2014/main" id="{5F967657-4908-78E2-05EC-9472978394FA}"/>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10913968" y="201421"/>
            <a:ext cx="966293" cy="713431"/>
          </a:xfrm>
          <a:prstGeom prst="rect">
            <a:avLst/>
          </a:prstGeom>
        </p:spPr>
      </p:pic>
    </p:spTree>
    <p:extLst>
      <p:ext uri="{BB962C8B-B14F-4D97-AF65-F5344CB8AC3E}">
        <p14:creationId xmlns:p14="http://schemas.microsoft.com/office/powerpoint/2010/main" val="19492378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7AA544644D56F4388278E7F82E1DDCD" ma:contentTypeVersion="8" ma:contentTypeDescription="Create a new document." ma:contentTypeScope="" ma:versionID="fd9df44fdd4a15cc9fdcea99487df96d">
  <xsd:schema xmlns:xsd="http://www.w3.org/2001/XMLSchema" xmlns:xs="http://www.w3.org/2001/XMLSchema" xmlns:p="http://schemas.microsoft.com/office/2006/metadata/properties" xmlns:ns2="19888a14-9774-48ec-83e3-67624fc17ff8" targetNamespace="http://schemas.microsoft.com/office/2006/metadata/properties" ma:root="true" ma:fieldsID="268e5950aa224dea12e314fa20c64ccb" ns2:_="">
    <xsd:import namespace="19888a14-9774-48ec-83e3-67624fc17ff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888a14-9774-48ec-83e3-67624fc17f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A2A1938-229F-46A7-A1F6-84FE775EDC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888a14-9774-48ec-83e3-67624fc17f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58BD1F9-DD91-4320-8951-A70E6ECFD8F3}">
  <ds:schemaRefs>
    <ds:schemaRef ds:uri="http://schemas.microsoft.com/sharepoint/v3/contenttype/forms"/>
  </ds:schemaRefs>
</ds:datastoreItem>
</file>

<file path=customXml/itemProps3.xml><?xml version="1.0" encoding="utf-8"?>
<ds:datastoreItem xmlns:ds="http://schemas.openxmlformats.org/officeDocument/2006/customXml" ds:itemID="{DD6C73E8-4EEB-4353-862F-1ADA29C9B199}">
  <ds:schemaRefs>
    <ds:schemaRef ds:uri="http://purl.org/dc/dcmitype/"/>
    <ds:schemaRef ds:uri="http://schemas.microsoft.com/office/2006/metadata/properties"/>
    <ds:schemaRef ds:uri="http://www.w3.org/XML/1998/namespace"/>
    <ds:schemaRef ds:uri="http://schemas.microsoft.com/office/2006/documentManagement/types"/>
    <ds:schemaRef ds:uri="http://purl.org/dc/terms/"/>
    <ds:schemaRef ds:uri="http://schemas.openxmlformats.org/package/2006/metadata/core-properties"/>
    <ds:schemaRef ds:uri="19888a14-9774-48ec-83e3-67624fc17ff8"/>
    <ds:schemaRef ds:uri="http://schemas.microsoft.com/office/infopath/2007/PartnerControl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995</TotalTime>
  <Words>6983</Words>
  <Application>Microsoft Macintosh PowerPoint</Application>
  <PresentationFormat>Widescreen</PresentationFormat>
  <Paragraphs>888</Paragraphs>
  <Slides>41</Slides>
  <Notes>41</Notes>
  <HiddenSlides>0</HiddenSlides>
  <MMClips>1</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41</vt:i4>
      </vt:variant>
    </vt:vector>
  </HeadingPairs>
  <TitlesOfParts>
    <vt:vector size="54" baseType="lpstr">
      <vt:lpstr>-webkit-standard</vt:lpstr>
      <vt:lpstr>Aptos</vt:lpstr>
      <vt:lpstr>Aptos Display</vt:lpstr>
      <vt:lpstr>Arial</vt:lpstr>
      <vt:lpstr>Calibri</vt:lpstr>
      <vt:lpstr>Courier New,monospace</vt:lpstr>
      <vt:lpstr>Google Sans</vt:lpstr>
      <vt:lpstr>Montserrat</vt:lpstr>
      <vt:lpstr>Segoe UI</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Liz Stanton</dc:creator>
  <cp:lastModifiedBy>Alison Rees</cp:lastModifiedBy>
  <cp:revision>838</cp:revision>
  <cp:lastPrinted>2025-04-28T12:42:22Z</cp:lastPrinted>
  <dcterms:created xsi:type="dcterms:W3CDTF">2025-01-10T23:21:46Z</dcterms:created>
  <dcterms:modified xsi:type="dcterms:W3CDTF">2026-05-26T11:40:17Z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0x010100A7AA544644D56F4388278E7F82E1DDCD</vt:lpwstr>
  </property>
  <property fmtid="{D5CDD505-2E9C-101B-9397-08002B2CF9AE}" pid="3" name="MediaServiceImageTags">
    <vt:lpwstr/>
  </property>
</Properties>
</file>