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3.xml" ContentType="application/inkml+xml"/>
  <Override PartName="/ppt/ink/ink14.xml" ContentType="application/inkml+xml"/>
  <Override PartName="/ppt/ink/ink15.xml" ContentType="application/inkml+xml"/>
  <Override PartName="/ppt/ink/ink16.xml" ContentType="application/inkml+xml"/>
  <Override PartName="/ppt/tags/tag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notesSlides/notesSlide29.xml" ContentType="application/vnd.openxmlformats-officedocument.presentationml.notesSlide+xml"/>
  <Override PartName="/ppt/ink/ink23.xml" ContentType="application/inkml+xml"/>
  <Override PartName="/ppt/ink/ink24.xml" ContentType="application/inkml+xml"/>
  <Override PartName="/ppt/ink/ink25.xml" ContentType="application/inkml+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7.xml" ContentType="application/vnd.openxmlformats-officedocument.presentationml.tags+xml"/>
  <Override PartName="/ppt/notesSlides/notesSlide36.xml" ContentType="application/vnd.openxmlformats-officedocument.presentationml.notesSlide+xml"/>
  <Override PartName="/ppt/tags/tag8.xml" ContentType="application/vnd.openxmlformats-officedocument.presentationml.tags+xml"/>
  <Override PartName="/ppt/notesSlides/notesSlide37.xml" ContentType="application/vnd.openxmlformats-officedocument.presentationml.notesSlide+xml"/>
  <Override PartName="/ppt/ink/ink26.xml" ContentType="application/inkml+xml"/>
  <Override PartName="/ppt/ink/ink27.xml" ContentType="application/inkml+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9.xml" ContentType="application/vnd.openxmlformats-officedocument.presentationml.tags+xml"/>
  <Override PartName="/ppt/notesSlides/notesSlide5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5"/>
  </p:notesMasterIdLst>
  <p:sldIdLst>
    <p:sldId id="1625" r:id="rId5"/>
    <p:sldId id="1614" r:id="rId6"/>
    <p:sldId id="1615" r:id="rId7"/>
    <p:sldId id="1448" r:id="rId8"/>
    <p:sldId id="1429" r:id="rId9"/>
    <p:sldId id="1430" r:id="rId10"/>
    <p:sldId id="1485" r:id="rId11"/>
    <p:sldId id="1295" r:id="rId12"/>
    <p:sldId id="1296" r:id="rId13"/>
    <p:sldId id="1524" r:id="rId14"/>
    <p:sldId id="1525" r:id="rId15"/>
    <p:sldId id="1480" r:id="rId16"/>
    <p:sldId id="1523" r:id="rId17"/>
    <p:sldId id="1457" r:id="rId18"/>
    <p:sldId id="1487" r:id="rId19"/>
    <p:sldId id="1526" r:id="rId20"/>
    <p:sldId id="1527" r:id="rId21"/>
    <p:sldId id="1606" r:id="rId22"/>
    <p:sldId id="1609" r:id="rId23"/>
    <p:sldId id="274" r:id="rId24"/>
    <p:sldId id="1617" r:id="rId25"/>
    <p:sldId id="1619" r:id="rId26"/>
    <p:sldId id="1620" r:id="rId27"/>
    <p:sldId id="1621" r:id="rId28"/>
    <p:sldId id="1626" r:id="rId29"/>
    <p:sldId id="1627" r:id="rId30"/>
    <p:sldId id="1550" r:id="rId31"/>
    <p:sldId id="1481" r:id="rId32"/>
    <p:sldId id="1482" r:id="rId33"/>
    <p:sldId id="1628" r:id="rId34"/>
    <p:sldId id="1483" r:id="rId35"/>
    <p:sldId id="1532" r:id="rId36"/>
    <p:sldId id="1537" r:id="rId37"/>
    <p:sldId id="1622" r:id="rId38"/>
    <p:sldId id="1271" r:id="rId39"/>
    <p:sldId id="1498" r:id="rId40"/>
    <p:sldId id="1473" r:id="rId41"/>
    <p:sldId id="1495" r:id="rId42"/>
    <p:sldId id="1499" r:id="rId43"/>
    <p:sldId id="1623" r:id="rId44"/>
    <p:sldId id="1624" r:id="rId45"/>
    <p:sldId id="1500" r:id="rId46"/>
    <p:sldId id="301" r:id="rId47"/>
    <p:sldId id="1599" r:id="rId48"/>
    <p:sldId id="1300" r:id="rId49"/>
    <p:sldId id="1332" r:id="rId50"/>
    <p:sldId id="1513" r:id="rId51"/>
    <p:sldId id="1629" r:id="rId52"/>
    <p:sldId id="1630" r:id="rId53"/>
    <p:sldId id="1596"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39E9102-7751-3200-BC32-A785280C1941}" name="jacqueline.mackay9@nhs.scot" initials="ja" userId="S::urn:spo:guest#jacqueline.mackay9@nhs.scot::" providerId="AD"/>
  <p188:author id="{9B57EF0D-9D0A-CCED-B7E4-B0EA7619B109}" name="Geoff Pinch" initials="GP" userId="7a31a98e4eb9d1c9" providerId="Windows Live"/>
  <p188:author id="{56C37038-7B7C-137C-9F53-4F38122B0D9A}" name="Ailsa Christie" initials="AC" userId="S::ailsa@talkabouttrust.org::8e0f5b20-19f0-4ab6-b829-f10df5086ccb" providerId="AD"/>
  <p188:author id="{62B8883F-7B6B-466D-9516-72E20E030ED7}" name="Liz Stanton" initials="LS" userId="S::liz@talkabouttrust.org::687483ca-506c-4979-9751-ef5ff6b1798f" providerId="AD"/>
  <p188:author id="{8FC1ED5E-0AF2-3C40-A4BF-43FEA0432E0B}" name="Karen Perryman" initials="KP" userId="S::karen@alcoholeducationtrust.org::18ee01d1-41f5-426a-9edd-1fd1df959f3c" providerId="AD"/>
  <p188:author id="{30128372-6DDB-3CD6-2C9F-EC98DC67B7C1}" name="Sophie Whitcombe" initials="" userId="S::sophie@talkabouttrust.org::96b93879-58c2-43c8-8be0-05735f70e199" providerId="AD"/>
  <p188:author id="{43D5E991-F6D5-0ECE-6CB6-F9ABF44FF63E}" name="Helena Conibear" initials="HC" userId="S::helena@talkabouttrust.org::14702610-6db2-485a-bfee-48fdd19d9556" providerId="AD"/>
  <p188:author id="{F3E5869B-783F-6F82-63E9-7269D3E29F62}" name="Liz Stanton" initials="" userId="S::liz.stanton@getsafeonline.org::a07c7241-eb5d-4b95-8dc4-75a9fc3e7cce" providerId="AD"/>
  <p188:author id="{707B03A2-C86F-5CB0-412D-68DC4726312A}" name="Karen Perryman" initials="KP" userId="S::karen@talkabouttrust.org::18ee01d1-41f5-426a-9edd-1fd1df959f3c" providerId="AD"/>
  <p188:author id="{9D5027B9-6023-4A5E-D15A-704C9F06DAEF}" name="Guest User" initials="GU" userId="S::urn:spo:anon#4672aaa01869fbda382185d7e1c0d770496c6bcc21b69dfe8c0724a2b33c40ac::" providerId="AD"/>
  <p188:author id="{46A8A6CA-38D8-F96E-D684-7CF62C2E970E}" name="Ailsa Christie" initials="AC" userId="5876f2cbc96fb4dc"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2456"/>
    <a:srgbClr val="FF19E5"/>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EF8BE0-A41D-45BA-ADBE-96C9B5BF0E57}" v="254" dt="2025-11-17T15:05:22.0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8022" autoAdjust="0"/>
    <p:restoredTop sz="31776" autoAdjust="0"/>
  </p:normalViewPr>
  <p:slideViewPr>
    <p:cSldViewPr snapToGrid="0">
      <p:cViewPr varScale="1">
        <p:scale>
          <a:sx n="25" d="100"/>
          <a:sy n="25" d="100"/>
        </p:scale>
        <p:origin x="1200" y="184"/>
      </p:cViewPr>
      <p:guideLst/>
    </p:cSldViewPr>
  </p:slideViewPr>
  <p:notesTextViewPr>
    <p:cViewPr>
      <p:scale>
        <a:sx n="1" d="1"/>
        <a:sy n="1" d="1"/>
      </p:scale>
      <p:origin x="0" y="-232"/>
    </p:cViewPr>
  </p:notesTextViewPr>
  <p:notesViewPr>
    <p:cSldViewPr snapToGrid="0">
      <p:cViewPr varScale="1">
        <p:scale>
          <a:sx n="63" d="100"/>
          <a:sy n="63" d="100"/>
        </p:scale>
        <p:origin x="3158"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lsa Christie" userId="5876f2cbc96fb4dc" providerId="LiveId" clId="{43485B38-4DE1-453E-ACC0-2727BEC6848A}"/>
    <pc:docChg chg="undo custSel addSld delSld modSld sldOrd">
      <pc:chgData name="Ailsa Christie" userId="5876f2cbc96fb4dc" providerId="LiveId" clId="{43485B38-4DE1-453E-ACC0-2727BEC6848A}" dt="2025-11-17T15:41:11.393" v="7317" actId="20577"/>
      <pc:docMkLst>
        <pc:docMk/>
      </pc:docMkLst>
      <pc:sldChg chg="modSp mod modNotes modNotesTx">
        <pc:chgData name="Ailsa Christie" userId="5876f2cbc96fb4dc" providerId="LiveId" clId="{43485B38-4DE1-453E-ACC0-2727BEC6848A}" dt="2025-11-17T14:45:40.081" v="6803"/>
        <pc:sldMkLst>
          <pc:docMk/>
          <pc:sldMk cId="1659872527" sldId="274"/>
        </pc:sldMkLst>
        <pc:spChg chg="mod">
          <ac:chgData name="Ailsa Christie" userId="5876f2cbc96fb4dc" providerId="LiveId" clId="{43485B38-4DE1-453E-ACC0-2727BEC6848A}" dt="2025-10-24T10:49:08.256" v="2844" actId="1076"/>
          <ac:spMkLst>
            <pc:docMk/>
            <pc:sldMk cId="1659872527" sldId="274"/>
            <ac:spMk id="9" creationId="{D86F084F-9DA8-A62C-85C3-EC8EE4DD1976}"/>
          </ac:spMkLst>
        </pc:spChg>
        <pc:spChg chg="mod">
          <ac:chgData name="Ailsa Christie" userId="5876f2cbc96fb4dc" providerId="LiveId" clId="{43485B38-4DE1-453E-ACC0-2727BEC6848A}" dt="2025-10-24T10:48:42.047" v="2839" actId="2711"/>
          <ac:spMkLst>
            <pc:docMk/>
            <pc:sldMk cId="1659872527" sldId="274"/>
            <ac:spMk id="12" creationId="{62E0DDB9-FFD6-4240-A5AD-827CF9D3000B}"/>
          </ac:spMkLst>
        </pc:spChg>
        <pc:spChg chg="mod">
          <ac:chgData name="Ailsa Christie" userId="5876f2cbc96fb4dc" providerId="LiveId" clId="{43485B38-4DE1-453E-ACC0-2727BEC6848A}" dt="2025-10-24T10:48:48.274" v="2840" actId="2711"/>
          <ac:spMkLst>
            <pc:docMk/>
            <pc:sldMk cId="1659872527" sldId="274"/>
            <ac:spMk id="13" creationId="{6EA6C97D-EDFE-462C-A000-222021705251}"/>
          </ac:spMkLst>
        </pc:spChg>
        <pc:spChg chg="mod">
          <ac:chgData name="Ailsa Christie" userId="5876f2cbc96fb4dc" providerId="LiveId" clId="{43485B38-4DE1-453E-ACC0-2727BEC6848A}" dt="2025-10-24T10:49:04.308" v="2843" actId="14100"/>
          <ac:spMkLst>
            <pc:docMk/>
            <pc:sldMk cId="1659872527" sldId="274"/>
            <ac:spMk id="22" creationId="{5C46EFDA-50D0-4472-FA4E-C77D9419BFFE}"/>
          </ac:spMkLst>
        </pc:spChg>
        <pc:grpChg chg="mod">
          <ac:chgData name="Ailsa Christie" userId="5876f2cbc96fb4dc" providerId="LiveId" clId="{43485B38-4DE1-453E-ACC0-2727BEC6848A}" dt="2025-11-14T11:24:23.419" v="3972" actId="1076"/>
          <ac:grpSpMkLst>
            <pc:docMk/>
            <pc:sldMk cId="1659872527" sldId="274"/>
            <ac:grpSpMk id="23" creationId="{5A37765F-4D56-5075-C1EF-D876D3C1785B}"/>
          </ac:grpSpMkLst>
        </pc:grpChg>
        <pc:grpChg chg="mod">
          <ac:chgData name="Ailsa Christie" userId="5876f2cbc96fb4dc" providerId="LiveId" clId="{43485B38-4DE1-453E-ACC0-2727BEC6848A}" dt="2025-11-14T11:24:33.975" v="3974" actId="1076"/>
          <ac:grpSpMkLst>
            <pc:docMk/>
            <pc:sldMk cId="1659872527" sldId="274"/>
            <ac:grpSpMk id="24" creationId="{ADE22004-511F-6966-9D50-4C63421505E9}"/>
          </ac:grpSpMkLst>
        </pc:grpChg>
        <pc:grpChg chg="mod">
          <ac:chgData name="Ailsa Christie" userId="5876f2cbc96fb4dc" providerId="LiveId" clId="{43485B38-4DE1-453E-ACC0-2727BEC6848A}" dt="2025-11-14T11:24:10.258" v="3970" actId="14100"/>
          <ac:grpSpMkLst>
            <pc:docMk/>
            <pc:sldMk cId="1659872527" sldId="274"/>
            <ac:grpSpMk id="25" creationId="{8C5643F0-1E4B-2C1D-3827-2000B7697CAD}"/>
          </ac:grpSpMkLst>
        </pc:grpChg>
        <pc:grpChg chg="mod">
          <ac:chgData name="Ailsa Christie" userId="5876f2cbc96fb4dc" providerId="LiveId" clId="{43485B38-4DE1-453E-ACC0-2727BEC6848A}" dt="2025-11-14T11:24:16.069" v="3971" actId="14100"/>
          <ac:grpSpMkLst>
            <pc:docMk/>
            <pc:sldMk cId="1659872527" sldId="274"/>
            <ac:grpSpMk id="26" creationId="{ED45D5CD-6656-762C-1685-BB1932259051}"/>
          </ac:grpSpMkLst>
        </pc:grpChg>
      </pc:sldChg>
      <pc:sldChg chg="addSp delSp modSp add mod setBg modNotes modNotesTx">
        <pc:chgData name="Ailsa Christie" userId="5876f2cbc96fb4dc" providerId="LiveId" clId="{43485B38-4DE1-453E-ACC0-2727BEC6848A}" dt="2025-11-17T13:46:00.891" v="6442" actId="27636"/>
        <pc:sldMkLst>
          <pc:docMk/>
          <pc:sldMk cId="3444238925" sldId="301"/>
        </pc:sldMkLst>
        <pc:spChg chg="mod ord">
          <ac:chgData name="Ailsa Christie" userId="5876f2cbc96fb4dc" providerId="LiveId" clId="{43485B38-4DE1-453E-ACC0-2727BEC6848A}" dt="2025-10-24T10:57:20.252" v="2942" actId="255"/>
          <ac:spMkLst>
            <pc:docMk/>
            <pc:sldMk cId="3444238925" sldId="301"/>
            <ac:spMk id="6147" creationId="{EC73D9D2-F5B0-2FD7-FD61-4E197907DFF9}"/>
          </ac:spMkLst>
        </pc:spChg>
      </pc:sldChg>
      <pc:sldChg chg="delSp modSp add mod modNotesTx">
        <pc:chgData name="Ailsa Christie" userId="5876f2cbc96fb4dc" providerId="LiveId" clId="{43485B38-4DE1-453E-ACC0-2727BEC6848A}" dt="2025-11-17T12:24:40.127" v="5518" actId="20577"/>
        <pc:sldMkLst>
          <pc:docMk/>
          <pc:sldMk cId="1908951327" sldId="1271"/>
        </pc:sldMkLst>
        <pc:spChg chg="mod">
          <ac:chgData name="Ailsa Christie" userId="5876f2cbc96fb4dc" providerId="LiveId" clId="{43485B38-4DE1-453E-ACC0-2727BEC6848A}" dt="2025-10-24T10:54:13.766" v="2903" actId="1076"/>
          <ac:spMkLst>
            <pc:docMk/>
            <pc:sldMk cId="1908951327" sldId="1271"/>
            <ac:spMk id="20" creationId="{BF9FB21A-F926-1429-E2E1-FF431560B3F0}"/>
          </ac:spMkLst>
        </pc:spChg>
        <pc:spChg chg="mod">
          <ac:chgData name="Ailsa Christie" userId="5876f2cbc96fb4dc" providerId="LiveId" clId="{43485B38-4DE1-453E-ACC0-2727BEC6848A}" dt="2025-10-24T10:54:28.143" v="2906" actId="20577"/>
          <ac:spMkLst>
            <pc:docMk/>
            <pc:sldMk cId="1908951327" sldId="1271"/>
            <ac:spMk id="22" creationId="{8DA7E295-331D-08D6-1EBD-35259D403E49}"/>
          </ac:spMkLst>
        </pc:spChg>
        <pc:spChg chg="mod">
          <ac:chgData name="Ailsa Christie" userId="5876f2cbc96fb4dc" providerId="LiveId" clId="{43485B38-4DE1-453E-ACC0-2727BEC6848A}" dt="2025-10-24T10:52:43.958" v="2884" actId="2711"/>
          <ac:spMkLst>
            <pc:docMk/>
            <pc:sldMk cId="1908951327" sldId="1271"/>
            <ac:spMk id="26" creationId="{774A7285-96A1-7989-89D5-A8E221829C76}"/>
          </ac:spMkLst>
        </pc:spChg>
        <pc:spChg chg="mod">
          <ac:chgData name="Ailsa Christie" userId="5876f2cbc96fb4dc" providerId="LiveId" clId="{43485B38-4DE1-453E-ACC0-2727BEC6848A}" dt="2025-10-24T10:54:03.137" v="2901" actId="1076"/>
          <ac:spMkLst>
            <pc:docMk/>
            <pc:sldMk cId="1908951327" sldId="1271"/>
            <ac:spMk id="28" creationId="{AB43F72C-9532-E35B-0178-58FC046E0467}"/>
          </ac:spMkLst>
        </pc:spChg>
        <pc:spChg chg="mod">
          <ac:chgData name="Ailsa Christie" userId="5876f2cbc96fb4dc" providerId="LiveId" clId="{43485B38-4DE1-453E-ACC0-2727BEC6848A}" dt="2025-10-24T10:53:11.522" v="2889" actId="255"/>
          <ac:spMkLst>
            <pc:docMk/>
            <pc:sldMk cId="1908951327" sldId="1271"/>
            <ac:spMk id="30" creationId="{1A391A71-8CB5-97A7-C6E8-B85264372566}"/>
          </ac:spMkLst>
        </pc:spChg>
        <pc:spChg chg="mod">
          <ac:chgData name="Ailsa Christie" userId="5876f2cbc96fb4dc" providerId="LiveId" clId="{43485B38-4DE1-453E-ACC0-2727BEC6848A}" dt="2025-10-24T10:53:42.036" v="2897" actId="20577"/>
          <ac:spMkLst>
            <pc:docMk/>
            <pc:sldMk cId="1908951327" sldId="1271"/>
            <ac:spMk id="32" creationId="{677B5582-C323-35FF-8A30-8EB0E8FA4476}"/>
          </ac:spMkLst>
        </pc:spChg>
        <pc:spChg chg="mod">
          <ac:chgData name="Ailsa Christie" userId="5876f2cbc96fb4dc" providerId="LiveId" clId="{43485B38-4DE1-453E-ACC0-2727BEC6848A}" dt="2025-10-24T10:53:28.255" v="2893" actId="1076"/>
          <ac:spMkLst>
            <pc:docMk/>
            <pc:sldMk cId="1908951327" sldId="1271"/>
            <ac:spMk id="34" creationId="{B6E5C093-777C-7E9B-AC26-0BE7EA4F7F27}"/>
          </ac:spMkLst>
        </pc:spChg>
        <pc:picChg chg="mod">
          <ac:chgData name="Ailsa Christie" userId="5876f2cbc96fb4dc" providerId="LiveId" clId="{43485B38-4DE1-453E-ACC0-2727BEC6848A}" dt="2025-10-24T10:53:22.134" v="2891" actId="1076"/>
          <ac:picMkLst>
            <pc:docMk/>
            <pc:sldMk cId="1908951327" sldId="1271"/>
            <ac:picMk id="29" creationId="{96428920-430E-33A8-9D14-058249BE198B}"/>
          </ac:picMkLst>
        </pc:picChg>
        <pc:picChg chg="mod">
          <ac:chgData name="Ailsa Christie" userId="5876f2cbc96fb4dc" providerId="LiveId" clId="{43485B38-4DE1-453E-ACC0-2727BEC6848A}" dt="2025-10-24T10:53:24.891" v="2892" actId="1076"/>
          <ac:picMkLst>
            <pc:docMk/>
            <pc:sldMk cId="1908951327" sldId="1271"/>
            <ac:picMk id="33" creationId="{537296C9-2341-ACEE-6E29-14CE0ECC9C30}"/>
          </ac:picMkLst>
        </pc:picChg>
      </pc:sldChg>
      <pc:sldChg chg="modNotes modNotesTx">
        <pc:chgData name="Ailsa Christie" userId="5876f2cbc96fb4dc" providerId="LiveId" clId="{43485B38-4DE1-453E-ACC0-2727BEC6848A}" dt="2025-11-17T14:50:20.450" v="6897" actId="20577"/>
        <pc:sldMkLst>
          <pc:docMk/>
          <pc:sldMk cId="2855097508" sldId="1295"/>
        </pc:sldMkLst>
      </pc:sldChg>
      <pc:sldChg chg="modNotesTx">
        <pc:chgData name="Ailsa Christie" userId="5876f2cbc96fb4dc" providerId="LiveId" clId="{43485B38-4DE1-453E-ACC0-2727BEC6848A}" dt="2025-11-17T14:50:33.810" v="6920" actId="20577"/>
        <pc:sldMkLst>
          <pc:docMk/>
          <pc:sldMk cId="1780435319" sldId="1296"/>
        </pc:sldMkLst>
      </pc:sldChg>
      <pc:sldChg chg="delSp modSp mod modNotesTx">
        <pc:chgData name="Ailsa Christie" userId="5876f2cbc96fb4dc" providerId="LiveId" clId="{43485B38-4DE1-453E-ACC0-2727BEC6848A}" dt="2025-11-17T13:47:45.047" v="6568" actId="115"/>
        <pc:sldMkLst>
          <pc:docMk/>
          <pc:sldMk cId="2710704642" sldId="1300"/>
        </pc:sldMkLst>
        <pc:spChg chg="mod">
          <ac:chgData name="Ailsa Christie" userId="5876f2cbc96fb4dc" providerId="LiveId" clId="{43485B38-4DE1-453E-ACC0-2727BEC6848A}" dt="2025-10-24T10:58:13.279" v="2951" actId="1076"/>
          <ac:spMkLst>
            <pc:docMk/>
            <pc:sldMk cId="2710704642" sldId="1300"/>
            <ac:spMk id="14" creationId="{BC1A7EB0-A117-4113-8F94-D23A315F98D6}"/>
          </ac:spMkLst>
        </pc:spChg>
        <pc:spChg chg="mod">
          <ac:chgData name="Ailsa Christie" userId="5876f2cbc96fb4dc" providerId="LiveId" clId="{43485B38-4DE1-453E-ACC0-2727BEC6848A}" dt="2025-10-24T10:58:25.596" v="2952" actId="2711"/>
          <ac:spMkLst>
            <pc:docMk/>
            <pc:sldMk cId="2710704642" sldId="1300"/>
            <ac:spMk id="16" creationId="{D5408877-16C3-44EE-A924-A1E4D8C6B41E}"/>
          </ac:spMkLst>
        </pc:spChg>
        <pc:picChg chg="mod">
          <ac:chgData name="Ailsa Christie" userId="5876f2cbc96fb4dc" providerId="LiveId" clId="{43485B38-4DE1-453E-ACC0-2727BEC6848A}" dt="2025-10-24T10:58:09.749" v="2950" actId="1076"/>
          <ac:picMkLst>
            <pc:docMk/>
            <pc:sldMk cId="2710704642" sldId="1300"/>
            <ac:picMk id="9" creationId="{0A29B66B-C9D6-45C9-9903-63A07E994DDF}"/>
          </ac:picMkLst>
        </pc:picChg>
      </pc:sldChg>
      <pc:sldChg chg="modNotesTx">
        <pc:chgData name="Ailsa Christie" userId="5876f2cbc96fb4dc" providerId="LiveId" clId="{43485B38-4DE1-453E-ACC0-2727BEC6848A}" dt="2025-11-17T13:50:52.343" v="6697" actId="114"/>
        <pc:sldMkLst>
          <pc:docMk/>
          <pc:sldMk cId="3973185096" sldId="1332"/>
        </pc:sldMkLst>
      </pc:sldChg>
      <pc:sldChg chg="addSp modSp add del mod modNotesTx">
        <pc:chgData name="Ailsa Christie" userId="5876f2cbc96fb4dc" providerId="LiveId" clId="{43485B38-4DE1-453E-ACC0-2727BEC6848A}" dt="2025-11-17T14:49:31.764" v="6841" actId="20577"/>
        <pc:sldMkLst>
          <pc:docMk/>
          <pc:sldMk cId="3556213636" sldId="1429"/>
        </pc:sldMkLst>
        <pc:spChg chg="mod">
          <ac:chgData name="Ailsa Christie" userId="5876f2cbc96fb4dc" providerId="LiveId" clId="{43485B38-4DE1-453E-ACC0-2727BEC6848A}" dt="2025-10-24T10:43:28.744" v="2779" actId="2711"/>
          <ac:spMkLst>
            <pc:docMk/>
            <pc:sldMk cId="3556213636" sldId="1429"/>
            <ac:spMk id="7" creationId="{E7114234-D789-3B40-AB02-A34E12595DA1}"/>
          </ac:spMkLst>
        </pc:spChg>
      </pc:sldChg>
      <pc:sldChg chg="modNotesTx">
        <pc:chgData name="Ailsa Christie" userId="5876f2cbc96fb4dc" providerId="LiveId" clId="{43485B38-4DE1-453E-ACC0-2727BEC6848A}" dt="2025-11-17T14:49:45.358" v="6866" actId="20577"/>
        <pc:sldMkLst>
          <pc:docMk/>
          <pc:sldMk cId="1219711511" sldId="1430"/>
        </pc:sldMkLst>
      </pc:sldChg>
      <pc:sldChg chg="modSp add del mod modNotesTx">
        <pc:chgData name="Ailsa Christie" userId="5876f2cbc96fb4dc" providerId="LiveId" clId="{43485B38-4DE1-453E-ACC0-2727BEC6848A}" dt="2025-11-17T14:46:12.979" v="6804" actId="20577"/>
        <pc:sldMkLst>
          <pc:docMk/>
          <pc:sldMk cId="146302103" sldId="1448"/>
        </pc:sldMkLst>
        <pc:spChg chg="mod">
          <ac:chgData name="Ailsa Christie" userId="5876f2cbc96fb4dc" providerId="LiveId" clId="{43485B38-4DE1-453E-ACC0-2727BEC6848A}" dt="2025-10-24T10:43:13.844" v="2778" actId="2711"/>
          <ac:spMkLst>
            <pc:docMk/>
            <pc:sldMk cId="146302103" sldId="1448"/>
            <ac:spMk id="4" creationId="{94AE0CBF-1E41-4D26-AA1D-FF141EDEF5C3}"/>
          </ac:spMkLst>
        </pc:spChg>
      </pc:sldChg>
      <pc:sldChg chg="addSp delSp modSp add del mod modNotes modNotesTx">
        <pc:chgData name="Ailsa Christie" userId="5876f2cbc96fb4dc" providerId="LiveId" clId="{43485B38-4DE1-453E-ACC0-2727BEC6848A}" dt="2025-11-17T14:45:40.081" v="6803"/>
        <pc:sldMkLst>
          <pc:docMk/>
          <pc:sldMk cId="1403578031" sldId="1457"/>
        </pc:sldMkLst>
        <pc:spChg chg="mod">
          <ac:chgData name="Ailsa Christie" userId="5876f2cbc96fb4dc" providerId="LiveId" clId="{43485B38-4DE1-453E-ACC0-2727BEC6848A}" dt="2025-10-24T10:46:39.832" v="2820" actId="2711"/>
          <ac:spMkLst>
            <pc:docMk/>
            <pc:sldMk cId="1403578031" sldId="1457"/>
            <ac:spMk id="5" creationId="{C2420215-97AB-8FC9-A4B3-DD5D1A071E39}"/>
          </ac:spMkLst>
        </pc:spChg>
      </pc:sldChg>
      <pc:sldChg chg="modNotesTx">
        <pc:chgData name="Ailsa Christie" userId="5876f2cbc96fb4dc" providerId="LiveId" clId="{43485B38-4DE1-453E-ACC0-2727BEC6848A}" dt="2025-11-17T12:31:27.048" v="5916" actId="20577"/>
        <pc:sldMkLst>
          <pc:docMk/>
          <pc:sldMk cId="1395058653" sldId="1473"/>
        </pc:sldMkLst>
      </pc:sldChg>
      <pc:sldChg chg="addSp delSp modSp add del mod modAnim modNotes modNotesTx">
        <pc:chgData name="Ailsa Christie" userId="5876f2cbc96fb4dc" providerId="LiveId" clId="{43485B38-4DE1-453E-ACC0-2727BEC6848A}" dt="2025-11-17T14:51:02.265" v="6923" actId="20577"/>
        <pc:sldMkLst>
          <pc:docMk/>
          <pc:sldMk cId="1034589774" sldId="1480"/>
        </pc:sldMkLst>
        <pc:spChg chg="mod">
          <ac:chgData name="Ailsa Christie" userId="5876f2cbc96fb4dc" providerId="LiveId" clId="{43485B38-4DE1-453E-ACC0-2727BEC6848A}" dt="2025-10-24T10:46:10.714" v="2817" actId="122"/>
          <ac:spMkLst>
            <pc:docMk/>
            <pc:sldMk cId="1034589774" sldId="1480"/>
            <ac:spMk id="5" creationId="{CB0C4728-16F6-04C9-495E-FD629BFBC552}"/>
          </ac:spMkLst>
        </pc:spChg>
        <pc:spChg chg="mod">
          <ac:chgData name="Ailsa Christie" userId="5876f2cbc96fb4dc" providerId="LiveId" clId="{43485B38-4DE1-453E-ACC0-2727BEC6848A}" dt="2025-11-10T15:51:10.109" v="3103" actId="20577"/>
          <ac:spMkLst>
            <pc:docMk/>
            <pc:sldMk cId="1034589774" sldId="1480"/>
            <ac:spMk id="6" creationId="{5CA4AA8E-9C21-C3C5-BD01-094EE51DE790}"/>
          </ac:spMkLst>
        </pc:spChg>
        <pc:spChg chg="mod">
          <ac:chgData name="Ailsa Christie" userId="5876f2cbc96fb4dc" providerId="LiveId" clId="{43485B38-4DE1-453E-ACC0-2727BEC6848A}" dt="2025-10-24T10:45:15.068" v="2795" actId="1076"/>
          <ac:spMkLst>
            <pc:docMk/>
            <pc:sldMk cId="1034589774" sldId="1480"/>
            <ac:spMk id="15" creationId="{C3E20FFE-79A3-0ACA-F3E6-FE4A65D9B4ED}"/>
          </ac:spMkLst>
        </pc:spChg>
        <pc:spChg chg="mod">
          <ac:chgData name="Ailsa Christie" userId="5876f2cbc96fb4dc" providerId="LiveId" clId="{43485B38-4DE1-453E-ACC0-2727BEC6848A}" dt="2025-10-24T10:45:34.492" v="2806" actId="20577"/>
          <ac:spMkLst>
            <pc:docMk/>
            <pc:sldMk cId="1034589774" sldId="1480"/>
            <ac:spMk id="16" creationId="{96086F74-0B65-7221-596E-E5CA3C8126F0}"/>
          </ac:spMkLst>
        </pc:spChg>
        <pc:spChg chg="mod">
          <ac:chgData name="Ailsa Christie" userId="5876f2cbc96fb4dc" providerId="LiveId" clId="{43485B38-4DE1-453E-ACC0-2727BEC6848A}" dt="2025-10-24T10:45:53.199" v="2813" actId="1076"/>
          <ac:spMkLst>
            <pc:docMk/>
            <pc:sldMk cId="1034589774" sldId="1480"/>
            <ac:spMk id="17" creationId="{A9E2587D-3CB5-3917-01CD-8A345D186EB5}"/>
          </ac:spMkLst>
        </pc:spChg>
        <pc:spChg chg="mod">
          <ac:chgData name="Ailsa Christie" userId="5876f2cbc96fb4dc" providerId="LiveId" clId="{43485B38-4DE1-453E-ACC0-2727BEC6848A}" dt="2025-10-24T10:45:49.239" v="2812" actId="1076"/>
          <ac:spMkLst>
            <pc:docMk/>
            <pc:sldMk cId="1034589774" sldId="1480"/>
            <ac:spMk id="18" creationId="{7BBA1B65-0E41-CBCB-CD1A-ED11AAEC6DD9}"/>
          </ac:spMkLst>
        </pc:spChg>
        <pc:spChg chg="mod">
          <ac:chgData name="Ailsa Christie" userId="5876f2cbc96fb4dc" providerId="LiveId" clId="{43485B38-4DE1-453E-ACC0-2727BEC6848A}" dt="2025-10-24T10:46:01.202" v="2815" actId="1076"/>
          <ac:spMkLst>
            <pc:docMk/>
            <pc:sldMk cId="1034589774" sldId="1480"/>
            <ac:spMk id="20" creationId="{06844E8A-DA89-9B52-F02B-9A2B30AAF0BF}"/>
          </ac:spMkLst>
        </pc:spChg>
        <pc:picChg chg="mod">
          <ac:chgData name="Ailsa Christie" userId="5876f2cbc96fb4dc" providerId="LiveId" clId="{43485B38-4DE1-453E-ACC0-2727BEC6848A}" dt="2025-10-24T10:44:52.653" v="2789" actId="1076"/>
          <ac:picMkLst>
            <pc:docMk/>
            <pc:sldMk cId="1034589774" sldId="1480"/>
            <ac:picMk id="12" creationId="{369EBFF0-0164-0EC4-67D0-CB9C81C1DD44}"/>
          </ac:picMkLst>
        </pc:picChg>
        <pc:picChg chg="mod">
          <ac:chgData name="Ailsa Christie" userId="5876f2cbc96fb4dc" providerId="LiveId" clId="{43485B38-4DE1-453E-ACC0-2727BEC6848A}" dt="2025-10-24T10:44:46.066" v="2787" actId="1076"/>
          <ac:picMkLst>
            <pc:docMk/>
            <pc:sldMk cId="1034589774" sldId="1480"/>
            <ac:picMk id="19" creationId="{D14C6524-BC6C-BD86-38FC-B4CE802B1F55}"/>
          </ac:picMkLst>
        </pc:picChg>
      </pc:sldChg>
      <pc:sldChg chg="modNotes modNotesTx">
        <pc:chgData name="Ailsa Christie" userId="5876f2cbc96fb4dc" providerId="LiveId" clId="{43485B38-4DE1-453E-ACC0-2727BEC6848A}" dt="2025-11-17T14:53:46.717" v="7220" actId="20577"/>
        <pc:sldMkLst>
          <pc:docMk/>
          <pc:sldMk cId="1235728743" sldId="1481"/>
        </pc:sldMkLst>
      </pc:sldChg>
      <pc:sldChg chg="modNotes modNotesTx">
        <pc:chgData name="Ailsa Christie" userId="5876f2cbc96fb4dc" providerId="LiveId" clId="{43485B38-4DE1-453E-ACC0-2727BEC6848A}" dt="2025-11-17T14:45:40.081" v="6803"/>
        <pc:sldMkLst>
          <pc:docMk/>
          <pc:sldMk cId="4140398954" sldId="1482"/>
        </pc:sldMkLst>
      </pc:sldChg>
      <pc:sldChg chg="addSp delSp modSp mod modAnim modNotes modNotesTx">
        <pc:chgData name="Ailsa Christie" userId="5876f2cbc96fb4dc" providerId="LiveId" clId="{43485B38-4DE1-453E-ACC0-2727BEC6848A}" dt="2025-11-17T15:00:48.071" v="7303" actId="20577"/>
        <pc:sldMkLst>
          <pc:docMk/>
          <pc:sldMk cId="2399126433" sldId="1483"/>
        </pc:sldMkLst>
        <pc:spChg chg="mod">
          <ac:chgData name="Ailsa Christie" userId="5876f2cbc96fb4dc" providerId="LiveId" clId="{43485B38-4DE1-453E-ACC0-2727BEC6848A}" dt="2025-10-24T10:59:50.316" v="2958" actId="1076"/>
          <ac:spMkLst>
            <pc:docMk/>
            <pc:sldMk cId="2399126433" sldId="1483"/>
            <ac:spMk id="2" creationId="{CB0C4728-16F6-04C9-495E-FD629BFBC552}"/>
          </ac:spMkLst>
        </pc:spChg>
        <pc:picChg chg="mod">
          <ac:chgData name="Ailsa Christie" userId="5876f2cbc96fb4dc" providerId="LiveId" clId="{43485B38-4DE1-453E-ACC0-2727BEC6848A}" dt="2025-10-24T10:59:54.722" v="2959" actId="14100"/>
          <ac:picMkLst>
            <pc:docMk/>
            <pc:sldMk cId="2399126433" sldId="1483"/>
            <ac:picMk id="8" creationId="{973D600D-E58D-0422-E686-C5EDA2533B2F}"/>
          </ac:picMkLst>
        </pc:picChg>
        <pc:picChg chg="mod">
          <ac:chgData name="Ailsa Christie" userId="5876f2cbc96fb4dc" providerId="LiveId" clId="{43485B38-4DE1-453E-ACC0-2727BEC6848A}" dt="2025-10-24T10:59:38.227" v="2955" actId="14100"/>
          <ac:picMkLst>
            <pc:docMk/>
            <pc:sldMk cId="2399126433" sldId="1483"/>
            <ac:picMk id="9" creationId="{B1640B23-ABC5-94EC-5021-0D2D3DB1DF5B}"/>
          </ac:picMkLst>
        </pc:picChg>
      </pc:sldChg>
      <pc:sldChg chg="modNotesTx">
        <pc:chgData name="Ailsa Christie" userId="5876f2cbc96fb4dc" providerId="LiveId" clId="{43485B38-4DE1-453E-ACC0-2727BEC6848A}" dt="2025-11-17T14:50:08.781" v="6875" actId="20577"/>
        <pc:sldMkLst>
          <pc:docMk/>
          <pc:sldMk cId="331105147" sldId="1485"/>
        </pc:sldMkLst>
      </pc:sldChg>
      <pc:sldChg chg="addSp delSp modSp add del mod modNotes modNotesTx">
        <pc:chgData name="Ailsa Christie" userId="5876f2cbc96fb4dc" providerId="LiveId" clId="{43485B38-4DE1-453E-ACC0-2727BEC6848A}" dt="2025-11-17T14:45:40.081" v="6803"/>
        <pc:sldMkLst>
          <pc:docMk/>
          <pc:sldMk cId="1599831576" sldId="1487"/>
        </pc:sldMkLst>
        <pc:spChg chg="mod">
          <ac:chgData name="Ailsa Christie" userId="5876f2cbc96fb4dc" providerId="LiveId" clId="{43485B38-4DE1-453E-ACC0-2727BEC6848A}" dt="2025-10-24T10:46:51.261" v="2821" actId="2711"/>
          <ac:spMkLst>
            <pc:docMk/>
            <pc:sldMk cId="1599831576" sldId="1487"/>
            <ac:spMk id="5" creationId="{0D7CE8D4-6512-DCFD-1AD6-AE8B6B08755E}"/>
          </ac:spMkLst>
        </pc:spChg>
      </pc:sldChg>
      <pc:sldChg chg="modSp add mod modNotesTx">
        <pc:chgData name="Ailsa Christie" userId="5876f2cbc96fb4dc" providerId="LiveId" clId="{43485B38-4DE1-453E-ACC0-2727BEC6848A}" dt="2025-11-17T12:53:20.529" v="6073" actId="20577"/>
        <pc:sldMkLst>
          <pc:docMk/>
          <pc:sldMk cId="3765188769" sldId="1495"/>
        </pc:sldMkLst>
        <pc:spChg chg="mod">
          <ac:chgData name="Ailsa Christie" userId="5876f2cbc96fb4dc" providerId="LiveId" clId="{43485B38-4DE1-453E-ACC0-2727BEC6848A}" dt="2025-10-24T10:55:14.963" v="2911" actId="1076"/>
          <ac:spMkLst>
            <pc:docMk/>
            <pc:sldMk cId="3765188769" sldId="1495"/>
            <ac:spMk id="5" creationId="{C5AB5DF5-A1EE-B6DF-1A19-74E7A41DED8F}"/>
          </ac:spMkLst>
        </pc:spChg>
        <pc:spChg chg="mod">
          <ac:chgData name="Ailsa Christie" userId="5876f2cbc96fb4dc" providerId="LiveId" clId="{43485B38-4DE1-453E-ACC0-2727BEC6848A}" dt="2025-10-24T10:55:55.487" v="2920" actId="1076"/>
          <ac:spMkLst>
            <pc:docMk/>
            <pc:sldMk cId="3765188769" sldId="1495"/>
            <ac:spMk id="9" creationId="{FF90023F-398B-AE29-ABB7-04E6A01598F3}"/>
          </ac:spMkLst>
        </pc:spChg>
        <pc:spChg chg="mod">
          <ac:chgData name="Ailsa Christie" userId="5876f2cbc96fb4dc" providerId="LiveId" clId="{43485B38-4DE1-453E-ACC0-2727BEC6848A}" dt="2025-10-24T10:55:27.141" v="2914" actId="1076"/>
          <ac:spMkLst>
            <pc:docMk/>
            <pc:sldMk cId="3765188769" sldId="1495"/>
            <ac:spMk id="15" creationId="{CB87EEEC-F32C-BC04-37A0-9575CC6CD188}"/>
          </ac:spMkLst>
        </pc:spChg>
        <pc:spChg chg="mod">
          <ac:chgData name="Ailsa Christie" userId="5876f2cbc96fb4dc" providerId="LiveId" clId="{43485B38-4DE1-453E-ACC0-2727BEC6848A}" dt="2025-10-24T10:55:41.193" v="2917" actId="1076"/>
          <ac:spMkLst>
            <pc:docMk/>
            <pc:sldMk cId="3765188769" sldId="1495"/>
            <ac:spMk id="19" creationId="{BDCB5FB4-23BD-069F-3F29-7EFF97655E33}"/>
          </ac:spMkLst>
        </pc:spChg>
        <pc:spChg chg="mod">
          <ac:chgData name="Ailsa Christie" userId="5876f2cbc96fb4dc" providerId="LiveId" clId="{43485B38-4DE1-453E-ACC0-2727BEC6848A}" dt="2025-10-24T10:56:31.299" v="2935" actId="14100"/>
          <ac:spMkLst>
            <pc:docMk/>
            <pc:sldMk cId="3765188769" sldId="1495"/>
            <ac:spMk id="20" creationId="{EB6F4F96-0C3F-0735-B494-37E442126CB5}"/>
          </ac:spMkLst>
        </pc:spChg>
        <pc:spChg chg="mod">
          <ac:chgData name="Ailsa Christie" userId="5876f2cbc96fb4dc" providerId="LiveId" clId="{43485B38-4DE1-453E-ACC0-2727BEC6848A}" dt="2025-10-24T10:56:26.784" v="2934" actId="1076"/>
          <ac:spMkLst>
            <pc:docMk/>
            <pc:sldMk cId="3765188769" sldId="1495"/>
            <ac:spMk id="21" creationId="{A9188672-AD72-498A-4FA4-A30B41F0DBD3}"/>
          </ac:spMkLst>
        </pc:spChg>
      </pc:sldChg>
      <pc:sldChg chg="modSp add mod modNotesTx">
        <pc:chgData name="Ailsa Christie" userId="5876f2cbc96fb4dc" providerId="LiveId" clId="{43485B38-4DE1-453E-ACC0-2727BEC6848A}" dt="2025-11-17T12:26:11.975" v="5842" actId="20577"/>
        <pc:sldMkLst>
          <pc:docMk/>
          <pc:sldMk cId="2964666728" sldId="1498"/>
        </pc:sldMkLst>
        <pc:spChg chg="mod">
          <ac:chgData name="Ailsa Christie" userId="5876f2cbc96fb4dc" providerId="LiveId" clId="{43485B38-4DE1-453E-ACC0-2727BEC6848A}" dt="2025-10-24T10:54:54.258" v="2908" actId="2711"/>
          <ac:spMkLst>
            <pc:docMk/>
            <pc:sldMk cId="2964666728" sldId="1498"/>
            <ac:spMk id="2" creationId="{AED5A2CF-4C44-4333-8493-3786527EE33C}"/>
          </ac:spMkLst>
        </pc:spChg>
        <pc:spChg chg="mod">
          <ac:chgData name="Ailsa Christie" userId="5876f2cbc96fb4dc" providerId="LiveId" clId="{43485B38-4DE1-453E-ACC0-2727BEC6848A}" dt="2025-10-24T10:54:44.368" v="2907" actId="2711"/>
          <ac:spMkLst>
            <pc:docMk/>
            <pc:sldMk cId="2964666728" sldId="1498"/>
            <ac:spMk id="32" creationId="{9EFAF73C-6C5F-1F10-0219-4630CDFAE1B4}"/>
          </ac:spMkLst>
        </pc:spChg>
      </pc:sldChg>
      <pc:sldChg chg="modSp add modNotesTx">
        <pc:chgData name="Ailsa Christie" userId="5876f2cbc96fb4dc" providerId="LiveId" clId="{43485B38-4DE1-453E-ACC0-2727BEC6848A}" dt="2025-11-17T12:56:41.069" v="6122" actId="20577"/>
        <pc:sldMkLst>
          <pc:docMk/>
          <pc:sldMk cId="650973602" sldId="1499"/>
        </pc:sldMkLst>
        <pc:spChg chg="mod">
          <ac:chgData name="Ailsa Christie" userId="5876f2cbc96fb4dc" providerId="LiveId" clId="{43485B38-4DE1-453E-ACC0-2727BEC6848A}" dt="2025-10-24T10:06:57.739" v="2739" actId="120"/>
          <ac:spMkLst>
            <pc:docMk/>
            <pc:sldMk cId="650973602" sldId="1499"/>
            <ac:spMk id="10" creationId="{4941F688-7054-1343-44BF-00A8EA250275}"/>
          </ac:spMkLst>
        </pc:spChg>
      </pc:sldChg>
      <pc:sldChg chg="modSp mod ord modNotesTx">
        <pc:chgData name="Ailsa Christie" userId="5876f2cbc96fb4dc" providerId="LiveId" clId="{43485B38-4DE1-453E-ACC0-2727BEC6848A}" dt="2025-11-17T13:11:36.192" v="6376" actId="113"/>
        <pc:sldMkLst>
          <pc:docMk/>
          <pc:sldMk cId="418936840" sldId="1500"/>
        </pc:sldMkLst>
        <pc:spChg chg="mod">
          <ac:chgData name="Ailsa Christie" userId="5876f2cbc96fb4dc" providerId="LiveId" clId="{43485B38-4DE1-453E-ACC0-2727BEC6848A}" dt="2025-10-24T10:57:00.261" v="2940" actId="14100"/>
          <ac:spMkLst>
            <pc:docMk/>
            <pc:sldMk cId="418936840" sldId="1500"/>
            <ac:spMk id="6" creationId="{B4133F1B-5040-797B-EE8F-087901FA9A28}"/>
          </ac:spMkLst>
        </pc:spChg>
      </pc:sldChg>
      <pc:sldChg chg="modNotesTx">
        <pc:chgData name="Ailsa Christie" userId="5876f2cbc96fb4dc" providerId="LiveId" clId="{43485B38-4DE1-453E-ACC0-2727BEC6848A}" dt="2025-11-17T13:51:03.027" v="6698" actId="113"/>
        <pc:sldMkLst>
          <pc:docMk/>
          <pc:sldMk cId="3523627591" sldId="1513"/>
        </pc:sldMkLst>
      </pc:sldChg>
      <pc:sldChg chg="addSp delSp modSp add del mod modNotesTx">
        <pc:chgData name="Ailsa Christie" userId="5876f2cbc96fb4dc" providerId="LiveId" clId="{43485B38-4DE1-453E-ACC0-2727BEC6848A}" dt="2025-11-17T14:51:25.381" v="6974" actId="114"/>
        <pc:sldMkLst>
          <pc:docMk/>
          <pc:sldMk cId="1309328763" sldId="1523"/>
        </pc:sldMkLst>
        <pc:spChg chg="mod">
          <ac:chgData name="Ailsa Christie" userId="5876f2cbc96fb4dc" providerId="LiveId" clId="{43485B38-4DE1-453E-ACC0-2727BEC6848A}" dt="2025-10-24T10:46:30.147" v="2819" actId="2711"/>
          <ac:spMkLst>
            <pc:docMk/>
            <pc:sldMk cId="1309328763" sldId="1523"/>
            <ac:spMk id="4" creationId="{DA323923-77CE-E040-C952-F2C321D33AF6}"/>
          </ac:spMkLst>
        </pc:spChg>
        <pc:spChg chg="mod">
          <ac:chgData name="Ailsa Christie" userId="5876f2cbc96fb4dc" providerId="LiveId" clId="{43485B38-4DE1-453E-ACC0-2727BEC6848A}" dt="2025-10-24T10:46:21.558" v="2818" actId="2711"/>
          <ac:spMkLst>
            <pc:docMk/>
            <pc:sldMk cId="1309328763" sldId="1523"/>
            <ac:spMk id="6" creationId="{BB0CCE69-3884-495D-B580-139BBA2202AF}"/>
          </ac:spMkLst>
        </pc:spChg>
      </pc:sldChg>
      <pc:sldChg chg="addSp delSp modSp add del mod modNotes modNotesTx">
        <pc:chgData name="Ailsa Christie" userId="5876f2cbc96fb4dc" providerId="LiveId" clId="{43485B38-4DE1-453E-ACC0-2727BEC6848A}" dt="2025-11-17T14:45:40.081" v="6803"/>
        <pc:sldMkLst>
          <pc:docMk/>
          <pc:sldMk cId="1186565703" sldId="1524"/>
        </pc:sldMkLst>
        <pc:spChg chg="mod">
          <ac:chgData name="Ailsa Christie" userId="5876f2cbc96fb4dc" providerId="LiveId" clId="{43485B38-4DE1-453E-ACC0-2727BEC6848A}" dt="2025-10-24T10:43:48.256" v="2780" actId="2711"/>
          <ac:spMkLst>
            <pc:docMk/>
            <pc:sldMk cId="1186565703" sldId="1524"/>
            <ac:spMk id="6" creationId="{CCBDA4C5-E373-4A59-9639-5346446B2F5A}"/>
          </ac:spMkLst>
        </pc:spChg>
      </pc:sldChg>
      <pc:sldChg chg="addSp modSp add del mod modNotes modNotesTx">
        <pc:chgData name="Ailsa Christie" userId="5876f2cbc96fb4dc" providerId="LiveId" clId="{43485B38-4DE1-453E-ACC0-2727BEC6848A}" dt="2025-11-17T14:45:40.081" v="6803"/>
        <pc:sldMkLst>
          <pc:docMk/>
          <pc:sldMk cId="1268102799" sldId="1525"/>
        </pc:sldMkLst>
        <pc:spChg chg="mod">
          <ac:chgData name="Ailsa Christie" userId="5876f2cbc96fb4dc" providerId="LiveId" clId="{43485B38-4DE1-453E-ACC0-2727BEC6848A}" dt="2025-11-10T15:51:04.020" v="3101" actId="20577"/>
          <ac:spMkLst>
            <pc:docMk/>
            <pc:sldMk cId="1268102799" sldId="1525"/>
            <ac:spMk id="4" creationId="{2D23C640-78C8-429F-9B86-2AFBA9D940D2}"/>
          </ac:spMkLst>
        </pc:spChg>
      </pc:sldChg>
      <pc:sldChg chg="addSp delSp modSp add del mod modNotesTx">
        <pc:chgData name="Ailsa Christie" userId="5876f2cbc96fb4dc" providerId="LiveId" clId="{43485B38-4DE1-453E-ACC0-2727BEC6848A}" dt="2025-11-17T14:51:44.633" v="6997" actId="20577"/>
        <pc:sldMkLst>
          <pc:docMk/>
          <pc:sldMk cId="599936687" sldId="1526"/>
        </pc:sldMkLst>
        <pc:spChg chg="mod">
          <ac:chgData name="Ailsa Christie" userId="5876f2cbc96fb4dc" providerId="LiveId" clId="{43485B38-4DE1-453E-ACC0-2727BEC6848A}" dt="2025-10-24T10:47:05.437" v="2822" actId="2711"/>
          <ac:spMkLst>
            <pc:docMk/>
            <pc:sldMk cId="599936687" sldId="1526"/>
            <ac:spMk id="5" creationId="{76B51141-EFD0-27EB-2A21-DB65F79F1C04}"/>
          </ac:spMkLst>
        </pc:spChg>
        <pc:spChg chg="mod">
          <ac:chgData name="Ailsa Christie" userId="5876f2cbc96fb4dc" providerId="LiveId" clId="{43485B38-4DE1-453E-ACC0-2727BEC6848A}" dt="2025-10-24T10:47:26.399" v="2825" actId="2711"/>
          <ac:spMkLst>
            <pc:docMk/>
            <pc:sldMk cId="599936687" sldId="1526"/>
            <ac:spMk id="13" creationId="{0F9A0881-EA5C-4452-011D-CEB4F2385CDF}"/>
          </ac:spMkLst>
        </pc:spChg>
        <pc:spChg chg="mod">
          <ac:chgData name="Ailsa Christie" userId="5876f2cbc96fb4dc" providerId="LiveId" clId="{43485B38-4DE1-453E-ACC0-2727BEC6848A}" dt="2025-10-24T10:47:13.213" v="2823" actId="2711"/>
          <ac:spMkLst>
            <pc:docMk/>
            <pc:sldMk cId="599936687" sldId="1526"/>
            <ac:spMk id="17" creationId="{B42B79C7-E14A-D5F2-B95F-C4FE008DD87C}"/>
          </ac:spMkLst>
        </pc:spChg>
        <pc:spChg chg="mod">
          <ac:chgData name="Ailsa Christie" userId="5876f2cbc96fb4dc" providerId="LiveId" clId="{43485B38-4DE1-453E-ACC0-2727BEC6848A}" dt="2025-10-24T10:47:19.581" v="2824" actId="2711"/>
          <ac:spMkLst>
            <pc:docMk/>
            <pc:sldMk cId="599936687" sldId="1526"/>
            <ac:spMk id="19" creationId="{3F0E357A-0037-2139-2D18-01639369788F}"/>
          </ac:spMkLst>
        </pc:spChg>
      </pc:sldChg>
      <pc:sldChg chg="addSp delSp modSp add del mod modNotesTx">
        <pc:chgData name="Ailsa Christie" userId="5876f2cbc96fb4dc" providerId="LiveId" clId="{43485B38-4DE1-453E-ACC0-2727BEC6848A}" dt="2025-11-14T11:13:52.174" v="3793" actId="20577"/>
        <pc:sldMkLst>
          <pc:docMk/>
          <pc:sldMk cId="3343521843" sldId="1527"/>
        </pc:sldMkLst>
        <pc:spChg chg="mod">
          <ac:chgData name="Ailsa Christie" userId="5876f2cbc96fb4dc" providerId="LiveId" clId="{43485B38-4DE1-453E-ACC0-2727BEC6848A}" dt="2025-10-24T10:47:54.825" v="2828" actId="2711"/>
          <ac:spMkLst>
            <pc:docMk/>
            <pc:sldMk cId="3343521843" sldId="1527"/>
            <ac:spMk id="13" creationId="{A3F74157-212B-F925-F054-05144E541675}"/>
          </ac:spMkLst>
        </pc:spChg>
        <pc:spChg chg="mod">
          <ac:chgData name="Ailsa Christie" userId="5876f2cbc96fb4dc" providerId="LiveId" clId="{43485B38-4DE1-453E-ACC0-2727BEC6848A}" dt="2025-10-24T10:47:34.623" v="2826" actId="2711"/>
          <ac:spMkLst>
            <pc:docMk/>
            <pc:sldMk cId="3343521843" sldId="1527"/>
            <ac:spMk id="17" creationId="{DA323923-77CE-E040-C952-F2C321D33AF6}"/>
          </ac:spMkLst>
        </pc:spChg>
        <pc:spChg chg="mod">
          <ac:chgData name="Ailsa Christie" userId="5876f2cbc96fb4dc" providerId="LiveId" clId="{43485B38-4DE1-453E-ACC0-2727BEC6848A}" dt="2025-10-24T10:47:44.722" v="2827" actId="2711"/>
          <ac:spMkLst>
            <pc:docMk/>
            <pc:sldMk cId="3343521843" sldId="1527"/>
            <ac:spMk id="19" creationId="{A3F74157-212B-F925-F054-05144E541675}"/>
          </ac:spMkLst>
        </pc:spChg>
      </pc:sldChg>
      <pc:sldChg chg="modSp mod modAnim modNotes modNotesTx">
        <pc:chgData name="Ailsa Christie" userId="5876f2cbc96fb4dc" providerId="LiveId" clId="{43485B38-4DE1-453E-ACC0-2727BEC6848A}" dt="2025-11-17T15:03:51.367" v="7306" actId="20577"/>
        <pc:sldMkLst>
          <pc:docMk/>
          <pc:sldMk cId="2918290528" sldId="1532"/>
        </pc:sldMkLst>
        <pc:spChg chg="mod">
          <ac:chgData name="Ailsa Christie" userId="5876f2cbc96fb4dc" providerId="LiveId" clId="{43485B38-4DE1-453E-ACC0-2727BEC6848A}" dt="2025-10-24T10:51:28.039" v="2872" actId="2711"/>
          <ac:spMkLst>
            <pc:docMk/>
            <pc:sldMk cId="2918290528" sldId="1532"/>
            <ac:spMk id="4" creationId="{7C196B14-57A3-8ED3-E745-87EF188331E9}"/>
          </ac:spMkLst>
        </pc:spChg>
      </pc:sldChg>
      <pc:sldChg chg="addSp delSp modSp mod delAnim modAnim modNotes modNotesTx">
        <pc:chgData name="Ailsa Christie" userId="5876f2cbc96fb4dc" providerId="LiveId" clId="{43485B38-4DE1-453E-ACC0-2727BEC6848A}" dt="2025-11-17T15:41:11.393" v="7317" actId="20577"/>
        <pc:sldMkLst>
          <pc:docMk/>
          <pc:sldMk cId="3088606386" sldId="1537"/>
        </pc:sldMkLst>
        <pc:spChg chg="mod">
          <ac:chgData name="Ailsa Christie" userId="5876f2cbc96fb4dc" providerId="LiveId" clId="{43485B38-4DE1-453E-ACC0-2727BEC6848A}" dt="2025-10-24T10:51:38.537" v="2873" actId="2711"/>
          <ac:spMkLst>
            <pc:docMk/>
            <pc:sldMk cId="3088606386" sldId="1537"/>
            <ac:spMk id="2" creationId="{5ABFA38F-0AC4-08B1-FD0F-40B87B188B03}"/>
          </ac:spMkLst>
        </pc:spChg>
      </pc:sldChg>
      <pc:sldChg chg="delSp add modNotesTx">
        <pc:chgData name="Ailsa Christie" userId="5876f2cbc96fb4dc" providerId="LiveId" clId="{43485B38-4DE1-453E-ACC0-2727BEC6848A}" dt="2025-11-17T14:53:34.317" v="7189" actId="20577"/>
        <pc:sldMkLst>
          <pc:docMk/>
          <pc:sldMk cId="1196441971" sldId="1550"/>
        </pc:sldMkLst>
      </pc:sldChg>
      <pc:sldChg chg="modNotesTx">
        <pc:chgData name="Ailsa Christie" userId="5876f2cbc96fb4dc" providerId="LiveId" clId="{43485B38-4DE1-453E-ACC0-2727BEC6848A}" dt="2025-11-14T11:38:49.808" v="4134" actId="20577"/>
        <pc:sldMkLst>
          <pc:docMk/>
          <pc:sldMk cId="2776811244" sldId="1596"/>
        </pc:sldMkLst>
      </pc:sldChg>
      <pc:sldChg chg="del modNotesTx">
        <pc:chgData name="Ailsa Christie" userId="5876f2cbc96fb4dc" providerId="LiveId" clId="{43485B38-4DE1-453E-ACC0-2727BEC6848A}" dt="2025-11-17T13:53:39.478" v="6772" actId="2696"/>
        <pc:sldMkLst>
          <pc:docMk/>
          <pc:sldMk cId="651457566" sldId="1598"/>
        </pc:sldMkLst>
      </pc:sldChg>
      <pc:sldChg chg="addSp delSp modSp mod ord modNotesTx">
        <pc:chgData name="Ailsa Christie" userId="5876f2cbc96fb4dc" providerId="LiveId" clId="{43485B38-4DE1-453E-ACC0-2727BEC6848A}" dt="2025-11-17T13:46:47.130" v="6461" actId="20577"/>
        <pc:sldMkLst>
          <pc:docMk/>
          <pc:sldMk cId="2520296468" sldId="1599"/>
        </pc:sldMkLst>
        <pc:spChg chg="mod">
          <ac:chgData name="Ailsa Christie" userId="5876f2cbc96fb4dc" providerId="LiveId" clId="{43485B38-4DE1-453E-ACC0-2727BEC6848A}" dt="2025-10-24T10:57:38.787" v="2945" actId="1076"/>
          <ac:spMkLst>
            <pc:docMk/>
            <pc:sldMk cId="2520296468" sldId="1599"/>
            <ac:spMk id="8" creationId="{CE4A5279-4B8F-4CF2-A3D3-24DCD30D3196}"/>
          </ac:spMkLst>
        </pc:spChg>
      </pc:sldChg>
      <pc:sldChg chg="del">
        <pc:chgData name="Ailsa Christie" userId="5876f2cbc96fb4dc" providerId="LiveId" clId="{43485B38-4DE1-453E-ACC0-2727BEC6848A}" dt="2025-11-17T13:51:35.420" v="6699" actId="2696"/>
        <pc:sldMkLst>
          <pc:docMk/>
          <pc:sldMk cId="1814259729" sldId="1601"/>
        </pc:sldMkLst>
      </pc:sldChg>
      <pc:sldChg chg="addSp delSp modSp mod modNotes modNotesTx">
        <pc:chgData name="Ailsa Christie" userId="5876f2cbc96fb4dc" providerId="LiveId" clId="{43485B38-4DE1-453E-ACC0-2727BEC6848A}" dt="2025-11-17T14:52:09.825" v="7051" actId="20577"/>
        <pc:sldMkLst>
          <pc:docMk/>
          <pc:sldMk cId="2623572385" sldId="1606"/>
        </pc:sldMkLst>
        <pc:spChg chg="mod">
          <ac:chgData name="Ailsa Christie" userId="5876f2cbc96fb4dc" providerId="LiveId" clId="{43485B38-4DE1-453E-ACC0-2727BEC6848A}" dt="2025-10-24T10:48:20.627" v="2838" actId="20577"/>
          <ac:spMkLst>
            <pc:docMk/>
            <pc:sldMk cId="2623572385" sldId="1606"/>
            <ac:spMk id="3" creationId="{9A5B4437-EEE4-463E-97E5-B2068A471595}"/>
          </ac:spMkLst>
        </pc:spChg>
        <pc:spChg chg="mod">
          <ac:chgData name="Ailsa Christie" userId="5876f2cbc96fb4dc" providerId="LiveId" clId="{43485B38-4DE1-453E-ACC0-2727BEC6848A}" dt="2025-10-24T10:48:04.363" v="2829" actId="2711"/>
          <ac:spMkLst>
            <pc:docMk/>
            <pc:sldMk cId="2623572385" sldId="1606"/>
            <ac:spMk id="5" creationId="{33162319-8DE2-D80B-1788-D9EDAD973044}"/>
          </ac:spMkLst>
        </pc:spChg>
        <pc:picChg chg="add mod ord">
          <ac:chgData name="Ailsa Christie" userId="5876f2cbc96fb4dc" providerId="LiveId" clId="{43485B38-4DE1-453E-ACC0-2727BEC6848A}" dt="2025-10-24T09:32:30.381" v="2394" actId="14100"/>
          <ac:picMkLst>
            <pc:docMk/>
            <pc:sldMk cId="2623572385" sldId="1606"/>
            <ac:picMk id="4" creationId="{6E964E8D-B2D1-F474-52C5-292A6F34DA1F}"/>
          </ac:picMkLst>
        </pc:picChg>
        <pc:picChg chg="mod">
          <ac:chgData name="Ailsa Christie" userId="5876f2cbc96fb4dc" providerId="LiveId" clId="{43485B38-4DE1-453E-ACC0-2727BEC6848A}" dt="2025-10-24T09:32:40.817" v="2395" actId="1076"/>
          <ac:picMkLst>
            <pc:docMk/>
            <pc:sldMk cId="2623572385" sldId="1606"/>
            <ac:picMk id="16" creationId="{32FDAE10-458B-4829-90BB-7263032DE62D}"/>
          </ac:picMkLst>
        </pc:picChg>
        <pc:picChg chg="mod">
          <ac:chgData name="Ailsa Christie" userId="5876f2cbc96fb4dc" providerId="LiveId" clId="{43485B38-4DE1-453E-ACC0-2727BEC6848A}" dt="2025-10-24T09:32:48.938" v="2397" actId="1076"/>
          <ac:picMkLst>
            <pc:docMk/>
            <pc:sldMk cId="2623572385" sldId="1606"/>
            <ac:picMk id="2050" creationId="{48B112D1-C10E-4573-A4EC-4B6231A73016}"/>
          </ac:picMkLst>
        </pc:picChg>
      </pc:sldChg>
      <pc:sldChg chg="modSp mod ord modNotesTx">
        <pc:chgData name="Ailsa Christie" userId="5876f2cbc96fb4dc" providerId="LiveId" clId="{43485B38-4DE1-453E-ACC0-2727BEC6848A}" dt="2025-11-17T14:52:21.906" v="7078" actId="20577"/>
        <pc:sldMkLst>
          <pc:docMk/>
          <pc:sldMk cId="46233550" sldId="1609"/>
        </pc:sldMkLst>
      </pc:sldChg>
      <pc:sldChg chg="delSp modSp mod modNotes modNotesTx">
        <pc:chgData name="Ailsa Christie" userId="5876f2cbc96fb4dc" providerId="LiveId" clId="{43485B38-4DE1-453E-ACC0-2727BEC6848A}" dt="2025-11-17T14:45:40.081" v="6803"/>
        <pc:sldMkLst>
          <pc:docMk/>
          <pc:sldMk cId="2269396566" sldId="1614"/>
        </pc:sldMkLst>
        <pc:spChg chg="mod">
          <ac:chgData name="Ailsa Christie" userId="5876f2cbc96fb4dc" providerId="LiveId" clId="{43485B38-4DE1-453E-ACC0-2727BEC6848A}" dt="2025-10-24T10:42:57.759" v="2776" actId="2711"/>
          <ac:spMkLst>
            <pc:docMk/>
            <pc:sldMk cId="2269396566" sldId="1614"/>
            <ac:spMk id="29" creationId="{8DCD7F23-3F0F-3ACD-A6F9-D7503B838961}"/>
          </ac:spMkLst>
        </pc:spChg>
      </pc:sldChg>
      <pc:sldChg chg="modSp mod modNotesTx">
        <pc:chgData name="Ailsa Christie" userId="5876f2cbc96fb4dc" providerId="LiveId" clId="{43485B38-4DE1-453E-ACC0-2727BEC6848A}" dt="2025-11-05T12:17:21.352" v="3099" actId="20577"/>
        <pc:sldMkLst>
          <pc:docMk/>
          <pc:sldMk cId="576086501" sldId="1615"/>
        </pc:sldMkLst>
        <pc:spChg chg="mod">
          <ac:chgData name="Ailsa Christie" userId="5876f2cbc96fb4dc" providerId="LiveId" clId="{43485B38-4DE1-453E-ACC0-2727BEC6848A}" dt="2025-10-24T09:24:50.655" v="2074" actId="20577"/>
          <ac:spMkLst>
            <pc:docMk/>
            <pc:sldMk cId="576086501" sldId="1615"/>
            <ac:spMk id="5" creationId="{033862E9-632E-66D1-05D7-B780968B378E}"/>
          </ac:spMkLst>
        </pc:spChg>
        <pc:spChg chg="mod">
          <ac:chgData name="Ailsa Christie" userId="5876f2cbc96fb4dc" providerId="LiveId" clId="{43485B38-4DE1-453E-ACC0-2727BEC6848A}" dt="2025-10-24T09:25:28.958" v="2148" actId="20577"/>
          <ac:spMkLst>
            <pc:docMk/>
            <pc:sldMk cId="576086501" sldId="1615"/>
            <ac:spMk id="7" creationId="{65244366-9E6D-51E9-5D9C-48D69DE81821}"/>
          </ac:spMkLst>
        </pc:spChg>
        <pc:spChg chg="mod">
          <ac:chgData name="Ailsa Christie" userId="5876f2cbc96fb4dc" providerId="LiveId" clId="{43485B38-4DE1-453E-ACC0-2727BEC6848A}" dt="2025-10-24T09:25:48.137" v="2198" actId="20577"/>
          <ac:spMkLst>
            <pc:docMk/>
            <pc:sldMk cId="576086501" sldId="1615"/>
            <ac:spMk id="8" creationId="{C6D806DB-0E85-D515-212C-A2165F380924}"/>
          </ac:spMkLst>
        </pc:spChg>
        <pc:spChg chg="mod">
          <ac:chgData name="Ailsa Christie" userId="5876f2cbc96fb4dc" providerId="LiveId" clId="{43485B38-4DE1-453E-ACC0-2727BEC6848A}" dt="2025-10-24T09:25:55.927" v="2222" actId="20577"/>
          <ac:spMkLst>
            <pc:docMk/>
            <pc:sldMk cId="576086501" sldId="1615"/>
            <ac:spMk id="16" creationId="{8384CD69-ECEB-91A9-89C8-57226E5711A7}"/>
          </ac:spMkLst>
        </pc:spChg>
        <pc:spChg chg="mod">
          <ac:chgData name="Ailsa Christie" userId="5876f2cbc96fb4dc" providerId="LiveId" clId="{43485B38-4DE1-453E-ACC0-2727BEC6848A}" dt="2025-10-24T10:43:04.374" v="2777" actId="2711"/>
          <ac:spMkLst>
            <pc:docMk/>
            <pc:sldMk cId="576086501" sldId="1615"/>
            <ac:spMk id="29" creationId="{4C505457-F0CC-ED18-6D4C-04F7A345B273}"/>
          </ac:spMkLst>
        </pc:spChg>
      </pc:sldChg>
      <pc:sldChg chg="delSp modSp add del mod modNotes modNotesTx">
        <pc:chgData name="Ailsa Christie" userId="5876f2cbc96fb4dc" providerId="LiveId" clId="{43485B38-4DE1-453E-ACC0-2727BEC6848A}" dt="2025-11-17T14:45:40.081" v="6803"/>
        <pc:sldMkLst>
          <pc:docMk/>
          <pc:sldMk cId="2181906132" sldId="1617"/>
        </pc:sldMkLst>
        <pc:spChg chg="mod">
          <ac:chgData name="Ailsa Christie" userId="5876f2cbc96fb4dc" providerId="LiveId" clId="{43485B38-4DE1-453E-ACC0-2727BEC6848A}" dt="2025-10-24T10:50:09.278" v="2864" actId="1076"/>
          <ac:spMkLst>
            <pc:docMk/>
            <pc:sldMk cId="2181906132" sldId="1617"/>
            <ac:spMk id="4" creationId="{097026F8-E999-9526-FDDE-4C420596A070}"/>
          </ac:spMkLst>
        </pc:spChg>
      </pc:sldChg>
      <pc:sldChg chg="addSp delSp modSp mod modNotesTx">
        <pc:chgData name="Ailsa Christie" userId="5876f2cbc96fb4dc" providerId="LiveId" clId="{43485B38-4DE1-453E-ACC0-2727BEC6848A}" dt="2025-11-17T11:08:52.744" v="4411" actId="20577"/>
        <pc:sldMkLst>
          <pc:docMk/>
          <pc:sldMk cId="3003782973" sldId="1619"/>
        </pc:sldMkLst>
        <pc:spChg chg="mod">
          <ac:chgData name="Ailsa Christie" userId="5876f2cbc96fb4dc" providerId="LiveId" clId="{43485B38-4DE1-453E-ACC0-2727BEC6848A}" dt="2025-10-24T10:50:19.788" v="2865" actId="2711"/>
          <ac:spMkLst>
            <pc:docMk/>
            <pc:sldMk cId="3003782973" sldId="1619"/>
            <ac:spMk id="7" creationId="{A98D8CDA-4000-C0BF-0962-FCAFD979CA61}"/>
          </ac:spMkLst>
        </pc:spChg>
      </pc:sldChg>
      <pc:sldChg chg="addSp delSp modSp mod modNotesTx">
        <pc:chgData name="Ailsa Christie" userId="5876f2cbc96fb4dc" providerId="LiveId" clId="{43485B38-4DE1-453E-ACC0-2727BEC6848A}" dt="2025-11-17T12:04:53.579" v="4448" actId="20577"/>
        <pc:sldMkLst>
          <pc:docMk/>
          <pc:sldMk cId="932556108" sldId="1620"/>
        </pc:sldMkLst>
        <pc:spChg chg="mod">
          <ac:chgData name="Ailsa Christie" userId="5876f2cbc96fb4dc" providerId="LiveId" clId="{43485B38-4DE1-453E-ACC0-2727BEC6848A}" dt="2025-10-24T10:50:30.760" v="2867" actId="255"/>
          <ac:spMkLst>
            <pc:docMk/>
            <pc:sldMk cId="932556108" sldId="1620"/>
            <ac:spMk id="7" creationId="{6D10DF4C-7FBF-92C6-E948-402AAB6E2CD4}"/>
          </ac:spMkLst>
        </pc:spChg>
      </pc:sldChg>
      <pc:sldChg chg="addSp delSp modSp mod modNotesTx">
        <pc:chgData name="Ailsa Christie" userId="5876f2cbc96fb4dc" providerId="LiveId" clId="{43485B38-4DE1-453E-ACC0-2727BEC6848A}" dt="2025-11-17T12:05:08.116" v="4449" actId="20577"/>
        <pc:sldMkLst>
          <pc:docMk/>
          <pc:sldMk cId="1225593764" sldId="1621"/>
        </pc:sldMkLst>
        <pc:spChg chg="mod">
          <ac:chgData name="Ailsa Christie" userId="5876f2cbc96fb4dc" providerId="LiveId" clId="{43485B38-4DE1-453E-ACC0-2727BEC6848A}" dt="2025-10-24T10:50:41.981" v="2869" actId="255"/>
          <ac:spMkLst>
            <pc:docMk/>
            <pc:sldMk cId="1225593764" sldId="1621"/>
            <ac:spMk id="7" creationId="{07357DDA-8FC8-A28A-58B9-E83C8571EC21}"/>
          </ac:spMkLst>
        </pc:spChg>
      </pc:sldChg>
      <pc:sldChg chg="modNotesTx">
        <pc:chgData name="Ailsa Christie" userId="5876f2cbc96fb4dc" providerId="LiveId" clId="{43485B38-4DE1-453E-ACC0-2727BEC6848A}" dt="2025-11-17T14:54:05.842" v="7221" actId="20577"/>
        <pc:sldMkLst>
          <pc:docMk/>
          <pc:sldMk cId="287891784" sldId="1622"/>
        </pc:sldMkLst>
      </pc:sldChg>
      <pc:sldChg chg="modNotesTx">
        <pc:chgData name="Ailsa Christie" userId="5876f2cbc96fb4dc" providerId="LiveId" clId="{43485B38-4DE1-453E-ACC0-2727BEC6848A}" dt="2025-11-17T13:01:18.320" v="6168" actId="113"/>
        <pc:sldMkLst>
          <pc:docMk/>
          <pc:sldMk cId="1189758658" sldId="1623"/>
        </pc:sldMkLst>
      </pc:sldChg>
      <pc:sldChg chg="modSp mod modNotesTx">
        <pc:chgData name="Ailsa Christie" userId="5876f2cbc96fb4dc" providerId="LiveId" clId="{43485B38-4DE1-453E-ACC0-2727BEC6848A}" dt="2025-11-17T13:06:00.193" v="6233" actId="20577"/>
        <pc:sldMkLst>
          <pc:docMk/>
          <pc:sldMk cId="2006226204" sldId="1624"/>
        </pc:sldMkLst>
        <pc:spChg chg="mod">
          <ac:chgData name="Ailsa Christie" userId="5876f2cbc96fb4dc" providerId="LiveId" clId="{43485B38-4DE1-453E-ACC0-2727BEC6848A}" dt="2025-11-17T13:01:45.833" v="6180" actId="20577"/>
          <ac:spMkLst>
            <pc:docMk/>
            <pc:sldMk cId="2006226204" sldId="1624"/>
            <ac:spMk id="2" creationId="{1E9F19AF-71CE-0095-B0C1-AEDC2685B53A}"/>
          </ac:spMkLst>
        </pc:spChg>
      </pc:sldChg>
      <pc:sldChg chg="addSp modSp add mod modNotesTx">
        <pc:chgData name="Ailsa Christie" userId="5876f2cbc96fb4dc" providerId="LiveId" clId="{43485B38-4DE1-453E-ACC0-2727BEC6848A}" dt="2025-11-05T12:08:52.443" v="3098" actId="20577"/>
        <pc:sldMkLst>
          <pc:docMk/>
          <pc:sldMk cId="3923458738" sldId="1625"/>
        </pc:sldMkLst>
        <pc:spChg chg="mod">
          <ac:chgData name="Ailsa Christie" userId="5876f2cbc96fb4dc" providerId="LiveId" clId="{43485B38-4DE1-453E-ACC0-2727BEC6848A}" dt="2025-10-24T09:23:58.619" v="2051" actId="20577"/>
          <ac:spMkLst>
            <pc:docMk/>
            <pc:sldMk cId="3923458738" sldId="1625"/>
            <ac:spMk id="8" creationId="{482153ED-AA44-4F76-619E-55C0FF132DD3}"/>
          </ac:spMkLst>
        </pc:spChg>
        <pc:picChg chg="add mod">
          <ac:chgData name="Ailsa Christie" userId="5876f2cbc96fb4dc" providerId="LiveId" clId="{43485B38-4DE1-453E-ACC0-2727BEC6848A}" dt="2025-10-24T09:23:35.936" v="2039" actId="1076"/>
          <ac:picMkLst>
            <pc:docMk/>
            <pc:sldMk cId="3923458738" sldId="1625"/>
            <ac:picMk id="2" creationId="{20B6C376-3737-06B4-9CBD-14CA44382C72}"/>
          </ac:picMkLst>
        </pc:picChg>
      </pc:sldChg>
      <pc:sldChg chg="add modNotesTx">
        <pc:chgData name="Ailsa Christie" userId="5876f2cbc96fb4dc" providerId="LiveId" clId="{43485B38-4DE1-453E-ACC0-2727BEC6848A}" dt="2025-11-17T14:52:53.960" v="7138" actId="114"/>
        <pc:sldMkLst>
          <pc:docMk/>
          <pc:sldMk cId="2926618513" sldId="1626"/>
        </pc:sldMkLst>
      </pc:sldChg>
      <pc:sldChg chg="add modNotesTx">
        <pc:chgData name="Ailsa Christie" userId="5876f2cbc96fb4dc" providerId="LiveId" clId="{43485B38-4DE1-453E-ACC0-2727BEC6848A}" dt="2025-11-17T14:53:12.336" v="7148" actId="113"/>
        <pc:sldMkLst>
          <pc:docMk/>
          <pc:sldMk cId="2449695635" sldId="1627"/>
        </pc:sldMkLst>
      </pc:sldChg>
      <pc:sldChg chg="delSp modSp add mod setBg delDesignElem modNotes modNotesTx">
        <pc:chgData name="Ailsa Christie" userId="5876f2cbc96fb4dc" providerId="LiveId" clId="{43485B38-4DE1-453E-ACC0-2727BEC6848A}" dt="2025-11-17T14:45:40.081" v="6803"/>
        <pc:sldMkLst>
          <pc:docMk/>
          <pc:sldMk cId="4231937033" sldId="1628"/>
        </pc:sldMkLst>
        <pc:spChg chg="mod">
          <ac:chgData name="Ailsa Christie" userId="5876f2cbc96fb4dc" providerId="LiveId" clId="{43485B38-4DE1-453E-ACC0-2727BEC6848A}" dt="2025-10-24T11:00:02.686" v="2961" actId="20577"/>
          <ac:spMkLst>
            <pc:docMk/>
            <pc:sldMk cId="4231937033" sldId="1628"/>
            <ac:spMk id="5" creationId="{C6FBF652-8EAF-DC2E-BD97-CC936FABB83F}"/>
          </ac:spMkLst>
        </pc:spChg>
        <pc:graphicFrameChg chg="mod modGraphic">
          <ac:chgData name="Ailsa Christie" userId="5876f2cbc96fb4dc" providerId="LiveId" clId="{43485B38-4DE1-453E-ACC0-2727BEC6848A}" dt="2025-10-24T11:00:37.209" v="2967" actId="20577"/>
          <ac:graphicFrameMkLst>
            <pc:docMk/>
            <pc:sldMk cId="4231937033" sldId="1628"/>
            <ac:graphicFrameMk id="15" creationId="{8A073D2B-5C04-3A8E-7950-B1791F4AAFF8}"/>
          </ac:graphicFrameMkLst>
        </pc:graphicFrameChg>
      </pc:sldChg>
      <pc:sldChg chg="addSp delSp modSp add mod setBg delDesignElem modNotesTx">
        <pc:chgData name="Ailsa Christie" userId="5876f2cbc96fb4dc" providerId="LiveId" clId="{43485B38-4DE1-453E-ACC0-2727BEC6848A}" dt="2025-11-17T13:53:00.409" v="6770" actId="20577"/>
        <pc:sldMkLst>
          <pc:docMk/>
          <pc:sldMk cId="2639037998" sldId="1629"/>
        </pc:sldMkLst>
        <pc:spChg chg="mod">
          <ac:chgData name="Ailsa Christie" userId="5876f2cbc96fb4dc" providerId="LiveId" clId="{43485B38-4DE1-453E-ACC0-2727BEC6848A}" dt="2025-10-24T10:08:56.687" v="2749" actId="255"/>
          <ac:spMkLst>
            <pc:docMk/>
            <pc:sldMk cId="2639037998" sldId="1629"/>
            <ac:spMk id="6" creationId="{B548EA93-50A8-658D-5540-E537BBBC0D9A}"/>
          </ac:spMkLst>
        </pc:spChg>
        <pc:spChg chg="add mod">
          <ac:chgData name="Ailsa Christie" userId="5876f2cbc96fb4dc" providerId="LiveId" clId="{43485B38-4DE1-453E-ACC0-2727BEC6848A}" dt="2025-10-24T10:39:33.466" v="2766" actId="1076"/>
          <ac:spMkLst>
            <pc:docMk/>
            <pc:sldMk cId="2639037998" sldId="1629"/>
            <ac:spMk id="7" creationId="{1B1EDC11-F704-22C0-DD48-C4C909F44882}"/>
          </ac:spMkLst>
        </pc:spChg>
        <pc:picChg chg="mod">
          <ac:chgData name="Ailsa Christie" userId="5876f2cbc96fb4dc" providerId="LiveId" clId="{43485B38-4DE1-453E-ACC0-2727BEC6848A}" dt="2025-10-24T10:08:36.623" v="2746" actId="14100"/>
          <ac:picMkLst>
            <pc:docMk/>
            <pc:sldMk cId="2639037998" sldId="1629"/>
            <ac:picMk id="3" creationId="{AFB68EFA-0573-48D0-B573-1F237B98BA8B}"/>
          </ac:picMkLst>
        </pc:picChg>
        <pc:picChg chg="mod">
          <ac:chgData name="Ailsa Christie" userId="5876f2cbc96fb4dc" providerId="LiveId" clId="{43485B38-4DE1-453E-ACC0-2727BEC6848A}" dt="2025-10-24T10:08:31.584" v="2744" actId="1076"/>
          <ac:picMkLst>
            <pc:docMk/>
            <pc:sldMk cId="2639037998" sldId="1629"/>
            <ac:picMk id="5" creationId="{7999C0C9-1B7C-377B-6D05-FA29310F5497}"/>
          </ac:picMkLst>
        </pc:picChg>
      </pc:sldChg>
      <pc:sldChg chg="addSp delSp modSp add mod setBg delDesignElem">
        <pc:chgData name="Ailsa Christie" userId="5876f2cbc96fb4dc" providerId="LiveId" clId="{43485B38-4DE1-453E-ACC0-2727BEC6848A}" dt="2025-10-24T10:39:48.523" v="2769" actId="255"/>
        <pc:sldMkLst>
          <pc:docMk/>
          <pc:sldMk cId="3153867322" sldId="1630"/>
        </pc:sldMkLst>
        <pc:spChg chg="add mod">
          <ac:chgData name="Ailsa Christie" userId="5876f2cbc96fb4dc" providerId="LiveId" clId="{43485B38-4DE1-453E-ACC0-2727BEC6848A}" dt="2025-10-24T10:39:48.523" v="2769" actId="255"/>
          <ac:spMkLst>
            <pc:docMk/>
            <pc:sldMk cId="3153867322" sldId="1630"/>
            <ac:spMk id="4" creationId="{BAA0AA5E-4679-E3B2-56A6-A8752A518C11}"/>
          </ac:spMkLst>
        </pc:spChg>
        <pc:spChg chg="mod">
          <ac:chgData name="Ailsa Christie" userId="5876f2cbc96fb4dc" providerId="LiveId" clId="{43485B38-4DE1-453E-ACC0-2727BEC6848A}" dt="2025-10-24T10:09:37.262" v="2755" actId="1076"/>
          <ac:spMkLst>
            <pc:docMk/>
            <pc:sldMk cId="3153867322" sldId="1630"/>
            <ac:spMk id="33" creationId="{D645C52E-A939-5F7E-DD64-484AB3C14046}"/>
          </ac:spMkLst>
        </pc:spChg>
        <pc:picChg chg="mod">
          <ac:chgData name="Ailsa Christie" userId="5876f2cbc96fb4dc" providerId="LiveId" clId="{43485B38-4DE1-453E-ACC0-2727BEC6848A}" dt="2025-10-24T10:09:54.393" v="2758" actId="1076"/>
          <ac:picMkLst>
            <pc:docMk/>
            <pc:sldMk cId="3153867322" sldId="1630"/>
            <ac:picMk id="5" creationId="{4719D713-6C06-10C7-8FE9-23CC271C2505}"/>
          </ac:picMkLst>
        </pc:picChg>
        <pc:picChg chg="mod">
          <ac:chgData name="Ailsa Christie" userId="5876f2cbc96fb4dc" providerId="LiveId" clId="{43485B38-4DE1-453E-ACC0-2727BEC6848A}" dt="2025-10-24T10:09:49.379" v="2757" actId="1076"/>
          <ac:picMkLst>
            <pc:docMk/>
            <pc:sldMk cId="3153867322" sldId="1630"/>
            <ac:picMk id="30" creationId="{BF1D1EAE-4683-5145-7CCF-953150237239}"/>
          </ac:picMkLst>
        </pc:picChg>
        <pc:picChg chg="mod">
          <ac:chgData name="Ailsa Christie" userId="5876f2cbc96fb4dc" providerId="LiveId" clId="{43485B38-4DE1-453E-ACC0-2727BEC6848A}" dt="2025-10-24T10:09:43.099" v="2756" actId="1076"/>
          <ac:picMkLst>
            <pc:docMk/>
            <pc:sldMk cId="3153867322" sldId="1630"/>
            <ac:picMk id="31" creationId="{627E28DA-ED37-B8E4-6CA2-C12F676DE36F}"/>
          </ac:picMkLst>
        </pc:picChg>
        <pc:picChg chg="mod">
          <ac:chgData name="Ailsa Christie" userId="5876f2cbc96fb4dc" providerId="LiveId" clId="{43485B38-4DE1-453E-ACC0-2727BEC6848A}" dt="2025-10-24T10:10:00.795" v="2760" actId="1076"/>
          <ac:picMkLst>
            <pc:docMk/>
            <pc:sldMk cId="3153867322" sldId="1630"/>
            <ac:picMk id="34" creationId="{2F21686D-3E4F-7C7C-B5BD-05E3FB3E3A41}"/>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717C18-BE19-4D8C-A92C-1ED3EBFC5261}" type="doc">
      <dgm:prSet loTypeId="urn:microsoft.com/office/officeart/2005/8/layout/hierarchy1" loCatId="hierarchy" qsTypeId="urn:microsoft.com/office/officeart/2005/8/quickstyle/simple1" qsCatId="simple" csTypeId="urn:microsoft.com/office/officeart/2005/8/colors/colorful1" csCatId="colorful" phldr="1"/>
      <dgm:spPr/>
      <dgm:t>
        <a:bodyPr/>
        <a:lstStyle/>
        <a:p>
          <a:endParaRPr lang="en-US"/>
        </a:p>
      </dgm:t>
    </dgm:pt>
    <dgm:pt modelId="{9A400347-1884-4810-A3B5-ED436507B6C6}">
      <dgm:prSet custT="1"/>
      <dgm:spPr/>
      <dgm:t>
        <a:bodyPr/>
        <a:lstStyle/>
        <a:p>
          <a:r>
            <a:rPr lang="en-US" sz="2000" b="1" dirty="0">
              <a:latin typeface="Segoe UI" panose="020B0502040204020203" pitchFamily="34" charset="0"/>
              <a:cs typeface="Segoe UI" panose="020B0502040204020203" pitchFamily="34" charset="0"/>
            </a:rPr>
            <a:t>Many people under 18 are seeing vapes advertised by influencers online.</a:t>
          </a:r>
          <a:endParaRPr lang="en-US" sz="2000" dirty="0">
            <a:latin typeface="Segoe UI" panose="020B0502040204020203" pitchFamily="34" charset="0"/>
            <a:cs typeface="Segoe UI" panose="020B0502040204020203" pitchFamily="34" charset="0"/>
          </a:endParaRPr>
        </a:p>
      </dgm:t>
    </dgm:pt>
    <dgm:pt modelId="{5FE4E7D2-076A-4E46-AE50-B3A7375BB930}" type="parTrans" cxnId="{76FEBABA-5BD1-449B-BB54-3C15D856EB5D}">
      <dgm:prSet/>
      <dgm:spPr/>
      <dgm:t>
        <a:bodyPr/>
        <a:lstStyle/>
        <a:p>
          <a:endParaRPr lang="en-US"/>
        </a:p>
      </dgm:t>
    </dgm:pt>
    <dgm:pt modelId="{F58DC487-9FCE-46F4-B2E9-AEEADB01EA50}" type="sibTrans" cxnId="{76FEBABA-5BD1-449B-BB54-3C15D856EB5D}">
      <dgm:prSet/>
      <dgm:spPr/>
      <dgm:t>
        <a:bodyPr/>
        <a:lstStyle/>
        <a:p>
          <a:endParaRPr lang="en-US"/>
        </a:p>
      </dgm:t>
    </dgm:pt>
    <dgm:pt modelId="{AEF7CD6D-B1CE-437A-B755-D60199FB080F}">
      <dgm:prSet custT="1"/>
      <dgm:spPr/>
      <dgm:t>
        <a:bodyPr/>
        <a:lstStyle/>
        <a:p>
          <a:r>
            <a:rPr lang="en-US" sz="1900" dirty="0">
              <a:latin typeface="Segoe UI" panose="020B0502040204020203" pitchFamily="34" charset="0"/>
              <a:cs typeface="Segoe UI" panose="020B0502040204020203" pitchFamily="34" charset="0"/>
            </a:rPr>
            <a:t>Why do you think influencers might promote vapes?</a:t>
          </a:r>
        </a:p>
      </dgm:t>
    </dgm:pt>
    <dgm:pt modelId="{AFAA8EA9-5C0B-403D-A9B3-6487DB573988}" type="parTrans" cxnId="{EE9CC347-BC26-4ADC-A474-A48B545E0DE8}">
      <dgm:prSet/>
      <dgm:spPr/>
      <dgm:t>
        <a:bodyPr/>
        <a:lstStyle/>
        <a:p>
          <a:endParaRPr lang="en-US"/>
        </a:p>
      </dgm:t>
    </dgm:pt>
    <dgm:pt modelId="{322ED2CB-26F8-49B1-97A9-726810887D91}" type="sibTrans" cxnId="{EE9CC347-BC26-4ADC-A474-A48B545E0DE8}">
      <dgm:prSet/>
      <dgm:spPr/>
      <dgm:t>
        <a:bodyPr/>
        <a:lstStyle/>
        <a:p>
          <a:endParaRPr lang="en-US"/>
        </a:p>
      </dgm:t>
    </dgm:pt>
    <dgm:pt modelId="{E435C86D-D390-4E38-BA65-1BA899A5563D}">
      <dgm:prSet custT="1"/>
      <dgm:spPr/>
      <dgm:t>
        <a:bodyPr/>
        <a:lstStyle/>
        <a:p>
          <a:r>
            <a:rPr lang="en-US" sz="1900" dirty="0">
              <a:latin typeface="Segoe UI" panose="020B0502040204020203" pitchFamily="34" charset="0"/>
              <a:cs typeface="Segoe UI" panose="020B0502040204020203" pitchFamily="34" charset="0"/>
            </a:rPr>
            <a:t>How do you think online influencers might promote vapes?</a:t>
          </a:r>
        </a:p>
      </dgm:t>
    </dgm:pt>
    <dgm:pt modelId="{40371C66-66E3-4A17-8DCF-EA748607BBAF}" type="parTrans" cxnId="{AF1B0E04-9CFE-4837-94A0-76DE65547045}">
      <dgm:prSet/>
      <dgm:spPr/>
      <dgm:t>
        <a:bodyPr/>
        <a:lstStyle/>
        <a:p>
          <a:endParaRPr lang="en-US"/>
        </a:p>
      </dgm:t>
    </dgm:pt>
    <dgm:pt modelId="{374C3074-C32D-4E44-B52A-A2CA803D6E22}" type="sibTrans" cxnId="{AF1B0E04-9CFE-4837-94A0-76DE65547045}">
      <dgm:prSet/>
      <dgm:spPr/>
      <dgm:t>
        <a:bodyPr/>
        <a:lstStyle/>
        <a:p>
          <a:endParaRPr lang="en-US"/>
        </a:p>
      </dgm:t>
    </dgm:pt>
    <dgm:pt modelId="{148902D3-781A-4B30-BA41-B368EE388DF8}">
      <dgm:prSet custT="1"/>
      <dgm:spPr/>
      <dgm:t>
        <a:bodyPr/>
        <a:lstStyle/>
        <a:p>
          <a:r>
            <a:rPr lang="en-US" sz="1900" dirty="0">
              <a:latin typeface="Segoe UI" panose="020B0502040204020203" pitchFamily="34" charset="0"/>
              <a:cs typeface="Segoe UI" panose="020B0502040204020203" pitchFamily="34" charset="0"/>
            </a:rPr>
            <a:t>How could you spot if an influencer has been paid to promote something?</a:t>
          </a:r>
        </a:p>
      </dgm:t>
    </dgm:pt>
    <dgm:pt modelId="{B05C4C7B-EDD2-4A5E-885E-8BAFB66FE6F0}" type="parTrans" cxnId="{F509372A-185F-4A8E-81E9-ABEE21711D76}">
      <dgm:prSet/>
      <dgm:spPr/>
      <dgm:t>
        <a:bodyPr/>
        <a:lstStyle/>
        <a:p>
          <a:endParaRPr lang="en-US"/>
        </a:p>
      </dgm:t>
    </dgm:pt>
    <dgm:pt modelId="{446C8B81-F630-4FF5-9436-930A589EEE9C}" type="sibTrans" cxnId="{F509372A-185F-4A8E-81E9-ABEE21711D76}">
      <dgm:prSet/>
      <dgm:spPr/>
      <dgm:t>
        <a:bodyPr/>
        <a:lstStyle/>
        <a:p>
          <a:endParaRPr lang="en-US"/>
        </a:p>
      </dgm:t>
    </dgm:pt>
    <dgm:pt modelId="{01776FDC-B216-5244-9E5D-AF2569543CBA}" type="pres">
      <dgm:prSet presAssocID="{45717C18-BE19-4D8C-A92C-1ED3EBFC5261}" presName="hierChild1" presStyleCnt="0">
        <dgm:presLayoutVars>
          <dgm:chPref val="1"/>
          <dgm:dir/>
          <dgm:animOne val="branch"/>
          <dgm:animLvl val="lvl"/>
          <dgm:resizeHandles/>
        </dgm:presLayoutVars>
      </dgm:prSet>
      <dgm:spPr/>
    </dgm:pt>
    <dgm:pt modelId="{2A8488EB-132C-A64A-91A1-8F71EE33FC33}" type="pres">
      <dgm:prSet presAssocID="{9A400347-1884-4810-A3B5-ED436507B6C6}" presName="hierRoot1" presStyleCnt="0"/>
      <dgm:spPr/>
    </dgm:pt>
    <dgm:pt modelId="{05CD2FA9-4464-9A42-9C80-BB68D5D3C6AD}" type="pres">
      <dgm:prSet presAssocID="{9A400347-1884-4810-A3B5-ED436507B6C6}" presName="composite" presStyleCnt="0"/>
      <dgm:spPr/>
    </dgm:pt>
    <dgm:pt modelId="{5624EA0A-531D-2748-BA65-39B966250387}" type="pres">
      <dgm:prSet presAssocID="{9A400347-1884-4810-A3B5-ED436507B6C6}" presName="background" presStyleLbl="node0" presStyleIdx="0" presStyleCnt="1"/>
      <dgm:spPr>
        <a:solidFill>
          <a:schemeClr val="accent2"/>
        </a:solidFill>
      </dgm:spPr>
    </dgm:pt>
    <dgm:pt modelId="{68732B31-4F80-2D40-9089-AB3BCA728205}" type="pres">
      <dgm:prSet presAssocID="{9A400347-1884-4810-A3B5-ED436507B6C6}" presName="text" presStyleLbl="fgAcc0" presStyleIdx="0" presStyleCnt="1" custScaleX="128309" custScaleY="131155">
        <dgm:presLayoutVars>
          <dgm:chPref val="3"/>
        </dgm:presLayoutVars>
      </dgm:prSet>
      <dgm:spPr/>
    </dgm:pt>
    <dgm:pt modelId="{3FE80885-F443-9B46-8455-7928CDF1AD39}" type="pres">
      <dgm:prSet presAssocID="{9A400347-1884-4810-A3B5-ED436507B6C6}" presName="hierChild2" presStyleCnt="0"/>
      <dgm:spPr/>
    </dgm:pt>
    <dgm:pt modelId="{017C5899-5F43-0340-8AE4-9162F1B51B50}" type="pres">
      <dgm:prSet presAssocID="{AFAA8EA9-5C0B-403D-A9B3-6487DB573988}" presName="Name10" presStyleLbl="parChTrans1D2" presStyleIdx="0" presStyleCnt="3"/>
      <dgm:spPr/>
    </dgm:pt>
    <dgm:pt modelId="{0719B033-6C38-7A45-8B81-C957092F3D95}" type="pres">
      <dgm:prSet presAssocID="{AEF7CD6D-B1CE-437A-B755-D60199FB080F}" presName="hierRoot2" presStyleCnt="0"/>
      <dgm:spPr/>
    </dgm:pt>
    <dgm:pt modelId="{2FF6EA1A-1008-B840-81D2-F6FFB9243388}" type="pres">
      <dgm:prSet presAssocID="{AEF7CD6D-B1CE-437A-B755-D60199FB080F}" presName="composite2" presStyleCnt="0"/>
      <dgm:spPr/>
    </dgm:pt>
    <dgm:pt modelId="{E0B23480-E09F-3543-A2EE-AE787160E7B9}" type="pres">
      <dgm:prSet presAssocID="{AEF7CD6D-B1CE-437A-B755-D60199FB080F}" presName="background2" presStyleLbl="node2" presStyleIdx="0" presStyleCnt="3"/>
      <dgm:spPr>
        <a:solidFill>
          <a:srgbClr val="F8941F"/>
        </a:solidFill>
      </dgm:spPr>
    </dgm:pt>
    <dgm:pt modelId="{9989C5CD-2966-FA4D-9F1B-F42CE8403D14}" type="pres">
      <dgm:prSet presAssocID="{AEF7CD6D-B1CE-437A-B755-D60199FB080F}" presName="text2" presStyleLbl="fgAcc2" presStyleIdx="0" presStyleCnt="3">
        <dgm:presLayoutVars>
          <dgm:chPref val="3"/>
        </dgm:presLayoutVars>
      </dgm:prSet>
      <dgm:spPr/>
    </dgm:pt>
    <dgm:pt modelId="{21A5797E-EBE4-3C41-B7C7-3AA540075006}" type="pres">
      <dgm:prSet presAssocID="{AEF7CD6D-B1CE-437A-B755-D60199FB080F}" presName="hierChild3" presStyleCnt="0"/>
      <dgm:spPr/>
    </dgm:pt>
    <dgm:pt modelId="{6BB0D460-8C31-0047-ADB6-E823344E1A2D}" type="pres">
      <dgm:prSet presAssocID="{40371C66-66E3-4A17-8DCF-EA748607BBAF}" presName="Name10" presStyleLbl="parChTrans1D2" presStyleIdx="1" presStyleCnt="3"/>
      <dgm:spPr/>
    </dgm:pt>
    <dgm:pt modelId="{6512A9C2-F165-1540-BBA8-66A5F7957D31}" type="pres">
      <dgm:prSet presAssocID="{E435C86D-D390-4E38-BA65-1BA899A5563D}" presName="hierRoot2" presStyleCnt="0"/>
      <dgm:spPr/>
    </dgm:pt>
    <dgm:pt modelId="{D56154B6-41BB-5C4D-B32C-A8A1002C7062}" type="pres">
      <dgm:prSet presAssocID="{E435C86D-D390-4E38-BA65-1BA899A5563D}" presName="composite2" presStyleCnt="0"/>
      <dgm:spPr/>
    </dgm:pt>
    <dgm:pt modelId="{7F06D779-3F15-BA4E-8600-6D5D40C88E3C}" type="pres">
      <dgm:prSet presAssocID="{E435C86D-D390-4E38-BA65-1BA899A5563D}" presName="background2" presStyleLbl="node2" presStyleIdx="1" presStyleCnt="3"/>
      <dgm:spPr>
        <a:solidFill>
          <a:srgbClr val="F8941F"/>
        </a:solidFill>
      </dgm:spPr>
    </dgm:pt>
    <dgm:pt modelId="{AAF4F800-727A-3A4A-BAEE-58A89FD11A90}" type="pres">
      <dgm:prSet presAssocID="{E435C86D-D390-4E38-BA65-1BA899A5563D}" presName="text2" presStyleLbl="fgAcc2" presStyleIdx="1" presStyleCnt="3">
        <dgm:presLayoutVars>
          <dgm:chPref val="3"/>
        </dgm:presLayoutVars>
      </dgm:prSet>
      <dgm:spPr/>
    </dgm:pt>
    <dgm:pt modelId="{888E8C80-E636-1841-8D33-712C3B8D7B14}" type="pres">
      <dgm:prSet presAssocID="{E435C86D-D390-4E38-BA65-1BA899A5563D}" presName="hierChild3" presStyleCnt="0"/>
      <dgm:spPr/>
    </dgm:pt>
    <dgm:pt modelId="{A34C3386-A49A-3843-803B-8C68F5458E9C}" type="pres">
      <dgm:prSet presAssocID="{B05C4C7B-EDD2-4A5E-885E-8BAFB66FE6F0}" presName="Name10" presStyleLbl="parChTrans1D2" presStyleIdx="2" presStyleCnt="3"/>
      <dgm:spPr/>
    </dgm:pt>
    <dgm:pt modelId="{00705867-F301-A440-9FA8-68C30411D41A}" type="pres">
      <dgm:prSet presAssocID="{148902D3-781A-4B30-BA41-B368EE388DF8}" presName="hierRoot2" presStyleCnt="0"/>
      <dgm:spPr/>
    </dgm:pt>
    <dgm:pt modelId="{30A065DA-6678-2843-A1AE-4135E1F46F63}" type="pres">
      <dgm:prSet presAssocID="{148902D3-781A-4B30-BA41-B368EE388DF8}" presName="composite2" presStyleCnt="0"/>
      <dgm:spPr/>
    </dgm:pt>
    <dgm:pt modelId="{B68400EB-20ED-834C-B58C-86EE2D16C872}" type="pres">
      <dgm:prSet presAssocID="{148902D3-781A-4B30-BA41-B368EE388DF8}" presName="background2" presStyleLbl="node2" presStyleIdx="2" presStyleCnt="3"/>
      <dgm:spPr>
        <a:solidFill>
          <a:srgbClr val="F8941F"/>
        </a:solidFill>
      </dgm:spPr>
    </dgm:pt>
    <dgm:pt modelId="{82E7DB88-31F9-A84F-9871-268F6016AA3F}" type="pres">
      <dgm:prSet presAssocID="{148902D3-781A-4B30-BA41-B368EE388DF8}" presName="text2" presStyleLbl="fgAcc2" presStyleIdx="2" presStyleCnt="3">
        <dgm:presLayoutVars>
          <dgm:chPref val="3"/>
        </dgm:presLayoutVars>
      </dgm:prSet>
      <dgm:spPr/>
    </dgm:pt>
    <dgm:pt modelId="{3EE00FF3-8AA2-8D4E-A8E8-1C9DE6F32BB3}" type="pres">
      <dgm:prSet presAssocID="{148902D3-781A-4B30-BA41-B368EE388DF8}" presName="hierChild3" presStyleCnt="0"/>
      <dgm:spPr/>
    </dgm:pt>
  </dgm:ptLst>
  <dgm:cxnLst>
    <dgm:cxn modelId="{AF1B0E04-9CFE-4837-94A0-76DE65547045}" srcId="{9A400347-1884-4810-A3B5-ED436507B6C6}" destId="{E435C86D-D390-4E38-BA65-1BA899A5563D}" srcOrd="1" destOrd="0" parTransId="{40371C66-66E3-4A17-8DCF-EA748607BBAF}" sibTransId="{374C3074-C32D-4E44-B52A-A2CA803D6E22}"/>
    <dgm:cxn modelId="{F509372A-185F-4A8E-81E9-ABEE21711D76}" srcId="{9A400347-1884-4810-A3B5-ED436507B6C6}" destId="{148902D3-781A-4B30-BA41-B368EE388DF8}" srcOrd="2" destOrd="0" parTransId="{B05C4C7B-EDD2-4A5E-885E-8BAFB66FE6F0}" sibTransId="{446C8B81-F630-4FF5-9436-930A589EEE9C}"/>
    <dgm:cxn modelId="{BB9DCD37-2311-8245-9E41-A17E14D1FC6C}" type="presOf" srcId="{AFAA8EA9-5C0B-403D-A9B3-6487DB573988}" destId="{017C5899-5F43-0340-8AE4-9162F1B51B50}" srcOrd="0" destOrd="0" presId="urn:microsoft.com/office/officeart/2005/8/layout/hierarchy1"/>
    <dgm:cxn modelId="{EE9CC347-BC26-4ADC-A474-A48B545E0DE8}" srcId="{9A400347-1884-4810-A3B5-ED436507B6C6}" destId="{AEF7CD6D-B1CE-437A-B755-D60199FB080F}" srcOrd="0" destOrd="0" parTransId="{AFAA8EA9-5C0B-403D-A9B3-6487DB573988}" sibTransId="{322ED2CB-26F8-49B1-97A9-726810887D91}"/>
    <dgm:cxn modelId="{6DF40255-1BA5-F644-AD99-C781EB5B4777}" type="presOf" srcId="{B05C4C7B-EDD2-4A5E-885E-8BAFB66FE6F0}" destId="{A34C3386-A49A-3843-803B-8C68F5458E9C}" srcOrd="0" destOrd="0" presId="urn:microsoft.com/office/officeart/2005/8/layout/hierarchy1"/>
    <dgm:cxn modelId="{0B143A99-37A5-684C-BA41-134AB6401894}" type="presOf" srcId="{E435C86D-D390-4E38-BA65-1BA899A5563D}" destId="{AAF4F800-727A-3A4A-BAEE-58A89FD11A90}" srcOrd="0" destOrd="0" presId="urn:microsoft.com/office/officeart/2005/8/layout/hierarchy1"/>
    <dgm:cxn modelId="{A1EB1EAB-1EC0-BB4F-9763-09AC1E308051}" type="presOf" srcId="{40371C66-66E3-4A17-8DCF-EA748607BBAF}" destId="{6BB0D460-8C31-0047-ADB6-E823344E1A2D}" srcOrd="0" destOrd="0" presId="urn:microsoft.com/office/officeart/2005/8/layout/hierarchy1"/>
    <dgm:cxn modelId="{35C664B2-6936-D44D-9BED-4488D01D5AE0}" type="presOf" srcId="{AEF7CD6D-B1CE-437A-B755-D60199FB080F}" destId="{9989C5CD-2966-FA4D-9F1B-F42CE8403D14}" srcOrd="0" destOrd="0" presId="urn:microsoft.com/office/officeart/2005/8/layout/hierarchy1"/>
    <dgm:cxn modelId="{5DB472B9-681A-8643-B965-0EB04A481217}" type="presOf" srcId="{45717C18-BE19-4D8C-A92C-1ED3EBFC5261}" destId="{01776FDC-B216-5244-9E5D-AF2569543CBA}" srcOrd="0" destOrd="0" presId="urn:microsoft.com/office/officeart/2005/8/layout/hierarchy1"/>
    <dgm:cxn modelId="{76FEBABA-5BD1-449B-BB54-3C15D856EB5D}" srcId="{45717C18-BE19-4D8C-A92C-1ED3EBFC5261}" destId="{9A400347-1884-4810-A3B5-ED436507B6C6}" srcOrd="0" destOrd="0" parTransId="{5FE4E7D2-076A-4E46-AE50-B3A7375BB930}" sibTransId="{F58DC487-9FCE-46F4-B2E9-AEEADB01EA50}"/>
    <dgm:cxn modelId="{46F4D1EA-CD43-754B-87A1-E1794DCE62CB}" type="presOf" srcId="{9A400347-1884-4810-A3B5-ED436507B6C6}" destId="{68732B31-4F80-2D40-9089-AB3BCA728205}" srcOrd="0" destOrd="0" presId="urn:microsoft.com/office/officeart/2005/8/layout/hierarchy1"/>
    <dgm:cxn modelId="{E9E1F9EB-10A2-C840-A50C-E938DA8AC662}" type="presOf" srcId="{148902D3-781A-4B30-BA41-B368EE388DF8}" destId="{82E7DB88-31F9-A84F-9871-268F6016AA3F}" srcOrd="0" destOrd="0" presId="urn:microsoft.com/office/officeart/2005/8/layout/hierarchy1"/>
    <dgm:cxn modelId="{17C07EE0-4125-D244-A696-01E8C321803C}" type="presParOf" srcId="{01776FDC-B216-5244-9E5D-AF2569543CBA}" destId="{2A8488EB-132C-A64A-91A1-8F71EE33FC33}" srcOrd="0" destOrd="0" presId="urn:microsoft.com/office/officeart/2005/8/layout/hierarchy1"/>
    <dgm:cxn modelId="{94E19226-C6C9-BA42-8720-B5ABC9CE1F96}" type="presParOf" srcId="{2A8488EB-132C-A64A-91A1-8F71EE33FC33}" destId="{05CD2FA9-4464-9A42-9C80-BB68D5D3C6AD}" srcOrd="0" destOrd="0" presId="urn:microsoft.com/office/officeart/2005/8/layout/hierarchy1"/>
    <dgm:cxn modelId="{C0F61644-D4A3-104F-B65E-FC7DE04499F0}" type="presParOf" srcId="{05CD2FA9-4464-9A42-9C80-BB68D5D3C6AD}" destId="{5624EA0A-531D-2748-BA65-39B966250387}" srcOrd="0" destOrd="0" presId="urn:microsoft.com/office/officeart/2005/8/layout/hierarchy1"/>
    <dgm:cxn modelId="{F996A33B-5A4B-C143-8D8B-76CD06F50867}" type="presParOf" srcId="{05CD2FA9-4464-9A42-9C80-BB68D5D3C6AD}" destId="{68732B31-4F80-2D40-9089-AB3BCA728205}" srcOrd="1" destOrd="0" presId="urn:microsoft.com/office/officeart/2005/8/layout/hierarchy1"/>
    <dgm:cxn modelId="{10BC9B6A-E1E1-2A45-B20E-2ED7E4A8CA27}" type="presParOf" srcId="{2A8488EB-132C-A64A-91A1-8F71EE33FC33}" destId="{3FE80885-F443-9B46-8455-7928CDF1AD39}" srcOrd="1" destOrd="0" presId="urn:microsoft.com/office/officeart/2005/8/layout/hierarchy1"/>
    <dgm:cxn modelId="{E5C7AAAA-1F1D-ED43-9804-B04AB5425F6D}" type="presParOf" srcId="{3FE80885-F443-9B46-8455-7928CDF1AD39}" destId="{017C5899-5F43-0340-8AE4-9162F1B51B50}" srcOrd="0" destOrd="0" presId="urn:microsoft.com/office/officeart/2005/8/layout/hierarchy1"/>
    <dgm:cxn modelId="{B530A628-AABE-184C-8C77-DF84E77FC13F}" type="presParOf" srcId="{3FE80885-F443-9B46-8455-7928CDF1AD39}" destId="{0719B033-6C38-7A45-8B81-C957092F3D95}" srcOrd="1" destOrd="0" presId="urn:microsoft.com/office/officeart/2005/8/layout/hierarchy1"/>
    <dgm:cxn modelId="{ECA95AB0-0AFA-E246-A03B-3CC7872E9239}" type="presParOf" srcId="{0719B033-6C38-7A45-8B81-C957092F3D95}" destId="{2FF6EA1A-1008-B840-81D2-F6FFB9243388}" srcOrd="0" destOrd="0" presId="urn:microsoft.com/office/officeart/2005/8/layout/hierarchy1"/>
    <dgm:cxn modelId="{2952101B-E40D-1145-85F0-5BAD45FF3E3F}" type="presParOf" srcId="{2FF6EA1A-1008-B840-81D2-F6FFB9243388}" destId="{E0B23480-E09F-3543-A2EE-AE787160E7B9}" srcOrd="0" destOrd="0" presId="urn:microsoft.com/office/officeart/2005/8/layout/hierarchy1"/>
    <dgm:cxn modelId="{D2238C30-BE42-F244-A03B-C432F6CF49F2}" type="presParOf" srcId="{2FF6EA1A-1008-B840-81D2-F6FFB9243388}" destId="{9989C5CD-2966-FA4D-9F1B-F42CE8403D14}" srcOrd="1" destOrd="0" presId="urn:microsoft.com/office/officeart/2005/8/layout/hierarchy1"/>
    <dgm:cxn modelId="{EBA2CD26-767F-1D47-A368-A7BDAFE4ED12}" type="presParOf" srcId="{0719B033-6C38-7A45-8B81-C957092F3D95}" destId="{21A5797E-EBE4-3C41-B7C7-3AA540075006}" srcOrd="1" destOrd="0" presId="urn:microsoft.com/office/officeart/2005/8/layout/hierarchy1"/>
    <dgm:cxn modelId="{EFD09CFD-379A-F64C-B9D2-5E8FFF3D51D3}" type="presParOf" srcId="{3FE80885-F443-9B46-8455-7928CDF1AD39}" destId="{6BB0D460-8C31-0047-ADB6-E823344E1A2D}" srcOrd="2" destOrd="0" presId="urn:microsoft.com/office/officeart/2005/8/layout/hierarchy1"/>
    <dgm:cxn modelId="{D0722428-FC66-1040-A2C3-274556D20C6F}" type="presParOf" srcId="{3FE80885-F443-9B46-8455-7928CDF1AD39}" destId="{6512A9C2-F165-1540-BBA8-66A5F7957D31}" srcOrd="3" destOrd="0" presId="urn:microsoft.com/office/officeart/2005/8/layout/hierarchy1"/>
    <dgm:cxn modelId="{FE336570-CFC1-2545-9D7A-DECD8BE442C0}" type="presParOf" srcId="{6512A9C2-F165-1540-BBA8-66A5F7957D31}" destId="{D56154B6-41BB-5C4D-B32C-A8A1002C7062}" srcOrd="0" destOrd="0" presId="urn:microsoft.com/office/officeart/2005/8/layout/hierarchy1"/>
    <dgm:cxn modelId="{1A5EA4DE-E070-124D-8D2B-AD1131899E09}" type="presParOf" srcId="{D56154B6-41BB-5C4D-B32C-A8A1002C7062}" destId="{7F06D779-3F15-BA4E-8600-6D5D40C88E3C}" srcOrd="0" destOrd="0" presId="urn:microsoft.com/office/officeart/2005/8/layout/hierarchy1"/>
    <dgm:cxn modelId="{83DC8B30-7D6C-7C4B-B412-37C87211AC46}" type="presParOf" srcId="{D56154B6-41BB-5C4D-B32C-A8A1002C7062}" destId="{AAF4F800-727A-3A4A-BAEE-58A89FD11A90}" srcOrd="1" destOrd="0" presId="urn:microsoft.com/office/officeart/2005/8/layout/hierarchy1"/>
    <dgm:cxn modelId="{E14455F5-10EC-994F-972A-64B494DB628A}" type="presParOf" srcId="{6512A9C2-F165-1540-BBA8-66A5F7957D31}" destId="{888E8C80-E636-1841-8D33-712C3B8D7B14}" srcOrd="1" destOrd="0" presId="urn:microsoft.com/office/officeart/2005/8/layout/hierarchy1"/>
    <dgm:cxn modelId="{86216B2A-01FD-1644-9A77-799FABEC4EC9}" type="presParOf" srcId="{3FE80885-F443-9B46-8455-7928CDF1AD39}" destId="{A34C3386-A49A-3843-803B-8C68F5458E9C}" srcOrd="4" destOrd="0" presId="urn:microsoft.com/office/officeart/2005/8/layout/hierarchy1"/>
    <dgm:cxn modelId="{7EA9AAD0-F7F7-3641-A379-CDF9BE6EFE10}" type="presParOf" srcId="{3FE80885-F443-9B46-8455-7928CDF1AD39}" destId="{00705867-F301-A440-9FA8-68C30411D41A}" srcOrd="5" destOrd="0" presId="urn:microsoft.com/office/officeart/2005/8/layout/hierarchy1"/>
    <dgm:cxn modelId="{6F16A95F-AC10-E148-9937-BDFC4A08FC8E}" type="presParOf" srcId="{00705867-F301-A440-9FA8-68C30411D41A}" destId="{30A065DA-6678-2843-A1AE-4135E1F46F63}" srcOrd="0" destOrd="0" presId="urn:microsoft.com/office/officeart/2005/8/layout/hierarchy1"/>
    <dgm:cxn modelId="{CF0535EF-D05D-694D-BE02-3294DA95B8DC}" type="presParOf" srcId="{30A065DA-6678-2843-A1AE-4135E1F46F63}" destId="{B68400EB-20ED-834C-B58C-86EE2D16C872}" srcOrd="0" destOrd="0" presId="urn:microsoft.com/office/officeart/2005/8/layout/hierarchy1"/>
    <dgm:cxn modelId="{6AE3BFE6-B015-694B-8581-D23F1D5A5E8B}" type="presParOf" srcId="{30A065DA-6678-2843-A1AE-4135E1F46F63}" destId="{82E7DB88-31F9-A84F-9871-268F6016AA3F}" srcOrd="1" destOrd="0" presId="urn:microsoft.com/office/officeart/2005/8/layout/hierarchy1"/>
    <dgm:cxn modelId="{753CCCDB-C5E4-7B46-B6ED-A3D31D722BC8}" type="presParOf" srcId="{00705867-F301-A440-9FA8-68C30411D41A}" destId="{3EE00FF3-8AA2-8D4E-A8E8-1C9DE6F32BB3}"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4C3386-A49A-3843-803B-8C68F5458E9C}">
      <dsp:nvSpPr>
        <dsp:cNvPr id="0" name=""/>
        <dsp:cNvSpPr/>
      </dsp:nvSpPr>
      <dsp:spPr>
        <a:xfrm>
          <a:off x="5678110" y="2474277"/>
          <a:ext cx="3627919" cy="863279"/>
        </a:xfrm>
        <a:custGeom>
          <a:avLst/>
          <a:gdLst/>
          <a:ahLst/>
          <a:cxnLst/>
          <a:rect l="0" t="0" r="0" b="0"/>
          <a:pathLst>
            <a:path>
              <a:moveTo>
                <a:pt x="0" y="0"/>
              </a:moveTo>
              <a:lnTo>
                <a:pt x="0" y="588300"/>
              </a:lnTo>
              <a:lnTo>
                <a:pt x="3627919" y="588300"/>
              </a:lnTo>
              <a:lnTo>
                <a:pt x="3627919" y="86327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BB0D460-8C31-0047-ADB6-E823344E1A2D}">
      <dsp:nvSpPr>
        <dsp:cNvPr id="0" name=""/>
        <dsp:cNvSpPr/>
      </dsp:nvSpPr>
      <dsp:spPr>
        <a:xfrm>
          <a:off x="5632390" y="2474277"/>
          <a:ext cx="91440" cy="863279"/>
        </a:xfrm>
        <a:custGeom>
          <a:avLst/>
          <a:gdLst/>
          <a:ahLst/>
          <a:cxnLst/>
          <a:rect l="0" t="0" r="0" b="0"/>
          <a:pathLst>
            <a:path>
              <a:moveTo>
                <a:pt x="45720" y="0"/>
              </a:moveTo>
              <a:lnTo>
                <a:pt x="45720" y="86327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7C5899-5F43-0340-8AE4-9162F1B51B50}">
      <dsp:nvSpPr>
        <dsp:cNvPr id="0" name=""/>
        <dsp:cNvSpPr/>
      </dsp:nvSpPr>
      <dsp:spPr>
        <a:xfrm>
          <a:off x="2050191" y="2474277"/>
          <a:ext cx="3627919" cy="863279"/>
        </a:xfrm>
        <a:custGeom>
          <a:avLst/>
          <a:gdLst/>
          <a:ahLst/>
          <a:cxnLst/>
          <a:rect l="0" t="0" r="0" b="0"/>
          <a:pathLst>
            <a:path>
              <a:moveTo>
                <a:pt x="3627919" y="0"/>
              </a:moveTo>
              <a:lnTo>
                <a:pt x="3627919" y="588300"/>
              </a:lnTo>
              <a:lnTo>
                <a:pt x="0" y="588300"/>
              </a:lnTo>
              <a:lnTo>
                <a:pt x="0" y="86327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624EA0A-531D-2748-BA65-39B966250387}">
      <dsp:nvSpPr>
        <dsp:cNvPr id="0" name=""/>
        <dsp:cNvSpPr/>
      </dsp:nvSpPr>
      <dsp:spPr>
        <a:xfrm>
          <a:off x="3773813" y="2177"/>
          <a:ext cx="3808593" cy="2472100"/>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732B31-4F80-2D40-9089-AB3BCA728205}">
      <dsp:nvSpPr>
        <dsp:cNvPr id="0" name=""/>
        <dsp:cNvSpPr/>
      </dsp:nvSpPr>
      <dsp:spPr>
        <a:xfrm>
          <a:off x="4103624" y="315497"/>
          <a:ext cx="3808593" cy="24721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Segoe UI" panose="020B0502040204020203" pitchFamily="34" charset="0"/>
              <a:cs typeface="Segoe UI" panose="020B0502040204020203" pitchFamily="34" charset="0"/>
            </a:rPr>
            <a:t>Many people under 18 are seeing vapes advertised by influencers online.</a:t>
          </a:r>
          <a:endParaRPr lang="en-US" sz="2000" kern="1200" dirty="0">
            <a:latin typeface="Segoe UI" panose="020B0502040204020203" pitchFamily="34" charset="0"/>
            <a:cs typeface="Segoe UI" panose="020B0502040204020203" pitchFamily="34" charset="0"/>
          </a:endParaRPr>
        </a:p>
      </dsp:txBody>
      <dsp:txXfrm>
        <a:off x="4176029" y="387902"/>
        <a:ext cx="3663783" cy="2327290"/>
      </dsp:txXfrm>
    </dsp:sp>
    <dsp:sp modelId="{E0B23480-E09F-3543-A2EE-AE787160E7B9}">
      <dsp:nvSpPr>
        <dsp:cNvPr id="0" name=""/>
        <dsp:cNvSpPr/>
      </dsp:nvSpPr>
      <dsp:spPr>
        <a:xfrm>
          <a:off x="566042" y="3337557"/>
          <a:ext cx="2968297" cy="1884869"/>
        </a:xfrm>
        <a:prstGeom prst="roundRect">
          <a:avLst>
            <a:gd name="adj" fmla="val 10000"/>
          </a:avLst>
        </a:prstGeom>
        <a:solidFill>
          <a:srgbClr val="F8941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89C5CD-2966-FA4D-9F1B-F42CE8403D14}">
      <dsp:nvSpPr>
        <dsp:cNvPr id="0" name=""/>
        <dsp:cNvSpPr/>
      </dsp:nvSpPr>
      <dsp:spPr>
        <a:xfrm>
          <a:off x="895853" y="3650877"/>
          <a:ext cx="2968297" cy="188486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Segoe UI" panose="020B0502040204020203" pitchFamily="34" charset="0"/>
              <a:cs typeface="Segoe UI" panose="020B0502040204020203" pitchFamily="34" charset="0"/>
            </a:rPr>
            <a:t>Why do you think influencers might promote vapes?</a:t>
          </a:r>
        </a:p>
      </dsp:txBody>
      <dsp:txXfrm>
        <a:off x="951059" y="3706083"/>
        <a:ext cx="2857885" cy="1774457"/>
      </dsp:txXfrm>
    </dsp:sp>
    <dsp:sp modelId="{7F06D779-3F15-BA4E-8600-6D5D40C88E3C}">
      <dsp:nvSpPr>
        <dsp:cNvPr id="0" name=""/>
        <dsp:cNvSpPr/>
      </dsp:nvSpPr>
      <dsp:spPr>
        <a:xfrm>
          <a:off x="4193961" y="3337557"/>
          <a:ext cx="2968297" cy="1884869"/>
        </a:xfrm>
        <a:prstGeom prst="roundRect">
          <a:avLst>
            <a:gd name="adj" fmla="val 10000"/>
          </a:avLst>
        </a:prstGeom>
        <a:solidFill>
          <a:srgbClr val="F8941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F4F800-727A-3A4A-BAEE-58A89FD11A90}">
      <dsp:nvSpPr>
        <dsp:cNvPr id="0" name=""/>
        <dsp:cNvSpPr/>
      </dsp:nvSpPr>
      <dsp:spPr>
        <a:xfrm>
          <a:off x="4523772" y="3650877"/>
          <a:ext cx="2968297" cy="188486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Segoe UI" panose="020B0502040204020203" pitchFamily="34" charset="0"/>
              <a:cs typeface="Segoe UI" panose="020B0502040204020203" pitchFamily="34" charset="0"/>
            </a:rPr>
            <a:t>How do you think online influencers might promote vapes?</a:t>
          </a:r>
        </a:p>
      </dsp:txBody>
      <dsp:txXfrm>
        <a:off x="4578978" y="3706083"/>
        <a:ext cx="2857885" cy="1774457"/>
      </dsp:txXfrm>
    </dsp:sp>
    <dsp:sp modelId="{B68400EB-20ED-834C-B58C-86EE2D16C872}">
      <dsp:nvSpPr>
        <dsp:cNvPr id="0" name=""/>
        <dsp:cNvSpPr/>
      </dsp:nvSpPr>
      <dsp:spPr>
        <a:xfrm>
          <a:off x="7821881" y="3337557"/>
          <a:ext cx="2968297" cy="1884869"/>
        </a:xfrm>
        <a:prstGeom prst="roundRect">
          <a:avLst>
            <a:gd name="adj" fmla="val 10000"/>
          </a:avLst>
        </a:prstGeom>
        <a:solidFill>
          <a:srgbClr val="F8941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E7DB88-31F9-A84F-9871-268F6016AA3F}">
      <dsp:nvSpPr>
        <dsp:cNvPr id="0" name=""/>
        <dsp:cNvSpPr/>
      </dsp:nvSpPr>
      <dsp:spPr>
        <a:xfrm>
          <a:off x="8151692" y="3650877"/>
          <a:ext cx="2968297" cy="188486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Segoe UI" panose="020B0502040204020203" pitchFamily="34" charset="0"/>
              <a:cs typeface="Segoe UI" panose="020B0502040204020203" pitchFamily="34" charset="0"/>
            </a:rPr>
            <a:t>How could you spot if an influencer has been paid to promote something?</a:t>
          </a:r>
        </a:p>
      </dsp:txBody>
      <dsp:txXfrm>
        <a:off x="8206898" y="3706083"/>
        <a:ext cx="2857885" cy="177445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54:33.690"/>
    </inkml:context>
    <inkml:brush xml:id="br0">
      <inkml:brushProperty name="width" value="0.35" units="cm"/>
      <inkml:brushProperty name="height" value="0.35" units="cm"/>
      <inkml:brushProperty name="color" value="#FFFFFF"/>
    </inkml:brush>
  </inkml:definitions>
  <inkml:trace contextRef="#ctx0" brushRef="#br0">203 447 24575,'18'-34'0,"0"2"0,3 3 0,-6 4 0,-5 5 0,0 2 0,-3 4 0,2 1 0,-3 0 0,-3 0 0,4 3 0,0 2 0,0 3 0,1-1 0,1-1 0,-1-4 0,1-1 0,1 0 0,0 2 0,-1 2 0,-1 4 0,1-2 0,-1-2 0,4 2 0,-2-4 0,1 2 0,0-1 0,3-1 0,7-1 0,4-4 0,3 0 0,-3 2 0,-6 1 0,-5 2 0,-4 5 0,1 1 0,4 4 0,6 0 0,4 0 0,3 0 0,0 0 0,0 0 0,-4 0 0,-2 0 0,-3 1 0,-3 3 0,1 6 0,1 5 0,-3 5 0,0 1 0,0-2 0,-1 0 0,-3-3 0,0-5 0,-1-3 0,1-5 0,4-3 0,0 0 0,-2-2 0,-7-2 0,-24-14 0,-2 5 0,-17-10 0,9 12 0,0 4 0,3 4 0,4 3 0,1 0 0,2 0 0,-3 0 0,1 0 0,-1 0 0,0 0 0,2 0 0,-2 0 0,-1 0 0,-1 0 0,3 0 0,-1 0 0,4 0 0,-2 0 0,-1 0 0,-1 0 0,-3 0 0,-1 0 0,-3 0 0,0 1 0,-3 4 0,2 2 0,1 3 0,5 0 0,6-2 0,3-2 0,2 0 0,-3-1 0,2 3 0,-3 2 0,-5 1 0,-2 2 0,-2-1 0,3-2 0,5 0 0,5-2 0,-2 4 0,1 3 0,-4 3 0,0 2 0,1-1 0,4-2 0,3-2 0,1 2 0,1 1 0,-1 3 0,4 3 0,1 1 0,3 3 0,0 0 0,0 0 0,0 0 0,0 0 0,0-4 0,0-1 0,0-4 0,0-6 0,0-1 0,0-2 0,0 2 0,0 6 0,0 1 0,0 3 0,0-1 0,0-3 0,0-1 0,0-2 0,0-1 0,0 1 0,0-1 0,2-1 0,1 0 0,4 0 0,1-2 0,1 1 0,3 2 0,0-1 0,1 0 0,-3-3 0,0-2 0,0 1 0,2 2 0,3 1 0,-2-2 0,4 0 0,2-3 0,2 0 0,0-1 0,-1 0 0,-2 0 0,0 1 0,-1 0 0,0-1 0,-2 1 0,2-1 0,-2 2 0,-2-2 0,0 1 0,-1-2 0,1-1 0,2 1 0,4-1 0,1 0 0,0 2 0,-2 1 0,-2 0 0,0 0 0,-1-1 0,2 1 0,-2-2 0,0-2 0,-1-2 0,-1-1 0,1 3 0,-1 0 0,1 1 0,-1-1 0,0-3 0,3 0 0,1 0 0,2 0 0,2 0 0,-1 0 0,1 0 0,3 0 0,1 0 0,0 0 0,-3 0 0,-1 0 0,0 0 0,3 0 0,2-3 0,2-4 0,0-3 0,-1-4 0,-4 1 0,-6 0 0,-3-1 0,-3-4 0,0-4 0,1 0 0,0-2 0,0 3 0,0-1 0,-1-4 0,-1-3 0,-1 0 0,0 1 0,-2 6 0,-1 2 0,-2 3 0,3 0 0,3-4 0,0-4 0,1 2 0,-4 4 0,-2 5 0,-2 0 0,1-5 0,-1-5 0,-3 0 0,0 0 0,0 0 0,0 0 0,0 0 0,0-1 0,0 1 0,0 1 0,0-1 0,-1 1 0,-3 4 0,-7-1 0,-3 3 0,-5 1 0,-8 0 0,-6 1 0,-9 0 0,-8 1 0,-1 0 0,1 4 0,5 4 0,4 3 0,0 3 0,-8 0 0,-6 0 0,2 0 0,7 3 0,17 3 0,8 5 0,3 5 0,2 5 0,-2 4 0,4 10 0,3 6 0,4 4 0,4 0 0,4-9 0,11-4 0,18-3 0,16-2 0,12-4 0,-1-7 0,-3-3 0,-7-5 0,-7-3 0,-10-2 0,-8-3 0,-8-2 0,-7-5 0,-4-11 0,-2-11 0,-5-6 0,-7 0 0,-17 11 0,-21 11 0,-23 7 0,-11 6 0,2 0 0,18 1 0,23 3 0,16 4 0,10 8 0,1 10 0,-2 11 0,3 8 0,4 8 0,5-4 0,3-8 0,0-5 0,0-8 0,7-4 0,9-7 0,10-8 0,10-6 0,4-3 0,0 0 0,-3 0 0,-9 0 0,-9-2 0,-8-5 0,-6-3 0,-11-2 0,-12 1 0,-9 4 0,-6 3 0,5 5 0,12 8 0,11 6 0,15 8 0,14 2 0,8-6 0,0-8 0,-2-7 0,-8-7 0,-8-7 0,-8-8 0,-12-7-246,-8 1 0,4 9 0,-1 7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58:00.988"/>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58:23.670"/>
    </inkml:context>
    <inkml:brush xml:id="br0">
      <inkml:brushProperty name="width" value="0.35" units="cm"/>
      <inkml:brushProperty name="height" value="0.35" units="cm"/>
      <inkml:brushProperty name="color" value="#FFFFFF"/>
    </inkml:brush>
  </inkml:definitions>
  <inkml:trace contextRef="#ctx0" brushRef="#br0">1089 731 24575,'7'-33'0,"-2"6"0,-5 11 0,0 4 0,2 0 0,2 0 0,-1 2 0,4-4 0,1-3 0,1-1 0,1-2 0,-5 2 0,-2 3 0,-2 0 0,-1 0 0,1 0 0,1 2 0,3 3 0,5 5 0,3 2 0,4 3 0,5-1 0,3 4 0,-1 5 0,-1 7 0,-3 7 0,-4 7 0,0 4 0,-5-1 0,-1-5 0,-3-14 0,-3-12 0,-1-33 0,-3 10 0,0-19 0,0 16 0,0 1 0,0-1 0,0 4 0,-3 3 0,-4 5 0,-2 2 0,-1 0 0,1 3 0,3-1 0,-3 1 0,-1 3 0,2-1 0,-1 1 0,3-1 0,-6-1 0,2 4 0,-6-1 0,2 4 0,-2-3 0,2 0 0,2-2 0,1-1 0,1 2 0,-1 0 0,-3 3 0,1 0 0,1 1 0,0 0 0,0 0 0,-2 0 0,-1 0 0,-2 0 0,2 0 0,2 0 0,-2 0 0,2-3 0,0-1 0,1-2 0,2-1 0,1-3 0,4-3 0,2 0 0,3-2 0,0 2 0,0-1 0,3 1 0,5 3 0,7-1 0,1 5 0,4-2 0,-2 2 0,1 2 0,4 0 0,1 3 0,2 1 0,-1 0 0,-4 2 0,-4 5 0,-4 7 0,-3 8 0,-4 4 0,-4 2 0,-2-4 0,0-4 0,0-3 0,0-2 0,-1-4 0,-4-2 0,-4-3 0,-5-2 0,-2 0 0,-3-1 0,-1-3 0,-2 0 0,0 0 0,-1 0 0,4-2 0,1-1 0,4-2 0,5-3 0,-1 0 0,0-1 0,-2-2 0,-1 4 0,3-2 0,1 1 0,-1 3 0,0-2 0,-2 1 0,-1-1 0,2 2 0,2-1 0,0 2 0,-1-2 0,-2-1 0,-1 2 0,1-1 0,-1 2 0,0 0 0,3-2 0,-1 2 0,2-2 0,2-2 0,-2 1 0,2-2 0,2-1 0,1-1 0,3-1 0,4 2 0,6 3 0,5 3 0,4 3 0,2 1 0,-1 0 0,2 0 0,0 0 0,-2 0 0,-1 0 0,-1 3 0,-3 3 0,-3 1 0,-3 2 0,1-1 0,1 2 0,0 0 0,-2-3 0,-33-13 0,12 0 0,-23-11 0,23 5 0,3-2 0,0 0 0,3 0 0,0 2 0,-3 2 0,1 3 0,1 3 0,-1 0 0,2-2 0,-1-1 0,-2 2 0,3-1 0,-3 2 0,1 0 0,-1 1 0,-3 3 0,2 0 0,-2-1 0,1 1 0,0 0 0,0 0 0,0 0 0,-1 0 0,0 0 0,-2 0 0,2 0 0,0 0 0,1 0 0,1 0 0,-2 0 0,1 0 0,-1 0 0,-1 0 0,-2 0 0,-6 0 0,-1 0 0,1 0 0,3 0 0,5 0 0,2 2 0,-1 2 0,0-1 0,0 3 0,1-2 0,3 1 0,-1 2 0,-1-4 0,0 3 0,-3-1 0,2 1 0,1 0 0,1 0 0,2-1 0,1 2 0,-1 2 0,1 1 0,-1 0 0,1-1 0,-1-1 0,1 1 0,0 1 0,-1 1 0,0 4 0,-2-2 0,0 1 0,-2 1 0,3-3 0,-1 1 0,0-1 0,3-1 0,-3-1 0,4-1 0,-1 1 0,-1-1 0,0 0 0,-3 6 0,0 3 0,0 2 0,-1-3 0,3 0 0,0 1 0,2-1 0,2 2 0,2-3 0,2 1 0,1-1 0,0-1 0,-1-1 0,1-1 0,0 0 0,0-1 0,0 1 0,0 0 0,0 1 0,0-1 0,0-1 0,0 0 0,0 0 0,0 1 0,0-2 0,0 2 0,0 0 0,0 1 0,0-1 0,0 0 0,0-1 0,0 0 0,2-1 0,2-2 0,2 1 0,3-3 0,-1 4 0,1-2 0,1 1 0,-3 3 0,2-1 0,1 1 0,2-2 0,4 3 0,-1-2 0,-2 1 0,0-3 0,-1-4 0,-1 1 0,0-2 0,-1-1 0,0-1 0,3 1 0,0 0 0,-2 3 0,-2 1 0,0-1 0,0 0 0,4-1 0,0-1 0,0-1 0,0-2 0,2-2 0,0 0 0,1 0 0,-3 0 0,0 3 0,0 0 0,0 0 0,1 0 0,-3-3 0,3 0 0,1 0 0,-1 2 0,1 2 0,-3-1 0,-1 2 0,1-2 0,-1 0 0,0 0 0,3-1 0,0-2 0,1 0 0,-2 0 0,0 0 0,3 0 0,3 0 0,0 0 0,-2 0 0,-3 0 0,-3 0 0,2 0 0,1 0 0,1 0 0,4 0 0,-1 0 0,2 0 0,2 0 0,-1 0 0,-1 0 0,-3 0 0,-2 0 0,-2 0 0,0 0 0,2-3 0,-1-3 0,3-5 0,2-1 0,0 2 0,5 0 0,0-3 0,-1-1 0,0-3 0,-2 2 0,-1 0 0,4-3 0,-2 0 0,-1 0 0,-5 2 0,-5 5 0,-1 0 0,-3 1 0,-1-1 0,-3-5 0,-1-5 0,-1-14 0,-13-10 0,-23-6 0,-27 3 0,-20 11 0,0 9 0,9 9 0,15 7 0,9 2 0,0 3 0,1 3 0,4 1 0,9 0 0,9 0 0,8-1 0,3 0 0,1 4 0,-3-1 0,-3 1 0,0 3 0,4 5 0,6 18 0,8 17 0,1 7 0,1-1 0,0-12 0,3-14 0,3-9 0,11-7 0,16-6 0,18-1 0,13 0 0,7 0 0,-8-1 0,-14-2 0,-12-1 0,-14-3 0,-8 0 0,-7-1 0,-5-3 0,2-5 0,-1-5 0,0-4 0,-1 0 0,-3 2 0,-2 6 0,-3 7 0,-5 3 0,-3 5 0,1-1 0,4 2 0,5-2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58:46.921"/>
    </inkml:context>
    <inkml:brush xml:id="br0">
      <inkml:brushProperty name="width" value="0.35" units="cm"/>
      <inkml:brushProperty name="height" value="0.35" units="cm"/>
      <inkml:brushProperty name="color" value="#FFFFFF"/>
    </inkml:brush>
  </inkml:definitions>
  <inkml:trace contextRef="#ctx0" brushRef="#br0">1028 509 24575,'35'0'0,"-8"-5"0,-15-7 0,-8-17 0,-4-14 0,0-12 0,-3 1 0,-8 6 0,-16 10 0,-19 7 0,-17 0 0,-14 3 0,0 0 0,6 9 0,17 8 0,21 10 0,14 10 0,10 19 0,7 21 0,1 14 0,7 5 0,15-13 0,14-12 0,19-12 0,9-12 0,5-8 0,3-8 0,-4-3 0,-6 0 0,-13-4 0,-9-7 0,-8-8 0,-6-9 0,-5-11 0,-7-6 0,-8-3 0,-3 9 0,-5 13 0,-3 10 0,-4 9 0,5 3 0,41 4 0,12 8 0,33 12 0,-20 9 0,-13 5 0,-16-7 0,-12-14 0,-9-11 0,-6-13 0,-5-9 0,-6-2 0,-3 2 0,-5 7 0,-3 4 0,0 1 0,-3-4 0,2-1 0,-3-4 0,1-1 0,-2 1 0,-1-1 0,4 2 0,2 3 0,2 4 0,3 1 0,-1 1 0,2 1 0,1-1 0,1 4 0,0-1 0,-2 1 0,-4 3 0,-4 0 0,-4 0 0,-2 0 0,-3 0 0,4 0 0,0 0 0,8-2 0,2-1 0,0 0 0,0-1 0,-5 3 0,4 1 0,-2-1 0,3 1 0,2 0 0,-3-2 0,1-2 0,-3 1 0,-1 0 0,0 3 0,-3-1 0,-2 1 0,2 0 0,-3 0 0,-1 0 0,-1 0 0,-2 0 0,0 0 0,0 0 0,0 0 0,0 0 0,3 0 0,1 0 0,3 0 0,0 0 0,0 2 0,3 1 0,-2 4 0,-5 3 0,0 1 0,-1 0 0,7-4 0,7-1 0,-2-2 0,1 0 0,-1 0 0,1-2 0,4 3 0,-2 2 0,-1 0 0,0-3 0,-2-3 0,5 2 0,0 0 0,2 4 0,1 2 0,0 1 0,1 3 0,-1-1 0,0 0 0,-1 0 0,-3-1 0,3 0 0,-4 3 0,-3 0 0,-3 3 0,2 2 0,0-4 0,1 1 0,6-2 0,0 0 0,4 1 0,1-3 0,-2-1 0,0 0 0,0 1 0,1-1 0,3 2 0,0-2 0,1 0 0,-3 1 0,-1 0 0,0-1 0,1 0 0,3 0 0,0 1 0,0 3 0,0 2 0,0 0 0,0-2 0,0-2 0,0-2 0,0 1 0,0 0 0,0 0 0,0 1 0,2-3 0,2 2 0,0 1 0,-1 1 0,1 2 0,1-2 0,2-1 0,2-2 0,0-2 0,-1 1 0,0 1 0,-1 0 0,-1 0 0,3-2 0,-1 1 0,2-3 0,0-2 0,0-2 0,-1 0 0,0 1 0,-3 1 0,2 4 0,0-2 0,4 2 0,0 1 0,0-1 0,0 1 0,1-3 0,-1-4 0,-1 1 0,-3 0 0,1 0 0,-2 2 0,1-2 0,2-1 0,-3 3 0,1-4 0,2 3 0,-1 0 0,3-1 0,0 0 0,-1-2 0,2 2 0,-1-1 0,-1 0 0,3 0 0,0 0 0,4 1 0,-2 0 0,0-1 0,0-3 0,-2 0 0,0 0 0,0 0 0,-2 2 0,-1 0 0,1 2 0,-1-1 0,0-2 0,1 0 0,1-1 0,0 0 0,0 0 0,2 0 0,1 0 0,2 0 0,-1 0 0,-2 0 0,-3 0 0,-1 0 0,2 0 0,-2 0 0,0 0 0,3 0 0,2-1 0,3-3 0,0-2 0,0-1 0,-4-1 0,-3 1 0,-1 1 0,1-2 0,3 2 0,1-4 0,4-1 0,1-4 0,1-1 0,3-1 0,-4 1 0,-4 4 0,-2 1 0,-5 1 0,4-2 0,3-8 0,7-3 0,4-2 0,0 1 0,-5 9 0,-4 5 0,-7 5 0,-6 0 0,-3-5 0,-9-6 0,-19-7 0,-34-5 0,-23-2 0,-11 5 0,15 5 0,24 8 0,15 1 0,9 3 0,-2-1 0,0-3 0,0 1 0,7-1 0,6 2 0,2 2 0,1-2 0,-1 0 0,-2 0 0,3 1 0,0 1 0,1-1 0,2-1 0,-7-4 0,1-2 0,-5 0 0,5 1 0,2 5 0,2 1 0,1 2 0,-6 2 0,-2 0 0,-5 1 0,3 0 0,4 1 0,6 4 0,5 5 0,5 9 0,1 13 0,3 10 0,1 8 0,2-3 0,1-6 0,0-7 0,-2-9 0,-2-3 0,2-7 0,6-5 0,6-1 0,8-5 0,4 0 0,2 0 0,0 0 0,-3 0 0,-3 0 0,-1 0 0,0 6 0,1 3 0,1 1 0,1 3 0,0-3 0,-1 1 0,0-1 0,-3 0 0,-4-4 0,-3 2 0,-2-2 0,-3 0 0,3 2 0,3 0 0,4 2 0,3 1 0,-3 1 0,-3 1 0,-8 0 0,-3-6 0,-2-2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42:27.511"/>
    </inkml:context>
    <inkml:brush xml:id="br0">
      <inkml:brushProperty name="width" value="0.35" units="cm"/>
      <inkml:brushProperty name="height" value="0.35" units="cm"/>
      <inkml:brushProperty name="color" value="#FFFFFF"/>
    </inkml:brush>
  </inkml:definitions>
  <inkml:trace contextRef="#ctx0" brushRef="#br0">0 1678 24575,'54'-22'0,"7"-10"0,-26 10 0,1-2 0,2-2 0,-1-2 0,1 0 0,0-1 0,-3 1 0,1 0 0,-4 1 0,-1 2 0,21-19 0,-12 6 0,-10 5 0,-3 2 0,-3 0 0,0 1 0,0 1 0,0 1 0,0 0 0,3 4 0,1 0 0,-1 0 0,3 1 0,-2 2 0,-3 0 0,1-1 0,1-3 0,1-2 0,2-2 0,1-2 0,1-1 0,2-4 0,1-2 0,-1 1 0,-3 0 0,-3 5 0,-2 2 0,-3 1 0,0 1 0,0-2 0,1 3 0,0 0 0,-1 0 0,1 2 0,3-2 0,7-5 0,5-6 0,2-8 0,1 2 0,-3 3 0,-3 3 0,-3 6 0,-6 5 0,-4 6 0,-11 12 0,-3 3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42:33.328"/>
    </inkml:context>
    <inkml:brush xml:id="br0">
      <inkml:brushProperty name="width" value="0.35" units="cm"/>
      <inkml:brushProperty name="height" value="0.35" units="cm"/>
      <inkml:brushProperty name="color" value="#FFFFFF"/>
    </inkml:brush>
  </inkml:definitions>
  <inkml:trace contextRef="#ctx0" brushRef="#br0">1 1 24575,'52'34'0,"16"8"0,-25-13 0,3 2 0,3 2 0,0 0 0,-1-3 0,-2 0 0,32 23 0,-14-10 0,-14-8 0,-9-2 0,-1-2 0,-7-3 0,-2 0 0,-3 0 0,0-1 0,0-2 0,0-4 0,0-2 0,0-1 0,0 3 0,2 4 0,2 2 0,4 2 0,4 2 0,1 2 0,0 4 0,0 4 0,-3 0 0,-4 0 0,1-4 0,-2-5 0,0-4 0,-2 1 0,-3-1 0,3 0 0,2 0 0,3 1 0,4 0 0,-1 0 0,2 0 0,-1 0 0,-4 0 0,-2-1 0,-2 0 0,-4 0 0,-2-2 0,-5-1 0,-4-4 0,0-1 0,-1 3 0,5 2 0,3 3 0,2-1 0,1 1 0,1 0 0,0 0 0,2 0 0,2 1 0,1-3 0,-4-1 0,-5-2 0,-6-2 0,-2 0 0,-2 0 0,-2-4 0,1-3 0,-2-6 0,-1-8 0,-1-4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42:49.611"/>
    </inkml:context>
    <inkml:brush xml:id="br0">
      <inkml:brushProperty name="width" value="0.35" units="cm"/>
      <inkml:brushProperty name="height" value="0.35" units="cm"/>
      <inkml:brushProperty name="color" value="#FFFFFF"/>
    </inkml:brush>
  </inkml:definitions>
  <inkml:trace contextRef="#ctx0" brushRef="#br0">1 0 24575,'0'0'0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42:55.411"/>
    </inkml:context>
    <inkml:brush xml:id="br0">
      <inkml:brushProperty name="width" value="0.35" units="cm"/>
      <inkml:brushProperty name="height" value="0.35" units="cm"/>
      <inkml:brushProperty name="color" value="#FFFFFF"/>
    </inkml:brush>
  </inkml:definitions>
  <inkml:trace contextRef="#ctx0" brushRef="#br0">1 0 24575,'19'42'0,"4"1"0,8 1 0,1-1 0,1 3 0,-1-3 0,-5-4 0,-7-5 0,-9-5 0,-2-4 0,1-3 0,-2-7 0,1-4 0,-3-2 0,1-2 0,0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42:27.511"/>
    </inkml:context>
    <inkml:brush xml:id="br0">
      <inkml:brushProperty name="width" value="0.35" units="cm"/>
      <inkml:brushProperty name="height" value="0.35" units="cm"/>
      <inkml:brushProperty name="color" value="#FFFFFF"/>
    </inkml:brush>
  </inkml:definitions>
  <inkml:trace contextRef="#ctx0" brushRef="#br0">0 1678 24575,'54'-22'0,"7"-10"0,-26 10 0,1-2 0,2-2 0,-1-2 0,1 0 0,0-1 0,-3 1 0,1 0 0,-4 1 0,-1 2 0,21-19 0,-12 6 0,-10 5 0,-3 2 0,-3 0 0,0 1 0,0 1 0,0 1 0,0 0 0,3 4 0,1 0 0,-1 0 0,3 1 0,-2 2 0,-3 0 0,1-1 0,1-3 0,1-2 0,2-2 0,1-2 0,1-1 0,2-4 0,1-2 0,-1 1 0,-3 0 0,-3 5 0,-2 2 0,-3 1 0,0 1 0,0-2 0,1 3 0,0 0 0,-1 0 0,1 2 0,3-2 0,7-5 0,5-6 0,2-8 0,1 2 0,-3 3 0,-3 3 0,-3 6 0,-6 5 0,-4 6 0,-11 12 0,-3 3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42:33.328"/>
    </inkml:context>
    <inkml:brush xml:id="br0">
      <inkml:brushProperty name="width" value="0.35" units="cm"/>
      <inkml:brushProperty name="height" value="0.35" units="cm"/>
      <inkml:brushProperty name="color" value="#FFFFFF"/>
    </inkml:brush>
  </inkml:definitions>
  <inkml:trace contextRef="#ctx0" brushRef="#br0">1 1 24575,'52'34'0,"16"8"0,-25-13 0,3 2 0,3 2 0,0 0 0,-1-3 0,-2 0 0,32 23 0,-14-10 0,-14-8 0,-9-2 0,-1-2 0,-7-3 0,-2 0 0,-3 0 0,0-1 0,0-2 0,0-4 0,0-2 0,0-1 0,0 3 0,2 4 0,2 2 0,4 2 0,4 2 0,1 2 0,0 4 0,0 4 0,-3 0 0,-4 0 0,1-4 0,-2-5 0,0-4 0,-2 1 0,-3-1 0,3 0 0,2 0 0,3 1 0,4 0 0,-1 0 0,2 0 0,-1 0 0,-4 0 0,-2-1 0,-2 0 0,-4 0 0,-2-2 0,-5-1 0,-4-4 0,0-1 0,-1 3 0,5 2 0,3 3 0,2-1 0,1 1 0,1 0 0,0 0 0,2 0 0,2 1 0,1-3 0,-4-1 0,-5-2 0,-6-2 0,-2 0 0,-2 0 0,-2-4 0,1-3 0,-2-6 0,-1-8 0,-1-4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42:37.395"/>
    </inkml:context>
    <inkml:brush xml:id="br0">
      <inkml:brushProperty name="width" value="0.35" units="cm"/>
      <inkml:brushProperty name="height" value="0.35" units="cm"/>
      <inkml:brushProperty name="color" value="#FFFFFF"/>
    </inkml:brush>
  </inkml:definitions>
  <inkml:trace contextRef="#ctx0" brushRef="#br0">3111 2481 24575,'-77'-51'0,"20"8"0,-5-7 0,7 3 0,-5-6 0,-2-2-246,7 5 0,-3-3 0,-1 0 0,-1-1 240,-1-2 0,-1-2 1,0 0-1,1 2-240,4 2 0,0 1 0,0 1 0,1 1 230,-13-11 1,1 1 0,2 2 15,11 9 0,2 3 0,1 1 244,-15-11 1,2 2-245,9 8 0,4 3 0,11 11 0,3 1 0,-30-19 484,8 8-484,8 7 983,3 5-902,1 0-81,3 6 0,-2-2 0,0-3 0,-5-4 0,-3-8 0,-1 1 0,-3-5 0,5 4 0,4 0 0,1 4 0,7 6 0,1 4 0,5 6 0,3 3 0,1 1 0,5 3 0,2-1 0,6 1 0,2 1 0,2 2 0,0 3 0,-3-4 0,-1 1 0,-2-5 0,-3-2 0,-2-1 0,-2-4 0,0 2 0,3 4 0,4 1 0,3 7 0,3 3 0,7 4 0,1 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54:42.672"/>
    </inkml:context>
    <inkml:brush xml:id="br0">
      <inkml:brushProperty name="width" value="0.35" units="cm"/>
      <inkml:brushProperty name="height" value="0.35" units="cm"/>
      <inkml:brushProperty name="color" value="#FFFFFF"/>
    </inkml:brush>
  </inkml:definitions>
  <inkml:trace contextRef="#ctx0" brushRef="#br0">1134 993 24575,'0'-47'0,"0"0"0,0 2 0,0 8 0,0 6 0,0 7 0,0 6 0,0-2 0,0 2 0,0-2 0,0 0 0,0-2 0,-2 1 0,-2-1 0,1-2 0,-3-1 0,2-3 0,-3 3 0,-1 0 0,1 1 0,-3 2 0,1 0 0,-2 3 0,-1 5 0,0 2 0,-2 1 0,0 4 0,1-3 0,-1 0 0,-2-2 0,1 0 0,-1 1 0,2 0 0,1 1 0,0-3 0,-1 2 0,2-1 0,-2 3 0,1 1 0,-1 0 0,-1 5 0,2-4 0,0 3 0,2-2 0,1 0 0,0 2 0,2-1 0,-1 1 0,-1-1 0,0 2 0,-1-1 0,1 1 0,-1-3 0,0-1 0,-4 0 0,0-1 0,-3-3 0,2 1 0,2 2 0,0 5 0,2 3 0,-1 0 0,-1 0 0,0 0 0,-3 0 0,-1 0 0,0 0 0,1 0 0,1 0 0,0 0 0,3 0 0,1 0 0,3 0 0,-4 0 0,-2 0 0,1 0 0,-1 0 0,2 0 0,0 0 0,0 0 0,2 0 0,-1 0 0,-2 0 0,-3 0 0,0 0 0,2 0 0,2 0 0,2 0 0,-2 0 0,-5 2 0,-5 5 0,-4 6 0,-1 5 0,3 0 0,4-1 0,7-9 0,9-5 0,26-24 0,-7 8 0,21-16 0,-14 15 0,0 0 0,2 0 0,-3 0 0,-2 5 0,-1 1 0,1 2 0,0 2 0,3-2 0,2 1 0,2 1 0,2-2 0,-3 2 0,-3 1 0,-2 0 0,-1 2 0,-2 1 0,0 0 0,2 0 0,0 0 0,1 0 0,-2 0 0,1 0 0,2 0 0,-2 0 0,2 0 0,-4 0 0,-3 0 0,0 0 0,-2 2 0,2 1 0,2 0 0,4 3 0,-1 0 0,1 3 0,-5-1 0,-4 1 0,0 0 0,-1 2 0,0 1 0,2-1 0,-1 1 0,3-2 0,2 2 0,0 4 0,1-3 0,-4 1 0,-1-1 0,-1-2 0,3 3 0,3 0 0,1 0 0,-1 0 0,-1 3 0,-1 1 0,2 3 0,1 3 0,-3-4 0,-1-1 0,-3-4 0,-7-3 0,-8-2 0,-20-4 0,-22-9 0,-19-9 0,-6-2 0,5-1 0,9 3 0,9 4 0,4 2 0,2 2 0,4 2 0,4 2 0,3 0 0,1 0 0,2 0 0,1 3 0,0 4 0,-2 4 0,-3 3 0,0 0 0,7-2 0,5-2 0,4-1 0,-1-2 0,-5 2 0,1 0 0,-1 3 0,2-1 0,1 2 0,-2 0 0,6 0 0,4 3 0,4 8 0,1 4 0,-1 5 0,1-2 0,6-10 0,17-7 0,16-9 0,16-2 0,12 5 0,-1 0 0,-6 2 0,-8 1 0,-5 0 0,-3 0 0,-5-3 0,0-2 0,1-2 0,8 0 0,7-2 0,5-2 0,0 0 0,-1 0 0,-2 0 0,-6 0 0,-6 0 0,-6 0 0,1 0 0,-1 0 0,1 0 0,-2 0 0,-3 0 0,0 0 0,-3 0 0,-1 0 0,-3 2 0,-5 3 0,-1 3 0,-3 3 0,1 2 0,-3 0 0,-3 1 0,-2-1 0,0-4 0,-2 1 0,1-1 0,-4 3 0,0 0 0,0-1 0,2 1 0,0-1 0,2 2 0,-1 1 0,-3 2 0,1 0 0,-1 0 0,0 0 0,0-2 0,0 0 0,0-4 0,0 1 0,0 2 0,-5-2 0,-9 1 0,-5-4 0,-5-4 0,5-1 0,2-3 0,1 3 0,-1 1 0,-4 0 0,3-1 0,-3-3 0,1 0 0,-4 0 0,-1 0 0,3 0 0,4 0 0,3 0 0,1 0 0,2 0 0,-1 0 0,1 0 0,0 0 0,1 0 0,0 0 0,-4 0 0,-3 0 0,-6 0 0,-2 0 0,2 0 0,0 0 0,5 0 0,1 0 0,3 0 0,1 0 0,-1 0 0,3 0 0,-4 0 0,1 0 0,-3 0 0,-5 0 0,-1 0 0,0 0 0,1 0 0,5 0 0,3 0 0,2 0 0,3 0 0,-4 0 0,3 0 0,-4 0 0,1-2 0,1-2 0,-6-3 0,2-3 0,-4-3 0,3 0 0,5 2 0,2 2 0,1 2 0,-1 0 0,-2-1 0,1 0 0,1 1 0,0-1 0,-3 1 0,-1-1 0,0-2 0,0 2 0,5-2 0,4 1 0,2-2 0,3-1 0,1 0 0,1-1 0,3 2 0,2-1 0,4 1 0,2 5 0,-6 1 0,0 4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42:47.078"/>
    </inkml:context>
    <inkml:brush xml:id="br0">
      <inkml:brushProperty name="width" value="0.35" units="cm"/>
      <inkml:brushProperty name="height" value="0.35" units="cm"/>
      <inkml:brushProperty name="color" value="#FFFFFF"/>
    </inkml:brush>
  </inkml:definitions>
  <inkml:trace contextRef="#ctx0" brushRef="#br0">1316 990 24575,'-80'-38'0,"31"12"0,-3-3 0,-13-11 0,-3-3 0,-3-6 0,0-1 0,2-3 0,3-1 0,4 1 0,4-1 0,10 9 0,4 0 0,6 7 0,2 2 0,-21-17 0,16 15 0,4 5 0,5 4 0,6 3 0,2 8 0,3 5 0,3 1 0,-3 1 0,3-2 0,-2 0 0,-1 2 0,3-2 0,-2 0 0,0 1 0,-2-2 0,9 7 0,4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42:49.611"/>
    </inkml:context>
    <inkml:brush xml:id="br0">
      <inkml:brushProperty name="width" value="0.35" units="cm"/>
      <inkml:brushProperty name="height" value="0.35" units="cm"/>
      <inkml:brushProperty name="color" value="#FFFFFF"/>
    </inkml:brush>
  </inkml:definitions>
  <inkml:trace contextRef="#ctx0" brushRef="#br0">1 0 24575,'0'0'0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42:55.411"/>
    </inkml:context>
    <inkml:brush xml:id="br0">
      <inkml:brushProperty name="width" value="0.35" units="cm"/>
      <inkml:brushProperty name="height" value="0.35" units="cm"/>
      <inkml:brushProperty name="color" value="#FFFFFF"/>
    </inkml:brush>
  </inkml:definitions>
  <inkml:trace contextRef="#ctx0" brushRef="#br0">1 0 24575,'19'42'0,"4"1"0,8 1 0,1-1 0,1 3 0,-1-3 0,-5-4 0,-7-5 0,-9-5 0,-2-4 0,1-3 0,-2-7 0,1-4 0,-3-2 0,1-2 0,0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42:33.328"/>
    </inkml:context>
    <inkml:brush xml:id="br0">
      <inkml:brushProperty name="width" value="0.35" units="cm"/>
      <inkml:brushProperty name="height" value="0.35" units="cm"/>
      <inkml:brushProperty name="color" value="#FFFFFF"/>
    </inkml:brush>
  </inkml:definitions>
  <inkml:trace contextRef="#ctx0" brushRef="#br0">1 1 24575,'52'34'0,"16"8"0,-25-13 0,3 2 0,3 2 0,0 0 0,-1-3 0,-2 0 0,32 23 0,-14-10 0,-14-8 0,-9-2 0,-1-2 0,-7-3 0,-2 0 0,-3 0 0,0-1 0,0-2 0,0-4 0,0-2 0,0-1 0,0 3 0,2 4 0,2 2 0,4 2 0,4 2 0,1 2 0,0 4 0,0 4 0,-3 0 0,-4 0 0,1-4 0,-2-5 0,0-4 0,-2 1 0,-3-1 0,3 0 0,2 0 0,3 1 0,4 0 0,-1 0 0,2 0 0,-1 0 0,-4 0 0,-2-1 0,-2 0 0,-4 0 0,-2-2 0,-5-1 0,-4-4 0,0-1 0,-1 3 0,5 2 0,3 3 0,2-1 0,1 1 0,1 0 0,0 0 0,2 0 0,2 1 0,1-3 0,-4-1 0,-5-2 0,-6-2 0,-2 0 0,-2 0 0,-2-4 0,1-3 0,-2-6 0,-1-8 0,-1-4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42:49.611"/>
    </inkml:context>
    <inkml:brush xml:id="br0">
      <inkml:brushProperty name="width" value="0.35" units="cm"/>
      <inkml:brushProperty name="height" value="0.35" units="cm"/>
      <inkml:brushProperty name="color" value="#FFFFFF"/>
    </inkml:brush>
  </inkml:definitions>
  <inkml:trace contextRef="#ctx0" brushRef="#br0">1 0 24575,'0'0'0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42:55.411"/>
    </inkml:context>
    <inkml:brush xml:id="br0">
      <inkml:brushProperty name="width" value="0.35" units="cm"/>
      <inkml:brushProperty name="height" value="0.35" units="cm"/>
      <inkml:brushProperty name="color" value="#FFFFFF"/>
    </inkml:brush>
  </inkml:definitions>
  <inkml:trace contextRef="#ctx0" brushRef="#br0">1 0 24575,'19'42'0,"4"1"0,8 1 0,1-1 0,1 3 0,-1-3 0,-5-4 0,-7-5 0,-9-5 0,-2-4 0,1-3 0,-2-7 0,1-4 0,-3-2 0,1-2 0,0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4T20:17:19.481"/>
    </inkml:context>
    <inkml:brush xml:id="br0">
      <inkml:brushProperty name="width" value="0.35" units="cm"/>
      <inkml:brushProperty name="height" value="0.35" units="cm"/>
      <inkml:brushProperty name="color" value="#FFFFFF"/>
    </inkml:brush>
  </inkml:definitions>
  <inkml:trace contextRef="#ctx0" brushRef="#br0">549 312 24575,'-48'34'0,"16"-11"0,8-8 0,14-11 0,1-3 0,2-19 0,6-3 0,8-17 0,11 4 0,8 1 0,4 5 0,-4 7 0,-6 5 0,-9 6 0,-18 4 0,-29 2 0,-23 2 0,-13 2 0,5 0 0,19 0 0,18 5 0,13 3 0,9 7 0,2 7 0,1 7 0,0 6 0,1 3 0,1-3 0,2-6 0,1-9 0,1-7 0,3-7 0,6 1 0,-3-2 0,2 5 0,-8 1 0,-11 8 0,-13 7 0,-10 8 0,-6 4 0,4-4 0,8-2 0,6-6 0,7-8 0,5-4 0,4-3 0,3 1 0,1 2 0,1 1 0,0-5 0,1-1 0,5-2 0,4-3 0,4-1 0,2-3 0,-1 0 0,-4 0 0,-1 0 0,-1 0 0,0 0 0,2 0 0,-1-2 0,0 0 0,0-5 0,-1-2 0,0-1 0,-1-1 0,1 0 0,1-1 0,2 0 0,0-2 0,-1 1 0,1-2 0,0 0 0,2-3 0,4-5 0,-1-2 0,0-5 0,1-1 0,-3-1 0,-2 3 0,-2 5 0,-2 5 0,-1 3 0,2 2 0,-1-1 0,3-1 0,0 1 0,1 1 0,4-1 0,3-3 0,5-2 0,5 1 0,-3 3 0,0 6 0,-2 3 0,-3 3 0,2 1 0,1 0 0,-1 0 0,0 1 0,-1 2 0,3 0 0,3 0 0,4 0 0,2 0 0,-2 0 0,0 2 0,-1 0 0,-2 1 0,3-1 0,-1-2 0,-2 0 0,-3 0 0,-3 0 0,-1 0 0,0 0 0,5 0 0,3 0 0,3 0 0,-1 0 0,-3 0 0,-1 0 0,-1 0 0,-3 1 0,-3 3 0,-3 2 0,-2 3 0,0 1 0,2 1 0,2 2 0,1 0 0,3 0 0,0 2 0,3 2 0,-1 1 0,-1-1 0,-2-1 0,-3-1 0,-2 0 0,-2 0 0,0 2 0,-1 0 0,-2-2 0,1 0 0,0 0 0,2 0 0,0 4 0,0 1 0,1 0 0,-2 2 0,0-2 0,-1-1 0,0 0 0,0-1 0,1 2 0,-3-1 0,-1 1 0,-3-2 0,-2-1 0,-3 0 0,-2 0 0,-2-1 0,2-3 0,0-1 0,1-1 0,1 0 0,0 3 0,0-1 0,1 0 0,1-1 0,0 1 0,2 0 0,-1 1 0,1-1 0,-2-2 0,0-2 0,0-4 0,7-3 0,-1-1 0,7-1 0,-2 0 0,-1 0 0,-1 0 0,-2 0 0,-3-2 0,-5-4 0,-1-6 0,-3-11 0,-1-8 0,0-5 0,0 0 0,0 4 0,0 2 0,0 2 0,-2 4 0,-1 0 0,-4 0 0,-1-2 0,-3-3 0,-2 0 0,-2-3 0,-3-1 0,-1-2 0,1 0 0,-1 2 0,-1 3 0,0 3 0,-1-1 0,-1 1 0,1 1 0,-2 2 0,-4 1 0,-1 2 0,-5-1 0,-2 2 0,-1 2 0,-2 1 0,-3 2 0,-4 0 0,-7 0 0,-4 0 0,0 3 0,2 0 0,4 2 0,0 0 0,3 2 0,3 2 0,4 2 0,4 1 0,4-1 0,0-1 0,2 0 0,-1 1 0,2 2 0,4 1 0,3 1 0,1 0 0,-1 0 0,-1 0 0,3 0 0,0 0 0,1 0 0,-3 0 0,-1 0 0,1 0 0,8 0 0,72 1 0,6 2 0,-1-1 0,6 2 0,-3 2 0,0 3 0,1 0 0,-1 3 0,-4 0 0,-2 3 0,-6 1 0,-3 2 0,23 17 0,-11 4 0,-11-2 0,-10-1 0,-7-3 0,-5 0 0,-2-1 0,3 1 0,1-1 0,-1-1 0,-2-3 0,-2-3 0,-3 0 0,-2 0 0,-3-1 0,-3 0 0,-3-2 0,0-2 0,0-1 0,0-2 0,1 0 0,-1 0 0,0 0 0,1 0 0,1 0 0,0 0 0,-2 0 0,-1-1 0,-1-1 0,0 0 0,1-1 0,-1-1 0,0 2 0,0 0 0,-4 0 0,0 2 0,-1-1 0,-1-3 0,-1-2 0,-2-2 0,-2 0 0,0 3 0,0-4 0,0 4 0,0-2 0,0-1 0,0 2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4T20:17:25.315"/>
    </inkml:context>
    <inkml:brush xml:id="br0">
      <inkml:brushProperty name="width" value="0.35" units="cm"/>
      <inkml:brushProperty name="height" value="0.35" units="cm"/>
      <inkml:brushProperty name="color" value="#FFFFFF"/>
    </inkml:brush>
  </inkml:definitions>
  <inkml:trace contextRef="#ctx0" brushRef="#br0">0 1025 24575,'0'-71'0,"7"0"0,9 6 0,8 4 0,8 6 0,10 1 0,5 0 0,5-1 0,-2 2 0,-7 12 0,-3 5 0,-4 10 0,-4 5 0,0 3 0,1 4 0,2-2 0,3-1 0,0 0 0,-1-2 0,-2 0 0,0 2 0,0 1 0,1 2 0,7-1 0,6 0 0,7 1 0,12 1 0,6-1 0,3 0 0,1-2 0,-5-3 0,-7 1 0,-8 0 0,-9 3 0,-9 4 0,-4 5 0,-4 2 0,2 2 0,-1 2 0,1 0 0,1 0 0,0 0 0,3 0 0,-1 0 0,1 0 0,1 0 0,-1 0 0,-2 0 0,-4 2 0,0 3 0,-3 3 0,1 1 0,-4 0 0,-1 2 0,-2 0 0,1 0 0,4 1 0,-1 1 0,-1 0 0,-4 1 0,-3-2 0,-2-1 0,0-3 0,-2 3 0,-3 0 0,-2-1 0,-2 1 0,1-2 0,3 1 0,0 1 0,3 1 0,2 3 0,-2 0 0,-2 2 0,-2 0 0,-1 0 0,0 0 0,1 0 0,0 0 0,0 0 0,0-2 0,1-2 0,-2-1 0,-1-1 0,-1 2 0,-1 0 0,0 2 0,-2 2 0,0 0 0,-1 0 0,1 0 0,-1 1 0,0 2 0,0 0 0,0-2 0,-1-3 0,0-5 0,-1-2 0,5 1 0,-4 0 0,5 4 0,0-1 0,2 2 0,1 1 0,0-2 0,-1 1 0,-2-1 0,-1-2 0,-3 0 0,1-3 0,-24-26 0,-2-2 0,-22-23 0,-2 2 0,0 0 0,1 3 0,5 2 0,9 9 0,3 2 0,2 2 0,4 3 0,2 2 0,-1 1 0,-1-3 0,-2 0 0,-1 0 0,1 0 0,3 4 0,1 3 0,-1 3 0,0 1 0,-5 1 0,-7 0 0,-5 0 0,-11 1 0,-7-2 0,-4-2 0,-1 0 0,3-2 0,1 2 0,2 0 0,0 2 0,2 1 0,6 1 0,5 2 0,6 3 0,5-1 0,0 3 0,3 0 0,2 0 0,2 0 0,0 0 0,0 0 0,-3 0 0,-4 0 0,-1 4 0,-1 2 0,-3 5 0,-1 4 0,0 0 0,3 1 0,3-2 0,2-1 0,1 1 0,-1 0 0,1 1 0,-3 1 0,-2 3 0,-1-1 0,4-1 0,5-1 0,3-1 0,0 0 0,-5 2 0,-5 2 0,-5 4 0,-2 3 0,0 0 0,1-2 0,7-3 0,6-4 0,8-2 0,6-2 0,1 0 0,-2 2 0,-2 2 0,-3 3 0,0 0 0,3-3 0,4-4 0,3-4 0,1-3 0,0 1 0,-3 4 0,-3 4 0,-2 2 0,0 0 0,3 0 0,3-1 0,3-1 0,2-3 0,2-2 0,0 1 0,0 3 0,0 2 0,0 1 0,0-1 0,0-1 0,0-3 0,0 1 0,0 0 0,0 0 0,1-1 0,3-4 0,7-4 0,0-3 0,9 0 0,2-1 0,5 0 0,5 0 0,-2 0 0,-5 0 0,-3 0 0,-6 0 0,-3 0 0,-5-1 0,-2-2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55:32.407"/>
    </inkml:context>
    <inkml:brush xml:id="br0">
      <inkml:brushProperty name="width" value="0.35" units="cm"/>
      <inkml:brushProperty name="height" value="0.35" units="cm"/>
      <inkml:brushProperty name="color" value="#FFFFFF"/>
    </inkml:brush>
  </inkml:definitions>
  <inkml:trace contextRef="#ctx0" brushRef="#br0">1647 406 24575,'-73'7'0,"-23"-1"0,29-6 0,-4 1 0,-5 3 0,2 2 0,9 1 0,4 4 0,-31 14 0,47 2 0,27-2 0,14-1 0,10 0 0,26 6 0,33-2 0,-17-15 0,3-4 0,7-1 0,1-2 0,-6-3 0,-2-2 0,34-1 0,-23-10 0,-17-10 0,-15-12 0,-13-16 0,-11-4 0,-6-3 0,0 8 0,-3 16 0,-7 13 0,-16 9 0,-14 7 0,-9 0 0,5 5 0,15 5 0,14 9 0,10 7 0,5 4 0,23 1 0,32-5 0,30-9 0,-34-10 0,0-2 0,32-3 0,-25-4 0,-23-7 0,-18-8 0,-8-11 0,-7-2 0,-4-1 0,-6 1 0,-10 7 0,-12 5 0,-10 6 0,-5 5 0,-5 3 0,0 2 0,4 6 0,8 12 0,16 8 0,11 11 0,8 3 0,3-4 0,7-5 0,13-10 0,16-7 0,11-7 0,6-5 0,-5-6 0,-11-10 0,-12-12 0,-13-9 0,-7-2 0,-5 0 0,-6 6 0,-11 4 0,-16 2 0,-12 5 0,-4 1 0,-3 8 0,6 8 0,5 4 0,9 3 0,12 3 0,7 4 0,7 8 0,4 8 0,6 1 0,8-1 0,9-5 0,5-6 0,2-5 0,0-4 0,0-3 0,-2 0 0,-4 0 0,-5-3 0,-7-5 0,-6-6 0,-2-8 0,-2 1 0,1-3 0,-1 0 0,0 1 0,-2 2 0,-4 4 0,-10 4 0,-8 7 0,-5 0 0,-3 6 0,4 0 0,5 0 0,6 2 0,7 4 0,6 8 0,2 7 0,1 5 0,5 2 0,11 0 0,12-3 0,12-5 0,1-7 0,-3-4 0,-8-4 0,-7-1 0,-7-4 0,-7-9 0,-5-9 0,-3-6 0,0-4 0,0 1 0,-5 5 0,-6 5 0,-8 8 0,-8 5 0,-4 3 0,-2 1 0,1 0 0,2 0 0,5 0 0,4 0 0,3 0 0,4 0 0,-1 0 0,-2 0 0,-1 0 0,-3 0 0,-3 0 0,-1 0 0,2 0 0,5 0 0,3 0 0,0 0 0,-1 0 0,-3 0 0,-4 0 0,-5 3 0,-5 3 0,2 4 0,7-3 0,12-8 0,10-4 0,20-14 0,9 5 0,20-7 0,-2 6 0,3 2 0,-7 2 0,-5 4 0,-8 3 0,-7 1 0,-3 3 0,-2 0 0,2 0 0,-1 0 0,2 0 0,-3 0 0,1 0 0,-1 0 0,-1 0 0,4 0 0,2 0 0,3 0 0,1 0 0,-4 0 0,-13 0 0,-39 0 0,-10 0 0,-37 0 0,7 0 0,2 0 0,6 0 0,9 0 0,8 0 0,5 3 0,0 4 0,3 1 0,2 3 0,8 0 0,4 0 0,4 7 0,1 3 0,1 4 0,3 4 0,-1 5 0,-1 9 0,0 2 0,1 2 0,3-5 0,7-8 0,2-4 0,3-5 0,3-6 0,4-5 0,15-6 0,16-4 0,16-2 0,5-2 0,-2 0 0,-7-1 0,-9-7 0,-7-8 0,-12-11 0,-9-6 0,-7 1 0,-9 3 0,-15 10 0,-22 7 0,-24 7 0,-17 5 0,3 6 0,14 5 0,21 4 0,17 2 0,10 0 0,4 1 0,3 3 0,3 3 0,3 0 0,3 4 0,1 2 0,0 2 0,0 0 0,0 0 0,0-1 0,0-3 0,0-3 0,0-3 0,0-5 0,3-6 0,6-2 0,9-2 0,6-3 0,4-1 0,0-3 0,0 0 0,4 0 0,2 0 0,2 0 0,0 0 0,-4 0 0,-2 0 0,-6 0 0,2 0 0,9-2 0,8-5 0,9-3 0,6-5 0,-4-1 0,3-3 0,-4 0 0,-6 0 0,-7 2 0,-10 1 0,-7 3 0,-2 3 0,-2 1 0,-1 5 0,-1-3 0,-5-2 0,2 2 0,-1 0 0,2 4 0,5 4 0,3 5 0,4 3 0,-2 8 0,-3 1 0,-5 0 0,-3-1 0,-4-2 0,-1-1 0,-3 3 0,-2 0 0,-1 1 0,-2 1 0,-1 0 0,0 0 0,0-2 0,-4-5 0,-7-5 0,-11-4 0,-8-3 0,-5 0 0,3 0 0,3 3 0,1 3 0,1 2 0,1 1 0,2-1 0,3-1 0,0 0 0,-3-4 0,-1 3 0,-4-2 0,-3 0 0,-5-1 0,-5-3 0,-2 0 0,4 0 0,4 0 0,8 0 0,7 0 0,8 0 0,41 0 0,15 0 0,33 0 0,-5 0 0,-9 0 0,-10 0 0,-8 0 0,-10 0 0,-7 0 0,-4 0 0,-4 0 0,-4 0 0,-1 0 0,-4 1 0,3 3 0,-1-1 0,3 0 0,3-2 0,3 2 0,3 1 0,-1 0 0,-2 2 0,-3-1 0,-3 2 0,-1 1 0,-3 0 0,-8 0 0,-21-1 0,-1-2 0,-14-4 0,9-1 0,0 0 0,2 0 0,-2 0 0,0 0 0,-1 0 0,-3 0 0,0 0 0,-1 0 0,5 0 0,1 0 0,2 0 0,2 0 0,0 0 0,1 0 0,-3 0 0,-2 0 0,-3 0 0,1 0 0,1 0 0,0 0 0,-2 0 0,-1 0 0,2 0 0,1 0 0,3 0 0,0 0 0,1 0 0,-1 0 0,0 0 0,-2 0 0,2 0 0,5-3 0,0 0 0,2-1 0,-1 1 0,-4 2 0,2 1 0,-3-1 0,-1 1 0,0 0 0,0 0 0,0 0 0,2 0 0,2 0 0,0-3 0,1-1 0,1 0 0,3 1 0,1 3 0,0 0 0,-1-3 0,-3-1 0,-5-1 0,-3-1 0,-3 2 0,3 1 0,5-2 0,2 1 0,3 0 0,-3 1 0,-1 2 0,2 1 0,-3-3 0,1-4 0,-3-4 0,-2-2 0,0 3 0,1 1 0,3 2 0,-1 1 0,2 0 0,1 1 0,0 0 0,1 0 0,-1 2 0,-2-4 0,2 0 0,-2-1 0,1-1 0,-1-1 0,-5 1 0,1-1 0,-1 3 0,2 2 0,5 2 0,0 3 0,3 0 0,2 0 0,0 0 0,-1 0 0,-2 0 0,2 2 0,0 3 0,1 1 0,2 5 0,-1-1 0,4 1 0,2 0 0,1-1 0,2 1 0,1 1 0,0 1 0,-1 1 0,1 0 0,0 0 0,3-4 0,2-4 0,11-2 0,0-1 0,6 1 0,-6-1 0,-1 0 0,-1-3 0,-2 4 0,0-1 0,-2 1 0,3-2 0,1 1 0,1 1 0,-1-1 0,-3 4 0,1-3 0,2 0 0,3 2 0,-2 0 0,-4 4 0,-6 2 0,-5 0 0,0 1 0,0 0 0,0-1 0,0 0 0,-2-3 0,-2 0 0,-2-2 0,-3-3 0,0-1 0,-1-3 0,-1 0 0,-1 0 0,-3 0 0,1 0 0,-1 0 0,2 0 0,1 0 0,-2 0 0,2 0 0,-1 0 0,2 0 0,-1 0 0,2-3 0,38-14 0,-9 10 0,35-9 0,-21 16 0,-1 0 0,-4 0 0,0 0 0,-3 0 0,-2 0 0,1 0 0,-1 0 0,-1 0 0,-1 0 0,-4 0 0,1 0 0,4 0 0,-3 0 0,1 0 0,0 0 0,-1 0 0,4 0 0,1 0 0,-2 0 0,2 0 0,-3 0 0,-1 0 0,0 0 0,1 0 0,-2 0 0,-3 0 0,-1 0 0,-3 0 0,-3 0 0,-29-13 0,14 7 0,-24-12 0,24 9 0,2-1 0,1 0 0,3-2 0,-1-3 0,0-3 0,-2-1 0,-3 4 0,1 5 0,0 5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56:18.755"/>
    </inkml:context>
    <inkml:brush xml:id="br0">
      <inkml:brushProperty name="width" value="0.35" units="cm"/>
      <inkml:brushProperty name="height" value="0.35" units="cm"/>
      <inkml:brushProperty name="color" value="#FFFFFF"/>
    </inkml:brush>
  </inkml:definitions>
  <inkml:trace contextRef="#ctx0" brushRef="#br0">911 340 24575,'-82'0'0,"30"0"0,-5 0 0,-18 0 0,-3 0 0,-5 0 0,1 0 0,13 0 0,3 0 0,11 0 0,5 0 0,-10 2 0,26 5 0,17 7 0,6 12 0,4 14 0,2 15 0,2 14 0,4 0 0,13-8 0,23-14 0,23-19 0,15-12 0,-4-10 0,-18-6 0,-13-9 0,-12-19 0,-9-19 0,-7-19 0,-8-2 0,-12 11 0,-23 19 0,-29 19 0,-22 13 0,0 6 0,20 0 0,23 0 0,14 4 0,9 13 0,3 21 0,2 17 0,5 15 0,2 2 0,6-8 0,14-4 0,20-13 0,22-13 0,14-15 0,-4-11 0,-13-7 0,-14-1 0,-12 0 0,-6 0 0,-6-3 0,-15 0 0,-33-1 0,4 2 0,-11 1 0,34 1 0,36 11 0,-8-7 0,22 10 0,-20-9 0,2-1 0,-2 2 0,-5-2 0,-4 0 0,-3-1 0,-1-1 0,4 2 0,0 0 0,1 2 0,2-2 0,1 0 0,4-1 0,3-3 0,-4 0 0,0 0 0,-1 0 0,-1 0 0,1 0 0,-3 0 0,-2 0 0,2 0 0,2 0 0,4 0 0,2 0 0,-4 0 0,-3 0 0,-8-3 0,-5-1 0,-1-4 0,1-3 0,1 0 0,1-1 0,-2 2 0,-1 1 0,0-3 0,0-1 0,6-5 0,-2 2 0,2 1 0,-2 1 0,-2-1 0,2-4 0,-1-2 0,1 3 0,-1 2 0,-4 1 0,0 0 0,0-5 0,1 1 0,2-2 0,-2-3 0,1 2 0,-1-1 0,-3 3 0,2 5 0,-3 0 0,1 3 0,-2-2 0,-2-6 0,4-4 0,-1 0 0,1 0 0,-1-1 0,-3 4 0,0 1 0,2 6 0,4 6 0,7 27 0,-3 1 0,4 24 0,-10-12 0,-1 0 0,-3-4 0,0-1 0,0 1 0,0 0 0,0 0 0,0-1 0,0-2 0,0-3 0,-3-1 0,-1-1 0,-2 1 0,-1-2 0,3-2 0,1-3 0,0-6 0,-1-50 0,0 3 0,1-39 0,6 28 0,1 10 0,0 9 0,-2 3 0,-2-1 0,0 5 0,0-1 0,0 4 0,0 3 0,0-1 0,0 2 0,0-1 0,0 1 0,0 3 0,0 1 0,0 2 0,0-1 0,0 0 0,0-3 0,-6-1 0,-3 1 0,-4 1 0,-1 5 0,1 4 0,2-2 0,1 3 0,0 0 0,0 1 0,-3 3 0,0 0 0,0-1 0,1-1 0,0-2 0,-1 1 0,0 0 0,-1 2 0,2 1 0,0 0 0,-1-3 0,-1-1 0,-1 0 0,1-2 0,1 2 0,-1 1 0,0-1 0,2 2 0,1-1 0,-1 0 0,1 0 0,-2 2 0,-1 0 0,1 1 0,-3 0 0,1 0 0,1-2 0,-1-1 0,1 0 0,-3-1 0,1 3 0,0 0 0,3 1 0,-3-1 0,-1 1 0,-1 0 0,-2 0 0,-2 0 0,0 0 0,0 0 0,3 0 0,4 0 0,1 3 0,2 2 0,-4 4 0,-1 3 0,3 0 0,0-2 0,6 1 0,-1-3 0,-3 2 0,-2 1 0,-6 2 0,3-1 0,7-6 0,22-27 0,2 6 0,10-17 0,-13 20 0,-2 0 0,-3 1 0,-1 2 0,3-1 0,2 3 0,3-2 0,1-2 0,-3 0 0,-1 0 0,1 4 0,2 1 0,3 2 0,0-2 0,-1 0 0,-2 2 0,-2 1 0,1 3 0,-1-3 0,-1-1 0,0 0 0,1 1 0,3 3 0,0 0 0,3 0 0,-1 0 0,-2 0 0,-1 0 0,-1 0 0,0 0 0,0 0 0,1 0 0,0 0 0,4 0 0,1 0 0,0 0 0,0 0 0,-2 0 0,-1 0 0,-3 0 0,0 0 0,-1 0 0,2 0 0,1 0 0,-1 0 0,2 0 0,0 0 0,0 0 0,3 1 0,0 2 0,0 3 0,0 1 0,-6 1 0,-4 1 0,-3 0 0,-2 2 0,0 2 0,0 0 0,-2 0 0,0 1 0,-1-4 0,0 1 0,0 2 0,0-2 0,0 4 0,0-2 0,0 0 0,0 2 0,0 2 0,-1 4 0,-6 2 0,-8 1 0,-7-1 0,-6-2 0,4-5 0,-1-1 0,1-2 0,1 0 0,-1 1 0,0-4 0,-1 0 0,-4 0 0,4 1 0,5-1 0,3 0 0,3-2 0,-5 3 0,-6 3 0,-1 2 0,-1 0 0,6-2 0,5-2 0,1 0 0,-1-1 0,-5-2 0,0 1 0,3 2 0,8 1 0,7 2 0,3-1 0,0 1 0,0 5 0,2 4 0,2 3 0,2 1 0,1-1 0,1-6 0,0-2 0,0-5 0,3-3 0,-1 2 0,4-5 0,2-2 0,1-2 0,1-4 0,-3 0 0,-1 0 0,0 0 0,-1 0 0,0 0 0,-1 0 0,-5 0 0,-2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56:49.788"/>
    </inkml:context>
    <inkml:brush xml:id="br0">
      <inkml:brushProperty name="width" value="0.35" units="cm"/>
      <inkml:brushProperty name="height" value="0.35" units="cm"/>
      <inkml:brushProperty name="color" value="#FFFFFF"/>
    </inkml:brush>
  </inkml:definitions>
  <inkml:trace contextRef="#ctx0" brushRef="#br0">1066 87 24575,'-36'0'0,"1"0"0,7 0 0,3-6 0,3-2 0,5-1 0,6 0 0,-1 5 0,1-1 0,0 2 0,-1 3 0,3-3 0,0-1 0,-1 1 0,-4-3 0,-2 2 0,-2 0 0,3-2 0,3 3 0,0-1 0,0 1 0,-1 2 0,0 1 0,-1 0 0,2-1 0,-1 1 0,-1 0 0,0 0 0,0 0 0,1 0 0,-4 0 0,-1 0 0,-1 0 0,2 0 0,1 0 0,1 0 0,-1 0 0,1 0 0,2 0 0,-1 0 0,1 0 0,0 0 0,0 0 0,-1 0 0,1 0 0,-1 0 0,1 0 0,-1 0 0,-2 0 0,-3 0 0,-4 0 0,-1 0 0,5 2 0,2 2 0,6 2 0,0 0 0,-2 1 0,1-1 0,1 2 0,-2 5 0,2 1 0,2 1 0,0-1 0,2 0 0,-4 1 0,3 4 0,0-2 0,2 1 0,0-1 0,-1-2 0,3-1 0,1-2 0,2 1 0,-2 4 0,-1 4 0,-2-1 0,1-2 0,1-3 0,1-3 0,2 1 0,-2 0 0,0-1 0,-1 3 0,1 1 0,0 1 0,-1 0 0,1-3 0,0-1 0,2-1 0,1 1 0,0 0 0,0 0 0,0 3 0,0-1 0,0 3 0,0 1 0,0-2 0,0 0 0,0-3 0,0 0 0,0 0 0,0 0 0,0 3 0,0 1 0,0 0 0,0 0 0,0-2 0,0-2 0,0 0 0,0-2 0,0 2 0,0-1 0,0-1 0,0 0 0,0 1 0,3-4 0,0 1 0,0-2 0,2-1 0,8 0 0,0-1 0,4-1 0,-4 1 0,-4-1 0,4-1 0,-1 1 0,-3-1 0,2 0 0,0-1 0,5-3 0,1 0 0,-4 0 0,0 3 0,-1 0 0,-2 3 0,3 0 0,-3 1 0,4 3 0,5-3 0,-1 2 0,-1-3 0,-1-3 0,-4 0 0,0-2 0,-1-1 0,1 0 0,2 0 0,0 0 0,1 0 0,-3 0 0,-1 3 0,1 1 0,1 0 0,0-1 0,0-3 0,-3 0 0,1 0 0,1 0 0,0 0 0,0 2 0,1 2 0,2 0 0,2-1 0,3-3 0,3 0 0,2 0 0,0 0 0,-3 0 0,-5 0 0,-2 0 0,-3 0 0,-1 0 0,2 0 0,0 0 0,3 0 0,2 0 0,1 0 0,0 0 0,-1 2 0,-3 2 0,-3-1 0,0 0 0,0-3 0,0 0 0,3 0 0,1 0 0,0 0 0,-2 0 0,0 0 0,-2-3 0,2 0 0,1-1 0,-3-3 0,0-1 0,-2-6 0,0-3 0,2 2 0,-1-2 0,-1 0 0,-3-1 0,-4 0 0,0 0 0,0 4 0,1 0 0,-2 1 0,-1-1 0,0 1 0,2 0 0,0 0 0,0 0 0,3-1 0,-2-2 0,3 1 0,0-1 0,-1-1 0,1 1 0,-4 1 0,3 4 0,-2-3 0,0-2 0,2-2 0,-3 1 0,3 4 0,0-1 0,-3 2 0,0-1 0,-2-1 0,-1 3 0,0-5 0,0-2 0,0-1 0,0-3 0,0 4 0,0 2 0,0 2 0,0-1 0,0-5 0,0-4 0,0-4 0,-3 3 0,-3 4 0,-8 4 0,-7 6 0,-4 1 0,-3 3 0,0 3 0,0 1 0,-4 3 0,-1 0 0,-4 0 0,1 0 0,4 0 0,4 0 0,4 0 0,-1 0 0,3 0 0,1 0 0,3 2 0,5 5 0,-2 4 0,-2 5 0,-4 5 0,-6 4 0,-5 4 0,-1-1 0,1 0 0,4-3 0,7-2 0,1-3 0,-1 1 0,-1 4 0,0 1 0,4 2 0,3-6 0,4-4 0,4-6 0,1-1 0,-2 6 0,-6 4 0,-5 5 0,2 2 0,4-3 0,10-6 0,12-6 0,15-14 0,16-7 0,9-10 0,2-3 0,-2 2 0,-5 1 0,5-1 0,0-3 0,-4-1 0,-5 4 0,-13 6 0,-7 6 0,-5 3 0,-3 2 0,1 2 0,2 0 0,2 0 0,-1 0 0,-1 0 0,-1 2 0,-4 3 0,-3 3 0,-4 4 0,-5-2 0,-10-2 0,-17-6 0,-13-15 0,-12-14 0,0-10 0,6-5 0,4 10 0,9 9 0,4 5 0,3 4 0,1-1 0,0 4 0,3 3 0,3 5 0,0 3 0,1 0 0,2 0 0,0-3 0,2 0 0,2-1 0,0 1 0,0 0 0,2 0 0,-2-1 0,-4 1 0,4 5 0,3 4 0,6 8 0,4 7 0,1 7 0,0 5 0,0-1 0,0 0 0,0-4 0,0 3 0,0 4 0,0 4 0,0 1 0,0-3 0,0-5 0,3-8 0,12-9 0,7-8 0,8-5 0,0-2 0,-15 0 0,-4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57:05.088"/>
    </inkml:context>
    <inkml:brush xml:id="br0">
      <inkml:brushProperty name="width" value="0.35" units="cm"/>
      <inkml:brushProperty name="height" value="0.35" units="cm"/>
      <inkml:brushProperty name="color" value="#FFFFFF"/>
    </inkml:brush>
  </inkml:definitions>
  <inkml:trace contextRef="#ctx0" brushRef="#br0">1563 871 24575,'17'-27'0,"-1"5"0,-5 10 0,-1 2 0,-4-2 0,1 0 0,2-1 0,2-4 0,2-1 0,-1-2 0,-3 2 0,-3 4 0,-3-3 0,2-3 0,-1-3 0,0-4 0,-1 2 0,-3 2 0,0 4 0,0 1 0,0 1 0,0 1 0,0 0 0,0 3 0,0-1 0,0 0 0,0-2 0,0 0 0,0 0 0,-3 1 0,0 3 0,-3 1 0,-3 1 0,1 1 0,-2 1 0,2 0 0,0-1 0,-2 1 0,3-2 0,-1 2 0,1 1 0,0-2 0,-2 0 0,-2-1 0,-3-3 0,-1 0 0,-1-3 0,4 1 0,0 5 0,4 1 0,-1 1 0,-1 0 0,1-2 0,-1 1 0,1 0 0,2 0 0,-2 2 0,-1-2 0,0-4 0,-3 2 0,2 2 0,-1 4 0,0 1 0,-1-2 0,-2-1 0,-4 2 0,2 2 0,-2 2 0,0 1 0,2-3 0,-2-1 0,1 1 0,2 0 0,-1 3 0,-1 0 0,-2 0 0,0 0 0,2 0 0,4 0 0,2 0 0,-1 0 0,-1 0 0,2 0 0,0 0 0,1 0 0,0 0 0,-2 0 0,-2 0 0,-3 0 0,0 0 0,0 0 0,3 0 0,3 0 0,1 0 0,-1 0 0,3 2 0,-4 2 0,-3 3 0,-2 2 0,0-1 0,4 1 0,0-2 0,4-1 0,-3 4 0,-3 0 0,-2 2 0,-5 3 0,-2 3 0,0 1 0,-3 2 0,1 0 0,5-3 0,3-2 0,7-4 0,2-2 0,1 1 0,2 1 0,-2 2 0,1-1 0,1 0 0,-3 4 0,0 1 0,-3 3 0,1-3 0,3-4 0,-1 0 0,3-3 0,3 2 0,-3 2 0,4 0 0,-4-2 0,0 1 0,3-3 0,0 1 0,1 0 0,-4 1 0,-2-1 0,-1 1 0,2 1 0,5-1 0,1 0 0,2-2 0,0 0 0,0 0 0,0 3 0,0 3 0,0 2 0,0 0 0,0-1 0,0-1 0,0-2 0,0-1 0,0 1 0,0-3 0,2 0 0,1 0 0,3 0 0,0 1 0,1-1 0,2-5 0,-2-2 0,2-1 0,-1 2 0,2 3 0,3-1 0,-1 1 0,1 1 0,-2 1 0,2 5 0,2 0 0,-2-3 0,-2-2 0,-1-4 0,0-1 0,-1 4 0,4-2 0,-2 0 0,0 2 0,2-4 0,-1 3 0,1-2 0,2-4 0,-1 0 0,-1-2 0,-2 1 0,1 0 0,0 1 0,0 0 0,2-1 0,0 1 0,1 1 0,-4 0 0,-1-2 0,-2 0 0,1 1 0,2 0 0,1 3 0,2-2 0,-1 0 0,-1-1 0,-1-3 0,0 3 0,2 1 0,1-1 0,0 0 0,0-3 0,-2 0 0,0 0 0,0 0 0,1 0 0,-2 0 0,2 2 0,-2 0 0,1 1 0,2 0 0,5 1 0,3 0 0,-1 0 0,-2 0 0,-4-2 0,-4 1 0,1 0 0,1-1 0,-1-1 0,2-1 0,1 0 0,0 0 0,3 0 0,1 0 0,2 0 0,0 0 0,-2 0 0,-5 0 0,-1 0 0,1 0 0,0 0 0,1 0 0,-2-2 0,0-2 0,0-3 0,1-1 0,3 0 0,-1-2 0,4-3 0,-3-1 0,0-3 0,0 1 0,-2 2 0,-1 0 0,-1 3 0,-4 2 0,1-1 0,0-4 0,0-2 0,3-2 0,-1-1 0,-1 1 0,-1 0 0,1 2 0,1 3 0,1-1 0,-3 2 0,-6 1 0,2 0 0,-2-3 0,3-5 0,2-2 0,-2 0 0,2 3 0,-3 2 0,0-2 0,1-2 0,0-4 0,-1-1 0,-2 2 0,0 3 0,-2 2 0,1 2 0,0-2 0,0 2 0,-1 0 0,1 0 0,0 0 0,0 0 0,2 1 0,-2 1 0,1-1 0,-1-2 0,-3-1 0,4-2 0,-1 1 0,1 3 0,-1 1 0,-3 4 0,0-2 0,0-2 0,0 1 0,-3 2 0,-2 6 0,-10 3 0,1 3 0,-6-1 0,4-1 0,-1-2 0,-1-3 0,-3-1 0,0 1 0,1-3 0,-3 0 0,4 1 0,0 1 0,4 6 0,1 2 0,-5-1 0,0 1 0,-3-1 0,1 1 0,4 0 0,0 0 0,-1 0 0,2 0 0,-3 0 0,0 0 0,3 0 0,-3 0 0,3 0 0,1 0 0,-1 0 0,2 0 0,-2 0 0,2 0 0,1 0 0,-1 0 0,-1 0 0,-3 0 0,-2 3 0,2 1 0,10-1 0,38 0 0,-7-3 0,21 0 0,-28 0 0,1 0 0,4-2 0,4-2 0,2 0 0,1 1 0,-5 0 0,-3-1 0,0-3 0,-2 1 0,4 0 0,2 0 0,-5 2 0,0 1 0,-5 1 0,-1 2 0,2-1 0,1 1 0,2 0 0,-1-1 0,-2 1 0,1 0 0,3 0 0,1 0 0,0 0 0,-2 0 0,-2 0 0,-3 2 0,-4 3 0,-5 7 0,-4 1 0,0 7 0,0-5 0,0 0 0,0 2 0,0 4 0,0 3 0,0 4 0,0-3 0,0-3 0,0-3 0,0-4 0,0 0 0,0-1 0,0 2 0,0-1 0,0-2 0,0 2 0,0-2 0,0 6 0,0 0 0,0 2 0,0 3 0,0 0 0,0 3 0,0-4 0,0-4 0,0-5 0,0-4 0,3 0 0,4-3 0,5-3 0,2-2 0,1-2 0,-1 0 0,-1 0 0,-3 2 0,-3 4 0,-3 2 0,-2 4 0,-2 1 0,0-2 0,0 2 0,0 0 0,0-5 0,-3-38 0,-4 1 0,-5-34 0,-3 18 0,0 5 0,2 7 0,2 8 0,0 5 0,0-1 0,-2-3 0,1 0 0,3 2 0,4 4 0,3 2 0,2 3 0,0 2 0,0 1 0,0-1 0,0-2 0,0-1 0,0-2 0,0 1 0,-3 4 0,-3 4 0,-3 4 0,-7 3 0,-3 0 0,-6 0 0,-1 0 0,1 0 0,4 0 0,1 0 0,-2 0 0,2 0 0,3 0 0,2 0 0,3 0 0,-2 0 0,-1 0 0,-1 0 0,-1 0 0,-2 0 0,-3 0 0,0 0 0,-2 0 0,0 0 0,2 0 0,-2 0 0,3 0 0,0 0 0,0 0 0,1 0 0,1 0 0,4 0 0,4-2 0,4-4 0,15-10 0,6 1 0,12-6 0,2 10 0,-4 1 0,-4 3 0,-4-1 0,-4-2 0,-1 0 0,-1 0 0,2 5 0,0 1 0,2 4 0,1-3 0,1-1 0,7-3 0,1 0 0,3 3 0,-3 1 0,-4 3 0,-3 0 0,-2 0 0,4 0 0,-2 0 0,3 0 0,4 0 0,-3 0 0,0 0 0,-4 0 0,-3 0 0,-1 0 0,-1 0 0,-1 2 0,0 0 0,-1 1 0,1 3 0,2-1 0,-2 2 0,-2 1 0,-3 3 0,-7 3 0,-9 5 0,-13 1 0,-14 1 0,-13 2 0,-6-4 0,-4 1 0,2-3 0,6-1 0,12-2 0,12-5 0,7-3 0,3 0 0,-1 3 0,-8 3 0,-6 2 0,-8 4 0,-4 4 0,4-1 0,8 0 0,6-8 0,11-3 0,4-4 0,2-1 0,1 0 0,-3 2 0,-5 6 0,-3 3 0,1 1 0,1-1 0,3-6 0,0-4 0,-9 1 0,-6-3 0,-10 0 0,-15-1 0,-6-3 0,-3 0 0,9 0 0,18 0 0,15 0 0,26 10 0,21 10 0,9 7 0,7 5 0,-5-3 0,1-1 0,6-4 0,6-7 0,3-5 0,-5-5 0,-4-4 0,-9 2 0,-5-1 0,2 0 0,2-1 0,-1-2 0,0-1 0,-3 0 0,-4 0 0,-2 0 0,-2 0 0,-3 0 0,2 0 0,-3 0 0,1 0 0,0 0 0,-2 0 0,-1 0 0,-6 0 0,-70-19 0,-6-5 0,7 7 0,-4 0 0,11 0 0,3 0 0,-43-10 0,2 2 0,4 1 0,6 5 0,12 4 0,18 3 0,13 3 0,4 2 0,1 0 0,3-3 0,4 0 0,8-4 0,6 1 0,-2-1 0,2 1 0,-11-2 0,-6 0 0,-9-3 0,-6-2 0,2 2 0,6 0 0,11 8 0,8 4 0,5 1 0,-2 2 0,0-1 0,-2 1 0,1 2 0,7 0 0,2 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57:32.120"/>
    </inkml:context>
    <inkml:brush xml:id="br0">
      <inkml:brushProperty name="width" value="0.35" units="cm"/>
      <inkml:brushProperty name="height" value="0.35" units="cm"/>
      <inkml:brushProperty name="color" value="#FFFFFF"/>
    </inkml:brush>
  </inkml:definitions>
  <inkml:trace contextRef="#ctx0" brushRef="#br0">1 0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57:40.620"/>
    </inkml:context>
    <inkml:brush xml:id="br0">
      <inkml:brushProperty name="width" value="0.35" units="cm"/>
      <inkml:brushProperty name="height" value="0.35" units="cm"/>
      <inkml:brushProperty name="color" value="#FFFFFF"/>
    </inkml:brush>
  </inkml:definitions>
  <inkml:trace contextRef="#ctx0" brushRef="#br0">984 780 24575,'13'-38'0,"-4"-1"0,-7-6 0,-22-2 0,-32 2 0,-35 8 0,29 23 0,-4 4 0,-3 2 0,-2 4 0,1 2 0,1 2 0,4 4 0,3 1 0,-38 11 0,29 4 0,29 0 0,27-5 0,34-5 0,42-4 0,-13-3 0,6-2 0,10-1 0,2 0 0,-1 1 0,0-2 0,-10-3 0,-3-3 0,27-17 0,-24-16 0,-18-16 0,-16-8 0,-10-4 0,-9 5 0,-13 3 0,-11 14 0,-13 11 0,-9 13 0,1 13 0,7 6 0,14 3 0,69 4 0,4 1 0,-3-3 0,3 0 0,22 2 0,-19-4 0,-15 0 0,-11-1 0,1-9 0,-2-10 0,-6-6 0,-11 4 0,-9 21 0,-5 25 0,4 22 0,11 7 0,13-3 0,7-9 0,1-9 0,-5-3 0,-7 0 0,-5 10 0,-6 14 0,-7 13 0,-2 1 0,-4-12 0,0-18 0,0-18 0,0-18 0,0-21 0,0-18 0,-7-9 0,-11 3 0,-9 10 0,-10 13 0,-3 11 0,-2 6 0,-8 4 0,-7 0 0,-5 0 0,0 0 0,10 3 0,18 1 0,25 0 0,28-24 0,-5 8 0,8-19 0,-21 14 0,0-5 0,-1-7 0,0-6 0,-2-1 0,-8-1 0,-10 0 0,-12 2 0,-6 6 0,-2 6 0,2 7 0,1 5 0,0 0 0,0 3 0,-4-2 0,-2 0 0,-1 1 0,0-2 0,5 5 0,8 2 0,6 2 0,5 2 0,4 0 0,1 0 0,-2 0 0,2 0 0,-5 0 0,1 0 0,-2 0 0,0 0 0,3 0 0,0 0 0,1 0 0,0 0 0,-7 0 0,0 0 0,-1 0 0,1 0 0,5 0 0,1 0 0,3 0 0,-2 2 0,-3 2 0,-4 3 0,3 2 0,3 0 0,5 0 0,3 0 0,4 0 0,3 3 0,3 2 0,0 7 0,0 9 0,2 9 0,4 6 0,3 1 0,5 3 0,-3 0 0,1 0 0,-4-1 0,-3-6 0,-2-5 0,-2-6 0,4-6 0,7-4 0,6-7 0,12-5 0,11-3 0,18-2 0,16-2 0,9-2 0,4 0 0,4 0 0,-2-4 0,-2-7 0,-5-5 0,-5 0 0,-5 5 0,-1 6 0,0 5 0,-5 0 0,0 0 0,-6 0 0,-4 4 0,-5 5 0,-9 6 0,-9 7 0,-11 3 0,-11 3 0,-7 4 0,-17 4 0,-32 7 0,3-17 0,-6-2 0,-15 2 0,-4-4 0,-10-1 0,-3-3 0,0-5 0,1-3 0,7-4 0,1-3 0,8-2 0,4-1 0,-36 0 0,22 0 0,19 0 0,13 0 0,14-2 0,15-2 0,64 1 0,21 0 0,-12 2 0,4 1 0,-8 0 0,-1 0 0,-4 0 0,-2 0 0,37 0 0,-21 0 0,-13 0 0,-14 0 0,-8 0 0,-8 5 0,-12 5 0,-21 0 0,-24 2 0,-22-4 0,-23 0 0,-5 3 0,-1-3 0,9 3 0,14-4 0,7 1 0,9-1 0,3-3 0,1 0 0,1-4 0,2 0 0,2 0 0,7 0 0,8 0 0,2-1 0,2-6 0,-1-5 0,1-4 0,0-5 0,-1 2 0,-1-6 0,-3-4 0,4 0 0,6-5 0,3 1 0,4 0 0,1 1 0,1 0 0,3-5 0,0-4 0,0-3 0,0 3 0,0 4 0,0 9 0,0 11 0,0 10 0,0 51 0,0 6 0,0 35 0,0-20 0,0-15 0,0-27 0,0-72 0,0-3 0,1 1 0,2-1 0,9-20 0,3 7 0,3 11 0,-5 8 0,-6 11 0,0 12 0,1 10 0,0 10 0,5 9 0,4 16 0,5 8 0,6 5 0,0-4 0,-4-14 0,0-8 0,2-17 0,4-17 0,5-20 0,-1-12 0,-7 7 0,-11 12 0,-8 12 0,-7 8 0,0 0 0,-3 7 0,-2 61 0,1 11 0,0-7 0,2 3 0,7 34 0,14-21 0,17-24 0,15-17 0,9-9 0,-3-4 0,-8-1 0,-9 2 0,-6 1 0,-2 0 0,-1 2 0,-1 2 0,-3 2 0,2 1 0,2 0 0,0-4 0,0 2 0,-3-2 0,-7-3 0,-4 0 0,-1-3 0,0-1 0,0 1 0,-2 0 0,-5-3 0,-3 0 0,-4 0 0,-1 0 0,-1 1 0,-1-2 0,-3 2 0,-6 0 0,-7 0 0,-11 2 0,-4 1 0,-2-1 0,1 0 0,7-1 0,1-4 0,0-3 0,-1-5 0,-3-1 0,-1 2 0,-2 1 0,-2-1 0,-3 0 0,-5-3 0,4 0 0,1 0 0,4 0 0,4 0 0,3 0 0,2 0 0,2 0 0,4 0 0,-2 0 0,0 0 0,1 0 0,-1 0 0,1 0 0,0 0 0,0 0 0,2 0 0,1 0 0,1 0 0,0 0 0,-1 0 0,0 0 0,0 0 0,-1 0 0,1 0 0,0 0 0,1 0 0,5 0 0,40 1 0,-2 5 0,35 3 0,-19 2 0,-3 1 0,-7-2 0,-4 1 0,-3 2 0,0 1 0,0 1 0,0-4 0,4-3 0,0-5 0,1-2 0,-2-1 0,-3 0 0,0 0 0,0 0 0,0 0 0,-3 0 0,-8 0 0,-10 0 0,-9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57:56.037"/>
    </inkml:context>
    <inkml:brush xml:id="br0">
      <inkml:brushProperty name="width" value="0.35" units="cm"/>
      <inkml:brushProperty name="height" value="0.35" units="cm"/>
      <inkml:brushProperty name="color" value="#FFFFFF"/>
    </inkml:brush>
  </inkml:definitions>
  <inkml:trace contextRef="#ctx0" brushRef="#br0">859 308 24575,'-58'0'0,"-1"0"0,-1 0 0,-1 0 0,1 0 0,1 0 0,7 0 0,3 0 0,-26 2 0,29 6 0,20 14 0,13 13 0,10 13 0,18 5 0,26 0 0,28-4 0,-22-26 0,3-4 0,3-2 0,1-3 0,3-4 0,-1-3 0,-3-2 0,-2-2 0,36-4 0,-20-10 0,-22-13 0,-9-16 0,-14-21 0,-8-12 0,-9-6 0,-15 7 0,-24 22 0,-24 23 0,-24 17 0,-8 8 0,5 5 0,10 13 0,18 18 0,13 20 0,8 13 0,11 5 0,9 0 0,9-5 0,7-5 0,4-10 0,9-8 0,15-12 0,17-11 0,9-12 0,-2-7 0,-10-4 0,-13-13 0,-14-16 0,-7-15 0,-19-8 0,-23 10 0,-28 15 0,-16 13 0,4 12 0,16 3 0,17 1 0,15 2 0,5 6 0,2 11 0,8 16 0,2 15 0,5 5 0,4-3 0,0-9 0,4-10 0,15-12 0,15-9 0,13-8 0,4-9 0,-8-16 0,-12-17 0,-14-16 0,-10-8 0,-6 0 0,-8 7 0,-13 10 0,-15 13 0,-9 13 0,0 9 0,6 7 0,12 3 0,6 0 0,7 0 0,3 1 0,-1 5 0,3 7 0,3 4 0,2 4 0,3 3 0,0 1 0,0 6 0,7 2 0,7-4 0,8-9 0,6-10 0,0-8 0,-1-6 0,-2-14 0,-3-21 0,-5-17 0,-8-9 0,-4 2 0,-4 12 0,-1 9 0,-9 9 0,-17 6 0,-13 8 0,-9 8 0,3 7 0,11 4 0,8 0 0,7 2 0,6 5 0,1 8 0,5 7 0,2 2 0,2-5 0,2-5 0,-3-4 0,1 0 0,0 2 0,2 2 0,0 1 0,1 3 0,0 0 0,0 0 0,0-1 0,0-1 0,0-1 0,0-1 0,0-3 0,0 1 0,0 0 0,0 1 0,0 1 0,0 0 0,0-1 0,0-1 0,0 0 0,2 1 0,2-1 0,-1 1 0,2-1 0,-2-2 0,0 1 0,0 2 0,-3-1 0,1 3 0,-1 0 0,0 1 0,0 6 0,0 3 0,0 0 0,0-4 0,-3-9 0,-10-36 0,1 2 0,-5-33 0,10 11 0,4-3 0,3-2 0,0 3 0,0 4 0,0 6 0,0 4 0,0 7 0,0 1 0,0 0 0,0 2 0,0 1 0,0 3 0,0 1 0,0-4 0,0-3 0,0-4 0,0 5 0,0 8 0,-16 52 0,9-11 0,-12 38 0,9-29 0,2 1 0,-2-2 0,3-2 0,-1-5 0,1-2 0,0-1 0,0 0 0,3 2 0,-2-4 0,3-2 0,-1-5 0,0-3 0,3 1 0,1-1 0,0 0 0,0 1 0,0 0 0,0 2 0,0 0 0,0 2 0,0-2 0,0-1 0,0 1 0,3-6 0,7-1 0,7-5 0,7-3 0,5 0 0,4 0 0,7 0 0,7 0 0,3 0 0,3 0 0,-2 0 0,3-3 0,-1-4 0,-2-3 0,0-1 0,-9 4 0,-1 0 0,-5 2 0,0 2 0,1-1 0,0 4 0,-1 0 0,-3 0 0,3 0 0,5 0 0,10 0 0,7 0 0,4 0 0,4 0 0,2-3 0,-4-1 0,-9-2 0,-12-1 0,-9 3 0,-8 0 0,-5 3 0,-10 1 0,-38 0 0,-14 0 0,-38 3 0,-5 5 0,-2 4 0,5 2 0,12-2 0,16-3 0,10-2 0,9-1 0,-1-3 0,3-2 0,-5-1 0,-3 0 0,2 0 0,1 3 0,5 1 0,4 0 0,0-1 0,3-3 0,2 0 0,4 0 0,4 0 0,-1 0 0,1 0 0,-4 0 0,-1 0 0,0 0 0,-1 0 0,-1 0 0,-3 0 0,3 0 0,9 0 0,60 0 0,-7 3 0,48 1 0,-34 3 0,-4 0 0,-5-3 0,-7 3 0,-5-3 0,-1 0 0,-4-1 0,0-3 0,0 0 0,-4 0 0,0 0 0,-3 0 0,0 0 0,-1 0 0,1 0 0,-3 0 0,0 0 0,2 0 0,2 0 0,4 0 0,1 0 0,-3 0 0,-3 0 0,-1 0 0,1 0 0,-11 0 0,-45 0 0,0 2 0,-35 1 0,28 2 0,7 1 0,7-1 0,2-2 0,0 2 0,-5-1 0,-2 0 0,0-1 0,1-3 0,0 0 0,-1 0 0,-4 0 0,1 0 0,-1 0 0,3 0 0,2 0 0,4 0 0,4 0 0,2 0 0,3 0 0,2 0 0,2 0 0,2 0 0,-3 0 0,-1 0 0,-4 3 0,-3 1 0,-2 0 0,0-1 0,3-3 0,10 0 0,43 3 0,-5 4 0,28 4 0,-21 1 0,-7-3 0,-1-1 0,-4-2 0,0 0 0,1-2 0,-4 0 0,4 0 0,-3 0 0,3-1 0,-1-3 0,-2 0 0,0 0 0,-1 0 0,4 0 0,0 0 0,1 0 0,2 0 0,-3 0 0,3 0 0,-3 0 0,-1 0 0,-2 0 0,-2 0 0,0 0 0,-1 0 0,3 0 0,0 0 0,2-3 0,0-3 0,2-2 0,0-2 0,2 0 0,0 2 0,0-2 0,4-4 0,0-4 0,4-8 0,1-7 0,0-4 0,0 1 0,-8 4 0,-5 4 0,-5 3 0,-6-1 0,-3-2 0,-3-4 0,-3-1 0,0 1 0,0 0 0,0 7 0,0 1 0,0-1 0,0 0 0,0-2 0,0 4 0,0 4 0,0 4 0,0 3 0,0-1 0,-3 0 0,-1 1 0,-2-1 0,-1 0 0,1-1 0,-4 3 0,3 2 0,-1 2 0,2 0 0,-1 0 0,-1 3 0,-2 1 0,1 0 0,0 0 0,-2-3 0,1-3 0,-3 2 0,2-3 0,2 2 0,0 0 0,-1-1 0,-1 1 0,1-1 0,0-1 0,0 3 0,-1-3 0,-3-2 0,1-3 0,0 0 0,1 0 0,0 2 0,-1 0 0,-1 0 0,3 2 0,1-1 0,-1-3 0,0 1 0,-1-1 0,2 1 0,1 4 0,-1 3 0,-4 4 0,-3 2 0,-2 1 0,-2 0 0,-1 0 0,-2 0 0,-2 0 0,4 0 0,1 0 0,2 0 0,0 0 0,-1 0 0,3 0 0,2 0 0,1 0 0,0 0 0,0 0 0,1 0 0,-1 0 0,0 2 0,0 0 0,-3 2 0,-1-1 0,-1 1 0,-4 1 0,3 2 0,2 2 0,4-2 0,5 0 0,-1 1 0,0-1 0,-1 3 0,0-1 0,0 1 0,-2 2 0,-6 2 0,-1 4 0,-2 2 0,1 0 0,3 0 0,2-3 0,8-4 0,8-6 0,42-14 0,4 2 0,35-9 0,-14 6 0,0 3 0,-5 1 0,0 4 0,-4 0 0,-9 0 0,-10 0 0,-7 0 0,-4 0 0,4 0 0,4 0 0,1 0 0,-1 1 0,-4 6 0,-6 6 0,-4 3 0,-2 5 0,-2 2 0,-1 2 0,-1 0 0,-1-1 0,2-6 0,1-4 0,0-2 0,-3-3 0,-4 1 0,-1 1 0,4 0 0,5 4 0,5 5 0,4-2 0,0 3 0,-2 1 0,-4 3 0,-5 3 0,-5 0 0,-5 0 0,-4 0 0,-3-4 0,0-3 0,0-4 0,-2-2 0,-8-2 0,-13 4 0,-12 0 0,-8-2 0,-2-2 0,4-6 0,5-3 0,9-2 0,13-2 0,6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CB13F9-B114-447F-8CFD-2A6123AD8442}" type="datetimeFigureOut">
              <a:rPr lang="en-GB" smtClean="0"/>
              <a:t>24/11/2025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D2583B-0416-4875-B919-A7A9CBD1C777}" type="slidenum">
              <a:rPr lang="en-GB" smtClean="0"/>
              <a:t>‹#›</a:t>
            </a:fld>
            <a:endParaRPr lang="en-GB"/>
          </a:p>
        </p:txBody>
      </p:sp>
    </p:spTree>
    <p:extLst>
      <p:ext uri="{BB962C8B-B14F-4D97-AF65-F5344CB8AC3E}">
        <p14:creationId xmlns:p14="http://schemas.microsoft.com/office/powerpoint/2010/main" val="2800227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greenpeace.org.uk/news/are-disposable-vapes-bad-for-the-environment/"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news.sky.com/story/why-are-disposable-vapes-bad-for-the-environment-13059299"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recycleyourelectricals.org.uk/how-to-recycle-electronics/what-electronics-can-be-recycled/recycle-vapes/"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www.materialfocus.org.uk/press-releases/over-1200-battery-fires-in-bin-lorries-and-waste-sites-across-the-uk-in-last-year/"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london-fire.gov.uk/safety/the-home/smoking/vaping-and-e-cigarettes/"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8" Type="http://schemas.openxmlformats.org/officeDocument/2006/relationships/hyperlink" Target="https://www.ceopeducation.co.uk/8_10/stay-safe/" TargetMode="External"/><Relationship Id="rId3" Type="http://schemas.openxmlformats.org/officeDocument/2006/relationships/hyperlink" Target="https://eur01.safelinks.protection.outlook.com/?url=https%3A%2F%2Fwww.nhsggc.scot%2Fyour-health%2Fquit-your-way%2Fquit-your-way-youth%2F&amp;data=05%7C02%7Cailsa%40talkabouttrust.org%7C3aec4726526649b6b15308dd8ca8b72e%7Cbd6b2b15beb6435991c67a164a4a0e4f%7C0%7C0%7C638821378463215545%7CUnknown%7CTWFpbGZsb3d8eyJFbXB0eU1hcGkiOnRydWUsIlYiOiIwLjAuMDAwMCIsIlAiOiJXaW4zMiIsIkFOIjoiTWFpbCIsIldUIjoyfQ%3D%3D%7C0%7C%7C%7C&amp;sdata=ptyvcg3TWB%2FcI3hHHmFL7vD31nJP%2Bw8TeT%2FvSLDWzAw%3D&amp;reserved=0" TargetMode="External"/><Relationship Id="rId7" Type="http://schemas.openxmlformats.org/officeDocument/2006/relationships/hyperlink" Target="https://beinternetawesome.withgoogle.com/en_uk" TargetMode="External"/><Relationship Id="rId2" Type="http://schemas.openxmlformats.org/officeDocument/2006/relationships/slide" Target="../slides/slide50.xml"/><Relationship Id="rId1" Type="http://schemas.openxmlformats.org/officeDocument/2006/relationships/notesMaster" Target="../notesMasters/notesMaster1.xml"/><Relationship Id="rId6" Type="http://schemas.openxmlformats.org/officeDocument/2006/relationships/hyperlink" Target="https://www.bbc.co.uk/teach/topics/cp440njz78zt" TargetMode="External"/><Relationship Id="rId5" Type="http://schemas.openxmlformats.org/officeDocument/2006/relationships/hyperlink" Target="https://eur01.safelinks.protection.outlook.com/?url=https%3A%2F%2Fwww.nhsinform.scot%2Fcampaigns%2Fvaping%2F&amp;data=05%7C02%7Cailsa%40talkabouttrust.org%7C3aec4726526649b6b15308dd8ca8b72e%7Cbd6b2b15beb6435991c67a164a4a0e4f%7C0%7C0%7C638821378463276679%7CUnknown%7CTWFpbGZsb3d8eyJFbXB0eU1hcGkiOnRydWUsIlYiOiIwLjAuMDAwMCIsIlAiOiJXaW4zMiIsIkFOIjoiTWFpbCIsIldUIjoyfQ%3D%3D%7C0%7C%7C%7C&amp;sdata=hn5ngUnx%2BqTAAGJb4OB5SNeYtcSn3TgWkZtOoTO2JXo%3D&amp;reserved=0" TargetMode="External"/><Relationship Id="rId4" Type="http://schemas.openxmlformats.org/officeDocument/2006/relationships/hyperlink" Target="https://eur01.safelinks.protection.outlook.com/?url=https%3A%2F%2Fwww.nhsggc.scot%2Fdownloads%2Fyoung-people-and-vaping-briefing-paper%2F&amp;data=05%7C02%7Cailsa%40talkabouttrust.org%7C3aec4726526649b6b15308dd8ca8b72e%7Cbd6b2b15beb6435991c67a164a4a0e4f%7C0%7C0%7C638821378463244695%7CUnknown%7CTWFpbGZsb3d8eyJFbXB0eU1hcGkiOnRydWUsIlYiOiIwLjAuMDAwMCIsIlAiOiJXaW4zMiIsIkFOIjoiTWFpbCIsIldUIjoyfQ%3D%3D%7C0%7C%7C%7C&amp;sdata=BDuJOAc3qTOGfceJTZuRysV3aWjPmxFxBMU4%2Fl9eGJ8%3D&amp;reserved=0"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D1E24-C5EF-9F7B-E9FE-D51BB3648444}"/>
            </a:ext>
          </a:extLst>
        </p:cNvPr>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89EF36BA-5B35-5C16-2204-A6931AF99ED2}"/>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663BD7CA-A58B-E554-7C68-E0BC0400432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fontAlgn="base">
              <a:lnSpc>
                <a:spcPts val="1564"/>
              </a:lnSpc>
              <a:spcAft>
                <a:spcPts val="800"/>
              </a:spcAft>
              <a:buNone/>
            </a:pPr>
            <a:r>
              <a:rPr lang="en-GB" sz="1800" b="1" i="0" dirty="0">
                <a:solidFill>
                  <a:srgbClr val="000000"/>
                </a:solidFill>
                <a:effectLst/>
                <a:latin typeface="Aptos" panose="020B0004020202020204" pitchFamily="34" charset="0"/>
              </a:rPr>
              <a:t>Vaping Primary 7</a:t>
            </a:r>
          </a:p>
          <a:p>
            <a:pPr algn="l" rtl="0" fontAlgn="base">
              <a:lnSpc>
                <a:spcPts val="1564"/>
              </a:lnSpc>
              <a:spcAft>
                <a:spcPts val="800"/>
              </a:spcAft>
              <a:buNone/>
            </a:pPr>
            <a:endParaRPr lang="en-GB" sz="1800" b="1" i="0" dirty="0">
              <a:solidFill>
                <a:srgbClr val="000000"/>
              </a:solidFill>
              <a:effectLst/>
              <a:latin typeface="Aptos" panose="020B0004020202020204" pitchFamily="34" charset="0"/>
            </a:endParaRPr>
          </a:p>
          <a:p>
            <a:pPr algn="l" rtl="0" fontAlgn="base">
              <a:lnSpc>
                <a:spcPts val="1564"/>
              </a:lnSpc>
              <a:spcAft>
                <a:spcPts val="800"/>
              </a:spcAft>
              <a:buNone/>
            </a:pPr>
            <a:r>
              <a:rPr lang="en-GB" sz="1800" b="1" i="0" dirty="0">
                <a:solidFill>
                  <a:srgbClr val="000000"/>
                </a:solidFill>
                <a:effectLst/>
                <a:latin typeface="Aptos" panose="020B0004020202020204" pitchFamily="34" charset="0"/>
              </a:rPr>
              <a:t>Summary of Curriculum for Excellence Experiences &amp; Outcomes</a:t>
            </a:r>
            <a:r>
              <a:rPr lang="en-GB" sz="1800" b="0" i="0" dirty="0">
                <a:solidFill>
                  <a:srgbClr val="000000"/>
                </a:solidFill>
                <a:effectLst/>
                <a:latin typeface="Aptos" panose="020B0004020202020204" pitchFamily="34" charset="0"/>
              </a:rPr>
              <a:t> </a:t>
            </a:r>
            <a:endParaRPr lang="en-GB" b="0" i="0" dirty="0">
              <a:solidFill>
                <a:srgbClr val="000000"/>
              </a:solidFill>
              <a:effectLst/>
              <a:latin typeface="Segoe UI" panose="020B0502040204020203" pitchFamily="34" charset="0"/>
            </a:endParaRPr>
          </a:p>
          <a:p>
            <a:pPr algn="l" rtl="0" fontAlgn="base">
              <a:lnSpc>
                <a:spcPts val="1350"/>
              </a:lnSpc>
              <a:buFont typeface="Arial" panose="020B0604020202020204" pitchFamily="34" charset="0"/>
              <a:buNone/>
            </a:pPr>
            <a:r>
              <a:rPr lang="en-GB" sz="1800" b="0" i="0" dirty="0">
                <a:solidFill>
                  <a:srgbClr val="000000"/>
                </a:solidFill>
                <a:effectLst/>
                <a:latin typeface="Arial" panose="020B0604020202020204" pitchFamily="34" charset="0"/>
              </a:rPr>
              <a:t>I understand the effect that a range of substances including tobacco and alcohol can have on the body. </a:t>
            </a:r>
            <a:r>
              <a:rPr lang="en-GB" sz="1800" b="1" i="0" dirty="0">
                <a:solidFill>
                  <a:srgbClr val="000000"/>
                </a:solidFill>
                <a:effectLst/>
                <a:latin typeface="Arial" panose="020B0604020202020204" pitchFamily="34" charset="0"/>
              </a:rPr>
              <a:t>HWB 2-38a</a:t>
            </a:r>
            <a:r>
              <a:rPr lang="en-GB" sz="1800" b="0" i="0" dirty="0">
                <a:solidFill>
                  <a:srgbClr val="000000"/>
                </a:solidFill>
                <a:effectLst/>
                <a:latin typeface="Arial" panose="020B0604020202020204" pitchFamily="34" charset="0"/>
              </a:rPr>
              <a:t>  </a:t>
            </a:r>
          </a:p>
          <a:p>
            <a:pPr algn="l" rtl="0" fontAlgn="base">
              <a:lnSpc>
                <a:spcPts val="1350"/>
              </a:lnSpc>
              <a:buNone/>
            </a:pP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350"/>
              </a:lnSpc>
              <a:buFont typeface="Arial" panose="020B0604020202020204" pitchFamily="34" charset="0"/>
              <a:buNone/>
            </a:pPr>
            <a:r>
              <a:rPr lang="en-GB" sz="1800" b="0" i="0" dirty="0">
                <a:solidFill>
                  <a:srgbClr val="000000"/>
                </a:solidFill>
                <a:effectLst/>
                <a:latin typeface="Arial" panose="020B0604020202020204" pitchFamily="34" charset="0"/>
              </a:rPr>
              <a:t>I can identify the different kinds of risks associated with the use and misuse of a range of substances </a:t>
            </a:r>
            <a:r>
              <a:rPr lang="en-GB" sz="1800" b="1" i="0" dirty="0">
                <a:solidFill>
                  <a:srgbClr val="000000"/>
                </a:solidFill>
                <a:effectLst/>
                <a:latin typeface="Arial" panose="020B0604020202020204" pitchFamily="34" charset="0"/>
              </a:rPr>
              <a:t>HWB 2-41a</a:t>
            </a:r>
            <a:r>
              <a:rPr lang="en-GB" sz="1800" b="0" i="0" dirty="0">
                <a:solidFill>
                  <a:srgbClr val="000000"/>
                </a:solidFill>
                <a:effectLst/>
                <a:latin typeface="Arial" panose="020B0604020202020204" pitchFamily="34" charset="0"/>
              </a:rPr>
              <a:t> </a:t>
            </a:r>
          </a:p>
          <a:p>
            <a:pPr algn="l" rtl="0" fontAlgn="base">
              <a:lnSpc>
                <a:spcPts val="1350"/>
              </a:lnSpc>
              <a:buNone/>
            </a:pP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350"/>
              </a:lnSpc>
              <a:buFont typeface="Arial" panose="020B0604020202020204" pitchFamily="34" charset="0"/>
              <a:buNone/>
            </a:pPr>
            <a:r>
              <a:rPr lang="en-GB" sz="1800" b="0" i="0" dirty="0">
                <a:solidFill>
                  <a:srgbClr val="000000"/>
                </a:solidFill>
                <a:effectLst/>
                <a:latin typeface="Arial" panose="020B0604020202020204" pitchFamily="34" charset="0"/>
              </a:rPr>
              <a:t>I can discuss the environmental impact of human activity and suggest ways in which we can live in a more environmentally responsible way.</a:t>
            </a:r>
            <a:r>
              <a:rPr lang="en-GB" sz="1800" b="1" i="0" dirty="0">
                <a:solidFill>
                  <a:srgbClr val="000000"/>
                </a:solidFill>
                <a:effectLst/>
                <a:latin typeface="Arial" panose="020B0604020202020204" pitchFamily="34" charset="0"/>
              </a:rPr>
              <a:t> SOC 2-08a</a:t>
            </a:r>
            <a:r>
              <a:rPr lang="en-GB" sz="1800" b="0" i="0" dirty="0">
                <a:solidFill>
                  <a:srgbClr val="000000"/>
                </a:solidFill>
                <a:effectLst/>
                <a:latin typeface="Arial" panose="020B0604020202020204" pitchFamily="34" charset="0"/>
              </a:rPr>
              <a:t> </a:t>
            </a:r>
            <a:endParaRPr lang="en-GB" sz="1800" b="0" i="0" dirty="0">
              <a:solidFill>
                <a:srgbClr val="000000"/>
              </a:solidFill>
              <a:effectLst/>
              <a:latin typeface="Aptos" panose="020B0004020202020204" pitchFamily="34" charset="0"/>
            </a:endParaRPr>
          </a:p>
          <a:p>
            <a:pPr algn="l" rtl="0" fontAlgn="base">
              <a:lnSpc>
                <a:spcPts val="1350"/>
              </a:lnSpc>
              <a:buNone/>
            </a:pP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350"/>
              </a:lnSpc>
              <a:buFont typeface="Arial" panose="020B0604020202020204" pitchFamily="34" charset="0"/>
              <a:buNone/>
            </a:pPr>
            <a:r>
              <a:rPr lang="en-GB" sz="1800" b="0" i="0" dirty="0">
                <a:solidFill>
                  <a:srgbClr val="000000"/>
                </a:solidFill>
                <a:effectLst/>
                <a:latin typeface="Arial" panose="020B0604020202020204" pitchFamily="34" charset="0"/>
              </a:rPr>
              <a:t>I know that popular culture, the media and peer groups as well as own attitudes and values can influence how I feel about substance use and recognise the impact this may have on my own actions. </a:t>
            </a:r>
            <a:r>
              <a:rPr lang="en-GB" sz="1800" b="1" i="0" dirty="0">
                <a:solidFill>
                  <a:srgbClr val="000000"/>
                </a:solidFill>
                <a:effectLst/>
                <a:latin typeface="Arial" panose="020B0604020202020204" pitchFamily="34" charset="0"/>
              </a:rPr>
              <a:t>HWB 2-39a</a:t>
            </a:r>
            <a:r>
              <a:rPr lang="en-GB" sz="1800" b="0" i="0" dirty="0">
                <a:solidFill>
                  <a:srgbClr val="000000"/>
                </a:solidFill>
                <a:effectLst/>
                <a:latin typeface="Arial" panose="020B0604020202020204" pitchFamily="34" charset="0"/>
              </a:rPr>
              <a:t> </a:t>
            </a:r>
          </a:p>
          <a:p>
            <a:pPr>
              <a:spcBef>
                <a:spcPts val="1200"/>
              </a:spcBef>
            </a:pPr>
            <a:endParaRPr lang="en-GB" dirty="0"/>
          </a:p>
          <a:p>
            <a:pPr>
              <a:spcBef>
                <a:spcPts val="1200"/>
              </a:spcBef>
            </a:pPr>
            <a:r>
              <a:rPr lang="en-GB" b="1" dirty="0">
                <a:cs typeface="Calibri"/>
              </a:rPr>
              <a:t>Learning Intentions</a:t>
            </a: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 understand the health effects that vaping can have on the body, including impact of nicotine on the developing brain and nicotine dependency. </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 can discuss the environmental impact of vapes.</a:t>
            </a:r>
          </a:p>
          <a:p>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I can understand the different kinds of risks associated with the use of vapes.</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 understand the impact that vapes can have on individuals, their families and friends</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 understand the impact vapes and nicotine dependency can have on people’s ability to make decisions.</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 understand that popular culture, the media and peer groups as well as own attitudes and values can influence how someone feels about vaping and recognise the impact this may have on their own actions.</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 can consider the impact my decisions may have on my health and wellbeing and the wellbeing of others.</a:t>
            </a:r>
          </a:p>
          <a:p>
            <a:pPr lvl="0"/>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Success Criteria</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 can give examples of what can happen to the body as a result of vaping.</a:t>
            </a:r>
          </a:p>
          <a:p>
            <a:pPr lvl="0"/>
            <a:r>
              <a:rPr lang="en-GB" sz="1200" kern="1200" dirty="0">
                <a:solidFill>
                  <a:schemeClr val="tx1"/>
                </a:solidFill>
                <a:effectLst/>
                <a:latin typeface="+mn-lt"/>
                <a:ea typeface="+mn-ea"/>
                <a:cs typeface="+mn-cs"/>
              </a:rPr>
              <a:t>I can suggest ways in which we can live in a more environmentally responsible way.</a:t>
            </a:r>
          </a:p>
          <a:p>
            <a:pPr lvl="0"/>
            <a:r>
              <a:rPr lang="en-GB" sz="1200" kern="1200" dirty="0">
                <a:solidFill>
                  <a:schemeClr val="tx1"/>
                </a:solidFill>
                <a:effectLst/>
                <a:latin typeface="+mn-lt"/>
                <a:ea typeface="+mn-ea"/>
                <a:cs typeface="+mn-cs"/>
              </a:rPr>
              <a:t>I can identify risks associated with the use of vapes for example nicotine dependency and unknown long term health impacts.</a:t>
            </a:r>
          </a:p>
          <a:p>
            <a:pPr lvl="0"/>
            <a:r>
              <a:rPr lang="en-GB" sz="1200" kern="1200" dirty="0">
                <a:solidFill>
                  <a:schemeClr val="tx1"/>
                </a:solidFill>
                <a:effectLst/>
                <a:latin typeface="+mn-lt"/>
                <a:ea typeface="+mn-ea"/>
                <a:cs typeface="+mn-cs"/>
              </a:rPr>
              <a:t>I can give examples of how vapes and nicotine dependency can impact on people’s ability to make decisions.</a:t>
            </a:r>
          </a:p>
          <a:p>
            <a:pPr lvl="0"/>
            <a:r>
              <a:rPr lang="en-GB" sz="1200" kern="1200" dirty="0">
                <a:solidFill>
                  <a:schemeClr val="tx1"/>
                </a:solidFill>
                <a:effectLst/>
                <a:latin typeface="+mn-lt"/>
                <a:ea typeface="+mn-ea"/>
                <a:cs typeface="+mn-cs"/>
              </a:rPr>
              <a:t>I can give examples of how peer, media and other pressures can influence decision making.</a:t>
            </a:r>
          </a:p>
          <a:p>
            <a:pPr lvl="0"/>
            <a:r>
              <a:rPr lang="en-GB" sz="1200" kern="1200" dirty="0">
                <a:solidFill>
                  <a:schemeClr val="tx1"/>
                </a:solidFill>
                <a:effectLst/>
                <a:latin typeface="+mn-lt"/>
                <a:ea typeface="+mn-ea"/>
                <a:cs typeface="+mn-cs"/>
              </a:rPr>
              <a:t>I can recognise the ways in which my decisions impact me and others around me.</a:t>
            </a:r>
          </a:p>
          <a:p>
            <a:r>
              <a:rPr lang="en-GB" sz="1200" kern="1200" dirty="0">
                <a:solidFill>
                  <a:schemeClr val="tx1"/>
                </a:solidFill>
                <a:effectLst/>
                <a:latin typeface="+mn-lt"/>
                <a:ea typeface="+mn-ea"/>
                <a:cs typeface="+mn-cs"/>
              </a:rPr>
              <a:t> </a:t>
            </a:r>
          </a:p>
          <a:p>
            <a:pPr lvl="0"/>
            <a:endParaRPr lang="en-GB" sz="1200" kern="1200" dirty="0">
              <a:solidFill>
                <a:schemeClr val="tx1"/>
              </a:solidFill>
              <a:effectLst/>
              <a:latin typeface="+mn-lt"/>
              <a:ea typeface="+mn-ea"/>
              <a:cs typeface="+mn-cs"/>
            </a:endParaRPr>
          </a:p>
        </p:txBody>
      </p:sp>
      <p:sp>
        <p:nvSpPr>
          <p:cNvPr id="15364" name="Slide Number Placeholder 3">
            <a:extLst>
              <a:ext uri="{FF2B5EF4-FFF2-40B4-BE49-F238E27FC236}">
                <a16:creationId xmlns:a16="http://schemas.microsoft.com/office/drawing/2014/main" id="{1ED9FE9D-FCDF-674A-3E63-09BA7F95F40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MS PGothic" panose="020B0600070205080204" pitchFamily="34" charset="-128"/>
              </a:defRPr>
            </a:lvl1pPr>
            <a:lvl2pPr marL="742950" indent="-285750">
              <a:spcBef>
                <a:spcPct val="30000"/>
              </a:spcBef>
              <a:defRPr sz="1200">
                <a:solidFill>
                  <a:schemeClr val="tx1"/>
                </a:solidFill>
                <a:latin typeface="Times" pitchFamily="2" charset="0"/>
                <a:ea typeface="MS PGothic" panose="020B0600070205080204" pitchFamily="34" charset="-128"/>
              </a:defRPr>
            </a:lvl2pPr>
            <a:lvl3pPr marL="1143000" indent="-228600">
              <a:spcBef>
                <a:spcPct val="30000"/>
              </a:spcBef>
              <a:defRPr sz="1200">
                <a:solidFill>
                  <a:schemeClr val="tx1"/>
                </a:solidFill>
                <a:latin typeface="Times" pitchFamily="2" charset="0"/>
                <a:ea typeface="MS PGothic" panose="020B0600070205080204" pitchFamily="34" charset="-128"/>
              </a:defRPr>
            </a:lvl3pPr>
            <a:lvl4pPr marL="1600200" indent="-228600">
              <a:spcBef>
                <a:spcPct val="30000"/>
              </a:spcBef>
              <a:defRPr sz="1200">
                <a:solidFill>
                  <a:schemeClr val="tx1"/>
                </a:solidFill>
                <a:latin typeface="Times" pitchFamily="2" charset="0"/>
                <a:ea typeface="MS PGothic" panose="020B0600070205080204" pitchFamily="34" charset="-128"/>
              </a:defRPr>
            </a:lvl4pPr>
            <a:lvl5pPr marL="2057400" indent="-228600">
              <a:spcBef>
                <a:spcPct val="30000"/>
              </a:spcBef>
              <a:defRPr sz="1200">
                <a:solidFill>
                  <a:schemeClr val="tx1"/>
                </a:solidFill>
                <a:latin typeface="Times" pitchFamily="2"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MS PGothic" panose="020B0600070205080204" pitchFamily="34" charset="-128"/>
              </a:defRPr>
            </a:lvl9pPr>
          </a:lstStyle>
          <a:p>
            <a:pPr>
              <a:spcBef>
                <a:spcPct val="0"/>
              </a:spcBef>
            </a:pPr>
            <a:fld id="{E8352466-ED9E-6241-8FB4-582E8A116C0B}" type="slidenum">
              <a:rPr lang="en-US" altLang="en-US" smtClean="0">
                <a:latin typeface="Arial" panose="020B0604020202020204" pitchFamily="34" charset="0"/>
              </a:rPr>
              <a:pPr>
                <a:spcBef>
                  <a:spcPct val="0"/>
                </a:spcBef>
              </a:pPr>
              <a:t>1</a:t>
            </a:fld>
            <a:endParaRPr lang="en-US" altLang="en-US">
              <a:latin typeface="Arial" panose="020B0604020202020204" pitchFamily="34" charset="0"/>
            </a:endParaRPr>
          </a:p>
        </p:txBody>
      </p:sp>
    </p:spTree>
    <p:extLst>
      <p:ext uri="{BB962C8B-B14F-4D97-AF65-F5344CB8AC3E}">
        <p14:creationId xmlns:p14="http://schemas.microsoft.com/office/powerpoint/2010/main" val="3677046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Activity Slide: How Can Vaping Affect Someone’s Health?</a:t>
            </a:r>
          </a:p>
          <a:p>
            <a:r>
              <a:rPr lang="en-GB" b="1" dirty="0"/>
              <a:t>Aim:</a:t>
            </a:r>
          </a:p>
          <a:p>
            <a:r>
              <a:rPr lang="en-GB" dirty="0"/>
              <a:t>To help pupils understand that vaping can have </a:t>
            </a:r>
            <a:r>
              <a:rPr lang="en-GB" b="1" dirty="0"/>
              <a:t>immediate effects</a:t>
            </a:r>
            <a:r>
              <a:rPr lang="en-GB" dirty="0"/>
              <a:t> and </a:t>
            </a:r>
            <a:r>
              <a:rPr lang="en-GB" b="1" dirty="0"/>
              <a:t>possible long-term effects</a:t>
            </a:r>
            <a:r>
              <a:rPr lang="en-GB" dirty="0"/>
              <a:t>, important to note long-term research is still developing.</a:t>
            </a:r>
          </a:p>
          <a:p>
            <a:r>
              <a:rPr lang="en-GB" dirty="0"/>
              <a:t>Point out the two categories:</a:t>
            </a:r>
          </a:p>
          <a:p>
            <a:pPr lvl="1"/>
            <a:r>
              <a:rPr lang="en-GB" b="1" dirty="0"/>
              <a:t>Long Term – Still Unknown</a:t>
            </a:r>
            <a:endParaRPr lang="en-GB" dirty="0"/>
          </a:p>
          <a:p>
            <a:pPr lvl="1"/>
            <a:r>
              <a:rPr lang="en-GB" b="1" dirty="0"/>
              <a:t>Immediate</a:t>
            </a:r>
            <a:endParaRPr lang="en-GB" dirty="0"/>
          </a:p>
          <a:p>
            <a:r>
              <a:rPr lang="en-GB" dirty="0"/>
              <a:t>Explain that scientists are still learning how vaping affects the body over many years because vapes are relatively new.  It is also difficult to research as many people who vape have also smoked, so uncertain as to cause of health issues.  </a:t>
            </a:r>
          </a:p>
          <a:p>
            <a:r>
              <a:rPr lang="en-GB" dirty="0"/>
              <a:t>Encourage pupils to match the icons to parts of the body or feelings they might represent and consider the possible health outcomes.  This section builds on knowledge from previous lessons so may be recall for some pupils.  </a:t>
            </a:r>
          </a:p>
          <a:p>
            <a:endParaRPr lang="en-GB" dirty="0"/>
          </a:p>
        </p:txBody>
      </p:sp>
      <p:sp>
        <p:nvSpPr>
          <p:cNvPr id="4" name="Slide Number Placeholder 3"/>
          <p:cNvSpPr>
            <a:spLocks noGrp="1"/>
          </p:cNvSpPr>
          <p:nvPr>
            <p:ph type="sldNum" sz="quarter" idx="5"/>
          </p:nvPr>
        </p:nvSpPr>
        <p:spPr/>
        <p:txBody>
          <a:bodyPr/>
          <a:lstStyle/>
          <a:p>
            <a:fld id="{7ED2583B-0416-4875-B919-A7A9CBD1C777}" type="slidenum">
              <a:rPr lang="en-GB" smtClean="0"/>
              <a:t>10</a:t>
            </a:fld>
            <a:endParaRPr lang="en-GB"/>
          </a:p>
        </p:txBody>
      </p:sp>
    </p:spTree>
    <p:extLst>
      <p:ext uri="{BB962C8B-B14F-4D97-AF65-F5344CB8AC3E}">
        <p14:creationId xmlns:p14="http://schemas.microsoft.com/office/powerpoint/2010/main" val="3957621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Activity Slide: How Can Vaping Affect Someone’s Health?</a:t>
            </a:r>
          </a:p>
          <a:p>
            <a:r>
              <a:rPr lang="en-GB" b="1" dirty="0"/>
              <a:t>Aim:</a:t>
            </a:r>
          </a:p>
          <a:p>
            <a:r>
              <a:rPr lang="en-GB" dirty="0"/>
              <a:t>To help pupils understand that vaping can have </a:t>
            </a:r>
            <a:r>
              <a:rPr lang="en-GB" b="1" dirty="0"/>
              <a:t>immediate effects</a:t>
            </a:r>
            <a:r>
              <a:rPr lang="en-GB" dirty="0"/>
              <a:t> and </a:t>
            </a:r>
            <a:r>
              <a:rPr lang="en-GB" b="1" dirty="0"/>
              <a:t>possible long-term effects</a:t>
            </a:r>
            <a:r>
              <a:rPr lang="en-GB" dirty="0"/>
              <a:t>, important to note long-term research is still developing.</a:t>
            </a:r>
          </a:p>
          <a:p>
            <a:endParaRPr lang="en-GB" b="1" dirty="0"/>
          </a:p>
          <a:p>
            <a:r>
              <a:rPr lang="en-GB" b="1" dirty="0"/>
              <a:t>LEFT SIDE: Long Term — Still Unknown</a:t>
            </a:r>
          </a:p>
          <a:p>
            <a:r>
              <a:rPr lang="en-GB" dirty="0"/>
              <a:t>Explain to pupils that these long-term effects are </a:t>
            </a:r>
            <a:r>
              <a:rPr lang="en-GB" b="1" dirty="0"/>
              <a:t>not fully understood yet</a:t>
            </a:r>
            <a:r>
              <a:rPr lang="en-GB" dirty="0"/>
              <a:t>, but </a:t>
            </a:r>
            <a:r>
              <a:rPr lang="en-GB" b="1" dirty="0"/>
              <a:t>early research suggests there may be risks</a:t>
            </a:r>
            <a:r>
              <a:rPr lang="en-GB" dirty="0"/>
              <a:t> to important body systems.</a:t>
            </a:r>
          </a:p>
          <a:p>
            <a:endParaRPr lang="en-GB" dirty="0"/>
          </a:p>
          <a:p>
            <a:r>
              <a:rPr lang="en-GB" b="1" dirty="0"/>
              <a:t>1. May Cause Lung Problems</a:t>
            </a:r>
          </a:p>
          <a:p>
            <a:r>
              <a:rPr lang="en-GB" dirty="0"/>
              <a:t>Chemicals in vape liquids can affect how the lungs work.</a:t>
            </a:r>
          </a:p>
          <a:p>
            <a:r>
              <a:rPr lang="en-GB" dirty="0"/>
              <a:t>Long-term effects are still being studied.</a:t>
            </a:r>
          </a:p>
          <a:p>
            <a:r>
              <a:rPr lang="en-GB" b="1" dirty="0"/>
              <a:t>2. May Cause Mouth Problems</a:t>
            </a:r>
          </a:p>
          <a:p>
            <a:r>
              <a:rPr lang="en-GB" dirty="0"/>
              <a:t>Vaping can dry out the mouth and irritate the throat.</a:t>
            </a:r>
          </a:p>
          <a:p>
            <a:r>
              <a:rPr lang="en-GB" dirty="0"/>
              <a:t>Concerns include gum irritation and increased risk of gum disease/infections.</a:t>
            </a:r>
          </a:p>
          <a:p>
            <a:r>
              <a:rPr lang="en-GB" dirty="0"/>
              <a:t>More research is needed to understand long-term impacts.</a:t>
            </a:r>
          </a:p>
          <a:p>
            <a:r>
              <a:rPr lang="en-GB" b="1" dirty="0"/>
              <a:t>3. May Cause Heart Problems</a:t>
            </a:r>
          </a:p>
          <a:p>
            <a:r>
              <a:rPr lang="en-GB" dirty="0"/>
              <a:t>Nicotine can raise heart rate and blood pressure.</a:t>
            </a:r>
          </a:p>
          <a:p>
            <a:r>
              <a:rPr lang="en-GB" dirty="0"/>
              <a:t>Scientists are studying how vaping might affect the heart over many years.</a:t>
            </a:r>
          </a:p>
          <a:p>
            <a:r>
              <a:rPr lang="en-GB" b="1" dirty="0"/>
              <a:t>Key Message:</a:t>
            </a:r>
            <a:br>
              <a:rPr lang="en-GB" dirty="0"/>
            </a:br>
            <a:r>
              <a:rPr lang="en-GB" i="1" dirty="0"/>
              <a:t>Even though long-term effects are still unknown, they may include problems with the lungs, mouth, and heart—so avoiding vaping is the safest choice.</a:t>
            </a:r>
            <a:endParaRPr lang="en-GB" dirty="0"/>
          </a:p>
          <a:p>
            <a:br>
              <a:rPr lang="en-GB" dirty="0"/>
            </a:br>
            <a:endParaRPr lang="en-GB" dirty="0"/>
          </a:p>
          <a:p>
            <a:r>
              <a:rPr lang="en-GB" b="1" dirty="0"/>
              <a:t>RIGHT SIDE: Immediate Effects</a:t>
            </a:r>
          </a:p>
          <a:p>
            <a:r>
              <a:rPr lang="en-GB" b="1" dirty="0"/>
              <a:t>1. Headaches</a:t>
            </a:r>
          </a:p>
          <a:p>
            <a:r>
              <a:rPr lang="en-GB" dirty="0"/>
              <a:t>Some people experience headaches after vaping due to nicotine and irritation.</a:t>
            </a:r>
          </a:p>
          <a:p>
            <a:r>
              <a:rPr lang="en-GB" b="1" dirty="0"/>
              <a:t>2. Nausea / Dizziness</a:t>
            </a:r>
          </a:p>
          <a:p>
            <a:r>
              <a:rPr lang="en-GB" dirty="0"/>
              <a:t>Nicotine acts quickly on the brain and can make people feel sick or light-headed.</a:t>
            </a:r>
          </a:p>
          <a:p>
            <a:r>
              <a:rPr lang="en-GB" b="1" dirty="0"/>
              <a:t>3. Feeling Shaky / Distracted</a:t>
            </a:r>
          </a:p>
          <a:p>
            <a:r>
              <a:rPr lang="en-GB" dirty="0"/>
              <a:t>Nicotine can make the body feel jittery or anxious.</a:t>
            </a:r>
          </a:p>
          <a:p>
            <a:r>
              <a:rPr lang="en-GB" dirty="0"/>
              <a:t>It may affect concentration and mood.</a:t>
            </a:r>
          </a:p>
          <a:p>
            <a:r>
              <a:rPr lang="en-GB" b="1" dirty="0"/>
              <a:t>4. Shortness of Breath / Asthma / Cough</a:t>
            </a:r>
          </a:p>
          <a:p>
            <a:r>
              <a:rPr lang="en-GB" dirty="0"/>
              <a:t>Vaping can irritate the airways, leading to coughing or breathing difficulties.</a:t>
            </a:r>
          </a:p>
          <a:p>
            <a:r>
              <a:rPr lang="en-GB" dirty="0"/>
              <a:t>It can trigger asthma symptoms.</a:t>
            </a:r>
          </a:p>
          <a:p>
            <a:r>
              <a:rPr lang="en-GB" b="1" dirty="0"/>
              <a:t>Key Message:</a:t>
            </a:r>
            <a:br>
              <a:rPr lang="en-GB" dirty="0"/>
            </a:br>
            <a:r>
              <a:rPr lang="en-GB" i="1" dirty="0"/>
              <a:t>Vaping has known immediate effects. </a:t>
            </a:r>
            <a:endParaRPr lang="en-GB" dirty="0"/>
          </a:p>
          <a:p>
            <a:endParaRPr lang="en-US" b="1" i="1" dirty="0">
              <a:ea typeface="Calibri"/>
              <a:cs typeface="Calibri"/>
            </a:endParaRPr>
          </a:p>
        </p:txBody>
      </p:sp>
      <p:sp>
        <p:nvSpPr>
          <p:cNvPr id="4" name="Slide Number Placeholder 3"/>
          <p:cNvSpPr>
            <a:spLocks noGrp="1"/>
          </p:cNvSpPr>
          <p:nvPr>
            <p:ph type="sldNum" sz="quarter" idx="5"/>
          </p:nvPr>
        </p:nvSpPr>
        <p:spPr/>
        <p:txBody>
          <a:bodyPr/>
          <a:lstStyle/>
          <a:p>
            <a:fld id="{7ED2583B-0416-4875-B919-A7A9CBD1C777}" type="slidenum">
              <a:rPr lang="en-GB" smtClean="0"/>
              <a:t>11</a:t>
            </a:fld>
            <a:endParaRPr lang="en-GB"/>
          </a:p>
        </p:txBody>
      </p:sp>
    </p:spTree>
    <p:extLst>
      <p:ext uri="{BB962C8B-B14F-4D97-AF65-F5344CB8AC3E}">
        <p14:creationId xmlns:p14="http://schemas.microsoft.com/office/powerpoint/2010/main" val="3202143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Optional Activity Slide: How Can Vaping Affect Someone’s Health?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p>
          <a:p>
            <a:r>
              <a:rPr lang="en-GB" dirty="0"/>
              <a:t>To summarise some </a:t>
            </a:r>
            <a:r>
              <a:rPr lang="en-GB" b="1" dirty="0"/>
              <a:t>immediate health effects</a:t>
            </a:r>
            <a:r>
              <a:rPr lang="en-GB" dirty="0"/>
              <a:t> that vaping can cause.</a:t>
            </a:r>
          </a:p>
          <a:p>
            <a:r>
              <a:rPr lang="en-GB" dirty="0"/>
              <a:t>To help pupils think about how they can share accurate information with others.</a:t>
            </a:r>
          </a:p>
          <a:p>
            <a:r>
              <a:rPr lang="en-GB" dirty="0"/>
              <a:t>To provide an optional creative task (poster-making) to reinforce learning.</a:t>
            </a:r>
          </a:p>
          <a:p>
            <a:endParaRPr lang="en-GB" dirty="0"/>
          </a:p>
          <a:p>
            <a:r>
              <a:rPr lang="en-GB" b="1" dirty="0"/>
              <a:t>Immediate Effects of Vaping</a:t>
            </a:r>
          </a:p>
          <a:p>
            <a:r>
              <a:rPr lang="en-GB" dirty="0"/>
              <a:t>Explain each symptom briefly:</a:t>
            </a:r>
          </a:p>
          <a:p>
            <a:r>
              <a:rPr lang="en-GB" b="1" dirty="0"/>
              <a:t>Feeling jittery or shaky</a:t>
            </a:r>
          </a:p>
          <a:p>
            <a:r>
              <a:rPr lang="en-GB" dirty="0"/>
              <a:t>Nicotine affects the brain and nerves.</a:t>
            </a:r>
          </a:p>
          <a:p>
            <a:r>
              <a:rPr lang="en-GB" dirty="0"/>
              <a:t>This can make a person feel shaky, restless, or unable to sit still.</a:t>
            </a:r>
          </a:p>
          <a:p>
            <a:r>
              <a:rPr lang="en-GB" b="1" dirty="0"/>
              <a:t>Coughing, asthma, and potential long-term lung irritation</a:t>
            </a:r>
          </a:p>
          <a:p>
            <a:r>
              <a:rPr lang="en-GB" dirty="0"/>
              <a:t>Vaping can irritate the throat and lungs.</a:t>
            </a:r>
          </a:p>
          <a:p>
            <a:r>
              <a:rPr lang="en-GB" dirty="0"/>
              <a:t>It can trigger asthma symptoms in people who have asthma.</a:t>
            </a:r>
          </a:p>
          <a:p>
            <a:r>
              <a:rPr lang="en-GB" b="1" dirty="0"/>
              <a:t>Headache and difficulty concentrating</a:t>
            </a:r>
          </a:p>
          <a:p>
            <a:r>
              <a:rPr lang="en-GB" dirty="0"/>
              <a:t>Nicotine can cause headaches and may affect focus and attention.</a:t>
            </a:r>
          </a:p>
          <a:p>
            <a:r>
              <a:rPr lang="en-GB" dirty="0"/>
              <a:t>Some people feel foggy or distracted when vaping.</a:t>
            </a:r>
          </a:p>
          <a:p>
            <a:r>
              <a:rPr lang="en-GB" b="1" dirty="0"/>
              <a:t>Dizziness</a:t>
            </a:r>
          </a:p>
          <a:p>
            <a:r>
              <a:rPr lang="en-GB" dirty="0"/>
              <a:t>Nicotine acts fast in the body and can make someone feel light-headed or unsteady.</a:t>
            </a:r>
          </a:p>
          <a:p>
            <a:r>
              <a:rPr lang="en-GB" b="1" dirty="0"/>
              <a:t>Sickness (nausea)</a:t>
            </a:r>
          </a:p>
          <a:p>
            <a:r>
              <a:rPr lang="en-GB" dirty="0"/>
              <a:t>Vaping can upset the stomach or make someone feel sick, especially if they are not used to nicotine.</a:t>
            </a:r>
          </a:p>
          <a:p>
            <a:br>
              <a:rPr lang="en-GB" dirty="0"/>
            </a:br>
            <a:r>
              <a:rPr lang="en-GB" b="1" dirty="0"/>
              <a:t>Class Discussion Prompt</a:t>
            </a:r>
          </a:p>
          <a:p>
            <a:r>
              <a:rPr lang="en-GB" b="1" dirty="0"/>
              <a:t>“How could we warn others about the health risks of vaping?”</a:t>
            </a:r>
            <a:endParaRPr lang="en-GB" dirty="0"/>
          </a:p>
          <a:p>
            <a:r>
              <a:rPr lang="en-GB" dirty="0"/>
              <a:t>Use this as a short discussion to encourage critical thinking and communication skills.</a:t>
            </a:r>
          </a:p>
          <a:p>
            <a:r>
              <a:rPr lang="en-GB" dirty="0"/>
              <a:t>Possible prompts for pupils:</a:t>
            </a:r>
          </a:p>
          <a:p>
            <a:r>
              <a:rPr lang="en-GB" dirty="0"/>
              <a:t>What messages do people your age need to hear?</a:t>
            </a:r>
          </a:p>
          <a:p>
            <a:r>
              <a:rPr lang="en-GB" dirty="0"/>
              <a:t>What information is important?</a:t>
            </a:r>
          </a:p>
          <a:p>
            <a:r>
              <a:rPr lang="en-GB" dirty="0"/>
              <a:t>What images or symbols would catch someone’s attention?</a:t>
            </a:r>
          </a:p>
          <a:p>
            <a:r>
              <a:rPr lang="en-GB" dirty="0"/>
              <a:t>How can we share facts without scaring or shaming people?</a:t>
            </a:r>
          </a:p>
          <a:p>
            <a:r>
              <a:rPr lang="en-GB" dirty="0"/>
              <a:t>Encourage empathy — the goal is </a:t>
            </a:r>
            <a:r>
              <a:rPr lang="en-GB" i="1" dirty="0"/>
              <a:t>helping others stay safe.</a:t>
            </a:r>
          </a:p>
          <a:p>
            <a:endParaRPr lang="en-GB" dirty="0"/>
          </a:p>
          <a:p>
            <a:r>
              <a:rPr lang="en-GB" b="1" dirty="0"/>
              <a:t>Optional Activity: Create a Poster</a:t>
            </a:r>
          </a:p>
          <a:p>
            <a:r>
              <a:rPr lang="en-GB" dirty="0"/>
              <a:t>If you choose to run the activity:</a:t>
            </a:r>
          </a:p>
          <a:p>
            <a:r>
              <a:rPr lang="en-GB" dirty="0"/>
              <a:t>Explain the poster purpose: </a:t>
            </a:r>
            <a:r>
              <a:rPr lang="en-GB" b="1" dirty="0"/>
              <a:t>to show others the risks of vaping using clear, simple messages.</a:t>
            </a:r>
            <a:endParaRPr lang="en-GB" dirty="0"/>
          </a:p>
          <a:p>
            <a:r>
              <a:rPr lang="en-GB" dirty="0"/>
              <a:t>Remind pupils to use:</a:t>
            </a:r>
          </a:p>
          <a:p>
            <a:pPr lvl="1"/>
            <a:r>
              <a:rPr lang="en-GB" dirty="0"/>
              <a:t>Basic facts from the lesson</a:t>
            </a:r>
          </a:p>
          <a:p>
            <a:pPr lvl="1"/>
            <a:r>
              <a:rPr lang="en-GB" dirty="0"/>
              <a:t>Images/symbols that help people understand</a:t>
            </a:r>
          </a:p>
          <a:p>
            <a:pPr lvl="1"/>
            <a:r>
              <a:rPr lang="en-GB" dirty="0"/>
              <a:t>Positive messages about staying healthy</a:t>
            </a:r>
          </a:p>
          <a:p>
            <a:r>
              <a:rPr lang="en-GB" dirty="0"/>
              <a:t>Pupils can work individually, in pairs, or small groups.</a:t>
            </a:r>
          </a:p>
        </p:txBody>
      </p:sp>
      <p:sp>
        <p:nvSpPr>
          <p:cNvPr id="4" name="Slide Number Placeholder 3"/>
          <p:cNvSpPr>
            <a:spLocks noGrp="1"/>
          </p:cNvSpPr>
          <p:nvPr>
            <p:ph type="sldNum" sz="quarter" idx="5"/>
          </p:nvPr>
        </p:nvSpPr>
        <p:spPr/>
        <p:txBody>
          <a:bodyPr/>
          <a:lstStyle/>
          <a:p>
            <a:fld id="{AD72F876-B3D3-4F6C-AC2D-26305D0D0C77}" type="slidenum">
              <a:t>12</a:t>
            </a:fld>
            <a:endParaRPr lang="en-GB"/>
          </a:p>
        </p:txBody>
      </p:sp>
    </p:spTree>
    <p:extLst>
      <p:ext uri="{BB962C8B-B14F-4D97-AF65-F5344CB8AC3E}">
        <p14:creationId xmlns:p14="http://schemas.microsoft.com/office/powerpoint/2010/main" val="1983679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1E1D3-5648-D1E7-0854-A6461B4702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0B75DC-186A-0A19-0DFB-F1868AA864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B62DD0-1DFD-17EC-BE8A-2FC578138C6C}"/>
              </a:ext>
            </a:extLst>
          </p:cNvPr>
          <p:cNvSpPr>
            <a:spLocks noGrp="1"/>
          </p:cNvSpPr>
          <p:nvPr>
            <p:ph type="body" idx="1"/>
          </p:nvPr>
        </p:nvSpPr>
        <p:spPr/>
        <p:txBody>
          <a:bodyPr/>
          <a:lstStyle/>
          <a:p>
            <a:r>
              <a:rPr lang="en-GB" b="1" i="0" dirty="0"/>
              <a:t>Reflection Slide: What is one fact about vaping you learned so far?</a:t>
            </a:r>
          </a:p>
          <a:p>
            <a:endParaRPr lang="en-GB" b="1" i="1" dirty="0"/>
          </a:p>
          <a:p>
            <a:r>
              <a:rPr lang="en-GB" b="0" i="0" dirty="0"/>
              <a:t>Teacher to facilitate gathering answers of knowledge learned so far.  Opportunity for gaps to be identified or any misconceptions to be tabled for further learning.  </a:t>
            </a:r>
          </a:p>
        </p:txBody>
      </p:sp>
      <p:sp>
        <p:nvSpPr>
          <p:cNvPr id="4" name="Slide Number Placeholder 3">
            <a:extLst>
              <a:ext uri="{FF2B5EF4-FFF2-40B4-BE49-F238E27FC236}">
                <a16:creationId xmlns:a16="http://schemas.microsoft.com/office/drawing/2014/main" id="{6C2F00E0-702A-E53D-0BCB-E16DA5DC0018}"/>
              </a:ext>
            </a:extLst>
          </p:cNvPr>
          <p:cNvSpPr>
            <a:spLocks noGrp="1"/>
          </p:cNvSpPr>
          <p:nvPr>
            <p:ph type="sldNum" sz="quarter" idx="5"/>
          </p:nvPr>
        </p:nvSpPr>
        <p:spPr/>
        <p:txBody>
          <a:bodyPr/>
          <a:lstStyle/>
          <a:p>
            <a:fld id="{8BFE8A1C-5166-554A-A212-1A392B54B8D5}" type="slidenum">
              <a:rPr lang="en-US" smtClean="0"/>
              <a:t>13</a:t>
            </a:fld>
            <a:endParaRPr lang="en-US"/>
          </a:p>
        </p:txBody>
      </p:sp>
    </p:spTree>
    <p:extLst>
      <p:ext uri="{BB962C8B-B14F-4D97-AF65-F5344CB8AC3E}">
        <p14:creationId xmlns:p14="http://schemas.microsoft.com/office/powerpoint/2010/main" val="2616498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3B201-18E8-A5EA-DF0B-B4EFE591F2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B3C1DF-6201-8905-75C9-38AA1EB981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FD7931-3D44-854D-B6B9-60776C47917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Activity Slide: Decisions about vaping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Ask the pupils to write down their answers to why people decide to vape and why people decide not to vape. This activity helps pupils explore why people choose not to vape by identifying potential risks, health concerns, or personal values that align with making positive life choices. This can reinforce their own decisions to avoid harmful behaviours.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a typeface="Calibri" panose="020F0502020204030204"/>
                <a:cs typeface="Calibri" panose="020F0502020204030204"/>
              </a:rPr>
              <a:t>Answers on next slide.</a:t>
            </a:r>
            <a:endParaRPr lang="en-US" dirty="0">
              <a:ea typeface="Calibri" panose="020F0502020204030204"/>
              <a:cs typeface="Calibri" panose="020F0502020204030204"/>
            </a:endParaRPr>
          </a:p>
          <a:p>
            <a:endParaRPr lang="en-US" dirty="0">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A2488158-D7DD-E239-9B5E-79EAB09F8AA6}"/>
              </a:ext>
            </a:extLst>
          </p:cNvPr>
          <p:cNvSpPr>
            <a:spLocks noGrp="1"/>
          </p:cNvSpPr>
          <p:nvPr>
            <p:ph type="sldNum" sz="quarter" idx="5"/>
          </p:nvPr>
        </p:nvSpPr>
        <p:spPr/>
        <p:txBody>
          <a:bodyPr/>
          <a:lstStyle/>
          <a:p>
            <a:fld id="{7ED2583B-0416-4875-B919-A7A9CBD1C777}" type="slidenum">
              <a:rPr lang="en-GB" smtClean="0"/>
              <a:t>14</a:t>
            </a:fld>
            <a:endParaRPr lang="en-GB"/>
          </a:p>
        </p:txBody>
      </p:sp>
    </p:spTree>
    <p:extLst>
      <p:ext uri="{BB962C8B-B14F-4D97-AF65-F5344CB8AC3E}">
        <p14:creationId xmlns:p14="http://schemas.microsoft.com/office/powerpoint/2010/main" val="2868359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C8066-B40B-C62A-1CF2-B158B7A0F1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389A47-F39A-BDB6-BE2D-692F4097BD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9A9EFC-8ACE-A4BF-D795-68D0546252F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Activity Slide: Decisions about vaping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Ask the pupils to write down their answers to why people decide to vape and why people decide not to vape. This activity helps pupils explore why people choose not to vape by identifying potential risks, health concerns, or personal values that align with making positive life choices. This can reinforce their own decisions to avoid harmful behaviours.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a typeface="Calibri" panose="020F0502020204030204"/>
                <a:cs typeface="Calibri" panose="020F0502020204030204"/>
              </a:rPr>
              <a:t>Answer slide.</a:t>
            </a:r>
            <a:endParaRPr lang="en-US" dirty="0">
              <a:ea typeface="Calibri" panose="020F0502020204030204"/>
              <a:cs typeface="Calibri" panose="020F0502020204030204"/>
            </a:endParaRPr>
          </a:p>
          <a:p>
            <a:endParaRPr lang="en-US" dirty="0">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993703B3-961E-D3E3-5AE3-DB991115F541}"/>
              </a:ext>
            </a:extLst>
          </p:cNvPr>
          <p:cNvSpPr>
            <a:spLocks noGrp="1"/>
          </p:cNvSpPr>
          <p:nvPr>
            <p:ph type="sldNum" sz="quarter" idx="5"/>
          </p:nvPr>
        </p:nvSpPr>
        <p:spPr/>
        <p:txBody>
          <a:bodyPr/>
          <a:lstStyle/>
          <a:p>
            <a:fld id="{7ED2583B-0416-4875-B919-A7A9CBD1C777}" type="slidenum">
              <a:rPr lang="en-GB" smtClean="0"/>
              <a:t>15</a:t>
            </a:fld>
            <a:endParaRPr lang="en-GB"/>
          </a:p>
        </p:txBody>
      </p:sp>
    </p:spTree>
    <p:extLst>
      <p:ext uri="{BB962C8B-B14F-4D97-AF65-F5344CB8AC3E}">
        <p14:creationId xmlns:p14="http://schemas.microsoft.com/office/powerpoint/2010/main" val="19343372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20563-C7AC-6B3A-A5F6-74B3B3C3A6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122F5A-3119-EBF0-42E8-F1BAAA91A5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2A00C3-F996-2F6F-D91E-CB9ED8BA2FBF}"/>
              </a:ext>
            </a:extLst>
          </p:cNvPr>
          <p:cNvSpPr>
            <a:spLocks noGrp="1"/>
          </p:cNvSpPr>
          <p:nvPr>
            <p:ph type="body" idx="1"/>
          </p:nvPr>
        </p:nvSpPr>
        <p:spPr/>
        <p:txBody>
          <a:bodyPr/>
          <a:lstStyle/>
          <a:p>
            <a:r>
              <a:rPr lang="en-US" b="1" i="0" dirty="0"/>
              <a:t>Recall Slide: What can you remember?</a:t>
            </a:r>
          </a:p>
          <a:p>
            <a:r>
              <a:rPr lang="en-US" b="1" i="0" dirty="0"/>
              <a:t>Aim: </a:t>
            </a:r>
            <a:r>
              <a:rPr lang="en-US" i="0" dirty="0"/>
              <a:t>To consolidate understanding of the immediate and long-term effects of vaping on a person's health. </a:t>
            </a:r>
            <a:br>
              <a:rPr lang="en-US" i="0" dirty="0">
                <a:cs typeface="+mn-lt"/>
              </a:rPr>
            </a:br>
            <a:r>
              <a:rPr lang="en-US" b="1" i="0" dirty="0"/>
              <a:t>Outcome: </a:t>
            </a:r>
            <a:r>
              <a:rPr lang="en-US" i="0" dirty="0"/>
              <a:t>Pupils will be able to recall what two immediate, and two long term effects of vaping on a person's health. Pupils will be able to give one reason why people under the age of 18 should not vape.  </a:t>
            </a:r>
            <a:br>
              <a:rPr lang="en-US" i="0" dirty="0">
                <a:cs typeface="+mn-lt"/>
              </a:rPr>
            </a:br>
            <a:r>
              <a:rPr lang="en-US" b="1" i="0" dirty="0"/>
              <a:t>Activity: </a:t>
            </a:r>
            <a:r>
              <a:rPr lang="en-US" i="0" dirty="0"/>
              <a:t>Go through the speech bubbles one-by-one. </a:t>
            </a:r>
            <a:br>
              <a:rPr lang="en-US" i="0" dirty="0">
                <a:cs typeface="+mn-lt"/>
              </a:rPr>
            </a:br>
            <a:r>
              <a:rPr lang="en-US" i="0" dirty="0"/>
              <a:t>Answers: </a:t>
            </a:r>
            <a:br>
              <a:rPr lang="en-US" i="0" dirty="0">
                <a:cs typeface="+mn-lt"/>
              </a:rPr>
            </a:br>
            <a:r>
              <a:rPr lang="en-US" b="1" i="0" dirty="0"/>
              <a:t>- </a:t>
            </a:r>
            <a:r>
              <a:rPr lang="en-GB" b="1" i="0" dirty="0"/>
              <a:t>Name two </a:t>
            </a:r>
            <a:r>
              <a:rPr lang="en-GB" b="1" i="0" u="sng" dirty="0"/>
              <a:t>immediate </a:t>
            </a:r>
            <a:r>
              <a:rPr lang="en-GB" b="1" i="0" dirty="0"/>
              <a:t>effects of vaping on a person's health: </a:t>
            </a:r>
            <a:r>
              <a:rPr lang="en-GB" i="0" dirty="0"/>
              <a:t>feeling sick, feeling shaky/jittery, coughing, dizziness, headaches.</a:t>
            </a:r>
            <a:r>
              <a:rPr lang="en-GB" b="1" i="0" dirty="0"/>
              <a:t> </a:t>
            </a:r>
            <a:br>
              <a:rPr lang="en-GB" b="1" i="0" dirty="0">
                <a:cs typeface="+mn-lt"/>
              </a:rPr>
            </a:br>
            <a:r>
              <a:rPr lang="en-GB" b="1" i="0" dirty="0">
                <a:ea typeface="Calibri"/>
                <a:cs typeface="Calibri"/>
              </a:rPr>
              <a:t>- </a:t>
            </a:r>
            <a:r>
              <a:rPr lang="en-GB" b="1" i="0" dirty="0"/>
              <a:t>Name two </a:t>
            </a:r>
            <a:r>
              <a:rPr lang="en-GB" b="1" i="0" u="sng" dirty="0"/>
              <a:t>long term</a:t>
            </a:r>
            <a:r>
              <a:rPr lang="en-GB" b="1" i="0" dirty="0"/>
              <a:t> effects of vaping on a person's health:</a:t>
            </a:r>
            <a:r>
              <a:rPr lang="en-GB" i="0" dirty="0"/>
              <a:t> lung problems, heart problems, mouth problems. </a:t>
            </a:r>
            <a:br>
              <a:rPr lang="en-GB" i="0" dirty="0">
                <a:cs typeface="+mn-lt"/>
              </a:rPr>
            </a:br>
            <a:r>
              <a:rPr lang="en-GB" b="1" i="0" dirty="0"/>
              <a:t>-  Give one reason why people under the age of 18 should not vape: </a:t>
            </a:r>
            <a:r>
              <a:rPr lang="en-GB" i="0" dirty="0"/>
              <a:t>it could harm brain development, it is addictive, it could make someone use other addictive substances. </a:t>
            </a:r>
          </a:p>
          <a:p>
            <a:endParaRPr lang="en-GB" b="1" i="0" dirty="0">
              <a:ea typeface="Calibri"/>
              <a:cs typeface="Calibri"/>
            </a:endParaRPr>
          </a:p>
          <a:p>
            <a:endParaRPr lang="en-GB" b="1" i="0" dirty="0">
              <a:ea typeface="Calibri"/>
              <a:cs typeface="Calibri"/>
            </a:endParaRPr>
          </a:p>
          <a:p>
            <a:endParaRPr lang="en-GB" dirty="0">
              <a:ea typeface="Calibri"/>
              <a:cs typeface="Calibri"/>
            </a:endParaRPr>
          </a:p>
          <a:p>
            <a:endParaRPr lang="en-GB" dirty="0"/>
          </a:p>
          <a:p>
            <a:br>
              <a:rPr lang="en-GB" dirty="0"/>
            </a:br>
            <a:endParaRPr lang="en-GB" dirty="0"/>
          </a:p>
          <a:p>
            <a:endParaRPr lang="en-GB" dirty="0"/>
          </a:p>
          <a:p>
            <a:br>
              <a:rPr lang="en-US" dirty="0">
                <a:cs typeface="+mn-lt"/>
              </a:rPr>
            </a:br>
            <a:r>
              <a:rPr lang="en-US" b="1" dirty="0"/>
              <a:t> </a:t>
            </a:r>
            <a:endParaRPr lang="en-US" dirty="0"/>
          </a:p>
          <a:p>
            <a:endParaRPr lang="en-GB" dirty="0">
              <a:ea typeface="Calibri"/>
              <a:cs typeface="Calibri"/>
            </a:endParaRPr>
          </a:p>
        </p:txBody>
      </p:sp>
      <p:sp>
        <p:nvSpPr>
          <p:cNvPr id="4" name="Slide Number Placeholder 3">
            <a:extLst>
              <a:ext uri="{FF2B5EF4-FFF2-40B4-BE49-F238E27FC236}">
                <a16:creationId xmlns:a16="http://schemas.microsoft.com/office/drawing/2014/main" id="{597A0FBE-A676-8C50-BD3A-909DCB239CB6}"/>
              </a:ext>
            </a:extLst>
          </p:cNvPr>
          <p:cNvSpPr>
            <a:spLocks noGrp="1"/>
          </p:cNvSpPr>
          <p:nvPr>
            <p:ph type="sldNum" sz="quarter" idx="5"/>
          </p:nvPr>
        </p:nvSpPr>
        <p:spPr/>
        <p:txBody>
          <a:bodyPr/>
          <a:lstStyle/>
          <a:p>
            <a:fld id="{FE62E096-BDCD-4945-B15F-8B6DD8CACDB3}" type="slidenum">
              <a:rPr lang="en-GB"/>
              <a:t>16</a:t>
            </a:fld>
            <a:endParaRPr lang="en-GB"/>
          </a:p>
        </p:txBody>
      </p:sp>
    </p:spTree>
    <p:extLst>
      <p:ext uri="{BB962C8B-B14F-4D97-AF65-F5344CB8AC3E}">
        <p14:creationId xmlns:p14="http://schemas.microsoft.com/office/powerpoint/2010/main" val="365507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82CDC-F34A-C8B1-62CC-D97D249425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FE4F3E-C538-A4BF-F0BF-95750FBE77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1FE8FA-7BE3-7D96-BAB3-0B62EF094813}"/>
              </a:ext>
            </a:extLst>
          </p:cNvPr>
          <p:cNvSpPr>
            <a:spLocks noGrp="1"/>
          </p:cNvSpPr>
          <p:nvPr>
            <p:ph type="body" idx="1"/>
          </p:nvPr>
        </p:nvSpPr>
        <p:spPr/>
        <p:txBody>
          <a:bodyPr/>
          <a:lstStyle/>
          <a:p>
            <a:r>
              <a:rPr lang="en-US" b="1" i="0" dirty="0"/>
              <a:t>Recall Slide: Answers</a:t>
            </a:r>
          </a:p>
          <a:p>
            <a:r>
              <a:rPr lang="en-US" b="1" i="0" dirty="0"/>
              <a:t>Aim: </a:t>
            </a:r>
            <a:r>
              <a:rPr lang="en-US" i="0" dirty="0"/>
              <a:t>To consolidate understanding of the immediate and long-term effects of vaping on a person's health. </a:t>
            </a:r>
            <a:br>
              <a:rPr lang="en-US" i="0" dirty="0">
                <a:cs typeface="+mn-lt"/>
              </a:rPr>
            </a:br>
            <a:r>
              <a:rPr lang="en-US" b="1" i="0" dirty="0"/>
              <a:t>Outcome: </a:t>
            </a:r>
            <a:r>
              <a:rPr lang="en-US" i="0" dirty="0"/>
              <a:t>Pupils will be able to recall what two immediate, and two long term effects of vaping on a person's health. Pupils will be able to give one reason why people under the age of 18 should not vape.  </a:t>
            </a:r>
            <a:br>
              <a:rPr lang="en-US" i="0" dirty="0">
                <a:cs typeface="+mn-lt"/>
              </a:rPr>
            </a:br>
            <a:r>
              <a:rPr lang="en-US" b="1" i="0" dirty="0"/>
              <a:t>Activity: </a:t>
            </a:r>
            <a:r>
              <a:rPr lang="en-US" i="0" dirty="0"/>
              <a:t>Go through the speech bubbles one-by-one. </a:t>
            </a:r>
            <a:br>
              <a:rPr lang="en-US" i="0" dirty="0">
                <a:cs typeface="+mn-lt"/>
              </a:rPr>
            </a:br>
            <a:r>
              <a:rPr lang="en-US" i="0" dirty="0"/>
              <a:t>Answers: </a:t>
            </a:r>
            <a:br>
              <a:rPr lang="en-US" i="0" dirty="0">
                <a:cs typeface="+mn-lt"/>
              </a:rPr>
            </a:br>
            <a:r>
              <a:rPr lang="en-US" b="1" i="0" dirty="0"/>
              <a:t>- </a:t>
            </a:r>
            <a:r>
              <a:rPr lang="en-GB" b="1" i="0" dirty="0"/>
              <a:t>Name two </a:t>
            </a:r>
            <a:r>
              <a:rPr lang="en-GB" b="1" i="0" u="sng" dirty="0"/>
              <a:t>immediate </a:t>
            </a:r>
            <a:r>
              <a:rPr lang="en-GB" b="1" i="0" dirty="0"/>
              <a:t>effects of vaping on a person's health: </a:t>
            </a:r>
            <a:r>
              <a:rPr lang="en-GB" i="0" dirty="0"/>
              <a:t>feeling sick, feeling shaky/jittery, coughing, dizziness, headaches.</a:t>
            </a:r>
            <a:r>
              <a:rPr lang="en-GB" b="1" i="0" dirty="0"/>
              <a:t> </a:t>
            </a:r>
            <a:br>
              <a:rPr lang="en-GB" b="1" i="0" dirty="0">
                <a:cs typeface="+mn-lt"/>
              </a:rPr>
            </a:br>
            <a:r>
              <a:rPr lang="en-GB" b="1" i="0" dirty="0">
                <a:ea typeface="Calibri"/>
                <a:cs typeface="Calibri"/>
              </a:rPr>
              <a:t>- </a:t>
            </a:r>
            <a:r>
              <a:rPr lang="en-GB" b="1" i="0" dirty="0"/>
              <a:t>Name two </a:t>
            </a:r>
            <a:r>
              <a:rPr lang="en-GB" b="1" i="0" u="sng" dirty="0"/>
              <a:t>long term</a:t>
            </a:r>
            <a:r>
              <a:rPr lang="en-GB" b="1" i="0" dirty="0"/>
              <a:t> effects of vaping on a person's health:</a:t>
            </a:r>
            <a:r>
              <a:rPr lang="en-GB" i="0" dirty="0"/>
              <a:t> lung problems, heart problems, mouth problems. </a:t>
            </a:r>
            <a:br>
              <a:rPr lang="en-GB" i="0" dirty="0">
                <a:cs typeface="+mn-lt"/>
              </a:rPr>
            </a:br>
            <a:r>
              <a:rPr lang="en-GB" b="1" i="0" dirty="0"/>
              <a:t>-  Give one reason why people under the age of 18 should not vape: </a:t>
            </a:r>
            <a:r>
              <a:rPr lang="en-GB" i="0" dirty="0"/>
              <a:t>it could harm brain development, it is addictive, it could make someone use other addictive substances. </a:t>
            </a:r>
          </a:p>
          <a:p>
            <a:endParaRPr lang="en-GB" dirty="0">
              <a:ea typeface="Calibri"/>
              <a:cs typeface="Calibri"/>
            </a:endParaRPr>
          </a:p>
          <a:p>
            <a:endParaRPr lang="en-GB" dirty="0"/>
          </a:p>
          <a:p>
            <a:br>
              <a:rPr lang="en-GB" dirty="0"/>
            </a:br>
            <a:endParaRPr lang="en-GB" dirty="0"/>
          </a:p>
          <a:p>
            <a:endParaRPr lang="en-GB" dirty="0"/>
          </a:p>
          <a:p>
            <a:br>
              <a:rPr lang="en-US" dirty="0">
                <a:cs typeface="+mn-lt"/>
              </a:rPr>
            </a:br>
            <a:r>
              <a:rPr lang="en-US" b="1" dirty="0"/>
              <a:t> </a:t>
            </a:r>
            <a:endParaRPr lang="en-US" dirty="0"/>
          </a:p>
          <a:p>
            <a:endParaRPr lang="en-GB" dirty="0">
              <a:ea typeface="Calibri"/>
              <a:cs typeface="Calibri"/>
            </a:endParaRPr>
          </a:p>
        </p:txBody>
      </p:sp>
      <p:sp>
        <p:nvSpPr>
          <p:cNvPr id="4" name="Slide Number Placeholder 3">
            <a:extLst>
              <a:ext uri="{FF2B5EF4-FFF2-40B4-BE49-F238E27FC236}">
                <a16:creationId xmlns:a16="http://schemas.microsoft.com/office/drawing/2014/main" id="{D5B8D86C-7CC6-7286-7BC1-F7385EF1CBE7}"/>
              </a:ext>
            </a:extLst>
          </p:cNvPr>
          <p:cNvSpPr>
            <a:spLocks noGrp="1"/>
          </p:cNvSpPr>
          <p:nvPr>
            <p:ph type="sldNum" sz="quarter" idx="5"/>
          </p:nvPr>
        </p:nvSpPr>
        <p:spPr/>
        <p:txBody>
          <a:bodyPr/>
          <a:lstStyle/>
          <a:p>
            <a:fld id="{FE62E096-BDCD-4945-B15F-8B6DD8CACDB3}" type="slidenum">
              <a:rPr lang="en-GB"/>
              <a:t>17</a:t>
            </a:fld>
            <a:endParaRPr lang="en-GB"/>
          </a:p>
        </p:txBody>
      </p:sp>
    </p:spTree>
    <p:extLst>
      <p:ext uri="{BB962C8B-B14F-4D97-AF65-F5344CB8AC3E}">
        <p14:creationId xmlns:p14="http://schemas.microsoft.com/office/powerpoint/2010/main" val="1847206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1" kern="100" dirty="0"/>
              <a:t>Discussion Slide: Who influences our thoughts, views and decisions?</a:t>
            </a:r>
          </a:p>
          <a:p>
            <a:r>
              <a:rPr lang="en-GB" kern="100" dirty="0"/>
              <a:t>Facilitate discussion around who influences our choices, actions and behaviour.  </a:t>
            </a:r>
          </a:p>
          <a:p>
            <a:endParaRPr lang="en-GB" kern="100" dirty="0"/>
          </a:p>
          <a:p>
            <a:r>
              <a:rPr lang="en-GB" kern="100" dirty="0"/>
              <a:t>Who has the biggest effect on their choices, what they know, trust and who they turn to for advice and support? </a:t>
            </a:r>
          </a:p>
          <a:p>
            <a:r>
              <a:rPr lang="en-GB" kern="100" dirty="0"/>
              <a:t>This might be </a:t>
            </a:r>
          </a:p>
          <a:p>
            <a:r>
              <a:rPr lang="en-GB" kern="100" dirty="0"/>
              <a:t>A friend</a:t>
            </a:r>
          </a:p>
          <a:p>
            <a:r>
              <a:rPr lang="en-GB" kern="100" dirty="0"/>
              <a:t>A parent</a:t>
            </a:r>
          </a:p>
          <a:p>
            <a:r>
              <a:rPr lang="en-GB" kern="100" dirty="0"/>
              <a:t>A sibling</a:t>
            </a:r>
          </a:p>
          <a:p>
            <a:r>
              <a:rPr lang="en-GB" kern="100" dirty="0"/>
              <a:t>A grand parents</a:t>
            </a:r>
          </a:p>
          <a:p>
            <a:r>
              <a:rPr lang="en-GB" kern="100" dirty="0"/>
              <a:t>A teacher</a:t>
            </a:r>
          </a:p>
          <a:p>
            <a:r>
              <a:rPr lang="en-GB" kern="100" dirty="0"/>
              <a:t>A youth or club leader</a:t>
            </a:r>
          </a:p>
          <a:p>
            <a:r>
              <a:rPr lang="en-GB" kern="100" dirty="0"/>
              <a:t>Another trusted adult</a:t>
            </a:r>
          </a:p>
          <a:p>
            <a:endParaRPr lang="en-GB" kern="100" dirty="0"/>
          </a:p>
          <a:p>
            <a:r>
              <a:rPr lang="en-GB" kern="100" dirty="0"/>
              <a:t>pupils may say TV, older siblings, things they watch online, gaming heroes. </a:t>
            </a:r>
          </a:p>
          <a:p>
            <a:endParaRPr lang="en-GB" kern="100" dirty="0"/>
          </a:p>
          <a:p>
            <a:r>
              <a:rPr lang="en-GB" kern="100" dirty="0"/>
              <a:t>Take a few moments to discuss who might be a good influence and how a pupil would recognise that.</a:t>
            </a:r>
          </a:p>
        </p:txBody>
      </p:sp>
      <p:sp>
        <p:nvSpPr>
          <p:cNvPr id="4" name="Slide Number Placeholder 3"/>
          <p:cNvSpPr>
            <a:spLocks noGrp="1"/>
          </p:cNvSpPr>
          <p:nvPr>
            <p:ph type="sldNum" sz="quarter" idx="5"/>
          </p:nvPr>
        </p:nvSpPr>
        <p:spPr/>
        <p:txBody>
          <a:bodyPr/>
          <a:lstStyle/>
          <a:p>
            <a:fld id="{7ED2583B-0416-4875-B919-A7A9CBD1C777}" type="slidenum">
              <a:rPr lang="en-GB" smtClean="0"/>
              <a:t>18</a:t>
            </a:fld>
            <a:endParaRPr lang="en-GB"/>
          </a:p>
        </p:txBody>
      </p:sp>
    </p:spTree>
    <p:extLst>
      <p:ext uri="{BB962C8B-B14F-4D97-AF65-F5344CB8AC3E}">
        <p14:creationId xmlns:p14="http://schemas.microsoft.com/office/powerpoint/2010/main" val="14452726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6C25C-AD72-5B9F-030D-49EC3C89D3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10A70A-AEA7-F6C1-6E13-9AD70BC862B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ECE0A1E-CAC9-9019-6303-A14E47A15531}"/>
              </a:ext>
            </a:extLst>
          </p:cNvPr>
          <p:cNvSpPr>
            <a:spLocks noGrp="1"/>
          </p:cNvSpPr>
          <p:nvPr>
            <p:ph type="body" idx="1"/>
          </p:nvPr>
        </p:nvSpPr>
        <p:spPr/>
        <p:txBody>
          <a:bodyPr/>
          <a:lstStyle/>
          <a:p>
            <a:r>
              <a:rPr lang="en-US" b="1" i="1" dirty="0">
                <a:ea typeface="Calibri"/>
                <a:cs typeface="Calibri"/>
              </a:rPr>
              <a:t>Optional Activity Slide:  Peer Pressure Role Play</a:t>
            </a:r>
          </a:p>
          <a:p>
            <a:endParaRPr lang="en-US" b="1" i="1" dirty="0">
              <a:ea typeface="Calibri"/>
              <a:cs typeface="Calibri"/>
            </a:endParaRPr>
          </a:p>
          <a:p>
            <a:r>
              <a:rPr lang="en-US" dirty="0">
                <a:ea typeface="Calibri"/>
                <a:cs typeface="Calibri"/>
              </a:rPr>
              <a:t>Teachers should go through the scenario with the class. Think/Pair/Share approach gives time to think about their answer in pairs and prepare before participating in the role play.  </a:t>
            </a:r>
          </a:p>
        </p:txBody>
      </p:sp>
      <p:sp>
        <p:nvSpPr>
          <p:cNvPr id="4" name="Slide Number Placeholder 3">
            <a:extLst>
              <a:ext uri="{FF2B5EF4-FFF2-40B4-BE49-F238E27FC236}">
                <a16:creationId xmlns:a16="http://schemas.microsoft.com/office/drawing/2014/main" id="{9ADBC24A-BFA2-BDB5-5C8D-3041EE3BCC16}"/>
              </a:ext>
            </a:extLst>
          </p:cNvPr>
          <p:cNvSpPr>
            <a:spLocks noGrp="1"/>
          </p:cNvSpPr>
          <p:nvPr>
            <p:ph type="sldNum" sz="quarter" idx="5"/>
          </p:nvPr>
        </p:nvSpPr>
        <p:spPr/>
        <p:txBody>
          <a:bodyPr/>
          <a:lstStyle/>
          <a:p>
            <a:pPr>
              <a:defRPr/>
            </a:pPr>
            <a:fld id="{B246BCCD-1C6F-7D46-8D6F-50DD062CAD7A}" type="slidenum">
              <a:rPr lang="en-US" altLang="en-US" smtClean="0"/>
              <a:pPr>
                <a:defRPr/>
              </a:pPr>
              <a:t>19</a:t>
            </a:fld>
            <a:endParaRPr lang="en-US" altLang="en-US"/>
          </a:p>
        </p:txBody>
      </p:sp>
    </p:spTree>
    <p:extLst>
      <p:ext uri="{BB962C8B-B14F-4D97-AF65-F5344CB8AC3E}">
        <p14:creationId xmlns:p14="http://schemas.microsoft.com/office/powerpoint/2010/main" val="317098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1" dirty="0">
                <a:solidFill>
                  <a:srgbClr val="000000"/>
                </a:solidFill>
                <a:effectLst/>
                <a:latin typeface="Aptos" panose="020B0004020202020204" pitchFamily="34" charset="0"/>
              </a:rPr>
              <a:t>Discussion Slide:</a:t>
            </a:r>
            <a:r>
              <a:rPr lang="en-GB" sz="1800" b="1" i="0" dirty="0">
                <a:solidFill>
                  <a:srgbClr val="000000"/>
                </a:solidFill>
                <a:effectLst/>
                <a:latin typeface="Aptos" panose="020B0004020202020204" pitchFamily="34" charset="0"/>
              </a:rPr>
              <a:t> Ground Rules for Learning</a:t>
            </a:r>
            <a:r>
              <a:rPr lang="en-GB" sz="1800" b="0" i="0" dirty="0">
                <a:solidFill>
                  <a:srgbClr val="000000"/>
                </a:solidFill>
                <a:effectLst/>
                <a:latin typeface="Aptos" panose="020B0004020202020204" pitchFamily="34" charset="0"/>
              </a:rPr>
              <a:t> </a:t>
            </a:r>
            <a:endParaRPr lang="en-GB" sz="1800" b="0" i="0" dirty="0">
              <a:solidFill>
                <a:srgbClr val="000000"/>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The aim of this slide is to establish expectations to ensure all pupils can effectively participate in the lesson.</a:t>
            </a:r>
            <a:endParaRPr lang="en-US" sz="18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t>Discuss each “ground rule” with the class. Teachers can check pupils’ understanding of the ground rules by asking them for a thumbs-up to confirm their agreement. It is important to note that some pupils may know adults who vape. Information about how vaping affects health might cause concern for these pupils. Teachers should be mindful of this and remind them they can speak to a "Trusted Adult" refer to the symbol to support discussing this. Teachers may wish to remind pupils of what a trusted adult is and provide examples, such as a parent, teacher, or other member of staff.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The slides also include an opportunity to ask pupils if there are any additional ground rules they wish to add.</a:t>
            </a:r>
            <a:endParaRPr lang="en-US" sz="1800" dirty="0">
              <a:ea typeface="Calibri" panose="020F0502020204030204"/>
              <a:cs typeface="Calibri" panose="020F0502020204030204"/>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08248B4-05AC-4B1A-992B-69771E8850E2}" type="slidenum">
              <a:rPr lang="en-GB" smtClean="0"/>
              <a:t>2</a:t>
            </a:fld>
            <a:endParaRPr lang="en-GB"/>
          </a:p>
        </p:txBody>
      </p:sp>
    </p:spTree>
    <p:extLst>
      <p:ext uri="{BB962C8B-B14F-4D97-AF65-F5344CB8AC3E}">
        <p14:creationId xmlns:p14="http://schemas.microsoft.com/office/powerpoint/2010/main" val="4152303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 y="4373218"/>
            <a:ext cx="6810374" cy="3627782"/>
          </a:xfrm>
        </p:spPr>
        <p:txBody>
          <a:bodyPr/>
          <a:lstStyle/>
          <a:p>
            <a:r>
              <a:rPr lang="en-GB" sz="1800" b="1" dirty="0"/>
              <a:t>Information Slide: Peer Pressure vs. Peer Influence</a:t>
            </a:r>
          </a:p>
          <a:p>
            <a:r>
              <a:rPr lang="en-GB" sz="1800" b="1" dirty="0"/>
              <a:t>Aim:</a:t>
            </a:r>
          </a:p>
          <a:p>
            <a:r>
              <a:rPr lang="en-GB" sz="1800" dirty="0"/>
              <a:t>To help pupils understand the difference between </a:t>
            </a:r>
            <a:r>
              <a:rPr lang="en-GB" sz="1800" b="1" dirty="0"/>
              <a:t>peer pressure</a:t>
            </a:r>
            <a:r>
              <a:rPr lang="en-GB" sz="1800" dirty="0"/>
              <a:t> and </a:t>
            </a:r>
            <a:r>
              <a:rPr lang="en-GB" sz="1800" b="1" dirty="0"/>
              <a:t>peer influence</a:t>
            </a:r>
            <a:r>
              <a:rPr lang="en-GB" sz="1800" dirty="0"/>
              <a:t>.</a:t>
            </a:r>
          </a:p>
          <a:p>
            <a:r>
              <a:rPr lang="en-GB" sz="1800" dirty="0"/>
              <a:t>To encourage pupils to recognise situations that may feel uncomfortable and think about how to respond.</a:t>
            </a:r>
          </a:p>
          <a:p>
            <a:endParaRPr lang="en-GB" sz="1800" b="1" dirty="0"/>
          </a:p>
          <a:p>
            <a:r>
              <a:rPr lang="en-GB" sz="1800" b="1" dirty="0"/>
              <a:t>What is Peer Pressure? - Key Explanation</a:t>
            </a:r>
          </a:p>
          <a:p>
            <a:r>
              <a:rPr lang="en-GB" sz="1800" dirty="0"/>
              <a:t>Peer pressure is </a:t>
            </a:r>
            <a:r>
              <a:rPr lang="en-GB" sz="1800" b="1" dirty="0"/>
              <a:t>direct</a:t>
            </a:r>
            <a:r>
              <a:rPr lang="en-GB" sz="1800" dirty="0"/>
              <a:t>.</a:t>
            </a:r>
          </a:p>
          <a:p>
            <a:r>
              <a:rPr lang="en-GB" sz="1800" dirty="0"/>
              <a:t>Someone </a:t>
            </a:r>
            <a:r>
              <a:rPr lang="en-GB" sz="1800" b="1" dirty="0"/>
              <a:t>tells</a:t>
            </a:r>
            <a:r>
              <a:rPr lang="en-GB" sz="1800" dirty="0"/>
              <a:t>, </a:t>
            </a:r>
            <a:r>
              <a:rPr lang="en-GB" sz="1800" b="1" dirty="0"/>
              <a:t>pushes</a:t>
            </a:r>
            <a:r>
              <a:rPr lang="en-GB" sz="1800" dirty="0"/>
              <a:t>, or </a:t>
            </a:r>
            <a:r>
              <a:rPr lang="en-GB" sz="1800" b="1" dirty="0"/>
              <a:t>insists</a:t>
            </a:r>
            <a:r>
              <a:rPr lang="en-GB" sz="1800" dirty="0"/>
              <a:t> that another person should do something.</a:t>
            </a:r>
          </a:p>
          <a:p>
            <a:r>
              <a:rPr lang="en-GB" sz="1800" dirty="0"/>
              <a:t>It often feels uncomfortable or difficult to say no.</a:t>
            </a:r>
          </a:p>
          <a:p>
            <a:r>
              <a:rPr lang="en-GB" sz="1800" b="1" dirty="0"/>
              <a:t>Examples you can offer the class (age-appropriate):</a:t>
            </a:r>
          </a:p>
          <a:p>
            <a:r>
              <a:rPr lang="en-GB" sz="1800" dirty="0"/>
              <a:t>“Come on, just try it.”</a:t>
            </a:r>
          </a:p>
          <a:p>
            <a:r>
              <a:rPr lang="en-GB" sz="1800" dirty="0"/>
              <a:t>“If you do this, you can sit with us.”</a:t>
            </a:r>
          </a:p>
          <a:p>
            <a:r>
              <a:rPr lang="en-GB" sz="1800" dirty="0"/>
              <a:t>“Everyone is doing it—don’t be boring.”</a:t>
            </a:r>
          </a:p>
          <a:p>
            <a:endParaRPr lang="en-GB" sz="1800" b="1" dirty="0"/>
          </a:p>
          <a:p>
            <a:r>
              <a:rPr lang="en-GB" sz="1800" dirty="0"/>
              <a:t>Clarify that peer pressure can have </a:t>
            </a:r>
            <a:r>
              <a:rPr lang="en-GB" sz="1800" b="1" dirty="0"/>
              <a:t>positive</a:t>
            </a:r>
            <a:r>
              <a:rPr lang="en-GB" sz="1800" dirty="0"/>
              <a:t> intent (e.g., encouraging someone to join a team, try a new club) or </a:t>
            </a:r>
            <a:r>
              <a:rPr lang="en-GB" sz="1800" b="1" dirty="0"/>
              <a:t>negative</a:t>
            </a:r>
            <a:r>
              <a:rPr lang="en-GB" sz="1800" dirty="0"/>
              <a:t> intent (e.g., pressuring someone to vape, be unkind, break a rule).</a:t>
            </a:r>
          </a:p>
          <a:p>
            <a:endParaRPr lang="en-GB" sz="1800" b="0" dirty="0"/>
          </a:p>
          <a:p>
            <a:r>
              <a:rPr lang="en-GB" sz="1800" b="1" dirty="0"/>
              <a:t>What is Peer Influence? - Key Explanation</a:t>
            </a:r>
          </a:p>
          <a:p>
            <a:r>
              <a:rPr lang="en-GB" sz="1800" dirty="0"/>
              <a:t>Peer influence is </a:t>
            </a:r>
            <a:r>
              <a:rPr lang="en-GB" sz="1800" b="1" dirty="0"/>
              <a:t>indirect</a:t>
            </a:r>
            <a:r>
              <a:rPr lang="en-GB" sz="1800" dirty="0"/>
              <a:t>.</a:t>
            </a:r>
          </a:p>
          <a:p>
            <a:r>
              <a:rPr lang="en-GB" sz="1800" dirty="0"/>
              <a:t>It happens when a student </a:t>
            </a:r>
            <a:r>
              <a:rPr lang="en-GB" sz="1800" b="1" dirty="0"/>
              <a:t>copies</a:t>
            </a:r>
            <a:r>
              <a:rPr lang="en-GB" sz="1800" dirty="0"/>
              <a:t> others to fit in, look “cool,” or be accepted.</a:t>
            </a:r>
          </a:p>
          <a:p>
            <a:r>
              <a:rPr lang="en-GB" sz="1800" dirty="0"/>
              <a:t>No one has to say anything directly—the behaviour of the group influences the individual.</a:t>
            </a:r>
          </a:p>
          <a:p>
            <a:r>
              <a:rPr lang="en-GB" sz="1800" b="1" dirty="0"/>
              <a:t>Examples you can give the class:</a:t>
            </a:r>
          </a:p>
          <a:p>
            <a:r>
              <a:rPr lang="en-GB" sz="1800" dirty="0"/>
              <a:t>A student starts wearing the same clothes their friends wear.</a:t>
            </a:r>
          </a:p>
          <a:p>
            <a:r>
              <a:rPr lang="en-GB" sz="1800" dirty="0"/>
              <a:t>Someone begins using slang that classmates use.</a:t>
            </a:r>
          </a:p>
          <a:p>
            <a:r>
              <a:rPr lang="en-GB" sz="1800" dirty="0"/>
              <a:t>Someone tries something risky because they see others doing it, not because they were asked to or pressured.</a:t>
            </a:r>
          </a:p>
          <a:p>
            <a:endParaRPr lang="en-GB" sz="1800" b="1" dirty="0"/>
          </a:p>
          <a:p>
            <a:r>
              <a:rPr lang="en-GB" sz="1800" dirty="0"/>
              <a:t>Emphasise that peer influence can also be positive (e.g., copying friends who work hard, behave kindly, or make healthy choices).</a:t>
            </a:r>
          </a:p>
        </p:txBody>
      </p:sp>
      <p:sp>
        <p:nvSpPr>
          <p:cNvPr id="4" name="Slide Number Placeholder 3"/>
          <p:cNvSpPr>
            <a:spLocks noGrp="1"/>
          </p:cNvSpPr>
          <p:nvPr>
            <p:ph type="sldNum" sz="quarter" idx="5"/>
          </p:nvPr>
        </p:nvSpPr>
        <p:spPr/>
        <p:txBody>
          <a:bodyPr/>
          <a:lstStyle/>
          <a:p>
            <a:fld id="{2150E3EA-30E0-4E3B-BAF5-7F3350B9C003}" type="slidenum">
              <a:rPr lang="en-GB" smtClean="0"/>
              <a:t>20</a:t>
            </a:fld>
            <a:endParaRPr lang="en-GB"/>
          </a:p>
        </p:txBody>
      </p:sp>
      <p:sp>
        <p:nvSpPr>
          <p:cNvPr id="5" name="Header Placeholder 4">
            <a:extLst>
              <a:ext uri="{FF2B5EF4-FFF2-40B4-BE49-F238E27FC236}">
                <a16:creationId xmlns:a16="http://schemas.microsoft.com/office/drawing/2014/main" id="{4BCE9F58-D8D3-4F2C-A92A-576BA4AAC681}"/>
              </a:ext>
            </a:extLst>
          </p:cNvPr>
          <p:cNvSpPr>
            <a:spLocks noGrp="1"/>
          </p:cNvSpPr>
          <p:nvPr>
            <p:ph type="hdr" sz="quarter"/>
          </p:nvPr>
        </p:nvSpPr>
        <p:spPr/>
        <p:txBody>
          <a:bodyPr/>
          <a:lstStyle/>
          <a:p>
            <a:endParaRPr lang="en-GB"/>
          </a:p>
        </p:txBody>
      </p:sp>
    </p:spTree>
    <p:extLst>
      <p:ext uri="{BB962C8B-B14F-4D97-AF65-F5344CB8AC3E}">
        <p14:creationId xmlns:p14="http://schemas.microsoft.com/office/powerpoint/2010/main" val="18699966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1" dirty="0"/>
              <a:t>Activity Slide: You Decide: peer pressure/peer influence/safe/legal?</a:t>
            </a:r>
            <a:br>
              <a:rPr lang="en-GB" b="1" dirty="0">
                <a:cs typeface="+mn-lt"/>
              </a:rPr>
            </a:br>
            <a:r>
              <a:rPr lang="en-GB" b="1" dirty="0"/>
              <a:t>Aim: </a:t>
            </a:r>
            <a:r>
              <a:rPr lang="en-GB" dirty="0"/>
              <a:t>To help pupils explore and understand the differences between safe, unsafe, legal, and illegal situations related to vaping.</a:t>
            </a:r>
            <a:r>
              <a:rPr lang="en-US" dirty="0">
                <a:ea typeface="Calibri" panose="020F0502020204030204"/>
                <a:cs typeface="Calibri" panose="020F0502020204030204"/>
              </a:rPr>
              <a:t>  They </a:t>
            </a:r>
            <a:r>
              <a:rPr lang="en-GB" dirty="0"/>
              <a:t>will demonstrate their understanding by categorising real-life scenarios and explaining their reasoning, deepening their awareness of health risks, peer pressure, and legal issues surrounding vaping.</a:t>
            </a:r>
            <a:endParaRPr lang="en-GB" dirty="0">
              <a:ea typeface="Calibri"/>
              <a:cs typeface="Calibri"/>
            </a:endParaRPr>
          </a:p>
          <a:p>
            <a:r>
              <a:rPr lang="en-GB" b="1" dirty="0"/>
              <a:t>Activity:</a:t>
            </a:r>
            <a:r>
              <a:rPr lang="en-GB" dirty="0"/>
              <a:t> Teachers will read out or display one scenario at a time from the slide deck. Each scenario presents a situation related to vaping, such as trying a vape, buying one, or resisting peer pressure.</a:t>
            </a:r>
            <a:endParaRPr lang="en-GB" dirty="0">
              <a:ea typeface="Calibri"/>
              <a:cs typeface="Calibri"/>
            </a:endParaRPr>
          </a:p>
          <a:p>
            <a:r>
              <a:rPr lang="en-GB" dirty="0"/>
              <a:t>Ask pupils to decide whether the situation is </a:t>
            </a:r>
            <a:r>
              <a:rPr lang="en-GB" b="1" dirty="0"/>
              <a:t>Safe</a:t>
            </a:r>
            <a:r>
              <a:rPr lang="en-GB" dirty="0"/>
              <a:t>, </a:t>
            </a:r>
            <a:r>
              <a:rPr lang="en-GB" b="1" dirty="0"/>
              <a:t>Unsafe</a:t>
            </a:r>
            <a:r>
              <a:rPr lang="en-GB" dirty="0"/>
              <a:t>, </a:t>
            </a:r>
            <a:r>
              <a:rPr lang="en-GB" b="1" dirty="0"/>
              <a:t>Legal</a:t>
            </a:r>
            <a:r>
              <a:rPr lang="en-GB" dirty="0"/>
              <a:t>, or </a:t>
            </a:r>
            <a:r>
              <a:rPr lang="en-GB" b="1" dirty="0"/>
              <a:t>Illegal</a:t>
            </a:r>
            <a:r>
              <a:rPr lang="en-GB" dirty="0"/>
              <a:t>. After each response, ask pupils to explain their reasoning, highlight positive behaviours like knowing and showing our boundaries and seeking help from trusted adults.</a:t>
            </a:r>
            <a:endParaRPr lang="en-GB" dirty="0">
              <a:ea typeface="Calibri"/>
              <a:cs typeface="Calibri"/>
            </a:endParaRPr>
          </a:p>
          <a:p>
            <a:r>
              <a:rPr lang="en-GB" dirty="0"/>
              <a:t>Share that some answers may fall into </a:t>
            </a:r>
            <a:r>
              <a:rPr lang="en-GB" b="1" dirty="0"/>
              <a:t>more than one category</a:t>
            </a:r>
            <a:r>
              <a:rPr lang="en-GB" dirty="0"/>
              <a:t> (e.g., a behaviour might be legal but unsafe).</a:t>
            </a:r>
            <a:endParaRPr lang="en-GB" dirty="0">
              <a:ea typeface="Calibri"/>
              <a:cs typeface="Calibri"/>
            </a:endParaRPr>
          </a:p>
          <a:p>
            <a:r>
              <a:rPr lang="en-GB" dirty="0"/>
              <a:t>This activity can be done as a whole class or in small groups. The teacher can decide to label the four corners of the room "legal", "illegal", "safe", "unsafe" labels and have pupils move around the room. </a:t>
            </a:r>
            <a:endParaRPr lang="en-GB" dirty="0">
              <a:ea typeface="Calibri"/>
              <a:cs typeface="Calibri"/>
            </a:endParaRPr>
          </a:p>
        </p:txBody>
      </p:sp>
      <p:sp>
        <p:nvSpPr>
          <p:cNvPr id="4" name="Slide Number Placeholder 3"/>
          <p:cNvSpPr>
            <a:spLocks noGrp="1"/>
          </p:cNvSpPr>
          <p:nvPr>
            <p:ph type="sldNum" sz="quarter" idx="5"/>
          </p:nvPr>
        </p:nvSpPr>
        <p:spPr/>
        <p:txBody>
          <a:bodyPr/>
          <a:lstStyle/>
          <a:p>
            <a:fld id="{148689C8-C92C-4FAC-AD59-D06DD6FFE5B6}" type="slidenum">
              <a:t>21</a:t>
            </a:fld>
            <a:endParaRPr lang="en-GB"/>
          </a:p>
        </p:txBody>
      </p:sp>
    </p:spTree>
    <p:extLst>
      <p:ext uri="{BB962C8B-B14F-4D97-AF65-F5344CB8AC3E}">
        <p14:creationId xmlns:p14="http://schemas.microsoft.com/office/powerpoint/2010/main" val="6876958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1" dirty="0"/>
              <a:t>Activity Slide: You Decide: peer pressure/peer influence/safe/legal?</a:t>
            </a:r>
            <a:br>
              <a:rPr lang="en-GB" b="1" dirty="0">
                <a:cs typeface="+mn-lt"/>
              </a:rPr>
            </a:br>
            <a:r>
              <a:rPr lang="en-GB" dirty="0"/>
              <a:t>"</a:t>
            </a:r>
            <a:r>
              <a:rPr lang="en-US" dirty="0"/>
              <a:t>Refusing to try a vape even when others are doing it.".</a:t>
            </a:r>
            <a:r>
              <a:rPr lang="en-US" b="1" dirty="0"/>
              <a:t> Safe. Legal. </a:t>
            </a:r>
            <a:r>
              <a:rPr lang="en-US" dirty="0" err="1"/>
              <a:t>Emphasise</a:t>
            </a:r>
            <a:r>
              <a:rPr lang="en-US" dirty="0"/>
              <a:t> that it is okay to say "no" to something that makes you uncomfortable, or that you know is wrong. Highlight that a person has to be over the age of 18 to buy a vape. Vaping can lead to dizziness, headaches and vomiting. Vapes contain nicotine which is a drug. This is not meant for children. Highlight that it is illegal to give or buy a vape for a person who is under 18. </a:t>
            </a:r>
          </a:p>
          <a:p>
            <a:endParaRPr lang="en-US" b="1" dirty="0">
              <a:ea typeface="Calibri"/>
              <a:cs typeface="Calibri"/>
            </a:endParaRPr>
          </a:p>
        </p:txBody>
      </p:sp>
      <p:sp>
        <p:nvSpPr>
          <p:cNvPr id="4" name="Slide Number Placeholder 3"/>
          <p:cNvSpPr>
            <a:spLocks noGrp="1"/>
          </p:cNvSpPr>
          <p:nvPr>
            <p:ph type="sldNum" sz="quarter" idx="5"/>
          </p:nvPr>
        </p:nvSpPr>
        <p:spPr/>
        <p:txBody>
          <a:bodyPr/>
          <a:lstStyle/>
          <a:p>
            <a:fld id="{162DB525-C6EE-4621-AFDD-9E6C7BFBC1D2}" type="slidenum">
              <a:t>22</a:t>
            </a:fld>
            <a:endParaRPr lang="en-GB"/>
          </a:p>
        </p:txBody>
      </p:sp>
    </p:spTree>
    <p:extLst>
      <p:ext uri="{BB962C8B-B14F-4D97-AF65-F5344CB8AC3E}">
        <p14:creationId xmlns:p14="http://schemas.microsoft.com/office/powerpoint/2010/main" val="24719038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1" dirty="0"/>
              <a:t>Activity Slide: You Decide: peer pressure/peer influence/safe/legal? </a:t>
            </a:r>
          </a:p>
          <a:p>
            <a:r>
              <a:rPr lang="en-GB" i="1" dirty="0"/>
              <a:t>"</a:t>
            </a:r>
            <a:r>
              <a:rPr lang="en-US" dirty="0"/>
              <a:t>An older teenager buys a vape and dares a child to try it."</a:t>
            </a:r>
            <a:r>
              <a:rPr lang="en-US" b="1" dirty="0"/>
              <a:t> Illegal. Unsafe. </a:t>
            </a:r>
            <a:r>
              <a:rPr lang="en-US" dirty="0"/>
              <a:t>It is illegal for anyone </a:t>
            </a:r>
            <a:r>
              <a:rPr lang="en-US" b="0" dirty="0"/>
              <a:t>under 18 to buy a vape </a:t>
            </a:r>
            <a:r>
              <a:rPr lang="en-US" dirty="0"/>
              <a:t>in the UK. It is illegal for someone over the age of 18 to buy a vape for someone under the age of 18 - this is calling buying by proxy. Encouraging someone else who is underage to try a vape also breaks the law, especially if it involves pressure or sharing. Vaping can be harmful to young people's lungs and heart and may lead to </a:t>
            </a:r>
            <a:r>
              <a:rPr lang="en-US" b="1" dirty="0"/>
              <a:t>nicotine addiction</a:t>
            </a:r>
            <a:r>
              <a:rPr lang="en-US" dirty="0"/>
              <a:t>. Peer pressure in this context makes it </a:t>
            </a:r>
            <a:r>
              <a:rPr lang="en-US" b="1" dirty="0"/>
              <a:t>emotionally unsafe</a:t>
            </a:r>
            <a:r>
              <a:rPr lang="en-US" dirty="0"/>
              <a:t>, too - it can make someone feel uncomfortable or pressured to do something harmful.</a:t>
            </a:r>
            <a:endParaRPr lang="en-US" dirty="0">
              <a:highlight>
                <a:srgbClr val="FFFF00"/>
              </a:highlight>
              <a:ea typeface="Calibri"/>
              <a:cs typeface="Calibri"/>
            </a:endParaRPr>
          </a:p>
          <a:p>
            <a:endParaRPr lang="en-US" dirty="0">
              <a:ea typeface="Calibri"/>
              <a:cs typeface="Calibri"/>
            </a:endParaRPr>
          </a:p>
          <a:p>
            <a:endParaRPr lang="en-US" b="1" dirty="0">
              <a:ea typeface="Calibri"/>
              <a:cs typeface="Calibri"/>
            </a:endParaRPr>
          </a:p>
        </p:txBody>
      </p:sp>
      <p:sp>
        <p:nvSpPr>
          <p:cNvPr id="4" name="Slide Number Placeholder 3"/>
          <p:cNvSpPr>
            <a:spLocks noGrp="1"/>
          </p:cNvSpPr>
          <p:nvPr>
            <p:ph type="sldNum" sz="quarter" idx="5"/>
          </p:nvPr>
        </p:nvSpPr>
        <p:spPr/>
        <p:txBody>
          <a:bodyPr/>
          <a:lstStyle/>
          <a:p>
            <a:fld id="{162DB525-C6EE-4621-AFDD-9E6C7BFBC1D2}" type="slidenum">
              <a:t>23</a:t>
            </a:fld>
            <a:endParaRPr lang="en-GB"/>
          </a:p>
        </p:txBody>
      </p:sp>
    </p:spTree>
    <p:extLst>
      <p:ext uri="{BB962C8B-B14F-4D97-AF65-F5344CB8AC3E}">
        <p14:creationId xmlns:p14="http://schemas.microsoft.com/office/powerpoint/2010/main" val="4925849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55320-E006-F931-B2B2-9B339D1B41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3DE460-7C50-9765-183D-7FB27B966B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2DC2E9-79CB-1F54-AC6C-37F772EEA22D}"/>
              </a:ext>
            </a:extLst>
          </p:cNvPr>
          <p:cNvSpPr>
            <a:spLocks noGrp="1"/>
          </p:cNvSpPr>
          <p:nvPr>
            <p:ph type="body" idx="1"/>
          </p:nvPr>
        </p:nvSpPr>
        <p:spPr/>
        <p:txBody>
          <a:bodyPr/>
          <a:lstStyle/>
          <a:p>
            <a:r>
              <a:rPr lang="en-GB" b="1" i="1" dirty="0"/>
              <a:t>Activity Slide: You Decide: peer pressure/peer influence/safe/legal?</a:t>
            </a:r>
          </a:p>
          <a:p>
            <a:r>
              <a:rPr lang="en-GB" i="1" dirty="0"/>
              <a:t>"</a:t>
            </a:r>
            <a:r>
              <a:rPr lang="en-US" dirty="0"/>
              <a:t>Picking up a vape in the park and trying it." </a:t>
            </a:r>
            <a:r>
              <a:rPr lang="en-US" b="1" dirty="0"/>
              <a:t>Unsafe.</a:t>
            </a:r>
            <a:r>
              <a:rPr lang="en-US" dirty="0"/>
              <a:t> Picking up a vape in a public place can be very dangerous. It could be contaminated, damaged, or contain unknown substances. Vapes often contain nicotine, which is a drug and can be highly addictive. Vaping can lead to dizziness, headaches and vomiting. This is not safe for children.</a:t>
            </a:r>
          </a:p>
        </p:txBody>
      </p:sp>
      <p:sp>
        <p:nvSpPr>
          <p:cNvPr id="4" name="Slide Number Placeholder 3">
            <a:extLst>
              <a:ext uri="{FF2B5EF4-FFF2-40B4-BE49-F238E27FC236}">
                <a16:creationId xmlns:a16="http://schemas.microsoft.com/office/drawing/2014/main" id="{D66CA517-529C-A1E9-0BDC-76DCE41A5933}"/>
              </a:ext>
            </a:extLst>
          </p:cNvPr>
          <p:cNvSpPr>
            <a:spLocks noGrp="1"/>
          </p:cNvSpPr>
          <p:nvPr>
            <p:ph type="sldNum" sz="quarter" idx="5"/>
          </p:nvPr>
        </p:nvSpPr>
        <p:spPr/>
        <p:txBody>
          <a:bodyPr/>
          <a:lstStyle/>
          <a:p>
            <a:fld id="{162DB525-C6EE-4621-AFDD-9E6C7BFBC1D2}" type="slidenum">
              <a:t>24</a:t>
            </a:fld>
            <a:endParaRPr lang="en-GB"/>
          </a:p>
        </p:txBody>
      </p:sp>
    </p:spTree>
    <p:extLst>
      <p:ext uri="{BB962C8B-B14F-4D97-AF65-F5344CB8AC3E}">
        <p14:creationId xmlns:p14="http://schemas.microsoft.com/office/powerpoint/2010/main" val="34676344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346A8-07F6-D6C8-8E29-8DE7185F99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466353-4F20-B9E2-36D2-1FB3AB2463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3EA94D-DC20-14E7-7593-6FA59BB6DC52}"/>
              </a:ext>
            </a:extLst>
          </p:cNvPr>
          <p:cNvSpPr>
            <a:spLocks noGrp="1"/>
          </p:cNvSpPr>
          <p:nvPr>
            <p:ph type="body" idx="1"/>
          </p:nvPr>
        </p:nvSpPr>
        <p:spPr/>
        <p:txBody>
          <a:bodyPr/>
          <a:lstStyle/>
          <a:p>
            <a:r>
              <a:rPr lang="en-GB" b="1" i="0" kern="100" dirty="0"/>
              <a:t>Discussion Slide: Influencer/Positive real person – what is the difference?</a:t>
            </a:r>
          </a:p>
          <a:p>
            <a:endParaRPr lang="en-GB" b="1" i="1" kern="100" dirty="0"/>
          </a:p>
          <a:p>
            <a:r>
              <a:rPr lang="en-GB" sz="1200" b="0" i="0" u="none" strike="noStrike" kern="1200" dirty="0">
                <a:solidFill>
                  <a:schemeClr val="tx1"/>
                </a:solidFill>
                <a:effectLst/>
                <a:latin typeface="+mn-lt"/>
                <a:ea typeface="+mn-ea"/>
                <a:cs typeface="+mn-cs"/>
              </a:rPr>
              <a:t>Teacher facilitates class discussion about the difference between influencers and positive real people to help pupils reflect on where they find good advice and support. It teaches them to critically think about who influences their decisions and encourages them to value people who genuinely care for their wellbeing, such as family, friends, and teachers. This learning promotes sound decision-making, self-esteem, and resilience by recognising positive role models who support healthy choices and personal growth.</a:t>
            </a:r>
            <a:endParaRPr lang="en-GB" b="1" i="1" kern="100" dirty="0">
              <a:ea typeface="Calibri"/>
              <a:cs typeface="Calibri"/>
            </a:endParaRPr>
          </a:p>
        </p:txBody>
      </p:sp>
      <p:sp>
        <p:nvSpPr>
          <p:cNvPr id="4" name="Slide Number Placeholder 3">
            <a:extLst>
              <a:ext uri="{FF2B5EF4-FFF2-40B4-BE49-F238E27FC236}">
                <a16:creationId xmlns:a16="http://schemas.microsoft.com/office/drawing/2014/main" id="{8491479C-8F69-E7E8-4B31-D2411545337A}"/>
              </a:ext>
            </a:extLst>
          </p:cNvPr>
          <p:cNvSpPr>
            <a:spLocks noGrp="1"/>
          </p:cNvSpPr>
          <p:nvPr>
            <p:ph type="sldNum" sz="quarter" idx="5"/>
          </p:nvPr>
        </p:nvSpPr>
        <p:spPr/>
        <p:txBody>
          <a:bodyPr/>
          <a:lstStyle/>
          <a:p>
            <a:fld id="{7ED2583B-0416-4875-B919-A7A9CBD1C777}" type="slidenum">
              <a:rPr lang="en-GB" smtClean="0"/>
              <a:t>25</a:t>
            </a:fld>
            <a:endParaRPr lang="en-GB"/>
          </a:p>
        </p:txBody>
      </p:sp>
    </p:spTree>
    <p:extLst>
      <p:ext uri="{BB962C8B-B14F-4D97-AF65-F5344CB8AC3E}">
        <p14:creationId xmlns:p14="http://schemas.microsoft.com/office/powerpoint/2010/main" val="13506425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392E2-606B-C53E-4FB6-66D4AA4AF2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BC05C0-495F-1029-76BF-0551BDB708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81C09C-F7DE-A3A8-DED3-DEECC73375AD}"/>
              </a:ext>
            </a:extLst>
          </p:cNvPr>
          <p:cNvSpPr>
            <a:spLocks noGrp="1"/>
          </p:cNvSpPr>
          <p:nvPr>
            <p:ph type="body" idx="1"/>
          </p:nvPr>
        </p:nvSpPr>
        <p:spPr/>
        <p:txBody>
          <a:bodyPr/>
          <a:lstStyle/>
          <a:p>
            <a:r>
              <a:rPr lang="en-GB" b="1" i="0" kern="100" dirty="0"/>
              <a:t>Discussion Slide: Influencer/Positive real person – what is the difference?</a:t>
            </a:r>
          </a:p>
          <a:p>
            <a:r>
              <a:rPr lang="en-GB" sz="1200" b="1" i="0" u="none" strike="noStrike" kern="1200" dirty="0">
                <a:solidFill>
                  <a:schemeClr val="tx1"/>
                </a:solidFill>
                <a:effectLst/>
                <a:latin typeface="+mn-lt"/>
                <a:ea typeface="+mn-ea"/>
                <a:cs typeface="+mn-cs"/>
              </a:rPr>
              <a:t>Answers</a:t>
            </a:r>
          </a:p>
          <a:p>
            <a:r>
              <a:rPr lang="en-GB" sz="1200" b="0" i="0" u="none" strike="noStrike" kern="1200" dirty="0">
                <a:solidFill>
                  <a:schemeClr val="tx1"/>
                </a:solidFill>
                <a:effectLst/>
                <a:latin typeface="+mn-lt"/>
                <a:ea typeface="+mn-ea"/>
                <a:cs typeface="+mn-cs"/>
              </a:rPr>
              <a:t>Teacher shares the answers defining each term.  </a:t>
            </a:r>
          </a:p>
          <a:p>
            <a:r>
              <a:rPr lang="en-GB" sz="1200" b="1" i="0" u="none" strike="noStrike" kern="1200" dirty="0">
                <a:solidFill>
                  <a:schemeClr val="tx1"/>
                </a:solidFill>
                <a:effectLst/>
                <a:latin typeface="+mn-lt"/>
                <a:ea typeface="+mn-ea"/>
                <a:cs typeface="+mn-cs"/>
              </a:rPr>
              <a:t>Influencer:</a:t>
            </a:r>
            <a:r>
              <a:rPr lang="en-GB" sz="1200" b="0" i="0" u="none" strike="noStrike" kern="1200" dirty="0">
                <a:solidFill>
                  <a:schemeClr val="tx1"/>
                </a:solidFill>
                <a:effectLst/>
                <a:latin typeface="+mn-lt"/>
                <a:ea typeface="+mn-ea"/>
                <a:cs typeface="+mn-cs"/>
              </a:rPr>
              <a:t> An influencer is someone who has lots of followers online and can shape what people think or do, like buying products or trying new things, because people pay attention to what they say or share.​</a:t>
            </a:r>
          </a:p>
          <a:p>
            <a:endParaRPr lang="en-GB" sz="1200" b="1" i="0" u="none" strike="noStrike" kern="1200" dirty="0">
              <a:solidFill>
                <a:schemeClr val="tx1"/>
              </a:solidFill>
              <a:effectLst/>
              <a:latin typeface="+mn-lt"/>
              <a:ea typeface="+mn-ea"/>
              <a:cs typeface="+mn-cs"/>
            </a:endParaRPr>
          </a:p>
          <a:p>
            <a:r>
              <a:rPr lang="en-GB" sz="1200" b="1" i="0" u="none" strike="noStrike" kern="1200" dirty="0">
                <a:solidFill>
                  <a:schemeClr val="tx1"/>
                </a:solidFill>
                <a:effectLst/>
                <a:latin typeface="+mn-lt"/>
                <a:ea typeface="+mn-ea"/>
                <a:cs typeface="+mn-cs"/>
              </a:rPr>
              <a:t>Positive Real Person:</a:t>
            </a:r>
            <a:r>
              <a:rPr lang="en-GB" sz="1200" b="0" i="0" u="none" strike="noStrike" kern="1200" dirty="0">
                <a:solidFill>
                  <a:schemeClr val="tx1"/>
                </a:solidFill>
                <a:effectLst/>
                <a:latin typeface="+mn-lt"/>
                <a:ea typeface="+mn-ea"/>
                <a:cs typeface="+mn-cs"/>
              </a:rPr>
              <a:t> A positive real person is someone you know in real life, like a friend, family member, or teacher, who encourages you to make good choices and supports you in being yourself, not just copying what you see online.</a:t>
            </a:r>
          </a:p>
          <a:p>
            <a:endParaRPr lang="en-GB" b="1" i="1" kern="100" dirty="0">
              <a:ea typeface="Calibri"/>
              <a:cs typeface="Calibri"/>
            </a:endParaRPr>
          </a:p>
        </p:txBody>
      </p:sp>
      <p:sp>
        <p:nvSpPr>
          <p:cNvPr id="4" name="Slide Number Placeholder 3">
            <a:extLst>
              <a:ext uri="{FF2B5EF4-FFF2-40B4-BE49-F238E27FC236}">
                <a16:creationId xmlns:a16="http://schemas.microsoft.com/office/drawing/2014/main" id="{C4D63C2D-93CF-6414-6F89-5AD9D22E8637}"/>
              </a:ext>
            </a:extLst>
          </p:cNvPr>
          <p:cNvSpPr>
            <a:spLocks noGrp="1"/>
          </p:cNvSpPr>
          <p:nvPr>
            <p:ph type="sldNum" sz="quarter" idx="5"/>
          </p:nvPr>
        </p:nvSpPr>
        <p:spPr/>
        <p:txBody>
          <a:bodyPr/>
          <a:lstStyle/>
          <a:p>
            <a:fld id="{7ED2583B-0416-4875-B919-A7A9CBD1C777}" type="slidenum">
              <a:rPr lang="en-GB" smtClean="0"/>
              <a:t>26</a:t>
            </a:fld>
            <a:endParaRPr lang="en-GB"/>
          </a:p>
        </p:txBody>
      </p:sp>
    </p:spTree>
    <p:extLst>
      <p:ext uri="{BB962C8B-B14F-4D97-AF65-F5344CB8AC3E}">
        <p14:creationId xmlns:p14="http://schemas.microsoft.com/office/powerpoint/2010/main" val="14601970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76573-6E82-C37B-217D-01D7DDA107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305714-78C9-DF70-C347-C2B0DEC6E6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E7F71C-0B93-F01A-D403-CC8D257D7342}"/>
              </a:ext>
            </a:extLst>
          </p:cNvPr>
          <p:cNvSpPr>
            <a:spLocks noGrp="1"/>
          </p:cNvSpPr>
          <p:nvPr>
            <p:ph type="body" idx="1"/>
          </p:nvPr>
        </p:nvSpPr>
        <p:spPr/>
        <p:txBody>
          <a:bodyPr/>
          <a:lstStyle/>
          <a:p>
            <a:r>
              <a:rPr lang="en-GB" b="1" i="0" kern="100" dirty="0">
                <a:ea typeface="Calibri"/>
                <a:cs typeface="Calibri"/>
              </a:rPr>
              <a:t>Information Slide: Influencers v real people</a:t>
            </a:r>
          </a:p>
          <a:p>
            <a:endParaRPr lang="en-GB" b="1" i="0" kern="100" dirty="0">
              <a:ea typeface="Calibri"/>
              <a:cs typeface="Calibri"/>
            </a:endParaRPr>
          </a:p>
          <a:p>
            <a:r>
              <a:rPr lang="en-GB" kern="100" dirty="0"/>
              <a:t>Explain that some online influencers make vaping look cool, fun, or harmless. They may be paid by companies or motivated by gaining more likes and followers. These influencers often post controversial or eye-catching content to grow their online presence, even if it promotes something harmful.</a:t>
            </a:r>
            <a:endParaRPr lang="en-US" dirty="0">
              <a:ea typeface="Calibri"/>
              <a:cs typeface="Calibri"/>
            </a:endParaRPr>
          </a:p>
          <a:p>
            <a:r>
              <a:rPr lang="en-GB" kern="100" dirty="0"/>
              <a:t>You could pose the question: “Do you think influencers really care about the people who follow them?”</a:t>
            </a:r>
            <a:br>
              <a:rPr lang="en-GB" kern="100" dirty="0">
                <a:cs typeface="+mn-lt"/>
              </a:rPr>
            </a:br>
            <a:r>
              <a:rPr lang="en-GB" kern="100" dirty="0">
                <a:cs typeface="+mn-lt"/>
              </a:rPr>
              <a:t>Answers may be</a:t>
            </a:r>
            <a:r>
              <a:rPr lang="en-GB" kern="100" dirty="0"/>
              <a:t>: “No, not really.”, “They don’t even know who’s watching.”, “They just want followers.”, “They care about being popular.”</a:t>
            </a:r>
            <a:endParaRPr lang="en-GB" dirty="0"/>
          </a:p>
          <a:p>
            <a:r>
              <a:rPr lang="en-GB" kern="100" dirty="0"/>
              <a:t>Explain that influencers </a:t>
            </a:r>
            <a:r>
              <a:rPr lang="en-GB" b="1" kern="100" dirty="0"/>
              <a:t>don’t know their individual followers</a:t>
            </a:r>
            <a:r>
              <a:rPr lang="en-GB" kern="100" dirty="0"/>
              <a:t>, including children, and often </a:t>
            </a:r>
            <a:r>
              <a:rPr lang="en-GB" b="1" kern="100" dirty="0"/>
              <a:t>don’t think about the long-term impact</a:t>
            </a:r>
            <a:r>
              <a:rPr lang="en-GB" kern="100" dirty="0"/>
              <a:t> of what they post. Their main goal may be to build their brand or earn money, </a:t>
            </a:r>
            <a:r>
              <a:rPr lang="en-GB" b="1" kern="100" dirty="0"/>
              <a:t>not to protect their audience. </a:t>
            </a:r>
            <a:r>
              <a:rPr lang="en-GB" kern="100" dirty="0"/>
              <a:t>Reinforce: Influencers promoting harmful products like vapes </a:t>
            </a:r>
            <a:r>
              <a:rPr lang="en-GB" b="1" kern="100" dirty="0"/>
              <a:t>don’t take responsibility</a:t>
            </a:r>
            <a:r>
              <a:rPr lang="en-GB" kern="100" dirty="0"/>
              <a:t> if someone is harmed. There is </a:t>
            </a:r>
            <a:r>
              <a:rPr lang="en-GB" b="1" kern="100" dirty="0"/>
              <a:t>no personal accountability</a:t>
            </a:r>
            <a:r>
              <a:rPr lang="en-GB" kern="100" dirty="0"/>
              <a:t>. That’s why it’s important to </a:t>
            </a:r>
            <a:r>
              <a:rPr lang="en-GB" b="1" kern="100" dirty="0"/>
              <a:t>think for yourself</a:t>
            </a:r>
            <a:r>
              <a:rPr lang="en-GB" kern="100" dirty="0"/>
              <a:t> and question the motivation behind their posts. Explain that not only people, but also </a:t>
            </a:r>
            <a:r>
              <a:rPr lang="en-GB" b="1" kern="100" dirty="0"/>
              <a:t>AI chatbots</a:t>
            </a:r>
            <a:r>
              <a:rPr lang="en-GB" kern="100" dirty="0"/>
              <a:t>, can sometimes give advice online. Most AI systems are designed to avoid promoting harmful behaviours, but </a:t>
            </a:r>
            <a:r>
              <a:rPr lang="en-GB" b="1" kern="100" dirty="0"/>
              <a:t>not all are well-built or used responsibly</a:t>
            </a:r>
            <a:r>
              <a:rPr lang="en-GB" kern="100" dirty="0"/>
              <a:t>.</a:t>
            </a:r>
            <a:endParaRPr lang="en-GB" dirty="0"/>
          </a:p>
          <a:p>
            <a:endParaRPr lang="en-GB" b="1" i="1" kern="100" dirty="0">
              <a:ea typeface="Calibri"/>
              <a:cs typeface="Calibri"/>
            </a:endParaRPr>
          </a:p>
        </p:txBody>
      </p:sp>
      <p:sp>
        <p:nvSpPr>
          <p:cNvPr id="4" name="Slide Number Placeholder 3">
            <a:extLst>
              <a:ext uri="{FF2B5EF4-FFF2-40B4-BE49-F238E27FC236}">
                <a16:creationId xmlns:a16="http://schemas.microsoft.com/office/drawing/2014/main" id="{617B3F62-AEC1-2952-44DF-2CF9A453EEEC}"/>
              </a:ext>
            </a:extLst>
          </p:cNvPr>
          <p:cNvSpPr>
            <a:spLocks noGrp="1"/>
          </p:cNvSpPr>
          <p:nvPr>
            <p:ph type="sldNum" sz="quarter" idx="5"/>
          </p:nvPr>
        </p:nvSpPr>
        <p:spPr/>
        <p:txBody>
          <a:bodyPr/>
          <a:lstStyle/>
          <a:p>
            <a:fld id="{7ED2583B-0416-4875-B919-A7A9CBD1C777}" type="slidenum">
              <a:rPr lang="en-GB" smtClean="0"/>
              <a:t>27</a:t>
            </a:fld>
            <a:endParaRPr lang="en-GB"/>
          </a:p>
        </p:txBody>
      </p:sp>
    </p:spTree>
    <p:extLst>
      <p:ext uri="{BB962C8B-B14F-4D97-AF65-F5344CB8AC3E}">
        <p14:creationId xmlns:p14="http://schemas.microsoft.com/office/powerpoint/2010/main" val="27381802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kern="100" dirty="0"/>
              <a:t>Summary Slide:  What is an online influencer?</a:t>
            </a:r>
          </a:p>
          <a:p>
            <a:r>
              <a:rPr lang="en-GB" kern="100" dirty="0"/>
              <a:t>Ask pupils what an "influencer" is. pupils may suggest ideas such as "content creators", "YouTubers", "TikTokers", "people who make money from social media", "people who promote products on social media". Explain that a modern day "influencer" is someone who posts content on social media to make money. Part of their role might be to advertise products to an audience. </a:t>
            </a:r>
          </a:p>
        </p:txBody>
      </p:sp>
      <p:sp>
        <p:nvSpPr>
          <p:cNvPr id="4" name="Slide Number Placeholder 3"/>
          <p:cNvSpPr>
            <a:spLocks noGrp="1"/>
          </p:cNvSpPr>
          <p:nvPr>
            <p:ph type="sldNum" sz="quarter" idx="5"/>
          </p:nvPr>
        </p:nvSpPr>
        <p:spPr/>
        <p:txBody>
          <a:bodyPr/>
          <a:lstStyle/>
          <a:p>
            <a:fld id="{7ED2583B-0416-4875-B919-A7A9CBD1C777}" type="slidenum">
              <a:rPr lang="en-GB" smtClean="0"/>
              <a:t>28</a:t>
            </a:fld>
            <a:endParaRPr lang="en-GB"/>
          </a:p>
        </p:txBody>
      </p:sp>
    </p:spTree>
    <p:extLst>
      <p:ext uri="{BB962C8B-B14F-4D97-AF65-F5344CB8AC3E}">
        <p14:creationId xmlns:p14="http://schemas.microsoft.com/office/powerpoint/2010/main" val="10728805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06D8A-DE74-4FAD-AA42-3C78FF3E9A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49A88C-C7C8-A0B2-8027-5B507C37C9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CBD750-125D-F141-5C39-FB97D9C8997E}"/>
              </a:ext>
            </a:extLst>
          </p:cNvPr>
          <p:cNvSpPr>
            <a:spLocks noGrp="1"/>
          </p:cNvSpPr>
          <p:nvPr>
            <p:ph type="body" idx="1"/>
          </p:nvPr>
        </p:nvSpPr>
        <p:spPr/>
        <p:txBody>
          <a:bodyPr/>
          <a:lstStyle/>
          <a:p>
            <a:r>
              <a:rPr lang="en-GB" b="1" i="0" kern="100" dirty="0"/>
              <a:t>Summary Slide: Answers</a:t>
            </a:r>
          </a:p>
          <a:p>
            <a:r>
              <a:rPr lang="en-GB" kern="100" dirty="0"/>
              <a:t>Ask pupils what an "influencer" is. pupils may suggest ideas such as "content creators", "YouTubers", "TikTokers", "people who make money from social media", "people who promote products on social media". Explain that a modern day "influencer" is someone who posts content on social media in order to make money. Part of their role might be to advertise products to an audience. </a:t>
            </a:r>
            <a:endParaRPr lang="en-US" kern="100" dirty="0"/>
          </a:p>
        </p:txBody>
      </p:sp>
      <p:sp>
        <p:nvSpPr>
          <p:cNvPr id="4" name="Slide Number Placeholder 3">
            <a:extLst>
              <a:ext uri="{FF2B5EF4-FFF2-40B4-BE49-F238E27FC236}">
                <a16:creationId xmlns:a16="http://schemas.microsoft.com/office/drawing/2014/main" id="{C51AB1AE-AEE8-DB9E-DC66-C31CAA3F1E6B}"/>
              </a:ext>
            </a:extLst>
          </p:cNvPr>
          <p:cNvSpPr>
            <a:spLocks noGrp="1"/>
          </p:cNvSpPr>
          <p:nvPr>
            <p:ph type="sldNum" sz="quarter" idx="5"/>
          </p:nvPr>
        </p:nvSpPr>
        <p:spPr/>
        <p:txBody>
          <a:bodyPr/>
          <a:lstStyle/>
          <a:p>
            <a:fld id="{7ED2583B-0416-4875-B919-A7A9CBD1C777}" type="slidenum">
              <a:rPr lang="en-GB" smtClean="0"/>
              <a:t>29</a:t>
            </a:fld>
            <a:endParaRPr lang="en-GB"/>
          </a:p>
        </p:txBody>
      </p:sp>
    </p:spTree>
    <p:extLst>
      <p:ext uri="{BB962C8B-B14F-4D97-AF65-F5344CB8AC3E}">
        <p14:creationId xmlns:p14="http://schemas.microsoft.com/office/powerpoint/2010/main" val="3145666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B668A-CF04-3D54-1606-7813381535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53BD16-1A8E-811A-91B7-A940D12E76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74B658-D230-2096-98DD-B1C13FF93ACA}"/>
              </a:ext>
            </a:extLst>
          </p:cNvPr>
          <p:cNvSpPr>
            <a:spLocks noGrp="1"/>
          </p:cNvSpPr>
          <p:nvPr>
            <p:ph type="body" idx="1"/>
          </p:nvPr>
        </p:nvSpPr>
        <p:spPr/>
        <p:txBody>
          <a:bodyPr/>
          <a:lstStyle/>
          <a:p>
            <a:pPr algn="l" rtl="0" fontAlgn="base">
              <a:lnSpc>
                <a:spcPts val="1564"/>
              </a:lnSpc>
              <a:spcAft>
                <a:spcPts val="800"/>
              </a:spcAft>
              <a:buNone/>
            </a:pPr>
            <a:r>
              <a:rPr lang="en-GB" sz="1800" b="1" i="0" dirty="0">
                <a:solidFill>
                  <a:srgbClr val="000000"/>
                </a:solidFill>
                <a:effectLst/>
                <a:latin typeface="Aptos" panose="020B0004020202020204" pitchFamily="34" charset="0"/>
              </a:rPr>
              <a:t>Information Slide : What we will learn about today</a:t>
            </a:r>
            <a:r>
              <a:rPr lang="en-GB" sz="1800" b="0" i="0" dirty="0">
                <a:solidFill>
                  <a:srgbClr val="000000"/>
                </a:solidFill>
                <a:effectLst/>
                <a:latin typeface="Aptos" panose="020B0004020202020204" pitchFamily="34" charset="0"/>
              </a:rPr>
              <a:t> </a:t>
            </a:r>
          </a:p>
          <a:p>
            <a:pPr algn="l" rtl="0" fontAlgn="base">
              <a:lnSpc>
                <a:spcPts val="1564"/>
              </a:lnSpc>
              <a:spcAft>
                <a:spcPts val="800"/>
              </a:spcAft>
              <a:buNone/>
            </a:pPr>
            <a:endParaRPr lang="en-GB" b="0" i="0" dirty="0">
              <a:solidFill>
                <a:srgbClr val="000000"/>
              </a:solidFill>
              <a:effectLst/>
              <a:latin typeface="Segoe UI" panose="020B0502040204020203" pitchFamily="34" charset="0"/>
            </a:endParaRPr>
          </a:p>
          <a:p>
            <a:pPr algn="l" rtl="0" fontAlgn="base">
              <a:lnSpc>
                <a:spcPts val="1564"/>
              </a:lnSpc>
              <a:spcAft>
                <a:spcPts val="800"/>
              </a:spcAft>
            </a:pPr>
            <a:r>
              <a:rPr lang="en-GB" sz="1800" b="0" i="0" dirty="0">
                <a:solidFill>
                  <a:srgbClr val="000000"/>
                </a:solidFill>
                <a:effectLst/>
                <a:latin typeface="Aptos" panose="020B0004020202020204" pitchFamily="34" charset="0"/>
              </a:rPr>
              <a:t>Teacher shares summary of the</a:t>
            </a:r>
            <a:r>
              <a:rPr lang="en-GB" sz="1800" b="1" i="0" dirty="0">
                <a:solidFill>
                  <a:srgbClr val="000000"/>
                </a:solidFill>
                <a:effectLst/>
                <a:latin typeface="Aptos" panose="020B0004020202020204" pitchFamily="34" charset="0"/>
              </a:rPr>
              <a:t> learning outcomes </a:t>
            </a:r>
            <a:r>
              <a:rPr lang="en-GB" sz="1800" b="0" i="0" dirty="0">
                <a:solidFill>
                  <a:srgbClr val="000000"/>
                </a:solidFill>
                <a:effectLst/>
                <a:latin typeface="Aptos" panose="020B0004020202020204" pitchFamily="34" charset="0"/>
              </a:rPr>
              <a:t>for lesson with young people.</a:t>
            </a:r>
            <a:r>
              <a:rPr lang="en-GB" sz="1800" b="1" i="0" dirty="0">
                <a:solidFill>
                  <a:srgbClr val="000000"/>
                </a:solidFill>
                <a:effectLst/>
                <a:latin typeface="Aptos" panose="020B0004020202020204" pitchFamily="34" charset="0"/>
              </a:rPr>
              <a:t>  </a:t>
            </a:r>
            <a:r>
              <a:rPr lang="en-GB" sz="1800" b="0" i="0" dirty="0">
                <a:solidFill>
                  <a:srgbClr val="000000"/>
                </a:solidFill>
                <a:effectLst/>
                <a:latin typeface="Aptos" panose="020B0004020202020204" pitchFamily="34" charset="0"/>
              </a:rPr>
              <a:t> </a:t>
            </a:r>
            <a:endParaRPr lang="en-GB" b="0" i="0" dirty="0">
              <a:solidFill>
                <a:srgbClr val="000000"/>
              </a:solidFill>
              <a:effectLst/>
              <a:latin typeface="Segoe UI" panose="020B0502040204020203"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C86A615-B1B4-4481-6C79-B1F49B8AF92F}"/>
              </a:ext>
            </a:extLst>
          </p:cNvPr>
          <p:cNvSpPr>
            <a:spLocks noGrp="1"/>
          </p:cNvSpPr>
          <p:nvPr>
            <p:ph type="sldNum" sz="quarter" idx="10"/>
          </p:nvPr>
        </p:nvSpPr>
        <p:spPr/>
        <p:txBody>
          <a:bodyPr/>
          <a:lstStyle/>
          <a:p>
            <a:fld id="{C08248B4-05AC-4B1A-992B-69771E8850E2}" type="slidenum">
              <a:rPr lang="en-GB" smtClean="0"/>
              <a:t>3</a:t>
            </a:fld>
            <a:endParaRPr lang="en-GB"/>
          </a:p>
        </p:txBody>
      </p:sp>
    </p:spTree>
    <p:extLst>
      <p:ext uri="{BB962C8B-B14F-4D97-AF65-F5344CB8AC3E}">
        <p14:creationId xmlns:p14="http://schemas.microsoft.com/office/powerpoint/2010/main" val="27478550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60026-128C-6041-DF71-D945C65C46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BA3B08-32D4-7C39-683C-56FA01A625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A969DF-FAD4-0BD3-CC25-E5E2C8E5E805}"/>
              </a:ext>
            </a:extLst>
          </p:cNvPr>
          <p:cNvSpPr>
            <a:spLocks noGrp="1"/>
          </p:cNvSpPr>
          <p:nvPr>
            <p:ph type="body" idx="1"/>
          </p:nvPr>
        </p:nvSpPr>
        <p:spPr/>
        <p:txBody>
          <a:bodyPr/>
          <a:lstStyle/>
          <a:p>
            <a:r>
              <a:rPr lang="en-GB" b="1" i="0" kern="100" dirty="0"/>
              <a:t>Discussion Slide: Online influencers and vaping</a:t>
            </a:r>
          </a:p>
          <a:p>
            <a:r>
              <a:rPr lang="en-GB" b="0" kern="100" dirty="0"/>
              <a:t>Introduce the question “Why do you think influencers might promote vapes?” Ask the pupils for their thoughts. Answers could be: “To make money.”, “Because they’re paid by companies.”, “So they can get free stuff.”, “To get more likes or followers.”, “Maybe they think it looks cool.” Acknowledge their responses and explain that companies sometimes choose influencers because they know young people watch their content and might copy what they see. Influencers may be given money, free products, or sponsorship deals in return for promotion. </a:t>
            </a:r>
          </a:p>
          <a:p>
            <a:endParaRPr lang="en-GB" b="0" kern="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kern="100" dirty="0"/>
              <a:t>“</a:t>
            </a:r>
            <a:r>
              <a:rPr lang="en-US" sz="1200" b="0" dirty="0">
                <a:latin typeface="Segoe UI" panose="020B0502040204020203" pitchFamily="34" charset="0"/>
                <a:cs typeface="Segoe UI" panose="020B0502040204020203" pitchFamily="34" charset="0"/>
              </a:rPr>
              <a:t>How do you think online influencers might promote vapes?</a:t>
            </a:r>
            <a:r>
              <a:rPr lang="en-GB" b="0" kern="100" dirty="0"/>
              <a:t>” Ask pupils what they think. Reinforce the idea that just because someone posts about a product doesn’t mean they use it or believe in it. This is why it’s important to think critically about what you see online. Now show the question: “</a:t>
            </a:r>
            <a:r>
              <a:rPr lang="en-US" sz="1200" b="0" dirty="0">
                <a:latin typeface="Segoe UI" panose="020B0502040204020203" pitchFamily="34" charset="0"/>
                <a:cs typeface="Segoe UI" panose="020B0502040204020203" pitchFamily="34" charset="0"/>
              </a:rPr>
              <a:t>How could you spot if an influencer has been paid to promote something?” </a:t>
            </a:r>
            <a:r>
              <a:rPr lang="en-GB" b="0" kern="100" dirty="0"/>
              <a:t>Explain: This is one reason why it’s serious when influencers promote vapes without warning people about the risks, it can mislead young viewers into thinking they’re harmless or even cool.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kern="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kern="100" dirty="0"/>
              <a:t>“How can you spot if an influencer has been paid to promote a product on their social media?”  pupils might say: “It says #ad or #sponsored.”, “They say they’re working with a brand.”, “There’s a tag that says ‘paid partnership’.”, “It might look too perfect or professional.”, “They talk a lot about the product.” Confirm and expand: By law, influencers must include labels like “#ad”, “#sponsored”, or “paid partnership” if they’ve been paid to promote something. But not everyone follows the rules, so it’s important to keep an eye out for hidden advertising tricks.</a:t>
            </a:r>
            <a:endParaRPr lang="en-GB" b="0" kern="100" dirty="0">
              <a:ea typeface="Calibri"/>
              <a:cs typeface="Calibri"/>
            </a:endParaRPr>
          </a:p>
        </p:txBody>
      </p:sp>
      <p:sp>
        <p:nvSpPr>
          <p:cNvPr id="4" name="Slide Number Placeholder 3">
            <a:extLst>
              <a:ext uri="{FF2B5EF4-FFF2-40B4-BE49-F238E27FC236}">
                <a16:creationId xmlns:a16="http://schemas.microsoft.com/office/drawing/2014/main" id="{3E7E29D9-3AE6-8D42-30E5-027216143566}"/>
              </a:ext>
            </a:extLst>
          </p:cNvPr>
          <p:cNvSpPr>
            <a:spLocks noGrp="1"/>
          </p:cNvSpPr>
          <p:nvPr>
            <p:ph type="sldNum" sz="quarter" idx="5"/>
          </p:nvPr>
        </p:nvSpPr>
        <p:spPr/>
        <p:txBody>
          <a:bodyPr/>
          <a:lstStyle/>
          <a:p>
            <a:fld id="{7ED2583B-0416-4875-B919-A7A9CBD1C777}" type="slidenum">
              <a:rPr lang="en-GB" smtClean="0"/>
              <a:t>30</a:t>
            </a:fld>
            <a:endParaRPr lang="en-GB"/>
          </a:p>
        </p:txBody>
      </p:sp>
    </p:spTree>
    <p:extLst>
      <p:ext uri="{BB962C8B-B14F-4D97-AF65-F5344CB8AC3E}">
        <p14:creationId xmlns:p14="http://schemas.microsoft.com/office/powerpoint/2010/main" val="1293990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60026-128C-6041-DF71-D945C65C46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BA3B08-32D4-7C39-683C-56FA01A625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A969DF-FAD4-0BD3-CC25-E5E2C8E5E805}"/>
              </a:ext>
            </a:extLst>
          </p:cNvPr>
          <p:cNvSpPr>
            <a:spLocks noGrp="1"/>
          </p:cNvSpPr>
          <p:nvPr>
            <p:ph type="body" idx="1"/>
          </p:nvPr>
        </p:nvSpPr>
        <p:spPr/>
        <p:txBody>
          <a:bodyPr/>
          <a:lstStyle/>
          <a:p>
            <a:r>
              <a:rPr lang="en-GB" b="1" i="1" dirty="0"/>
              <a:t>Activity Slide: Online Influencers and Vaping </a:t>
            </a:r>
            <a:endParaRPr lang="en-GB" b="1" dirty="0"/>
          </a:p>
          <a:p>
            <a:r>
              <a:rPr lang="en-GB" b="1" dirty="0"/>
              <a:t>Aim:</a:t>
            </a:r>
            <a:br>
              <a:rPr lang="en-GB" dirty="0"/>
            </a:br>
            <a:r>
              <a:rPr lang="en-GB" dirty="0"/>
              <a:t>To help pupils think critically about how social media posts and influencers can shape attitudes, both positively and negatively.</a:t>
            </a:r>
          </a:p>
          <a:p>
            <a:r>
              <a:rPr lang="en-GB" b="1" dirty="0"/>
              <a:t>Key points to emphasise:</a:t>
            </a:r>
            <a:endParaRPr lang="en-GB" dirty="0"/>
          </a:p>
          <a:p>
            <a:r>
              <a:rPr lang="en-GB" b="1" dirty="0"/>
              <a:t>This slide introduces media influence.</a:t>
            </a:r>
            <a:br>
              <a:rPr lang="en-GB" dirty="0"/>
            </a:br>
            <a:r>
              <a:rPr lang="en-GB" dirty="0"/>
              <a:t>Explain to pupils that the next slides will show two contrasting influencer-style posts:</a:t>
            </a:r>
            <a:br>
              <a:rPr lang="en-GB" dirty="0"/>
            </a:br>
            <a:r>
              <a:rPr lang="en-GB" dirty="0"/>
              <a:t>– One promoting vaping</a:t>
            </a:r>
            <a:br>
              <a:rPr lang="en-GB" dirty="0"/>
            </a:br>
            <a:r>
              <a:rPr lang="en-GB" dirty="0"/>
              <a:t>– One promoting quitting or avoiding vaping</a:t>
            </a:r>
            <a:br>
              <a:rPr lang="en-GB" dirty="0"/>
            </a:br>
            <a:r>
              <a:rPr lang="en-GB" dirty="0"/>
              <a:t>The aim is to analyse how these posts might affect young people.</a:t>
            </a:r>
          </a:p>
          <a:p>
            <a:r>
              <a:rPr lang="en-GB" b="1" dirty="0"/>
              <a:t>Influence on young people:</a:t>
            </a:r>
            <a:br>
              <a:rPr lang="en-GB" dirty="0"/>
            </a:br>
            <a:r>
              <a:rPr lang="en-GB" dirty="0"/>
              <a:t>Ask pupils to consider:</a:t>
            </a:r>
            <a:br>
              <a:rPr lang="en-GB" dirty="0"/>
            </a:br>
            <a:r>
              <a:rPr lang="en-GB" dirty="0"/>
              <a:t>– Do influencers make vaping seem “cool,” harmless, or trendy?</a:t>
            </a:r>
            <a:br>
              <a:rPr lang="en-GB" dirty="0"/>
            </a:br>
            <a:r>
              <a:rPr lang="en-GB" dirty="0"/>
              <a:t>– Do positive role-model posts (e.g., quitting vaping, being healthy) also influence behaviour?</a:t>
            </a:r>
            <a:br>
              <a:rPr lang="en-GB" dirty="0"/>
            </a:br>
            <a:r>
              <a:rPr lang="en-GB" dirty="0"/>
              <a:t>– Are young people particularly influenced by what they see online? (e.g., relatability, trends, aesthetics, FOMO)</a:t>
            </a:r>
          </a:p>
          <a:p>
            <a:r>
              <a:rPr lang="en-GB" b="1" dirty="0"/>
              <a:t>Positive vs negative influence:</a:t>
            </a:r>
            <a:br>
              <a:rPr lang="en-GB" dirty="0"/>
            </a:br>
            <a:r>
              <a:rPr lang="en-GB" dirty="0"/>
              <a:t>Encourage pupils to explore </a:t>
            </a:r>
            <a:r>
              <a:rPr lang="en-GB" i="1" dirty="0"/>
              <a:t>both sides</a:t>
            </a:r>
            <a:r>
              <a:rPr lang="en-GB" dirty="0"/>
              <a:t>:</a:t>
            </a:r>
            <a:br>
              <a:rPr lang="en-GB" dirty="0"/>
            </a:br>
            <a:r>
              <a:rPr lang="en-GB" dirty="0"/>
              <a:t>– </a:t>
            </a:r>
            <a:r>
              <a:rPr lang="en-GB" b="1" dirty="0"/>
              <a:t>Negative influence:</a:t>
            </a:r>
            <a:r>
              <a:rPr lang="en-GB" dirty="0"/>
              <a:t> Posts that glamorise vaping, show attractive settings, colourful devices, or flavours that appeal to young people.</a:t>
            </a:r>
            <a:br>
              <a:rPr lang="en-GB" dirty="0"/>
            </a:br>
            <a:r>
              <a:rPr lang="en-GB" dirty="0"/>
              <a:t>– </a:t>
            </a:r>
            <a:r>
              <a:rPr lang="en-GB" b="1" dirty="0"/>
              <a:t>Positive influence:</a:t>
            </a:r>
            <a:r>
              <a:rPr lang="en-GB" dirty="0"/>
              <a:t> Posts that promote health, role modelling, quitting, spending time with family, or living an active lifestyle.</a:t>
            </a:r>
          </a:p>
          <a:p>
            <a:r>
              <a:rPr lang="en-GB" b="1" dirty="0"/>
              <a:t>Critical thinking focus:</a:t>
            </a:r>
            <a:br>
              <a:rPr lang="en-GB" dirty="0"/>
            </a:br>
            <a:r>
              <a:rPr lang="en-GB" dirty="0"/>
              <a:t>Remind pupils to question:</a:t>
            </a:r>
            <a:br>
              <a:rPr lang="en-GB" dirty="0"/>
            </a:br>
            <a:r>
              <a:rPr lang="en-GB" dirty="0"/>
              <a:t>– What message is each post trying to send?</a:t>
            </a:r>
            <a:br>
              <a:rPr lang="en-GB" dirty="0"/>
            </a:br>
            <a:r>
              <a:rPr lang="en-GB" dirty="0"/>
              <a:t>– What techniques do influencers use? (filters, hashtags, emotional appeal, lifestyle branding)</a:t>
            </a:r>
            <a:br>
              <a:rPr lang="en-GB" dirty="0"/>
            </a:br>
            <a:r>
              <a:rPr lang="en-GB" dirty="0"/>
              <a:t>– What impact could these posts have on attitudes or behaviour?</a:t>
            </a:r>
          </a:p>
          <a:p>
            <a:endParaRPr lang="en-GB" kern="100" dirty="0">
              <a:ea typeface="Calibri"/>
              <a:cs typeface="Calibri"/>
            </a:endParaRPr>
          </a:p>
        </p:txBody>
      </p:sp>
      <p:sp>
        <p:nvSpPr>
          <p:cNvPr id="4" name="Slide Number Placeholder 3">
            <a:extLst>
              <a:ext uri="{FF2B5EF4-FFF2-40B4-BE49-F238E27FC236}">
                <a16:creationId xmlns:a16="http://schemas.microsoft.com/office/drawing/2014/main" id="{3E7E29D9-3AE6-8D42-30E5-027216143566}"/>
              </a:ext>
            </a:extLst>
          </p:cNvPr>
          <p:cNvSpPr>
            <a:spLocks noGrp="1"/>
          </p:cNvSpPr>
          <p:nvPr>
            <p:ph type="sldNum" sz="quarter" idx="5"/>
          </p:nvPr>
        </p:nvSpPr>
        <p:spPr/>
        <p:txBody>
          <a:bodyPr/>
          <a:lstStyle/>
          <a:p>
            <a:fld id="{7ED2583B-0416-4875-B919-A7A9CBD1C777}" type="slidenum">
              <a:rPr lang="en-GB" smtClean="0"/>
              <a:t>31</a:t>
            </a:fld>
            <a:endParaRPr lang="en-GB"/>
          </a:p>
        </p:txBody>
      </p:sp>
    </p:spTree>
    <p:extLst>
      <p:ext uri="{BB962C8B-B14F-4D97-AF65-F5344CB8AC3E}">
        <p14:creationId xmlns:p14="http://schemas.microsoft.com/office/powerpoint/2010/main" val="1293990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1" dirty="0"/>
              <a:t>Activity Slide: Online Influencers and Vaping </a:t>
            </a:r>
            <a:endParaRPr lang="en-GB" b="1" dirty="0"/>
          </a:p>
          <a:p>
            <a:r>
              <a:rPr lang="en-GB" b="1" dirty="0"/>
              <a:t>Aim:</a:t>
            </a:r>
            <a:br>
              <a:rPr lang="en-GB" dirty="0"/>
            </a:br>
            <a:r>
              <a:rPr lang="en-GB" dirty="0"/>
              <a:t>To help pupils think critically about how social media posts and influencers can shape attitudes, both positively and negatively.</a:t>
            </a:r>
          </a:p>
          <a:p>
            <a:br>
              <a:rPr lang="en-GB" dirty="0"/>
            </a:br>
            <a:r>
              <a:rPr lang="en-GB" dirty="0"/>
              <a:t>Guide pupils to notice that the post portrays vaping as:</a:t>
            </a:r>
            <a:br>
              <a:rPr lang="en-GB" dirty="0"/>
            </a:br>
            <a:r>
              <a:rPr lang="en-GB" dirty="0"/>
              <a:t>– Relaxing (“perfect after a long day”)</a:t>
            </a:r>
            <a:br>
              <a:rPr lang="en-GB" dirty="0"/>
            </a:br>
            <a:r>
              <a:rPr lang="en-GB" dirty="0"/>
              <a:t>– Trendy and enjoyable (“🔥 vibes”, emojis, colourful background)</a:t>
            </a:r>
            <a:br>
              <a:rPr lang="en-GB" dirty="0"/>
            </a:br>
            <a:r>
              <a:rPr lang="en-GB" dirty="0"/>
              <a:t>– Flavoured and appealing (“watermelon blast”)</a:t>
            </a:r>
            <a:br>
              <a:rPr lang="en-GB" dirty="0"/>
            </a:br>
            <a:r>
              <a:rPr lang="en-GB" dirty="0"/>
              <a:t>– Something associated with a cool, stylish lifestyle</a:t>
            </a:r>
            <a:br>
              <a:rPr lang="en-GB" dirty="0"/>
            </a:br>
            <a:r>
              <a:rPr lang="en-GB" dirty="0"/>
              <a:t>Explain that influencers often make behaviours seem more attractive by presenting them in appealing settings with positive language.</a:t>
            </a:r>
          </a:p>
          <a:p>
            <a:r>
              <a:rPr lang="en-GB" b="1" dirty="0"/>
              <a:t>Potential to influence young people:</a:t>
            </a:r>
            <a:br>
              <a:rPr lang="en-GB" dirty="0"/>
            </a:br>
            <a:r>
              <a:rPr lang="en-GB" dirty="0"/>
              <a:t>Encourage pupils to consider:</a:t>
            </a:r>
            <a:br>
              <a:rPr lang="en-GB" dirty="0"/>
            </a:br>
            <a:r>
              <a:rPr lang="en-GB" dirty="0"/>
              <a:t>– Young people may see this as normal, fun, or desirable.</a:t>
            </a:r>
            <a:br>
              <a:rPr lang="en-GB" dirty="0"/>
            </a:br>
            <a:r>
              <a:rPr lang="en-GB" dirty="0"/>
              <a:t>– The mood, lighting, and confident pose can make vaping seem cool or adult-like.</a:t>
            </a:r>
            <a:br>
              <a:rPr lang="en-GB" dirty="0"/>
            </a:br>
            <a:r>
              <a:rPr lang="en-GB" dirty="0"/>
              <a:t>– The hashtags and emojis target younger audiences familiar with online culture.</a:t>
            </a:r>
            <a:br>
              <a:rPr lang="en-GB" dirty="0"/>
            </a:br>
            <a:r>
              <a:rPr lang="en-GB" dirty="0"/>
              <a:t>This is an opportunity to discuss </a:t>
            </a:r>
            <a:r>
              <a:rPr lang="en-GB" i="1" dirty="0"/>
              <a:t>how quickly trends spread through social media</a:t>
            </a:r>
            <a:r>
              <a:rPr lang="en-GB" dirty="0"/>
              <a:t>.</a:t>
            </a:r>
          </a:p>
          <a:p>
            <a:r>
              <a:rPr lang="en-GB" b="1" dirty="0"/>
              <a:t>Positive or negative influence:</a:t>
            </a:r>
            <a:br>
              <a:rPr lang="en-GB" dirty="0"/>
            </a:br>
            <a:r>
              <a:rPr lang="en-GB" dirty="0"/>
              <a:t>– The influence is </a:t>
            </a:r>
            <a:r>
              <a:rPr lang="en-GB" b="1" dirty="0"/>
              <a:t>negative</a:t>
            </a:r>
            <a:r>
              <a:rPr lang="en-GB" dirty="0"/>
              <a:t> because it promotes and normalises vaping.</a:t>
            </a:r>
            <a:br>
              <a:rPr lang="en-GB" dirty="0"/>
            </a:br>
            <a:r>
              <a:rPr lang="en-GB" dirty="0"/>
              <a:t>– The post leaves out the health risks and the environmental damage.</a:t>
            </a:r>
            <a:br>
              <a:rPr lang="en-GB" dirty="0"/>
            </a:br>
            <a:r>
              <a:rPr lang="en-GB" dirty="0"/>
              <a:t>– pupils should recognise that social media posts often show the “good parts” and hide the harms.</a:t>
            </a:r>
          </a:p>
          <a:p>
            <a:r>
              <a:rPr lang="en-GB" b="1" dirty="0"/>
              <a:t>Discussion prompts:</a:t>
            </a:r>
            <a:endParaRPr lang="en-GB" dirty="0"/>
          </a:p>
          <a:p>
            <a:r>
              <a:rPr lang="en-GB" i="1" dirty="0"/>
              <a:t>How does the setting (lighting, colours, pose) affect the message?</a:t>
            </a:r>
            <a:endParaRPr lang="en-GB" dirty="0"/>
          </a:p>
          <a:p>
            <a:r>
              <a:rPr lang="en-GB" i="1" dirty="0"/>
              <a:t>Why do influencers use exciting language and emojis?</a:t>
            </a:r>
            <a:endParaRPr lang="en-GB" dirty="0"/>
          </a:p>
          <a:p>
            <a:r>
              <a:rPr lang="en-GB" i="1" dirty="0"/>
              <a:t>What’s missing from this post that might help someone make an informed decision?</a:t>
            </a:r>
            <a:endParaRPr lang="en-GB"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D375BEC-10A2-420D-91C9-3268FA556490}" type="slidenum">
              <a:t>32</a:t>
            </a:fld>
            <a:endParaRPr lang="en-GB"/>
          </a:p>
        </p:txBody>
      </p:sp>
    </p:spTree>
    <p:extLst>
      <p:ext uri="{BB962C8B-B14F-4D97-AF65-F5344CB8AC3E}">
        <p14:creationId xmlns:p14="http://schemas.microsoft.com/office/powerpoint/2010/main" val="24211170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1" dirty="0"/>
              <a:t>Activity Slide: Online Influencers and Vaping </a:t>
            </a:r>
            <a:endParaRPr lang="en-GB" b="1" dirty="0"/>
          </a:p>
          <a:p>
            <a:r>
              <a:rPr lang="en-GB" b="1" dirty="0"/>
              <a:t>Aim:</a:t>
            </a:r>
            <a:br>
              <a:rPr lang="en-GB" dirty="0"/>
            </a:br>
            <a:r>
              <a:rPr lang="en-GB" dirty="0"/>
              <a:t>To help pupils think critically about how social media posts and influencers can shape attitudes, both positively and negatively.</a:t>
            </a:r>
          </a:p>
          <a:p>
            <a:br>
              <a:rPr lang="en-GB" dirty="0"/>
            </a:br>
            <a:r>
              <a:rPr lang="en-GB" dirty="0"/>
              <a:t>Guide pupils to notice that the post is promoting:</a:t>
            </a:r>
            <a:br>
              <a:rPr lang="en-GB" dirty="0"/>
            </a:br>
            <a:r>
              <a:rPr lang="en-GB" dirty="0"/>
              <a:t>– The benefits of </a:t>
            </a:r>
            <a:r>
              <a:rPr lang="en-GB" b="1" dirty="0"/>
              <a:t>quitting vaping</a:t>
            </a:r>
            <a:r>
              <a:rPr lang="en-GB" dirty="0"/>
              <a:t> (better sleep, more energy, improved health).</a:t>
            </a:r>
            <a:br>
              <a:rPr lang="en-GB" dirty="0"/>
            </a:br>
            <a:r>
              <a:rPr lang="en-GB" dirty="0"/>
              <a:t>– Spending quality time with family.</a:t>
            </a:r>
            <a:br>
              <a:rPr lang="en-GB" dirty="0"/>
            </a:br>
            <a:r>
              <a:rPr lang="en-GB" dirty="0"/>
              <a:t>– Feeling proud and motivated (“one of the best choices I’ve ever made”).</a:t>
            </a:r>
            <a:br>
              <a:rPr lang="en-GB" dirty="0"/>
            </a:br>
            <a:r>
              <a:rPr lang="en-GB" dirty="0"/>
              <a:t>– A healthy, active lifestyle (e.g., running together).</a:t>
            </a:r>
          </a:p>
          <a:p>
            <a:r>
              <a:rPr lang="en-GB" dirty="0"/>
              <a:t>The tone is encouraging, supportive, and relatable.</a:t>
            </a:r>
          </a:p>
          <a:p>
            <a:r>
              <a:rPr lang="en-GB" b="1" dirty="0"/>
              <a:t>Could it influence young people?</a:t>
            </a:r>
            <a:br>
              <a:rPr lang="en-GB" dirty="0"/>
            </a:br>
            <a:r>
              <a:rPr lang="en-GB" dirty="0"/>
              <a:t>Encourage pupils to consider:</a:t>
            </a:r>
            <a:br>
              <a:rPr lang="en-GB" dirty="0"/>
            </a:br>
            <a:r>
              <a:rPr lang="en-GB" dirty="0"/>
              <a:t>– Positive influencers can be powerful role models.</a:t>
            </a:r>
            <a:br>
              <a:rPr lang="en-GB" dirty="0"/>
            </a:br>
            <a:r>
              <a:rPr lang="en-GB" dirty="0"/>
              <a:t>– Young people might feel inspired to avoid vaping or support someone who is trying to quit.</a:t>
            </a:r>
            <a:br>
              <a:rPr lang="en-GB" dirty="0"/>
            </a:br>
            <a:r>
              <a:rPr lang="en-GB" dirty="0"/>
              <a:t>– The image of a happy family and pet creates a warm, trustworthy feeling, making the message more convincing.</a:t>
            </a:r>
          </a:p>
          <a:p>
            <a:r>
              <a:rPr lang="en-GB" b="1" dirty="0"/>
              <a:t>Positive or negative influence:</a:t>
            </a:r>
            <a:br>
              <a:rPr lang="en-GB" dirty="0"/>
            </a:br>
            <a:r>
              <a:rPr lang="en-GB" dirty="0"/>
              <a:t>– This post is an example of </a:t>
            </a:r>
            <a:r>
              <a:rPr lang="en-GB" b="1" dirty="0"/>
              <a:t>positive influence</a:t>
            </a:r>
            <a:r>
              <a:rPr lang="en-GB" dirty="0"/>
              <a:t> because it promotes healthy habits and shows the real-life benefits of not vaping.</a:t>
            </a:r>
            <a:br>
              <a:rPr lang="en-GB" dirty="0"/>
            </a:br>
            <a:r>
              <a:rPr lang="en-GB" dirty="0"/>
              <a:t>– It counters harmful online messages by showing that quitting vaping leads to better wellbeing.</a:t>
            </a:r>
            <a:br>
              <a:rPr lang="en-GB" dirty="0"/>
            </a:br>
            <a:r>
              <a:rPr lang="en-GB" dirty="0"/>
              <a:t>– It normalises </a:t>
            </a:r>
            <a:r>
              <a:rPr lang="en-GB" i="1" dirty="0"/>
              <a:t>not</a:t>
            </a:r>
            <a:r>
              <a:rPr lang="en-GB" dirty="0"/>
              <a:t> vaping in a world where social media often glamorises it.</a:t>
            </a:r>
          </a:p>
          <a:p>
            <a:r>
              <a:rPr lang="en-GB" b="1" dirty="0"/>
              <a:t>Discussion prompts:</a:t>
            </a:r>
            <a:endParaRPr lang="en-GB" dirty="0"/>
          </a:p>
          <a:p>
            <a:r>
              <a:rPr lang="en-GB" i="1" dirty="0"/>
              <a:t>What emotions does this post try to create? (e.g., happiness, pride, connection)</a:t>
            </a:r>
            <a:endParaRPr lang="en-GB" i="0" dirty="0"/>
          </a:p>
          <a:p>
            <a:r>
              <a:rPr lang="en-GB" i="1" dirty="0"/>
              <a:t>What makes this influencer seem like a positive role model?</a:t>
            </a:r>
            <a:endParaRPr lang="en-GB"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D375BEC-10A2-420D-91C9-3268FA556490}" type="slidenum">
              <a:t>33</a:t>
            </a:fld>
            <a:endParaRPr lang="en-GB"/>
          </a:p>
        </p:txBody>
      </p:sp>
    </p:spTree>
    <p:extLst>
      <p:ext uri="{BB962C8B-B14F-4D97-AF65-F5344CB8AC3E}">
        <p14:creationId xmlns:p14="http://schemas.microsoft.com/office/powerpoint/2010/main" val="40690212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E06B9-150A-6305-F5BB-F49155CB8E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5B7FEC-7C45-5538-5815-EBA16F057C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9DFA90-1D62-30FD-C369-AEDF86A6B9BE}"/>
              </a:ext>
            </a:extLst>
          </p:cNvPr>
          <p:cNvSpPr>
            <a:spLocks noGrp="1"/>
          </p:cNvSpPr>
          <p:nvPr>
            <p:ph type="body" idx="1"/>
          </p:nvPr>
        </p:nvSpPr>
        <p:spPr/>
        <p:txBody>
          <a:bodyPr/>
          <a:lstStyle/>
          <a:p>
            <a:r>
              <a:rPr lang="en-GB" b="1" i="0" kern="100" dirty="0">
                <a:ea typeface="Calibri"/>
                <a:cs typeface="Calibri"/>
              </a:rPr>
              <a:t>Reflection Slide: Who’s influencing you?  </a:t>
            </a:r>
          </a:p>
          <a:p>
            <a:br>
              <a:rPr lang="en-GB" b="1" i="1" kern="100" dirty="0">
                <a:ea typeface="Calibri"/>
                <a:cs typeface="+mn-lt"/>
              </a:rPr>
            </a:br>
            <a:r>
              <a:rPr lang="en-GB" b="1" kern="100" dirty="0"/>
              <a:t>Aim: </a:t>
            </a:r>
            <a:r>
              <a:rPr lang="en-GB" kern="100" dirty="0"/>
              <a:t>To help pupils reflect on the people in their lives who influence their choices, and to encourage them to distinguish between real-life influencers (who care about their well-being) and online influencers (who often have different motivations, such as promoting products).</a:t>
            </a:r>
            <a:endParaRPr lang="en-GB" kern="100" dirty="0">
              <a:ea typeface="Calibri"/>
              <a:cs typeface="Calibri"/>
            </a:endParaRPr>
          </a:p>
          <a:p>
            <a:br>
              <a:rPr lang="en-GB" kern="100" dirty="0">
                <a:ea typeface="Calibri"/>
                <a:cs typeface="+mn-lt"/>
              </a:rPr>
            </a:br>
            <a:r>
              <a:rPr lang="en-GB" kern="100" dirty="0">
                <a:ea typeface="Calibri"/>
                <a:cs typeface="+mn-lt"/>
              </a:rPr>
              <a:t>Ask pupils </a:t>
            </a:r>
            <a:r>
              <a:rPr lang="en-GB" kern="100" dirty="0"/>
              <a:t>who they think influences their decisions in real life. These can include family members, teachers, coaches, or friends. Emphasise that </a:t>
            </a:r>
            <a:r>
              <a:rPr lang="en-GB" b="1" kern="100" dirty="0"/>
              <a:t>real-life influencers</a:t>
            </a:r>
            <a:r>
              <a:rPr lang="en-GB" kern="100" dirty="0"/>
              <a:t> are people who care about their well-being, know them personally, and are likely to provide advice that protects their health and safety. Ask pupils to list two people in their real life who influence their choices. This can help identify who they trust and turn to for guidance. Ask if these people would encourage smoking or vaping, and why or why not. This question helps them think critically about the role of trusted adults or peers in their decision-making process. Following thing/pair/share, invite some to share their answers with the class.  Discuss the importance of </a:t>
            </a:r>
            <a:r>
              <a:rPr lang="en-GB" b="1" kern="100" dirty="0"/>
              <a:t>real-life influencers</a:t>
            </a:r>
            <a:r>
              <a:rPr lang="en-GB" kern="100" dirty="0"/>
              <a:t> who provide support, care, and safe advice, and contrast with the often profit-driven motivations of online influencers.  </a:t>
            </a:r>
            <a:endParaRPr lang="en-GB" dirty="0">
              <a:ea typeface="Calibri"/>
              <a:cs typeface="Calibri"/>
            </a:endParaRPr>
          </a:p>
        </p:txBody>
      </p:sp>
      <p:sp>
        <p:nvSpPr>
          <p:cNvPr id="4" name="Slide Number Placeholder 3">
            <a:extLst>
              <a:ext uri="{FF2B5EF4-FFF2-40B4-BE49-F238E27FC236}">
                <a16:creationId xmlns:a16="http://schemas.microsoft.com/office/drawing/2014/main" id="{E0603BFF-8C27-076C-ACDA-76587517C7FE}"/>
              </a:ext>
            </a:extLst>
          </p:cNvPr>
          <p:cNvSpPr>
            <a:spLocks noGrp="1"/>
          </p:cNvSpPr>
          <p:nvPr>
            <p:ph type="sldNum" sz="quarter" idx="5"/>
          </p:nvPr>
        </p:nvSpPr>
        <p:spPr/>
        <p:txBody>
          <a:bodyPr/>
          <a:lstStyle/>
          <a:p>
            <a:fld id="{7ED2583B-0416-4875-B919-A7A9CBD1C777}" type="slidenum">
              <a:rPr lang="en-GB" smtClean="0"/>
              <a:t>34</a:t>
            </a:fld>
            <a:endParaRPr lang="en-GB"/>
          </a:p>
        </p:txBody>
      </p:sp>
    </p:spTree>
    <p:extLst>
      <p:ext uri="{BB962C8B-B14F-4D97-AF65-F5344CB8AC3E}">
        <p14:creationId xmlns:p14="http://schemas.microsoft.com/office/powerpoint/2010/main" val="42057278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6950A-7E0B-DF17-373D-50DCF4DBD8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093CA3-0E65-53C1-A8EC-F013BED662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09224B-0083-3CA8-38EF-FC98EC0B280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ea typeface="Calibri"/>
                <a:cs typeface="Calibri"/>
              </a:rPr>
              <a:t>Discussion Slide: </a:t>
            </a:r>
            <a:r>
              <a:rPr lang="en-US" sz="1200" b="1" dirty="0">
                <a:effectLst>
                  <a:outerShdw blurRad="50800" dist="38100" dir="2700000" algn="tl" rotWithShape="0">
                    <a:prstClr val="black">
                      <a:alpha val="40000"/>
                    </a:prstClr>
                  </a:outerShdw>
                </a:effectLst>
                <a:ea typeface="+mn-lt"/>
                <a:cs typeface="+mn-lt"/>
              </a:rPr>
              <a:t>What can we do if we feel unsafe/unsure online or in real life?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GB" b="0" dirty="0">
                <a:ea typeface="Calibri"/>
                <a:cs typeface="Calibri"/>
              </a:rPr>
              <a:t>Pose the question to the class and invite responses.  The bubbles can then be revealed one by one to prompt further reflection and discussion.  </a:t>
            </a:r>
          </a:p>
        </p:txBody>
      </p:sp>
      <p:sp>
        <p:nvSpPr>
          <p:cNvPr id="4" name="Slide Number Placeholder 3">
            <a:extLst>
              <a:ext uri="{FF2B5EF4-FFF2-40B4-BE49-F238E27FC236}">
                <a16:creationId xmlns:a16="http://schemas.microsoft.com/office/drawing/2014/main" id="{7B592777-EC0F-73BB-A58D-5D6508B3F6C4}"/>
              </a:ext>
            </a:extLst>
          </p:cNvPr>
          <p:cNvSpPr>
            <a:spLocks noGrp="1"/>
          </p:cNvSpPr>
          <p:nvPr>
            <p:ph type="sldNum" sz="quarter" idx="5"/>
          </p:nvPr>
        </p:nvSpPr>
        <p:spPr/>
        <p:txBody>
          <a:bodyPr/>
          <a:lstStyle/>
          <a:p>
            <a:fld id="{162DB525-C6EE-4621-AFDD-9E6C7BFBC1D2}" type="slidenum">
              <a:t>35</a:t>
            </a:fld>
            <a:endParaRPr lang="en-GB"/>
          </a:p>
        </p:txBody>
      </p:sp>
    </p:spTree>
    <p:extLst>
      <p:ext uri="{BB962C8B-B14F-4D97-AF65-F5344CB8AC3E}">
        <p14:creationId xmlns:p14="http://schemas.microsoft.com/office/powerpoint/2010/main" val="13700233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4F158-10E9-1477-ED22-A466787DA0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FA257B-6372-9B62-77C3-DB47F4799FD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BC7D41D-8C26-3FED-EC3F-6721A025A401}"/>
              </a:ext>
            </a:extLst>
          </p:cNvPr>
          <p:cNvSpPr>
            <a:spLocks noGrp="1"/>
          </p:cNvSpPr>
          <p:nvPr>
            <p:ph type="body" idx="1"/>
          </p:nvPr>
        </p:nvSpPr>
        <p:spPr/>
        <p:txBody>
          <a:bodyPr/>
          <a:lstStyle/>
          <a:p>
            <a:r>
              <a:rPr lang="en-US" b="1" i="0" dirty="0">
                <a:ea typeface="Calibri"/>
                <a:cs typeface="Calibri"/>
              </a:rPr>
              <a:t>Optional Activity: Role Play</a:t>
            </a:r>
          </a:p>
          <a:p>
            <a:endParaRPr lang="en-US" b="1" i="1" dirty="0">
              <a:ea typeface="Calibri"/>
              <a:cs typeface="Calibri"/>
            </a:endParaRPr>
          </a:p>
          <a:p>
            <a:r>
              <a:rPr lang="en-US" dirty="0">
                <a:ea typeface="Calibri"/>
                <a:cs typeface="Calibri"/>
              </a:rPr>
              <a:t>Teacher should read out the scenario to the class. Think/Pair/Share approach gives time to think about their answer in pairs before participating in the role play in small groups as an optional activity.  To further extend the task, pupils could be invited to create their own role plays around the emerging themes: Vaping/Peer Pressure/Peer Influence.  </a:t>
            </a:r>
          </a:p>
        </p:txBody>
      </p:sp>
      <p:sp>
        <p:nvSpPr>
          <p:cNvPr id="4" name="Slide Number Placeholder 3">
            <a:extLst>
              <a:ext uri="{FF2B5EF4-FFF2-40B4-BE49-F238E27FC236}">
                <a16:creationId xmlns:a16="http://schemas.microsoft.com/office/drawing/2014/main" id="{41A2BD29-2934-43D7-CAF6-C152ADB7F47D}"/>
              </a:ext>
            </a:extLst>
          </p:cNvPr>
          <p:cNvSpPr>
            <a:spLocks noGrp="1"/>
          </p:cNvSpPr>
          <p:nvPr>
            <p:ph type="sldNum" sz="quarter" idx="5"/>
          </p:nvPr>
        </p:nvSpPr>
        <p:spPr/>
        <p:txBody>
          <a:bodyPr/>
          <a:lstStyle/>
          <a:p>
            <a:pPr>
              <a:defRPr/>
            </a:pPr>
            <a:fld id="{B246BCCD-1C6F-7D46-8D6F-50DD062CAD7A}" type="slidenum">
              <a:rPr lang="en-US" altLang="en-US" smtClean="0"/>
              <a:pPr>
                <a:defRPr/>
              </a:pPr>
              <a:t>36</a:t>
            </a:fld>
            <a:endParaRPr lang="en-US" altLang="en-US"/>
          </a:p>
        </p:txBody>
      </p:sp>
    </p:spTree>
    <p:extLst>
      <p:ext uri="{BB962C8B-B14F-4D97-AF65-F5344CB8AC3E}">
        <p14:creationId xmlns:p14="http://schemas.microsoft.com/office/powerpoint/2010/main" val="10918329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Optional Activity: Role Play</a:t>
            </a:r>
          </a:p>
          <a:p>
            <a:endParaRPr lang="en-US" b="1" i="1" dirty="0"/>
          </a:p>
          <a:p>
            <a:r>
              <a:rPr lang="en-US" dirty="0"/>
              <a:t>This is a whole class activity.  Divide the group equally into two and ask them to face each other about a </a:t>
            </a:r>
            <a:r>
              <a:rPr lang="en-US" dirty="0" err="1"/>
              <a:t>metre</a:t>
            </a:r>
            <a:r>
              <a:rPr lang="en-US" dirty="0"/>
              <a:t> apart and ask for a volunteer to walk down the alley. One side can be called ‘greens’ and the opposite side ‘reds’. </a:t>
            </a:r>
          </a:p>
          <a:p>
            <a:endParaRPr lang="en-US" dirty="0"/>
          </a:p>
          <a:p>
            <a:pPr algn="just"/>
            <a:r>
              <a:rPr lang="en-GB" sz="1200" b="1" dirty="0">
                <a:latin typeface="Segoe UI" panose="020B0502040204020203" pitchFamily="34" charset="0"/>
                <a:cs typeface="Segoe UI" panose="020B0502040204020203" pitchFamily="34" charset="0"/>
              </a:rPr>
              <a:t>One person has a role play to read out and walk down the middle asking each person what they should do </a:t>
            </a:r>
          </a:p>
          <a:p>
            <a:endParaRPr lang="en-GB" sz="1200" dirty="0">
              <a:latin typeface="Segoe UI" panose="020B0502040204020203" pitchFamily="34" charset="0"/>
              <a:cs typeface="Segoe UI" panose="020B0502040204020203" pitchFamily="34" charset="0"/>
            </a:endParaRPr>
          </a:p>
          <a:p>
            <a:pPr marL="285750" indent="-285750">
              <a:buFont typeface="Arial"/>
              <a:buChar char="•"/>
            </a:pPr>
            <a:r>
              <a:rPr lang="en-GB" sz="1200" dirty="0">
                <a:latin typeface="Segoe UI" panose="020B0502040204020203" pitchFamily="34" charset="0"/>
                <a:cs typeface="Segoe UI" panose="020B0502040204020203" pitchFamily="34" charset="0"/>
              </a:rPr>
              <a:t>The </a:t>
            </a:r>
            <a:r>
              <a:rPr lang="en-GB" sz="1200" dirty="0">
                <a:solidFill>
                  <a:srgbClr val="00B050"/>
                </a:solidFill>
                <a:latin typeface="Segoe UI" panose="020B0502040204020203" pitchFamily="34" charset="0"/>
                <a:cs typeface="Segoe UI" panose="020B0502040204020203" pitchFamily="34" charset="0"/>
              </a:rPr>
              <a:t>greens</a:t>
            </a:r>
            <a:r>
              <a:rPr lang="en-GB" sz="1200" dirty="0">
                <a:latin typeface="Segoe UI" panose="020B0502040204020203" pitchFamily="34" charset="0"/>
                <a:cs typeface="Segoe UI" panose="020B0502040204020203" pitchFamily="34" charset="0"/>
              </a:rPr>
              <a:t> on one side think of reasons why the volunteer should refuse the offer in the role play</a:t>
            </a:r>
          </a:p>
          <a:p>
            <a:endParaRPr lang="en-GB" sz="1200" dirty="0">
              <a:latin typeface="Segoe UI" panose="020B0502040204020203" pitchFamily="34" charset="0"/>
              <a:cs typeface="Segoe UI" panose="020B0502040204020203" pitchFamily="34" charset="0"/>
            </a:endParaRPr>
          </a:p>
          <a:p>
            <a:pPr marL="285750" indent="-285750">
              <a:buFont typeface="Arial"/>
              <a:buChar char="•"/>
            </a:pPr>
            <a:r>
              <a:rPr lang="en-GB" sz="1200" dirty="0">
                <a:latin typeface="Segoe UI" panose="020B0502040204020203" pitchFamily="34" charset="0"/>
                <a:cs typeface="Segoe UI" panose="020B0502040204020203" pitchFamily="34" charset="0"/>
              </a:rPr>
              <a:t>The </a:t>
            </a:r>
            <a:r>
              <a:rPr lang="en-GB" sz="1200" dirty="0">
                <a:solidFill>
                  <a:srgbClr val="FF0000"/>
                </a:solidFill>
                <a:latin typeface="Segoe UI" panose="020B0502040204020203" pitchFamily="34" charset="0"/>
                <a:cs typeface="Segoe UI" panose="020B0502040204020203" pitchFamily="34" charset="0"/>
              </a:rPr>
              <a:t>reds</a:t>
            </a:r>
            <a:r>
              <a:rPr lang="en-GB" sz="1200" dirty="0">
                <a:latin typeface="Segoe UI" panose="020B0502040204020203" pitchFamily="34" charset="0"/>
                <a:cs typeface="Segoe UI" panose="020B0502040204020203" pitchFamily="34" charset="0"/>
              </a:rPr>
              <a:t> on the other side give reasons why the volunteer should say yes to the offer in the role play</a:t>
            </a:r>
          </a:p>
          <a:p>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a:defRPr/>
            </a:pPr>
            <a:fld id="{B246BCCD-1C6F-7D46-8D6F-50DD062CAD7A}" type="slidenum">
              <a:rPr lang="en-US" altLang="en-US" smtClean="0"/>
              <a:pPr>
                <a:defRPr/>
              </a:pPr>
              <a:t>37</a:t>
            </a:fld>
            <a:endParaRPr lang="en-US" altLang="en-US"/>
          </a:p>
        </p:txBody>
      </p:sp>
    </p:spTree>
    <p:extLst>
      <p:ext uri="{BB962C8B-B14F-4D97-AF65-F5344CB8AC3E}">
        <p14:creationId xmlns:p14="http://schemas.microsoft.com/office/powerpoint/2010/main" val="11510476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D7E89-07FF-B836-E2F9-1AEFFD1292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FA8DF5-B5FE-674A-F168-8539A493677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895C6AE-7926-DAF9-897C-6AFF8FD6074B}"/>
              </a:ext>
            </a:extLst>
          </p:cNvPr>
          <p:cNvSpPr>
            <a:spLocks noGrp="1"/>
          </p:cNvSpPr>
          <p:nvPr>
            <p:ph type="body" idx="1"/>
          </p:nvPr>
        </p:nvSpPr>
        <p:spPr/>
        <p:txBody>
          <a:bodyPr/>
          <a:lstStyle/>
          <a:p>
            <a:r>
              <a:rPr lang="en-GB" b="1" dirty="0"/>
              <a:t>Optional Activity: Role Play</a:t>
            </a:r>
          </a:p>
          <a:p>
            <a:br>
              <a:rPr lang="en-GB" b="1" dirty="0">
                <a:cs typeface="+mn-lt"/>
              </a:rPr>
            </a:br>
            <a:r>
              <a:rPr lang="en-GB" b="1" dirty="0"/>
              <a:t>Aim: </a:t>
            </a:r>
            <a:r>
              <a:rPr lang="en-GB" dirty="0"/>
              <a:t>This activity aims to</a:t>
            </a:r>
            <a:r>
              <a:rPr lang="en-GB" b="1" dirty="0"/>
              <a:t> </a:t>
            </a:r>
            <a:r>
              <a:rPr lang="en-GB" dirty="0"/>
              <a:t>provide quick answers that pupils could use to leave a situation in which they are experiencing peer pressure. </a:t>
            </a:r>
            <a:r>
              <a:rPr lang="en-US" dirty="0"/>
              <a:t>  </a:t>
            </a:r>
            <a:r>
              <a:rPr lang="en-GB" dirty="0"/>
              <a:t>They can develop strategies for making informed decisions, increase their confidence in saying "no," and feel more supported by their peers in navigating challenging social situations.</a:t>
            </a:r>
          </a:p>
          <a:p>
            <a:endParaRPr lang="en-US" dirty="0">
              <a:ea typeface="Calibri" panose="020F0502020204030204"/>
              <a:cs typeface="Calibri" panose="020F0502020204030204"/>
            </a:endParaRPr>
          </a:p>
          <a:p>
            <a:r>
              <a:rPr lang="en-GB" b="1" dirty="0"/>
              <a:t>Activity: </a:t>
            </a:r>
            <a:r>
              <a:rPr lang="en-GB" dirty="0"/>
              <a:t>Ask pupils what the characters could say to help them leave the conversation quickly. They could do this in pairs initially and then feedback as a class. The teacher should then reveal the answers, highlighting that these are responses pupils could use in real life to help them navigate peer pressure. </a:t>
            </a:r>
            <a:endParaRPr lang="en-GB" i="1" dirty="0">
              <a:latin typeface="Calibri"/>
              <a:ea typeface="Calibri"/>
              <a:cs typeface="Calibri"/>
            </a:endParaRPr>
          </a:p>
        </p:txBody>
      </p:sp>
      <p:sp>
        <p:nvSpPr>
          <p:cNvPr id="4" name="Slide Number Placeholder 3">
            <a:extLst>
              <a:ext uri="{FF2B5EF4-FFF2-40B4-BE49-F238E27FC236}">
                <a16:creationId xmlns:a16="http://schemas.microsoft.com/office/drawing/2014/main" id="{3EA304AC-20E2-6749-258A-C699F2DD2243}"/>
              </a:ext>
            </a:extLst>
          </p:cNvPr>
          <p:cNvSpPr>
            <a:spLocks noGrp="1"/>
          </p:cNvSpPr>
          <p:nvPr>
            <p:ph type="sldNum" sz="quarter" idx="5"/>
          </p:nvPr>
        </p:nvSpPr>
        <p:spPr/>
        <p:txBody>
          <a:bodyPr/>
          <a:lstStyle/>
          <a:p>
            <a:fld id="{4EE77BF9-CDD1-754D-A4CD-37869311AAB9}" type="slidenum">
              <a:rPr lang="en-US" smtClean="0"/>
              <a:t>38</a:t>
            </a:fld>
            <a:endParaRPr lang="en-US"/>
          </a:p>
        </p:txBody>
      </p:sp>
    </p:spTree>
    <p:extLst>
      <p:ext uri="{BB962C8B-B14F-4D97-AF65-F5344CB8AC3E}">
        <p14:creationId xmlns:p14="http://schemas.microsoft.com/office/powerpoint/2010/main" val="18597361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09079-3CE5-A49B-2957-E13EB80DF4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E6BE45-AEA7-CA02-E7F1-A8311AF8BA3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BD01FD2-9EE4-2C60-2457-1C6047BC0618}"/>
              </a:ext>
            </a:extLst>
          </p:cNvPr>
          <p:cNvSpPr>
            <a:spLocks noGrp="1"/>
          </p:cNvSpPr>
          <p:nvPr>
            <p:ph type="body" idx="1"/>
          </p:nvPr>
        </p:nvSpPr>
        <p:spPr/>
        <p:txBody>
          <a:bodyPr/>
          <a:lstStyle/>
          <a:p>
            <a:r>
              <a:rPr lang="en-GB" b="1" dirty="0"/>
              <a:t>Summary Slide: What are we learning?</a:t>
            </a:r>
          </a:p>
          <a:p>
            <a:endParaRPr lang="en-GB" b="1" dirty="0"/>
          </a:p>
          <a:p>
            <a:r>
              <a:rPr lang="en-GB" dirty="0"/>
              <a:t>Read through the slides to summarise the main learning outcomes for the session.</a:t>
            </a:r>
            <a:endParaRPr lang="en-GB" dirty="0">
              <a:latin typeface="Calibri"/>
              <a:ea typeface="Calibri"/>
              <a:cs typeface="Calibri"/>
            </a:endParaRPr>
          </a:p>
        </p:txBody>
      </p:sp>
      <p:sp>
        <p:nvSpPr>
          <p:cNvPr id="4" name="Slide Number Placeholder 3">
            <a:extLst>
              <a:ext uri="{FF2B5EF4-FFF2-40B4-BE49-F238E27FC236}">
                <a16:creationId xmlns:a16="http://schemas.microsoft.com/office/drawing/2014/main" id="{CA4FB4D3-7CA2-7FDC-C443-9C64B6DD9149}"/>
              </a:ext>
            </a:extLst>
          </p:cNvPr>
          <p:cNvSpPr>
            <a:spLocks noGrp="1"/>
          </p:cNvSpPr>
          <p:nvPr>
            <p:ph type="sldNum" sz="quarter" idx="5"/>
          </p:nvPr>
        </p:nvSpPr>
        <p:spPr/>
        <p:txBody>
          <a:bodyPr/>
          <a:lstStyle/>
          <a:p>
            <a:fld id="{4EE77BF9-CDD1-754D-A4CD-37869311AAB9}" type="slidenum">
              <a:rPr lang="en-US" smtClean="0"/>
              <a:t>39</a:t>
            </a:fld>
            <a:endParaRPr lang="en-US"/>
          </a:p>
        </p:txBody>
      </p:sp>
    </p:spTree>
    <p:extLst>
      <p:ext uri="{BB962C8B-B14F-4D97-AF65-F5344CB8AC3E}">
        <p14:creationId xmlns:p14="http://schemas.microsoft.com/office/powerpoint/2010/main" val="1806746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Activity Slide: “4 Corners: True or False?”</a:t>
            </a:r>
          </a:p>
          <a:p>
            <a:r>
              <a:rPr lang="en-GB" b="1" dirty="0"/>
              <a:t>Aim: </a:t>
            </a:r>
          </a:p>
          <a:p>
            <a:r>
              <a:rPr lang="en-GB" dirty="0"/>
              <a:t>To help learners build critical thinking skills about vaping and nicotine.</a:t>
            </a:r>
          </a:p>
          <a:p>
            <a:r>
              <a:rPr lang="en-GB" dirty="0"/>
              <a:t>To encourage group discussion, reasoning, and respectful conversation.</a:t>
            </a:r>
          </a:p>
          <a:p>
            <a:endParaRPr lang="en-GB" b="1" dirty="0"/>
          </a:p>
          <a:p>
            <a:r>
              <a:rPr lang="en-GB" dirty="0"/>
              <a:t>Place each statement in a different corner/area of the room.</a:t>
            </a:r>
          </a:p>
          <a:p>
            <a:r>
              <a:rPr lang="en-GB" dirty="0"/>
              <a:t>In small groups, pupils rotate to each station.</a:t>
            </a:r>
          </a:p>
          <a:p>
            <a:r>
              <a:rPr lang="en-GB" dirty="0"/>
              <a:t>At each statement, they discuss:</a:t>
            </a:r>
          </a:p>
          <a:p>
            <a:pPr lvl="1"/>
            <a:r>
              <a:rPr lang="en-GB" dirty="0"/>
              <a:t>Is it true or false?</a:t>
            </a:r>
          </a:p>
          <a:p>
            <a:pPr lvl="1"/>
            <a:r>
              <a:rPr lang="en-GB" dirty="0"/>
              <a:t>Why do they think that?</a:t>
            </a:r>
          </a:p>
          <a:p>
            <a:pPr lvl="1"/>
            <a:r>
              <a:rPr lang="en-GB" dirty="0"/>
              <a:t>What evidence or examples can they give?</a:t>
            </a:r>
          </a:p>
          <a:p>
            <a:endParaRPr lang="en-GB" dirty="0"/>
          </a:p>
          <a:p>
            <a:r>
              <a:rPr lang="en-GB" dirty="0"/>
              <a:t>Bring everyone together at the end for a whole-class debrief.</a:t>
            </a:r>
          </a:p>
          <a:p>
            <a:br>
              <a:rPr lang="en-GB" dirty="0"/>
            </a:br>
            <a:r>
              <a:rPr lang="en-GB" b="1" dirty="0"/>
              <a:t>Discussion notes for each statement</a:t>
            </a:r>
          </a:p>
          <a:p>
            <a:endParaRPr lang="en-GB" b="1" dirty="0"/>
          </a:p>
          <a:p>
            <a:r>
              <a:rPr lang="en-GB" b="1" dirty="0"/>
              <a:t>1. “Vapes support adults who smoke to stop.”</a:t>
            </a:r>
          </a:p>
          <a:p>
            <a:r>
              <a:rPr lang="en-GB" dirty="0"/>
              <a:t>This statement is </a:t>
            </a:r>
            <a:r>
              <a:rPr lang="en-GB" b="1" dirty="0"/>
              <a:t>partly true</a:t>
            </a:r>
            <a:r>
              <a:rPr lang="en-GB" dirty="0"/>
              <a:t>.</a:t>
            </a:r>
          </a:p>
          <a:p>
            <a:r>
              <a:rPr lang="en-GB" dirty="0"/>
              <a:t>Some adults use vapes as a tool to try to stop smoking cigarettes.</a:t>
            </a:r>
          </a:p>
          <a:p>
            <a:r>
              <a:rPr lang="en-GB" dirty="0"/>
              <a:t>Vaping is </a:t>
            </a:r>
            <a:r>
              <a:rPr lang="en-GB" b="1" dirty="0"/>
              <a:t>not recommended</a:t>
            </a:r>
            <a:r>
              <a:rPr lang="en-GB" dirty="0"/>
              <a:t> for children or non-smokers, and it is </a:t>
            </a:r>
            <a:r>
              <a:rPr lang="en-GB" b="1" dirty="0"/>
              <a:t>not risk-free</a:t>
            </a:r>
            <a:r>
              <a:rPr lang="en-GB" dirty="0"/>
              <a:t>.</a:t>
            </a:r>
            <a:br>
              <a:rPr lang="en-GB" dirty="0"/>
            </a:br>
            <a:endParaRPr lang="en-GB" dirty="0"/>
          </a:p>
          <a:p>
            <a:r>
              <a:rPr lang="en-GB" b="1" dirty="0"/>
              <a:t>2. “All vapes have the same amount of nicotine.”</a:t>
            </a:r>
          </a:p>
          <a:p>
            <a:r>
              <a:rPr lang="en-GB" dirty="0"/>
              <a:t>This statement is </a:t>
            </a:r>
            <a:r>
              <a:rPr lang="en-GB" b="1" dirty="0"/>
              <a:t>false</a:t>
            </a:r>
            <a:r>
              <a:rPr lang="en-GB" dirty="0"/>
              <a:t>.</a:t>
            </a:r>
          </a:p>
          <a:p>
            <a:r>
              <a:rPr lang="en-GB" dirty="0"/>
              <a:t>Nicotine levels vary widely between vape products—some have a lot, some a little, and some are labelled as “nicotine-free” (though even those can sometimes contain small amounts).</a:t>
            </a:r>
          </a:p>
          <a:p>
            <a:endParaRPr lang="en-GB" dirty="0"/>
          </a:p>
          <a:p>
            <a:r>
              <a:rPr lang="en-GB" b="1" dirty="0"/>
              <a:t>3. “There are no laws in the UK around vaping.”</a:t>
            </a:r>
          </a:p>
          <a:p>
            <a:r>
              <a:rPr lang="en-GB" dirty="0"/>
              <a:t>This statement is </a:t>
            </a:r>
            <a:r>
              <a:rPr lang="en-GB" b="1" dirty="0"/>
              <a:t>false</a:t>
            </a:r>
            <a:r>
              <a:rPr lang="en-GB" dirty="0"/>
              <a:t>.</a:t>
            </a:r>
          </a:p>
          <a:p>
            <a:r>
              <a:rPr lang="en-GB" dirty="0"/>
              <a:t>In the UK there are laws about:</a:t>
            </a:r>
          </a:p>
          <a:p>
            <a:pPr lvl="1"/>
            <a:r>
              <a:rPr lang="en-GB" dirty="0"/>
              <a:t>Age restrictions (you must be over a certain age to buy vapes)</a:t>
            </a:r>
          </a:p>
          <a:p>
            <a:pPr lvl="1"/>
            <a:r>
              <a:rPr lang="en-GB" dirty="0"/>
              <a:t>What strength of vapes are sold</a:t>
            </a:r>
          </a:p>
          <a:p>
            <a:pPr lvl="1"/>
            <a:r>
              <a:rPr lang="en-GB" dirty="0"/>
              <a:t>Recent ban on disposable vapes</a:t>
            </a:r>
            <a:br>
              <a:rPr lang="en-GB" dirty="0"/>
            </a:br>
            <a:endParaRPr lang="en-GB" dirty="0"/>
          </a:p>
          <a:p>
            <a:r>
              <a:rPr lang="en-GB" b="1" dirty="0"/>
              <a:t>4. “If someone does not smoke, they should not vape.”</a:t>
            </a:r>
          </a:p>
          <a:p>
            <a:r>
              <a:rPr lang="en-GB" dirty="0"/>
              <a:t>This statement is </a:t>
            </a:r>
            <a:r>
              <a:rPr lang="en-GB" b="1" dirty="0"/>
              <a:t>true</a:t>
            </a:r>
            <a:r>
              <a:rPr lang="en-GB" dirty="0"/>
              <a:t>.</a:t>
            </a:r>
          </a:p>
          <a:p>
            <a:r>
              <a:rPr lang="en-GB" dirty="0"/>
              <a:t>Vaping is </a:t>
            </a:r>
            <a:r>
              <a:rPr lang="en-GB" b="1" dirty="0"/>
              <a:t>not harmless</a:t>
            </a:r>
            <a:r>
              <a:rPr lang="en-GB" dirty="0"/>
              <a:t>, especially for young people and non-smokers.</a:t>
            </a:r>
          </a:p>
          <a:p>
            <a:r>
              <a:rPr lang="en-GB" dirty="0"/>
              <a:t>It can affect the lungs, heart, mouth, and brain development.</a:t>
            </a:r>
          </a:p>
          <a:p>
            <a:r>
              <a:rPr lang="en-GB" dirty="0"/>
              <a:t>The safest choice for non-smokers is </a:t>
            </a:r>
            <a:r>
              <a:rPr lang="en-GB" b="1" dirty="0"/>
              <a:t>not to vape at all</a:t>
            </a:r>
            <a:r>
              <a:rPr lang="en-GB" dirty="0"/>
              <a:t>.</a:t>
            </a:r>
          </a:p>
          <a:p>
            <a:endParaRPr lang="en-GB" b="1" i="1"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4EE77BF9-CDD1-754D-A4CD-37869311AAB9}" type="slidenum">
              <a:rPr lang="en-US" smtClean="0"/>
              <a:t>4</a:t>
            </a:fld>
            <a:endParaRPr lang="en-US"/>
          </a:p>
        </p:txBody>
      </p:sp>
    </p:spTree>
    <p:extLst>
      <p:ext uri="{BB962C8B-B14F-4D97-AF65-F5344CB8AC3E}">
        <p14:creationId xmlns:p14="http://schemas.microsoft.com/office/powerpoint/2010/main" val="36899839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17D2F-3001-1DDC-A78E-786B2497E7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297D39-91E0-5E7B-BA64-76767C4AD8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4DA76E-63AE-022B-386E-A012742D4F5D}"/>
              </a:ext>
            </a:extLst>
          </p:cNvPr>
          <p:cNvSpPr>
            <a:spLocks noGrp="1"/>
          </p:cNvSpPr>
          <p:nvPr>
            <p:ph type="body" idx="1"/>
          </p:nvPr>
        </p:nvSpPr>
        <p:spPr/>
        <p:txBody>
          <a:bodyPr/>
          <a:lstStyle/>
          <a:p>
            <a:r>
              <a:rPr lang="en-US" b="1" dirty="0"/>
              <a:t>Title Slide: Vapes and the environment!</a:t>
            </a:r>
          </a:p>
        </p:txBody>
      </p:sp>
      <p:sp>
        <p:nvSpPr>
          <p:cNvPr id="4" name="Slide Number Placeholder 3">
            <a:extLst>
              <a:ext uri="{FF2B5EF4-FFF2-40B4-BE49-F238E27FC236}">
                <a16:creationId xmlns:a16="http://schemas.microsoft.com/office/drawing/2014/main" id="{B33946E9-C9DA-A026-49C1-D736BA0DFA10}"/>
              </a:ext>
            </a:extLst>
          </p:cNvPr>
          <p:cNvSpPr>
            <a:spLocks noGrp="1"/>
          </p:cNvSpPr>
          <p:nvPr>
            <p:ph type="sldNum" sz="quarter" idx="5"/>
          </p:nvPr>
        </p:nvSpPr>
        <p:spPr/>
        <p:txBody>
          <a:bodyPr/>
          <a:lstStyle/>
          <a:p>
            <a:fld id="{713DB98F-6C2B-4949-B3FD-B1FAAD83D033}" type="slidenum">
              <a:rPr lang="en-US" smtClean="0"/>
              <a:t>40</a:t>
            </a:fld>
            <a:endParaRPr lang="en-US"/>
          </a:p>
        </p:txBody>
      </p:sp>
    </p:spTree>
    <p:extLst>
      <p:ext uri="{BB962C8B-B14F-4D97-AF65-F5344CB8AC3E}">
        <p14:creationId xmlns:p14="http://schemas.microsoft.com/office/powerpoint/2010/main" val="7069629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28F11-1306-C71D-86DB-D068F5F56E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B466AF-A089-F604-0334-5B0338655D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230F77-07C7-2004-3C9D-770B341782B4}"/>
              </a:ext>
            </a:extLst>
          </p:cNvPr>
          <p:cNvSpPr>
            <a:spLocks noGrp="1"/>
          </p:cNvSpPr>
          <p:nvPr>
            <p:ph type="body" idx="1"/>
          </p:nvPr>
        </p:nvSpPr>
        <p:spPr/>
        <p:txBody>
          <a:bodyPr/>
          <a:lstStyle/>
          <a:p>
            <a:r>
              <a:rPr lang="en-GB" sz="1400" b="1" i="0" u="none" strike="noStrike" dirty="0">
                <a:solidFill>
                  <a:srgbClr val="000000"/>
                </a:solidFill>
                <a:effectLst/>
                <a:latin typeface="Arial" panose="020B0604020202020204" pitchFamily="34" charset="0"/>
                <a:cs typeface="Arial" panose="020B0604020202020204" pitchFamily="34" charset="0"/>
              </a:rPr>
              <a:t>Discussion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Discuss what you remember about how vapes affect the environment.</a:t>
            </a:r>
          </a:p>
          <a:p>
            <a:r>
              <a:rPr lang="en-GB" sz="1400" b="1" i="0" u="none" strike="noStrike" dirty="0">
                <a:solidFill>
                  <a:srgbClr val="000000"/>
                </a:solidFill>
                <a:effectLst/>
                <a:latin typeface="Arial" panose="020B0604020202020204" pitchFamily="34" charset="0"/>
                <a:cs typeface="Arial" panose="020B0604020202020204" pitchFamily="34" charset="0"/>
              </a:rPr>
              <a:t>Further information:</a:t>
            </a:r>
          </a:p>
          <a:p>
            <a:r>
              <a:rPr lang="en-GB" sz="1400" b="1" i="0" u="none" strike="noStrike" dirty="0">
                <a:solidFill>
                  <a:srgbClr val="000000"/>
                </a:solidFill>
                <a:effectLst/>
                <a:latin typeface="Arial" panose="020B0604020202020204" pitchFamily="34" charset="0"/>
                <a:cs typeface="Arial" panose="020B0604020202020204" pitchFamily="34" charset="0"/>
              </a:rPr>
              <a:t>Plastic Waste</a:t>
            </a:r>
            <a:r>
              <a:rPr lang="en-GB" sz="1400" b="0" i="0" u="none" strike="noStrike" dirty="0">
                <a:solidFill>
                  <a:srgbClr val="000000"/>
                </a:solidFill>
                <a:effectLst/>
                <a:latin typeface="Arial" panose="020B0604020202020204" pitchFamily="34" charset="0"/>
                <a:cs typeface="Arial" panose="020B0604020202020204" pitchFamily="34" charset="0"/>
              </a:rPr>
              <a:t>: </a:t>
            </a:r>
          </a:p>
          <a:p>
            <a:r>
              <a:rPr lang="en-GB" sz="1400" b="0" i="0" u="none" strike="noStrike" dirty="0">
                <a:solidFill>
                  <a:srgbClr val="000000"/>
                </a:solidFill>
                <a:effectLst/>
                <a:latin typeface="Arial" panose="020B0604020202020204" pitchFamily="34" charset="0"/>
                <a:cs typeface="Arial" panose="020B0604020202020204" pitchFamily="34" charset="0"/>
              </a:rPr>
              <a:t>Many vape pens and e-cigarettes are made from plastic, which is not biodegradable. When discarded improperly, these devices contribute to plastic pollution, which can harm wildlife and pollute the oceans. The small parts, like mouthpieces and cartridges, are especially problematic as they are often too small to be properly recycled.</a:t>
            </a:r>
          </a:p>
          <a:p>
            <a:endParaRPr lang="en-GB" sz="1400" b="1" dirty="0">
              <a:latin typeface="Arial" panose="020B0604020202020204" pitchFamily="34" charset="0"/>
              <a:cs typeface="Arial" panose="020B0604020202020204" pitchFamily="34" charset="0"/>
            </a:endParaRPr>
          </a:p>
          <a:p>
            <a:r>
              <a:rPr lang="en-GB" sz="1400" b="1" dirty="0">
                <a:latin typeface="Arial" panose="020B0604020202020204" pitchFamily="34" charset="0"/>
                <a:cs typeface="Arial" panose="020B0604020202020204" pitchFamily="34" charset="0"/>
              </a:rPr>
              <a:t>Battery Pollution</a:t>
            </a:r>
            <a:r>
              <a:rPr lang="en-GB" sz="1400" dirty="0">
                <a:latin typeface="Arial" panose="020B0604020202020204" pitchFamily="34" charset="0"/>
                <a:cs typeface="Arial" panose="020B0604020202020204" pitchFamily="34" charset="0"/>
              </a:rPr>
              <a:t>:</a:t>
            </a:r>
            <a:br>
              <a:rPr lang="en-GB" sz="1400" dirty="0">
                <a:latin typeface="Arial" panose="020B0604020202020204" pitchFamily="34" charset="0"/>
                <a:cs typeface="Arial" panose="020B0604020202020204" pitchFamily="34" charset="0"/>
              </a:rPr>
            </a:br>
            <a:r>
              <a:rPr lang="en-GB" sz="1400" b="0" i="0" u="none" strike="noStrike" dirty="0">
                <a:solidFill>
                  <a:srgbClr val="000000"/>
                </a:solidFill>
                <a:effectLst/>
                <a:latin typeface="Arial" panose="020B0604020202020204" pitchFamily="34" charset="0"/>
                <a:cs typeface="Arial" panose="020B0604020202020204" pitchFamily="34" charset="0"/>
              </a:rPr>
              <a:t>Many disposable vapes contain batteries, which contribute to electronic waste (e-waste). Improper disposal of these devices can lead to hazardous materials, such as lithium and other heavy metals, leaching into the soil and water, contaminating ecosystems</a:t>
            </a:r>
          </a:p>
          <a:p>
            <a:endParaRPr lang="en-GB" sz="1400" b="1" i="0" u="none" strike="noStrike" dirty="0">
              <a:solidFill>
                <a:srgbClr val="000000"/>
              </a:solidFill>
              <a:effectLst/>
              <a:latin typeface="Arial" panose="020B0604020202020204" pitchFamily="34" charset="0"/>
              <a:cs typeface="Arial" panose="020B0604020202020204" pitchFamily="34" charset="0"/>
            </a:endParaRPr>
          </a:p>
          <a:p>
            <a:r>
              <a:rPr lang="en-GB" sz="1400" b="1" i="0" u="none" strike="noStrike" dirty="0">
                <a:solidFill>
                  <a:srgbClr val="000000"/>
                </a:solidFill>
                <a:effectLst/>
                <a:latin typeface="Arial" panose="020B0604020202020204" pitchFamily="34" charset="0"/>
                <a:cs typeface="Arial" panose="020B0604020202020204" pitchFamily="34" charset="0"/>
              </a:rPr>
              <a:t>Nicotine Leaks</a:t>
            </a:r>
            <a:r>
              <a:rPr lang="en-GB" sz="1400" b="0" i="0" u="none" strike="noStrike" dirty="0">
                <a:solidFill>
                  <a:srgbClr val="000000"/>
                </a:solidFill>
                <a:effectLst/>
                <a:latin typeface="Arial" panose="020B0604020202020204" pitchFamily="34" charset="0"/>
                <a:cs typeface="Arial" panose="020B0604020202020204" pitchFamily="34" charset="0"/>
              </a:rPr>
              <a:t>: </a:t>
            </a:r>
          </a:p>
          <a:p>
            <a:r>
              <a:rPr lang="en-GB" sz="1400" b="0" i="0" u="none" strike="noStrike" dirty="0">
                <a:solidFill>
                  <a:srgbClr val="000000"/>
                </a:solidFill>
                <a:effectLst/>
                <a:latin typeface="Arial" panose="020B0604020202020204" pitchFamily="34" charset="0"/>
                <a:cs typeface="Arial" panose="020B0604020202020204" pitchFamily="34" charset="0"/>
              </a:rPr>
              <a:t>E-liquid used in vapes contains nicotine, a toxic substance. When disposed of improperly, such as in landfills or through leaks in packaging, nicotine can seep into the soil and water, causing potential harm to plants, animals, and aquatic life.</a:t>
            </a:r>
          </a:p>
          <a:p>
            <a:endParaRPr lang="en-GB" sz="1400" b="1" dirty="0">
              <a:latin typeface="Arial" panose="020B0604020202020204" pitchFamily="34" charset="0"/>
              <a:cs typeface="Arial" panose="020B0604020202020204" pitchFamily="34" charset="0"/>
            </a:endParaRPr>
          </a:p>
          <a:p>
            <a:r>
              <a:rPr lang="en-GB" sz="1400" b="1" dirty="0">
                <a:latin typeface="Arial" panose="020B0604020202020204" pitchFamily="34" charset="0"/>
                <a:cs typeface="Arial" panose="020B0604020202020204" pitchFamily="34" charset="0"/>
              </a:rPr>
              <a:t>Littering</a:t>
            </a:r>
            <a:r>
              <a:rPr lang="en-GB" sz="1400" dirty="0">
                <a:latin typeface="Arial" panose="020B0604020202020204" pitchFamily="34" charset="0"/>
                <a:cs typeface="Arial" panose="020B0604020202020204" pitchFamily="34" charset="0"/>
              </a:rPr>
              <a:t>:</a:t>
            </a:r>
            <a:br>
              <a:rPr lang="en-GB" sz="1400" dirty="0">
                <a:latin typeface="Arial" panose="020B0604020202020204" pitchFamily="34" charset="0"/>
                <a:cs typeface="Arial" panose="020B0604020202020204" pitchFamily="34" charset="0"/>
              </a:rPr>
            </a:br>
            <a:r>
              <a:rPr lang="en-GB" sz="1400" dirty="0">
                <a:latin typeface="Arial" panose="020B0604020202020204" pitchFamily="34" charset="0"/>
                <a:cs typeface="Arial" panose="020B0604020202020204" pitchFamily="34" charset="0"/>
              </a:rPr>
              <a:t>Disposable vapes, pods, and packaging are often littered, making parks, streets, and beaches dirty.</a:t>
            </a:r>
          </a:p>
          <a:p>
            <a:endParaRPr lang="en-GB" sz="1400" b="1" dirty="0">
              <a:latin typeface="Arial" panose="020B0604020202020204" pitchFamily="34" charset="0"/>
              <a:cs typeface="Arial" panose="020B0604020202020204" pitchFamily="34" charset="0"/>
            </a:endParaRPr>
          </a:p>
          <a:p>
            <a:r>
              <a:rPr lang="en-GB" sz="1400" b="1" dirty="0">
                <a:latin typeface="Arial" panose="020B0604020202020204" pitchFamily="34" charset="0"/>
                <a:cs typeface="Arial" panose="020B0604020202020204" pitchFamily="34" charset="0"/>
              </a:rPr>
              <a:t>Harm to Wildlife</a:t>
            </a:r>
            <a:r>
              <a:rPr lang="en-GB" sz="1400" dirty="0">
                <a:latin typeface="Arial" panose="020B0604020202020204" pitchFamily="34" charset="0"/>
                <a:cs typeface="Arial" panose="020B0604020202020204" pitchFamily="34" charset="0"/>
              </a:rPr>
              <a:t>:</a:t>
            </a:r>
            <a:br>
              <a:rPr lang="en-GB" sz="1400" dirty="0">
                <a:latin typeface="Arial" panose="020B0604020202020204" pitchFamily="34" charset="0"/>
                <a:cs typeface="Arial" panose="020B0604020202020204" pitchFamily="34" charset="0"/>
              </a:rPr>
            </a:br>
            <a:r>
              <a:rPr lang="en-GB" sz="1400" dirty="0">
                <a:latin typeface="Arial" panose="020B0604020202020204" pitchFamily="34" charset="0"/>
                <a:cs typeface="Arial" panose="020B0604020202020204" pitchFamily="34" charset="0"/>
              </a:rPr>
              <a:t>Animals might eat vape pods or batteries by mistake, which can make them very sick or even kill them.</a:t>
            </a:r>
          </a:p>
          <a:p>
            <a:endParaRPr lang="en-GB" sz="1400" b="1" dirty="0">
              <a:latin typeface="Arial" panose="020B0604020202020204" pitchFamily="34" charset="0"/>
              <a:cs typeface="Arial" panose="020B0604020202020204" pitchFamily="34" charset="0"/>
            </a:endParaRPr>
          </a:p>
          <a:p>
            <a:r>
              <a:rPr lang="en-GB" sz="1400" b="1" dirty="0">
                <a:latin typeface="Arial" panose="020B0604020202020204" pitchFamily="34" charset="0"/>
                <a:cs typeface="Arial" panose="020B0604020202020204" pitchFamily="34" charset="0"/>
              </a:rPr>
              <a:t>Non-Recyclable Materials</a:t>
            </a:r>
            <a:r>
              <a:rPr lang="en-GB" sz="1400" dirty="0">
                <a:latin typeface="Arial" panose="020B0604020202020204" pitchFamily="34" charset="0"/>
                <a:cs typeface="Arial" panose="020B0604020202020204" pitchFamily="34" charset="0"/>
              </a:rPr>
              <a:t>:</a:t>
            </a:r>
            <a:br>
              <a:rPr lang="en-GB" sz="1400" dirty="0">
                <a:latin typeface="Arial" panose="020B0604020202020204" pitchFamily="34" charset="0"/>
                <a:cs typeface="Arial" panose="020B0604020202020204" pitchFamily="34" charset="0"/>
              </a:rPr>
            </a:br>
            <a:r>
              <a:rPr lang="en-GB" sz="1400" dirty="0">
                <a:latin typeface="Arial" panose="020B0604020202020204" pitchFamily="34" charset="0"/>
                <a:cs typeface="Arial" panose="020B0604020202020204" pitchFamily="34" charset="0"/>
              </a:rPr>
              <a:t>Many vape parts can’t be recycled, so they end up in landfills and pollute the environment.</a:t>
            </a:r>
          </a:p>
          <a:p>
            <a:endParaRPr lang="en-GB" sz="1400" b="1" i="0" u="none" strike="noStrike" dirty="0">
              <a:solidFill>
                <a:srgbClr val="000000"/>
              </a:solidFill>
              <a:effectLst/>
              <a:latin typeface="Arial" panose="020B0604020202020204" pitchFamily="34" charset="0"/>
              <a:cs typeface="Arial" panose="020B0604020202020204" pitchFamily="34" charset="0"/>
            </a:endParaRPr>
          </a:p>
          <a:p>
            <a:r>
              <a:rPr lang="en-GB" sz="1400" b="1" i="0" u="none" strike="noStrike" dirty="0">
                <a:solidFill>
                  <a:srgbClr val="000000"/>
                </a:solidFill>
                <a:effectLst/>
                <a:latin typeface="Arial" panose="020B0604020202020204" pitchFamily="34" charset="0"/>
                <a:cs typeface="Arial" panose="020B0604020202020204" pitchFamily="34" charset="0"/>
              </a:rPr>
              <a:t>Production Impact</a:t>
            </a:r>
            <a:r>
              <a:rPr lang="en-GB" sz="1400" b="0" i="0" u="none" strike="noStrike" dirty="0">
                <a:solidFill>
                  <a:srgbClr val="000000"/>
                </a:solidFill>
                <a:effectLst/>
                <a:latin typeface="Arial" panose="020B0604020202020204" pitchFamily="34" charset="0"/>
                <a:cs typeface="Arial" panose="020B0604020202020204" pitchFamily="34" charset="0"/>
              </a:rPr>
              <a:t>: The production of vape products requires resources, including plastics, metals, and chemicals. Mining and manufacturing processes contribute to pollution, greenhouse gas emissions, and resource depletion, negatively impacting the environment.</a:t>
            </a:r>
          </a:p>
          <a:p>
            <a:endParaRPr lang="en-GB" sz="1400" b="1" dirty="0">
              <a:latin typeface="Arial" panose="020B0604020202020204" pitchFamily="34" charset="0"/>
              <a:cs typeface="Arial" panose="020B0604020202020204" pitchFamily="34" charset="0"/>
            </a:endParaRPr>
          </a:p>
          <a:p>
            <a:r>
              <a:rPr lang="en-GB" sz="1400" b="1" dirty="0">
                <a:latin typeface="Arial" panose="020B0604020202020204" pitchFamily="34" charset="0"/>
                <a:cs typeface="Arial" panose="020B0604020202020204" pitchFamily="34" charset="0"/>
              </a:rPr>
              <a:t>Carbon Footprint</a:t>
            </a:r>
            <a:r>
              <a:rPr lang="en-GB" sz="1400" dirty="0">
                <a:latin typeface="Arial" panose="020B0604020202020204" pitchFamily="34" charset="0"/>
                <a:cs typeface="Arial" panose="020B0604020202020204" pitchFamily="34" charset="0"/>
              </a:rPr>
              <a:t>: The production, shipping, and disposal of vape products have a carbon footprint. The use of disposable vapes or frequent replacements of pods increases this impact, contributing to global warming.</a:t>
            </a:r>
          </a:p>
          <a:p>
            <a:endParaRPr lang="en-GB" sz="1400" b="1" dirty="0">
              <a:latin typeface="Arial" panose="020B0604020202020204" pitchFamily="34" charset="0"/>
              <a:cs typeface="Arial" panose="020B0604020202020204" pitchFamily="34" charset="0"/>
            </a:endParaRPr>
          </a:p>
          <a:p>
            <a:r>
              <a:rPr lang="en-GB" sz="1400" b="1" dirty="0">
                <a:latin typeface="Arial" panose="020B0604020202020204" pitchFamily="34" charset="0"/>
                <a:cs typeface="Arial" panose="020B0604020202020204" pitchFamily="34" charset="0"/>
              </a:rPr>
              <a:t>Air Pollution</a:t>
            </a:r>
            <a:r>
              <a:rPr lang="en-GB" sz="1400" dirty="0">
                <a:latin typeface="Arial" panose="020B0604020202020204" pitchFamily="34" charset="0"/>
                <a:cs typeface="Arial" panose="020B0604020202020204" pitchFamily="34" charset="0"/>
              </a:rPr>
              <a:t>: While vaping produces less air pollution than traditional cigarette smoking, the vapor emitted can still contribute to air quality degradation in some areas, especially when large numbers of people vape in crowded spaces.</a:t>
            </a:r>
          </a:p>
          <a:p>
            <a:endParaRPr lang="en-US" dirty="0"/>
          </a:p>
        </p:txBody>
      </p:sp>
      <p:sp>
        <p:nvSpPr>
          <p:cNvPr id="4" name="Slide Number Placeholder 3">
            <a:extLst>
              <a:ext uri="{FF2B5EF4-FFF2-40B4-BE49-F238E27FC236}">
                <a16:creationId xmlns:a16="http://schemas.microsoft.com/office/drawing/2014/main" id="{B98BAD74-4177-2369-48AC-F0058DF1D89A}"/>
              </a:ext>
            </a:extLst>
          </p:cNvPr>
          <p:cNvSpPr>
            <a:spLocks noGrp="1"/>
          </p:cNvSpPr>
          <p:nvPr>
            <p:ph type="sldNum" sz="quarter" idx="5"/>
          </p:nvPr>
        </p:nvSpPr>
        <p:spPr/>
        <p:txBody>
          <a:bodyPr/>
          <a:lstStyle/>
          <a:p>
            <a:fld id="{713DB98F-6C2B-4949-B3FD-B1FAAD83D033}" type="slidenum">
              <a:rPr lang="en-US" smtClean="0"/>
              <a:t>41</a:t>
            </a:fld>
            <a:endParaRPr lang="en-US"/>
          </a:p>
        </p:txBody>
      </p:sp>
    </p:spTree>
    <p:extLst>
      <p:ext uri="{BB962C8B-B14F-4D97-AF65-F5344CB8AC3E}">
        <p14:creationId xmlns:p14="http://schemas.microsoft.com/office/powerpoint/2010/main" val="29943825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Calibri"/>
                <a:cs typeface="Calibri"/>
              </a:rPr>
              <a:t>Information Slide: What are vapes made from?  </a:t>
            </a:r>
          </a:p>
          <a:p>
            <a:endParaRPr lang="en-US" dirty="0">
              <a:ea typeface="Calibri"/>
              <a:cs typeface="Calibri"/>
            </a:endParaRPr>
          </a:p>
          <a:p>
            <a:r>
              <a:rPr lang="en-GB" sz="1200" dirty="0">
                <a:latin typeface="Segoe UI" panose="020B0502040204020203" pitchFamily="34" charset="0"/>
                <a:cs typeface="Segoe UI" panose="020B0502040204020203" pitchFamily="34" charset="0"/>
              </a:rPr>
              <a:t>Vapes are made from materials which are difficult to recycle such as: </a:t>
            </a:r>
          </a:p>
          <a:p>
            <a:endParaRPr lang="en-GB" sz="1200" dirty="0">
              <a:latin typeface="Segoe UI" panose="020B0502040204020203" pitchFamily="34" charset="0"/>
              <a:cs typeface="Segoe UI" panose="020B0502040204020203" pitchFamily="34" charset="0"/>
            </a:endParaRPr>
          </a:p>
          <a:p>
            <a:r>
              <a:rPr lang="en-GB" sz="1200" dirty="0">
                <a:latin typeface="Segoe UI" panose="020B0502040204020203" pitchFamily="34" charset="0"/>
                <a:cs typeface="Segoe UI" panose="020B0502040204020203" pitchFamily="34" charset="0"/>
              </a:rPr>
              <a:t>plastic, foam, aluminium and lithium. </a:t>
            </a:r>
          </a:p>
          <a:p>
            <a:endParaRPr lang="en-GB" sz="1200" dirty="0">
              <a:latin typeface="Segoe UI" panose="020B0502040204020203" pitchFamily="34" charset="0"/>
              <a:cs typeface="Segoe UI" panose="020B0502040204020203" pitchFamily="34" charset="0"/>
            </a:endParaRPr>
          </a:p>
          <a:p>
            <a:r>
              <a:rPr lang="en-GB" sz="1200" dirty="0">
                <a:latin typeface="Segoe UI" panose="020B0502040204020203" pitchFamily="34" charset="0"/>
                <a:cs typeface="Segoe UI" panose="020B0502040204020203" pitchFamily="34" charset="0"/>
              </a:rPr>
              <a:t>They also contain lithium - ion batteries that can make them a fire risk</a:t>
            </a:r>
          </a:p>
          <a:p>
            <a:br>
              <a:rPr lang="en-US" dirty="0">
                <a:ea typeface="Calibri"/>
                <a:cs typeface="Calibri"/>
              </a:rPr>
            </a:br>
            <a:r>
              <a:rPr lang="en-US" b="1" dirty="0"/>
              <a:t>Waste Generation:</a:t>
            </a:r>
            <a:endParaRPr lang="en-US" dirty="0">
              <a:ea typeface="Calibri"/>
              <a:cs typeface="Calibri"/>
            </a:endParaRPr>
          </a:p>
          <a:p>
            <a:r>
              <a:rPr lang="en-US" dirty="0"/>
              <a:t>Vapes are often made of plastic and other materials that are difficult to recycle, leading to a significant amount of waste that ends up in landfills or littering public areas</a:t>
            </a:r>
            <a:endParaRPr lang="en-US" dirty="0">
              <a:ea typeface="Calibri"/>
              <a:cs typeface="Calibri"/>
            </a:endParaRPr>
          </a:p>
          <a:p>
            <a:endParaRPr lang="en-US" b="1" dirty="0"/>
          </a:p>
          <a:p>
            <a:r>
              <a:rPr lang="en-US" b="1" dirty="0"/>
              <a:t>Hazardous Materials:</a:t>
            </a:r>
            <a:endParaRPr lang="en-US" dirty="0"/>
          </a:p>
          <a:p>
            <a:r>
              <a:rPr lang="en-US" dirty="0"/>
              <a:t>Vapes contain lithium-ion batteries, which can cause fires if crushed or improperly disposed of, and toxic chemicals that can leach into the environment as they degrade. </a:t>
            </a:r>
          </a:p>
          <a:p>
            <a:endParaRPr lang="en-US" b="1" dirty="0"/>
          </a:p>
          <a:p>
            <a:r>
              <a:rPr lang="en-US" b="1" dirty="0"/>
              <a:t>Nicotine:</a:t>
            </a:r>
            <a:endParaRPr lang="en-US" dirty="0"/>
          </a:p>
          <a:p>
            <a:r>
              <a:rPr lang="en-US" dirty="0"/>
              <a:t>Nicotine, a key component of vaping liquids, is a toxic substance that can contaminate the environment if vapes are disposed of improperly. </a:t>
            </a:r>
            <a:br>
              <a:rPr lang="en-US" dirty="0">
                <a:cs typeface="+mn-lt"/>
              </a:rPr>
            </a:br>
            <a:endParaRPr lang="en-US" dirty="0">
              <a:cs typeface="+mn-lt"/>
            </a:endParaRPr>
          </a:p>
          <a:p>
            <a:r>
              <a:rPr lang="en-US" dirty="0">
                <a:ea typeface="Calibri"/>
                <a:cs typeface="Calibri"/>
              </a:rPr>
              <a:t>Sources: </a:t>
            </a:r>
            <a:r>
              <a:rPr lang="en-US" dirty="0">
                <a:hlinkClick r:id="rId3"/>
              </a:rPr>
              <a:t>https://www.greenpeace.org.uk/news/are-disposable-vapes-bad-for-the-environment/</a:t>
            </a:r>
            <a:r>
              <a:rPr lang="en-US" dirty="0"/>
              <a:t>, </a:t>
            </a:r>
            <a:r>
              <a:rPr lang="en-US" dirty="0">
                <a:hlinkClick r:id="rId4"/>
              </a:rPr>
              <a:t>https://news.sky.com/story/why-are-disposable-vapes-bad-for-the-environment-13059299</a:t>
            </a:r>
            <a:r>
              <a:rPr lang="en-US" dirty="0"/>
              <a:t>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E62E096-BDCD-4945-B15F-8B6DD8CACDB3}" type="slidenum">
              <a:rPr lang="en-GB"/>
              <a:t>42</a:t>
            </a:fld>
            <a:endParaRPr lang="en-GB"/>
          </a:p>
        </p:txBody>
      </p:sp>
    </p:spTree>
    <p:extLst>
      <p:ext uri="{BB962C8B-B14F-4D97-AF65-F5344CB8AC3E}">
        <p14:creationId xmlns:p14="http://schemas.microsoft.com/office/powerpoint/2010/main" val="19467245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F11DCCF9-0264-3A60-1D6B-AA43D730F3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10B215B6-DC9D-EB13-A1C2-71A8767CA1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r>
              <a:rPr lang="en-GB" b="1" i="0" dirty="0"/>
              <a:t>Information Slide: </a:t>
            </a:r>
            <a:r>
              <a:rPr lang="en-GB" b="1" i="1" dirty="0"/>
              <a:t>Vapes and the Environment</a:t>
            </a:r>
            <a:endParaRPr lang="en-GB" b="1" dirty="0"/>
          </a:p>
          <a:p>
            <a:r>
              <a:rPr lang="en-GB" b="1" dirty="0"/>
              <a:t>Aim:</a:t>
            </a:r>
            <a:br>
              <a:rPr lang="en-GB" dirty="0"/>
            </a:br>
            <a:r>
              <a:rPr lang="en-GB" dirty="0"/>
              <a:t>To help pupils understand the environmental impact of disposable vapes and why regulations, such as the June 2025 ban in the UK, were introduced.</a:t>
            </a:r>
          </a:p>
          <a:p>
            <a:r>
              <a:rPr lang="en-GB" b="1" dirty="0"/>
              <a:t>Key points to emphasise:</a:t>
            </a:r>
            <a:endParaRPr lang="en-GB" dirty="0"/>
          </a:p>
          <a:p>
            <a:r>
              <a:rPr lang="en-GB" b="1" dirty="0"/>
              <a:t>Vape waste is a growing environmental problem.</a:t>
            </a:r>
            <a:br>
              <a:rPr lang="en-GB" dirty="0"/>
            </a:br>
            <a:r>
              <a:rPr lang="en-GB" dirty="0"/>
              <a:t>Disposable vapes contain several types of waste: </a:t>
            </a:r>
            <a:r>
              <a:rPr lang="en-GB" b="1" dirty="0"/>
              <a:t>plastic</a:t>
            </a:r>
            <a:r>
              <a:rPr lang="en-GB" dirty="0"/>
              <a:t>, </a:t>
            </a:r>
            <a:r>
              <a:rPr lang="en-GB" b="1" dirty="0"/>
              <a:t>electronics</a:t>
            </a:r>
            <a:r>
              <a:rPr lang="en-GB" dirty="0"/>
              <a:t>, and </a:t>
            </a:r>
            <a:r>
              <a:rPr lang="en-GB" b="1" dirty="0"/>
              <a:t>chemical waste</a:t>
            </a:r>
            <a:r>
              <a:rPr lang="en-GB" dirty="0"/>
              <a:t>. These materials are difficult to recycle and often end up in general waste or as litter.</a:t>
            </a:r>
          </a:p>
          <a:p>
            <a:r>
              <a:rPr lang="en-GB" b="1" dirty="0"/>
              <a:t>Toxins leaking into the environment:</a:t>
            </a:r>
            <a:br>
              <a:rPr lang="en-GB" dirty="0"/>
            </a:br>
            <a:r>
              <a:rPr lang="en-GB" dirty="0"/>
              <a:t>When vapes are thrown on the ground or improperly disposed of, chemicals such as </a:t>
            </a:r>
            <a:r>
              <a:rPr lang="en-GB" b="1" dirty="0"/>
              <a:t>nicotine</a:t>
            </a:r>
            <a:r>
              <a:rPr lang="en-GB" dirty="0"/>
              <a:t>, </a:t>
            </a:r>
            <a:r>
              <a:rPr lang="en-GB" b="1" dirty="0"/>
              <a:t>heavy metals</a:t>
            </a:r>
            <a:r>
              <a:rPr lang="en-GB" dirty="0"/>
              <a:t>, and </a:t>
            </a:r>
            <a:r>
              <a:rPr lang="en-GB" b="1" dirty="0"/>
              <a:t>battery acid</a:t>
            </a:r>
            <a:r>
              <a:rPr lang="en-GB" dirty="0"/>
              <a:t> can leak out. Explain that these substances can contaminate soil and water, harming plants and wildlife.</a:t>
            </a:r>
          </a:p>
          <a:p>
            <a:r>
              <a:rPr lang="en-GB" b="1" dirty="0"/>
              <a:t>Lithium waste:</a:t>
            </a:r>
            <a:br>
              <a:rPr lang="en-GB" dirty="0"/>
            </a:br>
            <a:r>
              <a:rPr lang="en-GB" dirty="0"/>
              <a:t>Highlight that </a:t>
            </a:r>
            <a:r>
              <a:rPr lang="en-GB" b="1" dirty="0"/>
              <a:t>over 40 tonnes of lithium</a:t>
            </a:r>
            <a:r>
              <a:rPr lang="en-GB" dirty="0"/>
              <a:t> were thrown away from vapes in the UK in 2022 alone.</a:t>
            </a:r>
            <a:br>
              <a:rPr lang="en-GB" dirty="0"/>
            </a:br>
            <a:r>
              <a:rPr lang="en-GB" dirty="0"/>
              <a:t>– Lithium is a valuable resource used in rechargeable batteries, including those in electric cars.</a:t>
            </a:r>
            <a:br>
              <a:rPr lang="en-GB" dirty="0"/>
            </a:br>
            <a:r>
              <a:rPr lang="en-GB" dirty="0"/>
              <a:t>– The wasted lithium from vapes could have helped make </a:t>
            </a:r>
            <a:r>
              <a:rPr lang="en-GB" b="1" dirty="0"/>
              <a:t>batteries for around 10,000 electric cars</a:t>
            </a:r>
            <a:r>
              <a:rPr lang="en-GB" dirty="0"/>
              <a:t>, showing how significant this loss is.</a:t>
            </a:r>
          </a:p>
          <a:p>
            <a:r>
              <a:rPr lang="en-GB" b="1" dirty="0"/>
              <a:t>Link to the 2025 disposable vape ban:</a:t>
            </a:r>
            <a:br>
              <a:rPr lang="en-GB" dirty="0"/>
            </a:br>
            <a:r>
              <a:rPr lang="en-GB" dirty="0"/>
              <a:t>The UK ban (1st June 2025) was introduced partly because of this environmental harm. The aim is to reduce waste, protect wildlife, and cut down on misuse by young people.</a:t>
            </a:r>
          </a:p>
          <a:p>
            <a:endParaRPr lang="en-GB" dirty="0"/>
          </a:p>
        </p:txBody>
      </p:sp>
      <p:sp>
        <p:nvSpPr>
          <p:cNvPr id="39940" name="Slide Number Placeholder 3">
            <a:extLst>
              <a:ext uri="{FF2B5EF4-FFF2-40B4-BE49-F238E27FC236}">
                <a16:creationId xmlns:a16="http://schemas.microsoft.com/office/drawing/2014/main" id="{FEEBB5FF-09B2-9981-120C-664526FEF6C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714ECF6-D320-4830-B7DE-E09BA8288D09}" type="slidenum">
              <a:rPr lang="en-GB" altLang="en-US">
                <a:latin typeface="Calibri" panose="020F0502020204030204" pitchFamily="34" charset="0"/>
              </a:rPr>
              <a:pPr/>
              <a:t>43</a:t>
            </a:fld>
            <a:endParaRPr lang="en-GB" altLang="en-US">
              <a:latin typeface="Calibri" panose="020F0502020204030204" pitchFamily="34" charset="0"/>
            </a:endParaRPr>
          </a:p>
        </p:txBody>
      </p:sp>
    </p:spTree>
    <p:extLst>
      <p:ext uri="{BB962C8B-B14F-4D97-AF65-F5344CB8AC3E}">
        <p14:creationId xmlns:p14="http://schemas.microsoft.com/office/powerpoint/2010/main" val="17124652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17D2F-3001-1DDC-A78E-786B2497E7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297D39-91E0-5E7B-BA64-76767C4AD8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4DA76E-63AE-022B-386E-A012742D4F5D}"/>
              </a:ext>
            </a:extLst>
          </p:cNvPr>
          <p:cNvSpPr>
            <a:spLocks noGrp="1"/>
          </p:cNvSpPr>
          <p:nvPr>
            <p:ph type="body" idx="1"/>
          </p:nvPr>
        </p:nvSpPr>
        <p:spPr/>
        <p:txBody>
          <a:bodyPr/>
          <a:lstStyle/>
          <a:p>
            <a:r>
              <a:rPr lang="en-GB" sz="1800" b="1" i="0" dirty="0"/>
              <a:t>Information Slide: </a:t>
            </a:r>
            <a:r>
              <a:rPr lang="en-GB" sz="1800" b="1" i="1" dirty="0"/>
              <a:t>Vapes and the Environment</a:t>
            </a:r>
            <a:endParaRPr lang="en-GB" sz="1800" b="1" dirty="0"/>
          </a:p>
          <a:p>
            <a:r>
              <a:rPr lang="en-GB" sz="1800" b="1" dirty="0"/>
              <a:t>Aim:</a:t>
            </a:r>
            <a:br>
              <a:rPr lang="en-GB" sz="1800" dirty="0"/>
            </a:br>
            <a:r>
              <a:rPr lang="en-GB" sz="1800" dirty="0"/>
              <a:t>To help pupils understand the wider environmental and safety risks linked to disposable vapes, including fire hazards and harm to wildlife.</a:t>
            </a:r>
          </a:p>
          <a:p>
            <a:r>
              <a:rPr lang="en-GB" sz="1800" b="1" dirty="0"/>
              <a:t>Key points to emphasise:</a:t>
            </a:r>
            <a:endParaRPr lang="en-GB" sz="1800" dirty="0"/>
          </a:p>
          <a:p>
            <a:r>
              <a:rPr lang="en-GB" sz="1800" b="1" dirty="0"/>
              <a:t>Fire risks:</a:t>
            </a:r>
            <a:br>
              <a:rPr lang="en-GB" sz="1800" dirty="0"/>
            </a:br>
            <a:r>
              <a:rPr lang="en-GB" sz="1800" dirty="0"/>
              <a:t>Explain that the lithium batteries inside vapes can cause fires if they are damaged, crushed, or thrown into general waste.</a:t>
            </a:r>
            <a:br>
              <a:rPr lang="en-GB" sz="1800" dirty="0"/>
            </a:br>
            <a:r>
              <a:rPr lang="en-GB" sz="1800" dirty="0"/>
              <a:t>– Around </a:t>
            </a:r>
            <a:r>
              <a:rPr lang="en-GB" sz="1800" b="1" dirty="0"/>
              <a:t>1,200 fires a year</a:t>
            </a:r>
            <a:r>
              <a:rPr lang="en-GB" sz="1800" dirty="0"/>
              <a:t> in refuse trucks and waste centres are linked to batteries in vapes.</a:t>
            </a:r>
            <a:br>
              <a:rPr lang="en-GB" sz="1800" dirty="0"/>
            </a:br>
            <a:r>
              <a:rPr lang="en-GB" sz="1800" dirty="0"/>
              <a:t>– This is why vapes </a:t>
            </a:r>
            <a:r>
              <a:rPr lang="en-GB" sz="1800" b="0" dirty="0"/>
              <a:t>should not be </a:t>
            </a:r>
            <a:r>
              <a:rPr lang="en-GB" sz="1800" dirty="0"/>
              <a:t>put in household bins.</a:t>
            </a:r>
          </a:p>
          <a:p>
            <a:r>
              <a:rPr lang="en-GB" sz="1800" b="1" dirty="0"/>
              <a:t>Impact on animals and ecosystems:</a:t>
            </a:r>
            <a:br>
              <a:rPr lang="en-GB" sz="1800" dirty="0"/>
            </a:br>
            <a:r>
              <a:rPr lang="en-GB" sz="1800" dirty="0"/>
              <a:t>Highlight that vape litter affects </a:t>
            </a:r>
            <a:r>
              <a:rPr lang="en-GB" sz="1800" b="1" dirty="0"/>
              <a:t>animals, birds, soil, and the sea</a:t>
            </a:r>
            <a:r>
              <a:rPr lang="en-GB" sz="1800" dirty="0"/>
              <a:t>.</a:t>
            </a:r>
            <a:br>
              <a:rPr lang="en-GB" sz="1800" dirty="0"/>
            </a:br>
            <a:r>
              <a:rPr lang="en-GB" sz="1800" dirty="0"/>
              <a:t>– Animals may eat vapes or their components, leading to poisoning or internal injury.</a:t>
            </a:r>
            <a:br>
              <a:rPr lang="en-GB" sz="1800" dirty="0"/>
            </a:br>
            <a:r>
              <a:rPr lang="en-GB" sz="1800" dirty="0"/>
              <a:t>– Show the </a:t>
            </a:r>
            <a:r>
              <a:rPr lang="en-GB" sz="1800" b="1" dirty="0"/>
              <a:t>X-ray image</a:t>
            </a:r>
            <a:r>
              <a:rPr lang="en-GB" sz="1800" dirty="0"/>
              <a:t> as an example of how dangerous ingestion can be for pets and wildlife.</a:t>
            </a:r>
            <a:br>
              <a:rPr lang="en-GB" sz="1800" dirty="0"/>
            </a:br>
            <a:r>
              <a:rPr lang="en-GB" sz="1800" dirty="0"/>
              <a:t>– Chemicals like nicotine and heavy metals can leak into soil and waterways.</a:t>
            </a:r>
          </a:p>
          <a:p>
            <a:r>
              <a:rPr lang="en-GB" sz="1800" b="1" dirty="0"/>
              <a:t>Recycling potential:</a:t>
            </a:r>
            <a:br>
              <a:rPr lang="en-GB" sz="1800" dirty="0"/>
            </a:br>
            <a:r>
              <a:rPr lang="en-GB" sz="1800" dirty="0"/>
              <a:t>Stress that </a:t>
            </a:r>
            <a:r>
              <a:rPr lang="en-GB" sz="1800" b="1" dirty="0"/>
              <a:t>around 80% of the materials in vapes can be recycled</a:t>
            </a:r>
            <a:r>
              <a:rPr lang="en-GB" sz="1800" dirty="0"/>
              <a:t>, including the battery, metal, and some plastics—</a:t>
            </a:r>
            <a:r>
              <a:rPr lang="en-GB" sz="1800" b="1" dirty="0"/>
              <a:t>but only if disposed of correctly</a:t>
            </a:r>
            <a:r>
              <a:rPr lang="en-GB" sz="1800" dirty="0"/>
              <a:t>.</a:t>
            </a:r>
            <a:br>
              <a:rPr lang="en-GB" sz="1800" dirty="0"/>
            </a:br>
            <a:r>
              <a:rPr lang="en-GB" sz="1800" dirty="0"/>
              <a:t>– Encourage pupils to think about why people don’t usually recycle them (inconvenience, lack of awareness, design of disposables).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rgbClr val="000000"/>
              </a:solidFill>
              <a:effectLst/>
              <a:latin typeface="Roboto" panose="02000000000000000000"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GB" altLang="en-US" sz="1800" dirty="0"/>
              <a:t>For more information visit:</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GB" altLang="en-US" sz="1800" dirty="0"/>
          </a:p>
          <a:p>
            <a:pPr marL="0" marR="0" lvl="0" indent="0" algn="l" defTabSz="914400" rtl="0" eaLnBrk="1" fontAlgn="auto" latinLnBrk="0" hangingPunct="1">
              <a:lnSpc>
                <a:spcPct val="100000"/>
              </a:lnSpc>
              <a:spcBef>
                <a:spcPts val="0"/>
              </a:spcBef>
              <a:spcAft>
                <a:spcPts val="0"/>
              </a:spcAft>
              <a:buClrTx/>
              <a:buSzTx/>
              <a:buFont typeface="Arial"/>
              <a:buChar char="•"/>
              <a:tabLst/>
              <a:defRPr/>
            </a:pPr>
            <a:r>
              <a:rPr lang="en-GB" sz="1800" dirty="0">
                <a:hlinkClick r:id="rId3"/>
              </a:rPr>
              <a:t>Recycle vapes - Find a local recycling point (recycleyourelectricals.org.uk)</a:t>
            </a:r>
            <a:endParaRPr lang="en-GB" sz="1800" dirty="0"/>
          </a:p>
          <a:p>
            <a:pPr marL="0" marR="0" lvl="0" indent="0" algn="l" defTabSz="914400" rtl="0" eaLnBrk="1" fontAlgn="auto" latinLnBrk="0" hangingPunct="1">
              <a:lnSpc>
                <a:spcPct val="100000"/>
              </a:lnSpc>
              <a:spcBef>
                <a:spcPts val="0"/>
              </a:spcBef>
              <a:spcAft>
                <a:spcPts val="0"/>
              </a:spcAft>
              <a:buClrTx/>
              <a:buSzTx/>
              <a:buFont typeface="Arial"/>
              <a:buChar char="•"/>
              <a:tabLst/>
              <a:defRPr/>
            </a:pPr>
            <a:r>
              <a:rPr lang="en-GB" sz="1800" u="none" strike="noStrike" dirty="0">
                <a:solidFill>
                  <a:srgbClr val="79B928"/>
                </a:solidFill>
                <a:effectLst/>
                <a:latin typeface="Roboto" panose="02000000000000000000" pitchFamily="2" charset="0"/>
                <a:ea typeface="Calibri" panose="020F0502020204030204" pitchFamily="34" charset="0"/>
                <a:cs typeface="Times New Roman" panose="02020603050405020304" pitchFamily="18" charset="0"/>
                <a:hlinkClick r:id="rId4"/>
              </a:rPr>
              <a:t> Material Focus’ research last year</a:t>
            </a:r>
            <a:r>
              <a:rPr lang="en-GB" sz="1800" dirty="0">
                <a:solidFill>
                  <a:srgbClr val="000000"/>
                </a:solidFill>
                <a:effectLst/>
                <a:latin typeface="Roboto" panose="02000000000000000000" pitchFamily="2" charset="0"/>
                <a:ea typeface="Calibri" panose="020F0502020204030204" pitchFamily="34" charset="0"/>
                <a:cs typeface="Times New Roman" panose="02020603050405020304" pitchFamily="18" charset="0"/>
              </a:rPr>
              <a:t> </a:t>
            </a:r>
          </a:p>
          <a:p>
            <a:pPr>
              <a:buFont typeface="Arial"/>
              <a:buChar char="•"/>
              <a:defRPr/>
            </a:pPr>
            <a:endParaRPr lang="en-GB" altLang="en-US" sz="1800" dirty="0"/>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B33946E9-C9DA-A026-49C1-D736BA0DFA10}"/>
              </a:ext>
            </a:extLst>
          </p:cNvPr>
          <p:cNvSpPr>
            <a:spLocks noGrp="1"/>
          </p:cNvSpPr>
          <p:nvPr>
            <p:ph type="sldNum" sz="quarter" idx="5"/>
          </p:nvPr>
        </p:nvSpPr>
        <p:spPr/>
        <p:txBody>
          <a:bodyPr/>
          <a:lstStyle/>
          <a:p>
            <a:fld id="{713DB98F-6C2B-4949-B3FD-B1FAAD83D033}" type="slidenum">
              <a:rPr lang="en-US" smtClean="0"/>
              <a:t>44</a:t>
            </a:fld>
            <a:endParaRPr lang="en-US"/>
          </a:p>
        </p:txBody>
      </p:sp>
    </p:spTree>
    <p:extLst>
      <p:ext uri="{BB962C8B-B14F-4D97-AF65-F5344CB8AC3E}">
        <p14:creationId xmlns:p14="http://schemas.microsoft.com/office/powerpoint/2010/main" val="30625749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dirty="0">
                <a:latin typeface="Arial" panose="020B0604020202020204" pitchFamily="34" charset="0"/>
                <a:cs typeface="Arial" panose="020B0604020202020204" pitchFamily="34" charset="0"/>
              </a:rPr>
              <a:t>Information Slide: Batteries and charging: fire risks</a:t>
            </a:r>
          </a:p>
          <a:p>
            <a:pPr marL="0" indent="0">
              <a:buFont typeface="Arial" panose="020B0604020202020204" pitchFamily="34" charset="0"/>
              <a:buNone/>
            </a:pPr>
            <a:endParaRPr lang="en-US" sz="12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200" dirty="0">
                <a:latin typeface="Arial" panose="020B0604020202020204" pitchFamily="34" charset="0"/>
                <a:cs typeface="Arial" panose="020B0604020202020204" pitchFamily="34" charset="0"/>
              </a:rPr>
              <a:t>While these batteries are </a:t>
            </a:r>
            <a:r>
              <a:rPr lang="en-US" sz="1200" b="1" dirty="0">
                <a:latin typeface="Arial" panose="020B0604020202020204" pitchFamily="34" charset="0"/>
                <a:cs typeface="Arial" panose="020B0604020202020204" pitchFamily="34" charset="0"/>
              </a:rPr>
              <a:t>generally safe when used and maintained properly</a:t>
            </a:r>
            <a:r>
              <a:rPr lang="en-US" sz="1200" dirty="0">
                <a:latin typeface="Arial" panose="020B0604020202020204" pitchFamily="34" charset="0"/>
                <a:cs typeface="Arial" panose="020B0604020202020204" pitchFamily="34" charset="0"/>
              </a:rPr>
              <a:t>, they can pose risks if mishandled or if there are manufacturing defects.</a:t>
            </a:r>
          </a:p>
          <a:p>
            <a:endParaRPr lang="en-US" sz="1600" b="0" u="sng" dirty="0">
              <a:solidFill>
                <a:srgbClr val="0563C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endParaRPr>
          </a:p>
          <a:p>
            <a:r>
              <a:rPr lang="en-US" sz="1600" b="0" u="sng"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For further information</a:t>
            </a:r>
          </a:p>
          <a:p>
            <a:endParaRPr lang="en-US" sz="1600" b="1" dirty="0">
              <a:solidFill>
                <a:srgbClr val="0563C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endParaRPr>
          </a:p>
          <a:p>
            <a:r>
              <a:rPr lang="en-GB" sz="1200" dirty="0">
                <a:solidFill>
                  <a:srgbClr val="0563C1"/>
                </a:solidFill>
                <a:latin typeface="Arial" panose="020B0604020202020204" pitchFamily="34" charset="0"/>
                <a:hlinkClick r:id="rId3">
                  <a:extLst>
                    <a:ext uri="{A12FA001-AC4F-418D-AE19-62706E023703}">
                      <ahyp:hlinkClr xmlns:ahyp="http://schemas.microsoft.com/office/drawing/2018/hyperlinkcolor" val="tx"/>
                    </a:ext>
                  </a:extLst>
                </a:hlinkClick>
              </a:rPr>
              <a:t>https://www.london-fire.gov.uk/safety/the-home/smoking/vaping-and-e-cigarettes/</a:t>
            </a:r>
            <a:endParaRPr lang="en-US" sz="1200" b="1"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E77BF9-CDD1-754D-A4CD-37869311AA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92949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17D2F-3001-1DDC-A78E-786B2497E7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297D39-91E0-5E7B-BA64-76767C4AD8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4DA76E-63AE-022B-386E-A012742D4F5D}"/>
              </a:ext>
            </a:extLst>
          </p:cNvPr>
          <p:cNvSpPr>
            <a:spLocks noGrp="1"/>
          </p:cNvSpPr>
          <p:nvPr>
            <p:ph type="body" idx="1"/>
          </p:nvPr>
        </p:nvSpPr>
        <p:spPr/>
        <p:txBody>
          <a:bodyPr/>
          <a:lstStyle/>
          <a:p>
            <a:r>
              <a:rPr lang="en-GB" b="1" i="0" dirty="0"/>
              <a:t>Discussion Slide: Possible solutions?  What can you think of?</a:t>
            </a:r>
          </a:p>
          <a:p>
            <a:r>
              <a:rPr lang="en-GB" b="1" dirty="0"/>
              <a:t>Aim:</a:t>
            </a:r>
            <a:br>
              <a:rPr lang="en-GB" dirty="0"/>
            </a:br>
            <a:r>
              <a:rPr lang="en-GB" dirty="0"/>
              <a:t>To encourage pupils to think about realistic, practical solutions for reducing vape waste and protecting the environment. This slide supports discussion, problem-solving, and critical thinking.</a:t>
            </a:r>
          </a:p>
          <a:p>
            <a:r>
              <a:rPr lang="en-GB" b="1" dirty="0"/>
              <a:t>Key points to emphasise:</a:t>
            </a:r>
            <a:endParaRPr lang="en-GB" dirty="0"/>
          </a:p>
          <a:p>
            <a:r>
              <a:rPr lang="en-GB" b="1" dirty="0"/>
              <a:t>This slide is about solutions, not problems.</a:t>
            </a:r>
            <a:br>
              <a:rPr lang="en-GB" dirty="0"/>
            </a:br>
            <a:r>
              <a:rPr lang="en-GB" dirty="0"/>
              <a:t>Pupils should now explore what </a:t>
            </a:r>
            <a:r>
              <a:rPr lang="en-GB" i="1" dirty="0"/>
              <a:t>could</a:t>
            </a:r>
            <a:r>
              <a:rPr lang="en-GB" dirty="0"/>
              <a:t> be done to reduce the environmental impact of vapes.</a:t>
            </a:r>
          </a:p>
          <a:p>
            <a:r>
              <a:rPr lang="en-GB" b="1" dirty="0"/>
              <a:t>Make recycling easier:</a:t>
            </a:r>
            <a:br>
              <a:rPr lang="en-GB" dirty="0"/>
            </a:br>
            <a:r>
              <a:rPr lang="en-GB" dirty="0"/>
              <a:t>One idea is placing </a:t>
            </a:r>
            <a:r>
              <a:rPr lang="en-GB" b="1" dirty="0"/>
              <a:t>vape recycling bins</a:t>
            </a:r>
            <a:r>
              <a:rPr lang="en-GB" dirty="0"/>
              <a:t> in supermarkets, shops, schools, or other public places.</a:t>
            </a:r>
            <a:br>
              <a:rPr lang="en-GB" dirty="0"/>
            </a:br>
            <a:r>
              <a:rPr lang="en-GB" dirty="0"/>
              <a:t>– Explain that the easier it is for people to do the right thing, the more likely they are to do it.</a:t>
            </a:r>
          </a:p>
          <a:p>
            <a:r>
              <a:rPr lang="en-GB" b="1" dirty="0"/>
              <a:t>Deposit-return schemes:</a:t>
            </a:r>
            <a:br>
              <a:rPr lang="en-GB" dirty="0"/>
            </a:br>
            <a:r>
              <a:rPr lang="en-GB" dirty="0"/>
              <a:t>This works like returning glass bottles.</a:t>
            </a:r>
            <a:br>
              <a:rPr lang="en-GB" dirty="0"/>
            </a:br>
            <a:r>
              <a:rPr lang="en-GB" dirty="0"/>
              <a:t>– People get </a:t>
            </a:r>
            <a:r>
              <a:rPr lang="en-GB" b="1" dirty="0"/>
              <a:t>money back</a:t>
            </a:r>
            <a:r>
              <a:rPr lang="en-GB" dirty="0"/>
              <a:t> when they return used vapes.</a:t>
            </a:r>
            <a:br>
              <a:rPr lang="en-GB" dirty="0"/>
            </a:br>
            <a:r>
              <a:rPr lang="en-GB" dirty="0"/>
              <a:t>– Encourage pupils to consider whether this would motivate young people and adults.</a:t>
            </a:r>
          </a:p>
          <a:p>
            <a:r>
              <a:rPr lang="en-GB" b="1" dirty="0"/>
              <a:t>Penalties for littering:</a:t>
            </a:r>
            <a:br>
              <a:rPr lang="en-GB" dirty="0"/>
            </a:br>
            <a:r>
              <a:rPr lang="en-GB" dirty="0"/>
              <a:t>Fines could discourage people from throwing vapes into general waste or onto the ground.</a:t>
            </a:r>
            <a:br>
              <a:rPr lang="en-GB" dirty="0"/>
            </a:br>
            <a:r>
              <a:rPr lang="en-GB" dirty="0"/>
              <a:t>– Discuss whether this would work in their community or if other support is needed.</a:t>
            </a:r>
          </a:p>
          <a:p>
            <a:r>
              <a:rPr lang="en-GB" b="1" dirty="0"/>
              <a:t>Better product design:</a:t>
            </a:r>
            <a:br>
              <a:rPr lang="en-GB" dirty="0"/>
            </a:br>
            <a:r>
              <a:rPr lang="en-GB" dirty="0"/>
              <a:t>Companies could be required to make vapes from </a:t>
            </a:r>
            <a:r>
              <a:rPr lang="en-GB" b="1" dirty="0"/>
              <a:t>recyclable or biodegradable materials</a:t>
            </a:r>
            <a:r>
              <a:rPr lang="en-GB" dirty="0"/>
              <a:t>, or make them easier to take apart.</a:t>
            </a:r>
            <a:br>
              <a:rPr lang="en-GB" dirty="0"/>
            </a:br>
            <a:r>
              <a:rPr lang="en-GB" dirty="0"/>
              <a:t>– This links to “</a:t>
            </a:r>
            <a:r>
              <a:rPr lang="en-GB" i="1" dirty="0"/>
              <a:t>designing out waste</a:t>
            </a:r>
            <a:r>
              <a:rPr lang="en-GB" dirty="0"/>
              <a:t>” and encourages thinking beyond consumer behaviour.</a:t>
            </a:r>
          </a:p>
          <a:p>
            <a:r>
              <a:rPr lang="en-GB" b="1" dirty="0"/>
              <a:t>Health and environment overlap:</a:t>
            </a:r>
            <a:br>
              <a:rPr lang="en-GB" dirty="0"/>
            </a:br>
            <a:r>
              <a:rPr lang="en-GB" dirty="0"/>
              <a:t>“Don’t vape” is highlighted as both a health choice and an environmental one.</a:t>
            </a:r>
            <a:br>
              <a:rPr lang="en-GB" dirty="0"/>
            </a:br>
            <a:r>
              <a:rPr lang="en-GB" dirty="0"/>
              <a:t>– It frames vaping as something that affects more than just the individual.</a:t>
            </a:r>
          </a:p>
          <a:p>
            <a:r>
              <a:rPr lang="en-GB" b="1" dirty="0"/>
              <a:t>Introduce the concepts of Reduce, Reuse, Recycle:</a:t>
            </a:r>
            <a:br>
              <a:rPr lang="en-GB" dirty="0"/>
            </a:br>
            <a:r>
              <a:rPr lang="en-GB" dirty="0"/>
              <a:t>– </a:t>
            </a:r>
            <a:r>
              <a:rPr lang="en-GB" b="1" dirty="0"/>
              <a:t>Reduce</a:t>
            </a:r>
            <a:r>
              <a:rPr lang="en-GB" dirty="0"/>
              <a:t>: fewer vapes used → less waste.</a:t>
            </a:r>
            <a:br>
              <a:rPr lang="en-GB" dirty="0"/>
            </a:br>
            <a:r>
              <a:rPr lang="en-GB" dirty="0"/>
              <a:t>– </a:t>
            </a:r>
            <a:r>
              <a:rPr lang="en-GB" b="1" dirty="0"/>
              <a:t>Reuse</a:t>
            </a:r>
            <a:r>
              <a:rPr lang="en-GB" dirty="0"/>
              <a:t>: rechargeable vapes or return schemes.</a:t>
            </a:r>
            <a:br>
              <a:rPr lang="en-GB" dirty="0"/>
            </a:br>
            <a:r>
              <a:rPr lang="en-GB" dirty="0"/>
              <a:t>– </a:t>
            </a:r>
            <a:r>
              <a:rPr lang="en-GB" b="1" dirty="0"/>
              <a:t>Recycle</a:t>
            </a:r>
            <a:r>
              <a:rPr lang="en-GB" dirty="0"/>
              <a:t>: disposing of vapes properly so materials can be recovered.</a:t>
            </a:r>
          </a:p>
          <a:p>
            <a:r>
              <a:rPr lang="en-GB" b="1" dirty="0"/>
              <a:t>Discussion suggestions:</a:t>
            </a:r>
            <a:endParaRPr lang="en-GB" dirty="0"/>
          </a:p>
          <a:p>
            <a:r>
              <a:rPr lang="en-GB" i="1" dirty="0"/>
              <a:t>Which solution do pupils think would work best? Why?</a:t>
            </a:r>
            <a:endParaRPr lang="en-GB" dirty="0"/>
          </a:p>
          <a:p>
            <a:r>
              <a:rPr lang="en-GB" i="1" dirty="0"/>
              <a:t>What could the government do? What could shops do? What could individuals do?</a:t>
            </a:r>
            <a:endParaRPr lang="en-GB" dirty="0"/>
          </a:p>
          <a:p>
            <a:r>
              <a:rPr lang="en-GB" i="1" dirty="0"/>
              <a:t>Are there any barriers (cost, convenience, awareness)? How could these be addressed?</a:t>
            </a:r>
            <a:endParaRPr lang="en-GB" dirty="0"/>
          </a:p>
          <a:p>
            <a:endParaRPr lang="en-US" dirty="0"/>
          </a:p>
        </p:txBody>
      </p:sp>
      <p:sp>
        <p:nvSpPr>
          <p:cNvPr id="4" name="Slide Number Placeholder 3">
            <a:extLst>
              <a:ext uri="{FF2B5EF4-FFF2-40B4-BE49-F238E27FC236}">
                <a16:creationId xmlns:a16="http://schemas.microsoft.com/office/drawing/2014/main" id="{B33946E9-C9DA-A026-49C1-D736BA0DFA10}"/>
              </a:ext>
            </a:extLst>
          </p:cNvPr>
          <p:cNvSpPr>
            <a:spLocks noGrp="1"/>
          </p:cNvSpPr>
          <p:nvPr>
            <p:ph type="sldNum" sz="quarter" idx="5"/>
          </p:nvPr>
        </p:nvSpPr>
        <p:spPr/>
        <p:txBody>
          <a:bodyPr/>
          <a:lstStyle/>
          <a:p>
            <a:fld id="{713DB98F-6C2B-4949-B3FD-B1FAAD83D033}" type="slidenum">
              <a:rPr lang="en-US" smtClean="0"/>
              <a:t>46</a:t>
            </a:fld>
            <a:endParaRPr lang="en-US"/>
          </a:p>
        </p:txBody>
      </p:sp>
    </p:spTree>
    <p:extLst>
      <p:ext uri="{BB962C8B-B14F-4D97-AF65-F5344CB8AC3E}">
        <p14:creationId xmlns:p14="http://schemas.microsoft.com/office/powerpoint/2010/main" val="27557583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7B12B-B07A-0B73-D8CD-205A8ED181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C41F24-1891-5924-A3C1-F4E69F1A68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258BA2-F7DD-7C29-78ED-E8109235BDF1}"/>
              </a:ext>
            </a:extLst>
          </p:cNvPr>
          <p:cNvSpPr>
            <a:spLocks noGrp="1"/>
          </p:cNvSpPr>
          <p:nvPr>
            <p:ph type="body" idx="1"/>
          </p:nvPr>
        </p:nvSpPr>
        <p:spPr/>
        <p:txBody>
          <a:bodyPr/>
          <a:lstStyle/>
          <a:p>
            <a:r>
              <a:rPr lang="en-GB" b="1" i="1" dirty="0"/>
              <a:t>Discussion Slide: Possible solutions?  What can you think of?</a:t>
            </a:r>
            <a:endParaRPr lang="en-GB" b="1" dirty="0"/>
          </a:p>
          <a:p>
            <a:r>
              <a:rPr lang="en-GB" b="1" dirty="0"/>
              <a:t>Aim:</a:t>
            </a:r>
            <a:br>
              <a:rPr lang="en-GB" dirty="0"/>
            </a:br>
            <a:r>
              <a:rPr lang="en-GB" dirty="0"/>
              <a:t>To encourage pupils to think about realistic, practical solutions for reducing vape waste and protecting the environment. This slide supports discussion, problem-solving, and critical thinking.</a:t>
            </a:r>
          </a:p>
          <a:p>
            <a:r>
              <a:rPr lang="en-GB" b="1" dirty="0"/>
              <a:t>Key points to emphasise:</a:t>
            </a:r>
            <a:endParaRPr lang="en-GB" dirty="0"/>
          </a:p>
          <a:p>
            <a:r>
              <a:rPr lang="en-GB" b="1" dirty="0"/>
              <a:t>This slide is about solutions, not problems.</a:t>
            </a:r>
            <a:br>
              <a:rPr lang="en-GB" dirty="0"/>
            </a:br>
            <a:r>
              <a:rPr lang="en-GB" dirty="0"/>
              <a:t>Pupils should now explore what </a:t>
            </a:r>
            <a:r>
              <a:rPr lang="en-GB" i="1" dirty="0"/>
              <a:t>could</a:t>
            </a:r>
            <a:r>
              <a:rPr lang="en-GB" dirty="0"/>
              <a:t> be done to reduce the environmental impact of vapes.</a:t>
            </a:r>
          </a:p>
          <a:p>
            <a:r>
              <a:rPr lang="en-GB" b="1" dirty="0"/>
              <a:t>Make recycling easier:</a:t>
            </a:r>
            <a:br>
              <a:rPr lang="en-GB" dirty="0"/>
            </a:br>
            <a:r>
              <a:rPr lang="en-GB" dirty="0"/>
              <a:t>One idea is placing </a:t>
            </a:r>
            <a:r>
              <a:rPr lang="en-GB" b="1" dirty="0"/>
              <a:t>vape recycling bins</a:t>
            </a:r>
            <a:r>
              <a:rPr lang="en-GB" dirty="0"/>
              <a:t> in supermarkets, shops, schools, or other public places.</a:t>
            </a:r>
            <a:br>
              <a:rPr lang="en-GB" dirty="0"/>
            </a:br>
            <a:r>
              <a:rPr lang="en-GB" dirty="0"/>
              <a:t>– Explain that the easier it is for people to do the right thing, the more likely they are to do it.</a:t>
            </a:r>
          </a:p>
          <a:p>
            <a:r>
              <a:rPr lang="en-GB" b="1" dirty="0"/>
              <a:t>Deposit-return schemes:</a:t>
            </a:r>
            <a:br>
              <a:rPr lang="en-GB" dirty="0"/>
            </a:br>
            <a:r>
              <a:rPr lang="en-GB" dirty="0"/>
              <a:t>This works like returning glass bottles.</a:t>
            </a:r>
            <a:br>
              <a:rPr lang="en-GB" dirty="0"/>
            </a:br>
            <a:r>
              <a:rPr lang="en-GB" dirty="0"/>
              <a:t>– People get </a:t>
            </a:r>
            <a:r>
              <a:rPr lang="en-GB" b="1" dirty="0"/>
              <a:t>money back</a:t>
            </a:r>
            <a:r>
              <a:rPr lang="en-GB" dirty="0"/>
              <a:t> when they return used vapes.</a:t>
            </a:r>
            <a:br>
              <a:rPr lang="en-GB" dirty="0"/>
            </a:br>
            <a:r>
              <a:rPr lang="en-GB" dirty="0"/>
              <a:t>– Encourage pupils to consider whether this would motivate young people and adults.</a:t>
            </a:r>
          </a:p>
          <a:p>
            <a:r>
              <a:rPr lang="en-GB" b="1" dirty="0"/>
              <a:t>Penalties for littering:</a:t>
            </a:r>
            <a:br>
              <a:rPr lang="en-GB" dirty="0"/>
            </a:br>
            <a:r>
              <a:rPr lang="en-GB" dirty="0"/>
              <a:t>Fines could discourage people from throwing vapes into general waste or onto the ground.</a:t>
            </a:r>
            <a:br>
              <a:rPr lang="en-GB" dirty="0"/>
            </a:br>
            <a:r>
              <a:rPr lang="en-GB" dirty="0"/>
              <a:t>– Discuss whether this would work in their community or if other support is needed.</a:t>
            </a:r>
          </a:p>
          <a:p>
            <a:r>
              <a:rPr lang="en-GB" b="1" dirty="0"/>
              <a:t>Better product design:</a:t>
            </a:r>
            <a:br>
              <a:rPr lang="en-GB" dirty="0"/>
            </a:br>
            <a:r>
              <a:rPr lang="en-GB" dirty="0"/>
              <a:t>Companies could be required to make vapes from </a:t>
            </a:r>
            <a:r>
              <a:rPr lang="en-GB" b="1" dirty="0"/>
              <a:t>recyclable or biodegradable materials</a:t>
            </a:r>
            <a:r>
              <a:rPr lang="en-GB" dirty="0"/>
              <a:t>, or make them easier to take apart.</a:t>
            </a:r>
            <a:br>
              <a:rPr lang="en-GB" dirty="0"/>
            </a:br>
            <a:r>
              <a:rPr lang="en-GB" dirty="0"/>
              <a:t>– This links to “</a:t>
            </a:r>
            <a:r>
              <a:rPr lang="en-GB" i="1" dirty="0"/>
              <a:t>designing out waste</a:t>
            </a:r>
            <a:r>
              <a:rPr lang="en-GB" dirty="0"/>
              <a:t>” and encourages thinking beyond consumer behaviour.</a:t>
            </a:r>
          </a:p>
          <a:p>
            <a:r>
              <a:rPr lang="en-GB" b="1" dirty="0"/>
              <a:t>Health and environment overlap:</a:t>
            </a:r>
            <a:br>
              <a:rPr lang="en-GB" dirty="0"/>
            </a:br>
            <a:r>
              <a:rPr lang="en-GB" dirty="0"/>
              <a:t>“Don’t vape” is highlighted as both a health choice and an environmental one.</a:t>
            </a:r>
            <a:br>
              <a:rPr lang="en-GB" dirty="0"/>
            </a:br>
            <a:r>
              <a:rPr lang="en-GB" dirty="0"/>
              <a:t>– It frames vaping as something that affects more than just the individual.</a:t>
            </a:r>
          </a:p>
          <a:p>
            <a:r>
              <a:rPr lang="en-GB" b="1" dirty="0"/>
              <a:t>Introduce the concepts of Reduce, Reuse, Recycle:</a:t>
            </a:r>
            <a:br>
              <a:rPr lang="en-GB" dirty="0"/>
            </a:br>
            <a:r>
              <a:rPr lang="en-GB" dirty="0"/>
              <a:t>– </a:t>
            </a:r>
            <a:r>
              <a:rPr lang="en-GB" b="1" dirty="0"/>
              <a:t>Reduce</a:t>
            </a:r>
            <a:r>
              <a:rPr lang="en-GB" dirty="0"/>
              <a:t>: fewer vapes used → less waste.</a:t>
            </a:r>
            <a:br>
              <a:rPr lang="en-GB" dirty="0"/>
            </a:br>
            <a:r>
              <a:rPr lang="en-GB" dirty="0"/>
              <a:t>– </a:t>
            </a:r>
            <a:r>
              <a:rPr lang="en-GB" b="1" dirty="0"/>
              <a:t>Reuse</a:t>
            </a:r>
            <a:r>
              <a:rPr lang="en-GB" dirty="0"/>
              <a:t>: rechargeable vapes or return schemes.</a:t>
            </a:r>
            <a:br>
              <a:rPr lang="en-GB" dirty="0"/>
            </a:br>
            <a:r>
              <a:rPr lang="en-GB" dirty="0"/>
              <a:t>– </a:t>
            </a:r>
            <a:r>
              <a:rPr lang="en-GB" b="1" dirty="0"/>
              <a:t>Recycle</a:t>
            </a:r>
            <a:r>
              <a:rPr lang="en-GB" dirty="0"/>
              <a:t>: disposing of vapes properly so materials can be recovered.</a:t>
            </a:r>
          </a:p>
          <a:p>
            <a:r>
              <a:rPr lang="en-GB" b="1" dirty="0"/>
              <a:t>Discussion suggestions:</a:t>
            </a:r>
            <a:endParaRPr lang="en-GB" dirty="0"/>
          </a:p>
          <a:p>
            <a:r>
              <a:rPr lang="en-GB" i="1" dirty="0"/>
              <a:t>Which solution do pupils think would work best? Why?</a:t>
            </a:r>
            <a:endParaRPr lang="en-GB" dirty="0"/>
          </a:p>
          <a:p>
            <a:r>
              <a:rPr lang="en-GB" i="1" dirty="0"/>
              <a:t>What could the government do? What could shops do? What could individuals do?</a:t>
            </a:r>
            <a:endParaRPr lang="en-GB" dirty="0"/>
          </a:p>
          <a:p>
            <a:r>
              <a:rPr lang="en-GB" i="1" dirty="0"/>
              <a:t>Are there any barriers (cost, convenience, awareness)? How could these be addressed?</a:t>
            </a:r>
            <a:endParaRPr lang="en-GB" dirty="0"/>
          </a:p>
          <a:p>
            <a:endParaRPr lang="en-US" dirty="0"/>
          </a:p>
        </p:txBody>
      </p:sp>
      <p:sp>
        <p:nvSpPr>
          <p:cNvPr id="4" name="Slide Number Placeholder 3">
            <a:extLst>
              <a:ext uri="{FF2B5EF4-FFF2-40B4-BE49-F238E27FC236}">
                <a16:creationId xmlns:a16="http://schemas.microsoft.com/office/drawing/2014/main" id="{DB7E9E55-85BA-D00A-A0FC-7CBF18C15E17}"/>
              </a:ext>
            </a:extLst>
          </p:cNvPr>
          <p:cNvSpPr>
            <a:spLocks noGrp="1"/>
          </p:cNvSpPr>
          <p:nvPr>
            <p:ph type="sldNum" sz="quarter" idx="5"/>
          </p:nvPr>
        </p:nvSpPr>
        <p:spPr/>
        <p:txBody>
          <a:bodyPr/>
          <a:lstStyle/>
          <a:p>
            <a:fld id="{713DB98F-6C2B-4949-B3FD-B1FAAD83D033}" type="slidenum">
              <a:rPr lang="en-US" smtClean="0"/>
              <a:t>47</a:t>
            </a:fld>
            <a:endParaRPr lang="en-US"/>
          </a:p>
        </p:txBody>
      </p:sp>
    </p:spTree>
    <p:extLst>
      <p:ext uri="{BB962C8B-B14F-4D97-AF65-F5344CB8AC3E}">
        <p14:creationId xmlns:p14="http://schemas.microsoft.com/office/powerpoint/2010/main" val="25367842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1" dirty="0"/>
              <a:t>Optional Activity Slide: Postcard</a:t>
            </a:r>
            <a:endParaRPr lang="en-GB" dirty="0"/>
          </a:p>
          <a:p>
            <a:r>
              <a:rPr lang="en-GB" dirty="0">
                <a:ea typeface="Calibri"/>
                <a:cs typeface="Calibri"/>
              </a:rPr>
              <a:t>Write on a post card 3 things that you would like to tell your older self about vaping ………..</a:t>
            </a:r>
          </a:p>
          <a:p>
            <a:endParaRPr lang="en-GB" dirty="0">
              <a:ea typeface="Calibri"/>
              <a:cs typeface="Calibri"/>
            </a:endParaRPr>
          </a:p>
          <a:p>
            <a:r>
              <a:rPr lang="en-GB" dirty="0">
                <a:ea typeface="Calibri"/>
                <a:cs typeface="Calibri"/>
              </a:rPr>
              <a:t>Example </a:t>
            </a:r>
          </a:p>
          <a:p>
            <a:r>
              <a:rPr lang="en-GB" sz="1200" b="1" i="0" u="none" strike="noStrike" kern="1200" dirty="0">
                <a:solidFill>
                  <a:schemeClr val="tx1"/>
                </a:solidFill>
                <a:effectLst/>
                <a:latin typeface="+mn-lt"/>
                <a:ea typeface="+mn-ea"/>
                <a:cs typeface="+mn-cs"/>
              </a:rPr>
              <a:t>🧠 1. “Remember, vaping isn’t harmless — it’s full of chemicals.”</a:t>
            </a:r>
          </a:p>
          <a:p>
            <a:r>
              <a:rPr lang="en-GB" sz="1200" b="0" i="0" u="none" strike="noStrike" kern="1200" dirty="0">
                <a:solidFill>
                  <a:schemeClr val="tx1"/>
                </a:solidFill>
                <a:effectLst/>
                <a:latin typeface="+mn-lt"/>
                <a:ea typeface="+mn-ea"/>
                <a:cs typeface="+mn-cs"/>
              </a:rPr>
              <a:t>Even though it may look safe, vapes can contain </a:t>
            </a:r>
            <a:r>
              <a:rPr lang="en-GB" sz="1200" b="1" i="0" u="none" strike="noStrike" kern="1200" dirty="0">
                <a:solidFill>
                  <a:schemeClr val="tx1"/>
                </a:solidFill>
                <a:effectLst/>
                <a:latin typeface="+mn-lt"/>
                <a:ea typeface="+mn-ea"/>
                <a:cs typeface="+mn-cs"/>
              </a:rPr>
              <a:t>nicotine, metals, and toxic substances</a:t>
            </a:r>
            <a:r>
              <a:rPr lang="en-GB" sz="1200" b="0" i="0" u="none" strike="noStrike" kern="1200" dirty="0">
                <a:solidFill>
                  <a:schemeClr val="tx1"/>
                </a:solidFill>
                <a:effectLst/>
                <a:latin typeface="+mn-lt"/>
                <a:ea typeface="+mn-ea"/>
                <a:cs typeface="+mn-cs"/>
              </a:rPr>
              <a:t> that can hurt your lungs and brain.</a:t>
            </a:r>
          </a:p>
          <a:p>
            <a:br>
              <a:rPr lang="en-GB" dirty="0"/>
            </a:br>
            <a:endParaRPr lang="en-GB" dirty="0"/>
          </a:p>
          <a:p>
            <a:r>
              <a:rPr lang="en-GB" sz="1200" b="1" i="0" u="none" strike="noStrike" kern="1200" dirty="0">
                <a:solidFill>
                  <a:schemeClr val="tx1"/>
                </a:solidFill>
                <a:effectLst/>
                <a:latin typeface="+mn-lt"/>
                <a:ea typeface="+mn-ea"/>
                <a:cs typeface="+mn-cs"/>
              </a:rPr>
              <a:t>❤️ 2. “Your health is worth more than fitting in.”</a:t>
            </a:r>
          </a:p>
          <a:p>
            <a:r>
              <a:rPr lang="en-GB" sz="1200" b="0" i="0" u="none" strike="noStrike" kern="1200" dirty="0">
                <a:solidFill>
                  <a:schemeClr val="tx1"/>
                </a:solidFill>
                <a:effectLst/>
                <a:latin typeface="+mn-lt"/>
                <a:ea typeface="+mn-ea"/>
                <a:cs typeface="+mn-cs"/>
              </a:rPr>
              <a:t>It might seem cool or popular, but </a:t>
            </a:r>
            <a:r>
              <a:rPr lang="en-GB" sz="1200" b="1" i="0" u="none" strike="noStrike" kern="1200" dirty="0">
                <a:solidFill>
                  <a:schemeClr val="tx1"/>
                </a:solidFill>
                <a:effectLst/>
                <a:latin typeface="+mn-lt"/>
                <a:ea typeface="+mn-ea"/>
                <a:cs typeface="+mn-cs"/>
              </a:rPr>
              <a:t>your real friends won’t make you risk your health</a:t>
            </a:r>
            <a:r>
              <a:rPr lang="en-GB" sz="1200" b="0" i="0" u="none" strike="noStrike" kern="1200" dirty="0">
                <a:solidFill>
                  <a:schemeClr val="tx1"/>
                </a:solidFill>
                <a:effectLst/>
                <a:latin typeface="+mn-lt"/>
                <a:ea typeface="+mn-ea"/>
                <a:cs typeface="+mn-cs"/>
              </a:rPr>
              <a:t> just to belong.</a:t>
            </a:r>
          </a:p>
          <a:p>
            <a:br>
              <a:rPr lang="en-GB" dirty="0"/>
            </a:br>
            <a:endParaRPr lang="en-GB" dirty="0"/>
          </a:p>
          <a:p>
            <a:r>
              <a:rPr lang="en-GB" sz="1200" b="1" i="0" u="none" strike="noStrike" kern="1200" dirty="0">
                <a:solidFill>
                  <a:schemeClr val="tx1"/>
                </a:solidFill>
                <a:effectLst/>
                <a:latin typeface="+mn-lt"/>
                <a:ea typeface="+mn-ea"/>
                <a:cs typeface="+mn-cs"/>
              </a:rPr>
              <a:t>🌬️ 3. “Protect your lungs — they’re still growing.”</a:t>
            </a:r>
          </a:p>
          <a:p>
            <a:r>
              <a:rPr lang="en-GB" sz="1200" b="0" i="0" u="none" strike="noStrike" kern="1200" dirty="0">
                <a:solidFill>
                  <a:schemeClr val="tx1"/>
                </a:solidFill>
                <a:effectLst/>
                <a:latin typeface="+mn-lt"/>
                <a:ea typeface="+mn-ea"/>
                <a:cs typeface="+mn-cs"/>
              </a:rPr>
              <a:t>As a young person, your lungs and body are still developing. Vaping can </a:t>
            </a:r>
            <a:r>
              <a:rPr lang="en-GB" sz="1200" b="1" i="0" u="none" strike="noStrike" kern="1200" dirty="0">
                <a:solidFill>
                  <a:schemeClr val="tx1"/>
                </a:solidFill>
                <a:effectLst/>
                <a:latin typeface="+mn-lt"/>
                <a:ea typeface="+mn-ea"/>
                <a:cs typeface="+mn-cs"/>
              </a:rPr>
              <a:t>damage them early</a:t>
            </a:r>
            <a:r>
              <a:rPr lang="en-GB" sz="1200" b="0" i="0" u="none" strike="noStrike" kern="1200" dirty="0">
                <a:solidFill>
                  <a:schemeClr val="tx1"/>
                </a:solidFill>
                <a:effectLst/>
                <a:latin typeface="+mn-lt"/>
                <a:ea typeface="+mn-ea"/>
                <a:cs typeface="+mn-cs"/>
              </a:rPr>
              <a:t>, making it harder to breathe, run, or play sports.</a:t>
            </a:r>
          </a:p>
          <a:p>
            <a:br>
              <a:rPr lang="en-GB" dirty="0"/>
            </a:br>
            <a:endParaRPr lang="en-GB" dirty="0"/>
          </a:p>
          <a:p>
            <a:r>
              <a:rPr lang="en-GB" sz="1200" b="1" i="0" u="none" strike="noStrike" kern="1200" dirty="0">
                <a:solidFill>
                  <a:schemeClr val="tx1"/>
                </a:solidFill>
                <a:effectLst/>
                <a:latin typeface="+mn-lt"/>
                <a:ea typeface="+mn-ea"/>
                <a:cs typeface="+mn-cs"/>
              </a:rPr>
              <a:t>⚡ 4. “Don’t let addiction control you.”</a:t>
            </a:r>
          </a:p>
          <a:p>
            <a:r>
              <a:rPr lang="en-GB" sz="1200" b="0" i="0" u="none" strike="noStrike" kern="1200" dirty="0">
                <a:solidFill>
                  <a:schemeClr val="tx1"/>
                </a:solidFill>
                <a:effectLst/>
                <a:latin typeface="+mn-lt"/>
                <a:ea typeface="+mn-ea"/>
                <a:cs typeface="+mn-cs"/>
              </a:rPr>
              <a:t>Nicotine in vapes is </a:t>
            </a:r>
            <a:r>
              <a:rPr lang="en-GB" sz="1200" b="1" i="0" u="none" strike="noStrike" kern="1200" dirty="0">
                <a:solidFill>
                  <a:schemeClr val="tx1"/>
                </a:solidFill>
                <a:effectLst/>
                <a:latin typeface="+mn-lt"/>
                <a:ea typeface="+mn-ea"/>
                <a:cs typeface="+mn-cs"/>
              </a:rPr>
              <a:t>highly addictive</a:t>
            </a:r>
            <a:r>
              <a:rPr lang="en-GB" sz="1200" b="0" i="0" u="none" strike="noStrike" kern="1200" dirty="0">
                <a:solidFill>
                  <a:schemeClr val="tx1"/>
                </a:solidFill>
                <a:effectLst/>
                <a:latin typeface="+mn-lt"/>
                <a:ea typeface="+mn-ea"/>
                <a:cs typeface="+mn-cs"/>
              </a:rPr>
              <a:t> — once you start, it’s hard to stop. Stay in charge of your choices, not the other way around.</a:t>
            </a:r>
          </a:p>
          <a:p>
            <a:br>
              <a:rPr lang="en-GB" dirty="0"/>
            </a:br>
            <a:endParaRPr lang="en-GB" dirty="0"/>
          </a:p>
          <a:p>
            <a:r>
              <a:rPr lang="en-GB" sz="1200" b="1" i="0" u="none" strike="noStrike" kern="1200" dirty="0">
                <a:solidFill>
                  <a:schemeClr val="tx1"/>
                </a:solidFill>
                <a:effectLst/>
                <a:latin typeface="+mn-lt"/>
                <a:ea typeface="+mn-ea"/>
                <a:cs typeface="+mn-cs"/>
              </a:rPr>
              <a:t>🕵️ 5. “The vape companies don’t care about you.”</a:t>
            </a:r>
          </a:p>
          <a:p>
            <a:r>
              <a:rPr lang="en-GB" sz="1200" b="0" i="0" u="none" strike="noStrike" kern="1200" dirty="0">
                <a:solidFill>
                  <a:schemeClr val="tx1"/>
                </a:solidFill>
                <a:effectLst/>
                <a:latin typeface="+mn-lt"/>
                <a:ea typeface="+mn-ea"/>
                <a:cs typeface="+mn-cs"/>
              </a:rPr>
              <a:t>Many companies </a:t>
            </a:r>
            <a:r>
              <a:rPr lang="en-GB" sz="1200" b="1" i="0" u="none" strike="noStrike" kern="1200" dirty="0">
                <a:solidFill>
                  <a:schemeClr val="tx1"/>
                </a:solidFill>
                <a:effectLst/>
                <a:latin typeface="+mn-lt"/>
                <a:ea typeface="+mn-ea"/>
                <a:cs typeface="+mn-cs"/>
              </a:rPr>
              <a:t>target young people</a:t>
            </a:r>
            <a:r>
              <a:rPr lang="en-GB" sz="1200" b="0" i="0" u="none" strike="noStrike" kern="1200" dirty="0">
                <a:solidFill>
                  <a:schemeClr val="tx1"/>
                </a:solidFill>
                <a:effectLst/>
                <a:latin typeface="+mn-lt"/>
                <a:ea typeface="+mn-ea"/>
                <a:cs typeface="+mn-cs"/>
              </a:rPr>
              <a:t> with bright </a:t>
            </a:r>
            <a:r>
              <a:rPr lang="en-GB" sz="1200" b="0" i="0" u="none" strike="noStrike" kern="1200" dirty="0" err="1">
                <a:solidFill>
                  <a:schemeClr val="tx1"/>
                </a:solidFill>
                <a:effectLst/>
                <a:latin typeface="+mn-lt"/>
                <a:ea typeface="+mn-ea"/>
                <a:cs typeface="+mn-cs"/>
              </a:rPr>
              <a:t>colors</a:t>
            </a:r>
            <a:r>
              <a:rPr lang="en-GB" sz="1200" b="0" i="0" u="none" strike="noStrike" kern="1200" dirty="0">
                <a:solidFill>
                  <a:schemeClr val="tx1"/>
                </a:solidFill>
                <a:effectLst/>
                <a:latin typeface="+mn-lt"/>
                <a:ea typeface="+mn-ea"/>
                <a:cs typeface="+mn-cs"/>
              </a:rPr>
              <a:t> and fruity </a:t>
            </a:r>
            <a:r>
              <a:rPr lang="en-GB" sz="1200" b="0" i="0" u="none" strike="noStrike" kern="1200" dirty="0" err="1">
                <a:solidFill>
                  <a:schemeClr val="tx1"/>
                </a:solidFill>
                <a:effectLst/>
                <a:latin typeface="+mn-lt"/>
                <a:ea typeface="+mn-ea"/>
                <a:cs typeface="+mn-cs"/>
              </a:rPr>
              <a:t>flavors</a:t>
            </a:r>
            <a:r>
              <a:rPr lang="en-GB" sz="1200" b="0" i="0" u="none" strike="noStrike" kern="1200" dirty="0">
                <a:solidFill>
                  <a:schemeClr val="tx1"/>
                </a:solidFill>
                <a:effectLst/>
                <a:latin typeface="+mn-lt"/>
                <a:ea typeface="+mn-ea"/>
                <a:cs typeface="+mn-cs"/>
              </a:rPr>
              <a:t>. They just want your money, not your wellbeing.</a:t>
            </a:r>
          </a:p>
          <a:p>
            <a:br>
              <a:rPr lang="en-GB" dirty="0"/>
            </a:br>
            <a:endParaRPr lang="en-GB" dirty="0"/>
          </a:p>
          <a:p>
            <a:r>
              <a:rPr lang="en-GB" sz="1200" b="1" i="0" u="none" strike="noStrike" kern="1200" dirty="0">
                <a:solidFill>
                  <a:schemeClr val="tx1"/>
                </a:solidFill>
                <a:effectLst/>
                <a:latin typeface="+mn-lt"/>
                <a:ea typeface="+mn-ea"/>
                <a:cs typeface="+mn-cs"/>
              </a:rPr>
              <a:t>🌈 6. “Your future self will thank you for saying no.”</a:t>
            </a:r>
          </a:p>
          <a:p>
            <a:r>
              <a:rPr lang="en-GB" sz="1200" b="0" i="0" u="none" strike="noStrike" kern="1200" dirty="0">
                <a:solidFill>
                  <a:schemeClr val="tx1"/>
                </a:solidFill>
                <a:effectLst/>
                <a:latin typeface="+mn-lt"/>
                <a:ea typeface="+mn-ea"/>
                <a:cs typeface="+mn-cs"/>
              </a:rPr>
              <a:t>By avoiding vaping, you’ll keep your body strong, your mind clear, and your </a:t>
            </a:r>
            <a:r>
              <a:rPr lang="en-GB" sz="1200" b="1" i="0" u="none" strike="noStrike" kern="1200" dirty="0">
                <a:solidFill>
                  <a:schemeClr val="tx1"/>
                </a:solidFill>
                <a:effectLst/>
                <a:latin typeface="+mn-lt"/>
                <a:ea typeface="+mn-ea"/>
                <a:cs typeface="+mn-cs"/>
              </a:rPr>
              <a:t>future wide open</a:t>
            </a:r>
            <a:r>
              <a:rPr lang="en-GB" sz="1200" b="0" i="0" u="none" strike="noStrike" kern="1200" dirty="0">
                <a:solidFill>
                  <a:schemeClr val="tx1"/>
                </a:solidFill>
                <a:effectLst/>
                <a:latin typeface="+mn-lt"/>
                <a:ea typeface="+mn-ea"/>
                <a:cs typeface="+mn-cs"/>
              </a:rPr>
              <a:t> — for sports, dreams, and a healthy life.</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CDB9355A-B300-4B36-B02E-9EE81881943C}" type="slidenum">
              <a:t>48</a:t>
            </a:fld>
            <a:endParaRPr lang="en-GB"/>
          </a:p>
        </p:txBody>
      </p:sp>
    </p:spTree>
    <p:extLst>
      <p:ext uri="{BB962C8B-B14F-4D97-AF65-F5344CB8AC3E}">
        <p14:creationId xmlns:p14="http://schemas.microsoft.com/office/powerpoint/2010/main" val="37718067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D6CC6-AF50-95EA-89DA-439F2371D9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100116-5363-24C0-13A4-19E4D2A18D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4AC63B-3104-76C3-4F66-94235790D5D7}"/>
              </a:ext>
            </a:extLst>
          </p:cNvPr>
          <p:cNvSpPr>
            <a:spLocks noGrp="1"/>
          </p:cNvSpPr>
          <p:nvPr>
            <p:ph type="body" idx="1"/>
          </p:nvPr>
        </p:nvSpPr>
        <p:spPr/>
        <p:txBody>
          <a:bodyPr/>
          <a:lstStyle/>
          <a:p>
            <a:r>
              <a:rPr lang="en-GB" b="1" i="1" dirty="0"/>
              <a:t>Optional Activity Slide: Postcard</a:t>
            </a:r>
            <a:endParaRPr lang="en-GB" dirty="0"/>
          </a:p>
          <a:p>
            <a:r>
              <a:rPr lang="en-GB" dirty="0">
                <a:ea typeface="Calibri"/>
                <a:cs typeface="Calibri"/>
              </a:rPr>
              <a:t>Write on a post card 3 things that you would like to tell your older self about vaping ………..</a:t>
            </a:r>
          </a:p>
          <a:p>
            <a:endParaRPr lang="en-GB" dirty="0">
              <a:ea typeface="Calibri"/>
              <a:cs typeface="Calibri"/>
            </a:endParaRPr>
          </a:p>
          <a:p>
            <a:r>
              <a:rPr lang="en-GB" dirty="0">
                <a:ea typeface="Calibri"/>
                <a:cs typeface="Calibri"/>
              </a:rPr>
              <a:t>Example </a:t>
            </a:r>
          </a:p>
          <a:p>
            <a:r>
              <a:rPr lang="en-GB" sz="1200" b="1" i="0" u="none" strike="noStrike" kern="1200" dirty="0">
                <a:solidFill>
                  <a:schemeClr val="tx1"/>
                </a:solidFill>
                <a:effectLst/>
                <a:latin typeface="+mn-lt"/>
                <a:ea typeface="+mn-ea"/>
                <a:cs typeface="+mn-cs"/>
              </a:rPr>
              <a:t>🧠 1. “Remember, vaping isn’t harmless — it’s full of chemicals.”</a:t>
            </a:r>
          </a:p>
          <a:p>
            <a:r>
              <a:rPr lang="en-GB" sz="1200" b="0" i="0" u="none" strike="noStrike" kern="1200" dirty="0">
                <a:solidFill>
                  <a:schemeClr val="tx1"/>
                </a:solidFill>
                <a:effectLst/>
                <a:latin typeface="+mn-lt"/>
                <a:ea typeface="+mn-ea"/>
                <a:cs typeface="+mn-cs"/>
              </a:rPr>
              <a:t>Even though it may look safe, vapes can contain </a:t>
            </a:r>
            <a:r>
              <a:rPr lang="en-GB" sz="1200" b="1" i="0" u="none" strike="noStrike" kern="1200" dirty="0">
                <a:solidFill>
                  <a:schemeClr val="tx1"/>
                </a:solidFill>
                <a:effectLst/>
                <a:latin typeface="+mn-lt"/>
                <a:ea typeface="+mn-ea"/>
                <a:cs typeface="+mn-cs"/>
              </a:rPr>
              <a:t>nicotine, metals, and toxic substances</a:t>
            </a:r>
            <a:r>
              <a:rPr lang="en-GB" sz="1200" b="0" i="0" u="none" strike="noStrike" kern="1200" dirty="0">
                <a:solidFill>
                  <a:schemeClr val="tx1"/>
                </a:solidFill>
                <a:effectLst/>
                <a:latin typeface="+mn-lt"/>
                <a:ea typeface="+mn-ea"/>
                <a:cs typeface="+mn-cs"/>
              </a:rPr>
              <a:t> that can hurt your lungs and brain.</a:t>
            </a:r>
          </a:p>
          <a:p>
            <a:br>
              <a:rPr lang="en-GB" dirty="0"/>
            </a:br>
            <a:endParaRPr lang="en-GB" dirty="0"/>
          </a:p>
          <a:p>
            <a:r>
              <a:rPr lang="en-GB" sz="1200" b="1" i="0" u="none" strike="noStrike" kern="1200" dirty="0">
                <a:solidFill>
                  <a:schemeClr val="tx1"/>
                </a:solidFill>
                <a:effectLst/>
                <a:latin typeface="+mn-lt"/>
                <a:ea typeface="+mn-ea"/>
                <a:cs typeface="+mn-cs"/>
              </a:rPr>
              <a:t>❤️ 2. “Your health is worth more than fitting in.”</a:t>
            </a:r>
          </a:p>
          <a:p>
            <a:r>
              <a:rPr lang="en-GB" sz="1200" b="0" i="0" u="none" strike="noStrike" kern="1200" dirty="0">
                <a:solidFill>
                  <a:schemeClr val="tx1"/>
                </a:solidFill>
                <a:effectLst/>
                <a:latin typeface="+mn-lt"/>
                <a:ea typeface="+mn-ea"/>
                <a:cs typeface="+mn-cs"/>
              </a:rPr>
              <a:t>It might seem cool or popular, but </a:t>
            </a:r>
            <a:r>
              <a:rPr lang="en-GB" sz="1200" b="1" i="0" u="none" strike="noStrike" kern="1200" dirty="0">
                <a:solidFill>
                  <a:schemeClr val="tx1"/>
                </a:solidFill>
                <a:effectLst/>
                <a:latin typeface="+mn-lt"/>
                <a:ea typeface="+mn-ea"/>
                <a:cs typeface="+mn-cs"/>
              </a:rPr>
              <a:t>your real friends won’t make you risk your health</a:t>
            </a:r>
            <a:r>
              <a:rPr lang="en-GB" sz="1200" b="0" i="0" u="none" strike="noStrike" kern="1200" dirty="0">
                <a:solidFill>
                  <a:schemeClr val="tx1"/>
                </a:solidFill>
                <a:effectLst/>
                <a:latin typeface="+mn-lt"/>
                <a:ea typeface="+mn-ea"/>
                <a:cs typeface="+mn-cs"/>
              </a:rPr>
              <a:t> just to belong.</a:t>
            </a:r>
          </a:p>
          <a:p>
            <a:br>
              <a:rPr lang="en-GB" dirty="0"/>
            </a:br>
            <a:endParaRPr lang="en-GB" dirty="0"/>
          </a:p>
          <a:p>
            <a:r>
              <a:rPr lang="en-GB" sz="1200" b="1" i="0" u="none" strike="noStrike" kern="1200" dirty="0">
                <a:solidFill>
                  <a:schemeClr val="tx1"/>
                </a:solidFill>
                <a:effectLst/>
                <a:latin typeface="+mn-lt"/>
                <a:ea typeface="+mn-ea"/>
                <a:cs typeface="+mn-cs"/>
              </a:rPr>
              <a:t>🌬️ 3. “Protect your lungs — they’re still growing.”</a:t>
            </a:r>
          </a:p>
          <a:p>
            <a:r>
              <a:rPr lang="en-GB" sz="1200" b="0" i="0" u="none" strike="noStrike" kern="1200" dirty="0">
                <a:solidFill>
                  <a:schemeClr val="tx1"/>
                </a:solidFill>
                <a:effectLst/>
                <a:latin typeface="+mn-lt"/>
                <a:ea typeface="+mn-ea"/>
                <a:cs typeface="+mn-cs"/>
              </a:rPr>
              <a:t>As a young person, your lungs and body are still developing. Vaping can </a:t>
            </a:r>
            <a:r>
              <a:rPr lang="en-GB" sz="1200" b="1" i="0" u="none" strike="noStrike" kern="1200" dirty="0">
                <a:solidFill>
                  <a:schemeClr val="tx1"/>
                </a:solidFill>
                <a:effectLst/>
                <a:latin typeface="+mn-lt"/>
                <a:ea typeface="+mn-ea"/>
                <a:cs typeface="+mn-cs"/>
              </a:rPr>
              <a:t>damage them early</a:t>
            </a:r>
            <a:r>
              <a:rPr lang="en-GB" sz="1200" b="0" i="0" u="none" strike="noStrike" kern="1200" dirty="0">
                <a:solidFill>
                  <a:schemeClr val="tx1"/>
                </a:solidFill>
                <a:effectLst/>
                <a:latin typeface="+mn-lt"/>
                <a:ea typeface="+mn-ea"/>
                <a:cs typeface="+mn-cs"/>
              </a:rPr>
              <a:t>, making it harder to breathe, run, or play sports.</a:t>
            </a:r>
          </a:p>
          <a:p>
            <a:br>
              <a:rPr lang="en-GB" dirty="0"/>
            </a:br>
            <a:endParaRPr lang="en-GB" dirty="0"/>
          </a:p>
          <a:p>
            <a:r>
              <a:rPr lang="en-GB" sz="1200" b="1" i="0" u="none" strike="noStrike" kern="1200" dirty="0">
                <a:solidFill>
                  <a:schemeClr val="tx1"/>
                </a:solidFill>
                <a:effectLst/>
                <a:latin typeface="+mn-lt"/>
                <a:ea typeface="+mn-ea"/>
                <a:cs typeface="+mn-cs"/>
              </a:rPr>
              <a:t>⚡ 4. “Don’t let addiction control you.”</a:t>
            </a:r>
          </a:p>
          <a:p>
            <a:r>
              <a:rPr lang="en-GB" sz="1200" b="0" i="0" u="none" strike="noStrike" kern="1200" dirty="0">
                <a:solidFill>
                  <a:schemeClr val="tx1"/>
                </a:solidFill>
                <a:effectLst/>
                <a:latin typeface="+mn-lt"/>
                <a:ea typeface="+mn-ea"/>
                <a:cs typeface="+mn-cs"/>
              </a:rPr>
              <a:t>Nicotine in vapes is </a:t>
            </a:r>
            <a:r>
              <a:rPr lang="en-GB" sz="1200" b="1" i="0" u="none" strike="noStrike" kern="1200" dirty="0">
                <a:solidFill>
                  <a:schemeClr val="tx1"/>
                </a:solidFill>
                <a:effectLst/>
                <a:latin typeface="+mn-lt"/>
                <a:ea typeface="+mn-ea"/>
                <a:cs typeface="+mn-cs"/>
              </a:rPr>
              <a:t>highly addictive</a:t>
            </a:r>
            <a:r>
              <a:rPr lang="en-GB" sz="1200" b="0" i="0" u="none" strike="noStrike" kern="1200" dirty="0">
                <a:solidFill>
                  <a:schemeClr val="tx1"/>
                </a:solidFill>
                <a:effectLst/>
                <a:latin typeface="+mn-lt"/>
                <a:ea typeface="+mn-ea"/>
                <a:cs typeface="+mn-cs"/>
              </a:rPr>
              <a:t> — once you start, it’s hard to stop. Stay in charge of your choices, not the other way around.</a:t>
            </a:r>
          </a:p>
          <a:p>
            <a:br>
              <a:rPr lang="en-GB" dirty="0"/>
            </a:br>
            <a:endParaRPr lang="en-GB" dirty="0"/>
          </a:p>
          <a:p>
            <a:r>
              <a:rPr lang="en-GB" sz="1200" b="1" i="0" u="none" strike="noStrike" kern="1200" dirty="0">
                <a:solidFill>
                  <a:schemeClr val="tx1"/>
                </a:solidFill>
                <a:effectLst/>
                <a:latin typeface="+mn-lt"/>
                <a:ea typeface="+mn-ea"/>
                <a:cs typeface="+mn-cs"/>
              </a:rPr>
              <a:t>🕵️ 5. “The vape companies don’t care about you.”</a:t>
            </a:r>
          </a:p>
          <a:p>
            <a:r>
              <a:rPr lang="en-GB" sz="1200" b="0" i="0" u="none" strike="noStrike" kern="1200" dirty="0">
                <a:solidFill>
                  <a:schemeClr val="tx1"/>
                </a:solidFill>
                <a:effectLst/>
                <a:latin typeface="+mn-lt"/>
                <a:ea typeface="+mn-ea"/>
                <a:cs typeface="+mn-cs"/>
              </a:rPr>
              <a:t>Many companies </a:t>
            </a:r>
            <a:r>
              <a:rPr lang="en-GB" sz="1200" b="1" i="0" u="none" strike="noStrike" kern="1200" dirty="0">
                <a:solidFill>
                  <a:schemeClr val="tx1"/>
                </a:solidFill>
                <a:effectLst/>
                <a:latin typeface="+mn-lt"/>
                <a:ea typeface="+mn-ea"/>
                <a:cs typeface="+mn-cs"/>
              </a:rPr>
              <a:t>target young people</a:t>
            </a:r>
            <a:r>
              <a:rPr lang="en-GB" sz="1200" b="0" i="0" u="none" strike="noStrike" kern="1200" dirty="0">
                <a:solidFill>
                  <a:schemeClr val="tx1"/>
                </a:solidFill>
                <a:effectLst/>
                <a:latin typeface="+mn-lt"/>
                <a:ea typeface="+mn-ea"/>
                <a:cs typeface="+mn-cs"/>
              </a:rPr>
              <a:t> with bright </a:t>
            </a:r>
            <a:r>
              <a:rPr lang="en-GB" sz="1200" b="0" i="0" u="none" strike="noStrike" kern="1200" dirty="0" err="1">
                <a:solidFill>
                  <a:schemeClr val="tx1"/>
                </a:solidFill>
                <a:effectLst/>
                <a:latin typeface="+mn-lt"/>
                <a:ea typeface="+mn-ea"/>
                <a:cs typeface="+mn-cs"/>
              </a:rPr>
              <a:t>colors</a:t>
            </a:r>
            <a:r>
              <a:rPr lang="en-GB" sz="1200" b="0" i="0" u="none" strike="noStrike" kern="1200" dirty="0">
                <a:solidFill>
                  <a:schemeClr val="tx1"/>
                </a:solidFill>
                <a:effectLst/>
                <a:latin typeface="+mn-lt"/>
                <a:ea typeface="+mn-ea"/>
                <a:cs typeface="+mn-cs"/>
              </a:rPr>
              <a:t> and fruity </a:t>
            </a:r>
            <a:r>
              <a:rPr lang="en-GB" sz="1200" b="0" i="0" u="none" strike="noStrike" kern="1200" dirty="0" err="1">
                <a:solidFill>
                  <a:schemeClr val="tx1"/>
                </a:solidFill>
                <a:effectLst/>
                <a:latin typeface="+mn-lt"/>
                <a:ea typeface="+mn-ea"/>
                <a:cs typeface="+mn-cs"/>
              </a:rPr>
              <a:t>flavors</a:t>
            </a:r>
            <a:r>
              <a:rPr lang="en-GB" sz="1200" b="0" i="0" u="none" strike="noStrike" kern="1200" dirty="0">
                <a:solidFill>
                  <a:schemeClr val="tx1"/>
                </a:solidFill>
                <a:effectLst/>
                <a:latin typeface="+mn-lt"/>
                <a:ea typeface="+mn-ea"/>
                <a:cs typeface="+mn-cs"/>
              </a:rPr>
              <a:t>. They just want your money, not your wellbeing.</a:t>
            </a:r>
          </a:p>
          <a:p>
            <a:br>
              <a:rPr lang="en-GB" dirty="0"/>
            </a:br>
            <a:endParaRPr lang="en-GB" dirty="0"/>
          </a:p>
          <a:p>
            <a:r>
              <a:rPr lang="en-GB" sz="1200" b="1" i="0" u="none" strike="noStrike" kern="1200" dirty="0">
                <a:solidFill>
                  <a:schemeClr val="tx1"/>
                </a:solidFill>
                <a:effectLst/>
                <a:latin typeface="+mn-lt"/>
                <a:ea typeface="+mn-ea"/>
                <a:cs typeface="+mn-cs"/>
              </a:rPr>
              <a:t>🌈 6. “Your future self will thank you for saying no.”</a:t>
            </a:r>
          </a:p>
          <a:p>
            <a:r>
              <a:rPr lang="en-GB" sz="1200" b="0" i="0" u="none" strike="noStrike" kern="1200" dirty="0">
                <a:solidFill>
                  <a:schemeClr val="tx1"/>
                </a:solidFill>
                <a:effectLst/>
                <a:latin typeface="+mn-lt"/>
                <a:ea typeface="+mn-ea"/>
                <a:cs typeface="+mn-cs"/>
              </a:rPr>
              <a:t>By avoiding vaping, you’ll keep your body strong, your mind clear, and your </a:t>
            </a:r>
            <a:r>
              <a:rPr lang="en-GB" sz="1200" b="1" i="0" u="none" strike="noStrike" kern="1200" dirty="0">
                <a:solidFill>
                  <a:schemeClr val="tx1"/>
                </a:solidFill>
                <a:effectLst/>
                <a:latin typeface="+mn-lt"/>
                <a:ea typeface="+mn-ea"/>
                <a:cs typeface="+mn-cs"/>
              </a:rPr>
              <a:t>future wide open</a:t>
            </a:r>
            <a:r>
              <a:rPr lang="en-GB" sz="1200" b="0" i="0" u="none" strike="noStrike" kern="1200" dirty="0">
                <a:solidFill>
                  <a:schemeClr val="tx1"/>
                </a:solidFill>
                <a:effectLst/>
                <a:latin typeface="+mn-lt"/>
                <a:ea typeface="+mn-ea"/>
                <a:cs typeface="+mn-cs"/>
              </a:rPr>
              <a:t> — for sports, dreams, and a healthy life.</a:t>
            </a:r>
          </a:p>
          <a:p>
            <a:endParaRPr lang="en-US" dirty="0">
              <a:ea typeface="Calibri"/>
              <a:cs typeface="Calibri"/>
            </a:endParaRPr>
          </a:p>
        </p:txBody>
      </p:sp>
      <p:sp>
        <p:nvSpPr>
          <p:cNvPr id="4" name="Slide Number Placeholder 3">
            <a:extLst>
              <a:ext uri="{FF2B5EF4-FFF2-40B4-BE49-F238E27FC236}">
                <a16:creationId xmlns:a16="http://schemas.microsoft.com/office/drawing/2014/main" id="{F0744052-8985-2FF8-046A-7EF479BFE0F0}"/>
              </a:ext>
            </a:extLst>
          </p:cNvPr>
          <p:cNvSpPr>
            <a:spLocks noGrp="1"/>
          </p:cNvSpPr>
          <p:nvPr>
            <p:ph type="sldNum" sz="quarter" idx="5"/>
          </p:nvPr>
        </p:nvSpPr>
        <p:spPr/>
        <p:txBody>
          <a:bodyPr/>
          <a:lstStyle/>
          <a:p>
            <a:fld id="{CDB9355A-B300-4B36-B02E-9EE81881943C}" type="slidenum">
              <a:t>49</a:t>
            </a:fld>
            <a:endParaRPr lang="en-GB"/>
          </a:p>
        </p:txBody>
      </p:sp>
    </p:spTree>
    <p:extLst>
      <p:ext uri="{BB962C8B-B14F-4D97-AF65-F5344CB8AC3E}">
        <p14:creationId xmlns:p14="http://schemas.microsoft.com/office/powerpoint/2010/main" val="572520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Information Slide: Vapes: What are they?</a:t>
            </a:r>
            <a:endParaRPr lang="en-US" sz="1200" dirty="0">
              <a:latin typeface="Arial" panose="020B0604020202020204" pitchFamily="34" charset="0"/>
              <a:cs typeface="Arial" panose="020B0604020202020204" pitchFamily="34" charset="0"/>
            </a:endParaRPr>
          </a:p>
          <a:p>
            <a:pPr algn="l"/>
            <a:r>
              <a:rPr lang="en-US" sz="1200" b="0" i="0" u="none" strike="noStrike" dirty="0">
                <a:solidFill>
                  <a:srgbClr val="000000"/>
                </a:solidFill>
                <a:effectLst/>
                <a:latin typeface="Arial" panose="020B0604020202020204" pitchFamily="34" charset="0"/>
                <a:cs typeface="Arial" panose="020B0604020202020204" pitchFamily="34" charset="0"/>
              </a:rPr>
              <a:t>Teacher shares information with young people.</a:t>
            </a:r>
          </a:p>
          <a:p>
            <a:endParaRPr lang="en-US" dirty="0">
              <a:latin typeface="Segoe UI" panose="020B0502040204020203" pitchFamily="34" charset="0"/>
              <a:ea typeface="Calibri"/>
              <a:cs typeface="Segoe UI" panose="020B0502040204020203" pitchFamily="34" charset="0"/>
            </a:endParaRPr>
          </a:p>
          <a:p>
            <a:pPr marL="342900" indent="-342900">
              <a:buClr>
                <a:srgbClr val="8D2456"/>
              </a:buClr>
              <a:buFont typeface="Wingdings" panose="05000000000000000000" pitchFamily="2" charset="2"/>
              <a:buChar char="q"/>
            </a:pPr>
            <a:r>
              <a:rPr lang="en-GB" sz="1200" dirty="0">
                <a:latin typeface="Segoe UI" panose="020B0502040204020203" pitchFamily="34" charset="0"/>
                <a:ea typeface="Calibri"/>
                <a:cs typeface="Segoe UI" panose="020B0502040204020203" pitchFamily="34" charset="0"/>
              </a:rPr>
              <a:t>Vapes are electronic devices for people to breathe in a flavoured mist, or vapour. </a:t>
            </a:r>
          </a:p>
          <a:p>
            <a:pPr>
              <a:buClr>
                <a:srgbClr val="8D2456"/>
              </a:buClr>
            </a:pPr>
            <a:endParaRPr lang="en-GB" sz="1200" dirty="0">
              <a:latin typeface="Segoe UI" panose="020B0502040204020203" pitchFamily="34" charset="0"/>
              <a:ea typeface="Calibri"/>
              <a:cs typeface="Segoe UI" panose="020B0502040204020203" pitchFamily="34" charset="0"/>
            </a:endParaRPr>
          </a:p>
          <a:p>
            <a:pPr marL="342900" indent="-342900">
              <a:buClr>
                <a:srgbClr val="8D2456"/>
              </a:buClr>
              <a:buFont typeface="Wingdings" panose="05000000000000000000" pitchFamily="2" charset="2"/>
              <a:buChar char="q"/>
            </a:pPr>
            <a:r>
              <a:rPr lang="en-GB" sz="1200" dirty="0">
                <a:latin typeface="Segoe UI"/>
                <a:ea typeface="Calibri"/>
                <a:cs typeface="Segoe UI"/>
              </a:rPr>
              <a:t>Vapes are not meant to be used by children </a:t>
            </a:r>
          </a:p>
          <a:p>
            <a:pPr marL="342900" indent="-342900">
              <a:buClr>
                <a:srgbClr val="8D2456"/>
              </a:buClr>
              <a:buFont typeface="Wingdings" panose="05000000000000000000" pitchFamily="2" charset="2"/>
              <a:buChar char="q"/>
            </a:pPr>
            <a:endParaRPr lang="en-GB" sz="1200" dirty="0">
              <a:latin typeface="Segoe UI"/>
              <a:ea typeface="Calibri"/>
              <a:cs typeface="Segoe UI"/>
            </a:endParaRPr>
          </a:p>
          <a:p>
            <a:pPr marL="342900" indent="-342900">
              <a:buClr>
                <a:srgbClr val="8D2456"/>
              </a:buClr>
              <a:buFont typeface="Wingdings" panose="05000000000000000000" pitchFamily="2" charset="2"/>
              <a:buChar char="q"/>
            </a:pPr>
            <a:r>
              <a:rPr lang="en-GB" sz="1200" dirty="0">
                <a:latin typeface="Segoe UI" panose="020B0502040204020203" pitchFamily="34" charset="0"/>
                <a:ea typeface="Calibri"/>
                <a:cs typeface="Segoe UI" panose="020B0502040204020203" pitchFamily="34" charset="0"/>
              </a:rPr>
              <a:t>Vapes can be used to help adults to stop smoking.</a:t>
            </a:r>
            <a:endParaRPr lang="en-GB" sz="1200" baseline="30000" dirty="0">
              <a:latin typeface="Segoe UI" panose="020B0502040204020203" pitchFamily="34" charset="0"/>
              <a:ea typeface="Calibri"/>
              <a:cs typeface="Segoe UI" panose="020B0502040204020203" pitchFamily="34" charset="0"/>
            </a:endParaRPr>
          </a:p>
          <a:p>
            <a:pPr algn="l"/>
            <a:r>
              <a:rPr lang="en-US" sz="1200" b="0" i="0" u="none" strike="noStrike" dirty="0">
                <a:solidFill>
                  <a:srgbClr val="000000"/>
                </a:solidFill>
                <a:effectLst/>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4EE77BF9-CDD1-754D-A4CD-37869311AAB9}" type="slidenum">
              <a:rPr lang="en-US" smtClean="0"/>
              <a:t>5</a:t>
            </a:fld>
            <a:endParaRPr lang="en-US"/>
          </a:p>
        </p:txBody>
      </p:sp>
    </p:spTree>
    <p:extLst>
      <p:ext uri="{BB962C8B-B14F-4D97-AF65-F5344CB8AC3E}">
        <p14:creationId xmlns:p14="http://schemas.microsoft.com/office/powerpoint/2010/main" val="7827769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262CA-BDC8-328B-DBDB-BF878EDB39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353E60-8DE2-29B4-04CD-38B576E61D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B2AD36-308D-C7F3-4028-9F0EB9FB8785}"/>
              </a:ext>
            </a:extLst>
          </p:cNvPr>
          <p:cNvSpPr>
            <a:spLocks noGrp="1"/>
          </p:cNvSpPr>
          <p:nvPr>
            <p:ph type="body" idx="1"/>
          </p:nvPr>
        </p:nvSpPr>
        <p:spPr/>
        <p:txBody>
          <a:bodyPr/>
          <a:lstStyle/>
          <a:p>
            <a:pPr algn="l" rtl="0" fontAlgn="base">
              <a:lnSpc>
                <a:spcPts val="1564"/>
              </a:lnSpc>
              <a:spcAft>
                <a:spcPts val="800"/>
              </a:spcAft>
              <a:buNone/>
            </a:pPr>
            <a:r>
              <a:rPr lang="en-GB" sz="1800" b="1" i="0" dirty="0">
                <a:solidFill>
                  <a:srgbClr val="000000"/>
                </a:solidFill>
                <a:effectLst/>
                <a:latin typeface="Aptos" panose="020B0004020202020204" pitchFamily="34" charset="0"/>
              </a:rPr>
              <a:t>Further signposting for support. </a:t>
            </a:r>
            <a:r>
              <a:rPr lang="en-GB" sz="1800" b="0" i="0" dirty="0">
                <a:solidFill>
                  <a:srgbClr val="000000"/>
                </a:solidFill>
                <a:effectLst/>
                <a:latin typeface="Aptos" panose="020B0004020202020204" pitchFamily="34" charset="0"/>
              </a:rPr>
              <a:t> </a:t>
            </a:r>
          </a:p>
          <a:p>
            <a:pPr algn="l" rtl="0" fontAlgn="base">
              <a:lnSpc>
                <a:spcPts val="1564"/>
              </a:lnSpc>
              <a:spcAft>
                <a:spcPts val="800"/>
              </a:spcAft>
              <a:buNone/>
            </a:pPr>
            <a:endParaRPr lang="en-GB" sz="1800" b="0" i="0" dirty="0">
              <a:solidFill>
                <a:srgbClr val="000000"/>
              </a:solidFill>
              <a:effectLst/>
              <a:latin typeface="Aptos" panose="020B0004020202020204" pitchFamily="34" charset="0"/>
            </a:endParaRPr>
          </a:p>
          <a:p>
            <a:pPr algn="l" rtl="0" fontAlgn="base">
              <a:lnSpc>
                <a:spcPts val="1564"/>
              </a:lnSpc>
              <a:spcAft>
                <a:spcPts val="800"/>
              </a:spcAft>
              <a:buNone/>
            </a:pPr>
            <a:r>
              <a:rPr lang="en-GB" sz="1800" b="0" i="0" dirty="0">
                <a:solidFill>
                  <a:srgbClr val="000000"/>
                </a:solidFill>
                <a:effectLst/>
                <a:latin typeface="Aptos" panose="020B0004020202020204" pitchFamily="34" charset="0"/>
              </a:rPr>
              <a:t>On pupil slide details for child line are shared.   </a:t>
            </a:r>
            <a:endParaRPr lang="en-GB" b="0" i="0" dirty="0">
              <a:solidFill>
                <a:srgbClr val="000000"/>
              </a:solidFill>
              <a:effectLst/>
              <a:latin typeface="Segoe UI" panose="020B0502040204020203" pitchFamily="34" charset="0"/>
            </a:endParaRPr>
          </a:p>
          <a:p>
            <a:pPr algn="l" rtl="0" fontAlgn="base">
              <a:lnSpc>
                <a:spcPts val="1564"/>
              </a:lnSpc>
              <a:spcAft>
                <a:spcPts val="800"/>
              </a:spcAft>
              <a:buNone/>
            </a:pPr>
            <a:r>
              <a:rPr lang="en-GB" sz="1800" b="0" i="0" dirty="0">
                <a:solidFill>
                  <a:srgbClr val="000000"/>
                </a:solidFill>
                <a:effectLst/>
                <a:latin typeface="Aptos" panose="020B0004020202020204" pitchFamily="34" charset="0"/>
              </a:rPr>
              <a:t>Please see further support, information and guidance for teaching staff:  </a:t>
            </a:r>
            <a:endParaRPr lang="en-GB" b="0" i="0" dirty="0">
              <a:solidFill>
                <a:srgbClr val="000000"/>
              </a:solidFill>
              <a:effectLst/>
              <a:latin typeface="Segoe UI" panose="020B0502040204020203" pitchFamily="34" charset="0"/>
            </a:endParaRPr>
          </a:p>
          <a:p>
            <a:pPr algn="l" rtl="0" fontAlgn="base">
              <a:lnSpc>
                <a:spcPts val="1564"/>
              </a:lnSpc>
              <a:buNone/>
            </a:pPr>
            <a:r>
              <a:rPr lang="en-GB" sz="1800" b="0" i="0" u="sng" strike="noStrike" dirty="0">
                <a:solidFill>
                  <a:srgbClr val="000000"/>
                </a:solidFill>
                <a:effectLst/>
                <a:latin typeface="Aptos" panose="020B0004020202020204" pitchFamily="34" charset="0"/>
                <a:hlinkClick r:id="rId3"/>
              </a:rPr>
              <a:t>Quit your way Youth - NHSGGC</a:t>
            </a:r>
            <a:r>
              <a:rPr lang="en-GB" sz="1800" b="0" i="0" dirty="0">
                <a:solidFill>
                  <a:srgbClr val="000000"/>
                </a:solidFill>
                <a:effectLst/>
                <a:latin typeface="Aptos" panose="020B0004020202020204" pitchFamily="34" charset="0"/>
              </a:rPr>
              <a:t> </a:t>
            </a:r>
            <a:endParaRPr lang="en-GB" b="0" i="0" dirty="0">
              <a:solidFill>
                <a:srgbClr val="000000"/>
              </a:solidFill>
              <a:effectLst/>
              <a:latin typeface="Segoe UI" panose="020B0502040204020203" pitchFamily="34" charset="0"/>
            </a:endParaRPr>
          </a:p>
          <a:p>
            <a:pPr algn="l" rtl="0" fontAlgn="base">
              <a:lnSpc>
                <a:spcPts val="1564"/>
              </a:lnSpc>
              <a:buNone/>
            </a:pPr>
            <a:r>
              <a:rPr lang="en-GB" sz="1800" b="0" i="0" u="sng" strike="noStrike" dirty="0">
                <a:solidFill>
                  <a:srgbClr val="000000"/>
                </a:solidFill>
                <a:effectLst/>
                <a:latin typeface="Aptos" panose="020B0004020202020204" pitchFamily="34" charset="0"/>
                <a:hlinkClick r:id="rId4"/>
              </a:rPr>
              <a:t>Young people and vaping briefing paper - NHSGGC</a:t>
            </a:r>
            <a:r>
              <a:rPr lang="en-GB" sz="1800" b="0" i="0" dirty="0">
                <a:solidFill>
                  <a:srgbClr val="000000"/>
                </a:solidFill>
                <a:effectLst/>
                <a:latin typeface="Aptos" panose="020B0004020202020204" pitchFamily="34" charset="0"/>
              </a:rPr>
              <a:t> </a:t>
            </a:r>
            <a:endParaRPr lang="en-GB" b="0" i="0" dirty="0">
              <a:solidFill>
                <a:srgbClr val="000000"/>
              </a:solidFill>
              <a:effectLst/>
              <a:latin typeface="Segoe UI" panose="020B0502040204020203" pitchFamily="34" charset="0"/>
            </a:endParaRPr>
          </a:p>
          <a:p>
            <a:pPr algn="l" rtl="0" fontAlgn="base">
              <a:lnSpc>
                <a:spcPts val="1564"/>
              </a:lnSpc>
            </a:pPr>
            <a:r>
              <a:rPr lang="en-GB" sz="1800" b="0" i="0" u="sng" strike="noStrike" dirty="0">
                <a:solidFill>
                  <a:srgbClr val="000000"/>
                </a:solidFill>
                <a:effectLst/>
                <a:latin typeface="Aptos" panose="020B0004020202020204" pitchFamily="34" charset="0"/>
                <a:hlinkClick r:id="rId5"/>
              </a:rPr>
              <a:t>Vaping addiction soon takes hold | NHS inform</a:t>
            </a:r>
            <a:r>
              <a:rPr lang="en-GB" sz="1800" b="0" i="0" dirty="0">
                <a:solidFill>
                  <a:srgbClr val="000000"/>
                </a:solidFill>
                <a:effectLst/>
                <a:latin typeface="Aptos" panose="020B0004020202020204" pitchFamily="34" charset="0"/>
              </a:rPr>
              <a:t> </a:t>
            </a:r>
            <a:endParaRPr lang="en-GB" b="0" i="0" dirty="0">
              <a:solidFill>
                <a:srgbClr val="000000"/>
              </a:solidFill>
              <a:effectLst/>
              <a:latin typeface="Segoe UI" panose="020B0502040204020203" pitchFamily="34" charset="0"/>
            </a:endParaRPr>
          </a:p>
          <a:p>
            <a:endParaRPr lang="en-US" dirty="0">
              <a:latin typeface="Arial" panose="020B0604020202020204" pitchFamily="34" charset="0"/>
              <a:cs typeface="Arial" panose="020B0604020202020204" pitchFamily="34" charset="0"/>
            </a:endParaRPr>
          </a:p>
          <a:p>
            <a:r>
              <a:rPr lang="en-GB" b="1" i="0" kern="100" dirty="0">
                <a:cs typeface="Calibri"/>
              </a:rPr>
              <a:t>Further guidance and support regarding digital technology</a:t>
            </a:r>
          </a:p>
          <a:p>
            <a:endParaRPr lang="en-GB" kern="100" dirty="0"/>
          </a:p>
          <a:p>
            <a:pPr algn="l"/>
            <a:r>
              <a:rPr lang="en-US" sz="1200" b="1" dirty="0">
                <a:solidFill>
                  <a:srgbClr val="FFFFFF"/>
                </a:solidFill>
                <a:latin typeface="Arial"/>
                <a:cs typeface="Arial"/>
              </a:rPr>
              <a:t>BBC  Bitesize: </a:t>
            </a:r>
          </a:p>
          <a:p>
            <a:pPr algn="l"/>
            <a:r>
              <a:rPr lang="en-US" sz="1200" dirty="0">
                <a:solidFill>
                  <a:srgbClr val="FFFFFF"/>
                </a:solidFill>
                <a:latin typeface="Arial"/>
                <a:cs typeface="Arial"/>
                <a:hlinkClick r:id="rId6">
                  <a:extLst>
                    <a:ext uri="{A12FA001-AC4F-418D-AE19-62706E023703}">
                      <ahyp:hlinkClr xmlns:ahyp="http://schemas.microsoft.com/office/drawing/2018/hyperlinkcolor" val="tx"/>
                    </a:ext>
                  </a:extLst>
                </a:hlinkClick>
              </a:rPr>
              <a:t>https</a:t>
            </a:r>
            <a:r>
              <a:rPr lang="en-US" sz="1200" dirty="0">
                <a:solidFill>
                  <a:srgbClr val="FFFFFF"/>
                </a:solidFill>
                <a:latin typeface="Arial"/>
                <a:ea typeface="+mn-lt"/>
                <a:cs typeface="Arial"/>
                <a:hlinkClick r:id="rId6">
                  <a:extLst>
                    <a:ext uri="{A12FA001-AC4F-418D-AE19-62706E023703}">
                      <ahyp:hlinkClr xmlns:ahyp="http://schemas.microsoft.com/office/drawing/2018/hyperlinkcolor" val="tx"/>
                    </a:ext>
                  </a:extLst>
                </a:hlinkClick>
              </a:rPr>
              <a:t>://www.bbc.co.uk/teach/topics/cp440njz78zt</a:t>
            </a:r>
            <a:r>
              <a:rPr lang="en-US" sz="1200" dirty="0">
                <a:solidFill>
                  <a:srgbClr val="FFFFFF"/>
                </a:solidFill>
                <a:latin typeface="Arial"/>
                <a:ea typeface="+mn-lt"/>
                <a:cs typeface="Arial"/>
              </a:rPr>
              <a:t> </a:t>
            </a:r>
          </a:p>
          <a:p>
            <a:pPr algn="l"/>
            <a:endParaRPr lang="en-US" sz="1200" dirty="0">
              <a:solidFill>
                <a:srgbClr val="FFFFFF"/>
              </a:solidFill>
              <a:latin typeface="Arial"/>
              <a:ea typeface="+mn-lt"/>
              <a:cs typeface="Arial"/>
            </a:endParaRPr>
          </a:p>
          <a:p>
            <a:pPr algn="l"/>
            <a:r>
              <a:rPr lang="en-US" sz="1200" b="1" dirty="0">
                <a:solidFill>
                  <a:srgbClr val="FFFFFF"/>
                </a:solidFill>
                <a:latin typeface="Arial"/>
                <a:ea typeface="+mn-lt"/>
                <a:cs typeface="Arial"/>
              </a:rPr>
              <a:t>Google: Be internet awesome: </a:t>
            </a:r>
          </a:p>
          <a:p>
            <a:pPr algn="l"/>
            <a:r>
              <a:rPr lang="en-US" sz="1200" dirty="0">
                <a:solidFill>
                  <a:srgbClr val="FFFFFF"/>
                </a:solidFill>
                <a:latin typeface="Arial"/>
                <a:ea typeface="+mn-lt"/>
                <a:cs typeface="Arial"/>
                <a:hlinkClick r:id="rId7">
                  <a:extLst>
                    <a:ext uri="{A12FA001-AC4F-418D-AE19-62706E023703}">
                      <ahyp:hlinkClr xmlns:ahyp="http://schemas.microsoft.com/office/drawing/2018/hyperlinkcolor" val="tx"/>
                    </a:ext>
                  </a:extLst>
                </a:hlinkClick>
              </a:rPr>
              <a:t>https://beinternetawesome.withgoogle.com/en_uk</a:t>
            </a:r>
            <a:endParaRPr lang="en-US" sz="1200" dirty="0">
              <a:solidFill>
                <a:srgbClr val="FFFFFF"/>
              </a:solidFill>
              <a:latin typeface="Arial"/>
              <a:ea typeface="+mn-lt"/>
              <a:cs typeface="Arial"/>
            </a:endParaRPr>
          </a:p>
          <a:p>
            <a:pPr algn="l"/>
            <a:endParaRPr lang="en-US" sz="1200" dirty="0">
              <a:solidFill>
                <a:srgbClr val="FFFFFF"/>
              </a:solidFill>
              <a:latin typeface="Arial"/>
              <a:ea typeface="+mn-lt"/>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rgbClr val="FFFFFF"/>
                </a:solidFill>
                <a:latin typeface="Arial"/>
                <a:ea typeface="+mn-lt"/>
                <a:cs typeface="Arial"/>
              </a:rPr>
              <a:t>Ceop</a:t>
            </a:r>
            <a:r>
              <a:rPr lang="en-US" sz="1200" b="1" dirty="0">
                <a:solidFill>
                  <a:srgbClr val="FFFFFF"/>
                </a:solidFill>
                <a:latin typeface="Arial"/>
                <a:ea typeface="+mn-lt"/>
                <a:cs typeface="Arial"/>
              </a:rPr>
              <a:t> Education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latin typeface="Arial"/>
                <a:ea typeface="+mn-lt"/>
                <a:cs typeface="Arial"/>
                <a:hlinkClick r:id="rId8">
                  <a:extLst>
                    <a:ext uri="{A12FA001-AC4F-418D-AE19-62706E023703}">
                      <ahyp:hlinkClr xmlns:ahyp="http://schemas.microsoft.com/office/drawing/2018/hyperlinkcolor" val="tx"/>
                    </a:ext>
                  </a:extLst>
                </a:hlinkClick>
              </a:rPr>
              <a:t>https://www.ceopeducation.co.uk/8_10/stay-safe/</a:t>
            </a:r>
            <a:r>
              <a:rPr lang="en-US" sz="1200" dirty="0">
                <a:solidFill>
                  <a:srgbClr val="FFFFFF"/>
                </a:solidFill>
                <a:latin typeface="Arial"/>
                <a:ea typeface="+mn-lt"/>
                <a:cs typeface="Arial"/>
              </a:rPr>
              <a:t> </a:t>
            </a:r>
          </a:p>
          <a:p>
            <a:endParaRPr lang="en-GB" kern="100" dirty="0"/>
          </a:p>
          <a:p>
            <a:pPr rtl="0"/>
            <a:r>
              <a:rPr lang="en-GB" sz="1200" b="1" i="0" u="none" strike="noStrike" kern="1200" dirty="0">
                <a:solidFill>
                  <a:schemeClr val="tx1"/>
                </a:solidFill>
                <a:effectLst/>
                <a:latin typeface="+mn-lt"/>
                <a:ea typeface="+mn-ea"/>
                <a:cs typeface="+mn-cs"/>
              </a:rPr>
              <a:t>Internet Matters : How can I help my child think critically about social media influencers?</a:t>
            </a:r>
          </a:p>
          <a:p>
            <a:r>
              <a:rPr lang="en-GB" dirty="0"/>
              <a:t>https://www.internetmatters.org/hub/question/how-can-i-help-my-child-think-critically-about-the-social-media-influencers-they-follow/</a:t>
            </a: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E1D2014-7A02-EB73-D70C-BA9720130C4E}"/>
              </a:ext>
            </a:extLst>
          </p:cNvPr>
          <p:cNvSpPr>
            <a:spLocks noGrp="1"/>
          </p:cNvSpPr>
          <p:nvPr>
            <p:ph type="sldNum" sz="quarter" idx="10"/>
          </p:nvPr>
        </p:nvSpPr>
        <p:spPr/>
        <p:txBody>
          <a:bodyPr/>
          <a:lstStyle/>
          <a:p>
            <a:fld id="{C08248B4-05AC-4B1A-992B-69771E8850E2}" type="slidenum">
              <a:rPr lang="en-GB" smtClean="0"/>
              <a:t>50</a:t>
            </a:fld>
            <a:endParaRPr lang="en-GB"/>
          </a:p>
        </p:txBody>
      </p:sp>
    </p:spTree>
    <p:extLst>
      <p:ext uri="{BB962C8B-B14F-4D97-AF65-F5344CB8AC3E}">
        <p14:creationId xmlns:p14="http://schemas.microsoft.com/office/powerpoint/2010/main" val="4192973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Discussion Slide: Vapes: What’s inside?</a:t>
            </a:r>
          </a:p>
          <a:p>
            <a:endParaRPr lang="en-US" sz="1200" dirty="0">
              <a:latin typeface="Arial" panose="020B0604020202020204" pitchFamily="34" charset="0"/>
              <a:cs typeface="Arial" panose="020B0604020202020204" pitchFamily="34" charset="0"/>
            </a:endParaRPr>
          </a:p>
          <a:p>
            <a:pPr algn="l"/>
            <a:r>
              <a:rPr lang="en-US" sz="1200" b="0" i="0" u="none" strike="noStrike" dirty="0">
                <a:solidFill>
                  <a:srgbClr val="000000"/>
                </a:solidFill>
                <a:effectLst/>
                <a:latin typeface="Arial" panose="020B0604020202020204" pitchFamily="34" charset="0"/>
                <a:cs typeface="Arial" panose="020B0604020202020204" pitchFamily="34" charset="0"/>
              </a:rPr>
              <a:t>Teacher asks young people if they know what is inside a vape.  Answers are on next slide.</a:t>
            </a:r>
          </a:p>
        </p:txBody>
      </p:sp>
      <p:sp>
        <p:nvSpPr>
          <p:cNvPr id="4" name="Slide Number Placeholder 3"/>
          <p:cNvSpPr>
            <a:spLocks noGrp="1"/>
          </p:cNvSpPr>
          <p:nvPr>
            <p:ph type="sldNum" sz="quarter" idx="5"/>
          </p:nvPr>
        </p:nvSpPr>
        <p:spPr/>
        <p:txBody>
          <a:bodyPr/>
          <a:lstStyle/>
          <a:p>
            <a:fld id="{4EE77BF9-CDD1-754D-A4CD-37869311AAB9}" type="slidenum">
              <a:rPr lang="en-US" smtClean="0"/>
              <a:t>6</a:t>
            </a:fld>
            <a:endParaRPr lang="en-US"/>
          </a:p>
        </p:txBody>
      </p:sp>
    </p:spTree>
    <p:extLst>
      <p:ext uri="{BB962C8B-B14F-4D97-AF65-F5344CB8AC3E}">
        <p14:creationId xmlns:p14="http://schemas.microsoft.com/office/powerpoint/2010/main" val="1980679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A9604-52E7-A960-544E-EA25D5CCAE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427126-B19D-24B9-1891-B8F5FBEC74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187BFA-844D-4052-FB03-B8B708A3450E}"/>
              </a:ext>
            </a:extLst>
          </p:cNvPr>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Discussion Slide: Vapes: What’s inside?</a:t>
            </a:r>
          </a:p>
          <a:p>
            <a:r>
              <a:rPr lang="en-US" sz="1200" dirty="0">
                <a:latin typeface="Arial" panose="020B0604020202020204" pitchFamily="34" charset="0"/>
                <a:cs typeface="Arial" panose="020B0604020202020204" pitchFamily="34" charset="0"/>
              </a:rPr>
              <a:t>Answers</a:t>
            </a:r>
          </a:p>
          <a:p>
            <a:pPr algn="l"/>
            <a:r>
              <a:rPr lang="en-US" sz="1200" b="0" i="0" u="none" strike="noStrike" dirty="0">
                <a:solidFill>
                  <a:srgbClr val="000000"/>
                </a:solidFill>
                <a:effectLst/>
                <a:latin typeface="Arial" panose="020B0604020202020204" pitchFamily="34" charset="0"/>
                <a:cs typeface="Arial" panose="020B0604020202020204" pitchFamily="34" charset="0"/>
              </a:rPr>
              <a:t>Teacher shares information with young people.  </a:t>
            </a:r>
          </a:p>
        </p:txBody>
      </p:sp>
      <p:sp>
        <p:nvSpPr>
          <p:cNvPr id="4" name="Slide Number Placeholder 3">
            <a:extLst>
              <a:ext uri="{FF2B5EF4-FFF2-40B4-BE49-F238E27FC236}">
                <a16:creationId xmlns:a16="http://schemas.microsoft.com/office/drawing/2014/main" id="{329A230B-C379-B7AA-5A02-67C4A25B908B}"/>
              </a:ext>
            </a:extLst>
          </p:cNvPr>
          <p:cNvSpPr>
            <a:spLocks noGrp="1"/>
          </p:cNvSpPr>
          <p:nvPr>
            <p:ph type="sldNum" sz="quarter" idx="5"/>
          </p:nvPr>
        </p:nvSpPr>
        <p:spPr/>
        <p:txBody>
          <a:bodyPr/>
          <a:lstStyle/>
          <a:p>
            <a:fld id="{4EE77BF9-CDD1-754D-A4CD-37869311AAB9}" type="slidenum">
              <a:rPr lang="en-US" smtClean="0"/>
              <a:t>7</a:t>
            </a:fld>
            <a:endParaRPr lang="en-US"/>
          </a:p>
        </p:txBody>
      </p:sp>
    </p:spTree>
    <p:extLst>
      <p:ext uri="{BB962C8B-B14F-4D97-AF65-F5344CB8AC3E}">
        <p14:creationId xmlns:p14="http://schemas.microsoft.com/office/powerpoint/2010/main" val="792553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CF016-629E-C4E5-2D75-E9346136D4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C620CF-6BB1-DD5A-4F4E-1D7ECAA021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26D458-7E85-5964-C6C1-50BCF5645C65}"/>
              </a:ext>
            </a:extLst>
          </p:cNvPr>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Information Slide: What is nicotine? </a:t>
            </a:r>
          </a:p>
          <a:p>
            <a:endParaRPr lang="en-US" sz="1200" dirty="0">
              <a:latin typeface="Arial" panose="020B0604020202020204" pitchFamily="34" charset="0"/>
              <a:cs typeface="Arial" panose="020B0604020202020204" pitchFamily="34" charset="0"/>
            </a:endParaRPr>
          </a:p>
          <a:p>
            <a:pPr algn="l"/>
            <a:r>
              <a:rPr lang="en-US" sz="1200" b="0" i="0" u="none" strike="noStrike" dirty="0">
                <a:solidFill>
                  <a:srgbClr val="000000"/>
                </a:solidFill>
                <a:effectLst/>
                <a:latin typeface="Arial" panose="020B0604020202020204" pitchFamily="34" charset="0"/>
                <a:cs typeface="Arial" panose="020B0604020202020204" pitchFamily="34" charset="0"/>
              </a:rPr>
              <a:t>Teacher shares with young people. </a:t>
            </a:r>
          </a:p>
          <a:p>
            <a:pPr algn="l"/>
            <a:endParaRPr lang="en-GB" dirty="0"/>
          </a:p>
          <a:p>
            <a:pPr algn="l"/>
            <a:r>
              <a:rPr lang="en-GB" dirty="0"/>
              <a:t>Teachers should be mindful that some pupils may have family members who vape and might feel worried. </a:t>
            </a:r>
          </a:p>
          <a:p>
            <a:pPr algn="l"/>
            <a:endParaRPr lang="en-US" dirty="0">
              <a:latin typeface="Arial" panose="020B0604020202020204" pitchFamily="34" charset="0"/>
              <a:cs typeface="Arial" panose="020B0604020202020204" pitchFamily="34" charset="0"/>
            </a:endParaRPr>
          </a:p>
          <a:p>
            <a:pPr algn="l"/>
            <a:r>
              <a:rPr lang="en-GB" b="0" i="0" u="none" strike="noStrike" dirty="0">
                <a:solidFill>
                  <a:srgbClr val="000000"/>
                </a:solidFill>
                <a:effectLst/>
              </a:rPr>
              <a:t>Nicotine is a chemical that comes from tobacco plants. It’s found in cigarettes, vapes, and some other products. When people use these products, nicotine can get into their body.</a:t>
            </a:r>
          </a:p>
          <a:p>
            <a:pPr algn="l"/>
            <a:endParaRPr lang="en-GB" b="0" i="0" u="none" strike="noStrike" dirty="0">
              <a:solidFill>
                <a:srgbClr val="000000"/>
              </a:solidFill>
              <a:effectLst/>
            </a:endParaRPr>
          </a:p>
          <a:p>
            <a:pPr algn="l"/>
            <a:r>
              <a:rPr lang="en-GB" b="0" i="0" u="none" strike="noStrike" dirty="0">
                <a:solidFill>
                  <a:srgbClr val="000000"/>
                </a:solidFill>
                <a:effectLst/>
              </a:rPr>
              <a:t>Nicotine affects the brain by making it feel good for a little while, but it’s also very addictive. That means it’s hard to stop using it once </a:t>
            </a:r>
            <a:r>
              <a:rPr lang="en-GB" b="0" i="0" u="none" strike="noStrike" dirty="0" err="1">
                <a:solidFill>
                  <a:srgbClr val="000000"/>
                </a:solidFill>
                <a:effectLst/>
              </a:rPr>
              <a:t>once</a:t>
            </a:r>
            <a:r>
              <a:rPr lang="en-GB" b="0" i="0" u="none" strike="noStrike" dirty="0">
                <a:solidFill>
                  <a:srgbClr val="000000"/>
                </a:solidFill>
                <a:effectLst/>
              </a:rPr>
              <a:t> a person starts. Over time, it can harm the brain and body, especially in young people, because the brain is still developing until a person’s mid-20s.</a:t>
            </a:r>
          </a:p>
          <a:p>
            <a:pPr algn="l"/>
            <a:endParaRPr lang="en-GB" b="0" i="0" u="none" strike="noStrike" dirty="0">
              <a:solidFill>
                <a:srgbClr val="000000"/>
              </a:solidFill>
              <a:effectLst/>
            </a:endParaRPr>
          </a:p>
          <a:p>
            <a:pPr algn="l"/>
            <a:r>
              <a:rPr lang="en-GB" b="0" i="0" u="none" strike="noStrike" dirty="0">
                <a:solidFill>
                  <a:srgbClr val="000000"/>
                </a:solidFill>
                <a:effectLst/>
              </a:rPr>
              <a:t>Using nicotine can make it harder to focus, learn, and control emotions. It can also lead to serious health problems later, like heart and lung issues. That’s why it’s better to stay away from nicotine and make choices that keep your body and brain healthy.</a:t>
            </a: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A9EC59E-70AB-6ACF-2488-71BFD049E9E5}"/>
              </a:ext>
            </a:extLst>
          </p:cNvPr>
          <p:cNvSpPr>
            <a:spLocks noGrp="1"/>
          </p:cNvSpPr>
          <p:nvPr>
            <p:ph type="sldNum" sz="quarter" idx="10"/>
          </p:nvPr>
        </p:nvSpPr>
        <p:spPr/>
        <p:txBody>
          <a:bodyPr/>
          <a:lstStyle/>
          <a:p>
            <a:fld id="{C08248B4-05AC-4B1A-992B-69771E8850E2}" type="slidenum">
              <a:rPr lang="en-GB" smtClean="0"/>
              <a:t>8</a:t>
            </a:fld>
            <a:endParaRPr lang="en-GB"/>
          </a:p>
        </p:txBody>
      </p:sp>
    </p:spTree>
    <p:extLst>
      <p:ext uri="{BB962C8B-B14F-4D97-AF65-F5344CB8AC3E}">
        <p14:creationId xmlns:p14="http://schemas.microsoft.com/office/powerpoint/2010/main" val="1286362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924AE-247E-367B-2B53-A94D5F0C62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8C2790-89E7-7EE7-FD2D-CE733EBB6E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261D73-1D7F-18F3-69A9-BC58982AA77B}"/>
              </a:ext>
            </a:extLst>
          </p:cNvPr>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Information Slide: Nicotine withdrawal</a:t>
            </a:r>
          </a:p>
          <a:p>
            <a:endParaRPr lang="en-US" sz="1200" b="0" i="0" u="none" strike="noStrike" dirty="0">
              <a:solidFill>
                <a:schemeClr val="tx1"/>
              </a:solidFill>
              <a:effectLst/>
              <a:latin typeface="Arial" panose="020B0604020202020204" pitchFamily="34" charset="0"/>
              <a:cs typeface="Arial" panose="020B0604020202020204" pitchFamily="34" charset="0"/>
            </a:endParaRPr>
          </a:p>
          <a:p>
            <a:r>
              <a:rPr lang="en-US" sz="1200" b="0" i="0" u="none" strike="noStrike" dirty="0">
                <a:solidFill>
                  <a:srgbClr val="000000"/>
                </a:solidFill>
                <a:effectLst/>
                <a:latin typeface="Arial" panose="020B0604020202020204" pitchFamily="34" charset="0"/>
                <a:cs typeface="Arial" panose="020B0604020202020204" pitchFamily="34" charset="0"/>
              </a:rPr>
              <a:t>Teacher shares information with young people.  This slide introduces the concept of something being addictive.  </a:t>
            </a:r>
          </a:p>
          <a:p>
            <a:endParaRPr lang="en-US" sz="1200" b="0" i="0" u="none" strike="noStrike" dirty="0">
              <a:solidFill>
                <a:srgbClr val="000000"/>
              </a:solidFill>
              <a:effectLst/>
              <a:latin typeface="Arial" panose="020B0604020202020204" pitchFamily="34" charset="0"/>
              <a:cs typeface="Arial" panose="020B0604020202020204" pitchFamily="34" charset="0"/>
            </a:endParaRPr>
          </a:p>
          <a:p>
            <a:r>
              <a:rPr lang="en-GB" b="1" dirty="0"/>
              <a:t>Teacher Explanation – What does “addictive” mean?</a:t>
            </a:r>
          </a:p>
          <a:p>
            <a:endParaRPr lang="en-GB" b="1" dirty="0"/>
          </a:p>
          <a:p>
            <a:r>
              <a:rPr lang="en-GB" dirty="0"/>
              <a:t>“Addictive” means something that makes a person’s body or brain </a:t>
            </a:r>
            <a:r>
              <a:rPr lang="en-GB" b="1" dirty="0"/>
              <a:t>want more and more of it</a:t>
            </a:r>
            <a:r>
              <a:rPr lang="en-GB" dirty="0"/>
              <a:t>, even if it’s not good for them.</a:t>
            </a:r>
          </a:p>
          <a:p>
            <a:endParaRPr lang="en-GB" dirty="0"/>
          </a:p>
          <a:p>
            <a:r>
              <a:rPr lang="en-GB" dirty="0"/>
              <a:t>Some thing, like nicotine, can </a:t>
            </a:r>
            <a:r>
              <a:rPr lang="en-GB" b="1" dirty="0"/>
              <a:t>trick the brain</a:t>
            </a:r>
            <a:r>
              <a:rPr lang="en-GB" dirty="0"/>
              <a:t> into thinking it makes someone feel good or relaxed. After using it for a while, the brain starts to </a:t>
            </a:r>
            <a:r>
              <a:rPr lang="en-GB" b="1" dirty="0"/>
              <a:t>crave</a:t>
            </a:r>
            <a:r>
              <a:rPr lang="en-GB" dirty="0"/>
              <a:t> it and it then becomes </a:t>
            </a:r>
            <a:r>
              <a:rPr lang="en-GB" b="1" dirty="0"/>
              <a:t>hard to stop</a:t>
            </a:r>
            <a:r>
              <a:rPr lang="en-GB" dirty="0"/>
              <a:t>.</a:t>
            </a:r>
          </a:p>
          <a:p>
            <a:endParaRPr lang="en-GB" dirty="0"/>
          </a:p>
          <a:p>
            <a:r>
              <a:rPr lang="en-GB" dirty="0"/>
              <a:t>When someone tries to stop using something addictive, they might feel uncomfortable, sad, or grumpy—that’s because their body is </a:t>
            </a:r>
            <a:r>
              <a:rPr lang="en-GB" b="1" dirty="0"/>
              <a:t>used to having it</a:t>
            </a:r>
            <a:r>
              <a:rPr lang="en-GB" dirty="0"/>
              <a:t> and needs time to adjust.</a:t>
            </a:r>
          </a:p>
          <a:p>
            <a:endParaRPr lang="en-GB" dirty="0"/>
          </a:p>
          <a:p>
            <a:r>
              <a:rPr lang="en-GB" dirty="0"/>
              <a:t>You could say:</a:t>
            </a:r>
          </a:p>
          <a:p>
            <a:r>
              <a:rPr lang="en-GB" dirty="0"/>
              <a:t>“Addictive means it’s really hard to stop using something once you start, because your brain keeps telling you that you need it—even when you don’t.”</a:t>
            </a:r>
          </a:p>
          <a:p>
            <a:endParaRPr lang="en-GB" dirty="0"/>
          </a:p>
          <a:p>
            <a:r>
              <a:rPr lang="en-GB" b="1" dirty="0"/>
              <a:t>Example for context:</a:t>
            </a:r>
            <a:endParaRPr lang="en-GB" dirty="0"/>
          </a:p>
          <a:p>
            <a:r>
              <a:rPr lang="en-GB" dirty="0"/>
              <a:t>“Nicotine, which is in vapes, is addictive. When people start using it, their brain gets used to it. Later, even if they want to quit, their body might make them feel like they need more.”</a:t>
            </a:r>
          </a:p>
        </p:txBody>
      </p:sp>
      <p:sp>
        <p:nvSpPr>
          <p:cNvPr id="4" name="Slide Number Placeholder 3">
            <a:extLst>
              <a:ext uri="{FF2B5EF4-FFF2-40B4-BE49-F238E27FC236}">
                <a16:creationId xmlns:a16="http://schemas.microsoft.com/office/drawing/2014/main" id="{716042F5-2737-4D97-F580-B3FE265FF533}"/>
              </a:ext>
            </a:extLst>
          </p:cNvPr>
          <p:cNvSpPr>
            <a:spLocks noGrp="1"/>
          </p:cNvSpPr>
          <p:nvPr>
            <p:ph type="sldNum" sz="quarter" idx="10"/>
          </p:nvPr>
        </p:nvSpPr>
        <p:spPr/>
        <p:txBody>
          <a:bodyPr/>
          <a:lstStyle/>
          <a:p>
            <a:fld id="{C08248B4-05AC-4B1A-992B-69771E8850E2}" type="slidenum">
              <a:rPr lang="en-GB" smtClean="0"/>
              <a:t>9</a:t>
            </a:fld>
            <a:endParaRPr lang="en-GB"/>
          </a:p>
        </p:txBody>
      </p:sp>
    </p:spTree>
    <p:extLst>
      <p:ext uri="{BB962C8B-B14F-4D97-AF65-F5344CB8AC3E}">
        <p14:creationId xmlns:p14="http://schemas.microsoft.com/office/powerpoint/2010/main" val="2835461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2F9F2-C488-4B82-AB98-D865A520F22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F1D18F61-A77F-4A21-B585-1FDD1775CE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B3364111-64FB-4BA8-A682-18154C37C378}"/>
              </a:ext>
            </a:extLst>
          </p:cNvPr>
          <p:cNvSpPr>
            <a:spLocks noGrp="1"/>
          </p:cNvSpPr>
          <p:nvPr>
            <p:ph type="dt" sz="half" idx="10"/>
          </p:nvPr>
        </p:nvSpPr>
        <p:spPr/>
        <p:txBody>
          <a:bodyPr/>
          <a:lstStyle/>
          <a:p>
            <a:fld id="{92EB9492-F1AF-4536-8EEF-FBB7C275D94A}" type="datetimeFigureOut">
              <a:rPr lang="en-GB" smtClean="0"/>
              <a:t>24/11/2025</a:t>
            </a:fld>
            <a:endParaRPr lang="en-GB"/>
          </a:p>
        </p:txBody>
      </p:sp>
      <p:sp>
        <p:nvSpPr>
          <p:cNvPr id="5" name="Footer Placeholder 4">
            <a:extLst>
              <a:ext uri="{FF2B5EF4-FFF2-40B4-BE49-F238E27FC236}">
                <a16:creationId xmlns:a16="http://schemas.microsoft.com/office/drawing/2014/main" id="{9C124F67-35E6-40BC-907D-25ACA0FF052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F138C6-06FA-43B2-9693-59774A525E45}"/>
              </a:ext>
            </a:extLst>
          </p:cNvPr>
          <p:cNvSpPr>
            <a:spLocks noGrp="1"/>
          </p:cNvSpPr>
          <p:nvPr>
            <p:ph type="sldNum" sz="quarter" idx="12"/>
          </p:nvPr>
        </p:nvSpPr>
        <p:spPr/>
        <p:txBody>
          <a:bodyPr/>
          <a:lstStyle/>
          <a:p>
            <a:fld id="{8A4BDD69-5057-470E-B92C-4B7DDA341F2E}" type="slidenum">
              <a:rPr lang="en-GB" smtClean="0"/>
              <a:t>‹#›</a:t>
            </a:fld>
            <a:endParaRPr lang="en-GB"/>
          </a:p>
        </p:txBody>
      </p:sp>
    </p:spTree>
    <p:extLst>
      <p:ext uri="{BB962C8B-B14F-4D97-AF65-F5344CB8AC3E}">
        <p14:creationId xmlns:p14="http://schemas.microsoft.com/office/powerpoint/2010/main" val="3061017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63657-A99C-40C1-8A94-87D614F4E7A0}"/>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A625A259-4DF5-49EC-BDEF-F70EE7D27BA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8DB8409-96A5-4BC9-B748-CDBC1FFA69CF}"/>
              </a:ext>
            </a:extLst>
          </p:cNvPr>
          <p:cNvSpPr>
            <a:spLocks noGrp="1"/>
          </p:cNvSpPr>
          <p:nvPr>
            <p:ph type="dt" sz="half" idx="10"/>
          </p:nvPr>
        </p:nvSpPr>
        <p:spPr/>
        <p:txBody>
          <a:bodyPr/>
          <a:lstStyle/>
          <a:p>
            <a:fld id="{92EB9492-F1AF-4536-8EEF-FBB7C275D94A}" type="datetimeFigureOut">
              <a:rPr lang="en-GB" smtClean="0"/>
              <a:t>24/11/2025</a:t>
            </a:fld>
            <a:endParaRPr lang="en-GB"/>
          </a:p>
        </p:txBody>
      </p:sp>
      <p:sp>
        <p:nvSpPr>
          <p:cNvPr id="5" name="Footer Placeholder 4">
            <a:extLst>
              <a:ext uri="{FF2B5EF4-FFF2-40B4-BE49-F238E27FC236}">
                <a16:creationId xmlns:a16="http://schemas.microsoft.com/office/drawing/2014/main" id="{570F458F-D318-4245-90F0-2F1D09CE90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B5A6C3-374A-49AB-B655-1E304EBFF898}"/>
              </a:ext>
            </a:extLst>
          </p:cNvPr>
          <p:cNvSpPr>
            <a:spLocks noGrp="1"/>
          </p:cNvSpPr>
          <p:nvPr>
            <p:ph type="sldNum" sz="quarter" idx="12"/>
          </p:nvPr>
        </p:nvSpPr>
        <p:spPr/>
        <p:txBody>
          <a:bodyPr/>
          <a:lstStyle/>
          <a:p>
            <a:fld id="{8A4BDD69-5057-470E-B92C-4B7DDA341F2E}" type="slidenum">
              <a:rPr lang="en-GB" smtClean="0"/>
              <a:t>‹#›</a:t>
            </a:fld>
            <a:endParaRPr lang="en-GB"/>
          </a:p>
        </p:txBody>
      </p:sp>
    </p:spTree>
    <p:extLst>
      <p:ext uri="{BB962C8B-B14F-4D97-AF65-F5344CB8AC3E}">
        <p14:creationId xmlns:p14="http://schemas.microsoft.com/office/powerpoint/2010/main" val="292904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B8E561-49AD-41C9-8F15-F49B986A0D80}"/>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A13BF91C-C4C2-4ED5-A143-767E29DE2C9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54F12C4-A4D6-4E00-BDC4-7BD6D6ADB0BE}"/>
              </a:ext>
            </a:extLst>
          </p:cNvPr>
          <p:cNvSpPr>
            <a:spLocks noGrp="1"/>
          </p:cNvSpPr>
          <p:nvPr>
            <p:ph type="dt" sz="half" idx="10"/>
          </p:nvPr>
        </p:nvSpPr>
        <p:spPr/>
        <p:txBody>
          <a:bodyPr/>
          <a:lstStyle/>
          <a:p>
            <a:fld id="{92EB9492-F1AF-4536-8EEF-FBB7C275D94A}" type="datetimeFigureOut">
              <a:rPr lang="en-GB" smtClean="0"/>
              <a:t>24/11/2025</a:t>
            </a:fld>
            <a:endParaRPr lang="en-GB"/>
          </a:p>
        </p:txBody>
      </p:sp>
      <p:sp>
        <p:nvSpPr>
          <p:cNvPr id="5" name="Footer Placeholder 4">
            <a:extLst>
              <a:ext uri="{FF2B5EF4-FFF2-40B4-BE49-F238E27FC236}">
                <a16:creationId xmlns:a16="http://schemas.microsoft.com/office/drawing/2014/main" id="{27B35850-0A9E-4B97-A4F7-DD5D2CB894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CF71C2-0CBD-459E-99A7-F1B23B994175}"/>
              </a:ext>
            </a:extLst>
          </p:cNvPr>
          <p:cNvSpPr>
            <a:spLocks noGrp="1"/>
          </p:cNvSpPr>
          <p:nvPr>
            <p:ph type="sldNum" sz="quarter" idx="12"/>
          </p:nvPr>
        </p:nvSpPr>
        <p:spPr/>
        <p:txBody>
          <a:bodyPr/>
          <a:lstStyle/>
          <a:p>
            <a:fld id="{8A4BDD69-5057-470E-B92C-4B7DDA341F2E}" type="slidenum">
              <a:rPr lang="en-GB" smtClean="0"/>
              <a:t>‹#›</a:t>
            </a:fld>
            <a:endParaRPr lang="en-GB"/>
          </a:p>
        </p:txBody>
      </p:sp>
    </p:spTree>
    <p:extLst>
      <p:ext uri="{BB962C8B-B14F-4D97-AF65-F5344CB8AC3E}">
        <p14:creationId xmlns:p14="http://schemas.microsoft.com/office/powerpoint/2010/main" val="2640966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2EA6E-DE5D-441A-AA22-0CAF942FCD1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0F4E4A4-A4DC-4FD0-A1B8-A9CC4D6AE83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6F15C34-CE3C-451B-8D2A-A9389FF66AE9}"/>
              </a:ext>
            </a:extLst>
          </p:cNvPr>
          <p:cNvSpPr>
            <a:spLocks noGrp="1"/>
          </p:cNvSpPr>
          <p:nvPr>
            <p:ph type="dt" sz="half" idx="10"/>
          </p:nvPr>
        </p:nvSpPr>
        <p:spPr/>
        <p:txBody>
          <a:bodyPr/>
          <a:lstStyle/>
          <a:p>
            <a:fld id="{92EB9492-F1AF-4536-8EEF-FBB7C275D94A}" type="datetimeFigureOut">
              <a:rPr lang="en-GB" smtClean="0"/>
              <a:t>24/11/2025</a:t>
            </a:fld>
            <a:endParaRPr lang="en-GB"/>
          </a:p>
        </p:txBody>
      </p:sp>
      <p:sp>
        <p:nvSpPr>
          <p:cNvPr id="5" name="Footer Placeholder 4">
            <a:extLst>
              <a:ext uri="{FF2B5EF4-FFF2-40B4-BE49-F238E27FC236}">
                <a16:creationId xmlns:a16="http://schemas.microsoft.com/office/drawing/2014/main" id="{4B012B99-F8D1-44D0-A4D4-287EEFDDE3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EFC06A6-B70E-4975-902D-5C6C82169EE4}"/>
              </a:ext>
            </a:extLst>
          </p:cNvPr>
          <p:cNvSpPr>
            <a:spLocks noGrp="1"/>
          </p:cNvSpPr>
          <p:nvPr>
            <p:ph type="sldNum" sz="quarter" idx="12"/>
          </p:nvPr>
        </p:nvSpPr>
        <p:spPr/>
        <p:txBody>
          <a:bodyPr/>
          <a:lstStyle/>
          <a:p>
            <a:fld id="{8A4BDD69-5057-470E-B92C-4B7DDA341F2E}" type="slidenum">
              <a:rPr lang="en-GB" smtClean="0"/>
              <a:t>‹#›</a:t>
            </a:fld>
            <a:endParaRPr lang="en-GB"/>
          </a:p>
        </p:txBody>
      </p:sp>
    </p:spTree>
    <p:extLst>
      <p:ext uri="{BB962C8B-B14F-4D97-AF65-F5344CB8AC3E}">
        <p14:creationId xmlns:p14="http://schemas.microsoft.com/office/powerpoint/2010/main" val="1019904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25C62-5A72-4417-93DB-D6558D2B9B9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07727028-7A4B-470D-9C63-D9AF2A1AEF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CA0ABE6-069D-48A9-AA85-3A8F7AF7BDD5}"/>
              </a:ext>
            </a:extLst>
          </p:cNvPr>
          <p:cNvSpPr>
            <a:spLocks noGrp="1"/>
          </p:cNvSpPr>
          <p:nvPr>
            <p:ph type="dt" sz="half" idx="10"/>
          </p:nvPr>
        </p:nvSpPr>
        <p:spPr/>
        <p:txBody>
          <a:bodyPr/>
          <a:lstStyle/>
          <a:p>
            <a:fld id="{92EB9492-F1AF-4536-8EEF-FBB7C275D94A}" type="datetimeFigureOut">
              <a:rPr lang="en-GB" smtClean="0"/>
              <a:t>24/11/2025</a:t>
            </a:fld>
            <a:endParaRPr lang="en-GB"/>
          </a:p>
        </p:txBody>
      </p:sp>
      <p:sp>
        <p:nvSpPr>
          <p:cNvPr id="5" name="Footer Placeholder 4">
            <a:extLst>
              <a:ext uri="{FF2B5EF4-FFF2-40B4-BE49-F238E27FC236}">
                <a16:creationId xmlns:a16="http://schemas.microsoft.com/office/drawing/2014/main" id="{6C4F2852-DC16-4ED4-92B5-2FC2208837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93B5DF-57C0-4F49-BA82-CD78D5395E69}"/>
              </a:ext>
            </a:extLst>
          </p:cNvPr>
          <p:cNvSpPr>
            <a:spLocks noGrp="1"/>
          </p:cNvSpPr>
          <p:nvPr>
            <p:ph type="sldNum" sz="quarter" idx="12"/>
          </p:nvPr>
        </p:nvSpPr>
        <p:spPr/>
        <p:txBody>
          <a:bodyPr/>
          <a:lstStyle/>
          <a:p>
            <a:fld id="{8A4BDD69-5057-470E-B92C-4B7DDA341F2E}" type="slidenum">
              <a:rPr lang="en-GB" smtClean="0"/>
              <a:t>‹#›</a:t>
            </a:fld>
            <a:endParaRPr lang="en-GB"/>
          </a:p>
        </p:txBody>
      </p:sp>
    </p:spTree>
    <p:extLst>
      <p:ext uri="{BB962C8B-B14F-4D97-AF65-F5344CB8AC3E}">
        <p14:creationId xmlns:p14="http://schemas.microsoft.com/office/powerpoint/2010/main" val="3570147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2137D-C862-496B-AA52-520419767C2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8372C2C-3A0C-4020-9442-FA7D5ED72A8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C1AFE6FB-3E3B-4646-92D6-29B60DFD3F6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5BDA5EE7-9461-4FA3-BC44-907AAF82B2DC}"/>
              </a:ext>
            </a:extLst>
          </p:cNvPr>
          <p:cNvSpPr>
            <a:spLocks noGrp="1"/>
          </p:cNvSpPr>
          <p:nvPr>
            <p:ph type="dt" sz="half" idx="10"/>
          </p:nvPr>
        </p:nvSpPr>
        <p:spPr/>
        <p:txBody>
          <a:bodyPr/>
          <a:lstStyle/>
          <a:p>
            <a:fld id="{92EB9492-F1AF-4536-8EEF-FBB7C275D94A}" type="datetimeFigureOut">
              <a:rPr lang="en-GB" smtClean="0"/>
              <a:t>24/11/2025</a:t>
            </a:fld>
            <a:endParaRPr lang="en-GB"/>
          </a:p>
        </p:txBody>
      </p:sp>
      <p:sp>
        <p:nvSpPr>
          <p:cNvPr id="6" name="Footer Placeholder 5">
            <a:extLst>
              <a:ext uri="{FF2B5EF4-FFF2-40B4-BE49-F238E27FC236}">
                <a16:creationId xmlns:a16="http://schemas.microsoft.com/office/drawing/2014/main" id="{068531FD-62CB-43FC-854A-81774E21E3A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5AC4E7B-8B73-4E46-A99B-3B70A0CAFD35}"/>
              </a:ext>
            </a:extLst>
          </p:cNvPr>
          <p:cNvSpPr>
            <a:spLocks noGrp="1"/>
          </p:cNvSpPr>
          <p:nvPr>
            <p:ph type="sldNum" sz="quarter" idx="12"/>
          </p:nvPr>
        </p:nvSpPr>
        <p:spPr/>
        <p:txBody>
          <a:bodyPr/>
          <a:lstStyle/>
          <a:p>
            <a:fld id="{8A4BDD69-5057-470E-B92C-4B7DDA341F2E}" type="slidenum">
              <a:rPr lang="en-GB" smtClean="0"/>
              <a:t>‹#›</a:t>
            </a:fld>
            <a:endParaRPr lang="en-GB"/>
          </a:p>
        </p:txBody>
      </p:sp>
    </p:spTree>
    <p:extLst>
      <p:ext uri="{BB962C8B-B14F-4D97-AF65-F5344CB8AC3E}">
        <p14:creationId xmlns:p14="http://schemas.microsoft.com/office/powerpoint/2010/main" val="3148528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98EE8-161E-42B6-AB40-E46D6BCC46A8}"/>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B7393B09-4DB8-456F-AA9D-7A3BFAA2D7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2CC14DD-7C77-4789-89F1-392E7452369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04AA6C82-F09B-40AA-84E4-0DB27423D3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9AB4CE8-3609-46B6-A57D-D199C635AA8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7B00AD28-8FE5-4354-A54D-E587D0DCD419}"/>
              </a:ext>
            </a:extLst>
          </p:cNvPr>
          <p:cNvSpPr>
            <a:spLocks noGrp="1"/>
          </p:cNvSpPr>
          <p:nvPr>
            <p:ph type="dt" sz="half" idx="10"/>
          </p:nvPr>
        </p:nvSpPr>
        <p:spPr/>
        <p:txBody>
          <a:bodyPr/>
          <a:lstStyle/>
          <a:p>
            <a:fld id="{92EB9492-F1AF-4536-8EEF-FBB7C275D94A}" type="datetimeFigureOut">
              <a:rPr lang="en-GB" smtClean="0"/>
              <a:t>24/11/2025</a:t>
            </a:fld>
            <a:endParaRPr lang="en-GB"/>
          </a:p>
        </p:txBody>
      </p:sp>
      <p:sp>
        <p:nvSpPr>
          <p:cNvPr id="8" name="Footer Placeholder 7">
            <a:extLst>
              <a:ext uri="{FF2B5EF4-FFF2-40B4-BE49-F238E27FC236}">
                <a16:creationId xmlns:a16="http://schemas.microsoft.com/office/drawing/2014/main" id="{D127988B-E983-409F-80D9-036AD76E46B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20F56E2-418D-4DB7-98FC-6AC583819F0E}"/>
              </a:ext>
            </a:extLst>
          </p:cNvPr>
          <p:cNvSpPr>
            <a:spLocks noGrp="1"/>
          </p:cNvSpPr>
          <p:nvPr>
            <p:ph type="sldNum" sz="quarter" idx="12"/>
          </p:nvPr>
        </p:nvSpPr>
        <p:spPr/>
        <p:txBody>
          <a:bodyPr/>
          <a:lstStyle/>
          <a:p>
            <a:fld id="{8A4BDD69-5057-470E-B92C-4B7DDA341F2E}" type="slidenum">
              <a:rPr lang="en-GB" smtClean="0"/>
              <a:t>‹#›</a:t>
            </a:fld>
            <a:endParaRPr lang="en-GB"/>
          </a:p>
        </p:txBody>
      </p:sp>
    </p:spTree>
    <p:extLst>
      <p:ext uri="{BB962C8B-B14F-4D97-AF65-F5344CB8AC3E}">
        <p14:creationId xmlns:p14="http://schemas.microsoft.com/office/powerpoint/2010/main" val="3404967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DC614-C78C-4F5E-9F32-6505C321D4A4}"/>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FC5384A6-5AD7-4AFB-BC6A-9591182B4472}"/>
              </a:ext>
            </a:extLst>
          </p:cNvPr>
          <p:cNvSpPr>
            <a:spLocks noGrp="1"/>
          </p:cNvSpPr>
          <p:nvPr>
            <p:ph type="dt" sz="half" idx="10"/>
          </p:nvPr>
        </p:nvSpPr>
        <p:spPr/>
        <p:txBody>
          <a:bodyPr/>
          <a:lstStyle/>
          <a:p>
            <a:fld id="{92EB9492-F1AF-4536-8EEF-FBB7C275D94A}" type="datetimeFigureOut">
              <a:rPr lang="en-GB" smtClean="0"/>
              <a:t>24/11/2025</a:t>
            </a:fld>
            <a:endParaRPr lang="en-GB"/>
          </a:p>
        </p:txBody>
      </p:sp>
      <p:sp>
        <p:nvSpPr>
          <p:cNvPr id="4" name="Footer Placeholder 3">
            <a:extLst>
              <a:ext uri="{FF2B5EF4-FFF2-40B4-BE49-F238E27FC236}">
                <a16:creationId xmlns:a16="http://schemas.microsoft.com/office/drawing/2014/main" id="{E00760C9-46DF-4869-9530-F156A4D5315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76F900D-854F-4D30-9DCF-F6FC3981DF86}"/>
              </a:ext>
            </a:extLst>
          </p:cNvPr>
          <p:cNvSpPr>
            <a:spLocks noGrp="1"/>
          </p:cNvSpPr>
          <p:nvPr>
            <p:ph type="sldNum" sz="quarter" idx="12"/>
          </p:nvPr>
        </p:nvSpPr>
        <p:spPr/>
        <p:txBody>
          <a:bodyPr/>
          <a:lstStyle/>
          <a:p>
            <a:fld id="{8A4BDD69-5057-470E-B92C-4B7DDA341F2E}" type="slidenum">
              <a:rPr lang="en-GB" smtClean="0"/>
              <a:t>‹#›</a:t>
            </a:fld>
            <a:endParaRPr lang="en-GB"/>
          </a:p>
        </p:txBody>
      </p:sp>
    </p:spTree>
    <p:extLst>
      <p:ext uri="{BB962C8B-B14F-4D97-AF65-F5344CB8AC3E}">
        <p14:creationId xmlns:p14="http://schemas.microsoft.com/office/powerpoint/2010/main" val="1851348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4156FE-9C4B-471B-879C-98C7FCCB7BF2}"/>
              </a:ext>
            </a:extLst>
          </p:cNvPr>
          <p:cNvSpPr>
            <a:spLocks noGrp="1"/>
          </p:cNvSpPr>
          <p:nvPr>
            <p:ph type="dt" sz="half" idx="10"/>
          </p:nvPr>
        </p:nvSpPr>
        <p:spPr/>
        <p:txBody>
          <a:bodyPr/>
          <a:lstStyle/>
          <a:p>
            <a:fld id="{92EB9492-F1AF-4536-8EEF-FBB7C275D94A}" type="datetimeFigureOut">
              <a:rPr lang="en-GB" smtClean="0"/>
              <a:t>24/11/2025</a:t>
            </a:fld>
            <a:endParaRPr lang="en-GB"/>
          </a:p>
        </p:txBody>
      </p:sp>
      <p:sp>
        <p:nvSpPr>
          <p:cNvPr id="3" name="Footer Placeholder 2">
            <a:extLst>
              <a:ext uri="{FF2B5EF4-FFF2-40B4-BE49-F238E27FC236}">
                <a16:creationId xmlns:a16="http://schemas.microsoft.com/office/drawing/2014/main" id="{BCE6EB4E-B90A-4873-9CD2-1BB905B1909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EAE9EDE-F930-41EA-9394-5189E99003B3}"/>
              </a:ext>
            </a:extLst>
          </p:cNvPr>
          <p:cNvSpPr>
            <a:spLocks noGrp="1"/>
          </p:cNvSpPr>
          <p:nvPr>
            <p:ph type="sldNum" sz="quarter" idx="12"/>
          </p:nvPr>
        </p:nvSpPr>
        <p:spPr/>
        <p:txBody>
          <a:bodyPr/>
          <a:lstStyle/>
          <a:p>
            <a:fld id="{8A4BDD69-5057-470E-B92C-4B7DDA341F2E}" type="slidenum">
              <a:rPr lang="en-GB" smtClean="0"/>
              <a:t>‹#›</a:t>
            </a:fld>
            <a:endParaRPr lang="en-GB"/>
          </a:p>
        </p:txBody>
      </p:sp>
    </p:spTree>
    <p:extLst>
      <p:ext uri="{BB962C8B-B14F-4D97-AF65-F5344CB8AC3E}">
        <p14:creationId xmlns:p14="http://schemas.microsoft.com/office/powerpoint/2010/main" val="3859588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23318-AC2F-491F-85AD-8B5347BE2F8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09559B74-1D4F-4A40-9DBF-93A747E207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41850AD1-AEC1-4D7F-8BD3-B6AD9D54A2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5A20565-4D7C-4BCA-89BB-9B491864F835}"/>
              </a:ext>
            </a:extLst>
          </p:cNvPr>
          <p:cNvSpPr>
            <a:spLocks noGrp="1"/>
          </p:cNvSpPr>
          <p:nvPr>
            <p:ph type="dt" sz="half" idx="10"/>
          </p:nvPr>
        </p:nvSpPr>
        <p:spPr/>
        <p:txBody>
          <a:bodyPr/>
          <a:lstStyle/>
          <a:p>
            <a:fld id="{92EB9492-F1AF-4536-8EEF-FBB7C275D94A}" type="datetimeFigureOut">
              <a:rPr lang="en-GB" smtClean="0"/>
              <a:t>24/11/2025</a:t>
            </a:fld>
            <a:endParaRPr lang="en-GB"/>
          </a:p>
        </p:txBody>
      </p:sp>
      <p:sp>
        <p:nvSpPr>
          <p:cNvPr id="6" name="Footer Placeholder 5">
            <a:extLst>
              <a:ext uri="{FF2B5EF4-FFF2-40B4-BE49-F238E27FC236}">
                <a16:creationId xmlns:a16="http://schemas.microsoft.com/office/drawing/2014/main" id="{8E7677B1-C57A-40F6-AA2D-18D726D3506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BD68206-02D8-45AA-98A2-5F641A6A5272}"/>
              </a:ext>
            </a:extLst>
          </p:cNvPr>
          <p:cNvSpPr>
            <a:spLocks noGrp="1"/>
          </p:cNvSpPr>
          <p:nvPr>
            <p:ph type="sldNum" sz="quarter" idx="12"/>
          </p:nvPr>
        </p:nvSpPr>
        <p:spPr/>
        <p:txBody>
          <a:bodyPr/>
          <a:lstStyle/>
          <a:p>
            <a:fld id="{8A4BDD69-5057-470E-B92C-4B7DDA341F2E}" type="slidenum">
              <a:rPr lang="en-GB" smtClean="0"/>
              <a:t>‹#›</a:t>
            </a:fld>
            <a:endParaRPr lang="en-GB"/>
          </a:p>
        </p:txBody>
      </p:sp>
    </p:spTree>
    <p:extLst>
      <p:ext uri="{BB962C8B-B14F-4D97-AF65-F5344CB8AC3E}">
        <p14:creationId xmlns:p14="http://schemas.microsoft.com/office/powerpoint/2010/main" val="1432218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230A5-D645-4620-B89E-EAD8A8889B2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31923FA1-EA83-47AA-B63D-87ACD7B204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377BC1A-4B2E-4CA3-8648-8E0A1BEF71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261D66A-06FC-46C2-A0BF-62BABA5FE413}"/>
              </a:ext>
            </a:extLst>
          </p:cNvPr>
          <p:cNvSpPr>
            <a:spLocks noGrp="1"/>
          </p:cNvSpPr>
          <p:nvPr>
            <p:ph type="dt" sz="half" idx="10"/>
          </p:nvPr>
        </p:nvSpPr>
        <p:spPr/>
        <p:txBody>
          <a:bodyPr/>
          <a:lstStyle/>
          <a:p>
            <a:fld id="{92EB9492-F1AF-4536-8EEF-FBB7C275D94A}" type="datetimeFigureOut">
              <a:rPr lang="en-GB" smtClean="0"/>
              <a:t>24/11/2025</a:t>
            </a:fld>
            <a:endParaRPr lang="en-GB"/>
          </a:p>
        </p:txBody>
      </p:sp>
      <p:sp>
        <p:nvSpPr>
          <p:cNvPr id="6" name="Footer Placeholder 5">
            <a:extLst>
              <a:ext uri="{FF2B5EF4-FFF2-40B4-BE49-F238E27FC236}">
                <a16:creationId xmlns:a16="http://schemas.microsoft.com/office/drawing/2014/main" id="{5612992B-86D4-40C4-978B-72D4B5DBFE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B314D52-930D-4BE8-A55A-80A00DD4EA97}"/>
              </a:ext>
            </a:extLst>
          </p:cNvPr>
          <p:cNvSpPr>
            <a:spLocks noGrp="1"/>
          </p:cNvSpPr>
          <p:nvPr>
            <p:ph type="sldNum" sz="quarter" idx="12"/>
          </p:nvPr>
        </p:nvSpPr>
        <p:spPr/>
        <p:txBody>
          <a:bodyPr/>
          <a:lstStyle/>
          <a:p>
            <a:fld id="{8A4BDD69-5057-470E-B92C-4B7DDA341F2E}" type="slidenum">
              <a:rPr lang="en-GB" smtClean="0"/>
              <a:t>‹#›</a:t>
            </a:fld>
            <a:endParaRPr lang="en-GB"/>
          </a:p>
        </p:txBody>
      </p:sp>
    </p:spTree>
    <p:extLst>
      <p:ext uri="{BB962C8B-B14F-4D97-AF65-F5344CB8AC3E}">
        <p14:creationId xmlns:p14="http://schemas.microsoft.com/office/powerpoint/2010/main" val="2698274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9AFCE5-72CB-41F0-85C4-C09CD4111A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BD9DC874-1330-40AD-9FFC-4BDCDCBB36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4E332B2-0920-42C8-9B6C-24A2D20DC3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EB9492-F1AF-4536-8EEF-FBB7C275D94A}" type="datetimeFigureOut">
              <a:rPr lang="en-GB" smtClean="0"/>
              <a:t>24/11/2025</a:t>
            </a:fld>
            <a:endParaRPr lang="en-GB"/>
          </a:p>
        </p:txBody>
      </p:sp>
      <p:sp>
        <p:nvSpPr>
          <p:cNvPr id="5" name="Footer Placeholder 4">
            <a:extLst>
              <a:ext uri="{FF2B5EF4-FFF2-40B4-BE49-F238E27FC236}">
                <a16:creationId xmlns:a16="http://schemas.microsoft.com/office/drawing/2014/main" id="{56F1D40C-A886-41D3-97BF-83F1EDB94E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A6C138A-6B12-4C91-8737-6E618F7A99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4BDD69-5057-470E-B92C-4B7DDA341F2E}" type="slidenum">
              <a:rPr lang="en-GB" smtClean="0"/>
              <a:t>‹#›</a:t>
            </a:fld>
            <a:endParaRPr lang="en-GB"/>
          </a:p>
        </p:txBody>
      </p:sp>
    </p:spTree>
    <p:extLst>
      <p:ext uri="{BB962C8B-B14F-4D97-AF65-F5344CB8AC3E}">
        <p14:creationId xmlns:p14="http://schemas.microsoft.com/office/powerpoint/2010/main" val="1488078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notesSlide" Target="../notesSlides/notesSlide1.xml"/><Relationship Id="rId7" Type="http://schemas.openxmlformats.org/officeDocument/2006/relationships/image" Target="../media/image4.jp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83.png"/><Relationship Id="rId18" Type="http://schemas.openxmlformats.org/officeDocument/2006/relationships/customXml" Target="../ink/ink8.xml"/><Relationship Id="rId26" Type="http://schemas.openxmlformats.org/officeDocument/2006/relationships/image" Target="../media/image14.png"/><Relationship Id="rId3" Type="http://schemas.openxmlformats.org/officeDocument/2006/relationships/customXml" Target="../ink/ink1.xml"/><Relationship Id="rId21" Type="http://schemas.openxmlformats.org/officeDocument/2006/relationships/image" Target="../media/image122.png"/><Relationship Id="rId7" Type="http://schemas.openxmlformats.org/officeDocument/2006/relationships/image" Target="../media/image5.png"/><Relationship Id="rId12" Type="http://schemas.openxmlformats.org/officeDocument/2006/relationships/customXml" Target="../ink/ink5.xml"/><Relationship Id="rId17" Type="http://schemas.openxmlformats.org/officeDocument/2006/relationships/image" Target="../media/image108.png"/><Relationship Id="rId25" Type="http://schemas.openxmlformats.org/officeDocument/2006/relationships/customXml" Target="../ink/ink12.xml"/><Relationship Id="rId33" Type="http://schemas.openxmlformats.org/officeDocument/2006/relationships/image" Target="../media/image7.png"/><Relationship Id="rId2" Type="http://schemas.openxmlformats.org/officeDocument/2006/relationships/notesSlide" Target="../notesSlides/notesSlide10.xml"/><Relationship Id="rId16" Type="http://schemas.openxmlformats.org/officeDocument/2006/relationships/customXml" Target="../ink/ink7.xml"/><Relationship Id="rId20" Type="http://schemas.openxmlformats.org/officeDocument/2006/relationships/customXml" Target="../ink/ink9.xml"/><Relationship Id="rId29"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customXml" Target="../ink/ink2.xml"/><Relationship Id="rId11" Type="http://schemas.openxmlformats.org/officeDocument/2006/relationships/image" Target="../media/image73.png"/><Relationship Id="rId24" Type="http://schemas.openxmlformats.org/officeDocument/2006/relationships/image" Target="../media/image13.png"/><Relationship Id="rId32" Type="http://schemas.openxmlformats.org/officeDocument/2006/relationships/image" Target="../media/image14.jpeg"/><Relationship Id="rId5" Type="http://schemas.openxmlformats.org/officeDocument/2006/relationships/image" Target="../media/image45.png"/><Relationship Id="rId15" Type="http://schemas.openxmlformats.org/officeDocument/2006/relationships/image" Target="../media/image92.png"/><Relationship Id="rId23" Type="http://schemas.openxmlformats.org/officeDocument/2006/relationships/customXml" Target="../ink/ink11.xml"/><Relationship Id="rId28" Type="http://schemas.openxmlformats.org/officeDocument/2006/relationships/image" Target="../media/image11.png"/><Relationship Id="rId10" Type="http://schemas.openxmlformats.org/officeDocument/2006/relationships/customXml" Target="../ink/ink4.xml"/><Relationship Id="rId19" Type="http://schemas.openxmlformats.org/officeDocument/2006/relationships/image" Target="../media/image112.png"/><Relationship Id="rId31" Type="http://schemas.openxmlformats.org/officeDocument/2006/relationships/image" Target="../media/image13.jpeg"/><Relationship Id="rId9" Type="http://schemas.openxmlformats.org/officeDocument/2006/relationships/image" Target="../media/image64.png"/><Relationship Id="rId14" Type="http://schemas.openxmlformats.org/officeDocument/2006/relationships/customXml" Target="../ink/ink6.xml"/><Relationship Id="rId22" Type="http://schemas.openxmlformats.org/officeDocument/2006/relationships/customXml" Target="../ink/ink10.xml"/><Relationship Id="rId27" Type="http://schemas.openxmlformats.org/officeDocument/2006/relationships/image" Target="../media/image10.png"/><Relationship Id="rId30"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5.png"/><Relationship Id="rId7"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7.png"/><Relationship Id="rId4" Type="http://schemas.microsoft.com/office/2007/relationships/hdphoto" Target="../media/hdphoto2.wdp"/><Relationship Id="rId9"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customXml" Target="../ink/ink15.xml"/><Relationship Id="rId13" Type="http://schemas.openxmlformats.org/officeDocument/2006/relationships/customXml" Target="../ink/ink16.xml"/><Relationship Id="rId3" Type="http://schemas.openxmlformats.org/officeDocument/2006/relationships/image" Target="../media/image23.jpg"/><Relationship Id="rId7" Type="http://schemas.openxmlformats.org/officeDocument/2006/relationships/image" Target="../media/image351.png"/><Relationship Id="rId12" Type="http://schemas.openxmlformats.org/officeDocument/2006/relationships/image" Target="../media/image381.png"/><Relationship Id="rId2" Type="http://schemas.openxmlformats.org/officeDocument/2006/relationships/notesSlide" Target="../notesSlides/notesSlide18.xml"/><Relationship Id="rId16"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customXml" Target="../ink/ink14.xml"/><Relationship Id="rId5" Type="http://schemas.openxmlformats.org/officeDocument/2006/relationships/image" Target="../media/image340.png"/><Relationship Id="rId15" Type="http://schemas.openxmlformats.org/officeDocument/2006/relationships/image" Target="../media/image24.png"/><Relationship Id="rId4" Type="http://schemas.openxmlformats.org/officeDocument/2006/relationships/customXml" Target="../ink/ink13.xml"/><Relationship Id="rId14" Type="http://schemas.openxmlformats.org/officeDocument/2006/relationships/image" Target="../media/image39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7.png"/><Relationship Id="rId5" Type="http://schemas.microsoft.com/office/2007/relationships/hdphoto" Target="../media/hdphoto4.wdp"/><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8" Type="http://schemas.openxmlformats.org/officeDocument/2006/relationships/image" Target="../media/image361.png"/><Relationship Id="rId13" Type="http://schemas.openxmlformats.org/officeDocument/2006/relationships/customXml" Target="../ink/ink22.xml"/><Relationship Id="rId3" Type="http://schemas.openxmlformats.org/officeDocument/2006/relationships/customXml" Target="../ink/ink17.xml"/><Relationship Id="rId7" Type="http://schemas.openxmlformats.org/officeDocument/2006/relationships/customXml" Target="../ink/ink19.xml"/><Relationship Id="rId12" Type="http://schemas.openxmlformats.org/officeDocument/2006/relationships/image" Target="../media/image381.png"/><Relationship Id="rId2" Type="http://schemas.openxmlformats.org/officeDocument/2006/relationships/notesSlide" Target="../notesSlides/notesSlide28.xml"/><Relationship Id="rId16"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51.png"/><Relationship Id="rId11" Type="http://schemas.openxmlformats.org/officeDocument/2006/relationships/customXml" Target="../ink/ink21.xml"/><Relationship Id="rId5" Type="http://schemas.openxmlformats.org/officeDocument/2006/relationships/customXml" Target="../ink/ink18.xml"/><Relationship Id="rId15" Type="http://schemas.openxmlformats.org/officeDocument/2006/relationships/image" Target="../media/image34.png"/><Relationship Id="rId10" Type="http://schemas.openxmlformats.org/officeDocument/2006/relationships/image" Target="../media/image371.png"/><Relationship Id="rId4" Type="http://schemas.openxmlformats.org/officeDocument/2006/relationships/image" Target="../media/image340.png"/><Relationship Id="rId9" Type="http://schemas.openxmlformats.org/officeDocument/2006/relationships/customXml" Target="../ink/ink20.xml"/><Relationship Id="rId14" Type="http://schemas.openxmlformats.org/officeDocument/2006/relationships/image" Target="../media/image391.png"/></Relationships>
</file>

<file path=ppt/slides/_rels/slide29.xml.rels><?xml version="1.0" encoding="UTF-8" standalone="yes"?>
<Relationships xmlns="http://schemas.openxmlformats.org/package/2006/relationships"><Relationship Id="rId8" Type="http://schemas.openxmlformats.org/officeDocument/2006/relationships/customXml" Target="../ink/ink25.xml"/><Relationship Id="rId3" Type="http://schemas.openxmlformats.org/officeDocument/2006/relationships/image" Target="../media/image34.png"/><Relationship Id="rId7" Type="http://schemas.openxmlformats.org/officeDocument/2006/relationships/image" Target="../media/image38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customXml" Target="../ink/ink24.xml"/><Relationship Id="rId5" Type="http://schemas.openxmlformats.org/officeDocument/2006/relationships/image" Target="../media/image351.png"/><Relationship Id="rId10" Type="http://schemas.openxmlformats.org/officeDocument/2006/relationships/image" Target="../media/image7.png"/><Relationship Id="rId4" Type="http://schemas.openxmlformats.org/officeDocument/2006/relationships/customXml" Target="../ink/ink23.xml"/><Relationship Id="rId9" Type="http://schemas.openxmlformats.org/officeDocument/2006/relationships/image" Target="../media/image39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7.png"/><Relationship Id="rId5" Type="http://schemas.microsoft.com/office/2007/relationships/hdphoto" Target="../media/hdphoto6.wdp"/><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8" Type="http://schemas.openxmlformats.org/officeDocument/2006/relationships/customXml" Target="../ink/ink27.xml"/><Relationship Id="rId3" Type="http://schemas.openxmlformats.org/officeDocument/2006/relationships/notesSlide" Target="../notesSlides/notesSlide37.xml"/><Relationship Id="rId7" Type="http://schemas.openxmlformats.org/officeDocument/2006/relationships/image" Target="../media/image800.png"/><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customXml" Target="../ink/ink26.xml"/><Relationship Id="rId10" Type="http://schemas.openxmlformats.org/officeDocument/2006/relationships/image" Target="../media/image7.png"/><Relationship Id="rId4" Type="http://schemas.openxmlformats.org/officeDocument/2006/relationships/image" Target="../media/image38.png"/><Relationship Id="rId9" Type="http://schemas.openxmlformats.org/officeDocument/2006/relationships/image" Target="../media/image810.pn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7.png"/><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7.png"/><Relationship Id="rId4" Type="http://schemas.openxmlformats.org/officeDocument/2006/relationships/image" Target="../media/image44.jpeg"/></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8.png"/><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1.jpeg"/><Relationship Id="rId7"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7.png"/><Relationship Id="rId5" Type="http://schemas.openxmlformats.org/officeDocument/2006/relationships/image" Target="../media/image55.png"/><Relationship Id="rId10" Type="http://schemas.openxmlformats.org/officeDocument/2006/relationships/image" Target="../media/image59.jpeg"/><Relationship Id="rId4" Type="http://schemas.openxmlformats.org/officeDocument/2006/relationships/image" Target="../media/image54.png"/><Relationship Id="rId9" Type="http://schemas.openxmlformats.org/officeDocument/2006/relationships/image" Target="../media/image58.png"/></Relationships>
</file>

<file path=ppt/slides/_rels/slide47.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41.jpeg"/><Relationship Id="rId7" Type="http://schemas.openxmlformats.org/officeDocument/2006/relationships/image" Target="../media/image39.png"/><Relationship Id="rId12"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2.png"/><Relationship Id="rId5" Type="http://schemas.openxmlformats.org/officeDocument/2006/relationships/image" Target="../media/image55.png"/><Relationship Id="rId10" Type="http://schemas.openxmlformats.org/officeDocument/2006/relationships/image" Target="../media/image61.png"/><Relationship Id="rId4" Type="http://schemas.openxmlformats.org/officeDocument/2006/relationships/image" Target="../media/image54.png"/><Relationship Id="rId9"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6.png"/><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67.png"/><Relationship Id="rId5" Type="http://schemas.openxmlformats.org/officeDocument/2006/relationships/image" Target="../media/image7.png"/><Relationship Id="rId4" Type="http://schemas.openxmlformats.org/officeDocument/2006/relationships/hyperlink" Target="https://www.childline.org.uk/"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5B969-7C11-C5F6-EDC5-AB3FBE0D67A4}"/>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E9936BB8-C773-FFB4-2A67-88C7767C780C}"/>
              </a:ext>
            </a:extLst>
          </p:cNvPr>
          <p:cNvSpPr txBox="1"/>
          <p:nvPr/>
        </p:nvSpPr>
        <p:spPr>
          <a:xfrm>
            <a:off x="803275" y="2782309"/>
            <a:ext cx="4728095" cy="20005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200"/>
              </a:spcBef>
            </a:pPr>
            <a:r>
              <a:rPr lang="en-GB" sz="1200" dirty="0">
                <a:solidFill>
                  <a:schemeClr val="bg1"/>
                </a:solidFill>
              </a:rPr>
              <a:t>The TALK ABOUT Trust is a youth charity that works across the UK to ensure young people are equipped to make safer choices around alcohol and other substances such as vaping and cannabis. </a:t>
            </a:r>
          </a:p>
          <a:p>
            <a:pPr>
              <a:spcBef>
                <a:spcPts val="1200"/>
              </a:spcBef>
            </a:pPr>
            <a:r>
              <a:rPr lang="en-GB" sz="1200" dirty="0">
                <a:solidFill>
                  <a:schemeClr val="bg1"/>
                </a:solidFill>
              </a:rPr>
              <a:t>The TALK ABOUT Trust supports 11 to 25-year-olds with advice, workshops and resources on a range of life choices via schools, children’s homes, pupil referral units, youth and sports clubs. We train teachers and youth workers, empower parents and carers and provide diversionary activities for young people.</a:t>
            </a:r>
          </a:p>
          <a:p>
            <a:pPr algn="ctr"/>
            <a:endParaRPr lang="en-US" dirty="0">
              <a:solidFill>
                <a:schemeClr val="bg1"/>
              </a:solidFill>
              <a:latin typeface="Arial" panose="020B0604020202020204" pitchFamily="34" charset="0"/>
              <a:ea typeface="Helvetica Neue" panose="02000503000000020004" pitchFamily="2" charset="0"/>
              <a:cs typeface="Arial" panose="020B0604020202020204" pitchFamily="34" charset="0"/>
            </a:endParaRPr>
          </a:p>
        </p:txBody>
      </p:sp>
      <p:sp>
        <p:nvSpPr>
          <p:cNvPr id="8" name="Title 1">
            <a:extLst>
              <a:ext uri="{FF2B5EF4-FFF2-40B4-BE49-F238E27FC236}">
                <a16:creationId xmlns:a16="http://schemas.microsoft.com/office/drawing/2014/main" id="{482153ED-AA44-4F76-619E-55C0FF132DD3}"/>
              </a:ext>
            </a:extLst>
          </p:cNvPr>
          <p:cNvSpPr txBox="1">
            <a:spLocks/>
          </p:cNvSpPr>
          <p:nvPr/>
        </p:nvSpPr>
        <p:spPr>
          <a:xfrm>
            <a:off x="5383583" y="1647797"/>
            <a:ext cx="6216082" cy="3815042"/>
          </a:xfrm>
          <a:prstGeom prst="rect">
            <a:avLst/>
          </a:prstGeom>
          <a:ln>
            <a:noFill/>
          </a:ln>
        </p:spPr>
        <p:txBody>
          <a:bodyPr vert="horz" lIns="91440" tIns="45720" rIns="91440" bIns="45720" rtlCol="0" anchor="b">
            <a:normAutofit fontScale="47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4400" b="1" dirty="0">
              <a:solidFill>
                <a:srgbClr val="EB8B2D"/>
              </a:solidFill>
              <a:effectLst>
                <a:outerShdw blurRad="50800" dist="38100" dir="2700000" algn="tl" rotWithShape="0">
                  <a:prstClr val="black">
                    <a:alpha val="40000"/>
                  </a:prstClr>
                </a:outerShdw>
              </a:effectLst>
              <a:latin typeface="Aller"/>
            </a:endParaRPr>
          </a:p>
          <a:p>
            <a:endParaRPr lang="en-GB" sz="4400" b="1" dirty="0">
              <a:solidFill>
                <a:srgbClr val="EB8B2D"/>
              </a:solidFill>
              <a:effectLst>
                <a:outerShdw blurRad="50800" dist="38100" dir="2700000" algn="tl" rotWithShape="0">
                  <a:prstClr val="black">
                    <a:alpha val="40000"/>
                  </a:prstClr>
                </a:outerShdw>
              </a:effectLst>
              <a:latin typeface="Aller"/>
            </a:endParaRPr>
          </a:p>
          <a:p>
            <a:endParaRPr lang="en-GB" sz="4400" b="1" dirty="0">
              <a:solidFill>
                <a:srgbClr val="EB8B2D"/>
              </a:solidFill>
              <a:effectLst>
                <a:outerShdw blurRad="50800" dist="38100" dir="2700000" algn="tl" rotWithShape="0">
                  <a:prstClr val="black">
                    <a:alpha val="40000"/>
                  </a:prstClr>
                </a:outerShdw>
              </a:effectLst>
              <a:latin typeface="Aller"/>
            </a:endParaRPr>
          </a:p>
          <a:p>
            <a:r>
              <a:rPr lang="en-GB" sz="7600" dirty="0">
                <a:solidFill>
                  <a:srgbClr val="8D2456"/>
                </a:solidFill>
                <a:effectLst>
                  <a:outerShdw blurRad="50800" dist="38100" dir="2700000" algn="tl" rotWithShape="0">
                    <a:prstClr val="black">
                      <a:alpha val="40000"/>
                    </a:prstClr>
                  </a:outerShdw>
                </a:effectLst>
                <a:latin typeface="Segoe UI"/>
                <a:cs typeface="Segoe UI"/>
              </a:rPr>
              <a:t>      </a:t>
            </a:r>
            <a:r>
              <a:rPr lang="en-GB" sz="7600" b="1" dirty="0">
                <a:latin typeface="Segoe UI"/>
                <a:cs typeface="Segoe UI"/>
              </a:rPr>
              <a:t>Vaping</a:t>
            </a:r>
          </a:p>
          <a:p>
            <a:r>
              <a:rPr lang="en-GB" sz="7200" b="1" dirty="0">
                <a:latin typeface="Segoe UI" panose="020B0502040204020203" pitchFamily="34" charset="0"/>
                <a:cs typeface="Segoe UI" panose="020B0502040204020203" pitchFamily="34" charset="0"/>
              </a:rPr>
              <a:t>      What You Need to Know</a:t>
            </a:r>
            <a:endParaRPr lang="en-GB" sz="7200" b="1" dirty="0">
              <a:solidFill>
                <a:srgbClr val="EB8B2D"/>
              </a:solidFill>
              <a:effectLst>
                <a:outerShdw blurRad="50800" dist="38100" dir="2700000" algn="tl" rotWithShape="0">
                  <a:prstClr val="black">
                    <a:alpha val="40000"/>
                  </a:prstClr>
                </a:outerShdw>
              </a:effectLst>
              <a:latin typeface="Segoe UI" panose="020B0502040204020203" pitchFamily="34" charset="0"/>
              <a:cs typeface="Segoe UI" panose="020B0502040204020203" pitchFamily="34" charset="0"/>
            </a:endParaRPr>
          </a:p>
          <a:p>
            <a:r>
              <a:rPr lang="en-GB" sz="7600" dirty="0">
                <a:effectLst>
                  <a:outerShdw blurRad="50800" dist="38100" dir="2700000" algn="tl" rotWithShape="0">
                    <a:prstClr val="black">
                      <a:alpha val="40000"/>
                    </a:prstClr>
                  </a:outerShdw>
                </a:effectLst>
                <a:latin typeface="Segoe UI"/>
                <a:cs typeface="Segoe UI"/>
              </a:rPr>
              <a:t> </a:t>
            </a:r>
          </a:p>
          <a:p>
            <a:endParaRPr lang="en-GB" sz="4400" dirty="0">
              <a:solidFill>
                <a:srgbClr val="8D2456"/>
              </a:solidFill>
              <a:effectLst>
                <a:outerShdw blurRad="50800" dist="38100" dir="2700000" algn="tl" rotWithShape="0">
                  <a:prstClr val="black">
                    <a:alpha val="40000"/>
                  </a:prstClr>
                </a:outerShdw>
              </a:effectLst>
              <a:latin typeface="Aller"/>
            </a:endParaRPr>
          </a:p>
          <a:p>
            <a:endParaRPr lang="en-GB" sz="4400" dirty="0">
              <a:solidFill>
                <a:srgbClr val="8D2456"/>
              </a:solidFill>
              <a:effectLst>
                <a:outerShdw blurRad="50800" dist="38100" dir="2700000" algn="tl" rotWithShape="0">
                  <a:prstClr val="black">
                    <a:alpha val="40000"/>
                  </a:prstClr>
                </a:outerShdw>
              </a:effectLst>
              <a:latin typeface="Aller"/>
            </a:endParaRPr>
          </a:p>
          <a:p>
            <a:endParaRPr lang="en-GB" sz="4400" dirty="0">
              <a:solidFill>
                <a:srgbClr val="FF0000"/>
              </a:solidFill>
              <a:effectLst>
                <a:outerShdw blurRad="50800" dist="38100" dir="2700000" algn="tl" rotWithShape="0">
                  <a:prstClr val="black">
                    <a:alpha val="40000"/>
                  </a:prstClr>
                </a:outerShdw>
              </a:effectLst>
              <a:latin typeface="Aller"/>
              <a:ea typeface="Helvetica Neue" panose="02000503000000020004" pitchFamily="2" charset="0"/>
              <a:cs typeface="Arial" panose="020B0604020202020204" pitchFamily="34" charset="0"/>
            </a:endParaRPr>
          </a:p>
          <a:p>
            <a:br>
              <a:rPr lang="en-GB" sz="5400" dirty="0">
                <a:latin typeface="Aller" panose="02000503030000020004" pitchFamily="2" charset="77"/>
              </a:rPr>
            </a:br>
            <a:r>
              <a:rPr lang="en-GB" sz="5400" dirty="0">
                <a:solidFill>
                  <a:srgbClr val="8D2456"/>
                </a:solidFill>
                <a:latin typeface="Aller"/>
              </a:rPr>
              <a:t> </a:t>
            </a:r>
            <a:endParaRPr lang="en-GB" sz="4400" dirty="0">
              <a:solidFill>
                <a:srgbClr val="8D2456"/>
              </a:solidFill>
              <a:latin typeface="Aller" panose="02000503030000020004" pitchFamily="2" charset="77"/>
            </a:endParaRPr>
          </a:p>
        </p:txBody>
      </p:sp>
      <p:sp>
        <p:nvSpPr>
          <p:cNvPr id="4" name="TextBox 3">
            <a:extLst>
              <a:ext uri="{FF2B5EF4-FFF2-40B4-BE49-F238E27FC236}">
                <a16:creationId xmlns:a16="http://schemas.microsoft.com/office/drawing/2014/main" id="{7C4D46D4-4DF1-C5C8-F48D-D4349B033DAE}"/>
              </a:ext>
            </a:extLst>
          </p:cNvPr>
          <p:cNvSpPr txBox="1"/>
          <p:nvPr/>
        </p:nvSpPr>
        <p:spPr>
          <a:xfrm>
            <a:off x="5059544" y="3891358"/>
            <a:ext cx="4728095" cy="1056700"/>
          </a:xfrm>
          <a:prstGeom prst="rect">
            <a:avLst/>
          </a:prstGeom>
          <a:noFill/>
        </p:spPr>
        <p:txBody>
          <a:bodyPr wrap="square" lIns="91440" tIns="45720" rIns="91440" bIns="45720" anchor="t">
            <a:spAutoFit/>
          </a:bodyPr>
          <a:lstStyle/>
          <a:p>
            <a:pPr lvl="0" algn="ctr">
              <a:spcAft>
                <a:spcPts val="800"/>
              </a:spcAft>
            </a:pPr>
            <a:r>
              <a:rPr lang="en-GB" sz="3200" b="1" dirty="0">
                <a:latin typeface="Segoe UI"/>
                <a:ea typeface="Times New Roman" panose="02020603050405020304" pitchFamily="18" charset="0"/>
                <a:cs typeface="Arial"/>
              </a:rPr>
              <a:t>Primary 7</a:t>
            </a:r>
          </a:p>
          <a:p>
            <a:pPr algn="ctr">
              <a:spcAft>
                <a:spcPts val="800"/>
              </a:spcAft>
            </a:pPr>
            <a:endParaRPr lang="en-GB" sz="2400" dirty="0">
              <a:latin typeface="Segoe UI" panose="020B0502040204020203" pitchFamily="34" charset="0"/>
              <a:ea typeface="Times New Roman" panose="02020603050405020304" pitchFamily="18" charset="0"/>
              <a:cs typeface="Segoe UI" panose="020B0502040204020203" pitchFamily="34" charset="0"/>
            </a:endParaRPr>
          </a:p>
        </p:txBody>
      </p:sp>
      <p:pic>
        <p:nvPicPr>
          <p:cNvPr id="6" name="Picture 5" descr="A group of colorful electronic devices&#10;&#10;Description automatically generated">
            <a:extLst>
              <a:ext uri="{FF2B5EF4-FFF2-40B4-BE49-F238E27FC236}">
                <a16:creationId xmlns:a16="http://schemas.microsoft.com/office/drawing/2014/main" id="{7A6C13B6-6A98-4E3F-88EB-DB8B38C46EBA}"/>
              </a:ext>
            </a:extLst>
          </p:cNvPr>
          <p:cNvPicPr>
            <a:picLocks noChangeAspect="1"/>
          </p:cNvPicPr>
          <p:nvPr/>
        </p:nvPicPr>
        <p:blipFill>
          <a:blip r:embed="rId4"/>
          <a:stretch>
            <a:fillRect/>
          </a:stretch>
        </p:blipFill>
        <p:spPr>
          <a:xfrm>
            <a:off x="-325525" y="1225121"/>
            <a:ext cx="3482803" cy="2986730"/>
          </a:xfrm>
          <a:prstGeom prst="rect">
            <a:avLst/>
          </a:prstGeom>
          <a:ln>
            <a:noFill/>
          </a:ln>
        </p:spPr>
      </p:pic>
      <p:sp>
        <p:nvSpPr>
          <p:cNvPr id="5" name="Oval 4">
            <a:extLst>
              <a:ext uri="{FF2B5EF4-FFF2-40B4-BE49-F238E27FC236}">
                <a16:creationId xmlns:a16="http://schemas.microsoft.com/office/drawing/2014/main" id="{7137EB61-96F3-05DA-BBFB-26C6909BFBE5}"/>
              </a:ext>
            </a:extLst>
          </p:cNvPr>
          <p:cNvSpPr/>
          <p:nvPr/>
        </p:nvSpPr>
        <p:spPr>
          <a:xfrm>
            <a:off x="-2188049" y="-339990"/>
            <a:ext cx="6039812" cy="567067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olorful rectangular sign with black text&#10;&#10;AI-generated content may be incorrect.">
            <a:extLst>
              <a:ext uri="{FF2B5EF4-FFF2-40B4-BE49-F238E27FC236}">
                <a16:creationId xmlns:a16="http://schemas.microsoft.com/office/drawing/2014/main" id="{1EB29C08-0B48-4F26-8E10-504F357541F1}"/>
              </a:ext>
            </a:extLst>
          </p:cNvPr>
          <p:cNvPicPr>
            <a:picLocks noChangeAspect="1"/>
          </p:cNvPicPr>
          <p:nvPr/>
        </p:nvPicPr>
        <p:blipFill>
          <a:blip r:embed="rId5"/>
          <a:stretch>
            <a:fillRect/>
          </a:stretch>
        </p:blipFill>
        <p:spPr>
          <a:xfrm>
            <a:off x="3077766" y="475059"/>
            <a:ext cx="2155032" cy="1609726"/>
          </a:xfrm>
          <a:prstGeom prst="rect">
            <a:avLst/>
          </a:prstGeom>
        </p:spPr>
      </p:pic>
      <p:pic>
        <p:nvPicPr>
          <p:cNvPr id="10" name="Picture 9">
            <a:extLst>
              <a:ext uri="{FF2B5EF4-FFF2-40B4-BE49-F238E27FC236}">
                <a16:creationId xmlns:a16="http://schemas.microsoft.com/office/drawing/2014/main" id="{B45290DD-1FE0-418B-AD99-9736ADA613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51763" y="5622127"/>
            <a:ext cx="1476375" cy="1047750"/>
          </a:xfrm>
          <a:prstGeom prst="rect">
            <a:avLst/>
          </a:prstGeom>
        </p:spPr>
      </p:pic>
      <p:pic>
        <p:nvPicPr>
          <p:cNvPr id="12" name="Picture 11">
            <a:extLst>
              <a:ext uri="{FF2B5EF4-FFF2-40B4-BE49-F238E27FC236}">
                <a16:creationId xmlns:a16="http://schemas.microsoft.com/office/drawing/2014/main" id="{7E4C29C5-9663-474E-9A36-94FC69DFAC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10496" y="5210203"/>
            <a:ext cx="2426192" cy="1617462"/>
          </a:xfrm>
          <a:prstGeom prst="rect">
            <a:avLst/>
          </a:prstGeom>
        </p:spPr>
      </p:pic>
      <p:pic>
        <p:nvPicPr>
          <p:cNvPr id="13" name="Picture 12">
            <a:extLst>
              <a:ext uri="{FF2B5EF4-FFF2-40B4-BE49-F238E27FC236}">
                <a16:creationId xmlns:a16="http://schemas.microsoft.com/office/drawing/2014/main" id="{8B1F477C-9FD3-43C1-A951-B101626817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53117" y="5786264"/>
            <a:ext cx="1238250" cy="946150"/>
          </a:xfrm>
          <a:prstGeom prst="rect">
            <a:avLst/>
          </a:prstGeom>
        </p:spPr>
      </p:pic>
      <p:pic>
        <p:nvPicPr>
          <p:cNvPr id="2" name="Picture 1" descr="A group of colorful electronic devices&#10;&#10;Description automatically generated">
            <a:extLst>
              <a:ext uri="{FF2B5EF4-FFF2-40B4-BE49-F238E27FC236}">
                <a16:creationId xmlns:a16="http://schemas.microsoft.com/office/drawing/2014/main" id="{20B6C376-3737-06B4-9CBD-14CA44382C72}"/>
              </a:ext>
            </a:extLst>
          </p:cNvPr>
          <p:cNvPicPr>
            <a:picLocks noChangeAspect="1"/>
          </p:cNvPicPr>
          <p:nvPr/>
        </p:nvPicPr>
        <p:blipFill>
          <a:blip r:embed="rId4"/>
          <a:stretch>
            <a:fillRect/>
          </a:stretch>
        </p:blipFill>
        <p:spPr>
          <a:xfrm>
            <a:off x="83986" y="1725932"/>
            <a:ext cx="3482803" cy="2986730"/>
          </a:xfrm>
          <a:prstGeom prst="rect">
            <a:avLst/>
          </a:prstGeom>
          <a:ln>
            <a:noFill/>
          </a:ln>
        </p:spPr>
      </p:pic>
    </p:spTree>
    <p:custDataLst>
      <p:tags r:id="rId1"/>
    </p:custDataLst>
    <p:extLst>
      <p:ext uri="{BB962C8B-B14F-4D97-AF65-F5344CB8AC3E}">
        <p14:creationId xmlns:p14="http://schemas.microsoft.com/office/powerpoint/2010/main" val="3923458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CBDA4C5-E373-4A59-9639-5346446B2F5A}"/>
              </a:ext>
            </a:extLst>
          </p:cNvPr>
          <p:cNvSpPr txBox="1">
            <a:spLocks/>
          </p:cNvSpPr>
          <p:nvPr/>
        </p:nvSpPr>
        <p:spPr>
          <a:xfrm>
            <a:off x="0" y="0"/>
            <a:ext cx="12192000" cy="1045029"/>
          </a:xfrm>
          <a:prstGeom prst="rect">
            <a:avLst/>
          </a:prstGeom>
          <a:solidFill>
            <a:srgbClr val="F8941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dirty="0">
                <a:effectLst>
                  <a:outerShdw blurRad="50800" dist="38100" dir="2700000" algn="tl" rotWithShape="0">
                    <a:prstClr val="black">
                      <a:alpha val="40000"/>
                    </a:prstClr>
                  </a:outerShdw>
                </a:effectLst>
                <a:latin typeface="Segoe UI" panose="020B0502040204020203" pitchFamily="34" charset="0"/>
                <a:cs typeface="Segoe UI" panose="020B0502040204020203" pitchFamily="34" charset="0"/>
              </a:rPr>
              <a:t>How can vaping affect someone's health? </a:t>
            </a:r>
          </a:p>
        </p:txBody>
      </p:sp>
      <p:grpSp>
        <p:nvGrpSpPr>
          <p:cNvPr id="13" name="Group 12">
            <a:extLst>
              <a:ext uri="{FF2B5EF4-FFF2-40B4-BE49-F238E27FC236}">
                <a16:creationId xmlns:a16="http://schemas.microsoft.com/office/drawing/2014/main" id="{02F699C3-5349-7903-FAB9-D2C0E15726A7}"/>
              </a:ext>
            </a:extLst>
          </p:cNvPr>
          <p:cNvGrpSpPr/>
          <p:nvPr/>
        </p:nvGrpSpPr>
        <p:grpSpPr>
          <a:xfrm>
            <a:off x="1121944" y="1342865"/>
            <a:ext cx="10169396" cy="5413439"/>
            <a:chOff x="1225266" y="1342865"/>
            <a:chExt cx="10169396" cy="5413439"/>
          </a:xfrm>
        </p:grpSpPr>
        <mc:AlternateContent xmlns:mc="http://schemas.openxmlformats.org/markup-compatibility/2006" xmlns:p14="http://schemas.microsoft.com/office/powerpoint/2010/main">
          <mc:Choice Requires="p14">
            <p:contentPart p14:bwMode="auto" r:id="rId3">
              <p14:nvContentPartPr>
                <p14:cNvPr id="16" name="Ink 15">
                  <a:extLst>
                    <a:ext uri="{FF2B5EF4-FFF2-40B4-BE49-F238E27FC236}">
                      <a16:creationId xmlns:a16="http://schemas.microsoft.com/office/drawing/2014/main" id="{23B3E5C8-6423-8995-E1A2-B30DA752347B}"/>
                    </a:ext>
                  </a:extLst>
                </p14:cNvPr>
                <p14:cNvContentPartPr/>
                <p14:nvPr/>
              </p14:nvContentPartPr>
              <p14:xfrm>
                <a:off x="4212300" y="4429050"/>
                <a:ext cx="470880" cy="430920"/>
              </p14:xfrm>
            </p:contentPart>
          </mc:Choice>
          <mc:Fallback xmlns="">
            <p:pic>
              <p:nvPicPr>
                <p:cNvPr id="16" name="Ink 15">
                  <a:extLst>
                    <a:ext uri="{FF2B5EF4-FFF2-40B4-BE49-F238E27FC236}">
                      <a16:creationId xmlns:a16="http://schemas.microsoft.com/office/drawing/2014/main" id="{23B3E5C8-6423-8995-E1A2-B30DA752347B}"/>
                    </a:ext>
                  </a:extLst>
                </p:cNvPr>
                <p:cNvPicPr/>
                <p:nvPr/>
              </p:nvPicPr>
              <p:blipFill>
                <a:blip r:embed="rId5"/>
                <a:stretch>
                  <a:fillRect/>
                </a:stretch>
              </p:blipFill>
              <p:spPr>
                <a:xfrm>
                  <a:off x="4149300" y="4365997"/>
                  <a:ext cx="596520" cy="556665"/>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7" name="Ink 16">
                  <a:extLst>
                    <a:ext uri="{FF2B5EF4-FFF2-40B4-BE49-F238E27FC236}">
                      <a16:creationId xmlns:a16="http://schemas.microsoft.com/office/drawing/2014/main" id="{4AC6DF1B-6C94-E9ED-D9D4-B16214723E96}"/>
                    </a:ext>
                  </a:extLst>
                </p14:cNvPr>
                <p14:cNvContentPartPr/>
                <p14:nvPr/>
              </p14:nvContentPartPr>
              <p14:xfrm>
                <a:off x="2521740" y="5155530"/>
                <a:ext cx="452160" cy="406080"/>
              </p14:xfrm>
            </p:contentPart>
          </mc:Choice>
          <mc:Fallback xmlns="">
            <p:pic>
              <p:nvPicPr>
                <p:cNvPr id="17" name="Ink 16">
                  <a:extLst>
                    <a:ext uri="{FF2B5EF4-FFF2-40B4-BE49-F238E27FC236}">
                      <a16:creationId xmlns:a16="http://schemas.microsoft.com/office/drawing/2014/main" id="{4AC6DF1B-6C94-E9ED-D9D4-B16214723E96}"/>
                    </a:ext>
                  </a:extLst>
                </p:cNvPr>
                <p:cNvPicPr/>
                <p:nvPr/>
              </p:nvPicPr>
              <p:blipFill>
                <a:blip r:embed="rId7"/>
                <a:stretch>
                  <a:fillRect/>
                </a:stretch>
              </p:blipFill>
              <p:spPr>
                <a:xfrm>
                  <a:off x="2458740" y="5092530"/>
                  <a:ext cx="577800" cy="5317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0" name="Ink 19">
                  <a:extLst>
                    <a:ext uri="{FF2B5EF4-FFF2-40B4-BE49-F238E27FC236}">
                      <a16:creationId xmlns:a16="http://schemas.microsoft.com/office/drawing/2014/main" id="{C5583610-FBD5-80F7-F703-6DDE9E01D89F}"/>
                    </a:ext>
                  </a:extLst>
                </p14:cNvPr>
                <p14:cNvContentPartPr/>
                <p14:nvPr/>
              </p14:nvContentPartPr>
              <p14:xfrm>
                <a:off x="4138860" y="5920530"/>
                <a:ext cx="692640" cy="389160"/>
              </p14:xfrm>
            </p:contentPart>
          </mc:Choice>
          <mc:Fallback xmlns="">
            <p:pic>
              <p:nvPicPr>
                <p:cNvPr id="20" name="Ink 19">
                  <a:extLst>
                    <a:ext uri="{FF2B5EF4-FFF2-40B4-BE49-F238E27FC236}">
                      <a16:creationId xmlns:a16="http://schemas.microsoft.com/office/drawing/2014/main" id="{C5583610-FBD5-80F7-F703-6DDE9E01D89F}"/>
                    </a:ext>
                  </a:extLst>
                </p:cNvPr>
                <p:cNvPicPr/>
                <p:nvPr/>
              </p:nvPicPr>
              <p:blipFill>
                <a:blip r:embed="rId9"/>
                <a:stretch>
                  <a:fillRect/>
                </a:stretch>
              </p:blipFill>
              <p:spPr>
                <a:xfrm>
                  <a:off x="4075860" y="5857530"/>
                  <a:ext cx="818280" cy="5148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3" name="Ink 22">
                  <a:extLst>
                    <a:ext uri="{FF2B5EF4-FFF2-40B4-BE49-F238E27FC236}">
                      <a16:creationId xmlns:a16="http://schemas.microsoft.com/office/drawing/2014/main" id="{E188BC57-791A-7F35-F1F0-B029A6514811}"/>
                    </a:ext>
                  </a:extLst>
                </p14:cNvPr>
                <p14:cNvContentPartPr/>
                <p14:nvPr/>
              </p14:nvContentPartPr>
              <p14:xfrm>
                <a:off x="9142140" y="3255090"/>
                <a:ext cx="479520" cy="360000"/>
              </p14:xfrm>
            </p:contentPart>
          </mc:Choice>
          <mc:Fallback xmlns="">
            <p:pic>
              <p:nvPicPr>
                <p:cNvPr id="23" name="Ink 22">
                  <a:extLst>
                    <a:ext uri="{FF2B5EF4-FFF2-40B4-BE49-F238E27FC236}">
                      <a16:creationId xmlns:a16="http://schemas.microsoft.com/office/drawing/2014/main" id="{E188BC57-791A-7F35-F1F0-B029A6514811}"/>
                    </a:ext>
                  </a:extLst>
                </p:cNvPr>
                <p:cNvPicPr/>
                <p:nvPr/>
              </p:nvPicPr>
              <p:blipFill>
                <a:blip r:embed="rId11"/>
                <a:stretch>
                  <a:fillRect/>
                </a:stretch>
              </p:blipFill>
              <p:spPr>
                <a:xfrm>
                  <a:off x="9079140" y="3192090"/>
                  <a:ext cx="605160" cy="4856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6" name="Ink 25">
                  <a:extLst>
                    <a:ext uri="{FF2B5EF4-FFF2-40B4-BE49-F238E27FC236}">
                      <a16:creationId xmlns:a16="http://schemas.microsoft.com/office/drawing/2014/main" id="{94A976E1-8085-0860-2C23-4E10CD9CF8C1}"/>
                    </a:ext>
                  </a:extLst>
                </p14:cNvPr>
                <p14:cNvContentPartPr/>
                <p14:nvPr/>
              </p14:nvContentPartPr>
              <p14:xfrm>
                <a:off x="9587100" y="3975090"/>
                <a:ext cx="448920" cy="384840"/>
              </p14:xfrm>
            </p:contentPart>
          </mc:Choice>
          <mc:Fallback xmlns="">
            <p:pic>
              <p:nvPicPr>
                <p:cNvPr id="26" name="Ink 25">
                  <a:extLst>
                    <a:ext uri="{FF2B5EF4-FFF2-40B4-BE49-F238E27FC236}">
                      <a16:creationId xmlns:a16="http://schemas.microsoft.com/office/drawing/2014/main" id="{94A976E1-8085-0860-2C23-4E10CD9CF8C1}"/>
                    </a:ext>
                  </a:extLst>
                </p:cNvPr>
                <p:cNvPicPr/>
                <p:nvPr/>
              </p:nvPicPr>
              <p:blipFill>
                <a:blip r:embed="rId13"/>
                <a:stretch>
                  <a:fillRect/>
                </a:stretch>
              </p:blipFill>
              <p:spPr>
                <a:xfrm>
                  <a:off x="9524100" y="3912090"/>
                  <a:ext cx="574560" cy="5104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7" name="Ink 26">
                  <a:extLst>
                    <a:ext uri="{FF2B5EF4-FFF2-40B4-BE49-F238E27FC236}">
                      <a16:creationId xmlns:a16="http://schemas.microsoft.com/office/drawing/2014/main" id="{D1E23F41-9E0B-E084-2439-2B0D4943D5B4}"/>
                    </a:ext>
                  </a:extLst>
                </p14:cNvPr>
                <p14:cNvContentPartPr/>
                <p14:nvPr/>
              </p14:nvContentPartPr>
              <p14:xfrm>
                <a:off x="9189660" y="4699050"/>
                <a:ext cx="693000" cy="414720"/>
              </p14:xfrm>
            </p:contentPart>
          </mc:Choice>
          <mc:Fallback xmlns="">
            <p:pic>
              <p:nvPicPr>
                <p:cNvPr id="27" name="Ink 26">
                  <a:extLst>
                    <a:ext uri="{FF2B5EF4-FFF2-40B4-BE49-F238E27FC236}">
                      <a16:creationId xmlns:a16="http://schemas.microsoft.com/office/drawing/2014/main" id="{D1E23F41-9E0B-E084-2439-2B0D4943D5B4}"/>
                    </a:ext>
                  </a:extLst>
                </p:cNvPr>
                <p:cNvPicPr/>
                <p:nvPr/>
              </p:nvPicPr>
              <p:blipFill>
                <a:blip r:embed="rId15"/>
                <a:stretch>
                  <a:fillRect/>
                </a:stretch>
              </p:blipFill>
              <p:spPr>
                <a:xfrm>
                  <a:off x="9126660" y="4635995"/>
                  <a:ext cx="818640" cy="540469"/>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0" name="Ink 29">
                  <a:extLst>
                    <a:ext uri="{FF2B5EF4-FFF2-40B4-BE49-F238E27FC236}">
                      <a16:creationId xmlns:a16="http://schemas.microsoft.com/office/drawing/2014/main" id="{3A9CF228-6AFB-9EAE-FED9-8C4FD93D6B44}"/>
                    </a:ext>
                  </a:extLst>
                </p14:cNvPr>
                <p14:cNvContentPartPr/>
                <p14:nvPr/>
              </p14:nvContentPartPr>
              <p14:xfrm>
                <a:off x="4149660" y="3926490"/>
                <a:ext cx="360" cy="360"/>
              </p14:xfrm>
            </p:contentPart>
          </mc:Choice>
          <mc:Fallback xmlns="">
            <p:pic>
              <p:nvPicPr>
                <p:cNvPr id="30" name="Ink 29">
                  <a:extLst>
                    <a:ext uri="{FF2B5EF4-FFF2-40B4-BE49-F238E27FC236}">
                      <a16:creationId xmlns:a16="http://schemas.microsoft.com/office/drawing/2014/main" id="{3A9CF228-6AFB-9EAE-FED9-8C4FD93D6B44}"/>
                    </a:ext>
                  </a:extLst>
                </p:cNvPr>
                <p:cNvPicPr/>
                <p:nvPr/>
              </p:nvPicPr>
              <p:blipFill>
                <a:blip r:embed="rId17"/>
                <a:stretch>
                  <a:fillRect/>
                </a:stretch>
              </p:blipFill>
              <p:spPr>
                <a:xfrm>
                  <a:off x="4086660" y="386349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1" name="Ink 30">
                  <a:extLst>
                    <a:ext uri="{FF2B5EF4-FFF2-40B4-BE49-F238E27FC236}">
                      <a16:creationId xmlns:a16="http://schemas.microsoft.com/office/drawing/2014/main" id="{C537A985-34BF-F67A-3F79-173B42D6CDCB}"/>
                    </a:ext>
                  </a:extLst>
                </p14:cNvPr>
                <p14:cNvContentPartPr/>
                <p14:nvPr/>
              </p14:nvContentPartPr>
              <p14:xfrm>
                <a:off x="3857731" y="3676666"/>
                <a:ext cx="559080" cy="480960"/>
              </p14:xfrm>
            </p:contentPart>
          </mc:Choice>
          <mc:Fallback xmlns="">
            <p:pic>
              <p:nvPicPr>
                <p:cNvPr id="31" name="Ink 30">
                  <a:extLst>
                    <a:ext uri="{FF2B5EF4-FFF2-40B4-BE49-F238E27FC236}">
                      <a16:creationId xmlns:a16="http://schemas.microsoft.com/office/drawing/2014/main" id="{C537A985-34BF-F67A-3F79-173B42D6CDCB}"/>
                    </a:ext>
                  </a:extLst>
                </p:cNvPr>
                <p:cNvPicPr/>
                <p:nvPr/>
              </p:nvPicPr>
              <p:blipFill>
                <a:blip r:embed="rId19"/>
                <a:stretch>
                  <a:fillRect/>
                </a:stretch>
              </p:blipFill>
              <p:spPr>
                <a:xfrm>
                  <a:off x="3794731" y="3613666"/>
                  <a:ext cx="684720" cy="6066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2" name="Ink 31">
                  <a:extLst>
                    <a:ext uri="{FF2B5EF4-FFF2-40B4-BE49-F238E27FC236}">
                      <a16:creationId xmlns:a16="http://schemas.microsoft.com/office/drawing/2014/main" id="{31355A7B-7478-1CE6-3F71-2DC57815D218}"/>
                    </a:ext>
                  </a:extLst>
                </p14:cNvPr>
                <p14:cNvContentPartPr/>
                <p14:nvPr/>
              </p14:nvContentPartPr>
              <p14:xfrm>
                <a:off x="3938340" y="2944050"/>
                <a:ext cx="540360" cy="401400"/>
              </p14:xfrm>
            </p:contentPart>
          </mc:Choice>
          <mc:Fallback xmlns="">
            <p:pic>
              <p:nvPicPr>
                <p:cNvPr id="32" name="Ink 31">
                  <a:extLst>
                    <a:ext uri="{FF2B5EF4-FFF2-40B4-BE49-F238E27FC236}">
                      <a16:creationId xmlns:a16="http://schemas.microsoft.com/office/drawing/2014/main" id="{31355A7B-7478-1CE6-3F71-2DC57815D218}"/>
                    </a:ext>
                  </a:extLst>
                </p:cNvPr>
                <p:cNvPicPr/>
                <p:nvPr/>
              </p:nvPicPr>
              <p:blipFill>
                <a:blip r:embed="rId21"/>
                <a:stretch>
                  <a:fillRect/>
                </a:stretch>
              </p:blipFill>
              <p:spPr>
                <a:xfrm>
                  <a:off x="3875340" y="2880993"/>
                  <a:ext cx="666000" cy="527153"/>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3" name="Ink 32">
                  <a:extLst>
                    <a:ext uri="{FF2B5EF4-FFF2-40B4-BE49-F238E27FC236}">
                      <a16:creationId xmlns:a16="http://schemas.microsoft.com/office/drawing/2014/main" id="{58483CED-EBF2-9FD6-3291-2188018D35CF}"/>
                    </a:ext>
                  </a:extLst>
                </p14:cNvPr>
                <p14:cNvContentPartPr/>
                <p14:nvPr/>
              </p14:nvContentPartPr>
              <p14:xfrm>
                <a:off x="2786700" y="3184890"/>
                <a:ext cx="360" cy="360"/>
              </p14:xfrm>
            </p:contentPart>
          </mc:Choice>
          <mc:Fallback xmlns="">
            <p:pic>
              <p:nvPicPr>
                <p:cNvPr id="33" name="Ink 32">
                  <a:extLst>
                    <a:ext uri="{FF2B5EF4-FFF2-40B4-BE49-F238E27FC236}">
                      <a16:creationId xmlns:a16="http://schemas.microsoft.com/office/drawing/2014/main" id="{58483CED-EBF2-9FD6-3291-2188018D35CF}"/>
                    </a:ext>
                  </a:extLst>
                </p:cNvPr>
                <p:cNvPicPr/>
                <p:nvPr/>
              </p:nvPicPr>
              <p:blipFill>
                <a:blip r:embed="rId17"/>
                <a:stretch>
                  <a:fillRect/>
                </a:stretch>
              </p:blipFill>
              <p:spPr>
                <a:xfrm>
                  <a:off x="2723700" y="312189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5" name="Ink 34">
                  <a:extLst>
                    <a:ext uri="{FF2B5EF4-FFF2-40B4-BE49-F238E27FC236}">
                      <a16:creationId xmlns:a16="http://schemas.microsoft.com/office/drawing/2014/main" id="{F57BE183-230C-E81A-2408-CB9D3FF426A8}"/>
                    </a:ext>
                  </a:extLst>
                </p14:cNvPr>
                <p14:cNvContentPartPr/>
                <p14:nvPr/>
              </p14:nvContentPartPr>
              <p14:xfrm>
                <a:off x="2356500" y="2952330"/>
                <a:ext cx="497520" cy="376200"/>
              </p14:xfrm>
            </p:contentPart>
          </mc:Choice>
          <mc:Fallback xmlns="">
            <p:pic>
              <p:nvPicPr>
                <p:cNvPr id="35" name="Ink 34">
                  <a:extLst>
                    <a:ext uri="{FF2B5EF4-FFF2-40B4-BE49-F238E27FC236}">
                      <a16:creationId xmlns:a16="http://schemas.microsoft.com/office/drawing/2014/main" id="{F57BE183-230C-E81A-2408-CB9D3FF426A8}"/>
                    </a:ext>
                  </a:extLst>
                </p:cNvPr>
                <p:cNvPicPr/>
                <p:nvPr/>
              </p:nvPicPr>
              <p:blipFill>
                <a:blip r:embed="rId24"/>
                <a:stretch>
                  <a:fillRect/>
                </a:stretch>
              </p:blipFill>
              <p:spPr>
                <a:xfrm>
                  <a:off x="2293500" y="2889330"/>
                  <a:ext cx="623160" cy="5018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7" name="Ink 36">
                  <a:extLst>
                    <a:ext uri="{FF2B5EF4-FFF2-40B4-BE49-F238E27FC236}">
                      <a16:creationId xmlns:a16="http://schemas.microsoft.com/office/drawing/2014/main" id="{5568D9ED-493C-AFBF-56D3-E68AB5ABA62E}"/>
                    </a:ext>
                  </a:extLst>
                </p14:cNvPr>
                <p14:cNvContentPartPr/>
                <p14:nvPr/>
              </p14:nvContentPartPr>
              <p14:xfrm>
                <a:off x="2713980" y="2257530"/>
                <a:ext cx="561600" cy="357480"/>
              </p14:xfrm>
            </p:contentPart>
          </mc:Choice>
          <mc:Fallback xmlns="">
            <p:pic>
              <p:nvPicPr>
                <p:cNvPr id="37" name="Ink 36">
                  <a:extLst>
                    <a:ext uri="{FF2B5EF4-FFF2-40B4-BE49-F238E27FC236}">
                      <a16:creationId xmlns:a16="http://schemas.microsoft.com/office/drawing/2014/main" id="{5568D9ED-493C-AFBF-56D3-E68AB5ABA62E}"/>
                    </a:ext>
                  </a:extLst>
                </p:cNvPr>
                <p:cNvPicPr/>
                <p:nvPr/>
              </p:nvPicPr>
              <p:blipFill>
                <a:blip r:embed="rId26"/>
                <a:stretch>
                  <a:fillRect/>
                </a:stretch>
              </p:blipFill>
              <p:spPr>
                <a:xfrm>
                  <a:off x="2650980" y="2194530"/>
                  <a:ext cx="687240" cy="483120"/>
                </a:xfrm>
                <a:prstGeom prst="rect">
                  <a:avLst/>
                </a:prstGeom>
              </p:spPr>
            </p:pic>
          </mc:Fallback>
        </mc:AlternateContent>
        <p:pic>
          <p:nvPicPr>
            <p:cNvPr id="5" name="Picture 4" descr="A diagram of a human body&#10;&#10;AI-generated content may be incorrect.">
              <a:extLst>
                <a:ext uri="{FF2B5EF4-FFF2-40B4-BE49-F238E27FC236}">
                  <a16:creationId xmlns:a16="http://schemas.microsoft.com/office/drawing/2014/main" id="{D41AC050-6C04-D90B-6C39-C0EFBEC17F4F}"/>
                </a:ext>
              </a:extLst>
            </p:cNvPr>
            <p:cNvPicPr>
              <a:picLocks noChangeAspect="1"/>
            </p:cNvPicPr>
            <p:nvPr/>
          </p:nvPicPr>
          <p:blipFill>
            <a:blip r:embed="rId27"/>
            <a:srcRect t="11277" r="-396" b="12161"/>
            <a:stretch/>
          </p:blipFill>
          <p:spPr>
            <a:xfrm>
              <a:off x="1225266" y="1342865"/>
              <a:ext cx="9741954" cy="5250601"/>
            </a:xfrm>
            <a:prstGeom prst="rect">
              <a:avLst/>
            </a:prstGeom>
            <a:ln>
              <a:solidFill>
                <a:schemeClr val="bg1"/>
              </a:solidFill>
            </a:ln>
          </p:spPr>
        </p:pic>
        <p:pic>
          <p:nvPicPr>
            <p:cNvPr id="2" name="Picture 1">
              <a:extLst>
                <a:ext uri="{FF2B5EF4-FFF2-40B4-BE49-F238E27FC236}">
                  <a16:creationId xmlns:a16="http://schemas.microsoft.com/office/drawing/2014/main" id="{0498E107-1E15-D34D-5730-4316803CCBF3}"/>
                </a:ext>
              </a:extLst>
            </p:cNvPr>
            <p:cNvPicPr>
              <a:picLocks noChangeAspect="1"/>
            </p:cNvPicPr>
            <p:nvPr/>
          </p:nvPicPr>
          <p:blipFill>
            <a:blip r:embed="rId28"/>
            <a:stretch>
              <a:fillRect/>
            </a:stretch>
          </p:blipFill>
          <p:spPr>
            <a:xfrm>
              <a:off x="1867238" y="2904971"/>
              <a:ext cx="2984715" cy="1219522"/>
            </a:xfrm>
            <a:prstGeom prst="rect">
              <a:avLst/>
            </a:prstGeom>
          </p:spPr>
        </p:pic>
        <p:sp>
          <p:nvSpPr>
            <p:cNvPr id="7" name="Rectangle: Rounded Corners 6">
              <a:extLst>
                <a:ext uri="{FF2B5EF4-FFF2-40B4-BE49-F238E27FC236}">
                  <a16:creationId xmlns:a16="http://schemas.microsoft.com/office/drawing/2014/main" id="{2AAB328C-5783-6516-40C3-7E5AAB4013DC}"/>
                </a:ext>
              </a:extLst>
            </p:cNvPr>
            <p:cNvSpPr/>
            <p:nvPr/>
          </p:nvSpPr>
          <p:spPr>
            <a:xfrm>
              <a:off x="1528624" y="5213317"/>
              <a:ext cx="3463639" cy="1542987"/>
            </a:xfrm>
            <a:prstGeom prst="round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F2BB71A9-BA50-4AF5-7EA0-326335516AB8}"/>
                </a:ext>
              </a:extLst>
            </p:cNvPr>
            <p:cNvSpPr/>
            <p:nvPr/>
          </p:nvSpPr>
          <p:spPr>
            <a:xfrm>
              <a:off x="7678230" y="5183888"/>
              <a:ext cx="3716432" cy="1535350"/>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86D6B3F6-2C71-E92E-C182-AEF43D504B4E}"/>
                </a:ext>
              </a:extLst>
            </p:cNvPr>
            <p:cNvSpPr/>
            <p:nvPr/>
          </p:nvSpPr>
          <p:spPr>
            <a:xfrm>
              <a:off x="2083979" y="4154266"/>
              <a:ext cx="1151809" cy="961801"/>
            </a:xfrm>
            <a:prstGeom prst="round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pic>
          <p:nvPicPr>
            <p:cNvPr id="11" name="Picture 10" descr="A cartoon of a broken heart&#10;&#10;AI-generated content may be incorrect.">
              <a:extLst>
                <a:ext uri="{FF2B5EF4-FFF2-40B4-BE49-F238E27FC236}">
                  <a16:creationId xmlns:a16="http://schemas.microsoft.com/office/drawing/2014/main" id="{296023D9-B164-195A-7F76-300CC46C4D1C}"/>
                </a:ext>
              </a:extLst>
            </p:cNvPr>
            <p:cNvPicPr>
              <a:picLocks noChangeAspect="1"/>
            </p:cNvPicPr>
            <p:nvPr/>
          </p:nvPicPr>
          <p:blipFill>
            <a:blip r:embed="rId29">
              <a:extLst>
                <a:ext uri="{BEBA8EAE-BF5A-486C-A8C5-ECC9F3942E4B}">
                  <a14:imgProps xmlns:a14="http://schemas.microsoft.com/office/drawing/2010/main">
                    <a14:imgLayer r:embed="rId30">
                      <a14:imgEffect>
                        <a14:backgroundRemoval t="10000" b="90000" l="10000" r="90000"/>
                      </a14:imgEffect>
                    </a14:imgLayer>
                  </a14:imgProps>
                </a:ext>
              </a:extLst>
            </a:blip>
            <a:stretch>
              <a:fillRect/>
            </a:stretch>
          </p:blipFill>
          <p:spPr>
            <a:xfrm>
              <a:off x="2044814" y="4158358"/>
              <a:ext cx="981288" cy="1056752"/>
            </a:xfrm>
            <a:prstGeom prst="rect">
              <a:avLst/>
            </a:prstGeom>
          </p:spPr>
        </p:pic>
        <p:pic>
          <p:nvPicPr>
            <p:cNvPr id="12" name="Picture 11" descr="A yellow face with black eyes and mouth&#10;&#10;AI-generated content may be incorrect.">
              <a:extLst>
                <a:ext uri="{FF2B5EF4-FFF2-40B4-BE49-F238E27FC236}">
                  <a16:creationId xmlns:a16="http://schemas.microsoft.com/office/drawing/2014/main" id="{005D9ACF-90E9-220E-084F-C7F57CE90804}"/>
                </a:ext>
              </a:extLst>
            </p:cNvPr>
            <p:cNvPicPr>
              <a:picLocks noChangeAspect="1"/>
            </p:cNvPicPr>
            <p:nvPr/>
          </p:nvPicPr>
          <p:blipFill>
            <a:blip r:embed="rId31"/>
            <a:stretch>
              <a:fillRect/>
            </a:stretch>
          </p:blipFill>
          <p:spPr>
            <a:xfrm>
              <a:off x="7913256" y="3506169"/>
              <a:ext cx="885825" cy="723900"/>
            </a:xfrm>
            <a:prstGeom prst="rect">
              <a:avLst/>
            </a:prstGeom>
          </p:spPr>
        </p:pic>
      </p:grpSp>
      <p:pic>
        <p:nvPicPr>
          <p:cNvPr id="4" name="Picture 3" descr="A close up of a logo&#10;&#10;Description automatically generated">
            <a:extLst>
              <a:ext uri="{FF2B5EF4-FFF2-40B4-BE49-F238E27FC236}">
                <a16:creationId xmlns:a16="http://schemas.microsoft.com/office/drawing/2014/main" id="{4EF7B651-CD92-68B7-714D-DD215EE69DF2}"/>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350691" y="5736618"/>
            <a:ext cx="2381486" cy="728890"/>
          </a:xfrm>
          <a:prstGeom prst="rect">
            <a:avLst/>
          </a:prstGeom>
          <a:ln>
            <a:noFill/>
          </a:ln>
        </p:spPr>
      </p:pic>
      <p:pic>
        <p:nvPicPr>
          <p:cNvPr id="10" name="Picture 2" descr="A colorful rectangular sign with black text&#10;&#10;AI-generated content may be incorrect.">
            <a:extLst>
              <a:ext uri="{FF2B5EF4-FFF2-40B4-BE49-F238E27FC236}">
                <a16:creationId xmlns:a16="http://schemas.microsoft.com/office/drawing/2014/main" id="{514729D4-F06E-DF5B-F536-D2228F50D870}"/>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0524591" y="0"/>
            <a:ext cx="1667409" cy="1244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565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human body&#10;&#10;AI-generated content may be incorrect.">
            <a:extLst>
              <a:ext uri="{FF2B5EF4-FFF2-40B4-BE49-F238E27FC236}">
                <a16:creationId xmlns:a16="http://schemas.microsoft.com/office/drawing/2014/main" id="{794ADB3F-DB3D-AFBE-2C09-39AAADF9BA41}"/>
              </a:ext>
            </a:extLst>
          </p:cNvPr>
          <p:cNvPicPr>
            <a:picLocks noChangeAspect="1"/>
          </p:cNvPicPr>
          <p:nvPr/>
        </p:nvPicPr>
        <p:blipFill>
          <a:blip r:embed="rId3"/>
          <a:srcRect t="10855" r="-187" b="12113"/>
          <a:stretch/>
        </p:blipFill>
        <p:spPr>
          <a:xfrm>
            <a:off x="1048137" y="1166465"/>
            <a:ext cx="9761135" cy="5282862"/>
          </a:xfrm>
          <a:prstGeom prst="rect">
            <a:avLst/>
          </a:prstGeom>
          <a:ln>
            <a:solidFill>
              <a:schemeClr val="bg1"/>
            </a:solidFill>
          </a:ln>
        </p:spPr>
      </p:pic>
      <p:sp>
        <p:nvSpPr>
          <p:cNvPr id="4" name="Title 5">
            <a:extLst>
              <a:ext uri="{FF2B5EF4-FFF2-40B4-BE49-F238E27FC236}">
                <a16:creationId xmlns:a16="http://schemas.microsoft.com/office/drawing/2014/main" id="{2D23C640-78C8-429F-9B86-2AFBA9D940D2}"/>
              </a:ext>
            </a:extLst>
          </p:cNvPr>
          <p:cNvSpPr txBox="1">
            <a:spLocks/>
          </p:cNvSpPr>
          <p:nvPr/>
        </p:nvSpPr>
        <p:spPr>
          <a:xfrm>
            <a:off x="0" y="0"/>
            <a:ext cx="12192000" cy="1045029"/>
          </a:xfrm>
          <a:prstGeom prst="rect">
            <a:avLst/>
          </a:prstGeom>
          <a:solidFill>
            <a:srgbClr val="F8941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dirty="0">
                <a:latin typeface="Segoe UI" panose="020B0502040204020203" pitchFamily="34" charset="0"/>
                <a:cs typeface="Segoe UI" panose="020B0502040204020203" pitchFamily="34" charset="0"/>
              </a:rPr>
              <a:t>How can vaping affect someone's health? </a:t>
            </a:r>
          </a:p>
        </p:txBody>
      </p:sp>
      <p:sp>
        <p:nvSpPr>
          <p:cNvPr id="14" name="Rectangle: Rounded Corners 13">
            <a:extLst>
              <a:ext uri="{FF2B5EF4-FFF2-40B4-BE49-F238E27FC236}">
                <a16:creationId xmlns:a16="http://schemas.microsoft.com/office/drawing/2014/main" id="{ACE9ADB0-C211-E950-D262-CAF3E2B08246}"/>
              </a:ext>
            </a:extLst>
          </p:cNvPr>
          <p:cNvSpPr/>
          <p:nvPr/>
        </p:nvSpPr>
        <p:spPr>
          <a:xfrm>
            <a:off x="1319857" y="5119371"/>
            <a:ext cx="3463639" cy="1542987"/>
          </a:xfrm>
          <a:prstGeom prst="round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A4C87206-CA3D-290D-4ADD-F8B40F1F92CF}"/>
              </a:ext>
            </a:extLst>
          </p:cNvPr>
          <p:cNvSpPr/>
          <p:nvPr/>
        </p:nvSpPr>
        <p:spPr>
          <a:xfrm>
            <a:off x="1916965" y="4070759"/>
            <a:ext cx="2696685" cy="972240"/>
          </a:xfrm>
          <a:prstGeom prst="round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C300B10F-08DC-13A5-9272-C93E33FD2F73}"/>
              </a:ext>
            </a:extLst>
          </p:cNvPr>
          <p:cNvSpPr/>
          <p:nvPr/>
        </p:nvSpPr>
        <p:spPr>
          <a:xfrm>
            <a:off x="7511217" y="5079503"/>
            <a:ext cx="3215391" cy="1535350"/>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19" name="Picture 18" descr="A close-up of a sign&#10;&#10;AI-generated content may be incorrect.">
            <a:extLst>
              <a:ext uri="{FF2B5EF4-FFF2-40B4-BE49-F238E27FC236}">
                <a16:creationId xmlns:a16="http://schemas.microsoft.com/office/drawing/2014/main" id="{DC6A566F-9A35-EE3F-C038-CF4CA6588813}"/>
              </a:ext>
            </a:extLst>
          </p:cNvPr>
          <p:cNvPicPr>
            <a:picLocks noChangeAspect="1"/>
          </p:cNvPicPr>
          <p:nvPr/>
        </p:nvPicPr>
        <p:blipFill>
          <a:blip r:embed="rId4"/>
          <a:stretch>
            <a:fillRect/>
          </a:stretch>
        </p:blipFill>
        <p:spPr>
          <a:xfrm>
            <a:off x="1693492" y="2767991"/>
            <a:ext cx="3084796" cy="1186319"/>
          </a:xfrm>
          <a:prstGeom prst="rect">
            <a:avLst/>
          </a:prstGeom>
        </p:spPr>
      </p:pic>
      <p:pic>
        <p:nvPicPr>
          <p:cNvPr id="21" name="Picture 20" descr="A cartoon of a broken heart&#10;&#10;AI-generated content may be incorrect.">
            <a:extLst>
              <a:ext uri="{FF2B5EF4-FFF2-40B4-BE49-F238E27FC236}">
                <a16:creationId xmlns:a16="http://schemas.microsoft.com/office/drawing/2014/main" id="{1B7A94C7-8333-B748-A01B-302C5C5E3EB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915662" y="4029205"/>
            <a:ext cx="1032949" cy="1043837"/>
          </a:xfrm>
          <a:prstGeom prst="rect">
            <a:avLst/>
          </a:prstGeom>
        </p:spPr>
      </p:pic>
      <p:sp>
        <p:nvSpPr>
          <p:cNvPr id="22" name="TextBox 21">
            <a:extLst>
              <a:ext uri="{FF2B5EF4-FFF2-40B4-BE49-F238E27FC236}">
                <a16:creationId xmlns:a16="http://schemas.microsoft.com/office/drawing/2014/main" id="{E4BE7B3C-11B7-312F-C347-0F68D3190BA3}"/>
              </a:ext>
            </a:extLst>
          </p:cNvPr>
          <p:cNvSpPr txBox="1"/>
          <p:nvPr/>
        </p:nvSpPr>
        <p:spPr>
          <a:xfrm>
            <a:off x="2904695" y="4228796"/>
            <a:ext cx="169091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May cause heart problems</a:t>
            </a:r>
          </a:p>
        </p:txBody>
      </p:sp>
      <p:sp>
        <p:nvSpPr>
          <p:cNvPr id="23" name="Rectangle: Rounded Corners 22">
            <a:extLst>
              <a:ext uri="{FF2B5EF4-FFF2-40B4-BE49-F238E27FC236}">
                <a16:creationId xmlns:a16="http://schemas.microsoft.com/office/drawing/2014/main" id="{E2D13A07-0792-1893-B801-58DCDF5AE256}"/>
              </a:ext>
            </a:extLst>
          </p:cNvPr>
          <p:cNvSpPr/>
          <p:nvPr/>
        </p:nvSpPr>
        <p:spPr>
          <a:xfrm>
            <a:off x="3052623" y="3010822"/>
            <a:ext cx="1542981" cy="634851"/>
          </a:xfrm>
          <a:prstGeom prst="round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24" name="TextBox 23">
            <a:extLst>
              <a:ext uri="{FF2B5EF4-FFF2-40B4-BE49-F238E27FC236}">
                <a16:creationId xmlns:a16="http://schemas.microsoft.com/office/drawing/2014/main" id="{772028C4-1478-1A48-3C1D-59E8453EF204}"/>
              </a:ext>
            </a:extLst>
          </p:cNvPr>
          <p:cNvSpPr txBox="1"/>
          <p:nvPr/>
        </p:nvSpPr>
        <p:spPr>
          <a:xfrm>
            <a:off x="2946446" y="3059700"/>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May cause mouth problems</a:t>
            </a:r>
          </a:p>
        </p:txBody>
      </p:sp>
      <p:pic>
        <p:nvPicPr>
          <p:cNvPr id="25" name="Picture 24" descr="A yellow face with black eyes and mouth&#10;&#10;AI-generated content may be incorrect.">
            <a:extLst>
              <a:ext uri="{FF2B5EF4-FFF2-40B4-BE49-F238E27FC236}">
                <a16:creationId xmlns:a16="http://schemas.microsoft.com/office/drawing/2014/main" id="{51568257-7A9C-7821-9425-BE8CE98F9D63}"/>
              </a:ext>
            </a:extLst>
          </p:cNvPr>
          <p:cNvPicPr>
            <a:picLocks noChangeAspect="1"/>
          </p:cNvPicPr>
          <p:nvPr/>
        </p:nvPicPr>
        <p:blipFill>
          <a:blip r:embed="rId7"/>
          <a:stretch>
            <a:fillRect/>
          </a:stretch>
        </p:blipFill>
        <p:spPr>
          <a:xfrm>
            <a:off x="7699006" y="3380201"/>
            <a:ext cx="885825" cy="723900"/>
          </a:xfrm>
          <a:prstGeom prst="rect">
            <a:avLst/>
          </a:prstGeom>
          <a:ln>
            <a:solidFill>
              <a:schemeClr val="bg1"/>
            </a:solidFill>
          </a:ln>
        </p:spPr>
      </p:pic>
      <p:pic>
        <p:nvPicPr>
          <p:cNvPr id="2" name="Picture 2" descr="A colorful rectangular sign with black text&#10;&#10;AI-generated content may be incorrect.">
            <a:extLst>
              <a:ext uri="{FF2B5EF4-FFF2-40B4-BE49-F238E27FC236}">
                <a16:creationId xmlns:a16="http://schemas.microsoft.com/office/drawing/2014/main" id="{9D1509A5-7AB0-00A8-4232-E3FE7F8ED2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24591" y="0"/>
            <a:ext cx="1667409" cy="1244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8102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35FA7-36CF-B6E8-8613-618083EF07E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B0C4728-16F6-04C9-495E-FD629BFBC552}"/>
              </a:ext>
            </a:extLst>
          </p:cNvPr>
          <p:cNvSpPr/>
          <p:nvPr/>
        </p:nvSpPr>
        <p:spPr>
          <a:xfrm>
            <a:off x="5740151" y="0"/>
            <a:ext cx="6440466" cy="6862931"/>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dirty="0">
                <a:latin typeface="Arial"/>
                <a:cs typeface="Arial"/>
              </a:rPr>
              <a:t>How could we warn others about the health risks of vaping?</a:t>
            </a:r>
          </a:p>
          <a:p>
            <a:pPr algn="ctr"/>
            <a:endParaRPr lang="en-US" sz="3200" b="1" dirty="0">
              <a:latin typeface="Arial"/>
              <a:cs typeface="Arial"/>
            </a:endParaRPr>
          </a:p>
          <a:p>
            <a:pPr algn="ctr"/>
            <a:r>
              <a:rPr lang="en-US" sz="3200" b="1" dirty="0">
                <a:latin typeface="Arial"/>
                <a:cs typeface="Arial"/>
              </a:rPr>
              <a:t>Optional Activity:</a:t>
            </a:r>
          </a:p>
          <a:p>
            <a:endParaRPr lang="en-US" sz="3200" b="1" dirty="0">
              <a:latin typeface="Arial"/>
              <a:cs typeface="Arial"/>
            </a:endParaRPr>
          </a:p>
          <a:p>
            <a:pPr algn="ctr"/>
            <a:r>
              <a:rPr lang="en-US" sz="3200" b="1" dirty="0">
                <a:latin typeface="Arial"/>
                <a:cs typeface="Arial"/>
              </a:rPr>
              <a:t>Create a poster showing people the risks of vaping</a:t>
            </a:r>
            <a:r>
              <a:rPr lang="en-US" sz="3600" b="1" dirty="0">
                <a:latin typeface="Arial"/>
                <a:cs typeface="Arial"/>
              </a:rPr>
              <a:t>.</a:t>
            </a:r>
          </a:p>
        </p:txBody>
      </p:sp>
      <p:sp>
        <p:nvSpPr>
          <p:cNvPr id="6" name="Rectangle 5">
            <a:extLst>
              <a:ext uri="{FF2B5EF4-FFF2-40B4-BE49-F238E27FC236}">
                <a16:creationId xmlns:a16="http://schemas.microsoft.com/office/drawing/2014/main" id="{5CA4AA8E-9C21-C3C5-BD01-094EE51DE790}"/>
              </a:ext>
            </a:extLst>
          </p:cNvPr>
          <p:cNvSpPr/>
          <p:nvPr/>
        </p:nvSpPr>
        <p:spPr>
          <a:xfrm>
            <a:off x="-69968" y="-21248"/>
            <a:ext cx="12191999" cy="1047818"/>
          </a:xfrm>
          <a:prstGeom prst="rect">
            <a:avLst/>
          </a:prstGeom>
          <a:solidFill>
            <a:srgbClr val="ED7D3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dirty="0">
                <a:latin typeface="Segoe UI" panose="020B0502040204020203" pitchFamily="34" charset="0"/>
                <a:cs typeface="Segoe UI" panose="020B0502040204020203" pitchFamily="34" charset="0"/>
              </a:rPr>
              <a:t>How can vaping affect someone's health? </a:t>
            </a:r>
          </a:p>
          <a:p>
            <a:pPr algn="ctr"/>
            <a:endParaRPr lang="en-US" sz="1450" dirty="0"/>
          </a:p>
        </p:txBody>
      </p:sp>
      <p:pic>
        <p:nvPicPr>
          <p:cNvPr id="9" name="Picture 8" descr="A yellow face with black eyes and mouth&#10;&#10;AI-generated content may be incorrect.">
            <a:extLst>
              <a:ext uri="{FF2B5EF4-FFF2-40B4-BE49-F238E27FC236}">
                <a16:creationId xmlns:a16="http://schemas.microsoft.com/office/drawing/2014/main" id="{65A3E6AC-59A6-B4C9-FF99-9CD464DF20F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88435" y="928981"/>
            <a:ext cx="1317358" cy="1201121"/>
          </a:xfrm>
          <a:prstGeom prst="rect">
            <a:avLst/>
          </a:prstGeom>
        </p:spPr>
      </p:pic>
      <p:pic>
        <p:nvPicPr>
          <p:cNvPr id="10" name="Picture 9" descr="A yellow emoji with hand on forehead&#10;&#10;AI-generated content may be incorrect.">
            <a:extLst>
              <a:ext uri="{FF2B5EF4-FFF2-40B4-BE49-F238E27FC236}">
                <a16:creationId xmlns:a16="http://schemas.microsoft.com/office/drawing/2014/main" id="{0FE5EA45-B744-4BB7-8739-137A9C1D19EF}"/>
              </a:ext>
            </a:extLst>
          </p:cNvPr>
          <p:cNvPicPr>
            <a:picLocks noChangeAspect="1"/>
          </p:cNvPicPr>
          <p:nvPr/>
        </p:nvPicPr>
        <p:blipFill>
          <a:blip r:embed="rId5"/>
          <a:stretch>
            <a:fillRect/>
          </a:stretch>
        </p:blipFill>
        <p:spPr>
          <a:xfrm>
            <a:off x="332774" y="3171772"/>
            <a:ext cx="1099375" cy="1066150"/>
          </a:xfrm>
          <a:prstGeom prst="rect">
            <a:avLst/>
          </a:prstGeom>
        </p:spPr>
      </p:pic>
      <p:pic>
        <p:nvPicPr>
          <p:cNvPr id="11" name="Picture 10" descr="A yellow emoji with a fist in his mouth&#10;&#10;AI-generated content may be incorrect.">
            <a:extLst>
              <a:ext uri="{FF2B5EF4-FFF2-40B4-BE49-F238E27FC236}">
                <a16:creationId xmlns:a16="http://schemas.microsoft.com/office/drawing/2014/main" id="{921E29B7-E643-5523-9378-27F0098B54BA}"/>
              </a:ext>
            </a:extLst>
          </p:cNvPr>
          <p:cNvPicPr>
            <a:picLocks noChangeAspect="1"/>
          </p:cNvPicPr>
          <p:nvPr/>
        </p:nvPicPr>
        <p:blipFill>
          <a:blip r:embed="rId6"/>
          <a:stretch>
            <a:fillRect/>
          </a:stretch>
        </p:blipFill>
        <p:spPr>
          <a:xfrm>
            <a:off x="-69968" y="2076853"/>
            <a:ext cx="1703475" cy="1120900"/>
          </a:xfrm>
          <a:prstGeom prst="rect">
            <a:avLst/>
          </a:prstGeom>
        </p:spPr>
      </p:pic>
      <p:pic>
        <p:nvPicPr>
          <p:cNvPr id="12" name="Picture 11" descr="A yellow smiley face with black lines and stars&#10;&#10;AI-generated content may be incorrect.">
            <a:extLst>
              <a:ext uri="{FF2B5EF4-FFF2-40B4-BE49-F238E27FC236}">
                <a16:creationId xmlns:a16="http://schemas.microsoft.com/office/drawing/2014/main" id="{369EBFF0-0164-0EC4-67D0-CB9C81C1DD44}"/>
              </a:ext>
            </a:extLst>
          </p:cNvPr>
          <p:cNvPicPr>
            <a:picLocks noChangeAspect="1"/>
          </p:cNvPicPr>
          <p:nvPr/>
        </p:nvPicPr>
        <p:blipFill>
          <a:blip r:embed="rId7"/>
          <a:stretch>
            <a:fillRect/>
          </a:stretch>
        </p:blipFill>
        <p:spPr>
          <a:xfrm>
            <a:off x="181926" y="4208027"/>
            <a:ext cx="1401072" cy="1130515"/>
          </a:xfrm>
          <a:prstGeom prst="rect">
            <a:avLst/>
          </a:prstGeom>
        </p:spPr>
      </p:pic>
      <p:sp>
        <p:nvSpPr>
          <p:cNvPr id="15" name="TextBox 14">
            <a:extLst>
              <a:ext uri="{FF2B5EF4-FFF2-40B4-BE49-F238E27FC236}">
                <a16:creationId xmlns:a16="http://schemas.microsoft.com/office/drawing/2014/main" id="{C3E20FFE-79A3-0ACA-F3E6-FE4A65D9B4ED}"/>
              </a:ext>
            </a:extLst>
          </p:cNvPr>
          <p:cNvSpPr txBox="1"/>
          <p:nvPr/>
        </p:nvSpPr>
        <p:spPr>
          <a:xfrm>
            <a:off x="1730968" y="1223839"/>
            <a:ext cx="412513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t>Feeling jittery, or shaky</a:t>
            </a:r>
          </a:p>
        </p:txBody>
      </p:sp>
      <p:sp>
        <p:nvSpPr>
          <p:cNvPr id="16" name="TextBox 15">
            <a:extLst>
              <a:ext uri="{FF2B5EF4-FFF2-40B4-BE49-F238E27FC236}">
                <a16:creationId xmlns:a16="http://schemas.microsoft.com/office/drawing/2014/main" id="{96086F74-0B65-7221-596E-E5CA3C8126F0}"/>
              </a:ext>
            </a:extLst>
          </p:cNvPr>
          <p:cNvSpPr txBox="1"/>
          <p:nvPr/>
        </p:nvSpPr>
        <p:spPr>
          <a:xfrm>
            <a:off x="1713887" y="2149935"/>
            <a:ext cx="362143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t>Coughing, asthma, and may cause long-term lung problems </a:t>
            </a:r>
            <a:endParaRPr lang="en-US" sz="2000" dirty="0"/>
          </a:p>
        </p:txBody>
      </p:sp>
      <p:sp>
        <p:nvSpPr>
          <p:cNvPr id="17" name="TextBox 16">
            <a:extLst>
              <a:ext uri="{FF2B5EF4-FFF2-40B4-BE49-F238E27FC236}">
                <a16:creationId xmlns:a16="http://schemas.microsoft.com/office/drawing/2014/main" id="{A9E2587D-3CB5-3917-01CD-8A345D186EB5}"/>
              </a:ext>
            </a:extLst>
          </p:cNvPr>
          <p:cNvSpPr txBox="1"/>
          <p:nvPr/>
        </p:nvSpPr>
        <p:spPr>
          <a:xfrm>
            <a:off x="1737388" y="3197753"/>
            <a:ext cx="362143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t>Headache, and being unable to concentrate</a:t>
            </a:r>
            <a:endParaRPr lang="en-US" dirty="0"/>
          </a:p>
        </p:txBody>
      </p:sp>
      <p:sp>
        <p:nvSpPr>
          <p:cNvPr id="18" name="TextBox 17">
            <a:extLst>
              <a:ext uri="{FF2B5EF4-FFF2-40B4-BE49-F238E27FC236}">
                <a16:creationId xmlns:a16="http://schemas.microsoft.com/office/drawing/2014/main" id="{7BBA1B65-0E41-CBCB-CD1A-ED11AAEC6DD9}"/>
              </a:ext>
            </a:extLst>
          </p:cNvPr>
          <p:cNvSpPr txBox="1"/>
          <p:nvPr/>
        </p:nvSpPr>
        <p:spPr>
          <a:xfrm>
            <a:off x="1730966" y="4524532"/>
            <a:ext cx="362143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t>Dizziness</a:t>
            </a:r>
            <a:endParaRPr lang="en-US" dirty="0"/>
          </a:p>
        </p:txBody>
      </p:sp>
      <p:pic>
        <p:nvPicPr>
          <p:cNvPr id="19" name="Picture 18" descr="A yellow emoji with green liquid&#10;&#10;AI-generated content may be incorrect.">
            <a:extLst>
              <a:ext uri="{FF2B5EF4-FFF2-40B4-BE49-F238E27FC236}">
                <a16:creationId xmlns:a16="http://schemas.microsoft.com/office/drawing/2014/main" id="{D14C6524-BC6C-BD86-38FC-B4CE802B1F5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54659" y="5259522"/>
            <a:ext cx="1576309" cy="1633458"/>
          </a:xfrm>
          <a:prstGeom prst="rect">
            <a:avLst/>
          </a:prstGeom>
        </p:spPr>
      </p:pic>
      <p:sp>
        <p:nvSpPr>
          <p:cNvPr id="20" name="TextBox 19">
            <a:extLst>
              <a:ext uri="{FF2B5EF4-FFF2-40B4-BE49-F238E27FC236}">
                <a16:creationId xmlns:a16="http://schemas.microsoft.com/office/drawing/2014/main" id="{06844E8A-DA89-9B52-F02B-9A2B30AAF0BF}"/>
              </a:ext>
            </a:extLst>
          </p:cNvPr>
          <p:cNvSpPr txBox="1"/>
          <p:nvPr/>
        </p:nvSpPr>
        <p:spPr>
          <a:xfrm>
            <a:off x="1737388" y="5676141"/>
            <a:ext cx="362143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t>Sickness</a:t>
            </a:r>
            <a:endParaRPr lang="en-US" dirty="0"/>
          </a:p>
        </p:txBody>
      </p:sp>
      <p:pic>
        <p:nvPicPr>
          <p:cNvPr id="3" name="Picture 2" descr="A colorful rectangular sign with black text&#10;&#10;AI-generated content may be incorrect.">
            <a:extLst>
              <a:ext uri="{FF2B5EF4-FFF2-40B4-BE49-F238E27FC236}">
                <a16:creationId xmlns:a16="http://schemas.microsoft.com/office/drawing/2014/main" id="{E62AD970-30CD-3FD3-23DB-384659AF23C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36156" y="0"/>
            <a:ext cx="1667409" cy="1244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58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5" grpId="0"/>
      <p:bldP spid="16" grpId="0"/>
      <p:bldP spid="17" grpId="0"/>
      <p:bldP spid="18"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30C36-739A-343C-375C-9CF6D13B407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0F68EA0-4BB2-E7E7-D138-0B2E0E7CBA2C}"/>
              </a:ext>
            </a:extLst>
          </p:cNvPr>
          <p:cNvSpPr/>
          <p:nvPr/>
        </p:nvSpPr>
        <p:spPr>
          <a:xfrm>
            <a:off x="0" y="0"/>
            <a:ext cx="12192000" cy="1284270"/>
          </a:xfrm>
          <a:prstGeom prst="rect">
            <a:avLst/>
          </a:prstGeom>
          <a:solidFill>
            <a:srgbClr val="F8941F"/>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7">
            <a:extLst>
              <a:ext uri="{FF2B5EF4-FFF2-40B4-BE49-F238E27FC236}">
                <a16:creationId xmlns:a16="http://schemas.microsoft.com/office/drawing/2014/main" id="{BB0CCE69-3884-495D-B580-139BBA2202AF}"/>
              </a:ext>
            </a:extLst>
          </p:cNvPr>
          <p:cNvSpPr txBox="1"/>
          <p:nvPr/>
        </p:nvSpPr>
        <p:spPr>
          <a:xfrm>
            <a:off x="318499" y="215760"/>
            <a:ext cx="11630345" cy="175432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altLang="en-US" sz="5400" b="1" dirty="0">
                <a:solidFill>
                  <a:schemeClr val="bg1"/>
                </a:solidFill>
                <a:effectLst>
                  <a:outerShdw blurRad="50800" dist="38100" dir="2700000" algn="tl" rotWithShape="0">
                    <a:prstClr val="black">
                      <a:alpha val="40000"/>
                    </a:prstClr>
                  </a:outerShdw>
                </a:effectLst>
                <a:latin typeface="Segoe UI" panose="020B0502040204020203" pitchFamily="34" charset="0"/>
                <a:cs typeface="Segoe UI" panose="020B0502040204020203" pitchFamily="34" charset="0"/>
              </a:rPr>
              <a:t>Reflect:</a:t>
            </a:r>
            <a:br>
              <a:rPr lang="en-GB" altLang="en-US" sz="5400" b="1" dirty="0">
                <a:latin typeface="Segoe UI" panose="020B0502040204020203" pitchFamily="34" charset="0"/>
                <a:cs typeface="Segoe UI" panose="020B0502040204020203" pitchFamily="34" charset="0"/>
              </a:rPr>
            </a:br>
            <a:endParaRPr lang="en-US" sz="5400" dirty="0">
              <a:latin typeface="Segoe UI" panose="020B0502040204020203" pitchFamily="34" charset="0"/>
              <a:cs typeface="Segoe UI" panose="020B0502040204020203" pitchFamily="34" charset="0"/>
            </a:endParaRPr>
          </a:p>
        </p:txBody>
      </p:sp>
      <p:sp>
        <p:nvSpPr>
          <p:cNvPr id="2" name="Speech Bubble: Oval 1">
            <a:extLst>
              <a:ext uri="{FF2B5EF4-FFF2-40B4-BE49-F238E27FC236}">
                <a16:creationId xmlns:a16="http://schemas.microsoft.com/office/drawing/2014/main" id="{96EB8723-3811-369C-1820-B3C5F21637EF}"/>
              </a:ext>
            </a:extLst>
          </p:cNvPr>
          <p:cNvSpPr/>
          <p:nvPr/>
        </p:nvSpPr>
        <p:spPr>
          <a:xfrm rot="16380000" flipH="1">
            <a:off x="3909332" y="1094041"/>
            <a:ext cx="3981639" cy="5497057"/>
          </a:xfrm>
          <a:prstGeom prst="wedgeEllipseCallout">
            <a:avLst/>
          </a:prstGeom>
          <a:solidFill>
            <a:schemeClr val="bg1"/>
          </a:solidFill>
          <a:ln w="76200">
            <a:solidFill>
              <a:srgbClr val="8D245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dirty="0"/>
              <a:t>Na</a:t>
            </a:r>
          </a:p>
        </p:txBody>
      </p:sp>
      <p:sp>
        <p:nvSpPr>
          <p:cNvPr id="4" name="TextBox 16">
            <a:extLst>
              <a:ext uri="{FF2B5EF4-FFF2-40B4-BE49-F238E27FC236}">
                <a16:creationId xmlns:a16="http://schemas.microsoft.com/office/drawing/2014/main" id="{DA323923-77CE-E040-C952-F2C321D33AF6}"/>
              </a:ext>
            </a:extLst>
          </p:cNvPr>
          <p:cNvSpPr txBox="1"/>
          <p:nvPr/>
        </p:nvSpPr>
        <p:spPr>
          <a:xfrm>
            <a:off x="4142058" y="2805968"/>
            <a:ext cx="3505937" cy="206210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200" b="1" dirty="0">
                <a:latin typeface="Segoe UI" panose="020B0502040204020203" pitchFamily="34" charset="0"/>
                <a:ea typeface="Calibri"/>
                <a:cs typeface="Segoe UI" panose="020B0502040204020203" pitchFamily="34" charset="0"/>
              </a:rPr>
              <a:t>What is one fact about vaping you learned so far?</a:t>
            </a:r>
            <a:endParaRPr lang="en-US" sz="3200" dirty="0">
              <a:latin typeface="Segoe UI" panose="020B0502040204020203" pitchFamily="34" charset="0"/>
              <a:cs typeface="Segoe UI" panose="020B0502040204020203" pitchFamily="34" charset="0"/>
            </a:endParaRPr>
          </a:p>
        </p:txBody>
      </p:sp>
      <p:pic>
        <p:nvPicPr>
          <p:cNvPr id="3" name="Picture 2" descr="A colorful rectangular sign with black text&#10;&#10;AI-generated content may be incorrect.">
            <a:extLst>
              <a:ext uri="{FF2B5EF4-FFF2-40B4-BE49-F238E27FC236}">
                <a16:creationId xmlns:a16="http://schemas.microsoft.com/office/drawing/2014/main" id="{3BCA2F0C-1AFB-EFF4-98FF-7B43620FA1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3013" y="39271"/>
            <a:ext cx="1667409" cy="1244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9328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7DC38-8CEB-F4D9-01DF-9844122F7C7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7C732F7-CCD1-8D7F-FB23-84D2AB073C50}"/>
              </a:ext>
            </a:extLst>
          </p:cNvPr>
          <p:cNvSpPr txBox="1"/>
          <p:nvPr/>
        </p:nvSpPr>
        <p:spPr>
          <a:xfrm>
            <a:off x="3287211" y="1887035"/>
            <a:ext cx="8598052" cy="33547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Segoe UI"/>
                <a:cs typeface="Segoe UI"/>
              </a:rPr>
              <a:t>Why might adults</a:t>
            </a:r>
            <a:r>
              <a:rPr lang="en-US" sz="2400" b="1" dirty="0">
                <a:latin typeface="Segoe UI"/>
                <a:cs typeface="Segoe UI"/>
              </a:rPr>
              <a:t> vape?</a:t>
            </a:r>
            <a:endParaRPr lang="en-US" sz="2400" dirty="0">
              <a:latin typeface="Segoe UI"/>
              <a:cs typeface="Segoe UI"/>
            </a:endParaRPr>
          </a:p>
          <a:p>
            <a:pPr marL="685800" indent="-228600"/>
            <a:endParaRPr lang="en-US" sz="2000" dirty="0">
              <a:latin typeface="Segoe UI" panose="020B0502040204020203" pitchFamily="34" charset="0"/>
              <a:cs typeface="Segoe UI" panose="020B0502040204020203" pitchFamily="34" charset="0"/>
            </a:endParaRPr>
          </a:p>
          <a:p>
            <a:pPr marL="685800" indent="-228600"/>
            <a:endParaRPr lang="en-US" sz="2000" dirty="0">
              <a:latin typeface="Segoe UI" panose="020B0502040204020203" pitchFamily="34" charset="0"/>
              <a:cs typeface="Segoe UI" panose="020B0502040204020203" pitchFamily="34" charset="0"/>
            </a:endParaRPr>
          </a:p>
          <a:p>
            <a:pPr marL="685800" indent="-228600"/>
            <a:endParaRPr lang="en-US" sz="2000" dirty="0">
              <a:latin typeface="Segoe UI" panose="020B0502040204020203" pitchFamily="34" charset="0"/>
              <a:cs typeface="Segoe UI" panose="020B0502040204020203" pitchFamily="34" charset="0"/>
            </a:endParaRPr>
          </a:p>
          <a:p>
            <a:pPr marL="685800" indent="-228600"/>
            <a:endParaRPr lang="en-US" sz="2000" dirty="0">
              <a:latin typeface="Segoe UI" panose="020B0502040204020203" pitchFamily="34" charset="0"/>
              <a:cs typeface="Segoe UI" panose="020B0502040204020203" pitchFamily="34" charset="0"/>
            </a:endParaRPr>
          </a:p>
          <a:p>
            <a:pPr marL="685800" indent="-228600"/>
            <a:endParaRPr lang="en-US" sz="2000" dirty="0">
              <a:latin typeface="Segoe UI" panose="020B0502040204020203" pitchFamily="34" charset="0"/>
              <a:cs typeface="Segoe UI" panose="020B0502040204020203" pitchFamily="34" charset="0"/>
            </a:endParaRPr>
          </a:p>
          <a:p>
            <a:pPr marL="685800" indent="-228600"/>
            <a:endParaRPr lang="en-US" sz="2000" dirty="0">
              <a:latin typeface="Segoe UI" panose="020B0502040204020203" pitchFamily="34" charset="0"/>
              <a:ea typeface="Calibri"/>
              <a:cs typeface="Segoe UI" panose="020B0502040204020203" pitchFamily="34" charset="0"/>
            </a:endParaRPr>
          </a:p>
          <a:p>
            <a:pPr marL="685800" indent="-228600"/>
            <a:endParaRPr lang="en-US" sz="2000" dirty="0">
              <a:latin typeface="Segoe UI" panose="020B0502040204020203" pitchFamily="34" charset="0"/>
              <a:ea typeface="Calibri"/>
              <a:cs typeface="Segoe UI" panose="020B0502040204020203" pitchFamily="34" charset="0"/>
            </a:endParaRPr>
          </a:p>
          <a:p>
            <a:r>
              <a:rPr lang="en-US" sz="2400" dirty="0">
                <a:latin typeface="Segoe UI" panose="020B0502040204020203" pitchFamily="34" charset="0"/>
                <a:ea typeface="Calibri"/>
                <a:cs typeface="Segoe UI" panose="020B0502040204020203" pitchFamily="34" charset="0"/>
              </a:rPr>
              <a:t>Write down 3 reasons why most young people decide </a:t>
            </a:r>
            <a:r>
              <a:rPr lang="en-US" sz="2400" b="1" dirty="0">
                <a:latin typeface="Segoe UI" panose="020B0502040204020203" pitchFamily="34" charset="0"/>
                <a:ea typeface="Calibri"/>
                <a:cs typeface="Segoe UI" panose="020B0502040204020203" pitchFamily="34" charset="0"/>
              </a:rPr>
              <a:t>not</a:t>
            </a:r>
            <a:r>
              <a:rPr lang="en-US" sz="2400" dirty="0">
                <a:latin typeface="Segoe UI" panose="020B0502040204020203" pitchFamily="34" charset="0"/>
                <a:ea typeface="Calibri"/>
                <a:cs typeface="Segoe UI" panose="020B0502040204020203" pitchFamily="34" charset="0"/>
              </a:rPr>
              <a:t> to vape. </a:t>
            </a:r>
            <a:endParaRPr lang="en-US" sz="2400" dirty="0">
              <a:latin typeface="Segoe UI" panose="020B0502040204020203" pitchFamily="34" charset="0"/>
              <a:cs typeface="Segoe UI" panose="020B0502040204020203" pitchFamily="34" charset="0"/>
            </a:endParaRPr>
          </a:p>
        </p:txBody>
      </p:sp>
      <p:pic>
        <p:nvPicPr>
          <p:cNvPr id="2" name="Picture 1" descr="A screenshot of a screen">
            <a:extLst>
              <a:ext uri="{FF2B5EF4-FFF2-40B4-BE49-F238E27FC236}">
                <a16:creationId xmlns:a16="http://schemas.microsoft.com/office/drawing/2014/main" id="{C051602B-B832-C520-A1C9-1A6C73190C03}"/>
              </a:ext>
            </a:extLst>
          </p:cNvPr>
          <p:cNvPicPr>
            <a:picLocks noChangeAspect="1"/>
          </p:cNvPicPr>
          <p:nvPr/>
        </p:nvPicPr>
        <p:blipFill>
          <a:blip r:embed="rId3"/>
          <a:srcRect l="40042" t="29848" r="39725" b="27396"/>
          <a:stretch/>
        </p:blipFill>
        <p:spPr>
          <a:xfrm>
            <a:off x="144379" y="1849117"/>
            <a:ext cx="2685632" cy="3967627"/>
          </a:xfrm>
          <a:prstGeom prst="rect">
            <a:avLst/>
          </a:prstGeom>
        </p:spPr>
      </p:pic>
      <p:sp>
        <p:nvSpPr>
          <p:cNvPr id="5" name="Title 5">
            <a:extLst>
              <a:ext uri="{FF2B5EF4-FFF2-40B4-BE49-F238E27FC236}">
                <a16:creationId xmlns:a16="http://schemas.microsoft.com/office/drawing/2014/main" id="{C2420215-97AB-8FC9-A4B3-DD5D1A071E39}"/>
              </a:ext>
            </a:extLst>
          </p:cNvPr>
          <p:cNvSpPr txBox="1">
            <a:spLocks/>
          </p:cNvSpPr>
          <p:nvPr/>
        </p:nvSpPr>
        <p:spPr>
          <a:xfrm>
            <a:off x="-14645" y="1"/>
            <a:ext cx="12192000" cy="1244998"/>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dirty="0">
                <a:effectLst>
                  <a:outerShdw blurRad="50800" dist="38100" dir="2700000" algn="tl" rotWithShape="0">
                    <a:prstClr val="black">
                      <a:alpha val="40000"/>
                    </a:prstClr>
                  </a:outerShdw>
                </a:effectLst>
                <a:latin typeface="Segoe UI" panose="020B0502040204020203" pitchFamily="34" charset="0"/>
                <a:cs typeface="Segoe UI" panose="020B0502040204020203" pitchFamily="34" charset="0"/>
              </a:rPr>
              <a:t>Activity: Decisions about Vaping</a:t>
            </a:r>
          </a:p>
        </p:txBody>
      </p:sp>
      <p:pic>
        <p:nvPicPr>
          <p:cNvPr id="6" name="Picture 5" descr="A screenshot of a screen">
            <a:extLst>
              <a:ext uri="{FF2B5EF4-FFF2-40B4-BE49-F238E27FC236}">
                <a16:creationId xmlns:a16="http://schemas.microsoft.com/office/drawing/2014/main" id="{3C879A98-7E10-D0CC-D9DB-00E74691EF8B}"/>
              </a:ext>
            </a:extLst>
          </p:cNvPr>
          <p:cNvPicPr>
            <a:picLocks noChangeAspect="1"/>
          </p:cNvPicPr>
          <p:nvPr/>
        </p:nvPicPr>
        <p:blipFill>
          <a:blip r:embed="rId3"/>
          <a:srcRect l="3919" t="34341" r="78813" b="50000"/>
          <a:stretch/>
        </p:blipFill>
        <p:spPr>
          <a:xfrm>
            <a:off x="3442152" y="2380502"/>
            <a:ext cx="3045489" cy="1931484"/>
          </a:xfrm>
          <a:prstGeom prst="rect">
            <a:avLst/>
          </a:prstGeom>
        </p:spPr>
      </p:pic>
      <p:pic>
        <p:nvPicPr>
          <p:cNvPr id="8" name="Picture 7" descr="A screenshot of a screen">
            <a:extLst>
              <a:ext uri="{FF2B5EF4-FFF2-40B4-BE49-F238E27FC236}">
                <a16:creationId xmlns:a16="http://schemas.microsoft.com/office/drawing/2014/main" id="{81F85002-7D99-746C-3E85-5D990196AE91}"/>
              </a:ext>
            </a:extLst>
          </p:cNvPr>
          <p:cNvPicPr>
            <a:picLocks noChangeAspect="1"/>
          </p:cNvPicPr>
          <p:nvPr/>
        </p:nvPicPr>
        <p:blipFill>
          <a:blip r:embed="rId3"/>
          <a:srcRect l="3919" t="34341" r="78813" b="50000"/>
          <a:stretch/>
        </p:blipFill>
        <p:spPr>
          <a:xfrm>
            <a:off x="3442152" y="5397267"/>
            <a:ext cx="2162334" cy="1371377"/>
          </a:xfrm>
          <a:prstGeom prst="rect">
            <a:avLst/>
          </a:prstGeom>
        </p:spPr>
      </p:pic>
      <p:pic>
        <p:nvPicPr>
          <p:cNvPr id="9" name="Picture 8" descr="A screenshot of a screen">
            <a:extLst>
              <a:ext uri="{FF2B5EF4-FFF2-40B4-BE49-F238E27FC236}">
                <a16:creationId xmlns:a16="http://schemas.microsoft.com/office/drawing/2014/main" id="{FF890E99-6E0F-E177-97BD-25B25AE6095A}"/>
              </a:ext>
            </a:extLst>
          </p:cNvPr>
          <p:cNvPicPr>
            <a:picLocks noChangeAspect="1"/>
          </p:cNvPicPr>
          <p:nvPr/>
        </p:nvPicPr>
        <p:blipFill>
          <a:blip r:embed="rId3"/>
          <a:srcRect l="3919" t="34341" r="78813" b="50000"/>
          <a:stretch/>
        </p:blipFill>
        <p:spPr>
          <a:xfrm>
            <a:off x="5916575" y="5430410"/>
            <a:ext cx="2162334" cy="1371377"/>
          </a:xfrm>
          <a:prstGeom prst="rect">
            <a:avLst/>
          </a:prstGeom>
        </p:spPr>
      </p:pic>
      <p:pic>
        <p:nvPicPr>
          <p:cNvPr id="10" name="Picture 9" descr="A screenshot of a screen">
            <a:extLst>
              <a:ext uri="{FF2B5EF4-FFF2-40B4-BE49-F238E27FC236}">
                <a16:creationId xmlns:a16="http://schemas.microsoft.com/office/drawing/2014/main" id="{3D3C9582-6A81-AB1E-649B-C08D9F4813B4}"/>
              </a:ext>
            </a:extLst>
          </p:cNvPr>
          <p:cNvPicPr>
            <a:picLocks noChangeAspect="1"/>
          </p:cNvPicPr>
          <p:nvPr/>
        </p:nvPicPr>
        <p:blipFill>
          <a:blip r:embed="rId3"/>
          <a:srcRect l="3919" t="34341" r="78813" b="50000"/>
          <a:stretch/>
        </p:blipFill>
        <p:spPr>
          <a:xfrm>
            <a:off x="8241574" y="5444952"/>
            <a:ext cx="2011957" cy="1276006"/>
          </a:xfrm>
          <a:prstGeom prst="rect">
            <a:avLst/>
          </a:prstGeom>
        </p:spPr>
      </p:pic>
      <p:pic>
        <p:nvPicPr>
          <p:cNvPr id="3" name="Picture 2" descr="A colorful rectangular sign with black text&#10;&#10;AI-generated content may be incorrect.">
            <a:extLst>
              <a:ext uri="{FF2B5EF4-FFF2-40B4-BE49-F238E27FC236}">
                <a16:creationId xmlns:a16="http://schemas.microsoft.com/office/drawing/2014/main" id="{E030245B-8141-6996-D82B-FF12992EE0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5808" y="0"/>
            <a:ext cx="1667409" cy="1244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3578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2D351-7ECF-2447-09AF-64F791F155C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454E431-DBBC-CCAD-D13E-B318CA6AE659}"/>
              </a:ext>
            </a:extLst>
          </p:cNvPr>
          <p:cNvSpPr txBox="1"/>
          <p:nvPr/>
        </p:nvSpPr>
        <p:spPr>
          <a:xfrm>
            <a:off x="3287211" y="1887035"/>
            <a:ext cx="8598052" cy="33547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Segoe UI" panose="020B0502040204020203" pitchFamily="34" charset="0"/>
                <a:cs typeface="Segoe UI" panose="020B0502040204020203" pitchFamily="34" charset="0"/>
              </a:rPr>
              <a:t>Write down a reason why adults</a:t>
            </a:r>
            <a:r>
              <a:rPr lang="en-US" sz="2400" b="1" dirty="0">
                <a:latin typeface="Segoe UI" panose="020B0502040204020203" pitchFamily="34" charset="0"/>
                <a:cs typeface="Segoe UI" panose="020B0502040204020203" pitchFamily="34" charset="0"/>
              </a:rPr>
              <a:t> might vape</a:t>
            </a:r>
            <a:endParaRPr lang="en-US" sz="2400" dirty="0">
              <a:latin typeface="Segoe UI" panose="020B0502040204020203" pitchFamily="34" charset="0"/>
              <a:cs typeface="Segoe UI" panose="020B0502040204020203" pitchFamily="34" charset="0"/>
            </a:endParaRPr>
          </a:p>
          <a:p>
            <a:pPr marL="685800" indent="-228600"/>
            <a:endParaRPr lang="en-US" sz="2000" dirty="0">
              <a:latin typeface="Segoe UI" panose="020B0502040204020203" pitchFamily="34" charset="0"/>
              <a:cs typeface="Segoe UI" panose="020B0502040204020203" pitchFamily="34" charset="0"/>
            </a:endParaRPr>
          </a:p>
          <a:p>
            <a:pPr marL="685800" indent="-228600"/>
            <a:endParaRPr lang="en-US" sz="2000" dirty="0">
              <a:latin typeface="Segoe UI" panose="020B0502040204020203" pitchFamily="34" charset="0"/>
              <a:cs typeface="Segoe UI" panose="020B0502040204020203" pitchFamily="34" charset="0"/>
            </a:endParaRPr>
          </a:p>
          <a:p>
            <a:pPr marL="685800" indent="-228600"/>
            <a:endParaRPr lang="en-US" sz="2000" dirty="0">
              <a:latin typeface="Segoe UI" panose="020B0502040204020203" pitchFamily="34" charset="0"/>
              <a:cs typeface="Segoe UI" panose="020B0502040204020203" pitchFamily="34" charset="0"/>
            </a:endParaRPr>
          </a:p>
          <a:p>
            <a:pPr marL="685800" indent="-228600"/>
            <a:endParaRPr lang="en-US" sz="2000" dirty="0">
              <a:latin typeface="Segoe UI" panose="020B0502040204020203" pitchFamily="34" charset="0"/>
              <a:cs typeface="Segoe UI" panose="020B0502040204020203" pitchFamily="34" charset="0"/>
            </a:endParaRPr>
          </a:p>
          <a:p>
            <a:pPr marL="685800" indent="-228600"/>
            <a:endParaRPr lang="en-US" sz="2000" dirty="0">
              <a:latin typeface="Segoe UI" panose="020B0502040204020203" pitchFamily="34" charset="0"/>
              <a:cs typeface="Segoe UI" panose="020B0502040204020203" pitchFamily="34" charset="0"/>
            </a:endParaRPr>
          </a:p>
          <a:p>
            <a:pPr marL="685800" indent="-228600"/>
            <a:endParaRPr lang="en-US" sz="2000" dirty="0">
              <a:latin typeface="Segoe UI" panose="020B0502040204020203" pitchFamily="34" charset="0"/>
              <a:ea typeface="Calibri"/>
              <a:cs typeface="Segoe UI" panose="020B0502040204020203" pitchFamily="34" charset="0"/>
            </a:endParaRPr>
          </a:p>
          <a:p>
            <a:pPr marL="685800" indent="-228600"/>
            <a:endParaRPr lang="en-US" sz="2000" dirty="0">
              <a:latin typeface="Segoe UI" panose="020B0502040204020203" pitchFamily="34" charset="0"/>
              <a:ea typeface="Calibri"/>
              <a:cs typeface="Segoe UI" panose="020B0502040204020203" pitchFamily="34" charset="0"/>
            </a:endParaRPr>
          </a:p>
          <a:p>
            <a:r>
              <a:rPr lang="en-US" sz="2400" dirty="0">
                <a:latin typeface="Segoe UI" panose="020B0502040204020203" pitchFamily="34" charset="0"/>
                <a:ea typeface="Calibri"/>
                <a:cs typeface="Segoe UI" panose="020B0502040204020203" pitchFamily="34" charset="0"/>
              </a:rPr>
              <a:t>Write down three reasons why most young people decide </a:t>
            </a:r>
            <a:r>
              <a:rPr lang="en-US" sz="2400" b="1" dirty="0">
                <a:latin typeface="Segoe UI" panose="020B0502040204020203" pitchFamily="34" charset="0"/>
                <a:ea typeface="Calibri"/>
                <a:cs typeface="Segoe UI" panose="020B0502040204020203" pitchFamily="34" charset="0"/>
              </a:rPr>
              <a:t>not</a:t>
            </a:r>
            <a:r>
              <a:rPr lang="en-US" sz="2400" dirty="0">
                <a:latin typeface="Segoe UI" panose="020B0502040204020203" pitchFamily="34" charset="0"/>
                <a:ea typeface="Calibri"/>
                <a:cs typeface="Segoe UI" panose="020B0502040204020203" pitchFamily="34" charset="0"/>
              </a:rPr>
              <a:t> to vape</a:t>
            </a:r>
            <a:r>
              <a:rPr lang="en-US" sz="2400" dirty="0">
                <a:latin typeface="Segoe UI" panose="020B0502040204020203" pitchFamily="34" charset="0"/>
                <a:cs typeface="Segoe UI" panose="020B0502040204020203" pitchFamily="34" charset="0"/>
              </a:rPr>
              <a:t> </a:t>
            </a:r>
          </a:p>
        </p:txBody>
      </p:sp>
      <p:pic>
        <p:nvPicPr>
          <p:cNvPr id="2" name="Picture 1" descr="A screenshot of a screen">
            <a:extLst>
              <a:ext uri="{FF2B5EF4-FFF2-40B4-BE49-F238E27FC236}">
                <a16:creationId xmlns:a16="http://schemas.microsoft.com/office/drawing/2014/main" id="{73E33D06-BE9E-421C-DB78-837A60F75982}"/>
              </a:ext>
            </a:extLst>
          </p:cNvPr>
          <p:cNvPicPr>
            <a:picLocks noChangeAspect="1"/>
          </p:cNvPicPr>
          <p:nvPr/>
        </p:nvPicPr>
        <p:blipFill>
          <a:blip r:embed="rId3"/>
          <a:srcRect l="40042" t="29848" r="39725" b="27396"/>
          <a:stretch/>
        </p:blipFill>
        <p:spPr>
          <a:xfrm>
            <a:off x="144379" y="1849117"/>
            <a:ext cx="2685632" cy="3967627"/>
          </a:xfrm>
          <a:prstGeom prst="rect">
            <a:avLst/>
          </a:prstGeom>
        </p:spPr>
      </p:pic>
      <p:sp>
        <p:nvSpPr>
          <p:cNvPr id="5" name="Title 5">
            <a:extLst>
              <a:ext uri="{FF2B5EF4-FFF2-40B4-BE49-F238E27FC236}">
                <a16:creationId xmlns:a16="http://schemas.microsoft.com/office/drawing/2014/main" id="{0D7CE8D4-6512-DCFD-1AD6-AE8B6B08755E}"/>
              </a:ext>
            </a:extLst>
          </p:cNvPr>
          <p:cNvSpPr txBox="1">
            <a:spLocks/>
          </p:cNvSpPr>
          <p:nvPr/>
        </p:nvSpPr>
        <p:spPr>
          <a:xfrm>
            <a:off x="0" y="0"/>
            <a:ext cx="12192000" cy="1045029"/>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dirty="0">
                <a:effectLst>
                  <a:outerShdw blurRad="50800" dist="38100" dir="2700000" algn="tl" rotWithShape="0">
                    <a:prstClr val="black">
                      <a:alpha val="40000"/>
                    </a:prstClr>
                  </a:outerShdw>
                </a:effectLst>
                <a:latin typeface="Segoe UI" panose="020B0502040204020203" pitchFamily="34" charset="0"/>
                <a:cs typeface="Segoe UI" panose="020B0502040204020203" pitchFamily="34" charset="0"/>
              </a:rPr>
              <a:t>Activity: Decisions about Vaping</a:t>
            </a:r>
          </a:p>
        </p:txBody>
      </p:sp>
      <p:pic>
        <p:nvPicPr>
          <p:cNvPr id="6" name="Picture 5" descr="A screenshot of a screen">
            <a:extLst>
              <a:ext uri="{FF2B5EF4-FFF2-40B4-BE49-F238E27FC236}">
                <a16:creationId xmlns:a16="http://schemas.microsoft.com/office/drawing/2014/main" id="{1F0FC149-AEB0-C60D-0633-9B529F670D55}"/>
              </a:ext>
            </a:extLst>
          </p:cNvPr>
          <p:cNvPicPr>
            <a:picLocks noChangeAspect="1"/>
          </p:cNvPicPr>
          <p:nvPr/>
        </p:nvPicPr>
        <p:blipFill>
          <a:blip r:embed="rId3"/>
          <a:srcRect l="3919" t="34341" r="78813" b="50000"/>
          <a:stretch/>
        </p:blipFill>
        <p:spPr>
          <a:xfrm>
            <a:off x="3442152" y="2380502"/>
            <a:ext cx="3045489" cy="1931484"/>
          </a:xfrm>
          <a:prstGeom prst="rect">
            <a:avLst/>
          </a:prstGeom>
        </p:spPr>
      </p:pic>
      <p:pic>
        <p:nvPicPr>
          <p:cNvPr id="8" name="Picture 7" descr="A screenshot of a screen">
            <a:extLst>
              <a:ext uri="{FF2B5EF4-FFF2-40B4-BE49-F238E27FC236}">
                <a16:creationId xmlns:a16="http://schemas.microsoft.com/office/drawing/2014/main" id="{21F00AE7-A898-BDC9-99AF-7BE8C215DFDA}"/>
              </a:ext>
            </a:extLst>
          </p:cNvPr>
          <p:cNvPicPr>
            <a:picLocks noChangeAspect="1"/>
          </p:cNvPicPr>
          <p:nvPr/>
        </p:nvPicPr>
        <p:blipFill>
          <a:blip r:embed="rId3"/>
          <a:srcRect l="3919" t="34341" r="78813" b="50000"/>
          <a:stretch/>
        </p:blipFill>
        <p:spPr>
          <a:xfrm>
            <a:off x="3442152" y="5397267"/>
            <a:ext cx="2162334" cy="1371377"/>
          </a:xfrm>
          <a:prstGeom prst="rect">
            <a:avLst/>
          </a:prstGeom>
        </p:spPr>
      </p:pic>
      <p:pic>
        <p:nvPicPr>
          <p:cNvPr id="9" name="Picture 8" descr="A screenshot of a screen">
            <a:extLst>
              <a:ext uri="{FF2B5EF4-FFF2-40B4-BE49-F238E27FC236}">
                <a16:creationId xmlns:a16="http://schemas.microsoft.com/office/drawing/2014/main" id="{384FCB5B-8841-52C6-5480-E920F25C60A1}"/>
              </a:ext>
            </a:extLst>
          </p:cNvPr>
          <p:cNvPicPr>
            <a:picLocks noChangeAspect="1"/>
          </p:cNvPicPr>
          <p:nvPr/>
        </p:nvPicPr>
        <p:blipFill>
          <a:blip r:embed="rId3"/>
          <a:srcRect l="3919" t="34341" r="78813" b="50000"/>
          <a:stretch/>
        </p:blipFill>
        <p:spPr>
          <a:xfrm>
            <a:off x="5916575" y="5430410"/>
            <a:ext cx="2162334" cy="1371377"/>
          </a:xfrm>
          <a:prstGeom prst="rect">
            <a:avLst/>
          </a:prstGeom>
        </p:spPr>
      </p:pic>
      <p:pic>
        <p:nvPicPr>
          <p:cNvPr id="10" name="Picture 9" descr="A screenshot of a screen">
            <a:extLst>
              <a:ext uri="{FF2B5EF4-FFF2-40B4-BE49-F238E27FC236}">
                <a16:creationId xmlns:a16="http://schemas.microsoft.com/office/drawing/2014/main" id="{9169C647-B78E-2594-28E3-22C9C5F15AC1}"/>
              </a:ext>
            </a:extLst>
          </p:cNvPr>
          <p:cNvPicPr>
            <a:picLocks noChangeAspect="1"/>
          </p:cNvPicPr>
          <p:nvPr/>
        </p:nvPicPr>
        <p:blipFill>
          <a:blip r:embed="rId3"/>
          <a:srcRect l="3919" t="34341" r="78813" b="50000"/>
          <a:stretch/>
        </p:blipFill>
        <p:spPr>
          <a:xfrm>
            <a:off x="8241574" y="5444952"/>
            <a:ext cx="2011957" cy="1276006"/>
          </a:xfrm>
          <a:prstGeom prst="rect">
            <a:avLst/>
          </a:prstGeom>
        </p:spPr>
      </p:pic>
      <p:sp>
        <p:nvSpPr>
          <p:cNvPr id="3" name="TextBox 2">
            <a:extLst>
              <a:ext uri="{FF2B5EF4-FFF2-40B4-BE49-F238E27FC236}">
                <a16:creationId xmlns:a16="http://schemas.microsoft.com/office/drawing/2014/main" id="{11BC1791-0914-2450-0103-9286C356EC74}"/>
              </a:ext>
            </a:extLst>
          </p:cNvPr>
          <p:cNvSpPr txBox="1"/>
          <p:nvPr/>
        </p:nvSpPr>
        <p:spPr>
          <a:xfrm>
            <a:off x="3891443" y="2917694"/>
            <a:ext cx="2314575" cy="707886"/>
          </a:xfrm>
          <a:prstGeom prst="rect">
            <a:avLst/>
          </a:prstGeom>
          <a:noFill/>
        </p:spPr>
        <p:txBody>
          <a:bodyPr wrap="square" rtlCol="0">
            <a:spAutoFit/>
          </a:bodyPr>
          <a:lstStyle/>
          <a:p>
            <a:r>
              <a:rPr lang="en-GB" sz="2000" b="1" dirty="0"/>
              <a:t>To help them stop smoking</a:t>
            </a:r>
          </a:p>
        </p:txBody>
      </p:sp>
      <p:sp>
        <p:nvSpPr>
          <p:cNvPr id="7" name="TextBox 6">
            <a:extLst>
              <a:ext uri="{FF2B5EF4-FFF2-40B4-BE49-F238E27FC236}">
                <a16:creationId xmlns:a16="http://schemas.microsoft.com/office/drawing/2014/main" id="{A301CB99-7756-57D0-CA81-E2CD5CD1543A}"/>
              </a:ext>
            </a:extLst>
          </p:cNvPr>
          <p:cNvSpPr txBox="1"/>
          <p:nvPr/>
        </p:nvSpPr>
        <p:spPr>
          <a:xfrm>
            <a:off x="3891889" y="5786926"/>
            <a:ext cx="1474187" cy="371475"/>
          </a:xfrm>
          <a:prstGeom prst="rect">
            <a:avLst/>
          </a:prstGeom>
          <a:noFill/>
        </p:spPr>
        <p:txBody>
          <a:bodyPr wrap="square" rtlCol="0">
            <a:spAutoFit/>
          </a:bodyPr>
          <a:lstStyle/>
          <a:p>
            <a:r>
              <a:rPr lang="en-GB" dirty="0"/>
              <a:t>Bad for me? </a:t>
            </a:r>
          </a:p>
        </p:txBody>
      </p:sp>
      <p:sp>
        <p:nvSpPr>
          <p:cNvPr id="11" name="TextBox 10">
            <a:extLst>
              <a:ext uri="{FF2B5EF4-FFF2-40B4-BE49-F238E27FC236}">
                <a16:creationId xmlns:a16="http://schemas.microsoft.com/office/drawing/2014/main" id="{C074A101-33C7-58AF-62BA-4FBA31703329}"/>
              </a:ext>
            </a:extLst>
          </p:cNvPr>
          <p:cNvSpPr txBox="1"/>
          <p:nvPr/>
        </p:nvSpPr>
        <p:spPr>
          <a:xfrm>
            <a:off x="6103989" y="5802792"/>
            <a:ext cx="1837003" cy="369332"/>
          </a:xfrm>
          <a:prstGeom prst="rect">
            <a:avLst/>
          </a:prstGeom>
          <a:noFill/>
        </p:spPr>
        <p:txBody>
          <a:bodyPr wrap="square" rtlCol="0">
            <a:spAutoFit/>
          </a:bodyPr>
          <a:lstStyle/>
          <a:p>
            <a:r>
              <a:rPr lang="en-GB" dirty="0"/>
              <a:t>Get into trouble?</a:t>
            </a:r>
          </a:p>
        </p:txBody>
      </p:sp>
      <p:sp>
        <p:nvSpPr>
          <p:cNvPr id="12" name="TextBox 11">
            <a:extLst>
              <a:ext uri="{FF2B5EF4-FFF2-40B4-BE49-F238E27FC236}">
                <a16:creationId xmlns:a16="http://schemas.microsoft.com/office/drawing/2014/main" id="{1097DD1A-8E3A-E1B2-D933-392CB56C90CE}"/>
              </a:ext>
            </a:extLst>
          </p:cNvPr>
          <p:cNvSpPr txBox="1"/>
          <p:nvPr/>
        </p:nvSpPr>
        <p:spPr>
          <a:xfrm>
            <a:off x="8587314" y="5816744"/>
            <a:ext cx="1828800" cy="369332"/>
          </a:xfrm>
          <a:prstGeom prst="rect">
            <a:avLst/>
          </a:prstGeom>
          <a:noFill/>
        </p:spPr>
        <p:txBody>
          <a:bodyPr wrap="square" rtlCol="0">
            <a:spAutoFit/>
          </a:bodyPr>
          <a:lstStyle/>
          <a:p>
            <a:r>
              <a:rPr lang="en-GB" dirty="0"/>
              <a:t>It’s addictive</a:t>
            </a:r>
          </a:p>
        </p:txBody>
      </p:sp>
      <p:pic>
        <p:nvPicPr>
          <p:cNvPr id="14" name="Picture 2" descr="A colorful rectangular sign with black text&#10;&#10;AI-generated content may be incorrect.">
            <a:extLst>
              <a:ext uri="{FF2B5EF4-FFF2-40B4-BE49-F238E27FC236}">
                <a16:creationId xmlns:a16="http://schemas.microsoft.com/office/drawing/2014/main" id="{CDFE875E-616F-2069-E32D-63DE05D241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24591" y="0"/>
            <a:ext cx="1667409" cy="1244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9831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F8C5B-A412-2647-F05F-C8E3D765766B}"/>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76B51141-EFD0-27EB-2A21-DB65F79F1C04}"/>
              </a:ext>
            </a:extLst>
          </p:cNvPr>
          <p:cNvSpPr txBox="1">
            <a:spLocks/>
          </p:cNvSpPr>
          <p:nvPr/>
        </p:nvSpPr>
        <p:spPr>
          <a:xfrm>
            <a:off x="0" y="-104617"/>
            <a:ext cx="12192000" cy="1349616"/>
          </a:xfrm>
          <a:prstGeom prst="rect">
            <a:avLst/>
          </a:prstGeom>
          <a:solidFill>
            <a:srgbClr val="F8941F"/>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200" b="1" dirty="0">
                <a:solidFill>
                  <a:schemeClr val="bg1"/>
                </a:solidFill>
                <a:effectLst>
                  <a:outerShdw blurRad="50800" dist="38100" dir="2700000" algn="tl" rotWithShape="0">
                    <a:prstClr val="black">
                      <a:alpha val="40000"/>
                    </a:prstClr>
                  </a:outerShdw>
                </a:effectLst>
                <a:latin typeface="Segoe UI" panose="020B0502040204020203" pitchFamily="34" charset="0"/>
                <a:cs typeface="Segoe UI" panose="020B0502040204020203" pitchFamily="34" charset="0"/>
              </a:rPr>
              <a:t>What can you remember?</a:t>
            </a:r>
            <a:endParaRPr lang="en-US" dirty="0">
              <a:solidFill>
                <a:schemeClr val="bg1"/>
              </a:solidFill>
              <a:latin typeface="Segoe UI" panose="020B0502040204020203" pitchFamily="34" charset="0"/>
              <a:cs typeface="Segoe UI" panose="020B0502040204020203" pitchFamily="34" charset="0"/>
            </a:endParaRPr>
          </a:p>
        </p:txBody>
      </p:sp>
      <p:sp>
        <p:nvSpPr>
          <p:cNvPr id="11" name="Speech Bubble: Oval 10">
            <a:extLst>
              <a:ext uri="{FF2B5EF4-FFF2-40B4-BE49-F238E27FC236}">
                <a16:creationId xmlns:a16="http://schemas.microsoft.com/office/drawing/2014/main" id="{5EF891C7-1B94-6E24-B009-A6FC2BEC8C66}"/>
              </a:ext>
            </a:extLst>
          </p:cNvPr>
          <p:cNvSpPr/>
          <p:nvPr/>
        </p:nvSpPr>
        <p:spPr>
          <a:xfrm rot="16200000" flipH="1">
            <a:off x="4319086" y="3586482"/>
            <a:ext cx="2704735" cy="3333388"/>
          </a:xfrm>
          <a:prstGeom prst="wedgeEllipseCallout">
            <a:avLst/>
          </a:prstGeom>
          <a:solidFill>
            <a:schemeClr val="bg1"/>
          </a:solidFill>
          <a:ln w="76200">
            <a:solidFill>
              <a:srgbClr val="8D245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dirty="0"/>
              <a:t>Na</a:t>
            </a:r>
          </a:p>
        </p:txBody>
      </p:sp>
      <p:sp>
        <p:nvSpPr>
          <p:cNvPr id="13" name="TextBox 12">
            <a:extLst>
              <a:ext uri="{FF2B5EF4-FFF2-40B4-BE49-F238E27FC236}">
                <a16:creationId xmlns:a16="http://schemas.microsoft.com/office/drawing/2014/main" id="{0F9A0881-EA5C-4452-011D-CEB4F2385CDF}"/>
              </a:ext>
            </a:extLst>
          </p:cNvPr>
          <p:cNvSpPr txBox="1"/>
          <p:nvPr/>
        </p:nvSpPr>
        <p:spPr>
          <a:xfrm>
            <a:off x="4314975" y="4391279"/>
            <a:ext cx="2769768"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dirty="0">
                <a:latin typeface="Segoe UI" panose="020B0502040204020203" pitchFamily="34" charset="0"/>
                <a:ea typeface="Calibri"/>
                <a:cs typeface="Segoe UI" panose="020B0502040204020203" pitchFamily="34" charset="0"/>
              </a:rPr>
              <a:t>Give a reason why people under 18 should not vape</a:t>
            </a:r>
            <a:endParaRPr lang="en-US" dirty="0">
              <a:latin typeface="Segoe UI" panose="020B0502040204020203" pitchFamily="34" charset="0"/>
              <a:cs typeface="Segoe UI" panose="020B0502040204020203" pitchFamily="34" charset="0"/>
            </a:endParaRPr>
          </a:p>
        </p:txBody>
      </p:sp>
      <p:sp>
        <p:nvSpPr>
          <p:cNvPr id="15" name="Speech Bubble: Oval 14">
            <a:extLst>
              <a:ext uri="{FF2B5EF4-FFF2-40B4-BE49-F238E27FC236}">
                <a16:creationId xmlns:a16="http://schemas.microsoft.com/office/drawing/2014/main" id="{A3BE2DB2-4CF1-87F3-6F16-2C57FB11FB33}"/>
              </a:ext>
            </a:extLst>
          </p:cNvPr>
          <p:cNvSpPr/>
          <p:nvPr/>
        </p:nvSpPr>
        <p:spPr>
          <a:xfrm rot="16380000" flipH="1">
            <a:off x="1220024" y="812859"/>
            <a:ext cx="2601413" cy="4159963"/>
          </a:xfrm>
          <a:prstGeom prst="wedgeEllipseCallout">
            <a:avLst/>
          </a:prstGeom>
          <a:solidFill>
            <a:schemeClr val="bg1"/>
          </a:solidFill>
          <a:ln w="76200">
            <a:solidFill>
              <a:srgbClr val="8D245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dirty="0"/>
              <a:t>Na</a:t>
            </a:r>
          </a:p>
        </p:txBody>
      </p:sp>
      <p:sp>
        <p:nvSpPr>
          <p:cNvPr id="17" name="TextBox 16">
            <a:extLst>
              <a:ext uri="{FF2B5EF4-FFF2-40B4-BE49-F238E27FC236}">
                <a16:creationId xmlns:a16="http://schemas.microsoft.com/office/drawing/2014/main" id="{B42B79C7-E14A-D5F2-B95F-C4FE008DD87C}"/>
              </a:ext>
            </a:extLst>
          </p:cNvPr>
          <p:cNvSpPr txBox="1"/>
          <p:nvPr/>
        </p:nvSpPr>
        <p:spPr>
          <a:xfrm>
            <a:off x="864020" y="2165360"/>
            <a:ext cx="350593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dirty="0">
                <a:latin typeface="Segoe UI" panose="020B0502040204020203" pitchFamily="34" charset="0"/>
                <a:ea typeface="Calibri"/>
                <a:cs typeface="Segoe UI" panose="020B0502040204020203" pitchFamily="34" charset="0"/>
              </a:rPr>
              <a:t>Name two </a:t>
            </a:r>
            <a:r>
              <a:rPr lang="en-GB" sz="2400" b="1" u="sng" dirty="0">
                <a:latin typeface="Segoe UI" panose="020B0502040204020203" pitchFamily="34" charset="0"/>
                <a:ea typeface="Calibri"/>
                <a:cs typeface="Segoe UI" panose="020B0502040204020203" pitchFamily="34" charset="0"/>
              </a:rPr>
              <a:t>immediate </a:t>
            </a:r>
            <a:r>
              <a:rPr lang="en-GB" sz="2400" b="1" dirty="0">
                <a:latin typeface="Segoe UI" panose="020B0502040204020203" pitchFamily="34" charset="0"/>
                <a:ea typeface="Calibri"/>
                <a:cs typeface="Segoe UI" panose="020B0502040204020203" pitchFamily="34" charset="0"/>
              </a:rPr>
              <a:t>effects of vaping</a:t>
            </a:r>
          </a:p>
        </p:txBody>
      </p:sp>
      <p:sp>
        <p:nvSpPr>
          <p:cNvPr id="18" name="Speech Bubble: Oval 17">
            <a:extLst>
              <a:ext uri="{FF2B5EF4-FFF2-40B4-BE49-F238E27FC236}">
                <a16:creationId xmlns:a16="http://schemas.microsoft.com/office/drawing/2014/main" id="{B9AD8810-098C-F29C-6886-5E25559B8482}"/>
              </a:ext>
            </a:extLst>
          </p:cNvPr>
          <p:cNvSpPr/>
          <p:nvPr/>
        </p:nvSpPr>
        <p:spPr>
          <a:xfrm rot="16380000" flipH="1">
            <a:off x="7582427" y="617798"/>
            <a:ext cx="2420599" cy="4289116"/>
          </a:xfrm>
          <a:prstGeom prst="wedgeEllipseCallout">
            <a:avLst/>
          </a:prstGeom>
          <a:solidFill>
            <a:schemeClr val="bg1"/>
          </a:solidFill>
          <a:ln w="76200">
            <a:solidFill>
              <a:srgbClr val="8D245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dirty="0"/>
              <a:t>Na</a:t>
            </a:r>
          </a:p>
        </p:txBody>
      </p:sp>
      <p:sp>
        <p:nvSpPr>
          <p:cNvPr id="19" name="TextBox 12">
            <a:extLst>
              <a:ext uri="{FF2B5EF4-FFF2-40B4-BE49-F238E27FC236}">
                <a16:creationId xmlns:a16="http://schemas.microsoft.com/office/drawing/2014/main" id="{3F0E357A-0037-2139-2D18-01639369788F}"/>
              </a:ext>
            </a:extLst>
          </p:cNvPr>
          <p:cNvSpPr txBox="1"/>
          <p:nvPr/>
        </p:nvSpPr>
        <p:spPr>
          <a:xfrm>
            <a:off x="7040096" y="2167943"/>
            <a:ext cx="3505937"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b="1" dirty="0">
                <a:latin typeface="Segoe UI" panose="020B0502040204020203" pitchFamily="34" charset="0"/>
                <a:ea typeface="Calibri"/>
                <a:cs typeface="Segoe UI" panose="020B0502040204020203" pitchFamily="34" charset="0"/>
              </a:rPr>
              <a:t>Name two </a:t>
            </a:r>
            <a:r>
              <a:rPr lang="en-GB" sz="2400" b="1" u="sng" dirty="0">
                <a:latin typeface="Segoe UI" panose="020B0502040204020203" pitchFamily="34" charset="0"/>
                <a:ea typeface="Calibri"/>
                <a:cs typeface="Segoe UI" panose="020B0502040204020203" pitchFamily="34" charset="0"/>
              </a:rPr>
              <a:t>long term</a:t>
            </a:r>
            <a:r>
              <a:rPr lang="en-GB" sz="2400" b="1" dirty="0">
                <a:latin typeface="Segoe UI" panose="020B0502040204020203" pitchFamily="34" charset="0"/>
                <a:ea typeface="Calibri"/>
                <a:cs typeface="Segoe UI" panose="020B0502040204020203" pitchFamily="34" charset="0"/>
              </a:rPr>
              <a:t> effects of vaping</a:t>
            </a:r>
            <a:endParaRPr lang="en-GB" sz="2400" dirty="0">
              <a:latin typeface="Segoe UI" panose="020B0502040204020203" pitchFamily="34" charset="0"/>
              <a:cs typeface="Segoe UI" panose="020B0502040204020203" pitchFamily="34" charset="0"/>
            </a:endParaRPr>
          </a:p>
        </p:txBody>
      </p:sp>
      <p:pic>
        <p:nvPicPr>
          <p:cNvPr id="2" name="Picture 2" descr="A colorful rectangular sign with black text&#10;&#10;AI-generated content may be incorrect.">
            <a:extLst>
              <a:ext uri="{FF2B5EF4-FFF2-40B4-BE49-F238E27FC236}">
                <a16:creationId xmlns:a16="http://schemas.microsoft.com/office/drawing/2014/main" id="{ACC46AC0-4293-5521-12B1-62805E1A61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25809" y="0"/>
            <a:ext cx="1667409" cy="1244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93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15" grpId="0" animBg="1"/>
      <p:bldP spid="17" grpId="0"/>
      <p:bldP spid="18" grpId="0" animBg="1"/>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B9401-DF6F-470D-DE84-58B2F98EFB93}"/>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03BB9F6-1513-E5D9-D5E3-41D68F9C1231}"/>
              </a:ext>
            </a:extLst>
          </p:cNvPr>
          <p:cNvSpPr txBox="1">
            <a:spLocks/>
          </p:cNvSpPr>
          <p:nvPr/>
        </p:nvSpPr>
        <p:spPr>
          <a:xfrm>
            <a:off x="0" y="-68018"/>
            <a:ext cx="12192000" cy="1313017"/>
          </a:xfrm>
          <a:prstGeom prst="rect">
            <a:avLst/>
          </a:prstGeom>
          <a:solidFill>
            <a:srgbClr val="F8941F"/>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200" b="1" dirty="0">
                <a:solidFill>
                  <a:schemeClr val="bg1"/>
                </a:solidFill>
                <a:effectLst>
                  <a:outerShdw blurRad="50800" dist="38100" dir="2700000" algn="tl" rotWithShape="0">
                    <a:prstClr val="black">
                      <a:alpha val="40000"/>
                    </a:prstClr>
                  </a:outerShdw>
                </a:effectLst>
                <a:latin typeface="Arial"/>
                <a:cs typeface="Arial"/>
              </a:rPr>
              <a:t>What can you remember?</a:t>
            </a:r>
            <a:endParaRPr lang="en-US" dirty="0">
              <a:solidFill>
                <a:schemeClr val="bg1"/>
              </a:solidFill>
            </a:endParaRPr>
          </a:p>
        </p:txBody>
      </p:sp>
      <p:sp>
        <p:nvSpPr>
          <p:cNvPr id="11" name="Speech Bubble: Oval 10">
            <a:extLst>
              <a:ext uri="{FF2B5EF4-FFF2-40B4-BE49-F238E27FC236}">
                <a16:creationId xmlns:a16="http://schemas.microsoft.com/office/drawing/2014/main" id="{0508DCBF-2617-9F29-0442-4D960097F3E3}"/>
              </a:ext>
            </a:extLst>
          </p:cNvPr>
          <p:cNvSpPr/>
          <p:nvPr/>
        </p:nvSpPr>
        <p:spPr>
          <a:xfrm rot="16200000" flipH="1">
            <a:off x="4519272" y="3386296"/>
            <a:ext cx="2704735" cy="3733760"/>
          </a:xfrm>
          <a:prstGeom prst="wedgeEllipseCallout">
            <a:avLst/>
          </a:prstGeom>
          <a:solidFill>
            <a:schemeClr val="bg1"/>
          </a:solidFill>
          <a:ln w="76200">
            <a:solidFill>
              <a:srgbClr val="8D245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dirty="0"/>
              <a:t>Na</a:t>
            </a:r>
          </a:p>
        </p:txBody>
      </p:sp>
      <p:sp>
        <p:nvSpPr>
          <p:cNvPr id="13" name="TextBox 12">
            <a:extLst>
              <a:ext uri="{FF2B5EF4-FFF2-40B4-BE49-F238E27FC236}">
                <a16:creationId xmlns:a16="http://schemas.microsoft.com/office/drawing/2014/main" id="{A3F74157-212B-F925-F054-05144E541675}"/>
              </a:ext>
            </a:extLst>
          </p:cNvPr>
          <p:cNvSpPr txBox="1"/>
          <p:nvPr/>
        </p:nvSpPr>
        <p:spPr>
          <a:xfrm>
            <a:off x="4369957" y="4347970"/>
            <a:ext cx="2769768"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dirty="0">
                <a:latin typeface="Segoe UI" panose="020B0502040204020203" pitchFamily="34" charset="0"/>
                <a:ea typeface="Calibri"/>
                <a:cs typeface="Segoe UI" panose="020B0502040204020203" pitchFamily="34" charset="0"/>
              </a:rPr>
              <a:t>Give a reason why people under 18 should not vape:</a:t>
            </a:r>
            <a:endParaRPr lang="en-US" dirty="0">
              <a:latin typeface="Segoe UI" panose="020B0502040204020203" pitchFamily="34" charset="0"/>
              <a:ea typeface="Calibri"/>
              <a:cs typeface="Segoe UI" panose="020B0502040204020203" pitchFamily="34" charset="0"/>
            </a:endParaRPr>
          </a:p>
          <a:p>
            <a:pPr algn="ctr"/>
            <a:r>
              <a:rPr lang="en-GB" dirty="0">
                <a:latin typeface="Segoe UI" panose="020B0502040204020203" pitchFamily="34" charset="0"/>
                <a:ea typeface="Calibri"/>
                <a:cs typeface="Segoe UI" panose="020B0502040204020203" pitchFamily="34" charset="0"/>
              </a:rPr>
              <a:t>Damages brain development, learning development, concentration levels</a:t>
            </a:r>
          </a:p>
        </p:txBody>
      </p:sp>
      <p:sp>
        <p:nvSpPr>
          <p:cNvPr id="15" name="Speech Bubble: Oval 14">
            <a:extLst>
              <a:ext uri="{FF2B5EF4-FFF2-40B4-BE49-F238E27FC236}">
                <a16:creationId xmlns:a16="http://schemas.microsoft.com/office/drawing/2014/main" id="{96EB8723-3811-369C-1820-B3C5F21637EF}"/>
              </a:ext>
            </a:extLst>
          </p:cNvPr>
          <p:cNvSpPr/>
          <p:nvPr/>
        </p:nvSpPr>
        <p:spPr>
          <a:xfrm rot="16380000" flipH="1">
            <a:off x="1220024" y="1011645"/>
            <a:ext cx="2601413" cy="4159963"/>
          </a:xfrm>
          <a:prstGeom prst="wedgeEllipseCallout">
            <a:avLst/>
          </a:prstGeom>
          <a:solidFill>
            <a:schemeClr val="bg1"/>
          </a:solidFill>
          <a:ln w="76200">
            <a:solidFill>
              <a:srgbClr val="8D245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dirty="0"/>
              <a:t>Na</a:t>
            </a:r>
          </a:p>
        </p:txBody>
      </p:sp>
      <p:sp>
        <p:nvSpPr>
          <p:cNvPr id="17" name="TextBox 16">
            <a:extLst>
              <a:ext uri="{FF2B5EF4-FFF2-40B4-BE49-F238E27FC236}">
                <a16:creationId xmlns:a16="http://schemas.microsoft.com/office/drawing/2014/main" id="{DA323923-77CE-E040-C952-F2C321D33AF6}"/>
              </a:ext>
            </a:extLst>
          </p:cNvPr>
          <p:cNvSpPr txBox="1"/>
          <p:nvPr/>
        </p:nvSpPr>
        <p:spPr>
          <a:xfrm>
            <a:off x="864020" y="2364146"/>
            <a:ext cx="3505937"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dirty="0">
                <a:latin typeface="Segoe UI" panose="020B0502040204020203" pitchFamily="34" charset="0"/>
                <a:ea typeface="Calibri"/>
                <a:cs typeface="Segoe UI" panose="020B0502040204020203" pitchFamily="34" charset="0"/>
              </a:rPr>
              <a:t>Name two </a:t>
            </a:r>
            <a:r>
              <a:rPr lang="en-GB" sz="2400" b="1" u="sng" dirty="0">
                <a:latin typeface="Segoe UI" panose="020B0502040204020203" pitchFamily="34" charset="0"/>
                <a:ea typeface="Calibri"/>
                <a:cs typeface="Segoe UI" panose="020B0502040204020203" pitchFamily="34" charset="0"/>
              </a:rPr>
              <a:t>immediate </a:t>
            </a:r>
            <a:r>
              <a:rPr lang="en-GB" sz="2400" b="1" dirty="0">
                <a:latin typeface="Segoe UI" panose="020B0502040204020203" pitchFamily="34" charset="0"/>
                <a:ea typeface="Calibri"/>
                <a:cs typeface="Segoe UI" panose="020B0502040204020203" pitchFamily="34" charset="0"/>
              </a:rPr>
              <a:t>effects of vaping:</a:t>
            </a:r>
            <a:br>
              <a:rPr lang="en-GB" sz="2400" b="1" dirty="0">
                <a:latin typeface="Segoe UI" panose="020B0502040204020203" pitchFamily="34" charset="0"/>
                <a:ea typeface="Calibri"/>
                <a:cs typeface="Segoe UI" panose="020B0502040204020203" pitchFamily="34" charset="0"/>
              </a:rPr>
            </a:br>
            <a:r>
              <a:rPr lang="en-GB" sz="2400" dirty="0">
                <a:latin typeface="Segoe UI" panose="020B0502040204020203" pitchFamily="34" charset="0"/>
                <a:ea typeface="Calibri"/>
                <a:cs typeface="Segoe UI" panose="020B0502040204020203" pitchFamily="34" charset="0"/>
              </a:rPr>
              <a:t>Feeling sick, jittery, headache, dizzy</a:t>
            </a:r>
          </a:p>
        </p:txBody>
      </p:sp>
      <p:sp>
        <p:nvSpPr>
          <p:cNvPr id="18" name="Speech Bubble: Oval 17">
            <a:extLst>
              <a:ext uri="{FF2B5EF4-FFF2-40B4-BE49-F238E27FC236}">
                <a16:creationId xmlns:a16="http://schemas.microsoft.com/office/drawing/2014/main" id="{0508DCBF-2617-9F29-0442-4D960097F3E3}"/>
              </a:ext>
            </a:extLst>
          </p:cNvPr>
          <p:cNvSpPr/>
          <p:nvPr/>
        </p:nvSpPr>
        <p:spPr>
          <a:xfrm rot="16380000" flipH="1">
            <a:off x="7582427" y="816584"/>
            <a:ext cx="2420599" cy="4289116"/>
          </a:xfrm>
          <a:prstGeom prst="wedgeEllipseCallout">
            <a:avLst/>
          </a:prstGeom>
          <a:solidFill>
            <a:schemeClr val="bg1"/>
          </a:solidFill>
          <a:ln w="76200">
            <a:solidFill>
              <a:srgbClr val="8D245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dirty="0"/>
              <a:t>Na</a:t>
            </a:r>
          </a:p>
        </p:txBody>
      </p:sp>
      <p:sp>
        <p:nvSpPr>
          <p:cNvPr id="19" name="TextBox 12">
            <a:extLst>
              <a:ext uri="{FF2B5EF4-FFF2-40B4-BE49-F238E27FC236}">
                <a16:creationId xmlns:a16="http://schemas.microsoft.com/office/drawing/2014/main" id="{A3F74157-212B-F925-F054-05144E541675}"/>
              </a:ext>
            </a:extLst>
          </p:cNvPr>
          <p:cNvSpPr txBox="1"/>
          <p:nvPr/>
        </p:nvSpPr>
        <p:spPr>
          <a:xfrm>
            <a:off x="7092288" y="2011825"/>
            <a:ext cx="3505937" cy="193899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b="1" dirty="0">
                <a:latin typeface="Segoe UI" panose="020B0502040204020203" pitchFamily="34" charset="0"/>
                <a:ea typeface="Calibri"/>
                <a:cs typeface="Segoe UI" panose="020B0502040204020203" pitchFamily="34" charset="0"/>
              </a:rPr>
              <a:t>Name two </a:t>
            </a:r>
            <a:r>
              <a:rPr lang="en-GB" sz="2400" b="1" u="sng" dirty="0">
                <a:latin typeface="Segoe UI" panose="020B0502040204020203" pitchFamily="34" charset="0"/>
                <a:ea typeface="Calibri"/>
                <a:cs typeface="Segoe UI" panose="020B0502040204020203" pitchFamily="34" charset="0"/>
              </a:rPr>
              <a:t>long term</a:t>
            </a:r>
            <a:r>
              <a:rPr lang="en-GB" sz="2400" b="1" dirty="0">
                <a:latin typeface="Segoe UI" panose="020B0502040204020203" pitchFamily="34" charset="0"/>
                <a:ea typeface="Calibri"/>
                <a:cs typeface="Segoe UI" panose="020B0502040204020203" pitchFamily="34" charset="0"/>
              </a:rPr>
              <a:t> effects of vaping:</a:t>
            </a:r>
          </a:p>
          <a:p>
            <a:pPr algn="ctr"/>
            <a:r>
              <a:rPr lang="en-GB" sz="2400" dirty="0">
                <a:latin typeface="Segoe UI" panose="020B0502040204020203" pitchFamily="34" charset="0"/>
                <a:ea typeface="Calibri"/>
                <a:cs typeface="Segoe UI" panose="020B0502040204020203" pitchFamily="34" charset="0"/>
              </a:rPr>
              <a:t>Lung problems, mouth problems, heart problems</a:t>
            </a:r>
          </a:p>
        </p:txBody>
      </p:sp>
      <p:pic>
        <p:nvPicPr>
          <p:cNvPr id="4" name="Picture 2" descr="A colorful rectangular sign with black text&#10;&#10;AI-generated content may be incorrect.">
            <a:extLst>
              <a:ext uri="{FF2B5EF4-FFF2-40B4-BE49-F238E27FC236}">
                <a16:creationId xmlns:a16="http://schemas.microsoft.com/office/drawing/2014/main" id="{885FAA98-307F-59E3-C1F8-4AC3F346E5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5687" y="21505"/>
            <a:ext cx="1667409" cy="1244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521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15" grpId="0" animBg="1"/>
      <p:bldP spid="17" grpId="0"/>
      <p:bldP spid="18" grpId="0" animBg="1"/>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mpty speech bubbles">
            <a:extLst>
              <a:ext uri="{FF2B5EF4-FFF2-40B4-BE49-F238E27FC236}">
                <a16:creationId xmlns:a16="http://schemas.microsoft.com/office/drawing/2014/main" id="{6E964E8D-B2D1-F474-52C5-292A6F34DA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89" y="1144225"/>
            <a:ext cx="7870575" cy="5617522"/>
          </a:xfrm>
          <a:prstGeom prst="rect">
            <a:avLst/>
          </a:prstGeom>
        </p:spPr>
      </p:pic>
      <p:sp>
        <p:nvSpPr>
          <p:cNvPr id="5" name="Title 5">
            <a:extLst>
              <a:ext uri="{FF2B5EF4-FFF2-40B4-BE49-F238E27FC236}">
                <a16:creationId xmlns:a16="http://schemas.microsoft.com/office/drawing/2014/main" id="{33162319-8DE2-D80B-1788-D9EDAD973044}"/>
              </a:ext>
            </a:extLst>
          </p:cNvPr>
          <p:cNvSpPr txBox="1">
            <a:spLocks/>
          </p:cNvSpPr>
          <p:nvPr/>
        </p:nvSpPr>
        <p:spPr>
          <a:xfrm>
            <a:off x="0" y="4508"/>
            <a:ext cx="12192000" cy="1139716"/>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dirty="0">
                <a:effectLst>
                  <a:outerShdw blurRad="50800" dist="38100" dir="2700000" algn="tl" rotWithShape="0">
                    <a:prstClr val="black">
                      <a:alpha val="40000"/>
                    </a:prstClr>
                  </a:outerShdw>
                </a:effectLst>
                <a:latin typeface="Segoe UI" panose="020B0502040204020203" pitchFamily="34" charset="0"/>
                <a:cs typeface="Segoe UI" panose="020B0502040204020203" pitchFamily="34" charset="0"/>
              </a:rPr>
              <a:t>Who influences our thoughts, views and decisions?</a:t>
            </a:r>
          </a:p>
        </p:txBody>
      </p:sp>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7CBA0465-EE29-053F-A974-8E06258CF580}"/>
                  </a:ext>
                </a:extLst>
              </p14:cNvPr>
              <p14:cNvContentPartPr/>
              <p14:nvPr/>
            </p14:nvContentPartPr>
            <p14:xfrm>
              <a:off x="8065417" y="1858990"/>
              <a:ext cx="645740" cy="604209"/>
            </p14:xfrm>
          </p:contentPart>
        </mc:Choice>
        <mc:Fallback xmlns="">
          <p:pic>
            <p:nvPicPr>
              <p:cNvPr id="6" name="Ink 5">
                <a:extLst>
                  <a:ext uri="{FF2B5EF4-FFF2-40B4-BE49-F238E27FC236}">
                    <a16:creationId xmlns:a16="http://schemas.microsoft.com/office/drawing/2014/main" id="{7CBA0465-EE29-053F-A974-8E06258CF580}"/>
                  </a:ext>
                </a:extLst>
              </p:cNvPr>
              <p:cNvPicPr/>
              <p:nvPr/>
            </p:nvPicPr>
            <p:blipFill>
              <a:blip r:embed="rId5"/>
              <a:stretch>
                <a:fillRect/>
              </a:stretch>
            </p:blipFill>
            <p:spPr>
              <a:xfrm>
                <a:off x="8002427" y="1796014"/>
                <a:ext cx="771361" cy="729801"/>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1B4DF44C-A2EC-B1FF-4E47-148168E10CC8}"/>
                  </a:ext>
                </a:extLst>
              </p14:cNvPr>
              <p14:cNvContentPartPr/>
              <p14:nvPr/>
            </p14:nvContentPartPr>
            <p14:xfrm>
              <a:off x="7645197" y="4386481"/>
              <a:ext cx="835200" cy="705240"/>
            </p14:xfrm>
          </p:contentPart>
        </mc:Choice>
        <mc:Fallback xmlns="">
          <p:pic>
            <p:nvPicPr>
              <p:cNvPr id="7" name="Ink 6">
                <a:extLst>
                  <a:ext uri="{FF2B5EF4-FFF2-40B4-BE49-F238E27FC236}">
                    <a16:creationId xmlns:a16="http://schemas.microsoft.com/office/drawing/2014/main" id="{1B4DF44C-A2EC-B1FF-4E47-148168E10CC8}"/>
                  </a:ext>
                </a:extLst>
              </p:cNvPr>
              <p:cNvPicPr/>
              <p:nvPr/>
            </p:nvPicPr>
            <p:blipFill>
              <a:blip r:embed="rId7"/>
              <a:stretch>
                <a:fillRect/>
              </a:stretch>
            </p:blipFill>
            <p:spPr>
              <a:xfrm>
                <a:off x="7582197" y="4323449"/>
                <a:ext cx="960840" cy="830944"/>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D920C45D-0132-20D0-1542-B4BAA299989F}"/>
                  </a:ext>
                </a:extLst>
              </p14:cNvPr>
              <p14:cNvContentPartPr/>
              <p14:nvPr/>
            </p14:nvContentPartPr>
            <p14:xfrm>
              <a:off x="7742037" y="4562161"/>
              <a:ext cx="360" cy="360"/>
            </p14:xfrm>
          </p:contentPart>
        </mc:Choice>
        <mc:Fallback xmlns="">
          <p:pic>
            <p:nvPicPr>
              <p:cNvPr id="11" name="Ink 10">
                <a:extLst>
                  <a:ext uri="{FF2B5EF4-FFF2-40B4-BE49-F238E27FC236}">
                    <a16:creationId xmlns:a16="http://schemas.microsoft.com/office/drawing/2014/main" id="{D920C45D-0132-20D0-1542-B4BAA299989F}"/>
                  </a:ext>
                </a:extLst>
              </p:cNvPr>
              <p:cNvPicPr/>
              <p:nvPr/>
            </p:nvPicPr>
            <p:blipFill>
              <a:blip r:embed="rId12"/>
              <a:stretch>
                <a:fillRect/>
              </a:stretch>
            </p:blipFill>
            <p:spPr>
              <a:xfrm>
                <a:off x="7679037" y="449916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Ink 11">
                <a:extLst>
                  <a:ext uri="{FF2B5EF4-FFF2-40B4-BE49-F238E27FC236}">
                    <a16:creationId xmlns:a16="http://schemas.microsoft.com/office/drawing/2014/main" id="{960BABF7-581D-BD8E-338A-180EE975F2A5}"/>
                  </a:ext>
                </a:extLst>
              </p14:cNvPr>
              <p14:cNvContentPartPr/>
              <p14:nvPr/>
            </p14:nvContentPartPr>
            <p14:xfrm>
              <a:off x="7640157" y="4364520"/>
              <a:ext cx="102600" cy="165600"/>
            </p14:xfrm>
          </p:contentPart>
        </mc:Choice>
        <mc:Fallback xmlns="">
          <p:pic>
            <p:nvPicPr>
              <p:cNvPr id="12" name="Ink 11">
                <a:extLst>
                  <a:ext uri="{FF2B5EF4-FFF2-40B4-BE49-F238E27FC236}">
                    <a16:creationId xmlns:a16="http://schemas.microsoft.com/office/drawing/2014/main" id="{960BABF7-581D-BD8E-338A-180EE975F2A5}"/>
                  </a:ext>
                </a:extLst>
              </p:cNvPr>
              <p:cNvPicPr/>
              <p:nvPr/>
            </p:nvPicPr>
            <p:blipFill>
              <a:blip r:embed="rId14"/>
              <a:stretch>
                <a:fillRect/>
              </a:stretch>
            </p:blipFill>
            <p:spPr>
              <a:xfrm>
                <a:off x="7577157" y="4301520"/>
                <a:ext cx="228240" cy="291240"/>
              </a:xfrm>
              <a:prstGeom prst="rect">
                <a:avLst/>
              </a:prstGeom>
            </p:spPr>
          </p:pic>
        </mc:Fallback>
      </mc:AlternateContent>
      <p:pic>
        <p:nvPicPr>
          <p:cNvPr id="16" name="Picture 15" descr="A white oval with purple edges&#10;&#10;Description automatically generated">
            <a:extLst>
              <a:ext uri="{FF2B5EF4-FFF2-40B4-BE49-F238E27FC236}">
                <a16:creationId xmlns:a16="http://schemas.microsoft.com/office/drawing/2014/main" id="{32FDAE10-458B-4829-90BB-7263032DE62D}"/>
              </a:ext>
            </a:extLst>
          </p:cNvPr>
          <p:cNvPicPr>
            <a:picLocks noChangeAspect="1"/>
          </p:cNvPicPr>
          <p:nvPr/>
        </p:nvPicPr>
        <p:blipFill>
          <a:blip r:embed="rId15"/>
          <a:stretch>
            <a:fillRect/>
          </a:stretch>
        </p:blipFill>
        <p:spPr>
          <a:xfrm>
            <a:off x="5276929" y="2044765"/>
            <a:ext cx="6868456" cy="3170285"/>
          </a:xfrm>
          <a:prstGeom prst="rect">
            <a:avLst/>
          </a:prstGeom>
        </p:spPr>
      </p:pic>
      <p:sp>
        <p:nvSpPr>
          <p:cNvPr id="3" name="TextBox 2">
            <a:extLst>
              <a:ext uri="{FF2B5EF4-FFF2-40B4-BE49-F238E27FC236}">
                <a16:creationId xmlns:a16="http://schemas.microsoft.com/office/drawing/2014/main" id="{9A5B4437-EEE4-463E-97E5-B2068A471595}"/>
              </a:ext>
            </a:extLst>
          </p:cNvPr>
          <p:cNvSpPr txBox="1"/>
          <p:nvPr/>
        </p:nvSpPr>
        <p:spPr>
          <a:xfrm>
            <a:off x="6768597" y="2480456"/>
            <a:ext cx="4101687" cy="2246769"/>
          </a:xfrm>
          <a:prstGeom prst="rect">
            <a:avLst/>
          </a:prstGeom>
          <a:noFill/>
        </p:spPr>
        <p:txBody>
          <a:bodyPr wrap="square" rtlCol="0">
            <a:spAutoFit/>
          </a:bodyPr>
          <a:lstStyle/>
          <a:p>
            <a:r>
              <a:rPr lang="en-GB" sz="2800" dirty="0">
                <a:latin typeface="Segoe UI" panose="020B0502040204020203" pitchFamily="34" charset="0"/>
                <a:cs typeface="Segoe UI" panose="020B0502040204020203" pitchFamily="34" charset="0"/>
              </a:rPr>
              <a:t>Think/Pair/Share:</a:t>
            </a:r>
          </a:p>
          <a:p>
            <a:endParaRPr lang="en-GB" sz="2800" dirty="0">
              <a:latin typeface="Segoe UI" panose="020B0502040204020203" pitchFamily="34" charset="0"/>
              <a:cs typeface="Segoe UI" panose="020B0502040204020203" pitchFamily="34" charset="0"/>
            </a:endParaRPr>
          </a:p>
          <a:p>
            <a:r>
              <a:rPr lang="en-GB" sz="2800" dirty="0">
                <a:latin typeface="Segoe UI" panose="020B0502040204020203" pitchFamily="34" charset="0"/>
                <a:cs typeface="Segoe UI" panose="020B0502040204020203" pitchFamily="34" charset="0"/>
              </a:rPr>
              <a:t>Who has an influence on our thoughts, actions or behaviour?  </a:t>
            </a:r>
          </a:p>
        </p:txBody>
      </p:sp>
      <p:pic>
        <p:nvPicPr>
          <p:cNvPr id="2050" name="Picture 2" descr="A colorful rectangular sign with black text&#10;&#10;AI-generated content may be incorrect.">
            <a:extLst>
              <a:ext uri="{FF2B5EF4-FFF2-40B4-BE49-F238E27FC236}">
                <a16:creationId xmlns:a16="http://schemas.microsoft.com/office/drawing/2014/main" id="{48B112D1-C10E-4573-A4EC-4B6231A7301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269001" y="5243970"/>
            <a:ext cx="1667409" cy="1244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357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99641-CD7F-574A-1629-0DBC72AD20C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A12214F-6A36-FFB8-64D0-52B2C885B9EE}"/>
              </a:ext>
            </a:extLst>
          </p:cNvPr>
          <p:cNvSpPr/>
          <p:nvPr/>
        </p:nvSpPr>
        <p:spPr>
          <a:xfrm>
            <a:off x="7376907" y="34326"/>
            <a:ext cx="4813994" cy="6891479"/>
          </a:xfrm>
          <a:prstGeom prst="rect">
            <a:avLst/>
          </a:prstGeom>
          <a:solidFill>
            <a:srgbClr val="F8941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a:solidFill>
                  <a:schemeClr val="tx1"/>
                </a:solidFill>
                <a:latin typeface="Arial"/>
                <a:cs typeface="Arial"/>
              </a:rPr>
              <a:t>In pairs, think of all the reasons why Sam should, or should not try the vape. </a:t>
            </a:r>
          </a:p>
          <a:p>
            <a:pPr algn="ctr"/>
            <a:endParaRPr lang="en-US" sz="2400" dirty="0">
              <a:solidFill>
                <a:schemeClr val="tx1"/>
              </a:solidFill>
              <a:latin typeface="Arial"/>
              <a:cs typeface="Arial"/>
            </a:endParaRPr>
          </a:p>
          <a:p>
            <a:pPr algn="ctr"/>
            <a:r>
              <a:rPr lang="en-US" sz="2400" dirty="0">
                <a:solidFill>
                  <a:schemeClr val="tx1"/>
                </a:solidFill>
                <a:latin typeface="Arial"/>
                <a:cs typeface="Arial"/>
              </a:rPr>
              <a:t>For example:</a:t>
            </a:r>
            <a:br>
              <a:rPr lang="en-US" sz="2400" dirty="0">
                <a:solidFill>
                  <a:schemeClr val="tx1"/>
                </a:solidFill>
                <a:latin typeface="Arial"/>
              </a:rPr>
            </a:br>
            <a:r>
              <a:rPr lang="en-US" sz="2400" dirty="0">
                <a:solidFill>
                  <a:schemeClr val="tx1"/>
                </a:solidFill>
                <a:latin typeface="Arial"/>
                <a:cs typeface="Arial"/>
              </a:rPr>
              <a:t>"Sam </a:t>
            </a:r>
            <a:r>
              <a:rPr lang="en-US" sz="2400" b="1" dirty="0">
                <a:solidFill>
                  <a:schemeClr val="tx1"/>
                </a:solidFill>
                <a:latin typeface="Arial"/>
                <a:cs typeface="Arial"/>
              </a:rPr>
              <a:t>should not</a:t>
            </a:r>
            <a:r>
              <a:rPr lang="en-US" sz="2400" dirty="0">
                <a:solidFill>
                  <a:schemeClr val="tx1"/>
                </a:solidFill>
                <a:latin typeface="Arial"/>
                <a:cs typeface="Arial"/>
              </a:rPr>
              <a:t> try the vape because he knows that vaping can be harmful"</a:t>
            </a:r>
          </a:p>
          <a:p>
            <a:pPr algn="ctr"/>
            <a:endParaRPr lang="en-US" sz="2400" dirty="0">
              <a:solidFill>
                <a:schemeClr val="tx1"/>
              </a:solidFill>
              <a:latin typeface="Arial"/>
              <a:cs typeface="Arial"/>
            </a:endParaRPr>
          </a:p>
          <a:p>
            <a:pPr algn="ctr"/>
            <a:r>
              <a:rPr lang="en-US" sz="2400" dirty="0">
                <a:solidFill>
                  <a:schemeClr val="tx1"/>
                </a:solidFill>
                <a:latin typeface="Arial"/>
                <a:cs typeface="Arial"/>
              </a:rPr>
              <a:t>"Sam </a:t>
            </a:r>
            <a:r>
              <a:rPr lang="en-US" sz="2400" b="1" dirty="0">
                <a:solidFill>
                  <a:schemeClr val="tx1"/>
                </a:solidFill>
                <a:latin typeface="Arial"/>
                <a:cs typeface="Arial"/>
              </a:rPr>
              <a:t>should </a:t>
            </a:r>
            <a:r>
              <a:rPr lang="en-US" sz="2400" dirty="0">
                <a:solidFill>
                  <a:schemeClr val="tx1"/>
                </a:solidFill>
                <a:latin typeface="Arial"/>
                <a:cs typeface="Arial"/>
              </a:rPr>
              <a:t>try the vape because he doesn't want to let his brother down"</a:t>
            </a:r>
          </a:p>
        </p:txBody>
      </p:sp>
      <p:sp>
        <p:nvSpPr>
          <p:cNvPr id="4" name="TextBox 3">
            <a:extLst>
              <a:ext uri="{FF2B5EF4-FFF2-40B4-BE49-F238E27FC236}">
                <a16:creationId xmlns:a16="http://schemas.microsoft.com/office/drawing/2014/main" id="{06DDFD20-BE5E-638C-040C-C189BD6A290B}"/>
              </a:ext>
            </a:extLst>
          </p:cNvPr>
          <p:cNvSpPr txBox="1"/>
          <p:nvPr/>
        </p:nvSpPr>
        <p:spPr>
          <a:xfrm>
            <a:off x="3236921" y="5027511"/>
            <a:ext cx="6381324" cy="4681216"/>
          </a:xfrm>
          <a:prstGeom prst="rect">
            <a:avLst/>
          </a:prstGeom>
        </p:spPr>
        <p:txBody>
          <a:bodyPr vert="horz" lIns="91440" tIns="45720" rIns="91440" bIns="45720" rtlCol="0" anchor="t">
            <a:normAutofit/>
          </a:bodyPr>
          <a:lstStyle/>
          <a:p>
            <a:pPr algn="ctr" eaLnBrk="1" hangingPunct="1">
              <a:lnSpc>
                <a:spcPct val="90000"/>
              </a:lnSpc>
              <a:spcAft>
                <a:spcPts val="600"/>
              </a:spcAft>
            </a:pPr>
            <a:endParaRPr lang="en-US" sz="3200" b="1" i="0">
              <a:solidFill>
                <a:srgbClr val="00B050"/>
              </a:solidFill>
            </a:endParaRPr>
          </a:p>
        </p:txBody>
      </p:sp>
      <p:sp>
        <p:nvSpPr>
          <p:cNvPr id="44" name="TextBox 43">
            <a:extLst>
              <a:ext uri="{FF2B5EF4-FFF2-40B4-BE49-F238E27FC236}">
                <a16:creationId xmlns:a16="http://schemas.microsoft.com/office/drawing/2014/main" id="{34DDDC70-64D9-AA16-1C84-47B2A4E982AD}"/>
              </a:ext>
            </a:extLst>
          </p:cNvPr>
          <p:cNvSpPr txBox="1"/>
          <p:nvPr/>
        </p:nvSpPr>
        <p:spPr>
          <a:xfrm>
            <a:off x="4340959" y="1683164"/>
            <a:ext cx="123045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i="0">
                <a:solidFill>
                  <a:schemeClr val="bg1"/>
                </a:solidFill>
              </a:rPr>
              <a:t>Learning</a:t>
            </a:r>
            <a:r>
              <a:rPr lang="en-US" b="1" i="0">
                <a:solidFill>
                  <a:schemeClr val="bg1"/>
                </a:solidFill>
                <a:latin typeface="Calibri"/>
                <a:cs typeface="Calibri"/>
              </a:rPr>
              <a:t> </a:t>
            </a:r>
            <a:endParaRPr lang="en-US" b="1">
              <a:solidFill>
                <a:schemeClr val="bg1"/>
              </a:solidFill>
            </a:endParaRPr>
          </a:p>
        </p:txBody>
      </p:sp>
      <p:sp>
        <p:nvSpPr>
          <p:cNvPr id="46" name="TextBox 45">
            <a:extLst>
              <a:ext uri="{FF2B5EF4-FFF2-40B4-BE49-F238E27FC236}">
                <a16:creationId xmlns:a16="http://schemas.microsoft.com/office/drawing/2014/main" id="{5EB35D5E-7BB3-2318-238C-E249773B065E}"/>
              </a:ext>
            </a:extLst>
          </p:cNvPr>
          <p:cNvSpPr txBox="1"/>
          <p:nvPr/>
        </p:nvSpPr>
        <p:spPr>
          <a:xfrm>
            <a:off x="5718278" y="3638951"/>
            <a:ext cx="101661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b="1" i="0">
                <a:solidFill>
                  <a:schemeClr val="bg1"/>
                </a:solidFill>
              </a:rPr>
              <a:t>Digital </a:t>
            </a:r>
            <a:endParaRPr lang="en-US" sz="1800" b="1">
              <a:solidFill>
                <a:schemeClr val="bg1"/>
              </a:solidFill>
            </a:endParaRPr>
          </a:p>
          <a:p>
            <a:pPr algn="ctr"/>
            <a:r>
              <a:rPr lang="en-US" sz="1800" b="1" i="0">
                <a:solidFill>
                  <a:schemeClr val="bg1"/>
                </a:solidFill>
              </a:rPr>
              <a:t>detox​</a:t>
            </a:r>
            <a:endParaRPr lang="en-US" sz="1800" b="1">
              <a:solidFill>
                <a:schemeClr val="bg1"/>
              </a:solidFill>
            </a:endParaRPr>
          </a:p>
        </p:txBody>
      </p:sp>
      <p:sp>
        <p:nvSpPr>
          <p:cNvPr id="29" name="TextBox 28">
            <a:extLst>
              <a:ext uri="{FF2B5EF4-FFF2-40B4-BE49-F238E27FC236}">
                <a16:creationId xmlns:a16="http://schemas.microsoft.com/office/drawing/2014/main" id="{AB79F304-B7DF-E855-A775-D9743AA79BC6}"/>
              </a:ext>
            </a:extLst>
          </p:cNvPr>
          <p:cNvSpPr txBox="1"/>
          <p:nvPr/>
        </p:nvSpPr>
        <p:spPr>
          <a:xfrm>
            <a:off x="1207373" y="5186074"/>
            <a:ext cx="9921875" cy="3085767"/>
          </a:xfrm>
          <a:prstGeom prst="rect">
            <a:avLst/>
          </a:prstGeom>
        </p:spPr>
        <p:txBody>
          <a:bodyPr vert="horz" lIns="91440" tIns="45720" rIns="91440" bIns="45720" rtlCol="0" anchor="t">
            <a:normAutofit/>
          </a:bodyPr>
          <a:lstStyle/>
          <a:p>
            <a:pPr algn="ctr" eaLnBrk="1" hangingPunct="1">
              <a:lnSpc>
                <a:spcPct val="90000"/>
              </a:lnSpc>
              <a:spcAft>
                <a:spcPts val="600"/>
              </a:spcAft>
            </a:pPr>
            <a:endParaRPr lang="en-US" sz="3200" b="1" i="0">
              <a:solidFill>
                <a:srgbClr val="00B050"/>
              </a:solidFill>
              <a:ea typeface="Helvetica Neue" panose="02000503000000020004" pitchFamily="2" charset="0"/>
            </a:endParaRPr>
          </a:p>
        </p:txBody>
      </p:sp>
      <p:sp>
        <p:nvSpPr>
          <p:cNvPr id="32" name="TextBox 31">
            <a:extLst>
              <a:ext uri="{FF2B5EF4-FFF2-40B4-BE49-F238E27FC236}">
                <a16:creationId xmlns:a16="http://schemas.microsoft.com/office/drawing/2014/main" id="{983AE3BA-8336-B91D-A8C2-3C57806F8AE5}"/>
              </a:ext>
            </a:extLst>
          </p:cNvPr>
          <p:cNvSpPr txBox="1"/>
          <p:nvPr/>
        </p:nvSpPr>
        <p:spPr>
          <a:xfrm>
            <a:off x="177680" y="1300450"/>
            <a:ext cx="7040117" cy="4678204"/>
          </a:xfrm>
          <a:prstGeom prst="rect">
            <a:avLst/>
          </a:prstGeom>
          <a:noFill/>
        </p:spPr>
        <p:txBody>
          <a:bodyPr wrap="square" lIns="91440" tIns="45720" rIns="91440" bIns="45720" anchor="t">
            <a:spAutoFit/>
          </a:bodyPr>
          <a:lstStyle/>
          <a:p>
            <a:r>
              <a:rPr lang="en-GB" sz="2000" dirty="0">
                <a:latin typeface="Arial"/>
                <a:ea typeface="+mn-lt"/>
                <a:cs typeface="+mn-lt"/>
              </a:rPr>
              <a:t>Sam is in his older brother’s room, looking for a phone charger. He finds a vape.</a:t>
            </a:r>
            <a:endParaRPr lang="en-US" dirty="0">
              <a:latin typeface="Arial"/>
              <a:ea typeface="+mn-lt"/>
              <a:cs typeface="+mn-lt"/>
            </a:endParaRPr>
          </a:p>
          <a:p>
            <a:endParaRPr lang="en-GB" sz="2000" dirty="0">
              <a:latin typeface="Arial"/>
              <a:ea typeface="+mn-lt"/>
              <a:cs typeface="+mn-lt"/>
            </a:endParaRPr>
          </a:p>
          <a:p>
            <a:r>
              <a:rPr lang="en-GB" sz="2000" b="1" dirty="0">
                <a:latin typeface="Arial"/>
                <a:ea typeface="+mn-lt"/>
                <a:cs typeface="+mn-lt"/>
              </a:rPr>
              <a:t>A few minutes later, his brother walks in and sees Sam holding it. “Hey, that’s mine,” he says. “It’s not a big deal. I only use it sometimes - it’s not like smoking. Do you want to try it?”</a:t>
            </a:r>
            <a:endParaRPr lang="en-GB" b="1" dirty="0">
              <a:latin typeface="Arial"/>
              <a:ea typeface="+mn-lt"/>
              <a:cs typeface="+mn-lt"/>
            </a:endParaRPr>
          </a:p>
          <a:p>
            <a:endParaRPr lang="en-GB" sz="2000" dirty="0">
              <a:latin typeface="Arial"/>
              <a:cs typeface="Arial"/>
            </a:endParaRPr>
          </a:p>
          <a:p>
            <a:r>
              <a:rPr lang="en-GB" sz="2000" dirty="0">
                <a:latin typeface="Arial"/>
                <a:ea typeface="+mn-lt"/>
                <a:cs typeface="+mn-lt"/>
              </a:rPr>
              <a:t>Sam feels nervous. He trusts his brother but also remembers a school assembly where the nurse talked about how vapes can harm lungs and brain development in young people.</a:t>
            </a:r>
            <a:br>
              <a:rPr lang="en-GB" sz="2000" dirty="0">
                <a:latin typeface="Arial"/>
                <a:ea typeface="+mn-lt"/>
                <a:cs typeface="+mn-lt"/>
              </a:rPr>
            </a:br>
            <a:endParaRPr lang="en-GB" dirty="0">
              <a:latin typeface="Arial"/>
              <a:ea typeface="+mn-lt"/>
              <a:cs typeface="+mn-lt"/>
            </a:endParaRPr>
          </a:p>
          <a:p>
            <a:r>
              <a:rPr lang="en-GB" sz="2000" b="1" dirty="0">
                <a:latin typeface="Arial"/>
                <a:ea typeface="+mn-lt"/>
                <a:cs typeface="+mn-lt"/>
              </a:rPr>
              <a:t>What should Sam do?</a:t>
            </a:r>
            <a:endParaRPr lang="en-GB" dirty="0">
              <a:latin typeface="Arial"/>
              <a:ea typeface="+mn-lt"/>
              <a:cs typeface="+mn-lt"/>
            </a:endParaRPr>
          </a:p>
          <a:p>
            <a:endParaRPr lang="en-GB" sz="2000" dirty="0">
              <a:ea typeface="+mn-lt"/>
              <a:cs typeface="+mn-lt"/>
            </a:endParaRPr>
          </a:p>
          <a:p>
            <a:endParaRPr lang="en-GB" sz="2000" dirty="0">
              <a:latin typeface="Arial"/>
              <a:cs typeface="Arial"/>
            </a:endParaRPr>
          </a:p>
        </p:txBody>
      </p:sp>
      <p:sp>
        <p:nvSpPr>
          <p:cNvPr id="3" name="Rectangle 2">
            <a:extLst>
              <a:ext uri="{FF2B5EF4-FFF2-40B4-BE49-F238E27FC236}">
                <a16:creationId xmlns:a16="http://schemas.microsoft.com/office/drawing/2014/main" id="{C6873337-5A91-AAC0-C5B8-DE3CD61219DC}"/>
              </a:ext>
            </a:extLst>
          </p:cNvPr>
          <p:cNvSpPr/>
          <p:nvPr/>
        </p:nvSpPr>
        <p:spPr>
          <a:xfrm>
            <a:off x="0" y="0"/>
            <a:ext cx="12192000" cy="952500"/>
          </a:xfrm>
          <a:prstGeom prst="rect">
            <a:avLst/>
          </a:prstGeom>
          <a:solidFill>
            <a:srgbClr val="F8941F"/>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p>
            <a:pPr algn="ctr"/>
            <a:endParaRPr lang="en-US" sz="3200">
              <a:latin typeface="Segoe UI" panose="020B05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id="{E825F4E3-88D5-DD3C-2570-9DD6C64286A8}"/>
              </a:ext>
            </a:extLst>
          </p:cNvPr>
          <p:cNvSpPr txBox="1"/>
          <p:nvPr/>
        </p:nvSpPr>
        <p:spPr>
          <a:xfrm>
            <a:off x="520" y="130629"/>
            <a:ext cx="11706545" cy="584775"/>
          </a:xfrm>
          <a:prstGeom prst="rect">
            <a:avLst/>
          </a:prstGeom>
          <a:noFill/>
        </p:spPr>
        <p:txBody>
          <a:bodyPr wrap="square" lIns="91440" tIns="45720" rIns="91440" bIns="45720" rtlCol="0" anchor="t">
            <a:spAutoFit/>
          </a:bodyPr>
          <a:lstStyle/>
          <a:p>
            <a:pPr algn="ctr"/>
            <a:r>
              <a:rPr lang="en-GB" altLang="en-US" sz="3200" b="1" dirty="0">
                <a:solidFill>
                  <a:schemeClr val="bg1"/>
                </a:solidFill>
                <a:effectLst>
                  <a:outerShdw blurRad="50800" dist="38100" dir="2700000" algn="tl" rotWithShape="0">
                    <a:prstClr val="black">
                      <a:alpha val="40000"/>
                    </a:prstClr>
                  </a:outerShdw>
                </a:effectLst>
                <a:latin typeface="Segoe UI"/>
                <a:cs typeface="Segoe UI"/>
              </a:rPr>
              <a:t>Optional Activity:  Peer Pressure Role Play</a:t>
            </a:r>
            <a:endParaRPr lang="en-GB" altLang="en-US" sz="3200" b="1" dirty="0">
              <a:solidFill>
                <a:schemeClr val="bg1"/>
              </a:solidFill>
              <a:latin typeface="Segoe UI" panose="020B0502040204020203" pitchFamily="34" charset="0"/>
              <a:cs typeface="Segoe UI" panose="020B0502040204020203" pitchFamily="34" charset="0"/>
            </a:endParaRPr>
          </a:p>
        </p:txBody>
      </p:sp>
      <p:pic>
        <p:nvPicPr>
          <p:cNvPr id="6" name="Picture 5" descr="A cartoon of a child with a question mark above his head&#10;&#10;AI-generated content may be incorrect.">
            <a:extLst>
              <a:ext uri="{FF2B5EF4-FFF2-40B4-BE49-F238E27FC236}">
                <a16:creationId xmlns:a16="http://schemas.microsoft.com/office/drawing/2014/main" id="{CA94A707-E863-A0B8-82BE-BF15BFE77C8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241132" y="4622130"/>
            <a:ext cx="2185738" cy="2105529"/>
          </a:xfrm>
          <a:prstGeom prst="rect">
            <a:avLst/>
          </a:prstGeom>
        </p:spPr>
      </p:pic>
      <p:pic>
        <p:nvPicPr>
          <p:cNvPr id="12" name="Picture 2" descr="A colorful rectangular sign with black text&#10;&#10;AI-generated content may be incorrect.">
            <a:extLst>
              <a:ext uri="{FF2B5EF4-FFF2-40B4-BE49-F238E27FC236}">
                <a16:creationId xmlns:a16="http://schemas.microsoft.com/office/drawing/2014/main" id="{7A569D6B-4D81-4D57-B61A-114E66D902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90322" y="5771128"/>
            <a:ext cx="1546443" cy="115467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6233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27F6A63E-3767-B167-7A03-2D7BBFD48FF1}"/>
              </a:ext>
            </a:extLst>
          </p:cNvPr>
          <p:cNvSpPr/>
          <p:nvPr/>
        </p:nvSpPr>
        <p:spPr>
          <a:xfrm>
            <a:off x="-2188049" y="-339990"/>
            <a:ext cx="6039812" cy="567067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CDD4EEBB-3118-BDCA-2D8C-EDD1F1CA65C9}"/>
              </a:ext>
            </a:extLst>
          </p:cNvPr>
          <p:cNvGrpSpPr/>
          <p:nvPr/>
        </p:nvGrpSpPr>
        <p:grpSpPr>
          <a:xfrm>
            <a:off x="5404342" y="940834"/>
            <a:ext cx="5917744" cy="973440"/>
            <a:chOff x="0" y="34950"/>
            <a:chExt cx="5917744" cy="973440"/>
          </a:xfrm>
        </p:grpSpPr>
        <p:sp>
          <p:nvSpPr>
            <p:cNvPr id="4" name="Rounded Rectangle 3">
              <a:extLst>
                <a:ext uri="{FF2B5EF4-FFF2-40B4-BE49-F238E27FC236}">
                  <a16:creationId xmlns:a16="http://schemas.microsoft.com/office/drawing/2014/main" id="{0631FD5C-72A2-1A0D-A5C9-94A6324A9138}"/>
                </a:ext>
              </a:extLst>
            </p:cNvPr>
            <p:cNvSpPr/>
            <p:nvPr/>
          </p:nvSpPr>
          <p:spPr>
            <a:xfrm>
              <a:off x="0" y="34950"/>
              <a:ext cx="5917744" cy="973440"/>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en-US">
                <a:latin typeface="Segoe UI" panose="020B0502040204020203" pitchFamily="34" charset="0"/>
                <a:cs typeface="Segoe UI" panose="020B0502040204020203" pitchFamily="34" charset="0"/>
              </a:endParaRPr>
            </a:p>
          </p:txBody>
        </p:sp>
        <p:sp>
          <p:nvSpPr>
            <p:cNvPr id="5" name="Rounded Rectangle 4">
              <a:extLst>
                <a:ext uri="{FF2B5EF4-FFF2-40B4-BE49-F238E27FC236}">
                  <a16:creationId xmlns:a16="http://schemas.microsoft.com/office/drawing/2014/main" id="{F292CF47-AA4C-FC31-B193-76EF8181EDC0}"/>
                </a:ext>
              </a:extLst>
            </p:cNvPr>
            <p:cNvSpPr txBox="1"/>
            <p:nvPr/>
          </p:nvSpPr>
          <p:spPr>
            <a:xfrm>
              <a:off x="47519" y="82469"/>
              <a:ext cx="5822706" cy="8784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Segoe UI" panose="020B0502040204020203" pitchFamily="34" charset="0"/>
                  <a:cs typeface="Segoe UI" panose="020B0502040204020203" pitchFamily="34" charset="0"/>
                </a:rPr>
                <a:t>Respectful</a:t>
              </a:r>
            </a:p>
          </p:txBody>
        </p:sp>
      </p:grpSp>
      <p:grpSp>
        <p:nvGrpSpPr>
          <p:cNvPr id="6" name="Group 5">
            <a:extLst>
              <a:ext uri="{FF2B5EF4-FFF2-40B4-BE49-F238E27FC236}">
                <a16:creationId xmlns:a16="http://schemas.microsoft.com/office/drawing/2014/main" id="{04A37427-F300-411E-0F32-DE12DF4A71E3}"/>
              </a:ext>
            </a:extLst>
          </p:cNvPr>
          <p:cNvGrpSpPr/>
          <p:nvPr/>
        </p:nvGrpSpPr>
        <p:grpSpPr>
          <a:xfrm>
            <a:off x="5394993" y="2080866"/>
            <a:ext cx="5917744" cy="973440"/>
            <a:chOff x="0" y="1158150"/>
            <a:chExt cx="5917744" cy="973440"/>
          </a:xfrm>
        </p:grpSpPr>
        <p:sp>
          <p:nvSpPr>
            <p:cNvPr id="7" name="Rounded Rectangle 6">
              <a:extLst>
                <a:ext uri="{FF2B5EF4-FFF2-40B4-BE49-F238E27FC236}">
                  <a16:creationId xmlns:a16="http://schemas.microsoft.com/office/drawing/2014/main" id="{11A1B002-975E-59DB-185A-5D1728FC3D2F}"/>
                </a:ext>
              </a:extLst>
            </p:cNvPr>
            <p:cNvSpPr/>
            <p:nvPr/>
          </p:nvSpPr>
          <p:spPr>
            <a:xfrm>
              <a:off x="0" y="1158150"/>
              <a:ext cx="5917744" cy="973440"/>
            </a:xfrm>
            <a:prstGeom prst="roundRect">
              <a:avLst/>
            </a:prstGeom>
            <a:solidFill>
              <a:srgbClr val="00B050"/>
            </a:solidFill>
          </p:spPr>
          <p:style>
            <a:lnRef idx="2">
              <a:schemeClr val="lt1">
                <a:hueOff val="0"/>
                <a:satOff val="0"/>
                <a:lumOff val="0"/>
                <a:alphaOff val="0"/>
              </a:schemeClr>
            </a:lnRef>
            <a:fillRef idx="1">
              <a:scrgbClr r="0" g="0" b="0"/>
            </a:fillRef>
            <a:effectRef idx="0">
              <a:schemeClr val="accent5">
                <a:hueOff val="90002"/>
                <a:satOff val="2173"/>
                <a:lumOff val="-10490"/>
                <a:alphaOff val="0"/>
              </a:schemeClr>
            </a:effectRef>
            <a:fontRef idx="minor">
              <a:schemeClr val="lt1"/>
            </a:fontRef>
          </p:style>
          <p:txBody>
            <a:bodyPr/>
            <a:lstStyle/>
            <a:p>
              <a:endParaRPr lang="en-US">
                <a:latin typeface="Segoe UI" panose="020B0502040204020203" pitchFamily="34" charset="0"/>
                <a:cs typeface="Segoe UI" panose="020B0502040204020203" pitchFamily="34" charset="0"/>
              </a:endParaRPr>
            </a:p>
          </p:txBody>
        </p:sp>
        <p:sp>
          <p:nvSpPr>
            <p:cNvPr id="8" name="Rounded Rectangle 4">
              <a:extLst>
                <a:ext uri="{FF2B5EF4-FFF2-40B4-BE49-F238E27FC236}">
                  <a16:creationId xmlns:a16="http://schemas.microsoft.com/office/drawing/2014/main" id="{EDB2BDB0-6345-C282-7B73-1C9AA4228A9E}"/>
                </a:ext>
              </a:extLst>
            </p:cNvPr>
            <p:cNvSpPr txBox="1"/>
            <p:nvPr/>
          </p:nvSpPr>
          <p:spPr>
            <a:xfrm>
              <a:off x="47519" y="1205669"/>
              <a:ext cx="5822706" cy="8784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latin typeface="Segoe UI" panose="020B0502040204020203" pitchFamily="34" charset="0"/>
                  <a:cs typeface="Segoe UI" panose="020B0502040204020203" pitchFamily="34" charset="0"/>
                </a:rPr>
                <a:t>Listening</a:t>
              </a:r>
              <a:endParaRPr lang="en-US" sz="2400" kern="1200">
                <a:latin typeface="Segoe UI" panose="020B0502040204020203" pitchFamily="34" charset="0"/>
                <a:cs typeface="Segoe UI" panose="020B0502040204020203" pitchFamily="34" charset="0"/>
              </a:endParaRPr>
            </a:p>
          </p:txBody>
        </p:sp>
      </p:grpSp>
      <p:grpSp>
        <p:nvGrpSpPr>
          <p:cNvPr id="9" name="Group 8">
            <a:extLst>
              <a:ext uri="{FF2B5EF4-FFF2-40B4-BE49-F238E27FC236}">
                <a16:creationId xmlns:a16="http://schemas.microsoft.com/office/drawing/2014/main" id="{1746F854-751A-180C-8419-CC296ABE2754}"/>
              </a:ext>
            </a:extLst>
          </p:cNvPr>
          <p:cNvGrpSpPr/>
          <p:nvPr/>
        </p:nvGrpSpPr>
        <p:grpSpPr>
          <a:xfrm>
            <a:off x="5372629" y="3194397"/>
            <a:ext cx="5917744" cy="973440"/>
            <a:chOff x="0" y="2281350"/>
            <a:chExt cx="5917744" cy="973440"/>
          </a:xfrm>
        </p:grpSpPr>
        <p:sp>
          <p:nvSpPr>
            <p:cNvPr id="10" name="Rounded Rectangle 9">
              <a:extLst>
                <a:ext uri="{FF2B5EF4-FFF2-40B4-BE49-F238E27FC236}">
                  <a16:creationId xmlns:a16="http://schemas.microsoft.com/office/drawing/2014/main" id="{3FBCE0A3-CB41-AE14-429D-4D0F6FAAA1DB}"/>
                </a:ext>
              </a:extLst>
            </p:cNvPr>
            <p:cNvSpPr/>
            <p:nvPr/>
          </p:nvSpPr>
          <p:spPr>
            <a:xfrm>
              <a:off x="0" y="2281350"/>
              <a:ext cx="5917744" cy="973440"/>
            </a:xfrm>
            <a:prstGeom prst="roundRect">
              <a:avLst/>
            </a:prstGeom>
            <a:solidFill>
              <a:schemeClr val="accent4">
                <a:lumMod val="75000"/>
              </a:schemeClr>
            </a:solidFill>
            <a:ln>
              <a:noFill/>
            </a:ln>
          </p:spPr>
          <p:style>
            <a:lnRef idx="2">
              <a:schemeClr val="lt1">
                <a:hueOff val="0"/>
                <a:satOff val="0"/>
                <a:lumOff val="0"/>
                <a:alphaOff val="0"/>
              </a:schemeClr>
            </a:lnRef>
            <a:fillRef idx="1">
              <a:scrgbClr r="0" g="0" b="0"/>
            </a:fillRef>
            <a:effectRef idx="0">
              <a:schemeClr val="accent5">
                <a:hueOff val="180003"/>
                <a:satOff val="4346"/>
                <a:lumOff val="-20980"/>
                <a:alphaOff val="0"/>
              </a:schemeClr>
            </a:effectRef>
            <a:fontRef idx="minor">
              <a:schemeClr val="lt1"/>
            </a:fontRef>
          </p:style>
          <p:txBody>
            <a:bodyPr/>
            <a:lstStyle/>
            <a:p>
              <a:endParaRPr lang="en-US">
                <a:latin typeface="Segoe UI" panose="020B0502040204020203" pitchFamily="34" charset="0"/>
                <a:cs typeface="Segoe UI" panose="020B0502040204020203" pitchFamily="34" charset="0"/>
              </a:endParaRPr>
            </a:p>
          </p:txBody>
        </p:sp>
        <p:sp>
          <p:nvSpPr>
            <p:cNvPr id="11" name="Rounded Rectangle 4">
              <a:extLst>
                <a:ext uri="{FF2B5EF4-FFF2-40B4-BE49-F238E27FC236}">
                  <a16:creationId xmlns:a16="http://schemas.microsoft.com/office/drawing/2014/main" id="{6DB4C122-8F9B-0640-F5A4-E59BC3A5145D}"/>
                </a:ext>
              </a:extLst>
            </p:cNvPr>
            <p:cNvSpPr txBox="1"/>
            <p:nvPr/>
          </p:nvSpPr>
          <p:spPr>
            <a:xfrm>
              <a:off x="47519" y="2328869"/>
              <a:ext cx="5822706" cy="87840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latin typeface="Segoe UI" panose="020B0502040204020203" pitchFamily="34" charset="0"/>
                  <a:cs typeface="Segoe UI" panose="020B0502040204020203" pitchFamily="34" charset="0"/>
                </a:rPr>
                <a:t>Focused</a:t>
              </a:r>
              <a:endParaRPr lang="en-US" sz="2400" kern="1200">
                <a:latin typeface="Segoe UI" panose="020B0502040204020203" pitchFamily="34" charset="0"/>
                <a:cs typeface="Segoe UI" panose="020B0502040204020203" pitchFamily="34" charset="0"/>
              </a:endParaRPr>
            </a:p>
          </p:txBody>
        </p:sp>
      </p:grpSp>
      <p:grpSp>
        <p:nvGrpSpPr>
          <p:cNvPr id="12" name="Group 11">
            <a:extLst>
              <a:ext uri="{FF2B5EF4-FFF2-40B4-BE49-F238E27FC236}">
                <a16:creationId xmlns:a16="http://schemas.microsoft.com/office/drawing/2014/main" id="{1CA6ADFA-57FF-686B-3EED-CB9FBA2F99CB}"/>
              </a:ext>
            </a:extLst>
          </p:cNvPr>
          <p:cNvGrpSpPr/>
          <p:nvPr/>
        </p:nvGrpSpPr>
        <p:grpSpPr>
          <a:xfrm>
            <a:off x="5356823" y="4292393"/>
            <a:ext cx="5917744" cy="973440"/>
            <a:chOff x="0" y="3404550"/>
            <a:chExt cx="5917744" cy="973440"/>
          </a:xfrm>
        </p:grpSpPr>
        <p:sp>
          <p:nvSpPr>
            <p:cNvPr id="15" name="Rounded Rectangle 14">
              <a:extLst>
                <a:ext uri="{FF2B5EF4-FFF2-40B4-BE49-F238E27FC236}">
                  <a16:creationId xmlns:a16="http://schemas.microsoft.com/office/drawing/2014/main" id="{8BBBA251-2B34-B0EA-6AAF-7A03D5554A8B}"/>
                </a:ext>
              </a:extLst>
            </p:cNvPr>
            <p:cNvSpPr/>
            <p:nvPr/>
          </p:nvSpPr>
          <p:spPr>
            <a:xfrm>
              <a:off x="0" y="3404550"/>
              <a:ext cx="5917744" cy="973440"/>
            </a:xfrm>
            <a:prstGeom prst="roundRect">
              <a:avLst/>
            </a:prstGeom>
            <a:solidFill>
              <a:srgbClr val="7030A0"/>
            </a:solidFill>
          </p:spPr>
          <p:style>
            <a:lnRef idx="2">
              <a:schemeClr val="lt1">
                <a:hueOff val="0"/>
                <a:satOff val="0"/>
                <a:lumOff val="0"/>
                <a:alphaOff val="0"/>
              </a:schemeClr>
            </a:lnRef>
            <a:fillRef idx="1">
              <a:scrgbClr r="0" g="0" b="0"/>
            </a:fillRef>
            <a:effectRef idx="0">
              <a:schemeClr val="accent5">
                <a:hueOff val="270005"/>
                <a:satOff val="6519"/>
                <a:lumOff val="-31471"/>
                <a:alphaOff val="0"/>
              </a:schemeClr>
            </a:effectRef>
            <a:fontRef idx="minor">
              <a:schemeClr val="lt1"/>
            </a:fontRef>
          </p:style>
          <p:txBody>
            <a:bodyPr/>
            <a:lstStyle/>
            <a:p>
              <a:endParaRPr lang="en-US">
                <a:latin typeface="Segoe UI" panose="020B0502040204020203" pitchFamily="34" charset="0"/>
                <a:cs typeface="Segoe UI" panose="020B0502040204020203" pitchFamily="34" charset="0"/>
              </a:endParaRPr>
            </a:p>
          </p:txBody>
        </p:sp>
        <p:sp>
          <p:nvSpPr>
            <p:cNvPr id="16" name="Rounded Rectangle 4">
              <a:extLst>
                <a:ext uri="{FF2B5EF4-FFF2-40B4-BE49-F238E27FC236}">
                  <a16:creationId xmlns:a16="http://schemas.microsoft.com/office/drawing/2014/main" id="{D6CCB948-A61F-9D55-30CF-E113C5AD9BFB}"/>
                </a:ext>
              </a:extLst>
            </p:cNvPr>
            <p:cNvSpPr txBox="1"/>
            <p:nvPr/>
          </p:nvSpPr>
          <p:spPr>
            <a:xfrm>
              <a:off x="47519" y="3452069"/>
              <a:ext cx="5822706" cy="8784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a:latin typeface="Segoe UI" panose="020B0502040204020203" pitchFamily="34" charset="0"/>
                  <a:cs typeface="Segoe UI" panose="020B0502040204020203" pitchFamily="34" charset="0"/>
                </a:rPr>
                <a:t>Careful Sharing</a:t>
              </a:r>
              <a:endParaRPr lang="en-US" sz="2400" kern="1200">
                <a:latin typeface="Segoe UI" panose="020B0502040204020203" pitchFamily="34" charset="0"/>
                <a:cs typeface="Segoe UI" panose="020B0502040204020203" pitchFamily="34" charset="0"/>
              </a:endParaRPr>
            </a:p>
          </p:txBody>
        </p:sp>
      </p:grpSp>
      <p:grpSp>
        <p:nvGrpSpPr>
          <p:cNvPr id="19" name="Group 18">
            <a:extLst>
              <a:ext uri="{FF2B5EF4-FFF2-40B4-BE49-F238E27FC236}">
                <a16:creationId xmlns:a16="http://schemas.microsoft.com/office/drawing/2014/main" id="{35D00A12-BD0E-B7D1-9BA3-784E11091842}"/>
              </a:ext>
            </a:extLst>
          </p:cNvPr>
          <p:cNvGrpSpPr/>
          <p:nvPr/>
        </p:nvGrpSpPr>
        <p:grpSpPr>
          <a:xfrm>
            <a:off x="5356823" y="5408184"/>
            <a:ext cx="5917744" cy="973440"/>
            <a:chOff x="0" y="4527750"/>
            <a:chExt cx="5917744" cy="973440"/>
          </a:xfrm>
        </p:grpSpPr>
        <p:sp>
          <p:nvSpPr>
            <p:cNvPr id="20" name="Rounded Rectangle 19">
              <a:extLst>
                <a:ext uri="{FF2B5EF4-FFF2-40B4-BE49-F238E27FC236}">
                  <a16:creationId xmlns:a16="http://schemas.microsoft.com/office/drawing/2014/main" id="{B7E3CC5F-709D-B474-5EE6-12E231226ED3}"/>
                </a:ext>
              </a:extLst>
            </p:cNvPr>
            <p:cNvSpPr/>
            <p:nvPr/>
          </p:nvSpPr>
          <p:spPr>
            <a:xfrm>
              <a:off x="0" y="4527750"/>
              <a:ext cx="5917744" cy="973440"/>
            </a:xfrm>
            <a:prstGeom prst="roundRect">
              <a:avLst/>
            </a:prstGeom>
            <a:solidFill>
              <a:srgbClr val="0070C0"/>
            </a:solidFill>
          </p:spPr>
          <p:style>
            <a:lnRef idx="2">
              <a:schemeClr val="lt1">
                <a:hueOff val="0"/>
                <a:satOff val="0"/>
                <a:lumOff val="0"/>
                <a:alphaOff val="0"/>
              </a:schemeClr>
            </a:lnRef>
            <a:fillRef idx="1">
              <a:scrgbClr r="0" g="0" b="0"/>
            </a:fillRef>
            <a:effectRef idx="0">
              <a:schemeClr val="accent5">
                <a:hueOff val="360006"/>
                <a:satOff val="8692"/>
                <a:lumOff val="-41961"/>
                <a:alphaOff val="0"/>
              </a:schemeClr>
            </a:effectRef>
            <a:fontRef idx="minor">
              <a:schemeClr val="lt1"/>
            </a:fontRef>
          </p:style>
          <p:txBody>
            <a:bodyPr/>
            <a:lstStyle/>
            <a:p>
              <a:endParaRPr lang="en-US">
                <a:latin typeface="Segoe UI" panose="020B0502040204020203" pitchFamily="34" charset="0"/>
                <a:cs typeface="Segoe UI" panose="020B0502040204020203" pitchFamily="34" charset="0"/>
              </a:endParaRPr>
            </a:p>
          </p:txBody>
        </p:sp>
        <p:sp>
          <p:nvSpPr>
            <p:cNvPr id="22" name="Rounded Rectangle 4">
              <a:extLst>
                <a:ext uri="{FF2B5EF4-FFF2-40B4-BE49-F238E27FC236}">
                  <a16:creationId xmlns:a16="http://schemas.microsoft.com/office/drawing/2014/main" id="{20BEFE1B-63AF-81C2-B992-3AA944655584}"/>
                </a:ext>
              </a:extLst>
            </p:cNvPr>
            <p:cNvSpPr txBox="1"/>
            <p:nvPr/>
          </p:nvSpPr>
          <p:spPr>
            <a:xfrm>
              <a:off x="47519" y="4575269"/>
              <a:ext cx="5822706" cy="8784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latin typeface="Segoe UI" panose="020B0502040204020203" pitchFamily="34" charset="0"/>
                  <a:cs typeface="Segoe UI" panose="020B0502040204020203" pitchFamily="34" charset="0"/>
                </a:rPr>
                <a:t>Anything else?</a:t>
              </a:r>
            </a:p>
          </p:txBody>
        </p:sp>
      </p:grpSp>
      <p:sp>
        <p:nvSpPr>
          <p:cNvPr id="29" name="Title 1">
            <a:extLst>
              <a:ext uri="{FF2B5EF4-FFF2-40B4-BE49-F238E27FC236}">
                <a16:creationId xmlns:a16="http://schemas.microsoft.com/office/drawing/2014/main" id="{8DCD7F23-3F0F-3ACD-A6F9-D7503B838961}"/>
              </a:ext>
            </a:extLst>
          </p:cNvPr>
          <p:cNvSpPr txBox="1">
            <a:spLocks/>
          </p:cNvSpPr>
          <p:nvPr/>
        </p:nvSpPr>
        <p:spPr>
          <a:xfrm>
            <a:off x="5644" y="2214140"/>
            <a:ext cx="3846450" cy="14682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GB" sz="3600" b="1" dirty="0">
                <a:solidFill>
                  <a:schemeClr val="bg1"/>
                </a:solidFill>
                <a:latin typeface="Segoe UI" panose="020B0502040204020203" pitchFamily="34" charset="0"/>
                <a:cs typeface="Segoe UI" panose="020B0502040204020203" pitchFamily="34" charset="0"/>
              </a:rPr>
              <a:t>Our Ground Rules for Learning </a:t>
            </a:r>
            <a:r>
              <a:rPr lang="en-GB" sz="3600" b="1" dirty="0">
                <a:latin typeface="Segoe UI" panose="020B0502040204020203" pitchFamily="34" charset="0"/>
                <a:cs typeface="Segoe UI" panose="020B0502040204020203" pitchFamily="34" charset="0"/>
              </a:rPr>
              <a:t>  </a:t>
            </a:r>
            <a:br>
              <a:rPr lang="en-GB" sz="2000" dirty="0">
                <a:latin typeface="Segoe UI" panose="020B0502040204020203" pitchFamily="34" charset="0"/>
                <a:cs typeface="Segoe UI" panose="020B0502040204020203" pitchFamily="34" charset="0"/>
              </a:rPr>
            </a:br>
            <a:endParaRPr lang="en-GB" sz="2000" dirty="0">
              <a:latin typeface="Segoe UI" panose="020B0502040204020203" pitchFamily="34" charset="0"/>
              <a:cs typeface="Segoe UI" panose="020B0502040204020203" pitchFamily="34" charset="0"/>
            </a:endParaRPr>
          </a:p>
        </p:txBody>
      </p:sp>
      <p:pic>
        <p:nvPicPr>
          <p:cNvPr id="25" name="Picture 24" descr="A colorful rectangular sign with black text&#10;&#10;AI-generated content may be incorrect.">
            <a:extLst>
              <a:ext uri="{FF2B5EF4-FFF2-40B4-BE49-F238E27FC236}">
                <a16:creationId xmlns:a16="http://schemas.microsoft.com/office/drawing/2014/main" id="{F5CB25A6-290D-123C-3C8A-5E1051F35D3B}"/>
              </a:ext>
            </a:extLst>
          </p:cNvPr>
          <p:cNvPicPr>
            <a:picLocks noChangeAspect="1"/>
          </p:cNvPicPr>
          <p:nvPr/>
        </p:nvPicPr>
        <p:blipFill>
          <a:blip r:embed="rId4"/>
          <a:stretch>
            <a:fillRect/>
          </a:stretch>
        </p:blipFill>
        <p:spPr>
          <a:xfrm>
            <a:off x="3077766" y="475059"/>
            <a:ext cx="2155032" cy="1609726"/>
          </a:xfrm>
          <a:prstGeom prst="rect">
            <a:avLst/>
          </a:prstGeom>
        </p:spPr>
      </p:pic>
    </p:spTree>
    <p:custDataLst>
      <p:tags r:id="rId1"/>
    </p:custDataLst>
    <p:extLst>
      <p:ext uri="{BB962C8B-B14F-4D97-AF65-F5344CB8AC3E}">
        <p14:creationId xmlns:p14="http://schemas.microsoft.com/office/powerpoint/2010/main" val="22693965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96B36C60-7CD1-D4DB-EBF2-2D1CF7125A38}"/>
              </a:ext>
            </a:extLst>
          </p:cNvPr>
          <p:cNvPicPr>
            <a:picLocks noGrp="1" noRot="1" noChangeAspect="1" noMove="1" noResize="1" noEditPoints="1" noAdjustHandles="1" noChangeArrowheads="1" noChangeShapeType="1" noCrop="1"/>
          </p:cNvPicPr>
          <p:nvPr/>
        </p:nvPicPr>
        <p:blipFill rotWithShape="1">
          <a:blip r:embed="rId3">
            <a:alphaModFix amt="20000"/>
            <a:extLst>
              <a:ext uri="{28A0092B-C50C-407E-A947-70E740481C1C}">
                <a14:useLocalDpi xmlns:a14="http://schemas.microsoft.com/office/drawing/2010/main" val="0"/>
              </a:ext>
            </a:extLst>
          </a:blip>
          <a:srcRect l="6047" r="6047"/>
          <a:stretch/>
        </p:blipFill>
        <p:spPr>
          <a:xfrm>
            <a:off x="-1230" y="857"/>
            <a:ext cx="12192000" cy="6857143"/>
          </a:xfrm>
          <a:prstGeom prst="rect">
            <a:avLst/>
          </a:prstGeom>
        </p:spPr>
      </p:pic>
      <p:sp>
        <p:nvSpPr>
          <p:cNvPr id="4" name="TextBox 4"/>
          <p:cNvSpPr txBox="1"/>
          <p:nvPr/>
        </p:nvSpPr>
        <p:spPr>
          <a:xfrm>
            <a:off x="790576" y="1924424"/>
            <a:ext cx="8169906" cy="376065"/>
          </a:xfrm>
          <a:prstGeom prst="rect">
            <a:avLst/>
          </a:prstGeom>
        </p:spPr>
        <p:txBody>
          <a:bodyPr lIns="0" tIns="0" rIns="0" bIns="0" rtlCol="0" anchor="t">
            <a:spAutoFit/>
          </a:bodyPr>
          <a:lstStyle/>
          <a:p>
            <a:pPr>
              <a:lnSpc>
                <a:spcPts val="3619"/>
              </a:lnSpc>
            </a:pPr>
            <a:endParaRPr lang="en-US" sz="1021" spc="35">
              <a:solidFill>
                <a:srgbClr val="000000"/>
              </a:solidFill>
              <a:latin typeface="Arimo Bold Italics"/>
            </a:endParaRPr>
          </a:p>
        </p:txBody>
      </p:sp>
      <p:grpSp>
        <p:nvGrpSpPr>
          <p:cNvPr id="25" name="Group 24">
            <a:extLst>
              <a:ext uri="{FF2B5EF4-FFF2-40B4-BE49-F238E27FC236}">
                <a16:creationId xmlns:a16="http://schemas.microsoft.com/office/drawing/2014/main" id="{8C5643F0-1E4B-2C1D-3827-2000B7697CAD}"/>
              </a:ext>
            </a:extLst>
          </p:cNvPr>
          <p:cNvGrpSpPr/>
          <p:nvPr/>
        </p:nvGrpSpPr>
        <p:grpSpPr>
          <a:xfrm>
            <a:off x="487015" y="871762"/>
            <a:ext cx="6035298" cy="5986238"/>
            <a:chOff x="2005262" y="1275422"/>
            <a:chExt cx="8026221" cy="6600182"/>
          </a:xfrm>
        </p:grpSpPr>
        <p:pic>
          <p:nvPicPr>
            <p:cNvPr id="5" name="Picture 4" descr="Logo&#10;&#10;Description automatically generated">
              <a:extLst>
                <a:ext uri="{FF2B5EF4-FFF2-40B4-BE49-F238E27FC236}">
                  <a16:creationId xmlns:a16="http://schemas.microsoft.com/office/drawing/2014/main" id="{B3ECC90C-D793-E882-2264-320F33870230}"/>
                </a:ext>
              </a:extLst>
            </p:cNvPr>
            <p:cNvPicPr>
              <a:picLocks noChangeAspect="1"/>
            </p:cNvPicPr>
            <p:nvPr/>
          </p:nvPicPr>
          <p:blipFill rotWithShape="1">
            <a:blip r:embed="rId4">
              <a:extLst>
                <a:ext uri="{28A0092B-C50C-407E-A947-70E740481C1C}">
                  <a14:useLocalDpi xmlns:a14="http://schemas.microsoft.com/office/drawing/2010/main" val="0"/>
                </a:ext>
              </a:extLst>
            </a:blip>
            <a:srcRect l="15708" r="15889"/>
            <a:stretch/>
          </p:blipFill>
          <p:spPr>
            <a:xfrm>
              <a:off x="2005262" y="1275422"/>
              <a:ext cx="8026221" cy="6600182"/>
            </a:xfrm>
            <a:prstGeom prst="rect">
              <a:avLst/>
            </a:prstGeom>
          </p:spPr>
        </p:pic>
        <p:sp>
          <p:nvSpPr>
            <p:cNvPr id="12" name="TextBox 11">
              <a:extLst>
                <a:ext uri="{FF2B5EF4-FFF2-40B4-BE49-F238E27FC236}">
                  <a16:creationId xmlns:a16="http://schemas.microsoft.com/office/drawing/2014/main" id="{62E0DDB9-FFD6-4240-A5AD-827CF9D3000B}"/>
                </a:ext>
              </a:extLst>
            </p:cNvPr>
            <p:cNvSpPr txBox="1"/>
            <p:nvPr/>
          </p:nvSpPr>
          <p:spPr>
            <a:xfrm>
              <a:off x="3733365" y="3181257"/>
              <a:ext cx="4715448" cy="3554233"/>
            </a:xfrm>
            <a:prstGeom prst="rect">
              <a:avLst/>
            </a:prstGeom>
            <a:noFill/>
          </p:spPr>
          <p:txBody>
            <a:bodyPr wrap="square" lIns="60960" tIns="30480" rIns="60960" bIns="30480" rtlCol="0" anchor="t">
              <a:spAutoFit/>
            </a:bodyPr>
            <a:lstStyle/>
            <a:p>
              <a:r>
                <a:rPr lang="en-US" sz="2667" dirty="0">
                  <a:latin typeface="Segoe UI" panose="020B0502040204020203" pitchFamily="34" charset="0"/>
                  <a:cs typeface="Segoe UI" panose="020B0502040204020203" pitchFamily="34" charset="0"/>
                </a:rPr>
                <a:t>Peer pressure involves directly saying something/insisting someone do something. </a:t>
              </a:r>
              <a:endParaRPr lang="en-GB" sz="1200" dirty="0">
                <a:latin typeface="Segoe UI" panose="020B0502040204020203" pitchFamily="34" charset="0"/>
                <a:cs typeface="Segoe UI" panose="020B0502040204020203" pitchFamily="34" charset="0"/>
              </a:endParaRPr>
            </a:p>
          </p:txBody>
        </p:sp>
      </p:grpSp>
      <p:grpSp>
        <p:nvGrpSpPr>
          <p:cNvPr id="23" name="Group 22">
            <a:extLst>
              <a:ext uri="{FF2B5EF4-FFF2-40B4-BE49-F238E27FC236}">
                <a16:creationId xmlns:a16="http://schemas.microsoft.com/office/drawing/2014/main" id="{5A37765F-4D56-5075-C1EF-D876D3C1785B}"/>
              </a:ext>
            </a:extLst>
          </p:cNvPr>
          <p:cNvGrpSpPr/>
          <p:nvPr/>
        </p:nvGrpSpPr>
        <p:grpSpPr>
          <a:xfrm>
            <a:off x="281576" y="-77824"/>
            <a:ext cx="4851712" cy="2002248"/>
            <a:chOff x="154250" y="1007118"/>
            <a:chExt cx="7212085" cy="2666515"/>
          </a:xfrm>
        </p:grpSpPr>
        <p:pic>
          <p:nvPicPr>
            <p:cNvPr id="7" name="Picture 6" descr="Shape, arrow&#10;&#10;Description automatically generated">
              <a:extLst>
                <a:ext uri="{FF2B5EF4-FFF2-40B4-BE49-F238E27FC236}">
                  <a16:creationId xmlns:a16="http://schemas.microsoft.com/office/drawing/2014/main" id="{50094BEB-1CB5-FBBE-DB05-0CFB0A486B06}"/>
                </a:ext>
              </a:extLst>
            </p:cNvPr>
            <p:cNvPicPr>
              <a:picLocks noChangeAspect="1"/>
            </p:cNvPicPr>
            <p:nvPr/>
          </p:nvPicPr>
          <p:blipFill rotWithShape="1">
            <a:blip r:embed="rId5">
              <a:extLst>
                <a:ext uri="{28A0092B-C50C-407E-A947-70E740481C1C}">
                  <a14:useLocalDpi xmlns:a14="http://schemas.microsoft.com/office/drawing/2010/main" val="0"/>
                </a:ext>
              </a:extLst>
            </a:blip>
            <a:srcRect t="21202" r="802" b="14581"/>
            <a:stretch/>
          </p:blipFill>
          <p:spPr>
            <a:xfrm rot="21417972" flipH="1">
              <a:off x="154250" y="1007118"/>
              <a:ext cx="7212085" cy="2666515"/>
            </a:xfrm>
            <a:prstGeom prst="rect">
              <a:avLst/>
            </a:prstGeom>
          </p:spPr>
        </p:pic>
        <p:sp>
          <p:nvSpPr>
            <p:cNvPr id="9" name="TextBox 8">
              <a:extLst>
                <a:ext uri="{FF2B5EF4-FFF2-40B4-BE49-F238E27FC236}">
                  <a16:creationId xmlns:a16="http://schemas.microsoft.com/office/drawing/2014/main" id="{D86F084F-9DA8-A62C-85C3-EC8EE4DD1976}"/>
                </a:ext>
              </a:extLst>
            </p:cNvPr>
            <p:cNvSpPr txBox="1"/>
            <p:nvPr/>
          </p:nvSpPr>
          <p:spPr>
            <a:xfrm>
              <a:off x="603853" y="1731355"/>
              <a:ext cx="6568414" cy="778780"/>
            </a:xfrm>
            <a:prstGeom prst="rect">
              <a:avLst/>
            </a:prstGeom>
            <a:noFill/>
          </p:spPr>
          <p:txBody>
            <a:bodyPr wrap="square" rtlCol="0">
              <a:spAutoFit/>
            </a:bodyPr>
            <a:lstStyle/>
            <a:p>
              <a:r>
                <a:rPr lang="en-US" sz="3200" dirty="0">
                  <a:solidFill>
                    <a:srgbClr val="FF0000"/>
                  </a:solidFill>
                  <a:latin typeface="Segoe UI" panose="020B0502040204020203" pitchFamily="34" charset="0"/>
                  <a:cs typeface="Segoe UI" panose="020B0502040204020203" pitchFamily="34" charset="0"/>
                </a:rPr>
                <a:t>What is peer pressure?</a:t>
              </a:r>
              <a:endParaRPr lang="en-GB" sz="3200" dirty="0">
                <a:solidFill>
                  <a:srgbClr val="FF0000"/>
                </a:solidFill>
                <a:latin typeface="Segoe UI" panose="020B0502040204020203" pitchFamily="34" charset="0"/>
                <a:cs typeface="Segoe UI" panose="020B0502040204020203" pitchFamily="34" charset="0"/>
              </a:endParaRPr>
            </a:p>
          </p:txBody>
        </p:sp>
      </p:grpSp>
      <p:grpSp>
        <p:nvGrpSpPr>
          <p:cNvPr id="26" name="Group 25">
            <a:extLst>
              <a:ext uri="{FF2B5EF4-FFF2-40B4-BE49-F238E27FC236}">
                <a16:creationId xmlns:a16="http://schemas.microsoft.com/office/drawing/2014/main" id="{ED45D5CD-6656-762C-1685-BB1932259051}"/>
              </a:ext>
            </a:extLst>
          </p:cNvPr>
          <p:cNvGrpSpPr/>
          <p:nvPr/>
        </p:nvGrpSpPr>
        <p:grpSpPr>
          <a:xfrm>
            <a:off x="4221357" y="829326"/>
            <a:ext cx="9759338" cy="6364430"/>
            <a:chOff x="6351990" y="1275421"/>
            <a:chExt cx="13684103" cy="7210917"/>
          </a:xfrm>
        </p:grpSpPr>
        <p:pic>
          <p:nvPicPr>
            <p:cNvPr id="14" name="Picture 13" descr="Icon&#10;&#10;Description automatically generated">
              <a:extLst>
                <a:ext uri="{FF2B5EF4-FFF2-40B4-BE49-F238E27FC236}">
                  <a16:creationId xmlns:a16="http://schemas.microsoft.com/office/drawing/2014/main" id="{298266A2-A8D6-1370-2B9A-935C20D98D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1990" y="1275421"/>
              <a:ext cx="13684103" cy="7210917"/>
            </a:xfrm>
            <a:prstGeom prst="rect">
              <a:avLst/>
            </a:prstGeom>
          </p:spPr>
        </p:pic>
        <p:sp>
          <p:nvSpPr>
            <p:cNvPr id="13" name="TextBox 12">
              <a:extLst>
                <a:ext uri="{FF2B5EF4-FFF2-40B4-BE49-F238E27FC236}">
                  <a16:creationId xmlns:a16="http://schemas.microsoft.com/office/drawing/2014/main" id="{6EA6C97D-EDFE-462C-A000-222021705251}"/>
                </a:ext>
              </a:extLst>
            </p:cNvPr>
            <p:cNvSpPr txBox="1"/>
            <p:nvPr/>
          </p:nvSpPr>
          <p:spPr>
            <a:xfrm>
              <a:off x="10602330" y="3687423"/>
              <a:ext cx="5595422" cy="1939281"/>
            </a:xfrm>
            <a:prstGeom prst="rect">
              <a:avLst/>
            </a:prstGeom>
            <a:noFill/>
          </p:spPr>
          <p:txBody>
            <a:bodyPr wrap="square" lIns="60960" tIns="30480" rIns="60960" bIns="30480" rtlCol="0" anchor="t">
              <a:spAutoFit/>
            </a:bodyPr>
            <a:lstStyle/>
            <a:p>
              <a:r>
                <a:rPr lang="en-US" sz="2667" dirty="0">
                  <a:latin typeface="Segoe UI" panose="020B0502040204020203" pitchFamily="34" charset="0"/>
                  <a:cs typeface="Segoe UI" panose="020B0502040204020203" pitchFamily="34" charset="0"/>
                </a:rPr>
                <a:t>Peer influence is where an individual copies others to be like them.  </a:t>
              </a:r>
              <a:endParaRPr lang="en-GB" sz="2667" dirty="0">
                <a:latin typeface="Segoe UI" panose="020B0502040204020203" pitchFamily="34" charset="0"/>
                <a:cs typeface="Segoe UI" panose="020B0502040204020203" pitchFamily="34" charset="0"/>
              </a:endParaRPr>
            </a:p>
          </p:txBody>
        </p:sp>
      </p:grpSp>
      <p:grpSp>
        <p:nvGrpSpPr>
          <p:cNvPr id="24" name="Group 23">
            <a:extLst>
              <a:ext uri="{FF2B5EF4-FFF2-40B4-BE49-F238E27FC236}">
                <a16:creationId xmlns:a16="http://schemas.microsoft.com/office/drawing/2014/main" id="{ADE22004-511F-6966-9D50-4C63421505E9}"/>
              </a:ext>
            </a:extLst>
          </p:cNvPr>
          <p:cNvGrpSpPr/>
          <p:nvPr/>
        </p:nvGrpSpPr>
        <p:grpSpPr>
          <a:xfrm>
            <a:off x="6387877" y="-833215"/>
            <a:ext cx="5058675" cy="3325082"/>
            <a:chOff x="9434890" y="-288829"/>
            <a:chExt cx="7588012" cy="4987623"/>
          </a:xfrm>
        </p:grpSpPr>
        <p:pic>
          <p:nvPicPr>
            <p:cNvPr id="20" name="Picture 19" descr="Shape, arrow&#10;&#10;Description automatically generated">
              <a:extLst>
                <a:ext uri="{FF2B5EF4-FFF2-40B4-BE49-F238E27FC236}">
                  <a16:creationId xmlns:a16="http://schemas.microsoft.com/office/drawing/2014/main" id="{002B72E2-4C8A-A27A-FC05-01E42E9871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429490" flipH="1">
              <a:off x="9434890" y="-288829"/>
              <a:ext cx="7468962" cy="4987623"/>
            </a:xfrm>
            <a:prstGeom prst="rect">
              <a:avLst/>
            </a:prstGeom>
          </p:spPr>
        </p:pic>
        <p:sp>
          <p:nvSpPr>
            <p:cNvPr id="22" name="TextBox 21">
              <a:extLst>
                <a:ext uri="{FF2B5EF4-FFF2-40B4-BE49-F238E27FC236}">
                  <a16:creationId xmlns:a16="http://schemas.microsoft.com/office/drawing/2014/main" id="{5C46EFDA-50D0-4472-FA4E-C77D9419BFFE}"/>
                </a:ext>
              </a:extLst>
            </p:cNvPr>
            <p:cNvSpPr txBox="1"/>
            <p:nvPr/>
          </p:nvSpPr>
          <p:spPr>
            <a:xfrm>
              <a:off x="10031483" y="1670566"/>
              <a:ext cx="6991419" cy="877163"/>
            </a:xfrm>
            <a:prstGeom prst="rect">
              <a:avLst/>
            </a:prstGeom>
            <a:noFill/>
          </p:spPr>
          <p:txBody>
            <a:bodyPr wrap="square" rtlCol="0">
              <a:spAutoFit/>
            </a:bodyPr>
            <a:lstStyle/>
            <a:p>
              <a:r>
                <a:rPr lang="en-US" sz="3200" dirty="0">
                  <a:solidFill>
                    <a:srgbClr val="FF0000"/>
                  </a:solidFill>
                  <a:latin typeface="Segoe UI" panose="020B0502040204020203" pitchFamily="34" charset="0"/>
                  <a:cs typeface="Segoe UI" panose="020B0502040204020203" pitchFamily="34" charset="0"/>
                </a:rPr>
                <a:t>What is peer influence?</a:t>
              </a:r>
              <a:endParaRPr lang="en-GB" sz="3200" dirty="0">
                <a:solidFill>
                  <a:srgbClr val="FF0000"/>
                </a:solidFill>
                <a:latin typeface="Segoe UI" panose="020B0502040204020203" pitchFamily="34" charset="0"/>
                <a:cs typeface="Segoe UI" panose="020B0502040204020203" pitchFamily="34" charset="0"/>
              </a:endParaRPr>
            </a:p>
          </p:txBody>
        </p:sp>
      </p:grpSp>
      <p:pic>
        <p:nvPicPr>
          <p:cNvPr id="4098" name="Picture 2" descr="A colorful rectangular sign with black text&#10;&#10;AI-generated content may be incorrect.">
            <a:extLst>
              <a:ext uri="{FF2B5EF4-FFF2-40B4-BE49-F238E27FC236}">
                <a16:creationId xmlns:a16="http://schemas.microsoft.com/office/drawing/2014/main" id="{7AC8D107-865A-4680-B241-5DDD048E82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82694" y="5636604"/>
            <a:ext cx="1801129" cy="1344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87252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500" fill="hold"/>
                                        <p:tgtEl>
                                          <p:spTgt spid="26"/>
                                        </p:tgtEl>
                                        <p:attrNameLst>
                                          <p:attrName>ppt_w</p:attrName>
                                        </p:attrNameLst>
                                      </p:cBhvr>
                                      <p:tavLst>
                                        <p:tav tm="0">
                                          <p:val>
                                            <p:fltVal val="0"/>
                                          </p:val>
                                        </p:tav>
                                        <p:tav tm="100000">
                                          <p:val>
                                            <p:strVal val="#ppt_w"/>
                                          </p:val>
                                        </p:tav>
                                      </p:tavLst>
                                    </p:anim>
                                    <p:anim calcmode="lin" valueType="num">
                                      <p:cBhvr>
                                        <p:cTn id="23" dur="500" fill="hold"/>
                                        <p:tgtEl>
                                          <p:spTgt spid="26"/>
                                        </p:tgtEl>
                                        <p:attrNameLst>
                                          <p:attrName>ppt_h</p:attrName>
                                        </p:attrNameLst>
                                      </p:cBhvr>
                                      <p:tavLst>
                                        <p:tav tm="0">
                                          <p:val>
                                            <p:fltVal val="0"/>
                                          </p:val>
                                        </p:tav>
                                        <p:tav tm="100000">
                                          <p:val>
                                            <p:strVal val="#ppt_h"/>
                                          </p:val>
                                        </p:tav>
                                      </p:tavLst>
                                    </p:anim>
                                    <p:animEffect transition="in" filter="fade">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7026F8-E999-9526-FDDE-4C420596A070}"/>
              </a:ext>
            </a:extLst>
          </p:cNvPr>
          <p:cNvSpPr txBox="1"/>
          <p:nvPr/>
        </p:nvSpPr>
        <p:spPr>
          <a:xfrm>
            <a:off x="4821355" y="354456"/>
            <a:ext cx="7660437" cy="67403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dirty="0">
                <a:solidFill>
                  <a:srgbClr val="000000"/>
                </a:solidFill>
                <a:latin typeface="Segoe UI" panose="020B0502040204020203" pitchFamily="34" charset="0"/>
                <a:cs typeface="Segoe UI" panose="020B0502040204020203" pitchFamily="34" charset="0"/>
              </a:rPr>
              <a:t>Peer pressure/peer influence/safe/legal?</a:t>
            </a:r>
          </a:p>
          <a:p>
            <a:endParaRPr lang="en-GB" sz="3600" b="1" dirty="0">
              <a:solidFill>
                <a:srgbClr val="000000"/>
              </a:solidFill>
              <a:latin typeface="Segoe UI" panose="020B0502040204020203" pitchFamily="34" charset="0"/>
              <a:cs typeface="Segoe UI" panose="020B0502040204020203" pitchFamily="34" charset="0"/>
            </a:endParaRPr>
          </a:p>
          <a:p>
            <a:endParaRPr lang="en-US" sz="3600" b="1" dirty="0">
              <a:solidFill>
                <a:srgbClr val="000000"/>
              </a:solidFill>
              <a:latin typeface="Segoe UI" panose="020B0502040204020203" pitchFamily="34" charset="0"/>
              <a:cs typeface="Segoe UI" panose="020B0502040204020203" pitchFamily="34" charset="0"/>
            </a:endParaRPr>
          </a:p>
          <a:p>
            <a:endParaRPr lang="en-GB" sz="2400" dirty="0">
              <a:latin typeface="Segoe UI" panose="020B0502040204020203" pitchFamily="34" charset="0"/>
              <a:cs typeface="Segoe UI" panose="020B0502040204020203" pitchFamily="34" charset="0"/>
            </a:endParaRPr>
          </a:p>
          <a:p>
            <a:r>
              <a:rPr lang="en-GB" sz="2400" dirty="0">
                <a:solidFill>
                  <a:srgbClr val="000000"/>
                </a:solidFill>
                <a:latin typeface="Segoe UI" panose="020B0502040204020203" pitchFamily="34" charset="0"/>
                <a:ea typeface="+mn-lt"/>
                <a:cs typeface="Segoe UI" panose="020B0502040204020203" pitchFamily="34" charset="0"/>
              </a:rPr>
              <a:t>Today, you’ll be the judge! </a:t>
            </a:r>
          </a:p>
          <a:p>
            <a:endParaRPr lang="en-GB" sz="2400" dirty="0">
              <a:solidFill>
                <a:srgbClr val="000000"/>
              </a:solidFill>
              <a:latin typeface="Segoe UI" panose="020B0502040204020203" pitchFamily="34" charset="0"/>
              <a:ea typeface="+mn-lt"/>
              <a:cs typeface="Segoe UI" panose="020B0502040204020203" pitchFamily="34" charset="0"/>
            </a:endParaRPr>
          </a:p>
          <a:p>
            <a:endParaRPr lang="en-GB" sz="2400" dirty="0">
              <a:solidFill>
                <a:srgbClr val="000000"/>
              </a:solidFill>
              <a:latin typeface="Segoe UI" panose="020B0502040204020203" pitchFamily="34" charset="0"/>
              <a:ea typeface="+mn-lt"/>
              <a:cs typeface="Segoe UI" panose="020B0502040204020203" pitchFamily="34" charset="0"/>
            </a:endParaRPr>
          </a:p>
          <a:p>
            <a:r>
              <a:rPr lang="en-GB" sz="2400" dirty="0">
                <a:solidFill>
                  <a:srgbClr val="000000"/>
                </a:solidFill>
                <a:latin typeface="Segoe UI" panose="020B0502040204020203" pitchFamily="34" charset="0"/>
                <a:ea typeface="+mn-lt"/>
                <a:cs typeface="Segoe UI" panose="020B0502040204020203" pitchFamily="34" charset="0"/>
              </a:rPr>
              <a:t>You’ll see a situation on the screen.</a:t>
            </a:r>
          </a:p>
          <a:p>
            <a:endParaRPr lang="en-GB" sz="2400" dirty="0">
              <a:solidFill>
                <a:srgbClr val="000000"/>
              </a:solidFill>
              <a:latin typeface="Segoe UI" panose="020B0502040204020203" pitchFamily="34" charset="0"/>
              <a:ea typeface="+mn-lt"/>
              <a:cs typeface="Segoe UI" panose="020B0502040204020203" pitchFamily="34" charset="0"/>
            </a:endParaRPr>
          </a:p>
          <a:p>
            <a:endParaRPr lang="en-GB" sz="2400" dirty="0">
              <a:solidFill>
                <a:srgbClr val="000000"/>
              </a:solidFill>
              <a:latin typeface="Segoe UI" panose="020B0502040204020203" pitchFamily="34" charset="0"/>
              <a:ea typeface="+mn-lt"/>
              <a:cs typeface="Segoe UI" panose="020B0502040204020203" pitchFamily="34" charset="0"/>
            </a:endParaRPr>
          </a:p>
          <a:p>
            <a:r>
              <a:rPr lang="en-GB" sz="2400" b="1" dirty="0">
                <a:solidFill>
                  <a:srgbClr val="000000"/>
                </a:solidFill>
                <a:latin typeface="Segoe UI" panose="020B0502040204020203" pitchFamily="34" charset="0"/>
                <a:cs typeface="Segoe UI" panose="020B0502040204020203" pitchFamily="34" charset="0"/>
              </a:rPr>
              <a:t>Decide: Peer pressure/peer influence/safe/legal?</a:t>
            </a:r>
            <a:endParaRPr lang="en-US" sz="2400" b="1" dirty="0">
              <a:solidFill>
                <a:srgbClr val="000000"/>
              </a:solidFill>
              <a:latin typeface="Segoe UI" panose="020B0502040204020203" pitchFamily="34" charset="0"/>
              <a:cs typeface="Segoe UI" panose="020B0502040204020203" pitchFamily="34" charset="0"/>
            </a:endParaRPr>
          </a:p>
          <a:p>
            <a:endParaRPr lang="en-GB" sz="2400" dirty="0">
              <a:solidFill>
                <a:srgbClr val="000000"/>
              </a:solidFill>
              <a:latin typeface="Arial"/>
              <a:ea typeface="+mn-lt"/>
              <a:cs typeface="+mn-lt"/>
            </a:endParaRPr>
          </a:p>
          <a:p>
            <a:endParaRPr lang="en-GB" sz="2400" dirty="0">
              <a:solidFill>
                <a:srgbClr val="000000"/>
              </a:solidFill>
              <a:latin typeface="Arial"/>
              <a:cs typeface="Arial"/>
            </a:endParaRPr>
          </a:p>
          <a:p>
            <a:endParaRPr lang="en-GB" sz="2400" dirty="0">
              <a:solidFill>
                <a:srgbClr val="000000"/>
              </a:solidFill>
              <a:latin typeface="Arial"/>
              <a:cs typeface="Arial"/>
            </a:endParaRPr>
          </a:p>
          <a:p>
            <a:endParaRPr lang="en-GB" sz="2400" dirty="0">
              <a:solidFill>
                <a:srgbClr val="000000"/>
              </a:solidFill>
              <a:latin typeface="Arial"/>
              <a:cs typeface="Arial"/>
            </a:endParaRPr>
          </a:p>
        </p:txBody>
      </p:sp>
      <p:sp>
        <p:nvSpPr>
          <p:cNvPr id="41" name="Title 1">
            <a:extLst>
              <a:ext uri="{FF2B5EF4-FFF2-40B4-BE49-F238E27FC236}">
                <a16:creationId xmlns:a16="http://schemas.microsoft.com/office/drawing/2014/main" id="{539092E9-2D91-4DF8-977F-3CD70F67853D}"/>
              </a:ext>
            </a:extLst>
          </p:cNvPr>
          <p:cNvSpPr>
            <a:spLocks noGrp="1"/>
          </p:cNvSpPr>
          <p:nvPr/>
        </p:nvSpPr>
        <p:spPr>
          <a:xfrm>
            <a:off x="5502110" y="354456"/>
            <a:ext cx="5579378" cy="4410291"/>
          </a:xfrm>
          <a:prstGeom prst="rect">
            <a:avLst/>
          </a:prstGeom>
          <a:no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000">
              <a:solidFill>
                <a:srgbClr val="D5127B"/>
              </a:solidFill>
              <a:latin typeface="Arial"/>
              <a:cs typeface="Arial"/>
            </a:endParaRPr>
          </a:p>
        </p:txBody>
      </p:sp>
      <p:sp>
        <p:nvSpPr>
          <p:cNvPr id="2" name="Oval 1">
            <a:extLst>
              <a:ext uri="{FF2B5EF4-FFF2-40B4-BE49-F238E27FC236}">
                <a16:creationId xmlns:a16="http://schemas.microsoft.com/office/drawing/2014/main" id="{119CECB2-E022-10F7-80EC-C7D0A393E0D3}"/>
              </a:ext>
            </a:extLst>
          </p:cNvPr>
          <p:cNvSpPr/>
          <p:nvPr/>
        </p:nvSpPr>
        <p:spPr>
          <a:xfrm>
            <a:off x="-2041730" y="-675441"/>
            <a:ext cx="6912112" cy="6809451"/>
          </a:xfrm>
          <a:prstGeom prst="ellipse">
            <a:avLst/>
          </a:prstGeom>
          <a:solidFill>
            <a:srgbClr val="F894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A colorful rectangular sign with black text&#10;&#10;AI-generated content may be incorrect.">
            <a:extLst>
              <a:ext uri="{FF2B5EF4-FFF2-40B4-BE49-F238E27FC236}">
                <a16:creationId xmlns:a16="http://schemas.microsoft.com/office/drawing/2014/main" id="{F72D99B0-08C6-4339-AC75-C741DE0DA3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6172" y="116152"/>
            <a:ext cx="28575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9061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BF38B-544E-DED9-88E4-4423E7BE6CA6}"/>
            </a:ext>
          </a:extLst>
        </p:cNvPr>
        <p:cNvGrpSpPr/>
        <p:nvPr/>
      </p:nvGrpSpPr>
      <p:grpSpPr>
        <a:xfrm>
          <a:off x="0" y="0"/>
          <a:ext cx="0" cy="0"/>
          <a:chOff x="0" y="0"/>
          <a:chExt cx="0" cy="0"/>
        </a:xfrm>
      </p:grpSpPr>
      <p:sp>
        <p:nvSpPr>
          <p:cNvPr id="7" name="Title 5">
            <a:extLst>
              <a:ext uri="{FF2B5EF4-FFF2-40B4-BE49-F238E27FC236}">
                <a16:creationId xmlns:a16="http://schemas.microsoft.com/office/drawing/2014/main" id="{A98D8CDA-4000-C0BF-0962-FCAFD979CA61}"/>
              </a:ext>
            </a:extLst>
          </p:cNvPr>
          <p:cNvSpPr txBox="1">
            <a:spLocks/>
          </p:cNvSpPr>
          <p:nvPr/>
        </p:nvSpPr>
        <p:spPr>
          <a:xfrm>
            <a:off x="1" y="-1"/>
            <a:ext cx="12192000" cy="923637"/>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lnSpc>
                <a:spcPct val="90000"/>
              </a:lnSpc>
              <a:spcBef>
                <a:spcPct val="0"/>
              </a:spcBef>
              <a:buNone/>
              <a:defRPr sz="44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000" b="1" dirty="0">
                <a:effectLst>
                  <a:outerShdw blurRad="50800" dist="38100" dir="2700000" algn="tl" rotWithShape="0">
                    <a:prstClr val="black">
                      <a:alpha val="40000"/>
                    </a:prstClr>
                  </a:outerShdw>
                </a:effectLst>
                <a:latin typeface="Segoe UI" panose="020B0502040204020203" pitchFamily="34" charset="0"/>
                <a:ea typeface="+mn-lt"/>
                <a:cs typeface="Segoe UI" panose="020B0502040204020203" pitchFamily="34" charset="0"/>
              </a:rPr>
              <a:t>Refusing to try a vape when others are doing it.</a:t>
            </a:r>
          </a:p>
        </p:txBody>
      </p:sp>
      <p:sp>
        <p:nvSpPr>
          <p:cNvPr id="8" name="Oval 7">
            <a:extLst>
              <a:ext uri="{FF2B5EF4-FFF2-40B4-BE49-F238E27FC236}">
                <a16:creationId xmlns:a16="http://schemas.microsoft.com/office/drawing/2014/main" id="{1236F4DF-8AEB-176C-345B-CF8D929D7C86}"/>
              </a:ext>
            </a:extLst>
          </p:cNvPr>
          <p:cNvSpPr/>
          <p:nvPr/>
        </p:nvSpPr>
        <p:spPr>
          <a:xfrm>
            <a:off x="145968" y="1103681"/>
            <a:ext cx="2404522" cy="2365827"/>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b="1" dirty="0"/>
              <a:t>Safe?</a:t>
            </a:r>
            <a:endParaRPr lang="en-US" sz="4000" b="1" dirty="0"/>
          </a:p>
        </p:txBody>
      </p:sp>
      <p:sp>
        <p:nvSpPr>
          <p:cNvPr id="9" name="Oval 8">
            <a:extLst>
              <a:ext uri="{FF2B5EF4-FFF2-40B4-BE49-F238E27FC236}">
                <a16:creationId xmlns:a16="http://schemas.microsoft.com/office/drawing/2014/main" id="{3A4C8C3C-9486-944A-1B72-2B28AFB525E3}"/>
              </a:ext>
            </a:extLst>
          </p:cNvPr>
          <p:cNvSpPr/>
          <p:nvPr/>
        </p:nvSpPr>
        <p:spPr>
          <a:xfrm>
            <a:off x="8285248" y="4267916"/>
            <a:ext cx="2404522" cy="2365826"/>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4000" b="1" dirty="0"/>
              <a:t>Legal?</a:t>
            </a:r>
            <a:endParaRPr lang="en-US" sz="4000" dirty="0"/>
          </a:p>
        </p:txBody>
      </p:sp>
      <p:sp>
        <p:nvSpPr>
          <p:cNvPr id="10" name="Oval 9">
            <a:extLst>
              <a:ext uri="{FF2B5EF4-FFF2-40B4-BE49-F238E27FC236}">
                <a16:creationId xmlns:a16="http://schemas.microsoft.com/office/drawing/2014/main" id="{CDD7D2DC-9C11-DDC7-299D-313BC9B12C51}"/>
              </a:ext>
            </a:extLst>
          </p:cNvPr>
          <p:cNvSpPr/>
          <p:nvPr/>
        </p:nvSpPr>
        <p:spPr>
          <a:xfrm>
            <a:off x="8261793" y="1103680"/>
            <a:ext cx="2404522" cy="2365827"/>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b="1" dirty="0"/>
              <a:t>Peer influence?</a:t>
            </a:r>
            <a:endParaRPr lang="en-US" sz="2400" dirty="0"/>
          </a:p>
        </p:txBody>
      </p:sp>
      <p:sp>
        <p:nvSpPr>
          <p:cNvPr id="12" name="Oval 11">
            <a:extLst>
              <a:ext uri="{FF2B5EF4-FFF2-40B4-BE49-F238E27FC236}">
                <a16:creationId xmlns:a16="http://schemas.microsoft.com/office/drawing/2014/main" id="{7AA43F26-3D8E-1428-8991-B141515291EC}"/>
              </a:ext>
            </a:extLst>
          </p:cNvPr>
          <p:cNvSpPr/>
          <p:nvPr/>
        </p:nvSpPr>
        <p:spPr>
          <a:xfrm>
            <a:off x="145965" y="4267916"/>
            <a:ext cx="2404522" cy="2365827"/>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800" b="1" dirty="0"/>
              <a:t>Peer Pressure? </a:t>
            </a:r>
            <a:endParaRPr lang="en-US" sz="2800" dirty="0"/>
          </a:p>
        </p:txBody>
      </p:sp>
      <p:pic>
        <p:nvPicPr>
          <p:cNvPr id="2" name="Picture 1" descr="A yellow emoji with a hand up&#10;&#10;Description automatically generated">
            <a:extLst>
              <a:ext uri="{FF2B5EF4-FFF2-40B4-BE49-F238E27FC236}">
                <a16:creationId xmlns:a16="http://schemas.microsoft.com/office/drawing/2014/main" id="{584E7BA9-FDB9-4E9A-6CA6-DC589870CA4A}"/>
              </a:ext>
            </a:extLst>
          </p:cNvPr>
          <p:cNvPicPr>
            <a:picLocks noChangeAspect="1"/>
          </p:cNvPicPr>
          <p:nvPr/>
        </p:nvPicPr>
        <p:blipFill>
          <a:blip r:embed="rId3"/>
          <a:stretch>
            <a:fillRect/>
          </a:stretch>
        </p:blipFill>
        <p:spPr>
          <a:xfrm>
            <a:off x="4132100" y="2005724"/>
            <a:ext cx="3058816" cy="2927565"/>
          </a:xfrm>
          <a:prstGeom prst="rect">
            <a:avLst/>
          </a:prstGeom>
        </p:spPr>
      </p:pic>
      <p:pic>
        <p:nvPicPr>
          <p:cNvPr id="11" name="Picture 2" descr="A colorful rectangular sign with black text&#10;&#10;AI-generated content may be incorrect.">
            <a:extLst>
              <a:ext uri="{FF2B5EF4-FFF2-40B4-BE49-F238E27FC236}">
                <a16:creationId xmlns:a16="http://schemas.microsoft.com/office/drawing/2014/main" id="{D646E5E5-58F8-4EC4-96D9-CF1F7EA656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44237" y="5703323"/>
            <a:ext cx="1546443" cy="1154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7829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4EB40-067D-3615-12DB-A0AF4812133A}"/>
            </a:ext>
          </a:extLst>
        </p:cNvPr>
        <p:cNvGrpSpPr/>
        <p:nvPr/>
      </p:nvGrpSpPr>
      <p:grpSpPr>
        <a:xfrm>
          <a:off x="0" y="0"/>
          <a:ext cx="0" cy="0"/>
          <a:chOff x="0" y="0"/>
          <a:chExt cx="0" cy="0"/>
        </a:xfrm>
      </p:grpSpPr>
      <p:sp>
        <p:nvSpPr>
          <p:cNvPr id="7" name="Title 5">
            <a:extLst>
              <a:ext uri="{FF2B5EF4-FFF2-40B4-BE49-F238E27FC236}">
                <a16:creationId xmlns:a16="http://schemas.microsoft.com/office/drawing/2014/main" id="{6D10DF4C-7FBF-92C6-E948-402AAB6E2CD4}"/>
              </a:ext>
            </a:extLst>
          </p:cNvPr>
          <p:cNvSpPr txBox="1">
            <a:spLocks/>
          </p:cNvSpPr>
          <p:nvPr/>
        </p:nvSpPr>
        <p:spPr>
          <a:xfrm>
            <a:off x="1" y="-1"/>
            <a:ext cx="12192000" cy="923637"/>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lnSpc>
                <a:spcPct val="90000"/>
              </a:lnSpc>
              <a:spcBef>
                <a:spcPct val="0"/>
              </a:spcBef>
              <a:buNone/>
              <a:defRPr sz="44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b="1" dirty="0">
                <a:effectLst>
                  <a:outerShdw blurRad="50800" dist="38100" dir="2700000" algn="tl" rotWithShape="0">
                    <a:prstClr val="black">
                      <a:alpha val="40000"/>
                    </a:prstClr>
                  </a:outerShdw>
                </a:effectLst>
                <a:latin typeface="Segoe UI" panose="020B0502040204020203" pitchFamily="34" charset="0"/>
                <a:ea typeface="+mn-lt"/>
                <a:cs typeface="Segoe UI" panose="020B0502040204020203" pitchFamily="34" charset="0"/>
              </a:rPr>
              <a:t>An older teenager buys a vape and dares a child to try it.</a:t>
            </a:r>
          </a:p>
        </p:txBody>
      </p:sp>
      <p:sp>
        <p:nvSpPr>
          <p:cNvPr id="10" name="Oval 9">
            <a:extLst>
              <a:ext uri="{FF2B5EF4-FFF2-40B4-BE49-F238E27FC236}">
                <a16:creationId xmlns:a16="http://schemas.microsoft.com/office/drawing/2014/main" id="{2850204F-C455-A12D-273C-95B612C4732F}"/>
              </a:ext>
            </a:extLst>
          </p:cNvPr>
          <p:cNvSpPr/>
          <p:nvPr/>
        </p:nvSpPr>
        <p:spPr>
          <a:xfrm>
            <a:off x="8285248" y="1281492"/>
            <a:ext cx="2404522" cy="2365827"/>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800" b="1" dirty="0"/>
              <a:t>Peer pressure?</a:t>
            </a:r>
            <a:endParaRPr lang="en-US" sz="2800" dirty="0"/>
          </a:p>
        </p:txBody>
      </p:sp>
      <p:sp>
        <p:nvSpPr>
          <p:cNvPr id="12" name="Oval 11">
            <a:extLst>
              <a:ext uri="{FF2B5EF4-FFF2-40B4-BE49-F238E27FC236}">
                <a16:creationId xmlns:a16="http://schemas.microsoft.com/office/drawing/2014/main" id="{0C5BDF17-2D75-81F0-F382-B03561AE5F58}"/>
              </a:ext>
            </a:extLst>
          </p:cNvPr>
          <p:cNvSpPr/>
          <p:nvPr/>
        </p:nvSpPr>
        <p:spPr>
          <a:xfrm>
            <a:off x="353361" y="4267916"/>
            <a:ext cx="2404522" cy="2365827"/>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b="1" dirty="0"/>
              <a:t>Peer influence?</a:t>
            </a:r>
            <a:endParaRPr lang="en-US" sz="2400" dirty="0"/>
          </a:p>
        </p:txBody>
      </p:sp>
      <p:pic>
        <p:nvPicPr>
          <p:cNvPr id="13" name="Picture 2" descr="A colorful rectangular sign with black text&#10;&#10;AI-generated content may be incorrect.">
            <a:extLst>
              <a:ext uri="{FF2B5EF4-FFF2-40B4-BE49-F238E27FC236}">
                <a16:creationId xmlns:a16="http://schemas.microsoft.com/office/drawing/2014/main" id="{8C557F3C-DAAB-4E80-B26E-45094C960F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5557" y="5703323"/>
            <a:ext cx="1546443" cy="1154677"/>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E210D20C-1E6E-A03F-F47A-17C37FA6742A}"/>
              </a:ext>
            </a:extLst>
          </p:cNvPr>
          <p:cNvSpPr/>
          <p:nvPr/>
        </p:nvSpPr>
        <p:spPr>
          <a:xfrm>
            <a:off x="353361" y="1154268"/>
            <a:ext cx="2404522" cy="2365827"/>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b="1" dirty="0"/>
              <a:t>Safe?</a:t>
            </a:r>
            <a:endParaRPr lang="en-US" sz="4000" b="1" dirty="0"/>
          </a:p>
        </p:txBody>
      </p:sp>
      <p:sp>
        <p:nvSpPr>
          <p:cNvPr id="3" name="Oval 2">
            <a:extLst>
              <a:ext uri="{FF2B5EF4-FFF2-40B4-BE49-F238E27FC236}">
                <a16:creationId xmlns:a16="http://schemas.microsoft.com/office/drawing/2014/main" id="{CD261180-06AB-A037-0F32-6C864185DDF0}"/>
              </a:ext>
            </a:extLst>
          </p:cNvPr>
          <p:cNvSpPr/>
          <p:nvPr/>
        </p:nvSpPr>
        <p:spPr>
          <a:xfrm>
            <a:off x="8285248" y="4267917"/>
            <a:ext cx="2404522" cy="2365826"/>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4000" b="1" dirty="0"/>
              <a:t>Legal?</a:t>
            </a:r>
            <a:endParaRPr lang="en-US" sz="4000" dirty="0"/>
          </a:p>
        </p:txBody>
      </p:sp>
      <p:pic>
        <p:nvPicPr>
          <p:cNvPr id="4" name="Picture 3">
            <a:extLst>
              <a:ext uri="{FF2B5EF4-FFF2-40B4-BE49-F238E27FC236}">
                <a16:creationId xmlns:a16="http://schemas.microsoft.com/office/drawing/2014/main" id="{CEE85641-1B65-2EBD-184F-5A7948763F22}"/>
              </a:ext>
            </a:extLst>
          </p:cNvPr>
          <p:cNvPicPr>
            <a:picLocks noChangeAspect="1"/>
          </p:cNvPicPr>
          <p:nvPr/>
        </p:nvPicPr>
        <p:blipFill>
          <a:blip r:embed="rId4"/>
          <a:stretch>
            <a:fillRect/>
          </a:stretch>
        </p:blipFill>
        <p:spPr>
          <a:xfrm>
            <a:off x="3020000" y="2134538"/>
            <a:ext cx="5067299" cy="3378199"/>
          </a:xfrm>
          <a:prstGeom prst="rect">
            <a:avLst/>
          </a:prstGeom>
        </p:spPr>
      </p:pic>
    </p:spTree>
    <p:extLst>
      <p:ext uri="{BB962C8B-B14F-4D97-AF65-F5344CB8AC3E}">
        <p14:creationId xmlns:p14="http://schemas.microsoft.com/office/powerpoint/2010/main" val="932556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0F1D2-B7E9-A633-801B-AF5456A39E48}"/>
            </a:ext>
          </a:extLst>
        </p:cNvPr>
        <p:cNvGrpSpPr/>
        <p:nvPr/>
      </p:nvGrpSpPr>
      <p:grpSpPr>
        <a:xfrm>
          <a:off x="0" y="0"/>
          <a:ext cx="0" cy="0"/>
          <a:chOff x="0" y="0"/>
          <a:chExt cx="0" cy="0"/>
        </a:xfrm>
      </p:grpSpPr>
      <p:sp>
        <p:nvSpPr>
          <p:cNvPr id="7" name="Title 5">
            <a:extLst>
              <a:ext uri="{FF2B5EF4-FFF2-40B4-BE49-F238E27FC236}">
                <a16:creationId xmlns:a16="http://schemas.microsoft.com/office/drawing/2014/main" id="{07357DDA-8FC8-A28A-58B9-E83C8571EC21}"/>
              </a:ext>
            </a:extLst>
          </p:cNvPr>
          <p:cNvSpPr txBox="1">
            <a:spLocks/>
          </p:cNvSpPr>
          <p:nvPr/>
        </p:nvSpPr>
        <p:spPr>
          <a:xfrm>
            <a:off x="1" y="-1"/>
            <a:ext cx="12192000" cy="923637"/>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lnSpc>
                <a:spcPct val="90000"/>
              </a:lnSpc>
              <a:spcBef>
                <a:spcPct val="0"/>
              </a:spcBef>
              <a:buNone/>
              <a:defRPr sz="44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600" b="1" dirty="0">
                <a:effectLst>
                  <a:outerShdw blurRad="50800" dist="38100" dir="2700000" algn="tl" rotWithShape="0">
                    <a:prstClr val="black">
                      <a:alpha val="40000"/>
                    </a:prstClr>
                  </a:outerShdw>
                </a:effectLst>
                <a:latin typeface="Segoe UI" panose="020B0502040204020203" pitchFamily="34" charset="0"/>
                <a:ea typeface="+mn-lt"/>
                <a:cs typeface="Segoe UI" panose="020B0502040204020203" pitchFamily="34" charset="0"/>
              </a:rPr>
              <a:t>A child picks up a vape in the park and tries it.</a:t>
            </a:r>
            <a:endParaRPr lang="en-US" sz="3600" dirty="0">
              <a:latin typeface="Segoe UI" panose="020B0502040204020203" pitchFamily="34" charset="0"/>
              <a:cs typeface="Segoe UI" panose="020B0502040204020203" pitchFamily="34" charset="0"/>
            </a:endParaRPr>
          </a:p>
        </p:txBody>
      </p:sp>
      <p:sp>
        <p:nvSpPr>
          <p:cNvPr id="12" name="Oval 11">
            <a:extLst>
              <a:ext uri="{FF2B5EF4-FFF2-40B4-BE49-F238E27FC236}">
                <a16:creationId xmlns:a16="http://schemas.microsoft.com/office/drawing/2014/main" id="{2007C9FD-63C5-34BD-F0C7-6C7E11BA9521}"/>
              </a:ext>
            </a:extLst>
          </p:cNvPr>
          <p:cNvSpPr/>
          <p:nvPr/>
        </p:nvSpPr>
        <p:spPr>
          <a:xfrm>
            <a:off x="8955274" y="3498770"/>
            <a:ext cx="2404522" cy="2365827"/>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800" b="1" dirty="0"/>
              <a:t>Peer influence?</a:t>
            </a:r>
            <a:endParaRPr lang="en-US" sz="2800" dirty="0"/>
          </a:p>
        </p:txBody>
      </p:sp>
      <p:pic>
        <p:nvPicPr>
          <p:cNvPr id="2" name="Picture 1" descr="A smoke coming out of a vaporizer&#10;&#10;AI-generated content may be incorrect.">
            <a:extLst>
              <a:ext uri="{FF2B5EF4-FFF2-40B4-BE49-F238E27FC236}">
                <a16:creationId xmlns:a16="http://schemas.microsoft.com/office/drawing/2014/main" id="{CBA7EFAC-8007-8C98-0D7A-03182D42FEA9}"/>
              </a:ext>
            </a:extLst>
          </p:cNvPr>
          <p:cNvPicPr>
            <a:picLocks noChangeAspect="1"/>
          </p:cNvPicPr>
          <p:nvPr/>
        </p:nvPicPr>
        <p:blipFill>
          <a:blip r:embed="rId3"/>
          <a:stretch>
            <a:fillRect/>
          </a:stretch>
        </p:blipFill>
        <p:spPr>
          <a:xfrm>
            <a:off x="4153161" y="1496599"/>
            <a:ext cx="4251021" cy="4240583"/>
          </a:xfrm>
          <a:prstGeom prst="rect">
            <a:avLst/>
          </a:prstGeom>
        </p:spPr>
      </p:pic>
      <p:sp>
        <p:nvSpPr>
          <p:cNvPr id="6" name="Oval 5">
            <a:extLst>
              <a:ext uri="{FF2B5EF4-FFF2-40B4-BE49-F238E27FC236}">
                <a16:creationId xmlns:a16="http://schemas.microsoft.com/office/drawing/2014/main" id="{92B0D8B0-5DBB-4F9C-A98A-42D9E7399911}"/>
              </a:ext>
            </a:extLst>
          </p:cNvPr>
          <p:cNvSpPr/>
          <p:nvPr/>
        </p:nvSpPr>
        <p:spPr>
          <a:xfrm>
            <a:off x="1032278" y="1063173"/>
            <a:ext cx="2404522" cy="2365827"/>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800" b="1" dirty="0"/>
              <a:t>Peer pressure?</a:t>
            </a:r>
            <a:endParaRPr lang="en-US" sz="2800" dirty="0"/>
          </a:p>
        </p:txBody>
      </p:sp>
      <p:pic>
        <p:nvPicPr>
          <p:cNvPr id="9" name="Picture 2" descr="A colorful rectangular sign with black text&#10;&#10;AI-generated content may be incorrect.">
            <a:extLst>
              <a:ext uri="{FF2B5EF4-FFF2-40B4-BE49-F238E27FC236}">
                <a16:creationId xmlns:a16="http://schemas.microsoft.com/office/drawing/2014/main" id="{A4850BDC-E0EF-46F0-B5E9-D9A8B7DCFA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90322" y="5771128"/>
            <a:ext cx="1546443" cy="1154677"/>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09AE7D4E-5854-ECE6-B7AE-EB57A7B83FEC}"/>
              </a:ext>
            </a:extLst>
          </p:cNvPr>
          <p:cNvSpPr/>
          <p:nvPr/>
        </p:nvSpPr>
        <p:spPr>
          <a:xfrm>
            <a:off x="1032278" y="3568537"/>
            <a:ext cx="2404522" cy="2365826"/>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4000" b="1" dirty="0"/>
              <a:t>Legal?</a:t>
            </a:r>
            <a:endParaRPr lang="en-US" sz="4000" dirty="0"/>
          </a:p>
        </p:txBody>
      </p:sp>
      <p:sp>
        <p:nvSpPr>
          <p:cNvPr id="4" name="Oval 3">
            <a:extLst>
              <a:ext uri="{FF2B5EF4-FFF2-40B4-BE49-F238E27FC236}">
                <a16:creationId xmlns:a16="http://schemas.microsoft.com/office/drawing/2014/main" id="{CAF05061-9D75-E0B6-F89D-303B8DE21957}"/>
              </a:ext>
            </a:extLst>
          </p:cNvPr>
          <p:cNvSpPr/>
          <p:nvPr/>
        </p:nvSpPr>
        <p:spPr>
          <a:xfrm>
            <a:off x="8955274" y="981554"/>
            <a:ext cx="2404522" cy="2365827"/>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b="1" dirty="0"/>
              <a:t>Safe?</a:t>
            </a:r>
            <a:endParaRPr lang="en-US" sz="4000" b="1" dirty="0"/>
          </a:p>
        </p:txBody>
      </p:sp>
    </p:spTree>
    <p:extLst>
      <p:ext uri="{BB962C8B-B14F-4D97-AF65-F5344CB8AC3E}">
        <p14:creationId xmlns:p14="http://schemas.microsoft.com/office/powerpoint/2010/main" val="12255937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9A6D8-A1C0-A9DB-42CF-E2188D9B29B1}"/>
            </a:ext>
          </a:extLst>
        </p:cNvPr>
        <p:cNvGrpSpPr/>
        <p:nvPr/>
      </p:nvGrpSpPr>
      <p:grpSpPr>
        <a:xfrm>
          <a:off x="0" y="0"/>
          <a:ext cx="0" cy="0"/>
          <a:chOff x="0" y="0"/>
          <a:chExt cx="0" cy="0"/>
        </a:xfrm>
      </p:grpSpPr>
      <p:pic>
        <p:nvPicPr>
          <p:cNvPr id="20" name="Picture 19" descr="A black and white cloud&#10;&#10;AI-generated content may be incorrect.">
            <a:extLst>
              <a:ext uri="{FF2B5EF4-FFF2-40B4-BE49-F238E27FC236}">
                <a16:creationId xmlns:a16="http://schemas.microsoft.com/office/drawing/2014/main" id="{CE4B1DD3-030D-717F-A98D-AFC47DB130C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5055973" y="1144272"/>
            <a:ext cx="7727350" cy="5713728"/>
          </a:xfrm>
          <a:prstGeom prst="rect">
            <a:avLst/>
          </a:prstGeom>
        </p:spPr>
      </p:pic>
      <p:sp>
        <p:nvSpPr>
          <p:cNvPr id="2" name="Title 5">
            <a:extLst>
              <a:ext uri="{FF2B5EF4-FFF2-40B4-BE49-F238E27FC236}">
                <a16:creationId xmlns:a16="http://schemas.microsoft.com/office/drawing/2014/main" id="{FCC9C55C-E452-BEF1-BF71-A0C8DF31CC08}"/>
              </a:ext>
            </a:extLst>
          </p:cNvPr>
          <p:cNvSpPr txBox="1">
            <a:spLocks/>
          </p:cNvSpPr>
          <p:nvPr/>
        </p:nvSpPr>
        <p:spPr>
          <a:xfrm>
            <a:off x="0" y="4508"/>
            <a:ext cx="12192000" cy="1139716"/>
          </a:xfrm>
          <a:prstGeom prst="rect">
            <a:avLst/>
          </a:prstGeom>
          <a:solidFill>
            <a:srgbClr val="F8941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dirty="0">
                <a:effectLst>
                  <a:outerShdw blurRad="50800" dist="38100" dir="2700000" algn="tl" rotWithShape="0">
                    <a:prstClr val="black">
                      <a:alpha val="40000"/>
                    </a:prstClr>
                  </a:outerShdw>
                </a:effectLst>
                <a:latin typeface="Segoe UI" panose="020B0502040204020203" pitchFamily="34" charset="0"/>
                <a:cs typeface="Segoe UI" panose="020B0502040204020203" pitchFamily="34" charset="0"/>
              </a:rPr>
              <a:t>What is the difference?</a:t>
            </a:r>
          </a:p>
        </p:txBody>
      </p:sp>
      <p:pic>
        <p:nvPicPr>
          <p:cNvPr id="3" name="Picture 2" descr="A black and white cloud&#10;&#10;AI-generated content may be incorrect.">
            <a:extLst>
              <a:ext uri="{FF2B5EF4-FFF2-40B4-BE49-F238E27FC236}">
                <a16:creationId xmlns:a16="http://schemas.microsoft.com/office/drawing/2014/main" id="{2043C1DF-9200-0E19-85C2-BB1C90FA89E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591323" y="1144272"/>
            <a:ext cx="7727350" cy="5713728"/>
          </a:xfrm>
          <a:prstGeom prst="rect">
            <a:avLst/>
          </a:prstGeom>
        </p:spPr>
      </p:pic>
      <p:sp>
        <p:nvSpPr>
          <p:cNvPr id="6" name="TextBox 5">
            <a:extLst>
              <a:ext uri="{FF2B5EF4-FFF2-40B4-BE49-F238E27FC236}">
                <a16:creationId xmlns:a16="http://schemas.microsoft.com/office/drawing/2014/main" id="{C7A3EFC3-2FE1-54EB-9003-D2B54C1B7883}"/>
              </a:ext>
            </a:extLst>
          </p:cNvPr>
          <p:cNvSpPr txBox="1"/>
          <p:nvPr/>
        </p:nvSpPr>
        <p:spPr>
          <a:xfrm>
            <a:off x="2059517" y="3140368"/>
            <a:ext cx="2425669" cy="584775"/>
          </a:xfrm>
          <a:prstGeom prst="rect">
            <a:avLst/>
          </a:prstGeom>
          <a:noFill/>
        </p:spPr>
        <p:txBody>
          <a:bodyPr wrap="square">
            <a:spAutoFit/>
          </a:bodyPr>
          <a:lstStyle/>
          <a:p>
            <a:r>
              <a:rPr lang="en-GB" sz="3200" b="1" i="0" u="none" strike="noStrike" dirty="0">
                <a:effectLst/>
                <a:latin typeface="Segoe UI" panose="020B0502040204020203" pitchFamily="34" charset="0"/>
                <a:cs typeface="Segoe UI" panose="020B0502040204020203" pitchFamily="34" charset="0"/>
              </a:rPr>
              <a:t>Influencer</a:t>
            </a:r>
            <a:endParaRPr lang="en-US" sz="3200" dirty="0">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119E9CC2-3514-5119-E1B6-58F893D4BFC3}"/>
              </a:ext>
            </a:extLst>
          </p:cNvPr>
          <p:cNvSpPr txBox="1"/>
          <p:nvPr/>
        </p:nvSpPr>
        <p:spPr>
          <a:xfrm>
            <a:off x="7706814" y="3135200"/>
            <a:ext cx="2425669" cy="1077218"/>
          </a:xfrm>
          <a:prstGeom prst="rect">
            <a:avLst/>
          </a:prstGeom>
          <a:noFill/>
        </p:spPr>
        <p:txBody>
          <a:bodyPr wrap="square">
            <a:spAutoFit/>
          </a:bodyPr>
          <a:lstStyle/>
          <a:p>
            <a:pPr algn="ctr"/>
            <a:r>
              <a:rPr lang="en-GB" sz="3200" b="1" dirty="0">
                <a:latin typeface="Segoe UI" panose="020B0502040204020203" pitchFamily="34" charset="0"/>
                <a:cs typeface="Segoe UI" panose="020B0502040204020203" pitchFamily="34" charset="0"/>
              </a:rPr>
              <a:t>Positive real person</a:t>
            </a:r>
            <a:endParaRPr lang="en-US" sz="32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9266185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16D20-FFC9-675F-2558-BC1DA1634190}"/>
            </a:ext>
          </a:extLst>
        </p:cNvPr>
        <p:cNvGrpSpPr/>
        <p:nvPr/>
      </p:nvGrpSpPr>
      <p:grpSpPr>
        <a:xfrm>
          <a:off x="0" y="0"/>
          <a:ext cx="0" cy="0"/>
          <a:chOff x="0" y="0"/>
          <a:chExt cx="0" cy="0"/>
        </a:xfrm>
      </p:grpSpPr>
      <p:pic>
        <p:nvPicPr>
          <p:cNvPr id="20" name="Picture 19" descr="A black and white cloud&#10;&#10;AI-generated content may be incorrect.">
            <a:extLst>
              <a:ext uri="{FF2B5EF4-FFF2-40B4-BE49-F238E27FC236}">
                <a16:creationId xmlns:a16="http://schemas.microsoft.com/office/drawing/2014/main" id="{98F560C3-6CD1-750F-B5F0-9C0870983B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5055973" y="1144272"/>
            <a:ext cx="7727350" cy="5713728"/>
          </a:xfrm>
          <a:prstGeom prst="rect">
            <a:avLst/>
          </a:prstGeom>
        </p:spPr>
      </p:pic>
      <p:sp>
        <p:nvSpPr>
          <p:cNvPr id="2" name="Title 5">
            <a:extLst>
              <a:ext uri="{FF2B5EF4-FFF2-40B4-BE49-F238E27FC236}">
                <a16:creationId xmlns:a16="http://schemas.microsoft.com/office/drawing/2014/main" id="{90D9AA32-60ED-56A2-EA2C-D97E07CC8FA0}"/>
              </a:ext>
            </a:extLst>
          </p:cNvPr>
          <p:cNvSpPr txBox="1">
            <a:spLocks/>
          </p:cNvSpPr>
          <p:nvPr/>
        </p:nvSpPr>
        <p:spPr>
          <a:xfrm>
            <a:off x="0" y="4508"/>
            <a:ext cx="12192000" cy="1139716"/>
          </a:xfrm>
          <a:prstGeom prst="rect">
            <a:avLst/>
          </a:prstGeom>
          <a:solidFill>
            <a:srgbClr val="F8941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dirty="0">
                <a:effectLst>
                  <a:outerShdw blurRad="50800" dist="38100" dir="2700000" algn="tl" rotWithShape="0">
                    <a:prstClr val="black">
                      <a:alpha val="40000"/>
                    </a:prstClr>
                  </a:outerShdw>
                </a:effectLst>
                <a:latin typeface="Segoe UI" panose="020B0502040204020203" pitchFamily="34" charset="0"/>
                <a:cs typeface="Segoe UI" panose="020B0502040204020203" pitchFamily="34" charset="0"/>
              </a:rPr>
              <a:t>The difference is….</a:t>
            </a:r>
          </a:p>
        </p:txBody>
      </p:sp>
      <p:pic>
        <p:nvPicPr>
          <p:cNvPr id="3" name="Picture 2" descr="A black and white cloud&#10;&#10;AI-generated content may be incorrect.">
            <a:extLst>
              <a:ext uri="{FF2B5EF4-FFF2-40B4-BE49-F238E27FC236}">
                <a16:creationId xmlns:a16="http://schemas.microsoft.com/office/drawing/2014/main" id="{CB1CC004-BE61-103F-AF30-E3D733E24E8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591323" y="1144272"/>
            <a:ext cx="7727350" cy="5713728"/>
          </a:xfrm>
          <a:prstGeom prst="rect">
            <a:avLst/>
          </a:prstGeom>
        </p:spPr>
      </p:pic>
      <p:sp>
        <p:nvSpPr>
          <p:cNvPr id="5" name="TextBox 4">
            <a:extLst>
              <a:ext uri="{FF2B5EF4-FFF2-40B4-BE49-F238E27FC236}">
                <a16:creationId xmlns:a16="http://schemas.microsoft.com/office/drawing/2014/main" id="{5DA673A4-A6D5-FB2D-E279-44BA63B2AFDC}"/>
              </a:ext>
            </a:extLst>
          </p:cNvPr>
          <p:cNvSpPr txBox="1"/>
          <p:nvPr/>
        </p:nvSpPr>
        <p:spPr>
          <a:xfrm>
            <a:off x="1019648" y="2704312"/>
            <a:ext cx="4647645" cy="1969770"/>
          </a:xfrm>
          <a:prstGeom prst="rect">
            <a:avLst/>
          </a:prstGeom>
          <a:noFill/>
        </p:spPr>
        <p:txBody>
          <a:bodyPr wrap="square">
            <a:spAutoFit/>
          </a:bodyPr>
          <a:lstStyle/>
          <a:p>
            <a:r>
              <a:rPr lang="en-GB" sz="2000" b="0" i="0" u="none" strike="noStrike" dirty="0">
                <a:effectLst/>
                <a:latin typeface="Segoe UI" panose="020B0502040204020203" pitchFamily="34" charset="0"/>
                <a:cs typeface="Segoe UI" panose="020B0502040204020203" pitchFamily="34" charset="0"/>
              </a:rPr>
              <a:t>An </a:t>
            </a:r>
            <a:r>
              <a:rPr lang="en-GB" sz="2200" b="1" i="0" u="none" strike="noStrike" dirty="0">
                <a:effectLst/>
                <a:latin typeface="Segoe UI" panose="020B0502040204020203" pitchFamily="34" charset="0"/>
                <a:cs typeface="Segoe UI" panose="020B0502040204020203" pitchFamily="34" charset="0"/>
              </a:rPr>
              <a:t>influencer</a:t>
            </a:r>
            <a:r>
              <a:rPr lang="en-GB" sz="2200" b="0" i="0" u="none" strike="noStrike" dirty="0">
                <a:effectLst/>
                <a:latin typeface="Segoe UI" panose="020B0502040204020203" pitchFamily="34" charset="0"/>
                <a:cs typeface="Segoe UI" panose="020B0502040204020203" pitchFamily="34" charset="0"/>
              </a:rPr>
              <a:t> </a:t>
            </a:r>
            <a:r>
              <a:rPr lang="en-GB" sz="2000" b="0" i="0" u="none" strike="noStrike" dirty="0">
                <a:effectLst/>
                <a:latin typeface="Segoe UI" panose="020B0502040204020203" pitchFamily="34" charset="0"/>
                <a:cs typeface="Segoe UI" panose="020B0502040204020203" pitchFamily="34" charset="0"/>
              </a:rPr>
              <a:t>is someone who has followers online.  </a:t>
            </a:r>
          </a:p>
          <a:p>
            <a:endParaRPr lang="en-GB" sz="2000" dirty="0">
              <a:latin typeface="Segoe UI" panose="020B0502040204020203" pitchFamily="34" charset="0"/>
              <a:cs typeface="Segoe UI" panose="020B0502040204020203" pitchFamily="34" charset="0"/>
            </a:endParaRPr>
          </a:p>
          <a:p>
            <a:r>
              <a:rPr lang="en-GB" sz="2000" b="0" i="0" u="none" strike="noStrike" dirty="0">
                <a:effectLst/>
                <a:latin typeface="Segoe UI" panose="020B0502040204020203" pitchFamily="34" charset="0"/>
                <a:cs typeface="Segoe UI" panose="020B0502040204020203" pitchFamily="34" charset="0"/>
              </a:rPr>
              <a:t>They may shape what people think or do, like buying products or trying new things</a:t>
            </a:r>
            <a:r>
              <a:rPr lang="en-GB" sz="2000" dirty="0">
                <a:latin typeface="Segoe UI" panose="020B0502040204020203" pitchFamily="34" charset="0"/>
                <a:cs typeface="Segoe UI" panose="020B0502040204020203" pitchFamily="34" charset="0"/>
              </a:rPr>
              <a:t>.  </a:t>
            </a:r>
            <a:endParaRPr lang="en-US" sz="2000" dirty="0">
              <a:latin typeface="Segoe UI" panose="020B0502040204020203" pitchFamily="34" charset="0"/>
              <a:cs typeface="Segoe UI" panose="020B0502040204020203" pitchFamily="34" charset="0"/>
            </a:endParaRPr>
          </a:p>
        </p:txBody>
      </p:sp>
      <p:sp>
        <p:nvSpPr>
          <p:cNvPr id="9" name="TextBox 8">
            <a:extLst>
              <a:ext uri="{FF2B5EF4-FFF2-40B4-BE49-F238E27FC236}">
                <a16:creationId xmlns:a16="http://schemas.microsoft.com/office/drawing/2014/main" id="{B4F82D24-A2C0-0028-0074-9B23F8660CF1}"/>
              </a:ext>
            </a:extLst>
          </p:cNvPr>
          <p:cNvSpPr txBox="1"/>
          <p:nvPr/>
        </p:nvSpPr>
        <p:spPr>
          <a:xfrm>
            <a:off x="6943252" y="2550424"/>
            <a:ext cx="4229100" cy="2277547"/>
          </a:xfrm>
          <a:prstGeom prst="rect">
            <a:avLst/>
          </a:prstGeom>
          <a:noFill/>
        </p:spPr>
        <p:txBody>
          <a:bodyPr wrap="square">
            <a:spAutoFit/>
          </a:bodyPr>
          <a:lstStyle/>
          <a:p>
            <a:r>
              <a:rPr lang="en-GB" sz="2000" b="0" i="0" u="none" strike="noStrike" dirty="0">
                <a:effectLst/>
                <a:latin typeface="Segoe UI" panose="020B0502040204020203" pitchFamily="34" charset="0"/>
                <a:cs typeface="Segoe UI" panose="020B0502040204020203" pitchFamily="34" charset="0"/>
              </a:rPr>
              <a:t>A </a:t>
            </a:r>
            <a:r>
              <a:rPr lang="en-GB" sz="2200" b="1" i="0" u="none" strike="noStrike" dirty="0">
                <a:effectLst/>
                <a:latin typeface="Segoe UI" panose="020B0502040204020203" pitchFamily="34" charset="0"/>
                <a:cs typeface="Segoe UI" panose="020B0502040204020203" pitchFamily="34" charset="0"/>
              </a:rPr>
              <a:t>positive real person </a:t>
            </a:r>
            <a:r>
              <a:rPr lang="en-GB" sz="2000" b="0" i="0" u="none" strike="noStrike" dirty="0">
                <a:effectLst/>
                <a:latin typeface="Segoe UI" panose="020B0502040204020203" pitchFamily="34" charset="0"/>
                <a:cs typeface="Segoe UI" panose="020B0502040204020203" pitchFamily="34" charset="0"/>
              </a:rPr>
              <a:t>is someone you know in real life, like a friend, family member, or teacher. </a:t>
            </a:r>
          </a:p>
          <a:p>
            <a:endParaRPr lang="en-GB" sz="2000" dirty="0">
              <a:latin typeface="Segoe UI" panose="020B0502040204020203" pitchFamily="34" charset="0"/>
              <a:cs typeface="Segoe UI" panose="020B0502040204020203" pitchFamily="34" charset="0"/>
            </a:endParaRPr>
          </a:p>
          <a:p>
            <a:r>
              <a:rPr lang="en-GB" sz="2000" b="0" i="0" u="none" strike="noStrike" dirty="0">
                <a:effectLst/>
                <a:latin typeface="Segoe UI" panose="020B0502040204020203" pitchFamily="34" charset="0"/>
                <a:cs typeface="Segoe UI" panose="020B0502040204020203" pitchFamily="34" charset="0"/>
              </a:rPr>
              <a:t>They encourage you to make good choices and support you in being yourself.</a:t>
            </a:r>
            <a:endParaRPr lang="en-US" sz="20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44969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33AFC-39AC-7C59-8077-E1357E86029C}"/>
            </a:ext>
          </a:extLst>
        </p:cNvPr>
        <p:cNvGrpSpPr/>
        <p:nvPr/>
      </p:nvGrpSpPr>
      <p:grpSpPr>
        <a:xfrm>
          <a:off x="0" y="0"/>
          <a:ext cx="0" cy="0"/>
          <a:chOff x="0" y="0"/>
          <a:chExt cx="0" cy="0"/>
        </a:xfrm>
      </p:grpSpPr>
      <p:pic>
        <p:nvPicPr>
          <p:cNvPr id="7" name="Picture 6" descr="A black and white cloud&#10;&#10;AI-generated content may be incorrect.">
            <a:extLst>
              <a:ext uri="{FF2B5EF4-FFF2-40B4-BE49-F238E27FC236}">
                <a16:creationId xmlns:a16="http://schemas.microsoft.com/office/drawing/2014/main" id="{FE1541A1-5E89-343C-6B07-549A1A31160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725559" y="2861499"/>
            <a:ext cx="6545527" cy="4661267"/>
          </a:xfrm>
          <a:prstGeom prst="rect">
            <a:avLst/>
          </a:prstGeom>
        </p:spPr>
      </p:pic>
      <p:sp>
        <p:nvSpPr>
          <p:cNvPr id="19" name="Rectangle 18">
            <a:extLst>
              <a:ext uri="{FF2B5EF4-FFF2-40B4-BE49-F238E27FC236}">
                <a16:creationId xmlns:a16="http://schemas.microsoft.com/office/drawing/2014/main" id="{B09BAE75-0131-3836-0F4B-496F97A1D851}"/>
              </a:ext>
            </a:extLst>
          </p:cNvPr>
          <p:cNvSpPr/>
          <p:nvPr/>
        </p:nvSpPr>
        <p:spPr>
          <a:xfrm>
            <a:off x="7422962" y="7984"/>
            <a:ext cx="4769038" cy="6850016"/>
          </a:xfrm>
          <a:prstGeom prst="rect">
            <a:avLst/>
          </a:prstGeom>
          <a:solidFill>
            <a:srgbClr val="EB8B2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dirty="0">
              <a:latin typeface="Arial"/>
              <a:cs typeface="Arial"/>
            </a:endParaRPr>
          </a:p>
        </p:txBody>
      </p:sp>
      <p:sp>
        <p:nvSpPr>
          <p:cNvPr id="17" name="TextBox 16">
            <a:extLst>
              <a:ext uri="{FF2B5EF4-FFF2-40B4-BE49-F238E27FC236}">
                <a16:creationId xmlns:a16="http://schemas.microsoft.com/office/drawing/2014/main" id="{F6A1FB8A-4BE8-FE90-2A4A-ECFE2CCC9956}"/>
              </a:ext>
            </a:extLst>
          </p:cNvPr>
          <p:cNvSpPr txBox="1"/>
          <p:nvPr/>
        </p:nvSpPr>
        <p:spPr>
          <a:xfrm>
            <a:off x="7650488" y="2431582"/>
            <a:ext cx="4313987"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chemeClr val="bg1"/>
                </a:solidFill>
                <a:latin typeface="Segoe UI" panose="020B0502040204020203" pitchFamily="34" charset="0"/>
                <a:cs typeface="Segoe UI" panose="020B0502040204020203" pitchFamily="34" charset="0"/>
              </a:rPr>
              <a:t>Just because something looks </a:t>
            </a:r>
            <a:r>
              <a:rPr lang="en-US" sz="2400" i="1" dirty="0">
                <a:solidFill>
                  <a:schemeClr val="bg1"/>
                </a:solidFill>
                <a:latin typeface="Segoe UI" panose="020B0502040204020203" pitchFamily="34" charset="0"/>
                <a:cs typeface="Segoe UI" panose="020B0502040204020203" pitchFamily="34" charset="0"/>
              </a:rPr>
              <a:t>good</a:t>
            </a:r>
            <a:r>
              <a:rPr lang="en-US" sz="2400" dirty="0">
                <a:solidFill>
                  <a:schemeClr val="bg1"/>
                </a:solidFill>
                <a:latin typeface="Segoe UI" panose="020B0502040204020203" pitchFamily="34" charset="0"/>
                <a:cs typeface="Segoe UI" panose="020B0502040204020203" pitchFamily="34" charset="0"/>
              </a:rPr>
              <a:t> doesn't mean it's </a:t>
            </a:r>
            <a:r>
              <a:rPr lang="en-US" sz="2400" i="1" dirty="0">
                <a:solidFill>
                  <a:schemeClr val="bg1"/>
                </a:solidFill>
                <a:latin typeface="Segoe UI" panose="020B0502040204020203" pitchFamily="34" charset="0"/>
                <a:cs typeface="Segoe UI" panose="020B0502040204020203" pitchFamily="34" charset="0"/>
              </a:rPr>
              <a:t>good</a:t>
            </a:r>
            <a:r>
              <a:rPr lang="en-US" sz="2400" dirty="0">
                <a:solidFill>
                  <a:schemeClr val="bg1"/>
                </a:solidFill>
                <a:latin typeface="Segoe UI" panose="020B0502040204020203" pitchFamily="34" charset="0"/>
                <a:cs typeface="Segoe UI" panose="020B0502040204020203" pitchFamily="34" charset="0"/>
              </a:rPr>
              <a:t> for YOU.</a:t>
            </a:r>
          </a:p>
          <a:p>
            <a:pPr algn="ctr"/>
            <a:endParaRPr lang="en-US" sz="2400" dirty="0">
              <a:solidFill>
                <a:schemeClr val="bg1"/>
              </a:solidFill>
              <a:latin typeface="Segoe UI" panose="020B0502040204020203" pitchFamily="34" charset="0"/>
              <a:cs typeface="Segoe UI" panose="020B0502040204020203" pitchFamily="34" charset="0"/>
            </a:endParaRPr>
          </a:p>
          <a:p>
            <a:pPr algn="ctr"/>
            <a:endParaRPr lang="en-US" sz="2400" dirty="0">
              <a:solidFill>
                <a:schemeClr val="bg1"/>
              </a:solidFill>
              <a:latin typeface="Segoe UI" panose="020B0502040204020203" pitchFamily="34" charset="0"/>
              <a:cs typeface="Segoe UI" panose="020B0502040204020203" pitchFamily="34" charset="0"/>
            </a:endParaRPr>
          </a:p>
          <a:p>
            <a:pPr algn="ctr"/>
            <a:r>
              <a:rPr lang="en-US" sz="2400" dirty="0">
                <a:solidFill>
                  <a:schemeClr val="bg1"/>
                </a:solidFill>
                <a:latin typeface="Segoe UI" panose="020B0502040204020203" pitchFamily="34" charset="0"/>
                <a:cs typeface="Segoe UI" panose="020B0502040204020203" pitchFamily="34" charset="0"/>
              </a:rPr>
              <a:t>We need to think first.</a:t>
            </a:r>
          </a:p>
        </p:txBody>
      </p:sp>
      <p:pic>
        <p:nvPicPr>
          <p:cNvPr id="20" name="Picture 19" descr="A black and white cloud&#10;&#10;AI-generated content may be incorrect.">
            <a:extLst>
              <a:ext uri="{FF2B5EF4-FFF2-40B4-BE49-F238E27FC236}">
                <a16:creationId xmlns:a16="http://schemas.microsoft.com/office/drawing/2014/main" id="{15E77914-6C91-2C3C-C554-F87F8D2344A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848123" y="933342"/>
            <a:ext cx="6545527" cy="4661267"/>
          </a:xfrm>
          <a:prstGeom prst="rect">
            <a:avLst/>
          </a:prstGeom>
        </p:spPr>
      </p:pic>
      <p:sp>
        <p:nvSpPr>
          <p:cNvPr id="2" name="TextBox 1">
            <a:extLst>
              <a:ext uri="{FF2B5EF4-FFF2-40B4-BE49-F238E27FC236}">
                <a16:creationId xmlns:a16="http://schemas.microsoft.com/office/drawing/2014/main" id="{D1208D8A-676A-2F86-B427-A5C3E983E54B}"/>
              </a:ext>
            </a:extLst>
          </p:cNvPr>
          <p:cNvSpPr txBox="1"/>
          <p:nvPr/>
        </p:nvSpPr>
        <p:spPr>
          <a:xfrm>
            <a:off x="661648" y="1655662"/>
            <a:ext cx="3525984"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2000" dirty="0">
              <a:latin typeface="Segoe UI" panose="020B0502040204020203" pitchFamily="34" charset="0"/>
              <a:cs typeface="Segoe UI" panose="020B0502040204020203" pitchFamily="34" charset="0"/>
            </a:endParaRPr>
          </a:p>
          <a:p>
            <a:r>
              <a:rPr lang="en-GB" sz="2000" dirty="0">
                <a:latin typeface="Segoe UI" panose="020B0502040204020203" pitchFamily="34" charset="0"/>
                <a:cs typeface="Segoe UI" panose="020B0502040204020203" pitchFamily="34" charset="0"/>
              </a:rPr>
              <a:t>Online influencers do not care about you as a real person would. </a:t>
            </a:r>
          </a:p>
          <a:p>
            <a:r>
              <a:rPr lang="en-GB" sz="2000" dirty="0">
                <a:latin typeface="Segoe UI" panose="020B0502040204020203" pitchFamily="34" charset="0"/>
                <a:cs typeface="Segoe UI" panose="020B0502040204020203" pitchFamily="34" charset="0"/>
              </a:rPr>
              <a:t>Influencing is their job; they care about online engagement.</a:t>
            </a:r>
          </a:p>
        </p:txBody>
      </p:sp>
      <p:sp>
        <p:nvSpPr>
          <p:cNvPr id="3" name="Title 5">
            <a:extLst>
              <a:ext uri="{FF2B5EF4-FFF2-40B4-BE49-F238E27FC236}">
                <a16:creationId xmlns:a16="http://schemas.microsoft.com/office/drawing/2014/main" id="{6AAD1D48-FAF6-3B78-50F8-BAF515EE5F1E}"/>
              </a:ext>
            </a:extLst>
          </p:cNvPr>
          <p:cNvSpPr txBox="1">
            <a:spLocks/>
          </p:cNvSpPr>
          <p:nvPr/>
        </p:nvSpPr>
        <p:spPr>
          <a:xfrm>
            <a:off x="0" y="4508"/>
            <a:ext cx="12192000" cy="1139716"/>
          </a:xfrm>
          <a:prstGeom prst="rect">
            <a:avLst/>
          </a:prstGeom>
          <a:solidFill>
            <a:srgbClr val="F8941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dirty="0">
                <a:effectLst>
                  <a:outerShdw blurRad="50800" dist="38100" dir="2700000" algn="tl" rotWithShape="0">
                    <a:prstClr val="black">
                      <a:alpha val="40000"/>
                    </a:prstClr>
                  </a:outerShdw>
                </a:effectLst>
                <a:latin typeface="Segoe UI" panose="020B0502040204020203" pitchFamily="34" charset="0"/>
                <a:cs typeface="Segoe UI" panose="020B0502040204020203" pitchFamily="34" charset="0"/>
              </a:rPr>
              <a:t>Influencers v real people</a:t>
            </a:r>
          </a:p>
        </p:txBody>
      </p:sp>
      <p:sp>
        <p:nvSpPr>
          <p:cNvPr id="6" name="TextBox 5">
            <a:extLst>
              <a:ext uri="{FF2B5EF4-FFF2-40B4-BE49-F238E27FC236}">
                <a16:creationId xmlns:a16="http://schemas.microsoft.com/office/drawing/2014/main" id="{BD5421C8-A8A3-0311-0B27-0F495F88AE9B}"/>
              </a:ext>
            </a:extLst>
          </p:cNvPr>
          <p:cNvSpPr txBox="1"/>
          <p:nvPr/>
        </p:nvSpPr>
        <p:spPr>
          <a:xfrm>
            <a:off x="3502048" y="4157630"/>
            <a:ext cx="3525983" cy="1631216"/>
          </a:xfrm>
          <a:prstGeom prst="rect">
            <a:avLst/>
          </a:prstGeom>
          <a:noFill/>
        </p:spPr>
        <p:txBody>
          <a:bodyPr wrap="square">
            <a:spAutoFit/>
          </a:bodyPr>
          <a:lstStyle/>
          <a:p>
            <a:r>
              <a:rPr lang="en-GB" sz="2000" dirty="0">
                <a:latin typeface="Segoe UI" panose="020B0502040204020203" pitchFamily="34" charset="0"/>
                <a:ea typeface="Times New Roman"/>
                <a:cs typeface="Segoe UI" panose="020B0502040204020203" pitchFamily="34" charset="0"/>
              </a:rPr>
              <a:t>Real-life positive influencers are invested in YOU! </a:t>
            </a:r>
          </a:p>
          <a:p>
            <a:endParaRPr lang="en-GB" sz="2000" dirty="0">
              <a:latin typeface="Segoe UI" panose="020B0502040204020203" pitchFamily="34" charset="0"/>
              <a:ea typeface="Times New Roman"/>
              <a:cs typeface="Segoe UI" panose="020B0502040204020203" pitchFamily="34" charset="0"/>
            </a:endParaRPr>
          </a:p>
          <a:p>
            <a:r>
              <a:rPr lang="en-GB" sz="2000" b="1" dirty="0">
                <a:latin typeface="Segoe UI" panose="020B0502040204020203" pitchFamily="34" charset="0"/>
                <a:ea typeface="Times New Roman"/>
                <a:cs typeface="Segoe UI" panose="020B0502040204020203" pitchFamily="34" charset="0"/>
              </a:rPr>
              <a:t>YOUR future,  YOUR safety, and </a:t>
            </a:r>
            <a:r>
              <a:rPr lang="en-GB" sz="2000" b="1" dirty="0">
                <a:latin typeface="Segoe UI" panose="020B0502040204020203" pitchFamily="34" charset="0"/>
                <a:cs typeface="Segoe UI" panose="020B0502040204020203" pitchFamily="34" charset="0"/>
              </a:rPr>
              <a:t>YOUR happiness.</a:t>
            </a:r>
            <a:endParaRPr lang="en-US" sz="20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19644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33162319-8DE2-D80B-1788-D9EDAD973044}"/>
              </a:ext>
            </a:extLst>
          </p:cNvPr>
          <p:cNvSpPr txBox="1">
            <a:spLocks/>
          </p:cNvSpPr>
          <p:nvPr/>
        </p:nvSpPr>
        <p:spPr>
          <a:xfrm>
            <a:off x="0" y="4508"/>
            <a:ext cx="12192000" cy="1139716"/>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dirty="0">
                <a:effectLst>
                  <a:outerShdw blurRad="50800" dist="38100" dir="2700000" algn="tl" rotWithShape="0">
                    <a:prstClr val="black">
                      <a:alpha val="40000"/>
                    </a:prstClr>
                  </a:outerShdw>
                </a:effectLst>
                <a:latin typeface="Arial"/>
                <a:cs typeface="Arial"/>
              </a:rPr>
              <a:t>What is an online influencer?</a:t>
            </a:r>
            <a:endParaRPr lang="en-US" sz="3200"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7CBA0465-EE29-053F-A974-8E06258CF580}"/>
                  </a:ext>
                </a:extLst>
              </p14:cNvPr>
              <p14:cNvContentPartPr/>
              <p14:nvPr/>
            </p14:nvContentPartPr>
            <p14:xfrm>
              <a:off x="8065417" y="1858990"/>
              <a:ext cx="645740" cy="604209"/>
            </p14:xfrm>
          </p:contentPart>
        </mc:Choice>
        <mc:Fallback xmlns="">
          <p:pic>
            <p:nvPicPr>
              <p:cNvPr id="6" name="Ink 5">
                <a:extLst>
                  <a:ext uri="{FF2B5EF4-FFF2-40B4-BE49-F238E27FC236}">
                    <a16:creationId xmlns:a16="http://schemas.microsoft.com/office/drawing/2014/main" id="{7CBA0465-EE29-053F-A974-8E06258CF580}"/>
                  </a:ext>
                </a:extLst>
              </p:cNvPr>
              <p:cNvPicPr/>
              <p:nvPr/>
            </p:nvPicPr>
            <p:blipFill>
              <a:blip r:embed="rId4"/>
              <a:stretch>
                <a:fillRect/>
              </a:stretch>
            </p:blipFill>
            <p:spPr>
              <a:xfrm>
                <a:off x="8002427" y="1796014"/>
                <a:ext cx="771361" cy="729801"/>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1B4DF44C-A2EC-B1FF-4E47-148168E10CC8}"/>
                  </a:ext>
                </a:extLst>
              </p14:cNvPr>
              <p14:cNvContentPartPr/>
              <p14:nvPr/>
            </p14:nvContentPartPr>
            <p14:xfrm>
              <a:off x="7645197" y="4386481"/>
              <a:ext cx="835200" cy="705240"/>
            </p14:xfrm>
          </p:contentPart>
        </mc:Choice>
        <mc:Fallback xmlns="">
          <p:pic>
            <p:nvPicPr>
              <p:cNvPr id="7" name="Ink 6">
                <a:extLst>
                  <a:ext uri="{FF2B5EF4-FFF2-40B4-BE49-F238E27FC236}">
                    <a16:creationId xmlns:a16="http://schemas.microsoft.com/office/drawing/2014/main" id="{1B4DF44C-A2EC-B1FF-4E47-148168E10CC8}"/>
                  </a:ext>
                </a:extLst>
              </p:cNvPr>
              <p:cNvPicPr/>
              <p:nvPr/>
            </p:nvPicPr>
            <p:blipFill>
              <a:blip r:embed="rId6"/>
              <a:stretch>
                <a:fillRect/>
              </a:stretch>
            </p:blipFill>
            <p:spPr>
              <a:xfrm>
                <a:off x="7582197" y="4323449"/>
                <a:ext cx="960840" cy="830944"/>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F4AC7F80-90FE-A1B2-7318-606A228267CA}"/>
                  </a:ext>
                </a:extLst>
              </p14:cNvPr>
              <p14:cNvContentPartPr/>
              <p14:nvPr/>
            </p14:nvContentPartPr>
            <p14:xfrm>
              <a:off x="3404037" y="1854601"/>
              <a:ext cx="1120320" cy="893160"/>
            </p14:xfrm>
          </p:contentPart>
        </mc:Choice>
        <mc:Fallback xmlns="">
          <p:pic>
            <p:nvPicPr>
              <p:cNvPr id="8" name="Ink 7">
                <a:extLst>
                  <a:ext uri="{FF2B5EF4-FFF2-40B4-BE49-F238E27FC236}">
                    <a16:creationId xmlns:a16="http://schemas.microsoft.com/office/drawing/2014/main" id="{F4AC7F80-90FE-A1B2-7318-606A228267CA}"/>
                  </a:ext>
                </a:extLst>
              </p:cNvPr>
              <p:cNvPicPr/>
              <p:nvPr/>
            </p:nvPicPr>
            <p:blipFill>
              <a:blip r:embed="rId8"/>
              <a:stretch>
                <a:fillRect/>
              </a:stretch>
            </p:blipFill>
            <p:spPr>
              <a:xfrm>
                <a:off x="3341037" y="1791626"/>
                <a:ext cx="1245960" cy="1018749"/>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B1F7E6E6-1151-EBB5-FA35-8493691B44BE}"/>
                  </a:ext>
                </a:extLst>
              </p14:cNvPr>
              <p14:cNvContentPartPr/>
              <p14:nvPr/>
            </p14:nvContentPartPr>
            <p14:xfrm>
              <a:off x="3614277" y="2115960"/>
              <a:ext cx="473760" cy="356760"/>
            </p14:xfrm>
          </p:contentPart>
        </mc:Choice>
        <mc:Fallback xmlns="">
          <p:pic>
            <p:nvPicPr>
              <p:cNvPr id="10" name="Ink 9">
                <a:extLst>
                  <a:ext uri="{FF2B5EF4-FFF2-40B4-BE49-F238E27FC236}">
                    <a16:creationId xmlns:a16="http://schemas.microsoft.com/office/drawing/2014/main" id="{B1F7E6E6-1151-EBB5-FA35-8493691B44BE}"/>
                  </a:ext>
                </a:extLst>
              </p:cNvPr>
              <p:cNvPicPr/>
              <p:nvPr/>
            </p:nvPicPr>
            <p:blipFill>
              <a:blip r:embed="rId10"/>
              <a:stretch>
                <a:fillRect/>
              </a:stretch>
            </p:blipFill>
            <p:spPr>
              <a:xfrm>
                <a:off x="3551277" y="2052896"/>
                <a:ext cx="599400" cy="482527"/>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a:extLst>
                  <a:ext uri="{FF2B5EF4-FFF2-40B4-BE49-F238E27FC236}">
                    <a16:creationId xmlns:a16="http://schemas.microsoft.com/office/drawing/2014/main" id="{D920C45D-0132-20D0-1542-B4BAA299989F}"/>
                  </a:ext>
                </a:extLst>
              </p14:cNvPr>
              <p14:cNvContentPartPr/>
              <p14:nvPr/>
            </p14:nvContentPartPr>
            <p14:xfrm>
              <a:off x="7742037" y="4562161"/>
              <a:ext cx="360" cy="360"/>
            </p14:xfrm>
          </p:contentPart>
        </mc:Choice>
        <mc:Fallback xmlns="">
          <p:pic>
            <p:nvPicPr>
              <p:cNvPr id="11" name="Ink 10">
                <a:extLst>
                  <a:ext uri="{FF2B5EF4-FFF2-40B4-BE49-F238E27FC236}">
                    <a16:creationId xmlns:a16="http://schemas.microsoft.com/office/drawing/2014/main" id="{D920C45D-0132-20D0-1542-B4BAA299989F}"/>
                  </a:ext>
                </a:extLst>
              </p:cNvPr>
              <p:cNvPicPr/>
              <p:nvPr/>
            </p:nvPicPr>
            <p:blipFill>
              <a:blip r:embed="rId12"/>
              <a:stretch>
                <a:fillRect/>
              </a:stretch>
            </p:blipFill>
            <p:spPr>
              <a:xfrm>
                <a:off x="7679037" y="449916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Ink 11">
                <a:extLst>
                  <a:ext uri="{FF2B5EF4-FFF2-40B4-BE49-F238E27FC236}">
                    <a16:creationId xmlns:a16="http://schemas.microsoft.com/office/drawing/2014/main" id="{960BABF7-581D-BD8E-338A-180EE975F2A5}"/>
                  </a:ext>
                </a:extLst>
              </p14:cNvPr>
              <p14:cNvContentPartPr/>
              <p14:nvPr/>
            </p14:nvContentPartPr>
            <p14:xfrm>
              <a:off x="7640157" y="4364520"/>
              <a:ext cx="102600" cy="165600"/>
            </p14:xfrm>
          </p:contentPart>
        </mc:Choice>
        <mc:Fallback xmlns="">
          <p:pic>
            <p:nvPicPr>
              <p:cNvPr id="12" name="Ink 11">
                <a:extLst>
                  <a:ext uri="{FF2B5EF4-FFF2-40B4-BE49-F238E27FC236}">
                    <a16:creationId xmlns:a16="http://schemas.microsoft.com/office/drawing/2014/main" id="{960BABF7-581D-BD8E-338A-180EE975F2A5}"/>
                  </a:ext>
                </a:extLst>
              </p:cNvPr>
              <p:cNvPicPr/>
              <p:nvPr/>
            </p:nvPicPr>
            <p:blipFill>
              <a:blip r:embed="rId14"/>
              <a:stretch>
                <a:fillRect/>
              </a:stretch>
            </p:blipFill>
            <p:spPr>
              <a:xfrm>
                <a:off x="7577157" y="4301520"/>
                <a:ext cx="228240" cy="291240"/>
              </a:xfrm>
              <a:prstGeom prst="rect">
                <a:avLst/>
              </a:prstGeom>
            </p:spPr>
          </p:pic>
        </mc:Fallback>
      </mc:AlternateContent>
      <p:pic>
        <p:nvPicPr>
          <p:cNvPr id="9" name="Picture 8" descr="A black and white image of a black and white image of a black and white image of a black and white image of a black and white image of a black and white image of a black and&#10;&#10;AI-generated content may be incorrect.">
            <a:extLst>
              <a:ext uri="{FF2B5EF4-FFF2-40B4-BE49-F238E27FC236}">
                <a16:creationId xmlns:a16="http://schemas.microsoft.com/office/drawing/2014/main" id="{FFB9EDD8-8C6A-541F-E9B6-57FBE56638A8}"/>
              </a:ext>
            </a:extLst>
          </p:cNvPr>
          <p:cNvPicPr>
            <a:picLocks noChangeAspect="1"/>
          </p:cNvPicPr>
          <p:nvPr/>
        </p:nvPicPr>
        <p:blipFill>
          <a:blip r:embed="rId15"/>
          <a:stretch>
            <a:fillRect/>
          </a:stretch>
        </p:blipFill>
        <p:spPr>
          <a:xfrm>
            <a:off x="1921571" y="1873946"/>
            <a:ext cx="7639050" cy="3924300"/>
          </a:xfrm>
          <a:prstGeom prst="rect">
            <a:avLst/>
          </a:prstGeom>
        </p:spPr>
      </p:pic>
      <p:pic>
        <p:nvPicPr>
          <p:cNvPr id="14" name="Picture 2" descr="A colorful rectangular sign with black text&#10;&#10;AI-generated content may be incorrect.">
            <a:extLst>
              <a:ext uri="{FF2B5EF4-FFF2-40B4-BE49-F238E27FC236}">
                <a16:creationId xmlns:a16="http://schemas.microsoft.com/office/drawing/2014/main" id="{F42E73FB-8259-42B6-8090-91E8C7E19E6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524591" y="0"/>
            <a:ext cx="1667409" cy="1244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7287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B8CE4-AD26-4745-5D82-19C3E70D5633}"/>
            </a:ext>
          </a:extLst>
        </p:cNvPr>
        <p:cNvGrpSpPr/>
        <p:nvPr/>
      </p:nvGrpSpPr>
      <p:grpSpPr>
        <a:xfrm>
          <a:off x="0" y="0"/>
          <a:ext cx="0" cy="0"/>
          <a:chOff x="0" y="0"/>
          <a:chExt cx="0" cy="0"/>
        </a:xfrm>
      </p:grpSpPr>
      <p:pic>
        <p:nvPicPr>
          <p:cNvPr id="18" name="Picture 17" descr="A black and white image of a black and white image of a black and white image of a black and white image of a black and white image of a black and white image of a black and&#10;&#10;AI-generated content may be incorrect.">
            <a:extLst>
              <a:ext uri="{FF2B5EF4-FFF2-40B4-BE49-F238E27FC236}">
                <a16:creationId xmlns:a16="http://schemas.microsoft.com/office/drawing/2014/main" id="{388DC48B-505E-EFE0-68FC-B6D1064EA96F}"/>
              </a:ext>
            </a:extLst>
          </p:cNvPr>
          <p:cNvPicPr>
            <a:picLocks noChangeAspect="1"/>
          </p:cNvPicPr>
          <p:nvPr/>
        </p:nvPicPr>
        <p:blipFill>
          <a:blip r:embed="rId3"/>
          <a:stretch>
            <a:fillRect/>
          </a:stretch>
        </p:blipFill>
        <p:spPr>
          <a:xfrm>
            <a:off x="1921571" y="1873946"/>
            <a:ext cx="7639050" cy="3924300"/>
          </a:xfrm>
          <a:prstGeom prst="rect">
            <a:avLst/>
          </a:prstGeom>
        </p:spPr>
      </p:pic>
      <p:sp>
        <p:nvSpPr>
          <p:cNvPr id="5" name="Title 5">
            <a:extLst>
              <a:ext uri="{FF2B5EF4-FFF2-40B4-BE49-F238E27FC236}">
                <a16:creationId xmlns:a16="http://schemas.microsoft.com/office/drawing/2014/main" id="{74E7B1A1-E684-A929-95CA-03F8ECB75FAF}"/>
              </a:ext>
            </a:extLst>
          </p:cNvPr>
          <p:cNvSpPr txBox="1">
            <a:spLocks/>
          </p:cNvSpPr>
          <p:nvPr/>
        </p:nvSpPr>
        <p:spPr>
          <a:xfrm>
            <a:off x="0" y="4508"/>
            <a:ext cx="12192000" cy="1139716"/>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dirty="0">
                <a:effectLst>
                  <a:outerShdw blurRad="50800" dist="38100" dir="2700000" algn="tl" rotWithShape="0">
                    <a:prstClr val="black">
                      <a:alpha val="40000"/>
                    </a:prstClr>
                  </a:outerShdw>
                </a:effectLst>
                <a:latin typeface="Arial"/>
                <a:cs typeface="Arial"/>
              </a:rPr>
              <a:t>What is an online influencer?</a:t>
            </a:r>
            <a:endParaRPr lang="en-US" sz="3200"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500B5968-8624-C1B1-26F5-31AA73076CCB}"/>
                  </a:ext>
                </a:extLst>
              </p14:cNvPr>
              <p14:cNvContentPartPr/>
              <p14:nvPr/>
            </p14:nvContentPartPr>
            <p14:xfrm>
              <a:off x="7645197" y="4386481"/>
              <a:ext cx="835200" cy="705240"/>
            </p14:xfrm>
          </p:contentPart>
        </mc:Choice>
        <mc:Fallback xmlns="">
          <p:pic>
            <p:nvPicPr>
              <p:cNvPr id="7" name="Ink 6">
                <a:extLst>
                  <a:ext uri="{FF2B5EF4-FFF2-40B4-BE49-F238E27FC236}">
                    <a16:creationId xmlns:a16="http://schemas.microsoft.com/office/drawing/2014/main" id="{500B5968-8624-C1B1-26F5-31AA73076CCB}"/>
                  </a:ext>
                </a:extLst>
              </p:cNvPr>
              <p:cNvPicPr/>
              <p:nvPr/>
            </p:nvPicPr>
            <p:blipFill>
              <a:blip r:embed="rId5"/>
              <a:stretch>
                <a:fillRect/>
              </a:stretch>
            </p:blipFill>
            <p:spPr>
              <a:xfrm>
                <a:off x="7582197" y="4323449"/>
                <a:ext cx="960840" cy="830944"/>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ECAC15B5-8B92-2B27-829C-6A84D39D24EA}"/>
                  </a:ext>
                </a:extLst>
              </p14:cNvPr>
              <p14:cNvContentPartPr/>
              <p14:nvPr/>
            </p14:nvContentPartPr>
            <p14:xfrm>
              <a:off x="7742037" y="4562161"/>
              <a:ext cx="360" cy="360"/>
            </p14:xfrm>
          </p:contentPart>
        </mc:Choice>
        <mc:Fallback xmlns="">
          <p:pic>
            <p:nvPicPr>
              <p:cNvPr id="11" name="Ink 10">
                <a:extLst>
                  <a:ext uri="{FF2B5EF4-FFF2-40B4-BE49-F238E27FC236}">
                    <a16:creationId xmlns:a16="http://schemas.microsoft.com/office/drawing/2014/main" id="{ECAC15B5-8B92-2B27-829C-6A84D39D24EA}"/>
                  </a:ext>
                </a:extLst>
              </p:cNvPr>
              <p:cNvPicPr/>
              <p:nvPr/>
            </p:nvPicPr>
            <p:blipFill>
              <a:blip r:embed="rId7"/>
              <a:stretch>
                <a:fillRect/>
              </a:stretch>
            </p:blipFill>
            <p:spPr>
              <a:xfrm>
                <a:off x="7679037" y="449916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E1CAD013-0D69-33E7-07C8-2DE475FD80AD}"/>
                  </a:ext>
                </a:extLst>
              </p14:cNvPr>
              <p14:cNvContentPartPr/>
              <p14:nvPr/>
            </p14:nvContentPartPr>
            <p14:xfrm>
              <a:off x="7640157" y="4364520"/>
              <a:ext cx="102600" cy="165600"/>
            </p14:xfrm>
          </p:contentPart>
        </mc:Choice>
        <mc:Fallback xmlns="">
          <p:pic>
            <p:nvPicPr>
              <p:cNvPr id="12" name="Ink 11">
                <a:extLst>
                  <a:ext uri="{FF2B5EF4-FFF2-40B4-BE49-F238E27FC236}">
                    <a16:creationId xmlns:a16="http://schemas.microsoft.com/office/drawing/2014/main" id="{E1CAD013-0D69-33E7-07C8-2DE475FD80AD}"/>
                  </a:ext>
                </a:extLst>
              </p:cNvPr>
              <p:cNvPicPr/>
              <p:nvPr/>
            </p:nvPicPr>
            <p:blipFill>
              <a:blip r:embed="rId9"/>
              <a:stretch>
                <a:fillRect/>
              </a:stretch>
            </p:blipFill>
            <p:spPr>
              <a:xfrm>
                <a:off x="7577157" y="4301520"/>
                <a:ext cx="228240" cy="291240"/>
              </a:xfrm>
              <a:prstGeom prst="rect">
                <a:avLst/>
              </a:prstGeom>
            </p:spPr>
          </p:pic>
        </mc:Fallback>
      </mc:AlternateContent>
      <p:sp>
        <p:nvSpPr>
          <p:cNvPr id="2" name="TextBox 1">
            <a:extLst>
              <a:ext uri="{FF2B5EF4-FFF2-40B4-BE49-F238E27FC236}">
                <a16:creationId xmlns:a16="http://schemas.microsoft.com/office/drawing/2014/main" id="{A610CD98-8B05-C07F-E908-A5BBDD9F1805}"/>
              </a:ext>
            </a:extLst>
          </p:cNvPr>
          <p:cNvSpPr txBox="1"/>
          <p:nvPr/>
        </p:nvSpPr>
        <p:spPr>
          <a:xfrm>
            <a:off x="481386" y="1389072"/>
            <a:ext cx="2116777"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dirty="0"/>
              <a:t>Someone who is on social media?</a:t>
            </a:r>
          </a:p>
        </p:txBody>
      </p:sp>
      <p:sp>
        <p:nvSpPr>
          <p:cNvPr id="15" name="TextBox 14">
            <a:extLst>
              <a:ext uri="{FF2B5EF4-FFF2-40B4-BE49-F238E27FC236}">
                <a16:creationId xmlns:a16="http://schemas.microsoft.com/office/drawing/2014/main" id="{D126EB67-A595-7755-2A16-45E205310C47}"/>
              </a:ext>
            </a:extLst>
          </p:cNvPr>
          <p:cNvSpPr txBox="1"/>
          <p:nvPr/>
        </p:nvSpPr>
        <p:spPr>
          <a:xfrm>
            <a:off x="8752753" y="2928155"/>
            <a:ext cx="3035352"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dirty="0"/>
              <a:t>Someone who makes money from posting online?</a:t>
            </a:r>
            <a:endParaRPr lang="en-US" dirty="0"/>
          </a:p>
        </p:txBody>
      </p:sp>
      <p:sp>
        <p:nvSpPr>
          <p:cNvPr id="16" name="TextBox 15">
            <a:extLst>
              <a:ext uri="{FF2B5EF4-FFF2-40B4-BE49-F238E27FC236}">
                <a16:creationId xmlns:a16="http://schemas.microsoft.com/office/drawing/2014/main" id="{036D0634-CE71-4062-DC82-A91EA2F2E395}"/>
              </a:ext>
            </a:extLst>
          </p:cNvPr>
          <p:cNvSpPr txBox="1"/>
          <p:nvPr/>
        </p:nvSpPr>
        <p:spPr>
          <a:xfrm>
            <a:off x="189111" y="4572771"/>
            <a:ext cx="2116777"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dirty="0"/>
              <a:t>Content Creators?</a:t>
            </a:r>
          </a:p>
          <a:p>
            <a:pPr algn="ctr"/>
            <a:r>
              <a:rPr lang="en-GB" sz="2800" dirty="0"/>
              <a:t>Gamers?</a:t>
            </a:r>
          </a:p>
        </p:txBody>
      </p:sp>
      <p:pic>
        <p:nvPicPr>
          <p:cNvPr id="14" name="Picture 2" descr="A colorful rectangular sign with black text&#10;&#10;AI-generated content may be incorrect.">
            <a:extLst>
              <a:ext uri="{FF2B5EF4-FFF2-40B4-BE49-F238E27FC236}">
                <a16:creationId xmlns:a16="http://schemas.microsoft.com/office/drawing/2014/main" id="{A12D6226-8298-4056-93D0-C966D28985D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59543" y="21649"/>
            <a:ext cx="1667409" cy="1244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39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1316A-BD72-BA32-1DBD-CA673058E87F}"/>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74F66410-FF66-EACD-9BAA-8F8F6DE00CFF}"/>
              </a:ext>
            </a:extLst>
          </p:cNvPr>
          <p:cNvGrpSpPr/>
          <p:nvPr/>
        </p:nvGrpSpPr>
        <p:grpSpPr>
          <a:xfrm>
            <a:off x="5372629" y="3194397"/>
            <a:ext cx="5917744" cy="973440"/>
            <a:chOff x="0" y="2281350"/>
            <a:chExt cx="5917744" cy="973440"/>
          </a:xfrm>
        </p:grpSpPr>
        <p:sp>
          <p:nvSpPr>
            <p:cNvPr id="10" name="Rounded Rectangle 9">
              <a:extLst>
                <a:ext uri="{FF2B5EF4-FFF2-40B4-BE49-F238E27FC236}">
                  <a16:creationId xmlns:a16="http://schemas.microsoft.com/office/drawing/2014/main" id="{0BA68F53-41CF-9B5F-D1EF-B27B0D0D16D2}"/>
                </a:ext>
              </a:extLst>
            </p:cNvPr>
            <p:cNvSpPr/>
            <p:nvPr/>
          </p:nvSpPr>
          <p:spPr>
            <a:xfrm>
              <a:off x="0" y="2281350"/>
              <a:ext cx="5917744" cy="973440"/>
            </a:xfrm>
            <a:prstGeom prst="roundRect">
              <a:avLst/>
            </a:prstGeom>
            <a:solidFill>
              <a:schemeClr val="accent4">
                <a:lumMod val="75000"/>
              </a:schemeClr>
            </a:solidFill>
          </p:spPr>
          <p:style>
            <a:lnRef idx="2">
              <a:schemeClr val="lt1">
                <a:hueOff val="0"/>
                <a:satOff val="0"/>
                <a:lumOff val="0"/>
                <a:alphaOff val="0"/>
              </a:schemeClr>
            </a:lnRef>
            <a:fillRef idx="1">
              <a:scrgbClr r="0" g="0" b="0"/>
            </a:fillRef>
            <a:effectRef idx="0">
              <a:schemeClr val="accent5">
                <a:hueOff val="180003"/>
                <a:satOff val="4346"/>
                <a:lumOff val="-20980"/>
                <a:alphaOff val="0"/>
              </a:schemeClr>
            </a:effectRef>
            <a:fontRef idx="minor">
              <a:schemeClr val="lt1"/>
            </a:fontRef>
          </p:style>
          <p:txBody>
            <a:bodyPr/>
            <a:lstStyle/>
            <a:p>
              <a:endParaRPr lang="en-US">
                <a:latin typeface="Segoe UI" panose="020B0502040204020203" pitchFamily="34" charset="0"/>
                <a:cs typeface="Segoe UI" panose="020B0502040204020203" pitchFamily="34" charset="0"/>
              </a:endParaRPr>
            </a:p>
          </p:txBody>
        </p:sp>
        <p:sp>
          <p:nvSpPr>
            <p:cNvPr id="11" name="Rounded Rectangle 4">
              <a:extLst>
                <a:ext uri="{FF2B5EF4-FFF2-40B4-BE49-F238E27FC236}">
                  <a16:creationId xmlns:a16="http://schemas.microsoft.com/office/drawing/2014/main" id="{E35C4AA1-B327-22D6-3D13-DE83FD282442}"/>
                </a:ext>
              </a:extLst>
            </p:cNvPr>
            <p:cNvSpPr txBox="1"/>
            <p:nvPr/>
          </p:nvSpPr>
          <p:spPr>
            <a:xfrm>
              <a:off x="47519" y="2328869"/>
              <a:ext cx="5822706" cy="878402"/>
            </a:xfrm>
            <a:prstGeom prst="rect">
              <a:avLst/>
            </a:prstGeom>
            <a:solidFill>
              <a:schemeClr val="accent2"/>
            </a:solid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endParaRPr lang="en-GB" sz="2400" kern="1200" dirty="0">
                <a:latin typeface="Segoe UI" panose="020B0502040204020203" pitchFamily="34" charset="0"/>
                <a:cs typeface="Segoe UI" panose="020B0502040204020203" pitchFamily="34" charset="0"/>
              </a:endParaRPr>
            </a:p>
          </p:txBody>
        </p:sp>
      </p:grpSp>
      <p:sp>
        <p:nvSpPr>
          <p:cNvPr id="18" name="Oval 17">
            <a:extLst>
              <a:ext uri="{FF2B5EF4-FFF2-40B4-BE49-F238E27FC236}">
                <a16:creationId xmlns:a16="http://schemas.microsoft.com/office/drawing/2014/main" id="{0D6D4D0C-E2EB-0A29-1462-5023990BEA25}"/>
              </a:ext>
            </a:extLst>
          </p:cNvPr>
          <p:cNvSpPr/>
          <p:nvPr/>
        </p:nvSpPr>
        <p:spPr>
          <a:xfrm>
            <a:off x="-2188049" y="-339990"/>
            <a:ext cx="6039812" cy="567067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colorful rectangular sign with black text&#10;&#10;AI-generated content may be incorrect.">
            <a:extLst>
              <a:ext uri="{FF2B5EF4-FFF2-40B4-BE49-F238E27FC236}">
                <a16:creationId xmlns:a16="http://schemas.microsoft.com/office/drawing/2014/main" id="{18A2DB2F-84AC-4DE6-D21F-7C7EE74E8873}"/>
              </a:ext>
            </a:extLst>
          </p:cNvPr>
          <p:cNvPicPr>
            <a:picLocks noChangeAspect="1"/>
          </p:cNvPicPr>
          <p:nvPr/>
        </p:nvPicPr>
        <p:blipFill>
          <a:blip r:embed="rId4"/>
          <a:stretch>
            <a:fillRect/>
          </a:stretch>
        </p:blipFill>
        <p:spPr>
          <a:xfrm>
            <a:off x="3077766" y="475059"/>
            <a:ext cx="2155032" cy="1609726"/>
          </a:xfrm>
          <a:prstGeom prst="rect">
            <a:avLst/>
          </a:prstGeom>
        </p:spPr>
      </p:pic>
      <p:grpSp>
        <p:nvGrpSpPr>
          <p:cNvPr id="3" name="Group 2">
            <a:extLst>
              <a:ext uri="{FF2B5EF4-FFF2-40B4-BE49-F238E27FC236}">
                <a16:creationId xmlns:a16="http://schemas.microsoft.com/office/drawing/2014/main" id="{C73329B2-40D5-80AB-F6A2-9E3DCD7231E0}"/>
              </a:ext>
            </a:extLst>
          </p:cNvPr>
          <p:cNvGrpSpPr/>
          <p:nvPr/>
        </p:nvGrpSpPr>
        <p:grpSpPr>
          <a:xfrm>
            <a:off x="5404342" y="940834"/>
            <a:ext cx="5917744" cy="973440"/>
            <a:chOff x="0" y="34950"/>
            <a:chExt cx="5917744" cy="973440"/>
          </a:xfrm>
        </p:grpSpPr>
        <p:sp>
          <p:nvSpPr>
            <p:cNvPr id="4" name="Rounded Rectangle 3">
              <a:extLst>
                <a:ext uri="{FF2B5EF4-FFF2-40B4-BE49-F238E27FC236}">
                  <a16:creationId xmlns:a16="http://schemas.microsoft.com/office/drawing/2014/main" id="{9C3EC871-3707-1C27-B00E-A5C7149A1AB4}"/>
                </a:ext>
              </a:extLst>
            </p:cNvPr>
            <p:cNvSpPr/>
            <p:nvPr/>
          </p:nvSpPr>
          <p:spPr>
            <a:xfrm>
              <a:off x="0" y="34950"/>
              <a:ext cx="5917744" cy="973440"/>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en-US">
                <a:latin typeface="Segoe UI" panose="020B0502040204020203" pitchFamily="34" charset="0"/>
                <a:cs typeface="Segoe UI" panose="020B0502040204020203" pitchFamily="34" charset="0"/>
              </a:endParaRPr>
            </a:p>
          </p:txBody>
        </p:sp>
        <p:sp>
          <p:nvSpPr>
            <p:cNvPr id="5" name="Rounded Rectangle 4">
              <a:extLst>
                <a:ext uri="{FF2B5EF4-FFF2-40B4-BE49-F238E27FC236}">
                  <a16:creationId xmlns:a16="http://schemas.microsoft.com/office/drawing/2014/main" id="{033862E9-632E-66D1-05D7-B780968B378E}"/>
                </a:ext>
              </a:extLst>
            </p:cNvPr>
            <p:cNvSpPr txBox="1"/>
            <p:nvPr/>
          </p:nvSpPr>
          <p:spPr>
            <a:xfrm>
              <a:off x="47519" y="82469"/>
              <a:ext cx="5822706" cy="8784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n-US" sz="2400" dirty="0">
                  <a:latin typeface="Segoe UI"/>
                  <a:cs typeface="Segoe UI"/>
                </a:rPr>
                <a:t>The facts about vaping</a:t>
              </a:r>
              <a:endParaRPr lang="en-US" sz="2400" kern="1200" dirty="0">
                <a:latin typeface="Segoe UI" panose="020B0502040204020203" pitchFamily="34" charset="0"/>
                <a:cs typeface="Segoe UI" panose="020B0502040204020203" pitchFamily="34" charset="0"/>
              </a:endParaRPr>
            </a:p>
          </p:txBody>
        </p:sp>
      </p:grpSp>
      <p:grpSp>
        <p:nvGrpSpPr>
          <p:cNvPr id="6" name="Group 5">
            <a:extLst>
              <a:ext uri="{FF2B5EF4-FFF2-40B4-BE49-F238E27FC236}">
                <a16:creationId xmlns:a16="http://schemas.microsoft.com/office/drawing/2014/main" id="{62993810-36F0-9733-72A0-06198BF59B0A}"/>
              </a:ext>
            </a:extLst>
          </p:cNvPr>
          <p:cNvGrpSpPr/>
          <p:nvPr/>
        </p:nvGrpSpPr>
        <p:grpSpPr>
          <a:xfrm>
            <a:off x="5232798" y="2080866"/>
            <a:ext cx="6079939" cy="2066072"/>
            <a:chOff x="-162195" y="1158150"/>
            <a:chExt cx="6079939" cy="2066072"/>
          </a:xfrm>
        </p:grpSpPr>
        <p:sp>
          <p:nvSpPr>
            <p:cNvPr id="8" name="Rounded Rectangle 4">
              <a:extLst>
                <a:ext uri="{FF2B5EF4-FFF2-40B4-BE49-F238E27FC236}">
                  <a16:creationId xmlns:a16="http://schemas.microsoft.com/office/drawing/2014/main" id="{C6D806DB-0E85-D515-212C-A2165F380924}"/>
                </a:ext>
              </a:extLst>
            </p:cNvPr>
            <p:cNvSpPr txBox="1"/>
            <p:nvPr/>
          </p:nvSpPr>
          <p:spPr>
            <a:xfrm>
              <a:off x="-162195" y="2345820"/>
              <a:ext cx="5822706" cy="8784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n-GB" sz="2400" kern="1200" dirty="0">
                  <a:latin typeface="Segoe UI"/>
                  <a:cs typeface="Segoe UI"/>
                </a:rPr>
                <a:t>How does vaping impact the environment</a:t>
              </a:r>
              <a:endParaRPr lang="en-GB" sz="2400" kern="1200" dirty="0">
                <a:latin typeface="Segoe UI" panose="020B0502040204020203" pitchFamily="34" charset="0"/>
                <a:cs typeface="Segoe UI" panose="020B0502040204020203" pitchFamily="34" charset="0"/>
              </a:endParaRPr>
            </a:p>
          </p:txBody>
        </p:sp>
        <p:sp>
          <p:nvSpPr>
            <p:cNvPr id="7" name="Rounded Rectangle 6">
              <a:extLst>
                <a:ext uri="{FF2B5EF4-FFF2-40B4-BE49-F238E27FC236}">
                  <a16:creationId xmlns:a16="http://schemas.microsoft.com/office/drawing/2014/main" id="{65244366-9E6D-51E9-5D9C-48D69DE81821}"/>
                </a:ext>
              </a:extLst>
            </p:cNvPr>
            <p:cNvSpPr/>
            <p:nvPr/>
          </p:nvSpPr>
          <p:spPr>
            <a:xfrm>
              <a:off x="0" y="1158150"/>
              <a:ext cx="5917744" cy="973440"/>
            </a:xfrm>
            <a:prstGeom prst="roundRect">
              <a:avLst/>
            </a:prstGeom>
            <a:solidFill>
              <a:srgbClr val="00B050"/>
            </a:solidFill>
          </p:spPr>
          <p:style>
            <a:lnRef idx="2">
              <a:schemeClr val="lt1">
                <a:hueOff val="0"/>
                <a:satOff val="0"/>
                <a:lumOff val="0"/>
                <a:alphaOff val="0"/>
              </a:schemeClr>
            </a:lnRef>
            <a:fillRef idx="1">
              <a:scrgbClr r="0" g="0" b="0"/>
            </a:fillRef>
            <a:effectRef idx="0">
              <a:schemeClr val="accent5">
                <a:hueOff val="90002"/>
                <a:satOff val="2173"/>
                <a:lumOff val="-10490"/>
                <a:alphaOff val="0"/>
              </a:schemeClr>
            </a:effectRef>
            <a:fontRef idx="minor">
              <a:schemeClr val="lt1"/>
            </a:fontRef>
          </p:style>
          <p:txBody>
            <a:bodyPr/>
            <a:lstStyle/>
            <a:p>
              <a:pPr algn="ctr"/>
              <a:r>
                <a:rPr lang="en-US" sz="2400" dirty="0">
                  <a:latin typeface="Segoe UI" panose="020B0502040204020203" pitchFamily="34" charset="0"/>
                  <a:cs typeface="Segoe UI" panose="020B0502040204020203" pitchFamily="34" charset="0"/>
                </a:rPr>
                <a:t>Who influences our thoughts, decisions and choices</a:t>
              </a:r>
            </a:p>
          </p:txBody>
        </p:sp>
      </p:grpSp>
      <p:grpSp>
        <p:nvGrpSpPr>
          <p:cNvPr id="12" name="Group 11">
            <a:extLst>
              <a:ext uri="{FF2B5EF4-FFF2-40B4-BE49-F238E27FC236}">
                <a16:creationId xmlns:a16="http://schemas.microsoft.com/office/drawing/2014/main" id="{B7FA7722-51B9-E3FE-27C7-545D7C63375E}"/>
              </a:ext>
            </a:extLst>
          </p:cNvPr>
          <p:cNvGrpSpPr/>
          <p:nvPr/>
        </p:nvGrpSpPr>
        <p:grpSpPr>
          <a:xfrm>
            <a:off x="5356823" y="4292393"/>
            <a:ext cx="5917744" cy="978838"/>
            <a:chOff x="0" y="3404550"/>
            <a:chExt cx="5917744" cy="978838"/>
          </a:xfrm>
        </p:grpSpPr>
        <p:sp>
          <p:nvSpPr>
            <p:cNvPr id="15" name="Rounded Rectangle 14">
              <a:extLst>
                <a:ext uri="{FF2B5EF4-FFF2-40B4-BE49-F238E27FC236}">
                  <a16:creationId xmlns:a16="http://schemas.microsoft.com/office/drawing/2014/main" id="{0B59511F-3426-8A33-00D8-8ADA69D9FEDD}"/>
                </a:ext>
              </a:extLst>
            </p:cNvPr>
            <p:cNvSpPr/>
            <p:nvPr/>
          </p:nvSpPr>
          <p:spPr>
            <a:xfrm>
              <a:off x="0" y="3404550"/>
              <a:ext cx="5917744" cy="973440"/>
            </a:xfrm>
            <a:prstGeom prst="roundRect">
              <a:avLst/>
            </a:prstGeom>
            <a:solidFill>
              <a:srgbClr val="7030A0"/>
            </a:solidFill>
          </p:spPr>
          <p:style>
            <a:lnRef idx="2">
              <a:schemeClr val="lt1">
                <a:hueOff val="0"/>
                <a:satOff val="0"/>
                <a:lumOff val="0"/>
                <a:alphaOff val="0"/>
              </a:schemeClr>
            </a:lnRef>
            <a:fillRef idx="1">
              <a:scrgbClr r="0" g="0" b="0"/>
            </a:fillRef>
            <a:effectRef idx="0">
              <a:schemeClr val="accent5">
                <a:hueOff val="270005"/>
                <a:satOff val="6519"/>
                <a:lumOff val="-31471"/>
                <a:alphaOff val="0"/>
              </a:schemeClr>
            </a:effectRef>
            <a:fontRef idx="minor">
              <a:schemeClr val="lt1"/>
            </a:fontRef>
          </p:style>
          <p:txBody>
            <a:bodyPr/>
            <a:lstStyle/>
            <a:p>
              <a:endParaRPr lang="en-US">
                <a:latin typeface="Segoe UI" panose="020B0502040204020203" pitchFamily="34" charset="0"/>
                <a:cs typeface="Segoe UI" panose="020B0502040204020203" pitchFamily="34" charset="0"/>
              </a:endParaRPr>
            </a:p>
          </p:txBody>
        </p:sp>
        <p:sp>
          <p:nvSpPr>
            <p:cNvPr id="16" name="Rounded Rectangle 4">
              <a:extLst>
                <a:ext uri="{FF2B5EF4-FFF2-40B4-BE49-F238E27FC236}">
                  <a16:creationId xmlns:a16="http://schemas.microsoft.com/office/drawing/2014/main" id="{8384CD69-ECEB-91A9-89C8-57226E5711A7}"/>
                </a:ext>
              </a:extLst>
            </p:cNvPr>
            <p:cNvSpPr txBox="1"/>
            <p:nvPr/>
          </p:nvSpPr>
          <p:spPr>
            <a:xfrm>
              <a:off x="89852" y="3504986"/>
              <a:ext cx="5822706" cy="8784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n-GB" sz="2400" dirty="0">
                  <a:latin typeface="Segoe UI"/>
                  <a:cs typeface="Segoe UI"/>
                </a:rPr>
                <a:t>Further help and support</a:t>
              </a:r>
              <a:endParaRPr lang="en-GB" sz="2400" kern="1200" dirty="0">
                <a:latin typeface="Segoe UI" panose="020B0502040204020203" pitchFamily="34" charset="0"/>
                <a:cs typeface="Segoe UI" panose="020B0502040204020203" pitchFamily="34" charset="0"/>
              </a:endParaRPr>
            </a:p>
          </p:txBody>
        </p:sp>
      </p:grpSp>
      <p:sp>
        <p:nvSpPr>
          <p:cNvPr id="29" name="Title 1">
            <a:extLst>
              <a:ext uri="{FF2B5EF4-FFF2-40B4-BE49-F238E27FC236}">
                <a16:creationId xmlns:a16="http://schemas.microsoft.com/office/drawing/2014/main" id="{4C505457-F0CC-ED18-6D4C-04F7A345B273}"/>
              </a:ext>
            </a:extLst>
          </p:cNvPr>
          <p:cNvSpPr txBox="1">
            <a:spLocks/>
          </p:cNvSpPr>
          <p:nvPr/>
        </p:nvSpPr>
        <p:spPr>
          <a:xfrm>
            <a:off x="0" y="2335618"/>
            <a:ext cx="3835161" cy="13794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GB" sz="3600" b="1" dirty="0">
                <a:solidFill>
                  <a:schemeClr val="bg1"/>
                </a:solidFill>
                <a:latin typeface="Segoe UI" panose="020B0502040204020203" pitchFamily="34" charset="0"/>
                <a:cs typeface="Segoe UI" panose="020B0502040204020203" pitchFamily="34" charset="0"/>
              </a:rPr>
              <a:t>What we will learn about today</a:t>
            </a:r>
            <a:r>
              <a:rPr lang="en-GB" sz="3600" b="1" dirty="0">
                <a:latin typeface="Segoe UI" panose="020B0502040204020203" pitchFamily="34" charset="0"/>
                <a:cs typeface="Segoe UI" panose="020B0502040204020203" pitchFamily="34" charset="0"/>
              </a:rPr>
              <a:t>  </a:t>
            </a:r>
            <a:br>
              <a:rPr lang="en-GB" sz="2000" dirty="0">
                <a:latin typeface="Aller" panose="02000503030000020004" pitchFamily="2" charset="77"/>
              </a:rPr>
            </a:br>
            <a:endParaRPr lang="en-GB" sz="20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5760865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DE03E-C798-A29B-D843-5D8C84C638B8}"/>
            </a:ext>
          </a:extLst>
        </p:cNvPr>
        <p:cNvGrpSpPr/>
        <p:nvPr/>
      </p:nvGrpSpPr>
      <p:grpSpPr>
        <a:xfrm>
          <a:off x="0" y="0"/>
          <a:ext cx="0" cy="0"/>
          <a:chOff x="0" y="0"/>
          <a:chExt cx="0" cy="0"/>
        </a:xfrm>
      </p:grpSpPr>
      <p:sp>
        <p:nvSpPr>
          <p:cNvPr id="5" name="Title 5">
            <a:extLst>
              <a:ext uri="{FF2B5EF4-FFF2-40B4-BE49-F238E27FC236}">
                <a16:creationId xmlns:a16="http://schemas.microsoft.com/office/drawing/2014/main" id="{C6FBF652-8EAF-DC2E-BD97-CC936FABB83F}"/>
              </a:ext>
            </a:extLst>
          </p:cNvPr>
          <p:cNvSpPr txBox="1">
            <a:spLocks/>
          </p:cNvSpPr>
          <p:nvPr/>
        </p:nvSpPr>
        <p:spPr>
          <a:xfrm>
            <a:off x="1" y="10895"/>
            <a:ext cx="12188950" cy="1133693"/>
          </a:xfrm>
          <a:prstGeom prst="rect">
            <a:avLst/>
          </a:prstGeom>
          <a:solidFill>
            <a:srgbClr val="F8941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spcAft>
                <a:spcPts val="600"/>
              </a:spcAft>
            </a:pPr>
            <a:r>
              <a:rPr lang="en-US" sz="3200" b="1" kern="1200" dirty="0">
                <a:solidFill>
                  <a:srgbClr val="FFFFFF"/>
                </a:solidFill>
                <a:latin typeface="Segoe UI" panose="020B0502040204020203" pitchFamily="34" charset="0"/>
                <a:ea typeface="+mj-ea"/>
                <a:cs typeface="Segoe UI" panose="020B0502040204020203" pitchFamily="34" charset="0"/>
              </a:rPr>
              <a:t>Online influencers and Vaping</a:t>
            </a:r>
          </a:p>
        </p:txBody>
      </p:sp>
      <p:graphicFrame>
        <p:nvGraphicFramePr>
          <p:cNvPr id="15" name="TextBox 5">
            <a:extLst>
              <a:ext uri="{FF2B5EF4-FFF2-40B4-BE49-F238E27FC236}">
                <a16:creationId xmlns:a16="http://schemas.microsoft.com/office/drawing/2014/main" id="{8A073D2B-5C04-3A8E-7950-B1791F4AAFF8}"/>
              </a:ext>
            </a:extLst>
          </p:cNvPr>
          <p:cNvGraphicFramePr/>
          <p:nvPr>
            <p:extLst>
              <p:ext uri="{D42A27DB-BD31-4B8C-83A1-F6EECF244321}">
                <p14:modId xmlns:p14="http://schemas.microsoft.com/office/powerpoint/2010/main" val="594453625"/>
              </p:ext>
            </p:extLst>
          </p:nvPr>
        </p:nvGraphicFramePr>
        <p:xfrm>
          <a:off x="256032" y="1155484"/>
          <a:ext cx="11686032" cy="55379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31937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DE03E-C798-A29B-D843-5D8C84C638B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B0C4728-16F6-04C9-495E-FD629BFBC552}"/>
              </a:ext>
            </a:extLst>
          </p:cNvPr>
          <p:cNvSpPr/>
          <p:nvPr/>
        </p:nvSpPr>
        <p:spPr>
          <a:xfrm>
            <a:off x="183766" y="1138149"/>
            <a:ext cx="9219397" cy="2102254"/>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800" dirty="0">
                <a:solidFill>
                  <a:schemeClr val="tx1"/>
                </a:solidFill>
                <a:latin typeface="Segoe UI" panose="020B0502040204020203" pitchFamily="34" charset="0"/>
                <a:cs typeface="Segoe UI" panose="020B0502040204020203" pitchFamily="34" charset="0"/>
              </a:rPr>
              <a:t>Look at the online posts on the next slides. </a:t>
            </a:r>
          </a:p>
          <a:p>
            <a:pPr lvl="1"/>
            <a:endParaRPr lang="en-US" sz="2800" dirty="0">
              <a:solidFill>
                <a:schemeClr val="tx1"/>
              </a:solidFill>
              <a:latin typeface="Segoe UI" panose="020B0502040204020203" pitchFamily="34" charset="0"/>
              <a:cs typeface="Segoe UI" panose="020B0502040204020203" pitchFamily="34" charset="0"/>
            </a:endParaRPr>
          </a:p>
        </p:txBody>
      </p:sp>
      <p:sp>
        <p:nvSpPr>
          <p:cNvPr id="5" name="Title 5">
            <a:extLst>
              <a:ext uri="{FF2B5EF4-FFF2-40B4-BE49-F238E27FC236}">
                <a16:creationId xmlns:a16="http://schemas.microsoft.com/office/drawing/2014/main" id="{C6FBF652-8EAF-DC2E-BD97-CC936FABB83F}"/>
              </a:ext>
            </a:extLst>
          </p:cNvPr>
          <p:cNvSpPr txBox="1">
            <a:spLocks/>
          </p:cNvSpPr>
          <p:nvPr/>
        </p:nvSpPr>
        <p:spPr>
          <a:xfrm>
            <a:off x="0" y="-35618"/>
            <a:ext cx="12192000" cy="1113429"/>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dirty="0">
                <a:effectLst>
                  <a:outerShdw blurRad="50800" dist="38100" dir="2700000" algn="tl" rotWithShape="0">
                    <a:prstClr val="black">
                      <a:alpha val="40000"/>
                    </a:prstClr>
                  </a:outerShdw>
                </a:effectLst>
                <a:latin typeface="Arial"/>
                <a:cs typeface="Arial"/>
              </a:rPr>
              <a:t>Online Influencers and Vaping</a:t>
            </a:r>
            <a:endParaRPr lang="en-US" dirty="0"/>
          </a:p>
        </p:txBody>
      </p:sp>
      <p:pic>
        <p:nvPicPr>
          <p:cNvPr id="6" name="Picture 2" descr="A colorful rectangular sign with black text&#10;&#10;AI-generated content may be incorrect.">
            <a:extLst>
              <a:ext uri="{FF2B5EF4-FFF2-40B4-BE49-F238E27FC236}">
                <a16:creationId xmlns:a16="http://schemas.microsoft.com/office/drawing/2014/main" id="{E392E8A4-64BB-45E6-B797-181D0FFC2C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766" y="24720"/>
            <a:ext cx="1410389" cy="10530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screenshot of a cellphone with a person and a child&#10;&#10;AI-generated content may be incorrect.">
            <a:extLst>
              <a:ext uri="{FF2B5EF4-FFF2-40B4-BE49-F238E27FC236}">
                <a16:creationId xmlns:a16="http://schemas.microsoft.com/office/drawing/2014/main" id="{973D600D-E58D-0422-E686-C5EDA2533B2F}"/>
              </a:ext>
            </a:extLst>
          </p:cNvPr>
          <p:cNvPicPr>
            <a:picLocks noChangeAspect="1"/>
          </p:cNvPicPr>
          <p:nvPr/>
        </p:nvPicPr>
        <p:blipFill>
          <a:blip r:embed="rId4"/>
          <a:stretch>
            <a:fillRect/>
          </a:stretch>
        </p:blipFill>
        <p:spPr>
          <a:xfrm>
            <a:off x="0" y="3408788"/>
            <a:ext cx="2828377" cy="3424492"/>
          </a:xfrm>
          <a:prstGeom prst="rect">
            <a:avLst/>
          </a:prstGeom>
        </p:spPr>
      </p:pic>
      <p:pic>
        <p:nvPicPr>
          <p:cNvPr id="9" name="Picture 8" descr="A screenshot of a person smoking a vaporizer&#10;&#10;AI-generated content may be incorrect.">
            <a:extLst>
              <a:ext uri="{FF2B5EF4-FFF2-40B4-BE49-F238E27FC236}">
                <a16:creationId xmlns:a16="http://schemas.microsoft.com/office/drawing/2014/main" id="{B1640B23-ABC5-94EC-5021-0D2D3DB1DF5B}"/>
              </a:ext>
            </a:extLst>
          </p:cNvPr>
          <p:cNvPicPr>
            <a:picLocks noChangeAspect="1"/>
          </p:cNvPicPr>
          <p:nvPr/>
        </p:nvPicPr>
        <p:blipFill>
          <a:blip r:embed="rId5"/>
          <a:stretch>
            <a:fillRect/>
          </a:stretch>
        </p:blipFill>
        <p:spPr>
          <a:xfrm>
            <a:off x="9279347" y="1077811"/>
            <a:ext cx="2942628" cy="3633537"/>
          </a:xfrm>
          <a:prstGeom prst="rect">
            <a:avLst/>
          </a:prstGeom>
        </p:spPr>
      </p:pic>
      <p:sp>
        <p:nvSpPr>
          <p:cNvPr id="4" name="TextBox 3">
            <a:extLst>
              <a:ext uri="{FF2B5EF4-FFF2-40B4-BE49-F238E27FC236}">
                <a16:creationId xmlns:a16="http://schemas.microsoft.com/office/drawing/2014/main" id="{174F3A10-FE83-5BA8-CD94-2EE83AC30D7E}"/>
              </a:ext>
            </a:extLst>
          </p:cNvPr>
          <p:cNvSpPr txBox="1"/>
          <p:nvPr/>
        </p:nvSpPr>
        <p:spPr>
          <a:xfrm>
            <a:off x="3041374" y="2927578"/>
            <a:ext cx="6162260" cy="2246769"/>
          </a:xfrm>
          <a:prstGeom prst="rect">
            <a:avLst/>
          </a:prstGeom>
          <a:noFill/>
        </p:spPr>
        <p:txBody>
          <a:bodyPr wrap="square">
            <a:spAutoFit/>
          </a:bodyPr>
          <a:lstStyle/>
          <a:p>
            <a:pPr lvl="1"/>
            <a:r>
              <a:rPr lang="en-US" sz="2800" dirty="0">
                <a:solidFill>
                  <a:schemeClr val="tx1"/>
                </a:solidFill>
                <a:latin typeface="Segoe UI" panose="020B0502040204020203" pitchFamily="34" charset="0"/>
                <a:cs typeface="Segoe UI" panose="020B0502040204020203" pitchFamily="34" charset="0"/>
              </a:rPr>
              <a:t>Do you think they are influencing young people?  </a:t>
            </a:r>
          </a:p>
          <a:p>
            <a:pPr lvl="1"/>
            <a:endParaRPr lang="en-US" sz="2800" dirty="0">
              <a:solidFill>
                <a:schemeClr val="tx1"/>
              </a:solidFill>
              <a:latin typeface="Segoe UI" panose="020B0502040204020203" pitchFamily="34" charset="0"/>
              <a:cs typeface="Segoe UI" panose="020B0502040204020203" pitchFamily="34" charset="0"/>
            </a:endParaRPr>
          </a:p>
          <a:p>
            <a:pPr lvl="1"/>
            <a:r>
              <a:rPr lang="en-US" sz="2800" dirty="0">
                <a:solidFill>
                  <a:schemeClr val="tx1"/>
                </a:solidFill>
                <a:latin typeface="Segoe UI" panose="020B0502040204020203" pitchFamily="34" charset="0"/>
                <a:cs typeface="Segoe UI" panose="020B0502040204020203" pitchFamily="34" charset="0"/>
              </a:rPr>
              <a:t>Do you think the influence is positive or negative? </a:t>
            </a:r>
          </a:p>
        </p:txBody>
      </p:sp>
    </p:spTree>
    <p:extLst>
      <p:ext uri="{BB962C8B-B14F-4D97-AF65-F5344CB8AC3E}">
        <p14:creationId xmlns:p14="http://schemas.microsoft.com/office/powerpoint/2010/main" val="239912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69BF4-0066-D38A-080E-DBFFA9A006D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196243E7-56FB-81CD-F859-12177836773B}"/>
              </a:ext>
            </a:extLst>
          </p:cNvPr>
          <p:cNvSpPr/>
          <p:nvPr/>
        </p:nvSpPr>
        <p:spPr>
          <a:xfrm>
            <a:off x="-973" y="3516"/>
            <a:ext cx="4826060" cy="6850016"/>
          </a:xfrm>
          <a:prstGeom prst="rect">
            <a:avLst/>
          </a:prstGeom>
          <a:solidFill>
            <a:srgbClr val="EB8B2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dirty="0">
              <a:latin typeface="Arial"/>
              <a:cs typeface="Arial"/>
            </a:endParaRPr>
          </a:p>
        </p:txBody>
      </p:sp>
      <p:sp>
        <p:nvSpPr>
          <p:cNvPr id="4" name="TextBox 3">
            <a:extLst>
              <a:ext uri="{FF2B5EF4-FFF2-40B4-BE49-F238E27FC236}">
                <a16:creationId xmlns:a16="http://schemas.microsoft.com/office/drawing/2014/main" id="{7C196B14-57A3-8ED3-E745-87EF188331E9}"/>
              </a:ext>
            </a:extLst>
          </p:cNvPr>
          <p:cNvSpPr txBox="1"/>
          <p:nvPr/>
        </p:nvSpPr>
        <p:spPr>
          <a:xfrm>
            <a:off x="5770654" y="1751141"/>
            <a:ext cx="5935312" cy="33547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lvl="1" indent="-228600">
              <a:spcBef>
                <a:spcPts val="1200"/>
              </a:spcBef>
              <a:buFont typeface=""/>
              <a:buChar char="•"/>
            </a:pPr>
            <a:r>
              <a:rPr lang="en-US" sz="3200" dirty="0">
                <a:latin typeface="Segoe UI" panose="020B0502040204020203" pitchFamily="34" charset="0"/>
                <a:cs typeface="Segoe UI" panose="020B0502040204020203" pitchFamily="34" charset="0"/>
              </a:rPr>
              <a:t>What message is this post making?</a:t>
            </a:r>
          </a:p>
          <a:p>
            <a:pPr marL="228600" lvl="1" indent="-228600">
              <a:spcBef>
                <a:spcPts val="1200"/>
              </a:spcBef>
              <a:buFont typeface=""/>
              <a:buChar char="•"/>
            </a:pPr>
            <a:r>
              <a:rPr lang="en-US" sz="3200" dirty="0">
                <a:latin typeface="Segoe UI" panose="020B0502040204020203" pitchFamily="34" charset="0"/>
                <a:cs typeface="Segoe UI" panose="020B0502040204020203" pitchFamily="34" charset="0"/>
              </a:rPr>
              <a:t>Could it influence young people?</a:t>
            </a:r>
          </a:p>
          <a:p>
            <a:pPr marL="228600" lvl="1" indent="-228600">
              <a:spcBef>
                <a:spcPts val="1200"/>
              </a:spcBef>
              <a:buFont typeface=""/>
              <a:buChar char="•"/>
            </a:pPr>
            <a:r>
              <a:rPr lang="en-US" sz="3200" dirty="0">
                <a:latin typeface="Segoe UI" panose="020B0502040204020203" pitchFamily="34" charset="0"/>
                <a:cs typeface="Segoe UI" panose="020B0502040204020203" pitchFamily="34" charset="0"/>
              </a:rPr>
              <a:t>Would the influence be positive or negative?</a:t>
            </a:r>
          </a:p>
        </p:txBody>
      </p:sp>
      <p:sp>
        <p:nvSpPr>
          <p:cNvPr id="10" name="Title 5">
            <a:extLst>
              <a:ext uri="{FF2B5EF4-FFF2-40B4-BE49-F238E27FC236}">
                <a16:creationId xmlns:a16="http://schemas.microsoft.com/office/drawing/2014/main" id="{8CB9C39A-C708-1E79-5D61-AE2A8574DA74}"/>
              </a:ext>
            </a:extLst>
          </p:cNvPr>
          <p:cNvSpPr txBox="1">
            <a:spLocks/>
          </p:cNvSpPr>
          <p:nvPr/>
        </p:nvSpPr>
        <p:spPr>
          <a:xfrm>
            <a:off x="0" y="9487"/>
            <a:ext cx="12192000" cy="1239028"/>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pic>
        <p:nvPicPr>
          <p:cNvPr id="2" name="Picture 1" descr="A screenshot of a person smoking a vaporizer&#10;&#10;AI-generated content may be incorrect.">
            <a:extLst>
              <a:ext uri="{FF2B5EF4-FFF2-40B4-BE49-F238E27FC236}">
                <a16:creationId xmlns:a16="http://schemas.microsoft.com/office/drawing/2014/main" id="{46FFF971-3DFB-F415-F172-9BBF198A971B}"/>
              </a:ext>
            </a:extLst>
          </p:cNvPr>
          <p:cNvPicPr>
            <a:picLocks noChangeAspect="1"/>
          </p:cNvPicPr>
          <p:nvPr/>
        </p:nvPicPr>
        <p:blipFill>
          <a:blip r:embed="rId3"/>
          <a:stretch>
            <a:fillRect/>
          </a:stretch>
        </p:blipFill>
        <p:spPr>
          <a:xfrm>
            <a:off x="-166811" y="-25842"/>
            <a:ext cx="5595052" cy="6908732"/>
          </a:xfrm>
          <a:prstGeom prst="rect">
            <a:avLst/>
          </a:prstGeom>
        </p:spPr>
      </p:pic>
      <p:pic>
        <p:nvPicPr>
          <p:cNvPr id="6" name="Picture 2" descr="A colorful rectangular sign with black text&#10;&#10;AI-generated content may be incorrect.">
            <a:extLst>
              <a:ext uri="{FF2B5EF4-FFF2-40B4-BE49-F238E27FC236}">
                <a16:creationId xmlns:a16="http://schemas.microsoft.com/office/drawing/2014/main" id="{60D8CC37-79F6-4EC5-A728-A4D1888C54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81872" y="-25842"/>
            <a:ext cx="1667409" cy="1244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29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E1967-AD76-1812-E221-5BFCB124E3E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5A6D3F8-77C5-7E6A-71EA-E7113D210CE5}"/>
              </a:ext>
            </a:extLst>
          </p:cNvPr>
          <p:cNvSpPr/>
          <p:nvPr/>
        </p:nvSpPr>
        <p:spPr>
          <a:xfrm>
            <a:off x="-973" y="3516"/>
            <a:ext cx="6091754" cy="6850016"/>
          </a:xfrm>
          <a:prstGeom prst="rect">
            <a:avLst/>
          </a:prstGeom>
          <a:solidFill>
            <a:srgbClr val="EB8B2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dirty="0">
              <a:latin typeface="Arial"/>
              <a:cs typeface="Arial"/>
            </a:endParaRPr>
          </a:p>
        </p:txBody>
      </p:sp>
      <p:sp>
        <p:nvSpPr>
          <p:cNvPr id="8" name="Title 5">
            <a:extLst>
              <a:ext uri="{FF2B5EF4-FFF2-40B4-BE49-F238E27FC236}">
                <a16:creationId xmlns:a16="http://schemas.microsoft.com/office/drawing/2014/main" id="{EC7D5B84-4E4E-C8D3-63B0-5A10CFA7F2F3}"/>
              </a:ext>
            </a:extLst>
          </p:cNvPr>
          <p:cNvSpPr txBox="1">
            <a:spLocks/>
          </p:cNvSpPr>
          <p:nvPr/>
        </p:nvSpPr>
        <p:spPr>
          <a:xfrm>
            <a:off x="0" y="4507"/>
            <a:ext cx="12192000" cy="1240491"/>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pic>
        <p:nvPicPr>
          <p:cNvPr id="3" name="Picture 2" descr="A screenshot of a cellphone with a person and a child&#10;&#10;AI-generated content may be incorrect.">
            <a:extLst>
              <a:ext uri="{FF2B5EF4-FFF2-40B4-BE49-F238E27FC236}">
                <a16:creationId xmlns:a16="http://schemas.microsoft.com/office/drawing/2014/main" id="{DD70A459-8E8D-0E8B-9734-59F0BB0C5576}"/>
              </a:ext>
            </a:extLst>
          </p:cNvPr>
          <p:cNvPicPr>
            <a:picLocks noChangeAspect="1"/>
          </p:cNvPicPr>
          <p:nvPr/>
        </p:nvPicPr>
        <p:blipFill>
          <a:blip r:embed="rId3"/>
          <a:stretch>
            <a:fillRect/>
          </a:stretch>
        </p:blipFill>
        <p:spPr>
          <a:xfrm>
            <a:off x="-972" y="0"/>
            <a:ext cx="6102194" cy="7015987"/>
          </a:xfrm>
          <a:prstGeom prst="rect">
            <a:avLst/>
          </a:prstGeom>
        </p:spPr>
      </p:pic>
      <p:pic>
        <p:nvPicPr>
          <p:cNvPr id="7" name="Picture 2" descr="A colorful rectangular sign with black text&#10;&#10;AI-generated content may be incorrect.">
            <a:extLst>
              <a:ext uri="{FF2B5EF4-FFF2-40B4-BE49-F238E27FC236}">
                <a16:creationId xmlns:a16="http://schemas.microsoft.com/office/drawing/2014/main" id="{18274AA2-C6D0-4F1A-AB17-03B96B0AD3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00302" y="0"/>
            <a:ext cx="1667409" cy="1244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ABFA38F-0AC4-08B1-FD0F-40B87B188B03}"/>
              </a:ext>
            </a:extLst>
          </p:cNvPr>
          <p:cNvSpPr txBox="1"/>
          <p:nvPr/>
        </p:nvSpPr>
        <p:spPr>
          <a:xfrm>
            <a:off x="6334899" y="1830610"/>
            <a:ext cx="5518123" cy="33547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lvl="1" indent="-228600">
              <a:spcBef>
                <a:spcPts val="1200"/>
              </a:spcBef>
              <a:buFont typeface=""/>
              <a:buChar char="•"/>
            </a:pPr>
            <a:r>
              <a:rPr lang="en-US" sz="3200" dirty="0">
                <a:latin typeface="Segoe UI" panose="020B0502040204020203" pitchFamily="34" charset="0"/>
                <a:cs typeface="Segoe UI" panose="020B0502040204020203" pitchFamily="34" charset="0"/>
              </a:rPr>
              <a:t>What message is this post making?</a:t>
            </a:r>
          </a:p>
          <a:p>
            <a:pPr marL="228600" lvl="1" indent="-228600">
              <a:spcBef>
                <a:spcPts val="1200"/>
              </a:spcBef>
              <a:buFont typeface=""/>
              <a:buChar char="•"/>
            </a:pPr>
            <a:r>
              <a:rPr lang="en-US" sz="3200" dirty="0">
                <a:latin typeface="Segoe UI" panose="020B0502040204020203" pitchFamily="34" charset="0"/>
                <a:cs typeface="Segoe UI" panose="020B0502040204020203" pitchFamily="34" charset="0"/>
              </a:rPr>
              <a:t>Could it influence young people?</a:t>
            </a:r>
          </a:p>
          <a:p>
            <a:pPr marL="228600" lvl="1" indent="-228600">
              <a:spcBef>
                <a:spcPts val="1200"/>
              </a:spcBef>
              <a:buFont typeface=""/>
              <a:buChar char="•"/>
            </a:pPr>
            <a:r>
              <a:rPr lang="en-US" sz="3200" dirty="0">
                <a:latin typeface="Segoe UI" panose="020B0502040204020203" pitchFamily="34" charset="0"/>
                <a:cs typeface="Segoe UI" panose="020B0502040204020203" pitchFamily="34" charset="0"/>
              </a:rPr>
              <a:t>Would the influence be positive or negative?</a:t>
            </a:r>
          </a:p>
        </p:txBody>
      </p:sp>
    </p:spTree>
    <p:extLst>
      <p:ext uri="{BB962C8B-B14F-4D97-AF65-F5344CB8AC3E}">
        <p14:creationId xmlns:p14="http://schemas.microsoft.com/office/powerpoint/2010/main" val="308860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52E45-2CA2-0445-1DC3-2FC756617E69}"/>
            </a:ext>
          </a:extLst>
        </p:cNvPr>
        <p:cNvGrpSpPr/>
        <p:nvPr/>
      </p:nvGrpSpPr>
      <p:grpSpPr>
        <a:xfrm>
          <a:off x="0" y="0"/>
          <a:ext cx="0" cy="0"/>
          <a:chOff x="0" y="0"/>
          <a:chExt cx="0" cy="0"/>
        </a:xfrm>
      </p:grpSpPr>
      <p:sp>
        <p:nvSpPr>
          <p:cNvPr id="5" name="Title 5">
            <a:extLst>
              <a:ext uri="{FF2B5EF4-FFF2-40B4-BE49-F238E27FC236}">
                <a16:creationId xmlns:a16="http://schemas.microsoft.com/office/drawing/2014/main" id="{5EB1ED2E-989B-4173-193D-3F741DD2A53F}"/>
              </a:ext>
            </a:extLst>
          </p:cNvPr>
          <p:cNvSpPr txBox="1">
            <a:spLocks/>
          </p:cNvSpPr>
          <p:nvPr/>
        </p:nvSpPr>
        <p:spPr>
          <a:xfrm>
            <a:off x="0" y="4507"/>
            <a:ext cx="12292641" cy="1384995"/>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dirty="0">
                <a:effectLst>
                  <a:outerShdw blurRad="50800" dist="38100" dir="2700000" algn="tl" rotWithShape="0">
                    <a:prstClr val="black">
                      <a:alpha val="40000"/>
                    </a:prstClr>
                  </a:outerShdw>
                </a:effectLst>
                <a:latin typeface="Arial"/>
                <a:cs typeface="Arial"/>
              </a:rPr>
              <a:t>Reflection: Who's influencing you?</a:t>
            </a:r>
            <a:endParaRPr lang="en-US" sz="3200"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ECDF603-E452-A7E2-1572-BA4074F33D86}"/>
              </a:ext>
            </a:extLst>
          </p:cNvPr>
          <p:cNvSpPr txBox="1"/>
          <p:nvPr/>
        </p:nvSpPr>
        <p:spPr>
          <a:xfrm>
            <a:off x="497456" y="1598187"/>
            <a:ext cx="5834332" cy="1384995"/>
          </a:xfrm>
          <a:prstGeom prst="rect">
            <a:avLst/>
          </a:prstGeom>
          <a:noFill/>
          <a:ln>
            <a:solidFill>
              <a:schemeClr val="accent5">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t>Think, pair, share: </a:t>
            </a:r>
          </a:p>
          <a:p>
            <a:pPr algn="ctr"/>
            <a:r>
              <a:rPr lang="en-US" sz="2800" b="1" i="1" dirty="0"/>
              <a:t>List two people in your real life who influence the choices you make.</a:t>
            </a:r>
          </a:p>
        </p:txBody>
      </p:sp>
      <p:sp>
        <p:nvSpPr>
          <p:cNvPr id="6" name="TextBox 5">
            <a:extLst>
              <a:ext uri="{FF2B5EF4-FFF2-40B4-BE49-F238E27FC236}">
                <a16:creationId xmlns:a16="http://schemas.microsoft.com/office/drawing/2014/main" id="{B9435D9C-47CC-69D0-2118-D3EDC51DD76F}"/>
              </a:ext>
            </a:extLst>
          </p:cNvPr>
          <p:cNvSpPr txBox="1"/>
          <p:nvPr/>
        </p:nvSpPr>
        <p:spPr>
          <a:xfrm>
            <a:off x="3444813" y="3203275"/>
            <a:ext cx="5834332" cy="1815882"/>
          </a:xfrm>
          <a:prstGeom prst="rect">
            <a:avLst/>
          </a:prstGeom>
          <a:noFill/>
          <a:ln>
            <a:solidFill>
              <a:schemeClr val="accent5">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t>Think, pair, share:</a:t>
            </a:r>
            <a:r>
              <a:rPr lang="en-US" sz="2800" dirty="0">
                <a:ea typeface="+mn-lt"/>
                <a:cs typeface="+mn-lt"/>
              </a:rPr>
              <a:t> </a:t>
            </a:r>
          </a:p>
          <a:p>
            <a:pPr algn="ctr"/>
            <a:r>
              <a:rPr lang="en-US" sz="2800" b="1" i="1" dirty="0">
                <a:ea typeface="+mn-lt"/>
                <a:cs typeface="+mn-lt"/>
              </a:rPr>
              <a:t>Name one positive thing that a real-life influencer might encourage you to do.</a:t>
            </a:r>
            <a:endParaRPr lang="en-US" sz="2800" b="1" dirty="0"/>
          </a:p>
        </p:txBody>
      </p:sp>
      <p:sp>
        <p:nvSpPr>
          <p:cNvPr id="7" name="TextBox 6">
            <a:extLst>
              <a:ext uri="{FF2B5EF4-FFF2-40B4-BE49-F238E27FC236}">
                <a16:creationId xmlns:a16="http://schemas.microsoft.com/office/drawing/2014/main" id="{7A3D5B70-53FF-726E-5996-D0F033A88071}"/>
              </a:ext>
            </a:extLst>
          </p:cNvPr>
          <p:cNvSpPr txBox="1"/>
          <p:nvPr/>
        </p:nvSpPr>
        <p:spPr>
          <a:xfrm>
            <a:off x="7010398" y="5216104"/>
            <a:ext cx="4871049" cy="954107"/>
          </a:xfrm>
          <a:prstGeom prst="rect">
            <a:avLst/>
          </a:prstGeom>
          <a:noFill/>
          <a:ln>
            <a:solidFill>
              <a:schemeClr val="accent5">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t>Think, pair, share: </a:t>
            </a:r>
          </a:p>
          <a:p>
            <a:pPr algn="ctr"/>
            <a:r>
              <a:rPr lang="en-US" sz="2800" b="1" i="1" dirty="0"/>
              <a:t>Why?</a:t>
            </a:r>
          </a:p>
        </p:txBody>
      </p:sp>
      <p:pic>
        <p:nvPicPr>
          <p:cNvPr id="8" name="Picture 2" descr="A colorful rectangular sign with black text&#10;&#10;AI-generated content may be incorrect.">
            <a:extLst>
              <a:ext uri="{FF2B5EF4-FFF2-40B4-BE49-F238E27FC236}">
                <a16:creationId xmlns:a16="http://schemas.microsoft.com/office/drawing/2014/main" id="{847E6F65-9244-45C0-9060-A6DA0BA1F1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99725" y="74504"/>
            <a:ext cx="1667409" cy="1244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9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E6690-C5CA-39F4-9D1A-16D0B42B433C}"/>
            </a:ext>
          </a:extLst>
        </p:cNvPr>
        <p:cNvGrpSpPr/>
        <p:nvPr/>
      </p:nvGrpSpPr>
      <p:grpSpPr>
        <a:xfrm>
          <a:off x="0" y="0"/>
          <a:ext cx="0" cy="0"/>
          <a:chOff x="0" y="0"/>
          <a:chExt cx="0" cy="0"/>
        </a:xfrm>
      </p:grpSpPr>
      <p:sp>
        <p:nvSpPr>
          <p:cNvPr id="7" name="Title 5">
            <a:extLst>
              <a:ext uri="{FF2B5EF4-FFF2-40B4-BE49-F238E27FC236}">
                <a16:creationId xmlns:a16="http://schemas.microsoft.com/office/drawing/2014/main" id="{AA7789D9-6782-3742-193A-9A522A0D55DA}"/>
              </a:ext>
            </a:extLst>
          </p:cNvPr>
          <p:cNvSpPr txBox="1">
            <a:spLocks/>
          </p:cNvSpPr>
          <p:nvPr/>
        </p:nvSpPr>
        <p:spPr>
          <a:xfrm>
            <a:off x="1" y="-1"/>
            <a:ext cx="12192000" cy="923637"/>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lnSpc>
                <a:spcPct val="90000"/>
              </a:lnSpc>
              <a:spcBef>
                <a:spcPct val="0"/>
              </a:spcBef>
              <a:buNone/>
              <a:defRPr sz="44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dirty="0">
                <a:effectLst>
                  <a:outerShdw blurRad="50800" dist="38100" dir="2700000" algn="tl" rotWithShape="0">
                    <a:prstClr val="black">
                      <a:alpha val="40000"/>
                    </a:prstClr>
                  </a:outerShdw>
                </a:effectLst>
                <a:ea typeface="+mn-lt"/>
                <a:cs typeface="+mn-lt"/>
              </a:rPr>
              <a:t>What can we do if we feel unsafe/unsure online or in real life?</a:t>
            </a:r>
            <a:endParaRPr lang="en-US" sz="2800" dirty="0"/>
          </a:p>
        </p:txBody>
      </p:sp>
      <p:sp>
        <p:nvSpPr>
          <p:cNvPr id="10" name="Oval 9">
            <a:extLst>
              <a:ext uri="{FF2B5EF4-FFF2-40B4-BE49-F238E27FC236}">
                <a16:creationId xmlns:a16="http://schemas.microsoft.com/office/drawing/2014/main" id="{71D6006C-9235-E830-EB94-B89975225163}"/>
              </a:ext>
            </a:extLst>
          </p:cNvPr>
          <p:cNvSpPr/>
          <p:nvPr/>
        </p:nvSpPr>
        <p:spPr>
          <a:xfrm>
            <a:off x="288036" y="1129512"/>
            <a:ext cx="686794" cy="62226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4000" b="1" dirty="0"/>
          </a:p>
        </p:txBody>
      </p:sp>
      <p:sp>
        <p:nvSpPr>
          <p:cNvPr id="12" name="Oval 11">
            <a:extLst>
              <a:ext uri="{FF2B5EF4-FFF2-40B4-BE49-F238E27FC236}">
                <a16:creationId xmlns:a16="http://schemas.microsoft.com/office/drawing/2014/main" id="{A42AF4AF-546A-479C-33AB-8A97BBB45978}"/>
              </a:ext>
            </a:extLst>
          </p:cNvPr>
          <p:cNvSpPr/>
          <p:nvPr/>
        </p:nvSpPr>
        <p:spPr>
          <a:xfrm>
            <a:off x="288035" y="1775275"/>
            <a:ext cx="686794" cy="622269"/>
          </a:xfrm>
          <a:prstGeom prst="ellipse">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4000" b="1" dirty="0"/>
          </a:p>
        </p:txBody>
      </p:sp>
      <p:sp>
        <p:nvSpPr>
          <p:cNvPr id="16" name="Oval 15">
            <a:extLst>
              <a:ext uri="{FF2B5EF4-FFF2-40B4-BE49-F238E27FC236}">
                <a16:creationId xmlns:a16="http://schemas.microsoft.com/office/drawing/2014/main" id="{57E21BC0-7A4E-597D-BA95-CC6E31C6E4C3}"/>
              </a:ext>
            </a:extLst>
          </p:cNvPr>
          <p:cNvSpPr/>
          <p:nvPr/>
        </p:nvSpPr>
        <p:spPr>
          <a:xfrm>
            <a:off x="288035" y="2421037"/>
            <a:ext cx="686794" cy="622269"/>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4000" b="1" dirty="0"/>
          </a:p>
        </p:txBody>
      </p:sp>
      <p:sp>
        <p:nvSpPr>
          <p:cNvPr id="18" name="Rectangle: Rounded Corners 17">
            <a:extLst>
              <a:ext uri="{FF2B5EF4-FFF2-40B4-BE49-F238E27FC236}">
                <a16:creationId xmlns:a16="http://schemas.microsoft.com/office/drawing/2014/main" id="{41B8D7C4-95EF-7F60-59A6-5DD1E15C119E}"/>
              </a:ext>
            </a:extLst>
          </p:cNvPr>
          <p:cNvSpPr/>
          <p:nvPr/>
        </p:nvSpPr>
        <p:spPr>
          <a:xfrm>
            <a:off x="193677" y="1097505"/>
            <a:ext cx="903828" cy="2001334"/>
          </a:xfrm>
          <a:prstGeom prst="roundRect">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19" name="Picture 18" descr="A white oval with purple edges&#10;&#10;Description automatically generated">
            <a:extLst>
              <a:ext uri="{FF2B5EF4-FFF2-40B4-BE49-F238E27FC236}">
                <a16:creationId xmlns:a16="http://schemas.microsoft.com/office/drawing/2014/main" id="{F4F84F28-2A16-0D49-563C-340F23DD44D1}"/>
              </a:ext>
            </a:extLst>
          </p:cNvPr>
          <p:cNvPicPr>
            <a:picLocks noChangeAspect="1"/>
          </p:cNvPicPr>
          <p:nvPr/>
        </p:nvPicPr>
        <p:blipFill>
          <a:blip r:embed="rId3"/>
          <a:stretch>
            <a:fillRect/>
          </a:stretch>
        </p:blipFill>
        <p:spPr>
          <a:xfrm>
            <a:off x="5527009" y="4363435"/>
            <a:ext cx="4675409" cy="2373834"/>
          </a:xfrm>
          <a:prstGeom prst="rect">
            <a:avLst/>
          </a:prstGeom>
        </p:spPr>
      </p:pic>
      <p:sp>
        <p:nvSpPr>
          <p:cNvPr id="20" name="TextBox 6">
            <a:extLst>
              <a:ext uri="{FF2B5EF4-FFF2-40B4-BE49-F238E27FC236}">
                <a16:creationId xmlns:a16="http://schemas.microsoft.com/office/drawing/2014/main" id="{BF9FB21A-F926-1429-E2E1-FF431560B3F0}"/>
              </a:ext>
            </a:extLst>
          </p:cNvPr>
          <p:cNvSpPr txBox="1"/>
          <p:nvPr/>
        </p:nvSpPr>
        <p:spPr>
          <a:xfrm>
            <a:off x="5882929" y="4651571"/>
            <a:ext cx="3360204" cy="1938992"/>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dirty="0">
                <a:latin typeface="Segoe UI" panose="020B0502040204020203" pitchFamily="34" charset="0"/>
                <a:ea typeface="Calibri"/>
                <a:cs typeface="Segoe UI" panose="020B0502040204020203" pitchFamily="34" charset="0"/>
              </a:rPr>
              <a:t>Let a trusted adult know where you are going, who with, and agree a time for you to be home</a:t>
            </a:r>
            <a:endParaRPr lang="en-US" dirty="0">
              <a:latin typeface="Segoe UI" panose="020B0502040204020203" pitchFamily="34" charset="0"/>
              <a:cs typeface="Segoe UI" panose="020B0502040204020203" pitchFamily="34" charset="0"/>
            </a:endParaRPr>
          </a:p>
        </p:txBody>
      </p:sp>
      <p:pic>
        <p:nvPicPr>
          <p:cNvPr id="21" name="Picture 20" descr="A white oval with purple edges&#10;&#10;Description automatically generated">
            <a:extLst>
              <a:ext uri="{FF2B5EF4-FFF2-40B4-BE49-F238E27FC236}">
                <a16:creationId xmlns:a16="http://schemas.microsoft.com/office/drawing/2014/main" id="{5AD081A7-1A39-6514-CB33-7D5CDD7683CD}"/>
              </a:ext>
            </a:extLst>
          </p:cNvPr>
          <p:cNvPicPr>
            <a:picLocks noChangeAspect="1"/>
          </p:cNvPicPr>
          <p:nvPr/>
        </p:nvPicPr>
        <p:blipFill>
          <a:blip r:embed="rId3"/>
          <a:stretch>
            <a:fillRect/>
          </a:stretch>
        </p:blipFill>
        <p:spPr>
          <a:xfrm>
            <a:off x="1333206" y="1092462"/>
            <a:ext cx="3760619" cy="1713697"/>
          </a:xfrm>
          <a:prstGeom prst="rect">
            <a:avLst/>
          </a:prstGeom>
        </p:spPr>
      </p:pic>
      <p:sp>
        <p:nvSpPr>
          <p:cNvPr id="22" name="TextBox 6">
            <a:extLst>
              <a:ext uri="{FF2B5EF4-FFF2-40B4-BE49-F238E27FC236}">
                <a16:creationId xmlns:a16="http://schemas.microsoft.com/office/drawing/2014/main" id="{8DA7E295-331D-08D6-1EBD-35259D403E49}"/>
              </a:ext>
            </a:extLst>
          </p:cNvPr>
          <p:cNvSpPr txBox="1"/>
          <p:nvPr/>
        </p:nvSpPr>
        <p:spPr>
          <a:xfrm>
            <a:off x="1704795" y="1165058"/>
            <a:ext cx="2654739" cy="156966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dirty="0">
                <a:latin typeface="Segoe UI" panose="020B0502040204020203" pitchFamily="34" charset="0"/>
                <a:ea typeface="+mn-lt"/>
                <a:cs typeface="Segoe UI" panose="020B0502040204020203" pitchFamily="34" charset="0"/>
              </a:rPr>
              <a:t>Tell a trusted adult about a situation as soon as you can</a:t>
            </a:r>
            <a:endParaRPr lang="en-US" sz="2400" dirty="0">
              <a:latin typeface="Segoe UI" panose="020B0502040204020203" pitchFamily="34" charset="0"/>
              <a:cs typeface="Segoe UI" panose="020B0502040204020203" pitchFamily="34" charset="0"/>
            </a:endParaRPr>
          </a:p>
        </p:txBody>
      </p:sp>
      <p:pic>
        <p:nvPicPr>
          <p:cNvPr id="25" name="Picture 24" descr="A white oval with purple edges&#10;&#10;Description automatically generated">
            <a:extLst>
              <a:ext uri="{FF2B5EF4-FFF2-40B4-BE49-F238E27FC236}">
                <a16:creationId xmlns:a16="http://schemas.microsoft.com/office/drawing/2014/main" id="{A22DDA20-5DA4-7620-17FE-DED5277B3ECD}"/>
              </a:ext>
            </a:extLst>
          </p:cNvPr>
          <p:cNvPicPr>
            <a:picLocks noChangeAspect="1"/>
          </p:cNvPicPr>
          <p:nvPr/>
        </p:nvPicPr>
        <p:blipFill>
          <a:blip r:embed="rId3"/>
          <a:stretch>
            <a:fillRect/>
          </a:stretch>
        </p:blipFill>
        <p:spPr>
          <a:xfrm>
            <a:off x="9112573" y="3396738"/>
            <a:ext cx="2389411" cy="1611836"/>
          </a:xfrm>
          <a:prstGeom prst="rect">
            <a:avLst/>
          </a:prstGeom>
        </p:spPr>
      </p:pic>
      <p:sp>
        <p:nvSpPr>
          <p:cNvPr id="26" name="TextBox 6">
            <a:extLst>
              <a:ext uri="{FF2B5EF4-FFF2-40B4-BE49-F238E27FC236}">
                <a16:creationId xmlns:a16="http://schemas.microsoft.com/office/drawing/2014/main" id="{774A7285-96A1-7989-89D5-A8E221829C76}"/>
              </a:ext>
            </a:extLst>
          </p:cNvPr>
          <p:cNvSpPr txBox="1"/>
          <p:nvPr/>
        </p:nvSpPr>
        <p:spPr>
          <a:xfrm>
            <a:off x="9240361" y="3562638"/>
            <a:ext cx="1717530" cy="1200329"/>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dirty="0">
                <a:latin typeface="Segoe UI" panose="020B0502040204020203" pitchFamily="34" charset="0"/>
                <a:ea typeface="Calibri"/>
                <a:cs typeface="Segoe UI" panose="020B0502040204020203" pitchFamily="34" charset="0"/>
              </a:rPr>
              <a:t>Call a trusted adult </a:t>
            </a:r>
          </a:p>
        </p:txBody>
      </p:sp>
      <p:pic>
        <p:nvPicPr>
          <p:cNvPr id="27" name="Picture 26" descr="A white oval with purple edges&#10;&#10;Description automatically generated">
            <a:extLst>
              <a:ext uri="{FF2B5EF4-FFF2-40B4-BE49-F238E27FC236}">
                <a16:creationId xmlns:a16="http://schemas.microsoft.com/office/drawing/2014/main" id="{D82885DD-C9D9-624B-1A5B-BD7AB53E0A38}"/>
              </a:ext>
            </a:extLst>
          </p:cNvPr>
          <p:cNvPicPr>
            <a:picLocks noChangeAspect="1"/>
          </p:cNvPicPr>
          <p:nvPr/>
        </p:nvPicPr>
        <p:blipFill>
          <a:blip r:embed="rId3"/>
          <a:stretch>
            <a:fillRect/>
          </a:stretch>
        </p:blipFill>
        <p:spPr>
          <a:xfrm>
            <a:off x="107475" y="4204063"/>
            <a:ext cx="4030134" cy="2559523"/>
          </a:xfrm>
          <a:prstGeom prst="rect">
            <a:avLst/>
          </a:prstGeom>
        </p:spPr>
      </p:pic>
      <p:sp>
        <p:nvSpPr>
          <p:cNvPr id="28" name="TextBox 6">
            <a:extLst>
              <a:ext uri="{FF2B5EF4-FFF2-40B4-BE49-F238E27FC236}">
                <a16:creationId xmlns:a16="http://schemas.microsoft.com/office/drawing/2014/main" id="{AB43F72C-9532-E35B-0178-58FC046E0467}"/>
              </a:ext>
            </a:extLst>
          </p:cNvPr>
          <p:cNvSpPr txBox="1"/>
          <p:nvPr/>
        </p:nvSpPr>
        <p:spPr>
          <a:xfrm>
            <a:off x="598119" y="4496743"/>
            <a:ext cx="2654739" cy="2831544"/>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dirty="0">
                <a:latin typeface="Segoe UI" panose="020B0502040204020203" pitchFamily="34" charset="0"/>
                <a:ea typeface="+mn-lt"/>
                <a:cs typeface="Segoe UI" panose="020B0502040204020203" pitchFamily="34" charset="0"/>
              </a:rPr>
              <a:t>Make an excuse to leave "I have to be home on time because I have football tonight"</a:t>
            </a:r>
            <a:endParaRPr lang="en-US" sz="2400" dirty="0">
              <a:latin typeface="Segoe UI" panose="020B0502040204020203" pitchFamily="34" charset="0"/>
              <a:cs typeface="Segoe UI" panose="020B0502040204020203" pitchFamily="34" charset="0"/>
            </a:endParaRPr>
          </a:p>
          <a:p>
            <a:pPr marL="285750" indent="-285750" algn="ctr">
              <a:buFont typeface="Arial"/>
              <a:buChar char="•"/>
            </a:pPr>
            <a:endParaRPr lang="en-US" dirty="0"/>
          </a:p>
          <a:p>
            <a:pPr algn="ctr"/>
            <a:endParaRPr lang="en-GB" sz="4000" dirty="0">
              <a:ea typeface="Calibri"/>
              <a:cs typeface="Calibri"/>
            </a:endParaRPr>
          </a:p>
        </p:txBody>
      </p:sp>
      <p:pic>
        <p:nvPicPr>
          <p:cNvPr id="29" name="Picture 28" descr="A white oval with purple edges&#10;&#10;Description automatically generated">
            <a:extLst>
              <a:ext uri="{FF2B5EF4-FFF2-40B4-BE49-F238E27FC236}">
                <a16:creationId xmlns:a16="http://schemas.microsoft.com/office/drawing/2014/main" id="{96428920-430E-33A8-9D14-058249BE198B}"/>
              </a:ext>
            </a:extLst>
          </p:cNvPr>
          <p:cNvPicPr>
            <a:picLocks noChangeAspect="1"/>
          </p:cNvPicPr>
          <p:nvPr/>
        </p:nvPicPr>
        <p:blipFill>
          <a:blip r:embed="rId3"/>
          <a:stretch>
            <a:fillRect/>
          </a:stretch>
        </p:blipFill>
        <p:spPr>
          <a:xfrm>
            <a:off x="5150122" y="989139"/>
            <a:ext cx="4621612" cy="3062703"/>
          </a:xfrm>
          <a:prstGeom prst="rect">
            <a:avLst/>
          </a:prstGeom>
        </p:spPr>
      </p:pic>
      <p:sp>
        <p:nvSpPr>
          <p:cNvPr id="30" name="TextBox 6">
            <a:extLst>
              <a:ext uri="{FF2B5EF4-FFF2-40B4-BE49-F238E27FC236}">
                <a16:creationId xmlns:a16="http://schemas.microsoft.com/office/drawing/2014/main" id="{1A391A71-8CB5-97A7-C6E8-B85264372566}"/>
              </a:ext>
            </a:extLst>
          </p:cNvPr>
          <p:cNvSpPr txBox="1"/>
          <p:nvPr/>
        </p:nvSpPr>
        <p:spPr>
          <a:xfrm>
            <a:off x="5650409" y="1405058"/>
            <a:ext cx="3028979" cy="2308324"/>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dirty="0">
                <a:latin typeface="Segoe UI" panose="020B0502040204020203" pitchFamily="34" charset="0"/>
                <a:ea typeface="+mn-lt"/>
                <a:cs typeface="Segoe UI" panose="020B0502040204020203" pitchFamily="34" charset="0"/>
              </a:rPr>
              <a:t>Buddy Up: Stay with a trusted friend or adult, avoid being alone with new people that make you feel uneasy</a:t>
            </a:r>
            <a:endParaRPr lang="en-GB" sz="2400" dirty="0">
              <a:latin typeface="Segoe UI" panose="020B0502040204020203" pitchFamily="34" charset="0"/>
              <a:cs typeface="Segoe UI" panose="020B0502040204020203" pitchFamily="34" charset="0"/>
            </a:endParaRPr>
          </a:p>
        </p:txBody>
      </p:sp>
      <p:pic>
        <p:nvPicPr>
          <p:cNvPr id="31" name="Picture 30" descr="A white oval with purple edges&#10;&#10;Description automatically generated">
            <a:extLst>
              <a:ext uri="{FF2B5EF4-FFF2-40B4-BE49-F238E27FC236}">
                <a16:creationId xmlns:a16="http://schemas.microsoft.com/office/drawing/2014/main" id="{954B03C8-9DD0-703B-1D47-5F28D55922A8}"/>
              </a:ext>
            </a:extLst>
          </p:cNvPr>
          <p:cNvPicPr>
            <a:picLocks noChangeAspect="1"/>
          </p:cNvPicPr>
          <p:nvPr/>
        </p:nvPicPr>
        <p:blipFill>
          <a:blip r:embed="rId3"/>
          <a:stretch>
            <a:fillRect/>
          </a:stretch>
        </p:blipFill>
        <p:spPr>
          <a:xfrm>
            <a:off x="2865977" y="2976141"/>
            <a:ext cx="3147511" cy="1755853"/>
          </a:xfrm>
          <a:prstGeom prst="rect">
            <a:avLst/>
          </a:prstGeom>
        </p:spPr>
      </p:pic>
      <p:sp>
        <p:nvSpPr>
          <p:cNvPr id="32" name="TextBox 6">
            <a:extLst>
              <a:ext uri="{FF2B5EF4-FFF2-40B4-BE49-F238E27FC236}">
                <a16:creationId xmlns:a16="http://schemas.microsoft.com/office/drawing/2014/main" id="{677B5582-C323-35FF-8A30-8EB0E8FA4476}"/>
              </a:ext>
            </a:extLst>
          </p:cNvPr>
          <p:cNvSpPr txBox="1"/>
          <p:nvPr/>
        </p:nvSpPr>
        <p:spPr>
          <a:xfrm>
            <a:off x="3157587" y="3267144"/>
            <a:ext cx="2215620" cy="1200329"/>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dirty="0">
                <a:latin typeface="Segoe UI" panose="020B0502040204020203" pitchFamily="34" charset="0"/>
                <a:ea typeface="+mn-lt"/>
                <a:cs typeface="Segoe UI" panose="020B0502040204020203" pitchFamily="34" charset="0"/>
              </a:rPr>
              <a:t>Have a "safe" emoji to text a trusted adult </a:t>
            </a:r>
            <a:endParaRPr lang="en-US" sz="2400" dirty="0">
              <a:latin typeface="Segoe UI" panose="020B0502040204020203" pitchFamily="34" charset="0"/>
              <a:cs typeface="Segoe UI" panose="020B0502040204020203" pitchFamily="34" charset="0"/>
            </a:endParaRPr>
          </a:p>
        </p:txBody>
      </p:sp>
      <p:pic>
        <p:nvPicPr>
          <p:cNvPr id="33" name="Picture 32" descr="A white oval with purple edges&#10;&#10;Description automatically generated">
            <a:extLst>
              <a:ext uri="{FF2B5EF4-FFF2-40B4-BE49-F238E27FC236}">
                <a16:creationId xmlns:a16="http://schemas.microsoft.com/office/drawing/2014/main" id="{537296C9-2341-ACEE-6E29-14CE0ECC9C30}"/>
              </a:ext>
            </a:extLst>
          </p:cNvPr>
          <p:cNvPicPr>
            <a:picLocks noChangeAspect="1"/>
          </p:cNvPicPr>
          <p:nvPr/>
        </p:nvPicPr>
        <p:blipFill>
          <a:blip r:embed="rId3"/>
          <a:stretch>
            <a:fillRect/>
          </a:stretch>
        </p:blipFill>
        <p:spPr>
          <a:xfrm>
            <a:off x="9319096" y="1189206"/>
            <a:ext cx="2888230" cy="1616953"/>
          </a:xfrm>
          <a:prstGeom prst="rect">
            <a:avLst/>
          </a:prstGeom>
        </p:spPr>
      </p:pic>
      <p:sp>
        <p:nvSpPr>
          <p:cNvPr id="34" name="TextBox 6">
            <a:extLst>
              <a:ext uri="{FF2B5EF4-FFF2-40B4-BE49-F238E27FC236}">
                <a16:creationId xmlns:a16="http://schemas.microsoft.com/office/drawing/2014/main" id="{B6E5C093-777C-7E9B-AC26-0BE7EA4F7F27}"/>
              </a:ext>
            </a:extLst>
          </p:cNvPr>
          <p:cNvSpPr txBox="1"/>
          <p:nvPr/>
        </p:nvSpPr>
        <p:spPr>
          <a:xfrm>
            <a:off x="9439534" y="1513295"/>
            <a:ext cx="2370603" cy="1200329"/>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dirty="0">
                <a:latin typeface="Segoe UI" panose="020B0502040204020203" pitchFamily="34" charset="0"/>
                <a:ea typeface="+mn-lt"/>
                <a:cs typeface="Segoe UI" panose="020B0502040204020203" pitchFamily="34" charset="0"/>
              </a:rPr>
              <a:t>Say "no, thank you" and walk away</a:t>
            </a:r>
            <a:endParaRPr lang="en-US" sz="2400" dirty="0">
              <a:latin typeface="Segoe UI" panose="020B0502040204020203" pitchFamily="34" charset="0"/>
              <a:cs typeface="Segoe UI" panose="020B0502040204020203" pitchFamily="34" charset="0"/>
            </a:endParaRPr>
          </a:p>
        </p:txBody>
      </p:sp>
      <p:pic>
        <p:nvPicPr>
          <p:cNvPr id="23" name="Picture 2" descr="A colorful rectangular sign with black text&#10;&#10;AI-generated content may be incorrect.">
            <a:extLst>
              <a:ext uri="{FF2B5EF4-FFF2-40B4-BE49-F238E27FC236}">
                <a16:creationId xmlns:a16="http://schemas.microsoft.com/office/drawing/2014/main" id="{0E5F54D9-CBA4-4C36-9C19-576E772C13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36447" y="5621067"/>
            <a:ext cx="1667409" cy="1244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895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6" grpId="0"/>
      <p:bldP spid="28" grpId="0"/>
      <p:bldP spid="30" grpId="0"/>
      <p:bldP spid="32" grpId="0"/>
      <p:bldP spid="3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892D9-F9A2-6D92-AA6A-0A72323406E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ED5A2CF-4C44-4333-8493-3786527EE33C}"/>
              </a:ext>
            </a:extLst>
          </p:cNvPr>
          <p:cNvSpPr/>
          <p:nvPr/>
        </p:nvSpPr>
        <p:spPr>
          <a:xfrm>
            <a:off x="7376907" y="34326"/>
            <a:ext cx="4813994" cy="6891479"/>
          </a:xfrm>
          <a:prstGeom prst="rect">
            <a:avLst/>
          </a:prstGeom>
          <a:solidFill>
            <a:srgbClr val="F8941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a:solidFill>
                  <a:schemeClr val="tx1"/>
                </a:solidFill>
                <a:latin typeface="Segoe UI" panose="020B0502040204020203" pitchFamily="34" charset="0"/>
                <a:cs typeface="Segoe UI" panose="020B0502040204020203" pitchFamily="34" charset="0"/>
              </a:rPr>
              <a:t>In pairs discuss:</a:t>
            </a:r>
          </a:p>
          <a:p>
            <a:pPr algn="ctr"/>
            <a:endParaRPr lang="en-US" sz="2400" dirty="0">
              <a:solidFill>
                <a:schemeClr val="tx1"/>
              </a:solidFill>
              <a:latin typeface="Segoe UI" panose="020B0502040204020203" pitchFamily="34" charset="0"/>
              <a:cs typeface="Segoe UI" panose="020B0502040204020203" pitchFamily="34" charset="0"/>
            </a:endParaRPr>
          </a:p>
          <a:p>
            <a:pPr algn="ctr"/>
            <a:r>
              <a:rPr lang="en-US" sz="2400" dirty="0">
                <a:solidFill>
                  <a:schemeClr val="tx1"/>
                </a:solidFill>
                <a:latin typeface="Segoe UI" panose="020B0502040204020203" pitchFamily="34" charset="0"/>
                <a:cs typeface="Segoe UI" panose="020B0502040204020203" pitchFamily="34" charset="0"/>
              </a:rPr>
              <a:t>Are there any warning signs for Katie?</a:t>
            </a:r>
          </a:p>
          <a:p>
            <a:pPr algn="ctr"/>
            <a:endParaRPr lang="en-US" sz="2400" dirty="0">
              <a:solidFill>
                <a:schemeClr val="tx1"/>
              </a:solidFill>
              <a:latin typeface="Segoe UI" panose="020B0502040204020203" pitchFamily="34" charset="0"/>
              <a:cs typeface="Segoe UI" panose="020B0502040204020203" pitchFamily="34" charset="0"/>
            </a:endParaRPr>
          </a:p>
          <a:p>
            <a:pPr algn="ctr"/>
            <a:r>
              <a:rPr lang="en-US" sz="2400" dirty="0">
                <a:solidFill>
                  <a:schemeClr val="tx1"/>
                </a:solidFill>
                <a:latin typeface="Segoe UI" panose="020B0502040204020203" pitchFamily="34" charset="0"/>
                <a:cs typeface="Segoe UI" panose="020B0502040204020203" pitchFamily="34" charset="0"/>
              </a:rPr>
              <a:t>What do you think Katie should do?</a:t>
            </a:r>
          </a:p>
          <a:p>
            <a:pPr algn="ctr"/>
            <a:endParaRPr lang="en-US" sz="2400" dirty="0">
              <a:solidFill>
                <a:schemeClr val="tx1"/>
              </a:solidFill>
              <a:latin typeface="Segoe UI" panose="020B0502040204020203" pitchFamily="34" charset="0"/>
              <a:cs typeface="Segoe UI" panose="020B0502040204020203" pitchFamily="34" charset="0"/>
            </a:endParaRPr>
          </a:p>
          <a:p>
            <a:pPr algn="ctr"/>
            <a:r>
              <a:rPr lang="en-US" sz="2400" dirty="0">
                <a:solidFill>
                  <a:schemeClr val="tx1"/>
                </a:solidFill>
                <a:latin typeface="Segoe UI" panose="020B0502040204020203" pitchFamily="34" charset="0"/>
                <a:cs typeface="Segoe UI" panose="020B0502040204020203" pitchFamily="34" charset="0"/>
              </a:rPr>
              <a:t>Can you act this out?  Or write a script? </a:t>
            </a:r>
          </a:p>
          <a:p>
            <a:pPr algn="ctr"/>
            <a:endParaRPr lang="en-US" sz="2400" dirty="0">
              <a:solidFill>
                <a:schemeClr val="tx1"/>
              </a:solidFill>
              <a:latin typeface="Arial"/>
              <a:cs typeface="Arial"/>
            </a:endParaRPr>
          </a:p>
          <a:p>
            <a:pPr algn="ctr"/>
            <a:br>
              <a:rPr lang="en-US" sz="2400" dirty="0">
                <a:solidFill>
                  <a:schemeClr val="tx1"/>
                </a:solidFill>
                <a:latin typeface="Arial"/>
              </a:rPr>
            </a:br>
            <a:endParaRPr lang="en-US" dirty="0">
              <a:solidFill>
                <a:schemeClr val="tx1"/>
              </a:solidFill>
            </a:endParaRPr>
          </a:p>
        </p:txBody>
      </p:sp>
      <p:sp>
        <p:nvSpPr>
          <p:cNvPr id="4" name="TextBox 3">
            <a:extLst>
              <a:ext uri="{FF2B5EF4-FFF2-40B4-BE49-F238E27FC236}">
                <a16:creationId xmlns:a16="http://schemas.microsoft.com/office/drawing/2014/main" id="{24540958-AE8A-850C-6D1A-AB89C6139616}"/>
              </a:ext>
            </a:extLst>
          </p:cNvPr>
          <p:cNvSpPr txBox="1"/>
          <p:nvPr/>
        </p:nvSpPr>
        <p:spPr>
          <a:xfrm>
            <a:off x="3236921" y="5027511"/>
            <a:ext cx="6381324" cy="4681216"/>
          </a:xfrm>
          <a:prstGeom prst="rect">
            <a:avLst/>
          </a:prstGeom>
        </p:spPr>
        <p:txBody>
          <a:bodyPr vert="horz" lIns="91440" tIns="45720" rIns="91440" bIns="45720" rtlCol="0" anchor="t">
            <a:normAutofit/>
          </a:bodyPr>
          <a:lstStyle/>
          <a:p>
            <a:pPr algn="ctr" eaLnBrk="1" hangingPunct="1">
              <a:lnSpc>
                <a:spcPct val="90000"/>
              </a:lnSpc>
              <a:spcAft>
                <a:spcPts val="600"/>
              </a:spcAft>
            </a:pPr>
            <a:endParaRPr lang="en-US" sz="3200" b="1" i="0">
              <a:solidFill>
                <a:srgbClr val="00B050"/>
              </a:solidFill>
            </a:endParaRPr>
          </a:p>
        </p:txBody>
      </p:sp>
      <p:sp>
        <p:nvSpPr>
          <p:cNvPr id="44" name="TextBox 43">
            <a:extLst>
              <a:ext uri="{FF2B5EF4-FFF2-40B4-BE49-F238E27FC236}">
                <a16:creationId xmlns:a16="http://schemas.microsoft.com/office/drawing/2014/main" id="{A164ECCC-D613-9483-F951-045ED6EE8F73}"/>
              </a:ext>
            </a:extLst>
          </p:cNvPr>
          <p:cNvSpPr txBox="1"/>
          <p:nvPr/>
        </p:nvSpPr>
        <p:spPr>
          <a:xfrm>
            <a:off x="4340959" y="1683164"/>
            <a:ext cx="123045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i="0">
                <a:solidFill>
                  <a:schemeClr val="bg1"/>
                </a:solidFill>
              </a:rPr>
              <a:t>Learning</a:t>
            </a:r>
            <a:r>
              <a:rPr lang="en-US" b="1" i="0">
                <a:solidFill>
                  <a:schemeClr val="bg1"/>
                </a:solidFill>
                <a:latin typeface="Calibri"/>
                <a:cs typeface="Calibri"/>
              </a:rPr>
              <a:t> </a:t>
            </a:r>
            <a:endParaRPr lang="en-US" b="1">
              <a:solidFill>
                <a:schemeClr val="bg1"/>
              </a:solidFill>
            </a:endParaRPr>
          </a:p>
        </p:txBody>
      </p:sp>
      <p:sp>
        <p:nvSpPr>
          <p:cNvPr id="46" name="TextBox 45">
            <a:extLst>
              <a:ext uri="{FF2B5EF4-FFF2-40B4-BE49-F238E27FC236}">
                <a16:creationId xmlns:a16="http://schemas.microsoft.com/office/drawing/2014/main" id="{38F0FB1C-9431-81EA-9025-BCDB96633A9C}"/>
              </a:ext>
            </a:extLst>
          </p:cNvPr>
          <p:cNvSpPr txBox="1"/>
          <p:nvPr/>
        </p:nvSpPr>
        <p:spPr>
          <a:xfrm>
            <a:off x="5718278" y="3638951"/>
            <a:ext cx="101661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b="1" i="0">
                <a:solidFill>
                  <a:schemeClr val="bg1"/>
                </a:solidFill>
              </a:rPr>
              <a:t>Digital </a:t>
            </a:r>
            <a:endParaRPr lang="en-US" sz="1800" b="1">
              <a:solidFill>
                <a:schemeClr val="bg1"/>
              </a:solidFill>
            </a:endParaRPr>
          </a:p>
          <a:p>
            <a:pPr algn="ctr"/>
            <a:r>
              <a:rPr lang="en-US" sz="1800" b="1" i="0">
                <a:solidFill>
                  <a:schemeClr val="bg1"/>
                </a:solidFill>
              </a:rPr>
              <a:t>detox​</a:t>
            </a:r>
            <a:endParaRPr lang="en-US" sz="1800" b="1">
              <a:solidFill>
                <a:schemeClr val="bg1"/>
              </a:solidFill>
            </a:endParaRPr>
          </a:p>
        </p:txBody>
      </p:sp>
      <p:sp>
        <p:nvSpPr>
          <p:cNvPr id="29" name="TextBox 28">
            <a:extLst>
              <a:ext uri="{FF2B5EF4-FFF2-40B4-BE49-F238E27FC236}">
                <a16:creationId xmlns:a16="http://schemas.microsoft.com/office/drawing/2014/main" id="{D1B2D0F9-4E2E-E666-6A9B-18B224C78C9F}"/>
              </a:ext>
            </a:extLst>
          </p:cNvPr>
          <p:cNvSpPr txBox="1"/>
          <p:nvPr/>
        </p:nvSpPr>
        <p:spPr>
          <a:xfrm>
            <a:off x="1207373" y="5186074"/>
            <a:ext cx="9921875" cy="3085767"/>
          </a:xfrm>
          <a:prstGeom prst="rect">
            <a:avLst/>
          </a:prstGeom>
        </p:spPr>
        <p:txBody>
          <a:bodyPr vert="horz" lIns="91440" tIns="45720" rIns="91440" bIns="45720" rtlCol="0" anchor="t">
            <a:normAutofit/>
          </a:bodyPr>
          <a:lstStyle/>
          <a:p>
            <a:pPr algn="ctr" eaLnBrk="1" hangingPunct="1">
              <a:lnSpc>
                <a:spcPct val="90000"/>
              </a:lnSpc>
              <a:spcAft>
                <a:spcPts val="600"/>
              </a:spcAft>
            </a:pPr>
            <a:endParaRPr lang="en-US" sz="3200" b="1" i="0">
              <a:solidFill>
                <a:srgbClr val="00B050"/>
              </a:solidFill>
              <a:ea typeface="Helvetica Neue" panose="02000503000000020004" pitchFamily="2" charset="0"/>
            </a:endParaRPr>
          </a:p>
        </p:txBody>
      </p:sp>
      <p:sp>
        <p:nvSpPr>
          <p:cNvPr id="32" name="TextBox 31">
            <a:extLst>
              <a:ext uri="{FF2B5EF4-FFF2-40B4-BE49-F238E27FC236}">
                <a16:creationId xmlns:a16="http://schemas.microsoft.com/office/drawing/2014/main" id="{9EFAF73C-6C5F-1F10-0219-4630CDFAE1B4}"/>
              </a:ext>
            </a:extLst>
          </p:cNvPr>
          <p:cNvSpPr txBox="1"/>
          <p:nvPr/>
        </p:nvSpPr>
        <p:spPr>
          <a:xfrm>
            <a:off x="332765" y="1271768"/>
            <a:ext cx="6876426" cy="4416594"/>
          </a:xfrm>
          <a:prstGeom prst="rect">
            <a:avLst/>
          </a:prstGeom>
          <a:noFill/>
        </p:spPr>
        <p:txBody>
          <a:bodyPr wrap="square" lIns="91440" tIns="45720" rIns="91440" bIns="45720" anchor="t">
            <a:spAutoFit/>
          </a:bodyPr>
          <a:lstStyle/>
          <a:p>
            <a:pPr>
              <a:spcBef>
                <a:spcPts val="1400"/>
              </a:spcBef>
            </a:pPr>
            <a:r>
              <a:rPr lang="en-GB" dirty="0">
                <a:latin typeface="Segoe UI" panose="020B0502040204020203" pitchFamily="34" charset="0"/>
                <a:ea typeface="+mn-lt"/>
                <a:cs typeface="Segoe UI" panose="020B0502040204020203" pitchFamily="34" charset="0"/>
              </a:rPr>
              <a:t>At break, Katie is near the school gates.  An older teen, Jay, walks over. </a:t>
            </a:r>
            <a:endParaRPr lang="en-US" dirty="0">
              <a:latin typeface="Segoe UI" panose="020B0502040204020203" pitchFamily="34" charset="0"/>
              <a:ea typeface="+mn-lt"/>
              <a:cs typeface="Segoe UI" panose="020B0502040204020203" pitchFamily="34" charset="0"/>
            </a:endParaRPr>
          </a:p>
          <a:p>
            <a:pPr>
              <a:spcBef>
                <a:spcPts val="1400"/>
              </a:spcBef>
            </a:pPr>
            <a:r>
              <a:rPr lang="en-GB" dirty="0">
                <a:latin typeface="Segoe UI" panose="020B0502040204020203" pitchFamily="34" charset="0"/>
                <a:ea typeface="+mn-lt"/>
                <a:cs typeface="Segoe UI" panose="020B0502040204020203" pitchFamily="34" charset="0"/>
              </a:rPr>
              <a:t>Jay is always well dressed and seems to have money to spend.</a:t>
            </a:r>
            <a:endParaRPr lang="en-US" dirty="0">
              <a:latin typeface="Segoe UI" panose="020B0502040204020203" pitchFamily="34" charset="0"/>
              <a:ea typeface="+mn-lt"/>
              <a:cs typeface="Segoe UI" panose="020B0502040204020203" pitchFamily="34" charset="0"/>
            </a:endParaRPr>
          </a:p>
          <a:p>
            <a:pPr>
              <a:spcBef>
                <a:spcPts val="1400"/>
              </a:spcBef>
            </a:pPr>
            <a:r>
              <a:rPr lang="en-GB" dirty="0">
                <a:latin typeface="Segoe UI" panose="020B0502040204020203" pitchFamily="34" charset="0"/>
                <a:ea typeface="+mn-lt"/>
                <a:cs typeface="Segoe UI" panose="020B0502040204020203" pitchFamily="34" charset="0"/>
              </a:rPr>
              <a:t>Jay nods at Katie and says, “Hey, you’re cool. You want one of these?” </a:t>
            </a:r>
          </a:p>
          <a:p>
            <a:pPr>
              <a:spcBef>
                <a:spcPts val="1400"/>
              </a:spcBef>
            </a:pPr>
            <a:r>
              <a:rPr lang="en-GB" dirty="0">
                <a:latin typeface="Segoe UI" panose="020B0502040204020203" pitchFamily="34" charset="0"/>
                <a:ea typeface="+mn-lt"/>
                <a:cs typeface="Segoe UI" panose="020B0502040204020203" pitchFamily="34" charset="0"/>
              </a:rPr>
              <a:t>Jay pulls out a vape and hands it to Katie. “Don’t worry, it’s free. First one’s always free. I’ve got loads.”</a:t>
            </a:r>
            <a:endParaRPr lang="en-GB" dirty="0">
              <a:latin typeface="Segoe UI" panose="020B0502040204020203" pitchFamily="34" charset="0"/>
              <a:cs typeface="Segoe UI" panose="020B0502040204020203" pitchFamily="34" charset="0"/>
            </a:endParaRPr>
          </a:p>
          <a:p>
            <a:pPr>
              <a:spcBef>
                <a:spcPts val="1400"/>
              </a:spcBef>
            </a:pPr>
            <a:r>
              <a:rPr lang="en-GB" dirty="0">
                <a:latin typeface="Segoe UI" panose="020B0502040204020203" pitchFamily="34" charset="0"/>
                <a:ea typeface="+mn-lt"/>
                <a:cs typeface="Segoe UI" panose="020B0502040204020203" pitchFamily="34" charset="0"/>
              </a:rPr>
              <a:t>Katie hesitates. She's never vaped before, and she doesn’t really know Jay, but he seems friendly and confident.</a:t>
            </a:r>
          </a:p>
          <a:p>
            <a:pPr>
              <a:spcBef>
                <a:spcPts val="1400"/>
              </a:spcBef>
            </a:pPr>
            <a:r>
              <a:rPr lang="en-GB" dirty="0">
                <a:latin typeface="Segoe UI" panose="020B0502040204020203" pitchFamily="34" charset="0"/>
                <a:ea typeface="+mn-lt"/>
                <a:cs typeface="Segoe UI" panose="020B0502040204020203" pitchFamily="34" charset="0"/>
              </a:rPr>
              <a:t>Jay smiles and adds, “If you ever need more - or anything else - I can hook you up. Easy.”</a:t>
            </a:r>
          </a:p>
          <a:p>
            <a:pPr>
              <a:spcBef>
                <a:spcPts val="800"/>
              </a:spcBef>
            </a:pPr>
            <a:endParaRPr lang="en-GB" dirty="0">
              <a:latin typeface="Arial"/>
              <a:ea typeface="+mn-lt"/>
              <a:cs typeface="+mn-lt"/>
            </a:endParaRPr>
          </a:p>
        </p:txBody>
      </p:sp>
      <p:sp>
        <p:nvSpPr>
          <p:cNvPr id="3" name="Rectangle 2">
            <a:extLst>
              <a:ext uri="{FF2B5EF4-FFF2-40B4-BE49-F238E27FC236}">
                <a16:creationId xmlns:a16="http://schemas.microsoft.com/office/drawing/2014/main" id="{4C2B850C-AD86-040C-4076-3F1F3E875259}"/>
              </a:ext>
            </a:extLst>
          </p:cNvPr>
          <p:cNvSpPr/>
          <p:nvPr/>
        </p:nvSpPr>
        <p:spPr>
          <a:xfrm>
            <a:off x="0" y="0"/>
            <a:ext cx="12192000" cy="952500"/>
          </a:xfrm>
          <a:prstGeom prst="rect">
            <a:avLst/>
          </a:prstGeom>
          <a:solidFill>
            <a:srgbClr val="F8941F"/>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p>
            <a:pPr algn="ctr"/>
            <a:endParaRPr lang="en-US" sz="3200">
              <a:latin typeface="Segoe UI" panose="020B05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id="{50176776-D3AC-8AE2-CFB4-6CCA72640FF1}"/>
              </a:ext>
            </a:extLst>
          </p:cNvPr>
          <p:cNvSpPr txBox="1"/>
          <p:nvPr/>
        </p:nvSpPr>
        <p:spPr>
          <a:xfrm>
            <a:off x="520" y="130629"/>
            <a:ext cx="11706545" cy="584775"/>
          </a:xfrm>
          <a:prstGeom prst="rect">
            <a:avLst/>
          </a:prstGeom>
          <a:noFill/>
        </p:spPr>
        <p:txBody>
          <a:bodyPr wrap="square" lIns="91440" tIns="45720" rIns="91440" bIns="45720" rtlCol="0" anchor="t">
            <a:spAutoFit/>
          </a:bodyPr>
          <a:lstStyle/>
          <a:p>
            <a:pPr algn="ctr"/>
            <a:r>
              <a:rPr lang="en-GB" altLang="en-US" sz="3200" b="1" dirty="0">
                <a:solidFill>
                  <a:schemeClr val="bg1"/>
                </a:solidFill>
                <a:effectLst>
                  <a:outerShdw blurRad="50800" dist="38100" dir="2700000" algn="tl" rotWithShape="0">
                    <a:prstClr val="black">
                      <a:alpha val="40000"/>
                    </a:prstClr>
                  </a:outerShdw>
                </a:effectLst>
                <a:latin typeface="Segoe UI"/>
                <a:cs typeface="Segoe UI"/>
              </a:rPr>
              <a:t>Optional Activity: Role Play</a:t>
            </a:r>
            <a:endParaRPr lang="en-GB" altLang="en-US" sz="3200" b="1" dirty="0">
              <a:solidFill>
                <a:schemeClr val="bg1"/>
              </a:solidFill>
              <a:latin typeface="Segoe UI" panose="020B0502040204020203" pitchFamily="34" charset="0"/>
              <a:cs typeface="Segoe UI" panose="020B0502040204020203" pitchFamily="34" charset="0"/>
            </a:endParaRPr>
          </a:p>
        </p:txBody>
      </p:sp>
      <p:pic>
        <p:nvPicPr>
          <p:cNvPr id="7" name="Picture 6" descr="A cartoon of a child with a question mark above her head&#10;&#10;AI-generated content may be incorrect.">
            <a:extLst>
              <a:ext uri="{FF2B5EF4-FFF2-40B4-BE49-F238E27FC236}">
                <a16:creationId xmlns:a16="http://schemas.microsoft.com/office/drawing/2014/main" id="{0225CB32-ACC8-85B9-A188-CCCE9AC9535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2939003" y="5413652"/>
            <a:ext cx="1346823" cy="1406158"/>
          </a:xfrm>
          <a:prstGeom prst="rect">
            <a:avLst/>
          </a:prstGeom>
        </p:spPr>
      </p:pic>
      <p:pic>
        <p:nvPicPr>
          <p:cNvPr id="11" name="Picture 2" descr="A colorful rectangular sign with black text&#10;&#10;AI-generated content may be incorrect.">
            <a:extLst>
              <a:ext uri="{FF2B5EF4-FFF2-40B4-BE49-F238E27FC236}">
                <a16:creationId xmlns:a16="http://schemas.microsoft.com/office/drawing/2014/main" id="{8ACD7509-9C8D-4331-A16F-4233B40050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36447" y="5621067"/>
            <a:ext cx="1667409" cy="124499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6466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77A856-CC40-491C-9DEF-F7C03BAD6CD1}"/>
              </a:ext>
            </a:extLst>
          </p:cNvPr>
          <p:cNvSpPr txBox="1"/>
          <p:nvPr/>
        </p:nvSpPr>
        <p:spPr>
          <a:xfrm>
            <a:off x="3236921" y="5027511"/>
            <a:ext cx="6381324" cy="4681216"/>
          </a:xfrm>
          <a:prstGeom prst="rect">
            <a:avLst/>
          </a:prstGeom>
        </p:spPr>
        <p:txBody>
          <a:bodyPr vert="horz" lIns="91440" tIns="45720" rIns="91440" bIns="45720" rtlCol="0" anchor="t">
            <a:normAutofit/>
          </a:bodyPr>
          <a:lstStyle/>
          <a:p>
            <a:pPr algn="ctr" eaLnBrk="1" hangingPunct="1">
              <a:lnSpc>
                <a:spcPct val="90000"/>
              </a:lnSpc>
              <a:spcAft>
                <a:spcPts val="600"/>
              </a:spcAft>
            </a:pPr>
            <a:endParaRPr lang="en-US" sz="3200" b="1" i="0">
              <a:solidFill>
                <a:srgbClr val="00B050"/>
              </a:solidFill>
            </a:endParaRPr>
          </a:p>
        </p:txBody>
      </p:sp>
      <p:sp>
        <p:nvSpPr>
          <p:cNvPr id="37" name="TextBox 36">
            <a:extLst>
              <a:ext uri="{FF2B5EF4-FFF2-40B4-BE49-F238E27FC236}">
                <a16:creationId xmlns:a16="http://schemas.microsoft.com/office/drawing/2014/main" id="{AB49E16C-9EAE-406D-A4FF-FBB361D642B0}"/>
              </a:ext>
            </a:extLst>
          </p:cNvPr>
          <p:cNvSpPr txBox="1"/>
          <p:nvPr/>
        </p:nvSpPr>
        <p:spPr>
          <a:xfrm>
            <a:off x="8104099" y="3749051"/>
            <a:ext cx="26173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i="0">
                <a:solidFill>
                  <a:schemeClr val="bg1"/>
                </a:solidFill>
              </a:rPr>
              <a:t>Eatwell </a:t>
            </a:r>
            <a:endParaRPr lang="en-US" sz="1800" b="1">
              <a:solidFill>
                <a:schemeClr val="bg1"/>
              </a:solidFill>
            </a:endParaRPr>
          </a:p>
        </p:txBody>
      </p:sp>
      <p:sp>
        <p:nvSpPr>
          <p:cNvPr id="44" name="TextBox 43">
            <a:extLst>
              <a:ext uri="{FF2B5EF4-FFF2-40B4-BE49-F238E27FC236}">
                <a16:creationId xmlns:a16="http://schemas.microsoft.com/office/drawing/2014/main" id="{A95D0D2B-61F9-48A7-8863-F25ABB0E80C2}"/>
              </a:ext>
            </a:extLst>
          </p:cNvPr>
          <p:cNvSpPr txBox="1"/>
          <p:nvPr/>
        </p:nvSpPr>
        <p:spPr>
          <a:xfrm>
            <a:off x="4340959" y="1683164"/>
            <a:ext cx="123045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i="0">
                <a:solidFill>
                  <a:schemeClr val="bg1"/>
                </a:solidFill>
              </a:rPr>
              <a:t>Learning</a:t>
            </a:r>
            <a:r>
              <a:rPr lang="en-US" b="1" i="0">
                <a:solidFill>
                  <a:schemeClr val="bg1"/>
                </a:solidFill>
                <a:latin typeface="Calibri"/>
                <a:cs typeface="Calibri"/>
              </a:rPr>
              <a:t> </a:t>
            </a:r>
            <a:endParaRPr lang="en-US" b="1">
              <a:solidFill>
                <a:schemeClr val="bg1"/>
              </a:solidFill>
            </a:endParaRPr>
          </a:p>
        </p:txBody>
      </p:sp>
      <p:sp>
        <p:nvSpPr>
          <p:cNvPr id="46" name="TextBox 45">
            <a:extLst>
              <a:ext uri="{FF2B5EF4-FFF2-40B4-BE49-F238E27FC236}">
                <a16:creationId xmlns:a16="http://schemas.microsoft.com/office/drawing/2014/main" id="{EF6BD72F-1394-4084-84FE-0388A8320F2D}"/>
              </a:ext>
            </a:extLst>
          </p:cNvPr>
          <p:cNvSpPr txBox="1"/>
          <p:nvPr/>
        </p:nvSpPr>
        <p:spPr>
          <a:xfrm>
            <a:off x="5718278" y="3638951"/>
            <a:ext cx="101661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b="1" i="0">
                <a:solidFill>
                  <a:schemeClr val="bg1"/>
                </a:solidFill>
              </a:rPr>
              <a:t>Digital </a:t>
            </a:r>
            <a:endParaRPr lang="en-US" sz="1800" b="1">
              <a:solidFill>
                <a:schemeClr val="bg1"/>
              </a:solidFill>
            </a:endParaRPr>
          </a:p>
          <a:p>
            <a:pPr algn="ctr"/>
            <a:r>
              <a:rPr lang="en-US" sz="1800" b="1" i="0">
                <a:solidFill>
                  <a:schemeClr val="bg1"/>
                </a:solidFill>
              </a:rPr>
              <a:t>detox​</a:t>
            </a:r>
            <a:endParaRPr lang="en-US" sz="1800" b="1">
              <a:solidFill>
                <a:schemeClr val="bg1"/>
              </a:solidFill>
            </a:endParaRPr>
          </a:p>
        </p:txBody>
      </p:sp>
      <p:sp>
        <p:nvSpPr>
          <p:cNvPr id="29" name="TextBox 28">
            <a:extLst>
              <a:ext uri="{FF2B5EF4-FFF2-40B4-BE49-F238E27FC236}">
                <a16:creationId xmlns:a16="http://schemas.microsoft.com/office/drawing/2014/main" id="{CEBCFC42-BD34-417F-BE33-D5B9F8711EB9}"/>
              </a:ext>
            </a:extLst>
          </p:cNvPr>
          <p:cNvSpPr txBox="1"/>
          <p:nvPr/>
        </p:nvSpPr>
        <p:spPr>
          <a:xfrm>
            <a:off x="1207373" y="5186074"/>
            <a:ext cx="9921875" cy="3085767"/>
          </a:xfrm>
          <a:prstGeom prst="rect">
            <a:avLst/>
          </a:prstGeom>
        </p:spPr>
        <p:txBody>
          <a:bodyPr vert="horz" lIns="91440" tIns="45720" rIns="91440" bIns="45720" rtlCol="0" anchor="t">
            <a:normAutofit/>
          </a:bodyPr>
          <a:lstStyle/>
          <a:p>
            <a:pPr algn="ctr" eaLnBrk="1" hangingPunct="1">
              <a:lnSpc>
                <a:spcPct val="90000"/>
              </a:lnSpc>
              <a:spcAft>
                <a:spcPts val="600"/>
              </a:spcAft>
            </a:pPr>
            <a:endParaRPr lang="en-US" sz="3200" b="1" i="0">
              <a:solidFill>
                <a:srgbClr val="00B050"/>
              </a:solidFill>
              <a:ea typeface="Helvetica Neue" panose="02000503000000020004" pitchFamily="2" charset="0"/>
            </a:endParaRPr>
          </a:p>
        </p:txBody>
      </p:sp>
      <p:sp>
        <p:nvSpPr>
          <p:cNvPr id="32" name="TextBox 31">
            <a:extLst>
              <a:ext uri="{FF2B5EF4-FFF2-40B4-BE49-F238E27FC236}">
                <a16:creationId xmlns:a16="http://schemas.microsoft.com/office/drawing/2014/main" id="{9E2BBE6D-B5FA-4976-AB45-66F0CB381F90}"/>
              </a:ext>
            </a:extLst>
          </p:cNvPr>
          <p:cNvSpPr txBox="1"/>
          <p:nvPr/>
        </p:nvSpPr>
        <p:spPr>
          <a:xfrm>
            <a:off x="6068920" y="2676970"/>
            <a:ext cx="5060328" cy="3785652"/>
          </a:xfrm>
          <a:prstGeom prst="rect">
            <a:avLst/>
          </a:prstGeom>
          <a:noFill/>
        </p:spPr>
        <p:txBody>
          <a:bodyPr wrap="square" lIns="91440" tIns="45720" rIns="91440" bIns="45720" anchor="t">
            <a:spAutoFit/>
          </a:bodyPr>
          <a:lstStyle/>
          <a:p>
            <a:r>
              <a:rPr lang="en-US" sz="2000" b="1" dirty="0">
                <a:latin typeface="Segoe UI" panose="020B0502040204020203" pitchFamily="34" charset="0"/>
                <a:ea typeface="+mn-lt"/>
                <a:cs typeface="Segoe UI" panose="020B0502040204020203" pitchFamily="34" charset="0"/>
              </a:rPr>
              <a:t>For example: </a:t>
            </a:r>
          </a:p>
          <a:p>
            <a:endParaRPr lang="en-US" sz="2000" dirty="0">
              <a:latin typeface="Segoe UI" panose="020B0502040204020203" pitchFamily="34" charset="0"/>
              <a:ea typeface="+mn-lt"/>
              <a:cs typeface="Segoe UI" panose="020B0502040204020203" pitchFamily="34" charset="0"/>
            </a:endParaRPr>
          </a:p>
          <a:p>
            <a:r>
              <a:rPr lang="en-US" sz="2000" dirty="0">
                <a:latin typeface="Segoe UI" panose="020B0502040204020203" pitchFamily="34" charset="0"/>
                <a:ea typeface="+mn-lt"/>
                <a:cs typeface="Segoe UI" panose="020B0502040204020203" pitchFamily="34" charset="0"/>
              </a:rPr>
              <a:t>Jamie is at the park with his pals when someone’s older cousin offers him a vape, saying, </a:t>
            </a:r>
          </a:p>
          <a:p>
            <a:endParaRPr lang="en-US" sz="2000" b="1" dirty="0">
              <a:latin typeface="Segoe UI" panose="020B0502040204020203" pitchFamily="34" charset="0"/>
              <a:ea typeface="+mn-lt"/>
              <a:cs typeface="Segoe UI" panose="020B0502040204020203" pitchFamily="34" charset="0"/>
            </a:endParaRPr>
          </a:p>
          <a:p>
            <a:r>
              <a:rPr lang="en-US" sz="2000" dirty="0">
                <a:latin typeface="Segoe UI" panose="020B0502040204020203" pitchFamily="34" charset="0"/>
                <a:ea typeface="+mn-lt"/>
                <a:cs typeface="Segoe UI" panose="020B0502040204020203" pitchFamily="34" charset="0"/>
              </a:rPr>
              <a:t>‘Go on have a puff it tastes just like sweets.’ Jamie feels unsure and doesn’t want to look daft. </a:t>
            </a:r>
          </a:p>
          <a:p>
            <a:endParaRPr lang="en-US" sz="2000" b="1" dirty="0">
              <a:latin typeface="Segoe UI" panose="020B0502040204020203" pitchFamily="34" charset="0"/>
              <a:ea typeface="+mn-lt"/>
              <a:cs typeface="Segoe UI" panose="020B0502040204020203" pitchFamily="34" charset="0"/>
            </a:endParaRPr>
          </a:p>
          <a:p>
            <a:r>
              <a:rPr lang="en-US" sz="2000" b="1" dirty="0">
                <a:latin typeface="Segoe UI" panose="020B0502040204020203" pitchFamily="34" charset="0"/>
                <a:ea typeface="+mn-lt"/>
                <a:cs typeface="Segoe UI" panose="020B0502040204020203" pitchFamily="34" charset="0"/>
              </a:rPr>
              <a:t>What should he do?</a:t>
            </a:r>
          </a:p>
          <a:p>
            <a:endParaRPr lang="en-GB" sz="2000" dirty="0">
              <a:latin typeface="Arial"/>
              <a:cs typeface="Arial"/>
            </a:endParaRPr>
          </a:p>
        </p:txBody>
      </p:sp>
      <p:sp>
        <p:nvSpPr>
          <p:cNvPr id="12" name="TextBox 11">
            <a:extLst>
              <a:ext uri="{FF2B5EF4-FFF2-40B4-BE49-F238E27FC236}">
                <a16:creationId xmlns:a16="http://schemas.microsoft.com/office/drawing/2014/main" id="{0B447F81-C539-4F1E-8DE1-563DF3C59725}"/>
              </a:ext>
            </a:extLst>
          </p:cNvPr>
          <p:cNvSpPr txBox="1"/>
          <p:nvPr/>
        </p:nvSpPr>
        <p:spPr>
          <a:xfrm>
            <a:off x="6030617" y="1330220"/>
            <a:ext cx="5266349" cy="1015663"/>
          </a:xfrm>
          <a:prstGeom prst="rect">
            <a:avLst/>
          </a:prstGeom>
          <a:noFill/>
        </p:spPr>
        <p:txBody>
          <a:bodyPr wrap="square">
            <a:spAutoFit/>
          </a:bodyPr>
          <a:lstStyle/>
          <a:p>
            <a:r>
              <a:rPr lang="en-GB" sz="2000" dirty="0">
                <a:latin typeface="Segoe UI" panose="020B0502040204020203" pitchFamily="34" charset="0"/>
                <a:ea typeface="+mn-lt"/>
                <a:cs typeface="Segoe UI" panose="020B0502040204020203" pitchFamily="34" charset="0"/>
              </a:rPr>
              <a:t>In pairs take it in turns to suggest different scenarios and practicing ‘fudging’ answers to resist/refuse someone.</a:t>
            </a:r>
            <a:endParaRPr lang="en-US" sz="2000" dirty="0">
              <a:latin typeface="Segoe UI" panose="020B0502040204020203" pitchFamily="34" charset="0"/>
              <a:cs typeface="Segoe UI" panose="020B0502040204020203" pitchFamily="34" charset="0"/>
            </a:endParaRPr>
          </a:p>
        </p:txBody>
      </p:sp>
      <p:sp>
        <p:nvSpPr>
          <p:cNvPr id="2" name="Rectangle 1">
            <a:extLst>
              <a:ext uri="{FF2B5EF4-FFF2-40B4-BE49-F238E27FC236}">
                <a16:creationId xmlns:a16="http://schemas.microsoft.com/office/drawing/2014/main" id="{4FBD2594-E182-EF7B-6640-D7221AC5CA8D}"/>
              </a:ext>
            </a:extLst>
          </p:cNvPr>
          <p:cNvSpPr/>
          <p:nvPr/>
        </p:nvSpPr>
        <p:spPr>
          <a:xfrm>
            <a:off x="0" y="0"/>
            <a:ext cx="12192000" cy="952500"/>
          </a:xfrm>
          <a:prstGeom prst="rect">
            <a:avLst/>
          </a:prstGeom>
          <a:solidFill>
            <a:srgbClr val="EA8B2D"/>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p>
            <a:pPr algn="ctr"/>
            <a:endParaRPr lang="en-US" sz="3200">
              <a:latin typeface="Segoe UI" panose="020B0502040204020203" pitchFamily="34" charset="0"/>
              <a:cs typeface="Segoe UI" panose="020B0502040204020203" pitchFamily="34" charset="0"/>
            </a:endParaRPr>
          </a:p>
        </p:txBody>
      </p:sp>
      <p:sp>
        <p:nvSpPr>
          <p:cNvPr id="3" name="TextBox 2">
            <a:extLst>
              <a:ext uri="{FF2B5EF4-FFF2-40B4-BE49-F238E27FC236}">
                <a16:creationId xmlns:a16="http://schemas.microsoft.com/office/drawing/2014/main" id="{FEDD2D10-335D-6C91-6551-916B66A78061}"/>
              </a:ext>
            </a:extLst>
          </p:cNvPr>
          <p:cNvSpPr txBox="1"/>
          <p:nvPr/>
        </p:nvSpPr>
        <p:spPr>
          <a:xfrm>
            <a:off x="16849" y="136071"/>
            <a:ext cx="11684773" cy="1077218"/>
          </a:xfrm>
          <a:prstGeom prst="rect">
            <a:avLst/>
          </a:prstGeom>
          <a:noFill/>
        </p:spPr>
        <p:txBody>
          <a:bodyPr wrap="square" lIns="91440" tIns="45720" rIns="91440" bIns="45720" rtlCol="0" anchor="t">
            <a:spAutoFit/>
          </a:bodyPr>
          <a:lstStyle/>
          <a:p>
            <a:pPr algn="ctr"/>
            <a:r>
              <a:rPr lang="en-GB" altLang="en-US" sz="3200" b="1" dirty="0">
                <a:solidFill>
                  <a:schemeClr val="bg1"/>
                </a:solidFill>
                <a:effectLst>
                  <a:outerShdw blurRad="50800" dist="38100" dir="2700000" algn="tl" rotWithShape="0">
                    <a:prstClr val="black">
                      <a:alpha val="40000"/>
                    </a:prstClr>
                  </a:outerShdw>
                </a:effectLst>
                <a:latin typeface="Segoe UI"/>
                <a:cs typeface="Segoe UI"/>
              </a:rPr>
              <a:t>Optional Activity: Role Play</a:t>
            </a:r>
            <a:br>
              <a:rPr lang="en-GB" altLang="en-US" sz="3200" b="1" dirty="0">
                <a:latin typeface="Segoe UI" panose="020B0502040204020203" pitchFamily="34" charset="0"/>
                <a:cs typeface="Segoe UI" panose="020B0502040204020203" pitchFamily="34" charset="0"/>
              </a:rPr>
            </a:br>
            <a:endParaRPr lang="en-US" sz="3200" dirty="0">
              <a:latin typeface="Segoe UI" panose="020B0502040204020203" pitchFamily="34" charset="0"/>
              <a:cs typeface="Segoe UI" panose="020B0502040204020203" pitchFamily="34" charset="0"/>
            </a:endParaRPr>
          </a:p>
        </p:txBody>
      </p:sp>
      <p:sp>
        <p:nvSpPr>
          <p:cNvPr id="5" name="Rectangle 4">
            <a:extLst>
              <a:ext uri="{FF2B5EF4-FFF2-40B4-BE49-F238E27FC236}">
                <a16:creationId xmlns:a16="http://schemas.microsoft.com/office/drawing/2014/main" id="{33F3FA31-12C8-C915-3A10-AB3CC38A4CC0}"/>
              </a:ext>
            </a:extLst>
          </p:cNvPr>
          <p:cNvSpPr/>
          <p:nvPr/>
        </p:nvSpPr>
        <p:spPr>
          <a:xfrm>
            <a:off x="311962" y="1569660"/>
            <a:ext cx="5369510" cy="4389035"/>
          </a:xfrm>
          <a:prstGeom prst="rect">
            <a:avLst/>
          </a:prstGeom>
          <a:solidFill>
            <a:srgbClr val="8D2456"/>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p>
            <a:pPr algn="ctr"/>
            <a:endParaRPr lang="en-US" sz="4400" b="1"/>
          </a:p>
        </p:txBody>
      </p:sp>
      <p:pic>
        <p:nvPicPr>
          <p:cNvPr id="7" name="Picture 6" descr="A group of kids standing in a circle&#10;&#10;Description automatically generated">
            <a:extLst>
              <a:ext uri="{FF2B5EF4-FFF2-40B4-BE49-F238E27FC236}">
                <a16:creationId xmlns:a16="http://schemas.microsoft.com/office/drawing/2014/main" id="{9B12FBDB-8319-C48E-57AB-56A999DE860C}"/>
              </a:ext>
            </a:extLst>
          </p:cNvPr>
          <p:cNvPicPr>
            <a:picLocks noChangeAspect="1"/>
          </p:cNvPicPr>
          <p:nvPr/>
        </p:nvPicPr>
        <p:blipFill>
          <a:blip r:embed="rId4"/>
          <a:stretch>
            <a:fillRect/>
          </a:stretch>
        </p:blipFill>
        <p:spPr>
          <a:xfrm>
            <a:off x="530004" y="2159440"/>
            <a:ext cx="4954889" cy="2595418"/>
          </a:xfrm>
          <a:prstGeom prst="rect">
            <a:avLst/>
          </a:prstGeom>
        </p:spPr>
      </p:pic>
      <p:sp>
        <p:nvSpPr>
          <p:cNvPr id="9" name="Rectangle 8">
            <a:extLst>
              <a:ext uri="{FF2B5EF4-FFF2-40B4-BE49-F238E27FC236}">
                <a16:creationId xmlns:a16="http://schemas.microsoft.com/office/drawing/2014/main" id="{90CAA452-221C-C936-5281-3F20BF850DDC}"/>
              </a:ext>
            </a:extLst>
          </p:cNvPr>
          <p:cNvSpPr/>
          <p:nvPr/>
        </p:nvSpPr>
        <p:spPr>
          <a:xfrm>
            <a:off x="2658187" y="2971799"/>
            <a:ext cx="756345" cy="16233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8C869A7B-018F-E995-B173-69C379695084}"/>
                  </a:ext>
                </a:extLst>
              </p14:cNvPr>
              <p14:cNvContentPartPr/>
              <p14:nvPr/>
            </p14:nvContentPartPr>
            <p14:xfrm>
              <a:off x="1237876" y="2424140"/>
              <a:ext cx="863640" cy="379080"/>
            </p14:xfrm>
          </p:contentPart>
        </mc:Choice>
        <mc:Fallback xmlns="">
          <p:pic>
            <p:nvPicPr>
              <p:cNvPr id="13" name="Ink 12">
                <a:extLst>
                  <a:ext uri="{FF2B5EF4-FFF2-40B4-BE49-F238E27FC236}">
                    <a16:creationId xmlns:a16="http://schemas.microsoft.com/office/drawing/2014/main" id="{8C869A7B-018F-E995-B173-69C379695084}"/>
                  </a:ext>
                </a:extLst>
              </p:cNvPr>
              <p:cNvPicPr/>
              <p:nvPr/>
            </p:nvPicPr>
            <p:blipFill>
              <a:blip r:embed="rId7"/>
              <a:stretch>
                <a:fillRect/>
              </a:stretch>
            </p:blipFill>
            <p:spPr>
              <a:xfrm>
                <a:off x="1174876" y="2361080"/>
                <a:ext cx="989280" cy="504839"/>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Ink 13">
                <a:extLst>
                  <a:ext uri="{FF2B5EF4-FFF2-40B4-BE49-F238E27FC236}">
                    <a16:creationId xmlns:a16="http://schemas.microsoft.com/office/drawing/2014/main" id="{9088F329-5071-8860-1CBE-F45E74DA5031}"/>
                  </a:ext>
                </a:extLst>
              </p14:cNvPr>
              <p14:cNvContentPartPr/>
              <p14:nvPr/>
            </p14:nvContentPartPr>
            <p14:xfrm>
              <a:off x="3828796" y="2456540"/>
              <a:ext cx="990000" cy="380520"/>
            </p14:xfrm>
          </p:contentPart>
        </mc:Choice>
        <mc:Fallback xmlns="">
          <p:pic>
            <p:nvPicPr>
              <p:cNvPr id="14" name="Ink 13">
                <a:extLst>
                  <a:ext uri="{FF2B5EF4-FFF2-40B4-BE49-F238E27FC236}">
                    <a16:creationId xmlns:a16="http://schemas.microsoft.com/office/drawing/2014/main" id="{9088F329-5071-8860-1CBE-F45E74DA5031}"/>
                  </a:ext>
                </a:extLst>
              </p:cNvPr>
              <p:cNvPicPr/>
              <p:nvPr/>
            </p:nvPicPr>
            <p:blipFill>
              <a:blip r:embed="rId9"/>
              <a:stretch>
                <a:fillRect/>
              </a:stretch>
            </p:blipFill>
            <p:spPr>
              <a:xfrm>
                <a:off x="3765796" y="2393480"/>
                <a:ext cx="1115640" cy="506279"/>
              </a:xfrm>
              <a:prstGeom prst="rect">
                <a:avLst/>
              </a:prstGeom>
            </p:spPr>
          </p:pic>
        </mc:Fallback>
      </mc:AlternateContent>
      <p:cxnSp>
        <p:nvCxnSpPr>
          <p:cNvPr id="10" name="Curved Connector 9">
            <a:extLst>
              <a:ext uri="{FF2B5EF4-FFF2-40B4-BE49-F238E27FC236}">
                <a16:creationId xmlns:a16="http://schemas.microsoft.com/office/drawing/2014/main" id="{D750F559-A8DE-1C1D-E898-7CDC99D1848F}"/>
              </a:ext>
            </a:extLst>
          </p:cNvPr>
          <p:cNvCxnSpPr>
            <a:cxnSpLocks/>
          </p:cNvCxnSpPr>
          <p:nvPr/>
        </p:nvCxnSpPr>
        <p:spPr>
          <a:xfrm flipV="1">
            <a:off x="2658187" y="3429000"/>
            <a:ext cx="756345" cy="209951"/>
          </a:xfrm>
          <a:prstGeom prst="curved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Curved Connector 18">
            <a:extLst>
              <a:ext uri="{FF2B5EF4-FFF2-40B4-BE49-F238E27FC236}">
                <a16:creationId xmlns:a16="http://schemas.microsoft.com/office/drawing/2014/main" id="{3F7D50E6-471F-4847-7046-CD8B1CAB53C7}"/>
              </a:ext>
            </a:extLst>
          </p:cNvPr>
          <p:cNvCxnSpPr>
            <a:cxnSpLocks/>
          </p:cNvCxnSpPr>
          <p:nvPr/>
        </p:nvCxnSpPr>
        <p:spPr>
          <a:xfrm flipV="1">
            <a:off x="2101516" y="3749051"/>
            <a:ext cx="1947970" cy="271890"/>
          </a:xfrm>
          <a:prstGeom prst="curved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22">
            <a:extLst>
              <a:ext uri="{FF2B5EF4-FFF2-40B4-BE49-F238E27FC236}">
                <a16:creationId xmlns:a16="http://schemas.microsoft.com/office/drawing/2014/main" id="{3B057A7E-078E-3DBF-40B5-F01A37452D66}"/>
              </a:ext>
            </a:extLst>
          </p:cNvPr>
          <p:cNvCxnSpPr>
            <a:cxnSpLocks/>
          </p:cNvCxnSpPr>
          <p:nvPr/>
        </p:nvCxnSpPr>
        <p:spPr>
          <a:xfrm flipV="1">
            <a:off x="1470502" y="4020941"/>
            <a:ext cx="3120159" cy="264341"/>
          </a:xfrm>
          <a:prstGeom prst="curved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0" name="Picture 2" descr="A colorful rectangular sign with black text&#10;&#10;AI-generated content may be incorrect.">
            <a:extLst>
              <a:ext uri="{FF2B5EF4-FFF2-40B4-BE49-F238E27FC236}">
                <a16:creationId xmlns:a16="http://schemas.microsoft.com/office/drawing/2014/main" id="{E0E15DA2-3CF4-4F00-B7AD-604C458FCF9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36447" y="5621067"/>
            <a:ext cx="1667409" cy="124499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9505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2A3C3-8FD6-5B50-1B82-3401C1C41F05}"/>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F3B9BDF1-BA48-1B5B-982C-8EEE10DAB6D8}"/>
              </a:ext>
            </a:extLst>
          </p:cNvPr>
          <p:cNvSpPr/>
          <p:nvPr/>
        </p:nvSpPr>
        <p:spPr>
          <a:xfrm>
            <a:off x="0" y="0"/>
            <a:ext cx="12192000" cy="952500"/>
          </a:xfrm>
          <a:prstGeom prst="rect">
            <a:avLst/>
          </a:prstGeom>
          <a:solidFill>
            <a:srgbClr val="F8941F"/>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p>
            <a:pPr algn="ctr"/>
            <a:endParaRPr lang="en-US" sz="3200">
              <a:latin typeface="Segoe UI" panose="020B0502040204020203" pitchFamily="34" charset="0"/>
              <a:cs typeface="Segoe UI" panose="020B0502040204020203" pitchFamily="34" charset="0"/>
            </a:endParaRPr>
          </a:p>
        </p:txBody>
      </p:sp>
      <p:sp>
        <p:nvSpPr>
          <p:cNvPr id="3" name="TextBox 2">
            <a:extLst>
              <a:ext uri="{FF2B5EF4-FFF2-40B4-BE49-F238E27FC236}">
                <a16:creationId xmlns:a16="http://schemas.microsoft.com/office/drawing/2014/main" id="{15210C46-3FF2-DCEE-8FC3-1DAD084565A7}"/>
              </a:ext>
            </a:extLst>
          </p:cNvPr>
          <p:cNvSpPr txBox="1"/>
          <p:nvPr/>
        </p:nvSpPr>
        <p:spPr>
          <a:xfrm>
            <a:off x="520" y="152400"/>
            <a:ext cx="12191061" cy="584775"/>
          </a:xfrm>
          <a:prstGeom prst="rect">
            <a:avLst/>
          </a:prstGeom>
          <a:noFill/>
        </p:spPr>
        <p:txBody>
          <a:bodyPr wrap="square" lIns="91440" tIns="45720" rIns="91440" bIns="45720" rtlCol="0" anchor="t">
            <a:spAutoFit/>
          </a:bodyPr>
          <a:lstStyle/>
          <a:p>
            <a:pPr algn="ctr"/>
            <a:r>
              <a:rPr lang="en-GB" altLang="en-US" sz="3200" b="1" dirty="0">
                <a:solidFill>
                  <a:schemeClr val="bg1"/>
                </a:solidFill>
                <a:effectLst>
                  <a:outerShdw blurRad="50800" dist="38100" dir="2700000" algn="tl" rotWithShape="0">
                    <a:prstClr val="black">
                      <a:alpha val="40000"/>
                    </a:prstClr>
                  </a:outerShdw>
                </a:effectLst>
                <a:latin typeface="Segoe UI"/>
                <a:cs typeface="Segoe UI"/>
              </a:rPr>
              <a:t>What could your character say to leave the situation quickly?</a:t>
            </a:r>
            <a:endParaRPr lang="en-US" dirty="0">
              <a:solidFill>
                <a:schemeClr val="bg1"/>
              </a:solidFill>
            </a:endParaRPr>
          </a:p>
        </p:txBody>
      </p:sp>
      <p:sp>
        <p:nvSpPr>
          <p:cNvPr id="2" name="Speech Bubble: Oval 1">
            <a:extLst>
              <a:ext uri="{FF2B5EF4-FFF2-40B4-BE49-F238E27FC236}">
                <a16:creationId xmlns:a16="http://schemas.microsoft.com/office/drawing/2014/main" id="{CAA4A047-7780-4CE7-930F-90A646C87385}"/>
              </a:ext>
            </a:extLst>
          </p:cNvPr>
          <p:cNvSpPr/>
          <p:nvPr/>
        </p:nvSpPr>
        <p:spPr>
          <a:xfrm rot="16200000">
            <a:off x="919907" y="987535"/>
            <a:ext cx="1951732" cy="3041407"/>
          </a:xfrm>
          <a:prstGeom prst="wedgeEllipseCallout">
            <a:avLst/>
          </a:prstGeom>
          <a:noFill/>
          <a:ln w="76200">
            <a:solidFill>
              <a:srgbClr val="8D24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625"/>
          </a:p>
        </p:txBody>
      </p:sp>
      <p:sp>
        <p:nvSpPr>
          <p:cNvPr id="5" name="TextBox 4">
            <a:extLst>
              <a:ext uri="{FF2B5EF4-FFF2-40B4-BE49-F238E27FC236}">
                <a16:creationId xmlns:a16="http://schemas.microsoft.com/office/drawing/2014/main" id="{C5AB5DF5-A1EE-B6DF-1A19-74E7A41DED8F}"/>
              </a:ext>
            </a:extLst>
          </p:cNvPr>
          <p:cNvSpPr txBox="1"/>
          <p:nvPr/>
        </p:nvSpPr>
        <p:spPr>
          <a:xfrm>
            <a:off x="524173" y="1935095"/>
            <a:ext cx="274319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dirty="0">
                <a:latin typeface="Segoe UI" panose="020B0502040204020203" pitchFamily="34" charset="0"/>
                <a:cs typeface="Segoe UI" panose="020B0502040204020203" pitchFamily="34" charset="0"/>
              </a:rPr>
              <a:t>I think my mum is calling me, I have to answer!</a:t>
            </a:r>
            <a:endParaRPr lang="en-US" sz="2400" dirty="0">
              <a:latin typeface="Segoe UI" panose="020B0502040204020203" pitchFamily="34" charset="0"/>
              <a:cs typeface="Segoe UI" panose="020B0502040204020203" pitchFamily="34" charset="0"/>
            </a:endParaRPr>
          </a:p>
        </p:txBody>
      </p:sp>
      <p:sp>
        <p:nvSpPr>
          <p:cNvPr id="8" name="Speech Bubble: Oval 7">
            <a:extLst>
              <a:ext uri="{FF2B5EF4-FFF2-40B4-BE49-F238E27FC236}">
                <a16:creationId xmlns:a16="http://schemas.microsoft.com/office/drawing/2014/main" id="{08452037-1DBA-B0A7-5AAB-96C95624562C}"/>
              </a:ext>
            </a:extLst>
          </p:cNvPr>
          <p:cNvSpPr/>
          <p:nvPr/>
        </p:nvSpPr>
        <p:spPr>
          <a:xfrm rot="16200000">
            <a:off x="3011195" y="3358728"/>
            <a:ext cx="1951732" cy="3041407"/>
          </a:xfrm>
          <a:prstGeom prst="wedgeEllipseCallout">
            <a:avLst/>
          </a:prstGeom>
          <a:noFill/>
          <a:ln w="76200">
            <a:solidFill>
              <a:srgbClr val="8D24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625"/>
          </a:p>
        </p:txBody>
      </p:sp>
      <p:sp>
        <p:nvSpPr>
          <p:cNvPr id="9" name="TextBox 8">
            <a:extLst>
              <a:ext uri="{FF2B5EF4-FFF2-40B4-BE49-F238E27FC236}">
                <a16:creationId xmlns:a16="http://schemas.microsoft.com/office/drawing/2014/main" id="{FF90023F-398B-AE29-ABB7-04E6A01598F3}"/>
              </a:ext>
            </a:extLst>
          </p:cNvPr>
          <p:cNvSpPr txBox="1"/>
          <p:nvPr/>
        </p:nvSpPr>
        <p:spPr>
          <a:xfrm>
            <a:off x="2615461" y="4463932"/>
            <a:ext cx="274319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dirty="0">
                <a:latin typeface="Segoe UI" panose="020B0502040204020203" pitchFamily="34" charset="0"/>
                <a:cs typeface="Segoe UI" panose="020B0502040204020203" pitchFamily="34" charset="0"/>
              </a:rPr>
              <a:t>I have to go, I can't be home too late.</a:t>
            </a:r>
            <a:endParaRPr lang="en-US" sz="2400" dirty="0">
              <a:latin typeface="Segoe UI" panose="020B0502040204020203" pitchFamily="34" charset="0"/>
              <a:cs typeface="Segoe UI" panose="020B0502040204020203" pitchFamily="34" charset="0"/>
            </a:endParaRPr>
          </a:p>
        </p:txBody>
      </p:sp>
      <p:sp>
        <p:nvSpPr>
          <p:cNvPr id="14" name="Speech Bubble: Oval 13">
            <a:extLst>
              <a:ext uri="{FF2B5EF4-FFF2-40B4-BE49-F238E27FC236}">
                <a16:creationId xmlns:a16="http://schemas.microsoft.com/office/drawing/2014/main" id="{003427C5-3681-DF78-176D-0864EEA2F0CC}"/>
              </a:ext>
            </a:extLst>
          </p:cNvPr>
          <p:cNvSpPr/>
          <p:nvPr/>
        </p:nvSpPr>
        <p:spPr>
          <a:xfrm rot="16200000">
            <a:off x="4861178" y="893365"/>
            <a:ext cx="1951732" cy="3041407"/>
          </a:xfrm>
          <a:prstGeom prst="wedgeEllipseCallout">
            <a:avLst/>
          </a:prstGeom>
          <a:noFill/>
          <a:ln w="76200">
            <a:solidFill>
              <a:srgbClr val="8D24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625"/>
          </a:p>
        </p:txBody>
      </p:sp>
      <p:sp>
        <p:nvSpPr>
          <p:cNvPr id="15" name="TextBox 14">
            <a:extLst>
              <a:ext uri="{FF2B5EF4-FFF2-40B4-BE49-F238E27FC236}">
                <a16:creationId xmlns:a16="http://schemas.microsoft.com/office/drawing/2014/main" id="{CB87EEEC-F32C-BC04-37A0-9575CC6CD188}"/>
              </a:ext>
            </a:extLst>
          </p:cNvPr>
          <p:cNvSpPr txBox="1"/>
          <p:nvPr/>
        </p:nvSpPr>
        <p:spPr>
          <a:xfrm>
            <a:off x="4465444" y="1776806"/>
            <a:ext cx="274319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dirty="0">
                <a:latin typeface="Segoe UI" panose="020B0502040204020203" pitchFamily="34" charset="0"/>
                <a:cs typeface="Segoe UI" panose="020B0502040204020203" pitchFamily="34" charset="0"/>
              </a:rPr>
              <a:t>I don't have a phone, so I can't stay out.</a:t>
            </a:r>
            <a:endParaRPr lang="en-US" sz="2400" dirty="0">
              <a:latin typeface="Segoe UI" panose="020B0502040204020203" pitchFamily="34" charset="0"/>
              <a:cs typeface="Segoe UI" panose="020B0502040204020203" pitchFamily="34" charset="0"/>
            </a:endParaRPr>
          </a:p>
        </p:txBody>
      </p:sp>
      <p:sp>
        <p:nvSpPr>
          <p:cNvPr id="18" name="Speech Bubble: Oval 17">
            <a:extLst>
              <a:ext uri="{FF2B5EF4-FFF2-40B4-BE49-F238E27FC236}">
                <a16:creationId xmlns:a16="http://schemas.microsoft.com/office/drawing/2014/main" id="{10075FD6-1240-67D3-97D8-FE22CA32CE01}"/>
              </a:ext>
            </a:extLst>
          </p:cNvPr>
          <p:cNvSpPr/>
          <p:nvPr/>
        </p:nvSpPr>
        <p:spPr>
          <a:xfrm rot="16200000">
            <a:off x="8702311" y="865262"/>
            <a:ext cx="1951732" cy="3041407"/>
          </a:xfrm>
          <a:prstGeom prst="wedgeEllipseCallout">
            <a:avLst/>
          </a:prstGeom>
          <a:noFill/>
          <a:ln w="76200">
            <a:solidFill>
              <a:srgbClr val="8D24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625"/>
          </a:p>
        </p:txBody>
      </p:sp>
      <p:sp>
        <p:nvSpPr>
          <p:cNvPr id="19" name="TextBox 18">
            <a:extLst>
              <a:ext uri="{FF2B5EF4-FFF2-40B4-BE49-F238E27FC236}">
                <a16:creationId xmlns:a16="http://schemas.microsoft.com/office/drawing/2014/main" id="{BDCB5FB4-23BD-069F-3F29-7EFF97655E33}"/>
              </a:ext>
            </a:extLst>
          </p:cNvPr>
          <p:cNvSpPr txBox="1"/>
          <p:nvPr/>
        </p:nvSpPr>
        <p:spPr>
          <a:xfrm>
            <a:off x="8306577" y="1827868"/>
            <a:ext cx="274319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dirty="0">
                <a:latin typeface="Segoe UI" panose="020B0502040204020203" pitchFamily="34" charset="0"/>
                <a:cs typeface="Segoe UI" panose="020B0502040204020203" pitchFamily="34" charset="0"/>
              </a:rPr>
              <a:t>That's not something I want to do.</a:t>
            </a:r>
            <a:endParaRPr lang="en-US" sz="2400" dirty="0">
              <a:latin typeface="Segoe UI" panose="020B0502040204020203" pitchFamily="34" charset="0"/>
              <a:cs typeface="Segoe UI" panose="020B0502040204020203" pitchFamily="34" charset="0"/>
            </a:endParaRPr>
          </a:p>
        </p:txBody>
      </p:sp>
      <p:sp>
        <p:nvSpPr>
          <p:cNvPr id="20" name="Speech Bubble: Oval 19">
            <a:extLst>
              <a:ext uri="{FF2B5EF4-FFF2-40B4-BE49-F238E27FC236}">
                <a16:creationId xmlns:a16="http://schemas.microsoft.com/office/drawing/2014/main" id="{EB6F4F96-0C3F-0735-B494-37E442126CB5}"/>
              </a:ext>
            </a:extLst>
          </p:cNvPr>
          <p:cNvSpPr/>
          <p:nvPr/>
        </p:nvSpPr>
        <p:spPr>
          <a:xfrm rot="16200000">
            <a:off x="7033466" y="3267581"/>
            <a:ext cx="2121162" cy="3447446"/>
          </a:xfrm>
          <a:prstGeom prst="wedgeEllipseCallout">
            <a:avLst/>
          </a:prstGeom>
          <a:noFill/>
          <a:ln w="76200">
            <a:solidFill>
              <a:srgbClr val="8D24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625"/>
          </a:p>
        </p:txBody>
      </p:sp>
      <p:sp>
        <p:nvSpPr>
          <p:cNvPr id="21" name="TextBox 20">
            <a:extLst>
              <a:ext uri="{FF2B5EF4-FFF2-40B4-BE49-F238E27FC236}">
                <a16:creationId xmlns:a16="http://schemas.microsoft.com/office/drawing/2014/main" id="{A9188672-AD72-498A-4FA4-A30B41F0DBD3}"/>
              </a:ext>
            </a:extLst>
          </p:cNvPr>
          <p:cNvSpPr txBox="1"/>
          <p:nvPr/>
        </p:nvSpPr>
        <p:spPr>
          <a:xfrm>
            <a:off x="6833340" y="4285638"/>
            <a:ext cx="2743199"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dirty="0">
                <a:latin typeface="Segoe UI" panose="020B0502040204020203" pitchFamily="34" charset="0"/>
                <a:cs typeface="Segoe UI" panose="020B0502040204020203" pitchFamily="34" charset="0"/>
              </a:rPr>
              <a:t>I just remembered that I have dancing tonight, I need to go.</a:t>
            </a:r>
            <a:endParaRPr lang="en-US" sz="2400" dirty="0">
              <a:latin typeface="Segoe UI" panose="020B0502040204020203" pitchFamily="34" charset="0"/>
              <a:cs typeface="Segoe UI" panose="020B0502040204020203" pitchFamily="34" charset="0"/>
            </a:endParaRPr>
          </a:p>
        </p:txBody>
      </p:sp>
      <p:pic>
        <p:nvPicPr>
          <p:cNvPr id="16" name="Picture 2" descr="A colorful rectangular sign with black text&#10;&#10;AI-generated content may be incorrect.">
            <a:extLst>
              <a:ext uri="{FF2B5EF4-FFF2-40B4-BE49-F238E27FC236}">
                <a16:creationId xmlns:a16="http://schemas.microsoft.com/office/drawing/2014/main" id="{ED7B9F28-362D-4670-9547-A72645E9EE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6447" y="5621067"/>
            <a:ext cx="1667409" cy="1244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18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8" grpId="0" animBg="1"/>
      <p:bldP spid="9" grpId="0"/>
      <p:bldP spid="14" grpId="0" animBg="1"/>
      <p:bldP spid="15" grpId="0"/>
      <p:bldP spid="18" grpId="0" animBg="1"/>
      <p:bldP spid="19" grpId="0"/>
      <p:bldP spid="20" grpId="0" animBg="1"/>
      <p:bldP spid="2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79937-0BB4-F397-08FC-705FFC66D6EF}"/>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4941F688-7054-1343-44BF-00A8EA250275}"/>
              </a:ext>
            </a:extLst>
          </p:cNvPr>
          <p:cNvSpPr/>
          <p:nvPr/>
        </p:nvSpPr>
        <p:spPr>
          <a:xfrm>
            <a:off x="2297" y="-4420"/>
            <a:ext cx="4813994" cy="6891479"/>
          </a:xfrm>
          <a:prstGeom prst="rect">
            <a:avLst/>
          </a:prstGeom>
          <a:solidFill>
            <a:srgbClr val="F8941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42900" indent="-342900">
              <a:buFont typeface="Wingdings" panose="05000000000000000000" pitchFamily="2" charset="2"/>
              <a:buChar char="ü"/>
            </a:pPr>
            <a:r>
              <a:rPr lang="en-US" sz="2400" dirty="0">
                <a:solidFill>
                  <a:schemeClr val="bg1"/>
                </a:solidFill>
                <a:latin typeface="Arial"/>
                <a:ea typeface="+mn-lt"/>
                <a:cs typeface="+mn-lt"/>
              </a:rPr>
              <a:t>How to </a:t>
            </a:r>
            <a:r>
              <a:rPr lang="en-US" sz="2400" b="1" dirty="0">
                <a:solidFill>
                  <a:schemeClr val="bg1"/>
                </a:solidFill>
                <a:latin typeface="Arial"/>
                <a:ea typeface="+mn-lt"/>
                <a:cs typeface="+mn-lt"/>
              </a:rPr>
              <a:t>recognise peer influence</a:t>
            </a:r>
            <a:r>
              <a:rPr lang="en-US" sz="2400" dirty="0">
                <a:solidFill>
                  <a:schemeClr val="bg1"/>
                </a:solidFill>
                <a:latin typeface="Arial"/>
                <a:ea typeface="+mn-lt"/>
                <a:cs typeface="+mn-lt"/>
              </a:rPr>
              <a:t> and the risks it can bring</a:t>
            </a:r>
            <a:br>
              <a:rPr lang="en-US" sz="2400" dirty="0">
                <a:latin typeface="Arial"/>
                <a:ea typeface="+mn-lt"/>
                <a:cs typeface="+mn-lt"/>
              </a:rPr>
            </a:br>
            <a:endParaRPr lang="en-US" dirty="0">
              <a:solidFill>
                <a:schemeClr val="bg1"/>
              </a:solidFill>
              <a:latin typeface="Arial"/>
              <a:ea typeface="+mn-lt"/>
              <a:cs typeface="+mn-lt"/>
            </a:endParaRPr>
          </a:p>
          <a:p>
            <a:pPr marL="342900" indent="-342900">
              <a:buFont typeface="Wingdings" panose="05000000000000000000" pitchFamily="2" charset="2"/>
              <a:buChar char="ü"/>
            </a:pPr>
            <a:r>
              <a:rPr lang="en-US" sz="2400" dirty="0">
                <a:solidFill>
                  <a:schemeClr val="bg1"/>
                </a:solidFill>
                <a:latin typeface="Arial"/>
                <a:ea typeface="+mn-lt"/>
                <a:cs typeface="+mn-lt"/>
              </a:rPr>
              <a:t>How you can </a:t>
            </a:r>
            <a:r>
              <a:rPr lang="en-US" sz="2400" b="1" dirty="0">
                <a:solidFill>
                  <a:schemeClr val="bg1"/>
                </a:solidFill>
                <a:latin typeface="Arial"/>
                <a:ea typeface="+mn-lt"/>
                <a:cs typeface="+mn-lt"/>
              </a:rPr>
              <a:t>say "no" confidently</a:t>
            </a:r>
            <a:r>
              <a:rPr lang="en-US" sz="2400" dirty="0">
                <a:solidFill>
                  <a:schemeClr val="bg1"/>
                </a:solidFill>
                <a:latin typeface="Arial"/>
                <a:ea typeface="+mn-lt"/>
                <a:cs typeface="+mn-lt"/>
              </a:rPr>
              <a:t> when you want to.</a:t>
            </a:r>
          </a:p>
          <a:p>
            <a:pPr marL="285750" indent="-285750">
              <a:buFont typeface="Wingdings" panose="05000000000000000000" pitchFamily="2" charset="2"/>
              <a:buChar char="ü"/>
            </a:pPr>
            <a:endParaRPr lang="en-US" dirty="0">
              <a:solidFill>
                <a:schemeClr val="bg1"/>
              </a:solidFill>
              <a:latin typeface="Arial"/>
              <a:ea typeface="+mn-lt"/>
              <a:cs typeface="+mn-lt"/>
            </a:endParaRPr>
          </a:p>
          <a:p>
            <a:pPr marL="342900" indent="-342900">
              <a:buFont typeface="Wingdings" panose="05000000000000000000" pitchFamily="2" charset="2"/>
              <a:buChar char="ü"/>
            </a:pPr>
            <a:r>
              <a:rPr lang="en-US" sz="2400" dirty="0">
                <a:solidFill>
                  <a:schemeClr val="bg1"/>
                </a:solidFill>
                <a:latin typeface="Arial"/>
                <a:ea typeface="+mn-lt"/>
                <a:cs typeface="+mn-lt"/>
              </a:rPr>
              <a:t>How to have a </a:t>
            </a:r>
            <a:r>
              <a:rPr lang="en-US" sz="2400" b="1" dirty="0">
                <a:solidFill>
                  <a:schemeClr val="bg1"/>
                </a:solidFill>
                <a:latin typeface="Arial"/>
                <a:ea typeface="+mn-lt"/>
                <a:cs typeface="+mn-lt"/>
              </a:rPr>
              <a:t>plan</a:t>
            </a:r>
            <a:r>
              <a:rPr lang="en-US" sz="2400" dirty="0">
                <a:solidFill>
                  <a:schemeClr val="bg1"/>
                </a:solidFill>
                <a:latin typeface="Arial"/>
                <a:ea typeface="+mn-lt"/>
                <a:cs typeface="+mn-lt"/>
              </a:rPr>
              <a:t> for tough choices</a:t>
            </a:r>
            <a:br>
              <a:rPr lang="en-US" sz="2400" dirty="0">
                <a:latin typeface="Arial"/>
                <a:ea typeface="+mn-lt"/>
                <a:cs typeface="+mn-lt"/>
              </a:rPr>
            </a:br>
            <a:endParaRPr lang="en-US" dirty="0">
              <a:solidFill>
                <a:schemeClr val="bg1"/>
              </a:solidFill>
              <a:latin typeface="Arial"/>
              <a:ea typeface="+mn-lt"/>
              <a:cs typeface="+mn-lt"/>
            </a:endParaRPr>
          </a:p>
          <a:p>
            <a:pPr marL="342900" indent="-342900">
              <a:buFont typeface="Wingdings" panose="05000000000000000000" pitchFamily="2" charset="2"/>
              <a:buChar char="ü"/>
            </a:pPr>
            <a:r>
              <a:rPr lang="en-US" sz="2400" dirty="0">
                <a:solidFill>
                  <a:schemeClr val="bg1"/>
                </a:solidFill>
                <a:latin typeface="Arial"/>
                <a:ea typeface="+mn-lt"/>
                <a:cs typeface="+mn-lt"/>
              </a:rPr>
              <a:t>How to </a:t>
            </a:r>
            <a:r>
              <a:rPr lang="en-US" sz="2400" b="1" dirty="0">
                <a:solidFill>
                  <a:schemeClr val="bg1"/>
                </a:solidFill>
                <a:latin typeface="Arial"/>
                <a:ea typeface="+mn-lt"/>
                <a:cs typeface="+mn-lt"/>
              </a:rPr>
              <a:t>support each other</a:t>
            </a:r>
            <a:endParaRPr lang="en-US" sz="2400" dirty="0">
              <a:solidFill>
                <a:schemeClr val="tx1"/>
              </a:solidFill>
              <a:latin typeface="Arial"/>
              <a:cs typeface="Arial"/>
            </a:endParaRPr>
          </a:p>
        </p:txBody>
      </p:sp>
      <p:sp>
        <p:nvSpPr>
          <p:cNvPr id="7" name="Rectangle 6">
            <a:extLst>
              <a:ext uri="{FF2B5EF4-FFF2-40B4-BE49-F238E27FC236}">
                <a16:creationId xmlns:a16="http://schemas.microsoft.com/office/drawing/2014/main" id="{AE3184E4-D9C5-521D-3F13-DA7E13850D8E}"/>
              </a:ext>
            </a:extLst>
          </p:cNvPr>
          <p:cNvSpPr/>
          <p:nvPr/>
        </p:nvSpPr>
        <p:spPr>
          <a:xfrm>
            <a:off x="0" y="0"/>
            <a:ext cx="12192000" cy="952500"/>
          </a:xfrm>
          <a:prstGeom prst="rect">
            <a:avLst/>
          </a:prstGeom>
          <a:solidFill>
            <a:srgbClr val="F8941F"/>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p>
            <a:pPr algn="ctr"/>
            <a:r>
              <a:rPr lang="en-US" sz="3200" b="1" dirty="0">
                <a:latin typeface="Segoe UI"/>
                <a:cs typeface="Segoe UI"/>
              </a:rPr>
              <a:t>What are we learning?</a:t>
            </a:r>
            <a:endParaRPr lang="en-US" sz="3200" b="1" dirty="0">
              <a:latin typeface="Segoe UI" panose="020B0502040204020203" pitchFamily="34" charset="0"/>
              <a:cs typeface="Segoe UI" panose="020B0502040204020203" pitchFamily="34" charset="0"/>
            </a:endParaRPr>
          </a:p>
        </p:txBody>
      </p:sp>
      <p:sp>
        <p:nvSpPr>
          <p:cNvPr id="11" name="TextBox 10">
            <a:extLst>
              <a:ext uri="{FF2B5EF4-FFF2-40B4-BE49-F238E27FC236}">
                <a16:creationId xmlns:a16="http://schemas.microsoft.com/office/drawing/2014/main" id="{DF9BCC1A-6366-CFBC-B9B7-1E9C5732C788}"/>
              </a:ext>
            </a:extLst>
          </p:cNvPr>
          <p:cNvSpPr txBox="1"/>
          <p:nvPr/>
        </p:nvSpPr>
        <p:spPr>
          <a:xfrm>
            <a:off x="4968833" y="1082298"/>
            <a:ext cx="6816527"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US" sz="2400" dirty="0">
                <a:latin typeface="Arial"/>
                <a:cs typeface="Arial"/>
              </a:rPr>
              <a:t>You are </a:t>
            </a:r>
            <a:r>
              <a:rPr lang="en-US" sz="2400" b="1" dirty="0">
                <a:latin typeface="Arial"/>
                <a:cs typeface="Arial"/>
              </a:rPr>
              <a:t>strong enough</a:t>
            </a:r>
            <a:r>
              <a:rPr lang="en-US" sz="2400" dirty="0">
                <a:latin typeface="Arial"/>
                <a:cs typeface="Arial"/>
              </a:rPr>
              <a:t> to have a voice</a:t>
            </a:r>
          </a:p>
          <a:p>
            <a:pPr marL="228600" indent="-228600">
              <a:buFont typeface=""/>
              <a:buChar char="•"/>
            </a:pPr>
            <a:endParaRPr lang="en-US" sz="2400" dirty="0">
              <a:latin typeface="Arial"/>
              <a:cs typeface="Arial"/>
            </a:endParaRPr>
          </a:p>
          <a:p>
            <a:pPr marL="228600" indent="-228600">
              <a:buFont typeface=""/>
              <a:buChar char="•"/>
            </a:pPr>
            <a:r>
              <a:rPr lang="en-US" sz="2400" dirty="0">
                <a:latin typeface="Arial"/>
                <a:cs typeface="Arial"/>
              </a:rPr>
              <a:t>You don’t have to impress others - </a:t>
            </a:r>
            <a:r>
              <a:rPr lang="en-US" sz="2400" b="1" dirty="0">
                <a:latin typeface="Arial"/>
                <a:cs typeface="Arial"/>
              </a:rPr>
              <a:t>your health and future matter most</a:t>
            </a:r>
          </a:p>
          <a:p>
            <a:pPr marL="228600" indent="-228600">
              <a:buFont typeface=""/>
              <a:buChar char="•"/>
            </a:pPr>
            <a:endParaRPr lang="en-US" sz="2400" b="1" dirty="0">
              <a:latin typeface="Arial"/>
              <a:cs typeface="Arial"/>
            </a:endParaRPr>
          </a:p>
          <a:p>
            <a:pPr marL="228600" indent="-228600">
              <a:buFont typeface=""/>
              <a:buChar char="•"/>
            </a:pPr>
            <a:r>
              <a:rPr lang="en-US" sz="2400" dirty="0">
                <a:latin typeface="Arial"/>
                <a:cs typeface="Arial"/>
              </a:rPr>
              <a:t>Surround yourself with </a:t>
            </a:r>
            <a:r>
              <a:rPr lang="en-US" sz="2400" b="1" dirty="0">
                <a:latin typeface="Arial"/>
                <a:cs typeface="Arial"/>
              </a:rPr>
              <a:t>trusted friends</a:t>
            </a:r>
            <a:r>
              <a:rPr lang="en-US" sz="2400" dirty="0">
                <a:latin typeface="Arial"/>
                <a:cs typeface="Arial"/>
              </a:rPr>
              <a:t> who respect your decisions</a:t>
            </a:r>
          </a:p>
          <a:p>
            <a:pPr marL="228600" indent="-228600">
              <a:buFont typeface=""/>
              <a:buChar char="•"/>
            </a:pPr>
            <a:endParaRPr lang="en-US" sz="2400" dirty="0">
              <a:latin typeface="Arial"/>
              <a:cs typeface="Arial"/>
            </a:endParaRPr>
          </a:p>
          <a:p>
            <a:pPr marL="228600" indent="-228600">
              <a:buFont typeface=""/>
              <a:buChar char="•"/>
            </a:pPr>
            <a:r>
              <a:rPr lang="en-US" sz="2400" dirty="0">
                <a:latin typeface="Arial"/>
                <a:cs typeface="Arial"/>
              </a:rPr>
              <a:t>If you ever feel unsure, talk to an </a:t>
            </a:r>
            <a:r>
              <a:rPr lang="en-US" sz="2400" b="1" dirty="0">
                <a:latin typeface="Arial"/>
                <a:cs typeface="Arial"/>
              </a:rPr>
              <a:t>adult you trust</a:t>
            </a:r>
          </a:p>
          <a:p>
            <a:endParaRPr lang="en-US" sz="2400" b="1" dirty="0">
              <a:latin typeface="Arial"/>
              <a:cs typeface="Arial"/>
            </a:endParaRPr>
          </a:p>
          <a:p>
            <a:pPr>
              <a:buFont typeface=""/>
            </a:pPr>
            <a:r>
              <a:rPr lang="en-US" sz="2400" b="1" dirty="0">
                <a:latin typeface="Arial"/>
                <a:ea typeface="+mn-lt"/>
                <a:cs typeface="+mn-lt"/>
              </a:rPr>
              <a:t>Doing your thing is always braver than following the crowd.</a:t>
            </a:r>
            <a:endParaRPr lang="en-US" sz="2400" b="1" dirty="0">
              <a:latin typeface="Arial"/>
            </a:endParaRPr>
          </a:p>
          <a:p>
            <a:pPr marL="228600" indent="-228600">
              <a:buFont typeface=""/>
              <a:buChar char="•"/>
            </a:pPr>
            <a:endParaRPr lang="en-US" sz="2400" b="1" dirty="0"/>
          </a:p>
        </p:txBody>
      </p:sp>
      <p:pic>
        <p:nvPicPr>
          <p:cNvPr id="6" name="Picture 2" descr="A colorful rectangular sign with black text&#10;&#10;AI-generated content may be incorrect.">
            <a:extLst>
              <a:ext uri="{FF2B5EF4-FFF2-40B4-BE49-F238E27FC236}">
                <a16:creationId xmlns:a16="http://schemas.microsoft.com/office/drawing/2014/main" id="{4965C388-47D7-48F5-B847-55442C1314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6447" y="5621067"/>
            <a:ext cx="1667409" cy="1244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97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AE0CBF-1E41-4D26-AA1D-FF141EDEF5C3}"/>
              </a:ext>
            </a:extLst>
          </p:cNvPr>
          <p:cNvSpPr/>
          <p:nvPr/>
        </p:nvSpPr>
        <p:spPr>
          <a:xfrm>
            <a:off x="-5389" y="-4618"/>
            <a:ext cx="12197389" cy="868074"/>
          </a:xfrm>
          <a:prstGeom prst="rect">
            <a:avLst/>
          </a:prstGeom>
          <a:solidFill>
            <a:schemeClr val="accent2"/>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87171" tIns="43585" rIns="87171" bIns="43585" anchor="ctr"/>
          <a:lstStyle/>
          <a:p>
            <a:pPr algn="ctr">
              <a:defRPr/>
            </a:pPr>
            <a:r>
              <a:rPr lang="en-GB" sz="3600" b="1" dirty="0">
                <a:solidFill>
                  <a:schemeClr val="bg1"/>
                </a:solidFill>
                <a:latin typeface="Segoe UI" panose="020B0502040204020203" pitchFamily="34" charset="0"/>
                <a:cs typeface="Segoe UI" panose="020B0502040204020203" pitchFamily="34" charset="0"/>
              </a:rPr>
              <a:t>Activity: 4 Corners: True or False?</a:t>
            </a:r>
            <a:endParaRPr lang="en-US" sz="3600" dirty="0">
              <a:solidFill>
                <a:schemeClr val="bg1"/>
              </a:solidFill>
              <a:latin typeface="Segoe UI" panose="020B0502040204020203" pitchFamily="34" charset="0"/>
              <a:cs typeface="Segoe UI" panose="020B0502040204020203" pitchFamily="34" charset="0"/>
            </a:endParaRPr>
          </a:p>
        </p:txBody>
      </p:sp>
      <p:sp>
        <p:nvSpPr>
          <p:cNvPr id="12" name="TextBox 11">
            <a:extLst>
              <a:ext uri="{FF2B5EF4-FFF2-40B4-BE49-F238E27FC236}">
                <a16:creationId xmlns:a16="http://schemas.microsoft.com/office/drawing/2014/main" id="{C8410915-B9EE-7EF7-AF14-650C801F2BC0}"/>
              </a:ext>
            </a:extLst>
          </p:cNvPr>
          <p:cNvSpPr txBox="1"/>
          <p:nvPr/>
        </p:nvSpPr>
        <p:spPr>
          <a:xfrm>
            <a:off x="1340646" y="1223189"/>
            <a:ext cx="9616343" cy="45550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GB" sz="2000" b="1" dirty="0">
                <a:latin typeface="Segoe UI" panose="020B0502040204020203" pitchFamily="34" charset="0"/>
                <a:ea typeface="Calibri"/>
                <a:cs typeface="Segoe UI" panose="020B0502040204020203" pitchFamily="34" charset="0"/>
              </a:rPr>
              <a:t>Around the room are 4 statements. </a:t>
            </a:r>
          </a:p>
          <a:p>
            <a:pPr algn="ctr">
              <a:lnSpc>
                <a:spcPct val="150000"/>
              </a:lnSpc>
            </a:pPr>
            <a:r>
              <a:rPr lang="en-GB" sz="2000" b="1" dirty="0">
                <a:latin typeface="Segoe UI"/>
                <a:ea typeface="Calibri"/>
                <a:cs typeface="Segoe UI"/>
              </a:rPr>
              <a:t>Visit them, discuss and decide true or false.</a:t>
            </a:r>
          </a:p>
          <a:p>
            <a:pPr algn="ctr">
              <a:lnSpc>
                <a:spcPct val="150000"/>
              </a:lnSpc>
            </a:pPr>
            <a:endParaRPr lang="en-GB" sz="2000" b="1" dirty="0">
              <a:latin typeface="Segoe UI" panose="020B0502040204020203" pitchFamily="34" charset="0"/>
              <a:ea typeface="Calibri"/>
              <a:cs typeface="Segoe UI" panose="020B0502040204020203" pitchFamily="34" charset="0"/>
            </a:endParaRPr>
          </a:p>
          <a:p>
            <a:endParaRPr lang="en-GB" sz="2000" b="1" dirty="0">
              <a:latin typeface="Segoe UI" panose="020B0502040204020203" pitchFamily="34" charset="0"/>
              <a:ea typeface="Calibri"/>
              <a:cs typeface="Segoe UI" panose="020B0502040204020203" pitchFamily="34" charset="0"/>
            </a:endParaRPr>
          </a:p>
          <a:p>
            <a:pPr marL="514350" indent="-514350" algn="ctr">
              <a:buAutoNum type="arabicPeriod"/>
            </a:pPr>
            <a:r>
              <a:rPr lang="en-GB" sz="2000" dirty="0">
                <a:latin typeface="Segoe UI" panose="020B0502040204020203" pitchFamily="34" charset="0"/>
                <a:ea typeface="Calibri"/>
                <a:cs typeface="Segoe UI" panose="020B0502040204020203" pitchFamily="34" charset="0"/>
              </a:rPr>
              <a:t>Vapes support adults who smoke to stop.​</a:t>
            </a:r>
            <a:endParaRPr lang="en-US" sz="2000" dirty="0">
              <a:latin typeface="Segoe UI" panose="020B0502040204020203" pitchFamily="34" charset="0"/>
              <a:ea typeface="Calibri"/>
              <a:cs typeface="Segoe UI" panose="020B0502040204020203" pitchFamily="34" charset="0"/>
            </a:endParaRPr>
          </a:p>
          <a:p>
            <a:pPr algn="ctr"/>
            <a:r>
              <a:rPr lang="en-GB" sz="2000" dirty="0">
                <a:latin typeface="Segoe UI" panose="020B0502040204020203" pitchFamily="34" charset="0"/>
                <a:ea typeface="Calibri"/>
                <a:cs typeface="Segoe UI" panose="020B0502040204020203" pitchFamily="34" charset="0"/>
              </a:rPr>
              <a:t> </a:t>
            </a:r>
          </a:p>
          <a:p>
            <a:pPr algn="ctr"/>
            <a:r>
              <a:rPr lang="en-GB" sz="2000" dirty="0">
                <a:latin typeface="Segoe UI" panose="020B0502040204020203" pitchFamily="34" charset="0"/>
                <a:ea typeface="Calibri"/>
                <a:cs typeface="Segoe UI" panose="020B0502040204020203" pitchFamily="34" charset="0"/>
              </a:rPr>
              <a:t> 2. All vapes have the same amount of nicotine.</a:t>
            </a:r>
          </a:p>
          <a:p>
            <a:pPr algn="ctr"/>
            <a:endParaRPr lang="en-US" sz="2000" dirty="0">
              <a:latin typeface="Segoe UI" panose="020B0502040204020203" pitchFamily="34" charset="0"/>
              <a:ea typeface="Calibri"/>
              <a:cs typeface="Segoe UI" panose="020B0502040204020203" pitchFamily="34" charset="0"/>
            </a:endParaRPr>
          </a:p>
          <a:p>
            <a:pPr algn="ctr"/>
            <a:r>
              <a:rPr lang="en-GB" sz="2000" dirty="0">
                <a:latin typeface="Segoe UI"/>
                <a:ea typeface="Calibri"/>
                <a:cs typeface="Segoe UI"/>
              </a:rPr>
              <a:t>3. There are no laws in the UK around vaping. </a:t>
            </a:r>
            <a:endParaRPr lang="en-US" sz="2000" dirty="0">
              <a:latin typeface="Segoe UI"/>
              <a:ea typeface="Calibri"/>
              <a:cs typeface="Segoe UI"/>
            </a:endParaRPr>
          </a:p>
          <a:p>
            <a:pPr algn="ctr"/>
            <a:endParaRPr lang="en-GB" sz="2000" dirty="0">
              <a:latin typeface="Segoe UI" panose="020B0502040204020203" pitchFamily="34" charset="0"/>
              <a:ea typeface="Calibri"/>
              <a:cs typeface="Segoe UI" panose="020B0502040204020203" pitchFamily="34" charset="0"/>
            </a:endParaRPr>
          </a:p>
          <a:p>
            <a:pPr algn="ctr"/>
            <a:r>
              <a:rPr lang="en-GB" sz="2000" dirty="0">
                <a:latin typeface="Segoe UI"/>
                <a:ea typeface="Calibri"/>
                <a:cs typeface="Segoe UI"/>
              </a:rPr>
              <a:t>4. If someone does not smoke, they should not vape.</a:t>
            </a:r>
            <a:endParaRPr lang="en-GB" sz="2000" dirty="0">
              <a:latin typeface="Segoe UI" panose="020B0502040204020203" pitchFamily="34" charset="0"/>
              <a:ea typeface="Calibri"/>
              <a:cs typeface="Segoe UI" panose="020B0502040204020203" pitchFamily="34" charset="0"/>
            </a:endParaRPr>
          </a:p>
          <a:p>
            <a:pPr algn="ctr"/>
            <a:endParaRPr lang="en-GB" sz="2000" dirty="0">
              <a:latin typeface="Segoe UI" panose="020B0502040204020203" pitchFamily="34" charset="0"/>
              <a:ea typeface="Calibri"/>
              <a:cs typeface="Segoe UI" panose="020B0502040204020203" pitchFamily="34" charset="0"/>
            </a:endParaRPr>
          </a:p>
          <a:p>
            <a:pPr algn="ctr"/>
            <a:endParaRPr lang="en-GB" sz="2000" dirty="0">
              <a:latin typeface="Segoe UI" panose="020B0502040204020203" pitchFamily="34" charset="0"/>
              <a:ea typeface="Calibri"/>
              <a:cs typeface="Segoe UI" panose="020B0502040204020203" pitchFamily="34" charset="0"/>
            </a:endParaRPr>
          </a:p>
        </p:txBody>
      </p:sp>
      <p:sp>
        <p:nvSpPr>
          <p:cNvPr id="2" name="Right Triangle 1">
            <a:extLst>
              <a:ext uri="{FF2B5EF4-FFF2-40B4-BE49-F238E27FC236}">
                <a16:creationId xmlns:a16="http://schemas.microsoft.com/office/drawing/2014/main" id="{ADAB2018-2EF3-582F-A0EF-C7851128AFBA}"/>
              </a:ext>
            </a:extLst>
          </p:cNvPr>
          <p:cNvSpPr/>
          <p:nvPr/>
        </p:nvSpPr>
        <p:spPr>
          <a:xfrm>
            <a:off x="0" y="5179671"/>
            <a:ext cx="1551008" cy="1678329"/>
          </a:xfrm>
          <a:prstGeom prst="r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Triangle 2">
            <a:extLst>
              <a:ext uri="{FF2B5EF4-FFF2-40B4-BE49-F238E27FC236}">
                <a16:creationId xmlns:a16="http://schemas.microsoft.com/office/drawing/2014/main" id="{2C764845-2B87-4217-4AFA-726142BBD26A}"/>
              </a:ext>
            </a:extLst>
          </p:cNvPr>
          <p:cNvSpPr/>
          <p:nvPr/>
        </p:nvSpPr>
        <p:spPr>
          <a:xfrm rot="5400000">
            <a:off x="63660" y="811258"/>
            <a:ext cx="1551008" cy="1678329"/>
          </a:xfrm>
          <a:prstGeom prst="r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ight Triangle 4">
            <a:extLst>
              <a:ext uri="{FF2B5EF4-FFF2-40B4-BE49-F238E27FC236}">
                <a16:creationId xmlns:a16="http://schemas.microsoft.com/office/drawing/2014/main" id="{A5531467-3216-F8D3-E8E3-519FD0AFFA6C}"/>
              </a:ext>
            </a:extLst>
          </p:cNvPr>
          <p:cNvSpPr/>
          <p:nvPr/>
        </p:nvSpPr>
        <p:spPr>
          <a:xfrm rot="16200000">
            <a:off x="10543700" y="5215115"/>
            <a:ext cx="1551008" cy="1678329"/>
          </a:xfrm>
          <a:prstGeom prst="r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56E813D6-3D6E-EA6C-39D3-17ADAF9745AE}"/>
              </a:ext>
            </a:extLst>
          </p:cNvPr>
          <p:cNvSpPr/>
          <p:nvPr/>
        </p:nvSpPr>
        <p:spPr>
          <a:xfrm rot="10800000">
            <a:off x="10607361" y="902139"/>
            <a:ext cx="1551008" cy="1678329"/>
          </a:xfrm>
          <a:prstGeom prst="r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3021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5D585-BAAF-3A94-0AD5-DA853C4BA875}"/>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845241C2-CD39-E99E-8621-D90066A7118F}"/>
              </a:ext>
            </a:extLst>
          </p:cNvPr>
          <p:cNvSpPr txBox="1">
            <a:spLocks/>
          </p:cNvSpPr>
          <p:nvPr/>
        </p:nvSpPr>
        <p:spPr>
          <a:xfrm>
            <a:off x="4379" y="-1"/>
            <a:ext cx="12187621" cy="1170437"/>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2800" b="1" dirty="0">
              <a:latin typeface="Arial" panose="020B0604020202020204" pitchFamily="34" charset="0"/>
              <a:cs typeface="Arial" panose="020B0604020202020204" pitchFamily="34" charset="0"/>
            </a:endParaRPr>
          </a:p>
          <a:p>
            <a:pPr algn="ctr"/>
            <a:r>
              <a:rPr lang="en-US" sz="3200" b="1" dirty="0">
                <a:latin typeface="Segoe UI" panose="020B0502040204020203" pitchFamily="34" charset="0"/>
                <a:cs typeface="Segoe UI" panose="020B0502040204020203" pitchFamily="34" charset="0"/>
              </a:rPr>
              <a:t>Vapes and the environment!</a:t>
            </a:r>
            <a:endParaRPr lang="en-US" sz="3200" dirty="0">
              <a:latin typeface="Segoe UI" panose="020B0502040204020203" pitchFamily="34" charset="0"/>
              <a:cs typeface="Segoe UI" panose="020B0502040204020203" pitchFamily="34" charset="0"/>
            </a:endParaRPr>
          </a:p>
          <a:p>
            <a:pPr algn="ctr"/>
            <a:r>
              <a:rPr lang="en-US" sz="3200" b="1" dirty="0">
                <a:effectLst>
                  <a:outerShdw blurRad="50800" dist="38100" dir="2700000" algn="tl" rotWithShape="0">
                    <a:prstClr val="black">
                      <a:alpha val="40000"/>
                    </a:prstClr>
                  </a:outerShdw>
                </a:effectLst>
                <a:latin typeface="Segoe UI"/>
                <a:cs typeface="Segoe UI"/>
              </a:rPr>
              <a:t> </a:t>
            </a:r>
          </a:p>
        </p:txBody>
      </p:sp>
      <p:pic>
        <p:nvPicPr>
          <p:cNvPr id="18" name="Picture 17" descr="A cartoon of a planet&#10;&#10;AI-generated content may be incorrect.">
            <a:extLst>
              <a:ext uri="{FF2B5EF4-FFF2-40B4-BE49-F238E27FC236}">
                <a16:creationId xmlns:a16="http://schemas.microsoft.com/office/drawing/2014/main" id="{624699BA-0DDC-48DD-857B-813843B023C3}"/>
              </a:ext>
            </a:extLst>
          </p:cNvPr>
          <p:cNvPicPr>
            <a:picLocks noChangeAspect="1"/>
          </p:cNvPicPr>
          <p:nvPr/>
        </p:nvPicPr>
        <p:blipFill>
          <a:blip r:embed="rId3"/>
          <a:stretch>
            <a:fillRect/>
          </a:stretch>
        </p:blipFill>
        <p:spPr>
          <a:xfrm>
            <a:off x="1" y="1325923"/>
            <a:ext cx="6166396" cy="5587802"/>
          </a:xfrm>
          <a:prstGeom prst="rect">
            <a:avLst/>
          </a:prstGeom>
          <a:ln>
            <a:noFill/>
          </a:ln>
        </p:spPr>
      </p:pic>
      <p:pic>
        <p:nvPicPr>
          <p:cNvPr id="11" name="Picture 2" descr="A colorful rectangular sign with black text&#10;&#10;AI-generated content may be incorrect.">
            <a:extLst>
              <a:ext uri="{FF2B5EF4-FFF2-40B4-BE49-F238E27FC236}">
                <a16:creationId xmlns:a16="http://schemas.microsoft.com/office/drawing/2014/main" id="{E4B2B81F-31AC-40BC-9EA9-6DA737911F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47379" y="80924"/>
            <a:ext cx="1667409" cy="12449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hand holding a group of objects on a beach&#10;&#10;AI-generated content may be incorrect.">
            <a:extLst>
              <a:ext uri="{FF2B5EF4-FFF2-40B4-BE49-F238E27FC236}">
                <a16:creationId xmlns:a16="http://schemas.microsoft.com/office/drawing/2014/main" id="{29647F2B-58D2-4BC7-AE17-BA7D3DFF18D2}"/>
              </a:ext>
            </a:extLst>
          </p:cNvPr>
          <p:cNvPicPr>
            <a:picLocks noChangeAspect="1"/>
          </p:cNvPicPr>
          <p:nvPr/>
        </p:nvPicPr>
        <p:blipFill>
          <a:blip r:embed="rId5"/>
          <a:stretch>
            <a:fillRect/>
          </a:stretch>
        </p:blipFill>
        <p:spPr>
          <a:xfrm>
            <a:off x="6801855" y="1687502"/>
            <a:ext cx="4742169" cy="48646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89758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52F91-7C3C-4533-7FB3-13D4E82729B7}"/>
            </a:ext>
          </a:extLst>
        </p:cNvPr>
        <p:cNvGrpSpPr/>
        <p:nvPr/>
      </p:nvGrpSpPr>
      <p:grpSpPr>
        <a:xfrm>
          <a:off x="0" y="0"/>
          <a:ext cx="0" cy="0"/>
          <a:chOff x="0" y="0"/>
          <a:chExt cx="0" cy="0"/>
        </a:xfrm>
      </p:grpSpPr>
      <p:pic>
        <p:nvPicPr>
          <p:cNvPr id="52" name="Picture 51" descr="A purple and white rectangular speech bubble&#10;&#10;AI-generated content may be incorrect.">
            <a:extLst>
              <a:ext uri="{FF2B5EF4-FFF2-40B4-BE49-F238E27FC236}">
                <a16:creationId xmlns:a16="http://schemas.microsoft.com/office/drawing/2014/main" id="{30C47A5A-9598-0664-1466-8D091FA22D2C}"/>
              </a:ext>
            </a:extLst>
          </p:cNvPr>
          <p:cNvPicPr>
            <a:picLocks noChangeAspect="1"/>
          </p:cNvPicPr>
          <p:nvPr/>
        </p:nvPicPr>
        <p:blipFill>
          <a:blip r:embed="rId3"/>
          <a:stretch>
            <a:fillRect/>
          </a:stretch>
        </p:blipFill>
        <p:spPr>
          <a:xfrm>
            <a:off x="8174621" y="1237946"/>
            <a:ext cx="3785803" cy="2789538"/>
          </a:xfrm>
          <a:prstGeom prst="rect">
            <a:avLst/>
          </a:prstGeom>
          <a:ln>
            <a:solidFill>
              <a:schemeClr val="bg1"/>
            </a:solidFill>
          </a:ln>
        </p:spPr>
      </p:pic>
      <p:pic>
        <p:nvPicPr>
          <p:cNvPr id="51" name="Picture 50" descr="A purple and white rectangular speech bubble&#10;&#10;AI-generated content may be incorrect.">
            <a:extLst>
              <a:ext uri="{FF2B5EF4-FFF2-40B4-BE49-F238E27FC236}">
                <a16:creationId xmlns:a16="http://schemas.microsoft.com/office/drawing/2014/main" id="{B83A84F5-413E-7D3F-D93A-65E55165F4CF}"/>
              </a:ext>
            </a:extLst>
          </p:cNvPr>
          <p:cNvPicPr>
            <a:picLocks noChangeAspect="1"/>
          </p:cNvPicPr>
          <p:nvPr/>
        </p:nvPicPr>
        <p:blipFill>
          <a:blip r:embed="rId3"/>
          <a:stretch>
            <a:fillRect/>
          </a:stretch>
        </p:blipFill>
        <p:spPr>
          <a:xfrm>
            <a:off x="4053408" y="1316667"/>
            <a:ext cx="3785803" cy="2789538"/>
          </a:xfrm>
          <a:prstGeom prst="rect">
            <a:avLst/>
          </a:prstGeom>
          <a:ln>
            <a:solidFill>
              <a:schemeClr val="bg1"/>
            </a:solidFill>
          </a:ln>
        </p:spPr>
      </p:pic>
      <p:pic>
        <p:nvPicPr>
          <p:cNvPr id="47" name="Picture 46" descr="A purple and white rectangular speech bubble&#10;&#10;AI-generated content may be incorrect.">
            <a:extLst>
              <a:ext uri="{FF2B5EF4-FFF2-40B4-BE49-F238E27FC236}">
                <a16:creationId xmlns:a16="http://schemas.microsoft.com/office/drawing/2014/main" id="{11D3B53A-DDAF-7775-45BA-B5665EBBEFA1}"/>
              </a:ext>
            </a:extLst>
          </p:cNvPr>
          <p:cNvPicPr>
            <a:picLocks noChangeAspect="1"/>
          </p:cNvPicPr>
          <p:nvPr/>
        </p:nvPicPr>
        <p:blipFill>
          <a:blip r:embed="rId3"/>
          <a:stretch>
            <a:fillRect/>
          </a:stretch>
        </p:blipFill>
        <p:spPr>
          <a:xfrm>
            <a:off x="-32773" y="1435747"/>
            <a:ext cx="3785803" cy="2789538"/>
          </a:xfrm>
          <a:prstGeom prst="rect">
            <a:avLst/>
          </a:prstGeom>
          <a:ln>
            <a:solidFill>
              <a:schemeClr val="bg1"/>
            </a:solidFill>
          </a:ln>
        </p:spPr>
      </p:pic>
      <p:sp>
        <p:nvSpPr>
          <p:cNvPr id="2" name="Title 5">
            <a:extLst>
              <a:ext uri="{FF2B5EF4-FFF2-40B4-BE49-F238E27FC236}">
                <a16:creationId xmlns:a16="http://schemas.microsoft.com/office/drawing/2014/main" id="{1E9F19AF-71CE-0095-B0C1-AEDC2685B53A}"/>
              </a:ext>
            </a:extLst>
          </p:cNvPr>
          <p:cNvSpPr txBox="1">
            <a:spLocks/>
          </p:cNvSpPr>
          <p:nvPr/>
        </p:nvSpPr>
        <p:spPr>
          <a:xfrm>
            <a:off x="4379" y="-1"/>
            <a:ext cx="12187621" cy="1170437"/>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2800" b="1" dirty="0">
              <a:latin typeface="Arial" panose="020B0604020202020204" pitchFamily="34" charset="0"/>
              <a:cs typeface="Arial" panose="020B0604020202020204" pitchFamily="34" charset="0"/>
            </a:endParaRPr>
          </a:p>
          <a:p>
            <a:pPr algn="ctr"/>
            <a:r>
              <a:rPr lang="en-US" sz="3200" b="1" dirty="0">
                <a:latin typeface="Segoe UI" panose="020B0502040204020203" pitchFamily="34" charset="0"/>
                <a:cs typeface="Segoe UI" panose="020B0502040204020203" pitchFamily="34" charset="0"/>
              </a:rPr>
              <a:t>Do you know how vapes impact the environment?</a:t>
            </a:r>
            <a:endParaRPr lang="en-US" sz="3200" dirty="0">
              <a:latin typeface="Segoe UI" panose="020B0502040204020203" pitchFamily="34" charset="0"/>
              <a:cs typeface="Segoe UI" panose="020B0502040204020203" pitchFamily="34" charset="0"/>
            </a:endParaRPr>
          </a:p>
          <a:p>
            <a:pPr algn="ctr"/>
            <a:r>
              <a:rPr lang="en-US" sz="3200" b="1" dirty="0">
                <a:effectLst>
                  <a:outerShdw blurRad="50800" dist="38100" dir="2700000" algn="tl" rotWithShape="0">
                    <a:prstClr val="black">
                      <a:alpha val="40000"/>
                    </a:prstClr>
                  </a:outerShdw>
                </a:effectLst>
                <a:latin typeface="Segoe UI"/>
                <a:cs typeface="Segoe UI"/>
              </a:rPr>
              <a:t> </a:t>
            </a:r>
          </a:p>
        </p:txBody>
      </p:sp>
      <p:pic>
        <p:nvPicPr>
          <p:cNvPr id="18" name="Picture 17" descr="A cartoon of a planet&#10;&#10;AI-generated content may be incorrect.">
            <a:extLst>
              <a:ext uri="{FF2B5EF4-FFF2-40B4-BE49-F238E27FC236}">
                <a16:creationId xmlns:a16="http://schemas.microsoft.com/office/drawing/2014/main" id="{140C5660-B26A-4445-5C0D-662E30B12728}"/>
              </a:ext>
            </a:extLst>
          </p:cNvPr>
          <p:cNvPicPr>
            <a:picLocks noChangeAspect="1"/>
          </p:cNvPicPr>
          <p:nvPr/>
        </p:nvPicPr>
        <p:blipFill>
          <a:blip r:embed="rId4"/>
          <a:stretch>
            <a:fillRect/>
          </a:stretch>
        </p:blipFill>
        <p:spPr>
          <a:xfrm>
            <a:off x="4693811" y="4252436"/>
            <a:ext cx="2846360" cy="2579285"/>
          </a:xfrm>
          <a:prstGeom prst="rect">
            <a:avLst/>
          </a:prstGeom>
          <a:ln>
            <a:noFill/>
          </a:ln>
        </p:spPr>
      </p:pic>
      <p:pic>
        <p:nvPicPr>
          <p:cNvPr id="11" name="Picture 2" descr="A colorful rectangular sign with black text&#10;&#10;AI-generated content may be incorrect.">
            <a:extLst>
              <a:ext uri="{FF2B5EF4-FFF2-40B4-BE49-F238E27FC236}">
                <a16:creationId xmlns:a16="http://schemas.microsoft.com/office/drawing/2014/main" id="{993C6CD1-90BD-4F44-A61A-9C5AA4313D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26983" y="5387552"/>
            <a:ext cx="1667409" cy="1244999"/>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Oval 11">
            <a:extLst>
              <a:ext uri="{FF2B5EF4-FFF2-40B4-BE49-F238E27FC236}">
                <a16:creationId xmlns:a16="http://schemas.microsoft.com/office/drawing/2014/main" id="{174150AB-A358-2684-F183-CF56001B3D20}"/>
              </a:ext>
            </a:extLst>
          </p:cNvPr>
          <p:cNvSpPr/>
          <p:nvPr/>
        </p:nvSpPr>
        <p:spPr>
          <a:xfrm rot="-5220000" flipH="1">
            <a:off x="1283854" y="3399064"/>
            <a:ext cx="2014636" cy="3856548"/>
          </a:xfrm>
          <a:prstGeom prst="wedgeEllipseCallout">
            <a:avLst/>
          </a:prstGeom>
          <a:solidFill>
            <a:schemeClr val="bg1"/>
          </a:solidFill>
          <a:ln w="76200">
            <a:solidFill>
              <a:srgbClr val="8D24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a:p>
        </p:txBody>
      </p:sp>
      <p:sp>
        <p:nvSpPr>
          <p:cNvPr id="3" name="TextBox 2">
            <a:extLst>
              <a:ext uri="{FF2B5EF4-FFF2-40B4-BE49-F238E27FC236}">
                <a16:creationId xmlns:a16="http://schemas.microsoft.com/office/drawing/2014/main" id="{65A2B9AF-228A-6454-9001-EADD0DB20C8C}"/>
              </a:ext>
            </a:extLst>
          </p:cNvPr>
          <p:cNvSpPr txBox="1"/>
          <p:nvPr/>
        </p:nvSpPr>
        <p:spPr>
          <a:xfrm>
            <a:off x="1244005" y="4663893"/>
            <a:ext cx="2509025" cy="1323439"/>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Discuss what you remember about how vapes affect the environment.</a:t>
            </a:r>
          </a:p>
        </p:txBody>
      </p:sp>
      <p:pic>
        <p:nvPicPr>
          <p:cNvPr id="4" name="Picture 3" descr="A hand holding a group of objects on a beach&#10;&#10;AI-generated content may be incorrect.">
            <a:extLst>
              <a:ext uri="{FF2B5EF4-FFF2-40B4-BE49-F238E27FC236}">
                <a16:creationId xmlns:a16="http://schemas.microsoft.com/office/drawing/2014/main" id="{20848735-7012-2252-A26E-24A71FCD7CDE}"/>
              </a:ext>
            </a:extLst>
          </p:cNvPr>
          <p:cNvPicPr>
            <a:picLocks noChangeAspect="1"/>
          </p:cNvPicPr>
          <p:nvPr/>
        </p:nvPicPr>
        <p:blipFill>
          <a:blip r:embed="rId6"/>
          <a:stretch>
            <a:fillRect/>
          </a:stretch>
        </p:blipFill>
        <p:spPr>
          <a:xfrm>
            <a:off x="7510397" y="4027484"/>
            <a:ext cx="2539481" cy="260506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0622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ADDB776-2B49-B3A9-0C08-D17D2AA25265}"/>
              </a:ext>
            </a:extLst>
          </p:cNvPr>
          <p:cNvSpPr txBox="1">
            <a:spLocks/>
          </p:cNvSpPr>
          <p:nvPr/>
        </p:nvSpPr>
        <p:spPr>
          <a:xfrm>
            <a:off x="0" y="-104617"/>
            <a:ext cx="12192000" cy="1093445"/>
          </a:xfrm>
          <a:prstGeom prst="rect">
            <a:avLst/>
          </a:prstGeom>
          <a:solidFill>
            <a:srgbClr val="ED7D3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200" b="1" dirty="0">
                <a:solidFill>
                  <a:schemeClr val="bg1"/>
                </a:solidFill>
                <a:effectLst>
                  <a:outerShdw blurRad="50800" dist="38100" dir="2700000" algn="tl" rotWithShape="0">
                    <a:prstClr val="black">
                      <a:alpha val="40000"/>
                    </a:prstClr>
                  </a:outerShdw>
                </a:effectLst>
                <a:latin typeface="Arial"/>
                <a:cs typeface="Arial"/>
              </a:rPr>
              <a:t>What are vapes made from?</a:t>
            </a:r>
            <a:endParaRPr lang="en-US" sz="32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4133F1B-5040-797B-EE8F-087901FA9A28}"/>
              </a:ext>
            </a:extLst>
          </p:cNvPr>
          <p:cNvSpPr txBox="1"/>
          <p:nvPr/>
        </p:nvSpPr>
        <p:spPr>
          <a:xfrm>
            <a:off x="252248" y="1187669"/>
            <a:ext cx="5851055"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latin typeface="Segoe UI" panose="020B0502040204020203" pitchFamily="34" charset="0"/>
                <a:cs typeface="Segoe UI" panose="020B0502040204020203" pitchFamily="34" charset="0"/>
              </a:rPr>
              <a:t>Vapes are made from materials which are difficult to recycle such as: </a:t>
            </a:r>
          </a:p>
          <a:p>
            <a:endParaRPr lang="en-GB" sz="3200" dirty="0">
              <a:latin typeface="Segoe UI" panose="020B0502040204020203" pitchFamily="34" charset="0"/>
              <a:cs typeface="Segoe UI" panose="020B0502040204020203" pitchFamily="34" charset="0"/>
            </a:endParaRPr>
          </a:p>
          <a:p>
            <a:r>
              <a:rPr lang="en-GB" sz="3200" dirty="0">
                <a:latin typeface="Segoe UI" panose="020B0502040204020203" pitchFamily="34" charset="0"/>
                <a:cs typeface="Segoe UI" panose="020B0502040204020203" pitchFamily="34" charset="0"/>
              </a:rPr>
              <a:t>plastic, foam, aluminium and lithium. </a:t>
            </a:r>
          </a:p>
          <a:p>
            <a:endParaRPr lang="en-GB" sz="3200" dirty="0">
              <a:latin typeface="Segoe UI" panose="020B0502040204020203" pitchFamily="34" charset="0"/>
              <a:cs typeface="Segoe UI" panose="020B0502040204020203" pitchFamily="34" charset="0"/>
            </a:endParaRPr>
          </a:p>
          <a:p>
            <a:r>
              <a:rPr lang="en-GB" sz="3200" dirty="0">
                <a:latin typeface="Segoe UI" panose="020B0502040204020203" pitchFamily="34" charset="0"/>
                <a:cs typeface="Segoe UI" panose="020B0502040204020203" pitchFamily="34" charset="0"/>
              </a:rPr>
              <a:t>They also contain lithium - ion batteries that can make them a fire risk</a:t>
            </a:r>
          </a:p>
        </p:txBody>
      </p:sp>
      <p:pic>
        <p:nvPicPr>
          <p:cNvPr id="1026" name="Picture 2">
            <a:extLst>
              <a:ext uri="{FF2B5EF4-FFF2-40B4-BE49-F238E27FC236}">
                <a16:creationId xmlns:a16="http://schemas.microsoft.com/office/drawing/2014/main" id="{69A32CF6-A8D8-4511-998C-8A02C761E1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15"/>
          <a:stretch/>
        </p:blipFill>
        <p:spPr bwMode="auto">
          <a:xfrm>
            <a:off x="6310464" y="836428"/>
            <a:ext cx="5851056" cy="60215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A colorful rectangular sign with black text&#10;&#10;AI-generated content may be incorrect.">
            <a:extLst>
              <a:ext uri="{FF2B5EF4-FFF2-40B4-BE49-F238E27FC236}">
                <a16:creationId xmlns:a16="http://schemas.microsoft.com/office/drawing/2014/main" id="{D80A11A6-82E3-437D-B256-1C360AD386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1695" y="-104617"/>
            <a:ext cx="1513702" cy="1130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368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a:extLst>
              <a:ext uri="{FF2B5EF4-FFF2-40B4-BE49-F238E27FC236}">
                <a16:creationId xmlns:a16="http://schemas.microsoft.com/office/drawing/2014/main" id="{EC73D9D2-F5B0-2FD7-FD61-4E197907DFF9}"/>
              </a:ext>
            </a:extLst>
          </p:cNvPr>
          <p:cNvSpPr>
            <a:spLocks noGrp="1"/>
          </p:cNvSpPr>
          <p:nvPr>
            <p:ph idx="1"/>
          </p:nvPr>
        </p:nvSpPr>
        <p:spPr>
          <a:xfrm>
            <a:off x="548639" y="1068956"/>
            <a:ext cx="11186161" cy="4626707"/>
          </a:xfrm>
        </p:spPr>
        <p:txBody>
          <a:bodyPr/>
          <a:lstStyle/>
          <a:p>
            <a:pPr marL="0" indent="0">
              <a:buNone/>
              <a:defRPr/>
            </a:pPr>
            <a:r>
              <a:rPr lang="en-GB" sz="2000" dirty="0">
                <a:latin typeface="Segoe UI" panose="020B0502040204020203" pitchFamily="34" charset="0"/>
                <a:cs typeface="Segoe UI" panose="020B0502040204020203" pitchFamily="34" charset="0"/>
              </a:rPr>
              <a:t>Vape waste is harmful to our environment. </a:t>
            </a:r>
          </a:p>
          <a:p>
            <a:pPr marL="0" indent="0">
              <a:buNone/>
              <a:defRPr/>
            </a:pPr>
            <a:r>
              <a:rPr lang="en-US" sz="2000" dirty="0">
                <a:latin typeface="Segoe UI" panose="020B0502040204020203" pitchFamily="34" charset="0"/>
                <a:cs typeface="Segoe UI" panose="020B0502040204020203" pitchFamily="34" charset="0"/>
              </a:rPr>
              <a:t>Vapes contain</a:t>
            </a:r>
            <a:r>
              <a:rPr lang="en-US" sz="2000" dirty="0">
                <a:latin typeface="Segoe UI" panose="020B0502040204020203" pitchFamily="34" charset="0"/>
                <a:ea typeface="Calibri"/>
                <a:cs typeface="Segoe UI" panose="020B0502040204020203" pitchFamily="34" charset="0"/>
              </a:rPr>
              <a:t>:</a:t>
            </a:r>
          </a:p>
          <a:p>
            <a:pPr>
              <a:defRPr/>
            </a:pPr>
            <a:r>
              <a:rPr lang="en-US" sz="2000" dirty="0">
                <a:latin typeface="Segoe UI" panose="020B0502040204020203" pitchFamily="34" charset="0"/>
                <a:ea typeface="Calibri"/>
                <a:cs typeface="Segoe UI" panose="020B0502040204020203" pitchFamily="34" charset="0"/>
              </a:rPr>
              <a:t>Plastic waste</a:t>
            </a:r>
            <a:endParaRPr lang="en-US" sz="2000" dirty="0">
              <a:latin typeface="Segoe UI" panose="020B0502040204020203" pitchFamily="34" charset="0"/>
              <a:cs typeface="Segoe UI" panose="020B0502040204020203" pitchFamily="34" charset="0"/>
            </a:endParaRPr>
          </a:p>
          <a:p>
            <a:pPr>
              <a:defRPr/>
            </a:pPr>
            <a:r>
              <a:rPr lang="en-US" sz="2000" dirty="0">
                <a:latin typeface="Segoe UI" panose="020B0502040204020203" pitchFamily="34" charset="0"/>
                <a:ea typeface="Calibri"/>
                <a:cs typeface="Segoe UI" panose="020B0502040204020203" pitchFamily="34" charset="0"/>
              </a:rPr>
              <a:t>Electronic waste</a:t>
            </a:r>
            <a:endParaRPr lang="en-US" sz="2000" dirty="0">
              <a:latin typeface="Segoe UI" panose="020B0502040204020203" pitchFamily="34" charset="0"/>
              <a:cs typeface="Segoe UI" panose="020B0502040204020203" pitchFamily="34" charset="0"/>
            </a:endParaRPr>
          </a:p>
          <a:p>
            <a:pPr>
              <a:defRPr/>
            </a:pPr>
            <a:r>
              <a:rPr lang="en-US" sz="2000" dirty="0">
                <a:latin typeface="Segoe UI" panose="020B0502040204020203" pitchFamily="34" charset="0"/>
                <a:ea typeface="Calibri"/>
                <a:cs typeface="Segoe UI" panose="020B0502040204020203" pitchFamily="34" charset="0"/>
              </a:rPr>
              <a:t>Chemical waste</a:t>
            </a:r>
          </a:p>
          <a:p>
            <a:pPr marL="0" indent="0">
              <a:buNone/>
              <a:defRPr/>
            </a:pPr>
            <a:r>
              <a:rPr lang="en-GB" sz="2000" dirty="0">
                <a:latin typeface="Segoe UI" panose="020B0502040204020203" pitchFamily="34" charset="0"/>
                <a:ea typeface="Calibri"/>
                <a:cs typeface="Segoe UI" panose="020B0502040204020203" pitchFamily="34" charset="0"/>
              </a:rPr>
              <a:t>Littering of vapes </a:t>
            </a:r>
            <a:r>
              <a:rPr lang="en-US" sz="2000" dirty="0">
                <a:latin typeface="Segoe UI" panose="020B0502040204020203" pitchFamily="34" charset="0"/>
                <a:ea typeface="Calibri"/>
                <a:cs typeface="Segoe UI" panose="020B0502040204020203" pitchFamily="34" charset="0"/>
              </a:rPr>
              <a:t>results in toxins such as nicotine; heavy metals and battery acid, leaking into the environment. This poses a threat to our wildlife. </a:t>
            </a:r>
            <a:r>
              <a:rPr lang="en-GB" sz="2000" dirty="0">
                <a:latin typeface="Segoe UI" panose="020B0502040204020203" pitchFamily="34" charset="0"/>
                <a:cs typeface="Segoe UI" panose="020B0502040204020203" pitchFamily="34" charset="0"/>
              </a:rPr>
              <a:t> </a:t>
            </a:r>
          </a:p>
          <a:p>
            <a:pPr marL="0" indent="0">
              <a:buNone/>
              <a:defRPr/>
            </a:pPr>
            <a:r>
              <a:rPr lang="en-GB" sz="2000" dirty="0">
                <a:latin typeface="Segoe UI" panose="020B0502040204020203" pitchFamily="34" charset="0"/>
                <a:cs typeface="Segoe UI" panose="020B0502040204020203" pitchFamily="34" charset="0"/>
              </a:rPr>
              <a:t>Over 40 tonnes of lithium was thrown out from vapes in the UK in 2022.</a:t>
            </a:r>
          </a:p>
          <a:p>
            <a:pPr marL="0" indent="0" algn="ctr">
              <a:lnSpc>
                <a:spcPct val="100000"/>
              </a:lnSpc>
              <a:buClr>
                <a:srgbClr val="D86ECC"/>
              </a:buClr>
              <a:buSzPct val="125000"/>
              <a:buNone/>
            </a:pPr>
            <a:r>
              <a:rPr lang="en-GB" sz="2000" dirty="0">
                <a:latin typeface="Segoe UI" panose="020B0502040204020203" pitchFamily="34" charset="0"/>
                <a:cs typeface="Segoe UI" panose="020B0502040204020203" pitchFamily="34" charset="0"/>
              </a:rPr>
              <a:t>  </a:t>
            </a:r>
            <a:r>
              <a:rPr lang="en-GB" sz="2000" b="1" dirty="0">
                <a:solidFill>
                  <a:srgbClr val="C00000"/>
                </a:solidFill>
                <a:latin typeface="Segoe UI" panose="020B0502040204020203" pitchFamily="34" charset="0"/>
                <a:cs typeface="Segoe UI" panose="020B0502040204020203" pitchFamily="34" charset="0"/>
              </a:rPr>
              <a:t>Enough lithium to make batteries for 10,000 electric cars</a:t>
            </a:r>
          </a:p>
          <a:p>
            <a:pPr marL="0" indent="0" algn="l">
              <a:lnSpc>
                <a:spcPct val="100000"/>
              </a:lnSpc>
              <a:buClr>
                <a:schemeClr val="accent5">
                  <a:lumMod val="60000"/>
                  <a:lumOff val="40000"/>
                </a:schemeClr>
              </a:buClr>
              <a:buSzPct val="125000"/>
              <a:buNone/>
            </a:pPr>
            <a:r>
              <a:rPr lang="en-GB" sz="2000" dirty="0">
                <a:latin typeface="Segoe UI" panose="020B0502040204020203" pitchFamily="34" charset="0"/>
                <a:cs typeface="Segoe UI" panose="020B0502040204020203" pitchFamily="34" charset="0"/>
              </a:rPr>
              <a:t>Disposable vapes were banned on 1</a:t>
            </a:r>
            <a:r>
              <a:rPr lang="en-GB" sz="2000" baseline="30000" dirty="0">
                <a:latin typeface="Segoe UI" panose="020B0502040204020203" pitchFamily="34" charset="0"/>
                <a:cs typeface="Segoe UI" panose="020B0502040204020203" pitchFamily="34" charset="0"/>
              </a:rPr>
              <a:t>st</a:t>
            </a:r>
            <a:r>
              <a:rPr lang="en-GB" sz="2000" dirty="0">
                <a:latin typeface="Segoe UI" panose="020B0502040204020203" pitchFamily="34" charset="0"/>
                <a:cs typeface="Segoe UI" panose="020B0502040204020203" pitchFamily="34" charset="0"/>
              </a:rPr>
              <a:t> June 2025.  </a:t>
            </a:r>
            <a:endParaRPr lang="en-GB" sz="2000" dirty="0">
              <a:latin typeface="Segoe UI" panose="020B0502040204020203" pitchFamily="34" charset="0"/>
              <a:ea typeface="Calibri"/>
              <a:cs typeface="Segoe UI" panose="020B0502040204020203" pitchFamily="34" charset="0"/>
            </a:endParaRPr>
          </a:p>
          <a:p>
            <a:pPr>
              <a:defRPr/>
            </a:pPr>
            <a:endParaRPr lang="en-GB" altLang="en-US" dirty="0"/>
          </a:p>
        </p:txBody>
      </p:sp>
      <p:pic>
        <p:nvPicPr>
          <p:cNvPr id="38916" name="Picture 3">
            <a:extLst>
              <a:ext uri="{FF2B5EF4-FFF2-40B4-BE49-F238E27FC236}">
                <a16:creationId xmlns:a16="http://schemas.microsoft.com/office/drawing/2014/main" id="{DF49696E-6CAB-0C0D-3B17-8641C522823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42" y="5151863"/>
            <a:ext cx="3492912" cy="1637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736A7B45-5F78-4843-ABD3-181EE2EEFAF8}"/>
              </a:ext>
            </a:extLst>
          </p:cNvPr>
          <p:cNvSpPr txBox="1">
            <a:spLocks/>
          </p:cNvSpPr>
          <p:nvPr/>
        </p:nvSpPr>
        <p:spPr>
          <a:xfrm>
            <a:off x="0" y="-104617"/>
            <a:ext cx="12192000" cy="1140396"/>
          </a:xfrm>
          <a:prstGeom prst="rect">
            <a:avLst/>
          </a:prstGeom>
          <a:solidFill>
            <a:srgbClr val="ED7D3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200" b="1">
                <a:solidFill>
                  <a:schemeClr val="bg1"/>
                </a:solidFill>
                <a:effectLst>
                  <a:outerShdw blurRad="50800" dist="38100" dir="2700000" algn="tl" rotWithShape="0">
                    <a:prstClr val="black">
                      <a:alpha val="40000"/>
                    </a:prstClr>
                  </a:outerShdw>
                </a:effectLst>
                <a:latin typeface="Arial"/>
                <a:cs typeface="Arial"/>
              </a:rPr>
              <a:t>Vapes and the environment</a:t>
            </a:r>
            <a:endParaRPr lang="en-US" sz="32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9" name="Picture 8" descr="A pile of lighters&#10;&#10;Description automatically generated">
            <a:extLst>
              <a:ext uri="{FF2B5EF4-FFF2-40B4-BE49-F238E27FC236}">
                <a16:creationId xmlns:a16="http://schemas.microsoft.com/office/drawing/2014/main" id="{DC8D69B5-6FCC-4374-81E5-CD145C6D05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0595" y="5151863"/>
            <a:ext cx="2541405" cy="1706137"/>
          </a:xfrm>
          <a:prstGeom prst="rect">
            <a:avLst/>
          </a:prstGeom>
        </p:spPr>
      </p:pic>
      <p:pic>
        <p:nvPicPr>
          <p:cNvPr id="11" name="Picture 2" descr="A colorful rectangular sign with black text&#10;&#10;AI-generated content may be incorrect.">
            <a:extLst>
              <a:ext uri="{FF2B5EF4-FFF2-40B4-BE49-F238E27FC236}">
                <a16:creationId xmlns:a16="http://schemas.microsoft.com/office/drawing/2014/main" id="{29124834-84EA-41C2-8707-C3D2D61BB2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61973" y="-71440"/>
            <a:ext cx="1482882" cy="11072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a:extLst>
              <a:ext uri="{FF2B5EF4-FFF2-40B4-BE49-F238E27FC236}">
                <a16:creationId xmlns:a16="http://schemas.microsoft.com/office/drawing/2014/main" id="{4FB51106-F4BC-4164-97BB-31A1360EADC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05135" y="5339785"/>
            <a:ext cx="2473168" cy="151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423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5D585-BAAF-3A94-0AD5-DA853C4BA875}"/>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845241C2-CD39-E99E-8621-D90066A7118F}"/>
              </a:ext>
            </a:extLst>
          </p:cNvPr>
          <p:cNvSpPr txBox="1">
            <a:spLocks/>
          </p:cNvSpPr>
          <p:nvPr/>
        </p:nvSpPr>
        <p:spPr>
          <a:xfrm>
            <a:off x="1" y="-1"/>
            <a:ext cx="12192000" cy="923637"/>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spcAft>
                <a:spcPts val="600"/>
              </a:spcAft>
            </a:pPr>
            <a:r>
              <a:rPr lang="en-US" sz="2800" b="1">
                <a:solidFill>
                  <a:schemeClr val="bg1"/>
                </a:solidFill>
                <a:effectLst>
                  <a:outerShdw blurRad="50800" dist="38100" dir="2700000" algn="tl" rotWithShape="0">
                    <a:prstClr val="black">
                      <a:alpha val="40000"/>
                    </a:prstClr>
                  </a:outerShdw>
                </a:effectLst>
                <a:latin typeface="Arial"/>
                <a:cs typeface="Arial"/>
              </a:rPr>
              <a:t>Vapes and the environment</a:t>
            </a:r>
            <a:endParaRPr lang="en-US" sz="28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7" name="Picture 6" descr="A hand holding a group of objects on a beach&#10;&#10;AI-generated content may be incorrect.">
            <a:extLst>
              <a:ext uri="{FF2B5EF4-FFF2-40B4-BE49-F238E27FC236}">
                <a16:creationId xmlns:a16="http://schemas.microsoft.com/office/drawing/2014/main" id="{AE7A49F2-D9E5-4393-A114-36ADA8CFAF21}"/>
              </a:ext>
            </a:extLst>
          </p:cNvPr>
          <p:cNvPicPr>
            <a:picLocks noChangeAspect="1"/>
          </p:cNvPicPr>
          <p:nvPr/>
        </p:nvPicPr>
        <p:blipFill>
          <a:blip r:embed="rId3"/>
          <a:stretch>
            <a:fillRect/>
          </a:stretch>
        </p:blipFill>
        <p:spPr>
          <a:xfrm>
            <a:off x="71680" y="1084943"/>
            <a:ext cx="3045592" cy="31242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a:extLst>
              <a:ext uri="{FF2B5EF4-FFF2-40B4-BE49-F238E27FC236}">
                <a16:creationId xmlns:a16="http://schemas.microsoft.com/office/drawing/2014/main" id="{1A85F77B-6BDF-4B57-9E64-4F0531A2772B}"/>
              </a:ext>
            </a:extLst>
          </p:cNvPr>
          <p:cNvPicPr>
            <a:picLocks noChangeAspect="1"/>
          </p:cNvPicPr>
          <p:nvPr/>
        </p:nvPicPr>
        <p:blipFill>
          <a:blip r:embed="rId4"/>
          <a:stretch>
            <a:fillRect/>
          </a:stretch>
        </p:blipFill>
        <p:spPr>
          <a:xfrm>
            <a:off x="8192655" y="1145598"/>
            <a:ext cx="3776950" cy="3237386"/>
          </a:xfrm>
          <a:prstGeom prst="rect">
            <a:avLst/>
          </a:prstGeom>
        </p:spPr>
      </p:pic>
      <p:pic>
        <p:nvPicPr>
          <p:cNvPr id="6" name="Picture 5">
            <a:extLst>
              <a:ext uri="{FF2B5EF4-FFF2-40B4-BE49-F238E27FC236}">
                <a16:creationId xmlns:a16="http://schemas.microsoft.com/office/drawing/2014/main" id="{78F32458-A3AD-4069-BB8F-33F6FB180335}"/>
              </a:ext>
            </a:extLst>
          </p:cNvPr>
          <p:cNvPicPr>
            <a:picLocks noChangeAspect="1"/>
          </p:cNvPicPr>
          <p:nvPr/>
        </p:nvPicPr>
        <p:blipFill>
          <a:blip r:embed="rId5"/>
          <a:stretch>
            <a:fillRect/>
          </a:stretch>
        </p:blipFill>
        <p:spPr>
          <a:xfrm>
            <a:off x="3241963" y="1145598"/>
            <a:ext cx="4701309" cy="2798748"/>
          </a:xfrm>
          <a:prstGeom prst="rect">
            <a:avLst/>
          </a:prstGeom>
        </p:spPr>
      </p:pic>
      <p:sp>
        <p:nvSpPr>
          <p:cNvPr id="8" name="TextBox 7">
            <a:extLst>
              <a:ext uri="{FF2B5EF4-FFF2-40B4-BE49-F238E27FC236}">
                <a16:creationId xmlns:a16="http://schemas.microsoft.com/office/drawing/2014/main" id="{CE4A5279-4B8F-4CF2-A3D3-24DCD30D3196}"/>
              </a:ext>
            </a:extLst>
          </p:cNvPr>
          <p:cNvSpPr txBox="1"/>
          <p:nvPr/>
        </p:nvSpPr>
        <p:spPr>
          <a:xfrm>
            <a:off x="782804" y="4604946"/>
            <a:ext cx="10626391" cy="1938992"/>
          </a:xfrm>
          <a:prstGeom prst="rect">
            <a:avLst/>
          </a:prstGeom>
          <a:noFill/>
        </p:spPr>
        <p:txBody>
          <a:bodyPr wrap="square" rtlCol="0">
            <a:spAutoFit/>
          </a:bodyPr>
          <a:lstStyle/>
          <a:p>
            <a:pPr marL="285750" indent="-285750">
              <a:buFont typeface="Arial" panose="020B0604020202020204" pitchFamily="34" charset="0"/>
              <a:buChar char="•"/>
            </a:pPr>
            <a:r>
              <a:rPr lang="en-GB" sz="2400" dirty="0">
                <a:latin typeface="Segoe UI" panose="020B0502040204020203" pitchFamily="34" charset="0"/>
                <a:cs typeface="Segoe UI" panose="020B0502040204020203" pitchFamily="34" charset="0"/>
              </a:rPr>
              <a:t>1200 fires a year are caused by vapes</a:t>
            </a:r>
          </a:p>
          <a:p>
            <a:endParaRPr lang="en-GB" sz="2400" dirty="0">
              <a:latin typeface="Segoe UI" panose="020B0502040204020203" pitchFamily="34" charset="0"/>
              <a:cs typeface="Segoe UI" panose="020B0502040204020203" pitchFamily="34" charset="0"/>
            </a:endParaRPr>
          </a:p>
          <a:p>
            <a:pPr marL="285750" indent="-285750">
              <a:buFont typeface="Arial" panose="020B0604020202020204" pitchFamily="34" charset="0"/>
              <a:buChar char="•"/>
            </a:pPr>
            <a:r>
              <a:rPr lang="en-GB" sz="2400" dirty="0">
                <a:latin typeface="Segoe UI" panose="020B0502040204020203" pitchFamily="34" charset="0"/>
                <a:cs typeface="Segoe UI" panose="020B0502040204020203" pitchFamily="34" charset="0"/>
              </a:rPr>
              <a:t>Animals and birds, our soil and sea are affected by vapes in landfill</a:t>
            </a:r>
          </a:p>
          <a:p>
            <a:pPr marL="285750" indent="-285750">
              <a:buFont typeface="Arial" panose="020B0604020202020204" pitchFamily="34" charset="0"/>
              <a:buChar char="•"/>
            </a:pPr>
            <a:endParaRPr lang="en-GB" sz="2400" dirty="0">
              <a:latin typeface="Segoe UI" panose="020B0502040204020203" pitchFamily="34" charset="0"/>
              <a:cs typeface="Segoe UI" panose="020B0502040204020203" pitchFamily="34" charset="0"/>
            </a:endParaRPr>
          </a:p>
          <a:p>
            <a:pPr marL="285750" indent="-285750">
              <a:buFont typeface="Arial" panose="020B0604020202020204" pitchFamily="34" charset="0"/>
              <a:buChar char="•"/>
            </a:pPr>
            <a:r>
              <a:rPr lang="en-GB" sz="2400" dirty="0">
                <a:latin typeface="Segoe UI" panose="020B0502040204020203" pitchFamily="34" charset="0"/>
                <a:cs typeface="Segoe UI" panose="020B0502040204020203" pitchFamily="34" charset="0"/>
              </a:rPr>
              <a:t>80% of the materials vapes are made from can be recycled.</a:t>
            </a:r>
          </a:p>
        </p:txBody>
      </p:sp>
      <p:pic>
        <p:nvPicPr>
          <p:cNvPr id="3" name="Picture 2" descr="A colorful rectangular sign with black text&#10;&#10;AI-generated content may be incorrect.">
            <a:extLst>
              <a:ext uri="{FF2B5EF4-FFF2-40B4-BE49-F238E27FC236}">
                <a16:creationId xmlns:a16="http://schemas.microsoft.com/office/drawing/2014/main" id="{5D968329-C837-4965-0171-84D944861D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86723" y="38379"/>
            <a:ext cx="1482882" cy="1107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02964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D93FAA-CE05-A44B-BC70-8861E3CC7798}"/>
              </a:ext>
            </a:extLst>
          </p:cNvPr>
          <p:cNvSpPr txBox="1"/>
          <p:nvPr/>
        </p:nvSpPr>
        <p:spPr>
          <a:xfrm>
            <a:off x="6637566" y="1874371"/>
            <a:ext cx="3853543" cy="2042995"/>
          </a:xfrm>
          <a:prstGeom prst="rect">
            <a:avLst/>
          </a:prstGeom>
          <a:noFill/>
        </p:spPr>
        <p:txBody>
          <a:bodyPr wrap="square" rtlCol="0">
            <a:spAutoFit/>
          </a:bodyPr>
          <a:lstStyle/>
          <a:p>
            <a:pPr defTabSz="742950" fontAlgn="base">
              <a:defRPr/>
            </a:pPr>
            <a:r>
              <a:rPr lang="en-US" sz="1463" dirty="0">
                <a:latin typeface="Arial" panose="020B0604020202020204" pitchFamily="34" charset="0"/>
                <a:cs typeface="Arial" panose="020B0604020202020204" pitchFamily="34" charset="0"/>
              </a:rPr>
              <a:t>. </a:t>
            </a:r>
          </a:p>
          <a:p>
            <a:pPr defTabSz="742950" fontAlgn="base">
              <a:defRPr/>
            </a:pPr>
            <a:r>
              <a:rPr lang="en-US" sz="1950" dirty="0">
                <a:solidFill>
                  <a:srgbClr val="D5127B"/>
                </a:solidFill>
                <a:latin typeface="Arial" panose="020B0604020202020204" pitchFamily="34" charset="0"/>
                <a:cs typeface="Arial" panose="020B0604020202020204" pitchFamily="34" charset="0"/>
              </a:rPr>
              <a:t> </a:t>
            </a:r>
          </a:p>
          <a:p>
            <a:pPr defTabSz="742950" fontAlgn="base">
              <a:defRPr/>
            </a:pPr>
            <a:endParaRPr lang="en-US" sz="1950" dirty="0">
              <a:solidFill>
                <a:prstClr val="black"/>
              </a:solidFill>
              <a:latin typeface="Arial" panose="020B0604020202020204" pitchFamily="34" charset="0"/>
              <a:cs typeface="Arial" panose="020B0604020202020204" pitchFamily="34" charset="0"/>
            </a:endParaRPr>
          </a:p>
          <a:p>
            <a:pPr defTabSz="742950" fontAlgn="base">
              <a:defRPr/>
            </a:pPr>
            <a:endParaRPr lang="en-US" sz="1950" dirty="0">
              <a:solidFill>
                <a:prstClr val="black"/>
              </a:solidFill>
              <a:latin typeface="Arial" panose="020B0604020202020204" pitchFamily="34" charset="0"/>
              <a:cs typeface="Arial" panose="020B0604020202020204" pitchFamily="34" charset="0"/>
            </a:endParaRPr>
          </a:p>
          <a:p>
            <a:pPr defTabSz="742950" fontAlgn="base">
              <a:defRPr/>
            </a:pPr>
            <a:endParaRPr lang="en-US" sz="1950" dirty="0">
              <a:solidFill>
                <a:prstClr val="black"/>
              </a:solidFill>
              <a:latin typeface="Arial" panose="020B0604020202020204" pitchFamily="34" charset="0"/>
              <a:cs typeface="Arial" panose="020B0604020202020204" pitchFamily="34" charset="0"/>
            </a:endParaRPr>
          </a:p>
          <a:p>
            <a:pPr defTabSz="742950" fontAlgn="base">
              <a:defRPr/>
            </a:pPr>
            <a:endParaRPr lang="en-US" sz="1950" dirty="0">
              <a:solidFill>
                <a:prstClr val="black"/>
              </a:solidFill>
              <a:latin typeface="Arial" panose="020B0604020202020204" pitchFamily="34" charset="0"/>
              <a:cs typeface="Arial" panose="020B0604020202020204" pitchFamily="34" charset="0"/>
            </a:endParaRPr>
          </a:p>
          <a:p>
            <a:pPr defTabSz="742950">
              <a:defRPr/>
            </a:pPr>
            <a:endParaRPr lang="en-US" sz="1463" dirty="0">
              <a:solidFill>
                <a:prstClr val="black"/>
              </a:solidFill>
              <a:latin typeface="Calibri" panose="020F0502020204030204"/>
            </a:endParaRPr>
          </a:p>
        </p:txBody>
      </p:sp>
      <p:sp>
        <p:nvSpPr>
          <p:cNvPr id="3" name="Rectangle 2">
            <a:extLst>
              <a:ext uri="{FF2B5EF4-FFF2-40B4-BE49-F238E27FC236}">
                <a16:creationId xmlns:a16="http://schemas.microsoft.com/office/drawing/2014/main" id="{B1A3E4A0-5454-9344-84EE-232BA6918FE9}"/>
              </a:ext>
            </a:extLst>
          </p:cNvPr>
          <p:cNvSpPr>
            <a:spLocks noChangeArrowheads="1"/>
          </p:cNvSpPr>
          <p:nvPr/>
        </p:nvSpPr>
        <p:spPr bwMode="auto">
          <a:xfrm>
            <a:off x="2071689" y="678602"/>
            <a:ext cx="150106" cy="300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4295" tIns="37148" rIns="74295" bIns="37148" numCol="1" anchor="ctr" anchorCtr="0" compatLnSpc="1">
            <a:prstTxWarp prst="textNoShape">
              <a:avLst/>
            </a:prstTxWarp>
            <a:spAutoFit/>
          </a:bodyPr>
          <a:lstStyle/>
          <a:p>
            <a:pPr defTabSz="742950">
              <a:defRPr/>
            </a:pPr>
            <a:endParaRPr lang="en-US" sz="1463">
              <a:solidFill>
                <a:prstClr val="black"/>
              </a:solidFill>
              <a:latin typeface="Calibri" panose="020F0502020204030204"/>
            </a:endParaRPr>
          </a:p>
        </p:txBody>
      </p:sp>
      <p:sp>
        <p:nvSpPr>
          <p:cNvPr id="4" name="443AC1AD-4824-4904-B62A-45B6D9224C25">
            <a:extLst>
              <a:ext uri="{FF2B5EF4-FFF2-40B4-BE49-F238E27FC236}">
                <a16:creationId xmlns:a16="http://schemas.microsoft.com/office/drawing/2014/main" id="{A346769E-53FA-4A45-8E99-40EC89E62C0E}"/>
              </a:ext>
            </a:extLst>
          </p:cNvPr>
          <p:cNvSpPr>
            <a:spLocks noChangeAspect="1" noChangeArrowheads="1"/>
          </p:cNvSpPr>
          <p:nvPr/>
        </p:nvSpPr>
        <p:spPr bwMode="auto">
          <a:xfrm>
            <a:off x="2071688" y="1014414"/>
            <a:ext cx="5541169" cy="461248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defRPr/>
            </a:pPr>
            <a:endParaRPr lang="en-US" sz="1463">
              <a:solidFill>
                <a:prstClr val="black"/>
              </a:solidFill>
              <a:latin typeface="Calibri" panose="020F0502020204030204"/>
            </a:endParaRPr>
          </a:p>
        </p:txBody>
      </p:sp>
      <p:sp>
        <p:nvSpPr>
          <p:cNvPr id="7" name="Title 1">
            <a:extLst>
              <a:ext uri="{FF2B5EF4-FFF2-40B4-BE49-F238E27FC236}">
                <a16:creationId xmlns:a16="http://schemas.microsoft.com/office/drawing/2014/main" id="{E7114234-D789-3B40-AB02-A34E12595DA1}"/>
              </a:ext>
            </a:extLst>
          </p:cNvPr>
          <p:cNvSpPr txBox="1">
            <a:spLocks/>
          </p:cNvSpPr>
          <p:nvPr/>
        </p:nvSpPr>
        <p:spPr>
          <a:xfrm>
            <a:off x="2071687" y="557937"/>
            <a:ext cx="7637094" cy="1023016"/>
          </a:xfrm>
          <a:prstGeom prst="rect">
            <a:avLst/>
          </a:prstGeom>
        </p:spPr>
        <p:txBody>
          <a:bodyPr vert="horz" lIns="74295" tIns="37148" rIns="74295" bIns="37148"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742950">
              <a:spcAft>
                <a:spcPts val="488"/>
              </a:spcAft>
              <a:defRPr/>
            </a:pPr>
            <a:r>
              <a:rPr lang="en-US" sz="2600" b="1"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ns</a:t>
            </a:r>
          </a:p>
        </p:txBody>
      </p:sp>
      <p:pic>
        <p:nvPicPr>
          <p:cNvPr id="13" name="Picture 12">
            <a:extLst>
              <a:ext uri="{FF2B5EF4-FFF2-40B4-BE49-F238E27FC236}">
                <a16:creationId xmlns:a16="http://schemas.microsoft.com/office/drawing/2014/main" id="{030E5F5B-E40A-4A6A-A63F-65FCA3BEFE1B}"/>
              </a:ext>
            </a:extLst>
          </p:cNvPr>
          <p:cNvPicPr>
            <a:picLocks noChangeAspect="1"/>
          </p:cNvPicPr>
          <p:nvPr/>
        </p:nvPicPr>
        <p:blipFill>
          <a:blip r:embed="rId3"/>
          <a:stretch>
            <a:fillRect/>
          </a:stretch>
        </p:blipFill>
        <p:spPr>
          <a:xfrm>
            <a:off x="2152035" y="701610"/>
            <a:ext cx="1075471" cy="672406"/>
          </a:xfrm>
          <a:prstGeom prst="rect">
            <a:avLst/>
          </a:prstGeom>
        </p:spPr>
      </p:pic>
      <p:pic>
        <p:nvPicPr>
          <p:cNvPr id="10" name="Picture 9">
            <a:extLst>
              <a:ext uri="{FF2B5EF4-FFF2-40B4-BE49-F238E27FC236}">
                <a16:creationId xmlns:a16="http://schemas.microsoft.com/office/drawing/2014/main" id="{DDE71638-3CB1-4B44-843C-DF0112AB44B3}"/>
              </a:ext>
            </a:extLst>
          </p:cNvPr>
          <p:cNvPicPr>
            <a:picLocks noChangeAspect="1"/>
          </p:cNvPicPr>
          <p:nvPr/>
        </p:nvPicPr>
        <p:blipFill>
          <a:blip r:embed="rId4"/>
          <a:stretch>
            <a:fillRect/>
          </a:stretch>
        </p:blipFill>
        <p:spPr>
          <a:xfrm>
            <a:off x="1702910" y="5400880"/>
            <a:ext cx="1282938" cy="663760"/>
          </a:xfrm>
          <a:prstGeom prst="rect">
            <a:avLst/>
          </a:prstGeom>
        </p:spPr>
      </p:pic>
      <p:pic>
        <p:nvPicPr>
          <p:cNvPr id="9" name="Picture 8">
            <a:extLst>
              <a:ext uri="{FF2B5EF4-FFF2-40B4-BE49-F238E27FC236}">
                <a16:creationId xmlns:a16="http://schemas.microsoft.com/office/drawing/2014/main" id="{0A29B66B-C9D6-45C9-9903-63A07E994DDF}"/>
              </a:ext>
            </a:extLst>
          </p:cNvPr>
          <p:cNvPicPr>
            <a:picLocks noChangeAspect="1"/>
          </p:cNvPicPr>
          <p:nvPr/>
        </p:nvPicPr>
        <p:blipFill>
          <a:blip r:embed="rId5"/>
          <a:stretch>
            <a:fillRect/>
          </a:stretch>
        </p:blipFill>
        <p:spPr>
          <a:xfrm>
            <a:off x="-38193" y="4676"/>
            <a:ext cx="6048082" cy="6967140"/>
          </a:xfrm>
          <a:prstGeom prst="rect">
            <a:avLst/>
          </a:prstGeom>
        </p:spPr>
      </p:pic>
      <p:sp>
        <p:nvSpPr>
          <p:cNvPr id="16" name="TextBox 15">
            <a:extLst>
              <a:ext uri="{FF2B5EF4-FFF2-40B4-BE49-F238E27FC236}">
                <a16:creationId xmlns:a16="http://schemas.microsoft.com/office/drawing/2014/main" id="{D5408877-16C3-44EE-A924-A1E4D8C6B41E}"/>
              </a:ext>
            </a:extLst>
          </p:cNvPr>
          <p:cNvSpPr txBox="1"/>
          <p:nvPr/>
        </p:nvSpPr>
        <p:spPr>
          <a:xfrm>
            <a:off x="6233335" y="1446020"/>
            <a:ext cx="5732387" cy="3785652"/>
          </a:xfrm>
          <a:prstGeom prst="rect">
            <a:avLst/>
          </a:prstGeom>
          <a:noFill/>
        </p:spPr>
        <p:txBody>
          <a:bodyPr wrap="square">
            <a:spAutoFit/>
          </a:bodyPr>
          <a:lstStyle/>
          <a:p>
            <a:r>
              <a:rPr lang="en-US" sz="2800" dirty="0">
                <a:latin typeface="Segoe UI" panose="020B0502040204020203" pitchFamily="34" charset="0"/>
                <a:cs typeface="Segoe UI" panose="020B0502040204020203" pitchFamily="34" charset="0"/>
              </a:rPr>
              <a:t>Most </a:t>
            </a:r>
            <a:r>
              <a:rPr lang="en-US" sz="2800" b="1" dirty="0">
                <a:latin typeface="Segoe UI" panose="020B0502040204020203" pitchFamily="34" charset="0"/>
                <a:cs typeface="Segoe UI" panose="020B0502040204020203" pitchFamily="34" charset="0"/>
              </a:rPr>
              <a:t>legal</a:t>
            </a:r>
            <a:r>
              <a:rPr lang="en-US" sz="2800" dirty="0">
                <a:latin typeface="Segoe UI" panose="020B0502040204020203" pitchFamily="34" charset="0"/>
                <a:cs typeface="Segoe UI" panose="020B0502040204020203" pitchFamily="34" charset="0"/>
              </a:rPr>
              <a:t> vapes have</a:t>
            </a:r>
            <a:r>
              <a:rPr lang="en-US" sz="2800" b="1" dirty="0">
                <a:latin typeface="Segoe UI" panose="020B0502040204020203" pitchFamily="34" charset="0"/>
                <a:cs typeface="Segoe UI" panose="020B0502040204020203" pitchFamily="34" charset="0"/>
              </a:rPr>
              <a:t> safety features,</a:t>
            </a:r>
            <a:r>
              <a:rPr lang="en-US" sz="2800" dirty="0">
                <a:latin typeface="Segoe UI" panose="020B0502040204020203" pitchFamily="34" charset="0"/>
                <a:cs typeface="Segoe UI" panose="020B0502040204020203" pitchFamily="34" charset="0"/>
              </a:rPr>
              <a:t> like any electronic device, there is a small risk of fire  or explosion related to the </a:t>
            </a:r>
            <a:r>
              <a:rPr lang="en-US" sz="2800" b="1" dirty="0">
                <a:latin typeface="Segoe UI" panose="020B0502040204020203" pitchFamily="34" charset="0"/>
                <a:cs typeface="Segoe UI" panose="020B0502040204020203" pitchFamily="34" charset="0"/>
              </a:rPr>
              <a:t>batteries</a:t>
            </a:r>
            <a:r>
              <a:rPr lang="en-US" sz="2800" dirty="0">
                <a:latin typeface="Segoe UI" panose="020B0502040204020203" pitchFamily="34" charset="0"/>
                <a:cs typeface="Segoe UI" panose="020B0502040204020203" pitchFamily="34" charset="0"/>
              </a:rPr>
              <a:t>.</a:t>
            </a:r>
          </a:p>
          <a:p>
            <a:pPr marL="285750" indent="-285750">
              <a:buFont typeface="Arial" panose="020B0604020202020204" pitchFamily="34" charset="0"/>
              <a:buChar char="•"/>
            </a:pPr>
            <a:endParaRPr lang="en-US" sz="2800" dirty="0">
              <a:latin typeface="Segoe UI" panose="020B0502040204020203" pitchFamily="34" charset="0"/>
              <a:cs typeface="Segoe UI" panose="020B0502040204020203" pitchFamily="34" charset="0"/>
            </a:endParaRPr>
          </a:p>
          <a:p>
            <a:r>
              <a:rPr lang="en-US" sz="2800" dirty="0">
                <a:latin typeface="Segoe UI" panose="020B0502040204020203" pitchFamily="34" charset="0"/>
                <a:cs typeface="Segoe UI" panose="020B0502040204020203" pitchFamily="34" charset="0"/>
              </a:rPr>
              <a:t>Lithium-ion batteries are found in many electronic devices, including smartphones, laptops, and vapes. </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BC1A7EB0-A117-4113-8F94-D23A315F98D6}"/>
              </a:ext>
            </a:extLst>
          </p:cNvPr>
          <p:cNvSpPr txBox="1"/>
          <p:nvPr/>
        </p:nvSpPr>
        <p:spPr>
          <a:xfrm>
            <a:off x="58379" y="93573"/>
            <a:ext cx="6487393" cy="1631216"/>
          </a:xfrm>
          <a:prstGeom prst="rect">
            <a:avLst/>
          </a:prstGeom>
          <a:noFill/>
        </p:spPr>
        <p:txBody>
          <a:bodyPr wrap="square" rtlCol="0">
            <a:spAutoFit/>
          </a:bodyPr>
          <a:lstStyle/>
          <a:p>
            <a:r>
              <a:rPr lang="en-US" sz="2800" b="1" dirty="0">
                <a:solidFill>
                  <a:schemeClr val="bg1"/>
                </a:solidFill>
                <a:latin typeface="Segoe UI" panose="020B0502040204020203" pitchFamily="34" charset="0"/>
                <a:cs typeface="Segoe UI" panose="020B0502040204020203" pitchFamily="34" charset="0"/>
              </a:rPr>
              <a:t>Batteries and charging: fire risks</a:t>
            </a:r>
          </a:p>
          <a:p>
            <a:endParaRPr lang="en-US" sz="3200" b="1" dirty="0">
              <a:solidFill>
                <a:schemeClr val="bg1"/>
              </a:solidFill>
              <a:latin typeface="+mj-lt"/>
              <a:cs typeface="Arial" panose="020B0604020202020204" pitchFamily="34" charset="0"/>
            </a:endParaRPr>
          </a:p>
          <a:p>
            <a:br>
              <a:rPr lang="en-US" dirty="0">
                <a:solidFill>
                  <a:schemeClr val="bg1"/>
                </a:solidFill>
              </a:rPr>
            </a:br>
            <a:endParaRPr lang="en-GB" dirty="0">
              <a:solidFill>
                <a:schemeClr val="bg1"/>
              </a:solidFill>
            </a:endParaRPr>
          </a:p>
        </p:txBody>
      </p:sp>
      <p:pic>
        <p:nvPicPr>
          <p:cNvPr id="15" name="Picture 14">
            <a:extLst>
              <a:ext uri="{FF2B5EF4-FFF2-40B4-BE49-F238E27FC236}">
                <a16:creationId xmlns:a16="http://schemas.microsoft.com/office/drawing/2014/main" id="{4B26DB64-B2AA-4706-BD4C-F58098B87DE4}"/>
              </a:ext>
            </a:extLst>
          </p:cNvPr>
          <p:cNvPicPr>
            <a:picLocks noChangeAspect="1"/>
          </p:cNvPicPr>
          <p:nvPr/>
        </p:nvPicPr>
        <p:blipFill>
          <a:blip r:embed="rId6"/>
          <a:stretch>
            <a:fillRect/>
          </a:stretch>
        </p:blipFill>
        <p:spPr>
          <a:xfrm>
            <a:off x="1447124" y="777706"/>
            <a:ext cx="3241633" cy="2651294"/>
          </a:xfrm>
          <a:prstGeom prst="rect">
            <a:avLst/>
          </a:prstGeom>
        </p:spPr>
      </p:pic>
      <p:pic>
        <p:nvPicPr>
          <p:cNvPr id="18" name="Picture 17">
            <a:extLst>
              <a:ext uri="{FF2B5EF4-FFF2-40B4-BE49-F238E27FC236}">
                <a16:creationId xmlns:a16="http://schemas.microsoft.com/office/drawing/2014/main" id="{559F4BC1-F5AC-46AF-A7C8-974A299D74A4}"/>
              </a:ext>
            </a:extLst>
          </p:cNvPr>
          <p:cNvPicPr>
            <a:picLocks noChangeAspect="1"/>
          </p:cNvPicPr>
          <p:nvPr/>
        </p:nvPicPr>
        <p:blipFill>
          <a:blip r:embed="rId7"/>
          <a:stretch>
            <a:fillRect/>
          </a:stretch>
        </p:blipFill>
        <p:spPr>
          <a:xfrm>
            <a:off x="1447124" y="3379575"/>
            <a:ext cx="3241633" cy="3570594"/>
          </a:xfrm>
          <a:prstGeom prst="rect">
            <a:avLst/>
          </a:prstGeom>
        </p:spPr>
      </p:pic>
      <p:pic>
        <p:nvPicPr>
          <p:cNvPr id="17" name="Picture 2" descr="A colorful rectangular sign with black text&#10;&#10;AI-generated content may be incorrect.">
            <a:extLst>
              <a:ext uri="{FF2B5EF4-FFF2-40B4-BE49-F238E27FC236}">
                <a16:creationId xmlns:a16="http://schemas.microsoft.com/office/drawing/2014/main" id="{62CD2B67-1159-492B-A754-D3F64B09EE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45084" y="124992"/>
            <a:ext cx="1482882" cy="1107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07046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5D585-BAAF-3A94-0AD5-DA853C4BA875}"/>
            </a:ext>
          </a:extLst>
        </p:cNvPr>
        <p:cNvGrpSpPr/>
        <p:nvPr/>
      </p:nvGrpSpPr>
      <p:grpSpPr>
        <a:xfrm>
          <a:off x="0" y="0"/>
          <a:ext cx="0" cy="0"/>
          <a:chOff x="0" y="0"/>
          <a:chExt cx="0" cy="0"/>
        </a:xfrm>
      </p:grpSpPr>
      <p:pic>
        <p:nvPicPr>
          <p:cNvPr id="53" name="Picture 52" descr="A purple and white rectangular speech bubble&#10;&#10;AI-generated content may be incorrect.">
            <a:extLst>
              <a:ext uri="{FF2B5EF4-FFF2-40B4-BE49-F238E27FC236}">
                <a16:creationId xmlns:a16="http://schemas.microsoft.com/office/drawing/2014/main" id="{5E222063-49D4-7C3C-B8B2-8E9E9475C9A1}"/>
              </a:ext>
            </a:extLst>
          </p:cNvPr>
          <p:cNvPicPr>
            <a:picLocks noChangeAspect="1"/>
          </p:cNvPicPr>
          <p:nvPr/>
        </p:nvPicPr>
        <p:blipFill>
          <a:blip r:embed="rId3"/>
          <a:stretch>
            <a:fillRect/>
          </a:stretch>
        </p:blipFill>
        <p:spPr>
          <a:xfrm>
            <a:off x="4066736" y="3936068"/>
            <a:ext cx="3615625" cy="2664144"/>
          </a:xfrm>
          <a:prstGeom prst="rect">
            <a:avLst/>
          </a:prstGeom>
          <a:ln>
            <a:solidFill>
              <a:schemeClr val="bg1"/>
            </a:solidFill>
          </a:ln>
        </p:spPr>
      </p:pic>
      <p:pic>
        <p:nvPicPr>
          <p:cNvPr id="52" name="Picture 51" descr="A purple and white rectangular speech bubble&#10;&#10;AI-generated content may be incorrect.">
            <a:extLst>
              <a:ext uri="{FF2B5EF4-FFF2-40B4-BE49-F238E27FC236}">
                <a16:creationId xmlns:a16="http://schemas.microsoft.com/office/drawing/2014/main" id="{B2580C2F-AA7D-9E30-B241-1F81B71C0FA9}"/>
              </a:ext>
            </a:extLst>
          </p:cNvPr>
          <p:cNvPicPr>
            <a:picLocks noChangeAspect="1"/>
          </p:cNvPicPr>
          <p:nvPr/>
        </p:nvPicPr>
        <p:blipFill>
          <a:blip r:embed="rId3"/>
          <a:stretch>
            <a:fillRect/>
          </a:stretch>
        </p:blipFill>
        <p:spPr>
          <a:xfrm>
            <a:off x="8020100" y="1253694"/>
            <a:ext cx="3785803" cy="2789538"/>
          </a:xfrm>
          <a:prstGeom prst="rect">
            <a:avLst/>
          </a:prstGeom>
          <a:ln>
            <a:solidFill>
              <a:schemeClr val="bg1"/>
            </a:solidFill>
          </a:ln>
        </p:spPr>
      </p:pic>
      <p:pic>
        <p:nvPicPr>
          <p:cNvPr id="51" name="Picture 50" descr="A purple and white rectangular speech bubble&#10;&#10;AI-generated content may be incorrect.">
            <a:extLst>
              <a:ext uri="{FF2B5EF4-FFF2-40B4-BE49-F238E27FC236}">
                <a16:creationId xmlns:a16="http://schemas.microsoft.com/office/drawing/2014/main" id="{71F6352F-9282-D81B-3F47-2A0F33712949}"/>
              </a:ext>
            </a:extLst>
          </p:cNvPr>
          <p:cNvPicPr>
            <a:picLocks noChangeAspect="1"/>
          </p:cNvPicPr>
          <p:nvPr/>
        </p:nvPicPr>
        <p:blipFill>
          <a:blip r:embed="rId3"/>
          <a:stretch>
            <a:fillRect/>
          </a:stretch>
        </p:blipFill>
        <p:spPr>
          <a:xfrm>
            <a:off x="4064636" y="1136538"/>
            <a:ext cx="3785803" cy="2789538"/>
          </a:xfrm>
          <a:prstGeom prst="rect">
            <a:avLst/>
          </a:prstGeom>
          <a:ln>
            <a:solidFill>
              <a:schemeClr val="bg1"/>
            </a:solidFill>
          </a:ln>
        </p:spPr>
      </p:pic>
      <p:pic>
        <p:nvPicPr>
          <p:cNvPr id="50" name="Picture 49" descr="A purple and white rectangular speech bubble&#10;&#10;AI-generated content may be incorrect.">
            <a:extLst>
              <a:ext uri="{FF2B5EF4-FFF2-40B4-BE49-F238E27FC236}">
                <a16:creationId xmlns:a16="http://schemas.microsoft.com/office/drawing/2014/main" id="{09E24859-A827-AD09-F87B-EBF8D829DA9B}"/>
              </a:ext>
            </a:extLst>
          </p:cNvPr>
          <p:cNvPicPr>
            <a:picLocks noChangeAspect="1"/>
          </p:cNvPicPr>
          <p:nvPr/>
        </p:nvPicPr>
        <p:blipFill>
          <a:blip r:embed="rId3"/>
          <a:stretch>
            <a:fillRect/>
          </a:stretch>
        </p:blipFill>
        <p:spPr>
          <a:xfrm>
            <a:off x="147136" y="3828153"/>
            <a:ext cx="3821152" cy="2770068"/>
          </a:xfrm>
          <a:prstGeom prst="rect">
            <a:avLst/>
          </a:prstGeom>
        </p:spPr>
      </p:pic>
      <p:pic>
        <p:nvPicPr>
          <p:cNvPr id="47" name="Picture 46" descr="A purple and white rectangular speech bubble&#10;&#10;AI-generated content may be incorrect.">
            <a:extLst>
              <a:ext uri="{FF2B5EF4-FFF2-40B4-BE49-F238E27FC236}">
                <a16:creationId xmlns:a16="http://schemas.microsoft.com/office/drawing/2014/main" id="{04F917CA-573D-A451-4F8F-012F5003C343}"/>
              </a:ext>
            </a:extLst>
          </p:cNvPr>
          <p:cNvPicPr>
            <a:picLocks noChangeAspect="1"/>
          </p:cNvPicPr>
          <p:nvPr/>
        </p:nvPicPr>
        <p:blipFill>
          <a:blip r:embed="rId3"/>
          <a:stretch>
            <a:fillRect/>
          </a:stretch>
        </p:blipFill>
        <p:spPr>
          <a:xfrm>
            <a:off x="58942" y="1228852"/>
            <a:ext cx="3527624" cy="2599301"/>
          </a:xfrm>
          <a:prstGeom prst="rect">
            <a:avLst/>
          </a:prstGeom>
          <a:ln>
            <a:solidFill>
              <a:schemeClr val="bg1"/>
            </a:solidFill>
          </a:ln>
        </p:spPr>
      </p:pic>
      <p:sp>
        <p:nvSpPr>
          <p:cNvPr id="2" name="Title 5">
            <a:extLst>
              <a:ext uri="{FF2B5EF4-FFF2-40B4-BE49-F238E27FC236}">
                <a16:creationId xmlns:a16="http://schemas.microsoft.com/office/drawing/2014/main" id="{845241C2-CD39-E99E-8621-D90066A7118F}"/>
              </a:ext>
            </a:extLst>
          </p:cNvPr>
          <p:cNvSpPr txBox="1">
            <a:spLocks/>
          </p:cNvSpPr>
          <p:nvPr/>
        </p:nvSpPr>
        <p:spPr>
          <a:xfrm>
            <a:off x="4379" y="-1"/>
            <a:ext cx="12187621" cy="1170437"/>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dirty="0">
                <a:effectLst>
                  <a:outerShdw blurRad="50800" dist="38100" dir="2700000" algn="tl" rotWithShape="0">
                    <a:prstClr val="black">
                      <a:alpha val="40000"/>
                    </a:prstClr>
                  </a:outerShdw>
                </a:effectLst>
                <a:latin typeface="Segoe UI"/>
                <a:cs typeface="Segoe UI"/>
              </a:rPr>
              <a:t>Possible solutions? What can you think of? </a:t>
            </a:r>
          </a:p>
        </p:txBody>
      </p:sp>
      <p:pic>
        <p:nvPicPr>
          <p:cNvPr id="10" name="Picture 9" descr="A group of containers with different colored pills&#10;&#10;AI-generated content may be incorrect.">
            <a:extLst>
              <a:ext uri="{FF2B5EF4-FFF2-40B4-BE49-F238E27FC236}">
                <a16:creationId xmlns:a16="http://schemas.microsoft.com/office/drawing/2014/main" id="{BFED3FFD-10A5-0E43-8CAF-F1496B41B97E}"/>
              </a:ext>
            </a:extLst>
          </p:cNvPr>
          <p:cNvPicPr>
            <a:picLocks noChangeAspect="1"/>
          </p:cNvPicPr>
          <p:nvPr/>
        </p:nvPicPr>
        <p:blipFill>
          <a:blip r:embed="rId4"/>
          <a:srcRect l="29637" t="15294" r="5257" b="8232"/>
          <a:stretch/>
        </p:blipFill>
        <p:spPr>
          <a:xfrm rot="-600000">
            <a:off x="1987073" y="1564417"/>
            <a:ext cx="1088770" cy="1277950"/>
          </a:xfrm>
          <a:prstGeom prst="rect">
            <a:avLst/>
          </a:prstGeom>
          <a:ln>
            <a:solidFill>
              <a:schemeClr val="bg1"/>
            </a:solidFill>
          </a:ln>
        </p:spPr>
      </p:pic>
      <p:pic>
        <p:nvPicPr>
          <p:cNvPr id="5" name="Picture 4" descr="A green circle with arrows and two black objects&#10;&#10;AI-generated content may be incorrect.">
            <a:extLst>
              <a:ext uri="{FF2B5EF4-FFF2-40B4-BE49-F238E27FC236}">
                <a16:creationId xmlns:a16="http://schemas.microsoft.com/office/drawing/2014/main" id="{7F0FF739-2548-F688-A868-05A900EACB51}"/>
              </a:ext>
            </a:extLst>
          </p:cNvPr>
          <p:cNvPicPr>
            <a:picLocks noChangeAspect="1"/>
          </p:cNvPicPr>
          <p:nvPr/>
        </p:nvPicPr>
        <p:blipFill>
          <a:blip r:embed="rId5"/>
          <a:srcRect l="40" t="30" r="-153" b="11398"/>
          <a:stretch/>
        </p:blipFill>
        <p:spPr>
          <a:xfrm rot="-540000">
            <a:off x="5948233" y="1685631"/>
            <a:ext cx="1187459" cy="1035521"/>
          </a:xfrm>
          <a:prstGeom prst="rect">
            <a:avLst/>
          </a:prstGeom>
          <a:ln>
            <a:solidFill>
              <a:schemeClr val="bg1"/>
            </a:solidFill>
          </a:ln>
        </p:spPr>
      </p:pic>
      <p:pic>
        <p:nvPicPr>
          <p:cNvPr id="24" name="Picture 23" descr="A black trash can with a red x&#10;&#10;AI-generated content may be incorrect.">
            <a:extLst>
              <a:ext uri="{FF2B5EF4-FFF2-40B4-BE49-F238E27FC236}">
                <a16:creationId xmlns:a16="http://schemas.microsoft.com/office/drawing/2014/main" id="{0804C78F-82C8-FF3B-25D5-4BD70780B05B}"/>
              </a:ext>
            </a:extLst>
          </p:cNvPr>
          <p:cNvPicPr>
            <a:picLocks noChangeAspect="1"/>
          </p:cNvPicPr>
          <p:nvPr/>
        </p:nvPicPr>
        <p:blipFill>
          <a:blip r:embed="rId6"/>
          <a:stretch>
            <a:fillRect/>
          </a:stretch>
        </p:blipFill>
        <p:spPr>
          <a:xfrm rot="-660000">
            <a:off x="10272274" y="1574071"/>
            <a:ext cx="960494" cy="1331012"/>
          </a:xfrm>
          <a:prstGeom prst="rect">
            <a:avLst/>
          </a:prstGeom>
          <a:ln>
            <a:solidFill>
              <a:schemeClr val="bg1"/>
            </a:solidFill>
          </a:ln>
        </p:spPr>
      </p:pic>
      <p:pic>
        <p:nvPicPr>
          <p:cNvPr id="20" name="Picture 19" descr="A purple and white rectangular speech bubble&#10;&#10;AI-generated content may be incorrect.">
            <a:extLst>
              <a:ext uri="{FF2B5EF4-FFF2-40B4-BE49-F238E27FC236}">
                <a16:creationId xmlns:a16="http://schemas.microsoft.com/office/drawing/2014/main" id="{999CB030-3225-41AA-932C-D86BB4BCE475}"/>
              </a:ext>
            </a:extLst>
          </p:cNvPr>
          <p:cNvPicPr>
            <a:picLocks noChangeAspect="1"/>
          </p:cNvPicPr>
          <p:nvPr/>
        </p:nvPicPr>
        <p:blipFill>
          <a:blip r:embed="rId3"/>
          <a:stretch>
            <a:fillRect/>
          </a:stretch>
        </p:blipFill>
        <p:spPr>
          <a:xfrm>
            <a:off x="8006485" y="3981024"/>
            <a:ext cx="3344444" cy="2464326"/>
          </a:xfrm>
          <a:prstGeom prst="rect">
            <a:avLst/>
          </a:prstGeom>
          <a:ln>
            <a:solidFill>
              <a:schemeClr val="bg1"/>
            </a:solidFill>
          </a:ln>
        </p:spPr>
      </p:pic>
      <p:pic>
        <p:nvPicPr>
          <p:cNvPr id="25" name="Picture 24" descr="A cartoon of a planet&#10;&#10;AI-generated content may be incorrect.">
            <a:extLst>
              <a:ext uri="{FF2B5EF4-FFF2-40B4-BE49-F238E27FC236}">
                <a16:creationId xmlns:a16="http://schemas.microsoft.com/office/drawing/2014/main" id="{06AFB20E-CC13-4D53-AAC8-EDE2F35B9210}"/>
              </a:ext>
            </a:extLst>
          </p:cNvPr>
          <p:cNvPicPr>
            <a:picLocks noChangeAspect="1"/>
          </p:cNvPicPr>
          <p:nvPr/>
        </p:nvPicPr>
        <p:blipFill>
          <a:blip r:embed="rId7"/>
          <a:stretch>
            <a:fillRect/>
          </a:stretch>
        </p:blipFill>
        <p:spPr>
          <a:xfrm>
            <a:off x="9911687" y="4546469"/>
            <a:ext cx="1013501" cy="918404"/>
          </a:xfrm>
          <a:prstGeom prst="rect">
            <a:avLst/>
          </a:prstGeom>
          <a:ln>
            <a:noFill/>
          </a:ln>
        </p:spPr>
      </p:pic>
      <p:pic>
        <p:nvPicPr>
          <p:cNvPr id="26" name="Picture 25">
            <a:extLst>
              <a:ext uri="{FF2B5EF4-FFF2-40B4-BE49-F238E27FC236}">
                <a16:creationId xmlns:a16="http://schemas.microsoft.com/office/drawing/2014/main" id="{16084CAB-43CA-4CE3-BC36-7EDA6C9E5B95}"/>
              </a:ext>
            </a:extLst>
          </p:cNvPr>
          <p:cNvPicPr>
            <a:picLocks noChangeAspect="1"/>
          </p:cNvPicPr>
          <p:nvPr/>
        </p:nvPicPr>
        <p:blipFill>
          <a:blip r:embed="rId8"/>
          <a:stretch>
            <a:fillRect/>
          </a:stretch>
        </p:blipFill>
        <p:spPr>
          <a:xfrm>
            <a:off x="2445063" y="4546469"/>
            <a:ext cx="1178127" cy="831938"/>
          </a:xfrm>
          <a:prstGeom prst="rect">
            <a:avLst/>
          </a:prstGeom>
        </p:spPr>
      </p:pic>
      <p:pic>
        <p:nvPicPr>
          <p:cNvPr id="8" name="Picture 7">
            <a:extLst>
              <a:ext uri="{FF2B5EF4-FFF2-40B4-BE49-F238E27FC236}">
                <a16:creationId xmlns:a16="http://schemas.microsoft.com/office/drawing/2014/main" id="{374A9CF0-4036-42D9-8177-CC22A6012DF8}"/>
              </a:ext>
            </a:extLst>
          </p:cNvPr>
          <p:cNvPicPr>
            <a:picLocks noChangeAspect="1"/>
          </p:cNvPicPr>
          <p:nvPr/>
        </p:nvPicPr>
        <p:blipFill>
          <a:blip r:embed="rId9"/>
          <a:stretch>
            <a:fillRect/>
          </a:stretch>
        </p:blipFill>
        <p:spPr>
          <a:xfrm>
            <a:off x="6166523" y="4510088"/>
            <a:ext cx="1212181" cy="869246"/>
          </a:xfrm>
          <a:prstGeom prst="rect">
            <a:avLst/>
          </a:prstGeom>
        </p:spPr>
      </p:pic>
      <p:pic>
        <p:nvPicPr>
          <p:cNvPr id="29" name="Picture 28" descr="A green circle with arrows&#10;&#10;AI-generated content may be incorrect.">
            <a:extLst>
              <a:ext uri="{FF2B5EF4-FFF2-40B4-BE49-F238E27FC236}">
                <a16:creationId xmlns:a16="http://schemas.microsoft.com/office/drawing/2014/main" id="{E771243D-DA87-4B66-BC7F-8E1B7C122A6D}"/>
              </a:ext>
            </a:extLst>
          </p:cNvPr>
          <p:cNvPicPr>
            <a:picLocks noChangeAspect="1"/>
          </p:cNvPicPr>
          <p:nvPr/>
        </p:nvPicPr>
        <p:blipFill>
          <a:blip r:embed="rId10"/>
          <a:srcRect l="31351" t="13934" r="36577" b="13115"/>
          <a:stretch/>
        </p:blipFill>
        <p:spPr>
          <a:xfrm>
            <a:off x="3207834" y="5725505"/>
            <a:ext cx="1178127" cy="1174055"/>
          </a:xfrm>
          <a:prstGeom prst="rect">
            <a:avLst/>
          </a:prstGeom>
          <a:ln>
            <a:solidFill>
              <a:schemeClr val="bg1"/>
            </a:solidFill>
          </a:ln>
        </p:spPr>
      </p:pic>
      <p:pic>
        <p:nvPicPr>
          <p:cNvPr id="34" name="Picture 33" descr="A green circle with arrows&#10;&#10;AI-generated content may be incorrect.">
            <a:extLst>
              <a:ext uri="{FF2B5EF4-FFF2-40B4-BE49-F238E27FC236}">
                <a16:creationId xmlns:a16="http://schemas.microsoft.com/office/drawing/2014/main" id="{C1E1F259-AA75-4534-B037-40B2FBEF85C5}"/>
              </a:ext>
            </a:extLst>
          </p:cNvPr>
          <p:cNvPicPr>
            <a:picLocks noChangeAspect="1"/>
          </p:cNvPicPr>
          <p:nvPr/>
        </p:nvPicPr>
        <p:blipFill>
          <a:blip r:embed="rId10"/>
          <a:srcRect l="-39" t="13154" r="68052" b="13531"/>
          <a:stretch/>
        </p:blipFill>
        <p:spPr>
          <a:xfrm>
            <a:off x="7224310" y="5764755"/>
            <a:ext cx="1099723" cy="1104325"/>
          </a:xfrm>
          <a:prstGeom prst="rect">
            <a:avLst/>
          </a:prstGeom>
          <a:ln>
            <a:solidFill>
              <a:schemeClr val="bg1"/>
            </a:solidFill>
          </a:ln>
        </p:spPr>
      </p:pic>
      <p:pic>
        <p:nvPicPr>
          <p:cNvPr id="35" name="Picture 34" descr="A green circle with arrows&#10;&#10;AI-generated content may be incorrect.">
            <a:extLst>
              <a:ext uri="{FF2B5EF4-FFF2-40B4-BE49-F238E27FC236}">
                <a16:creationId xmlns:a16="http://schemas.microsoft.com/office/drawing/2014/main" id="{FF6DBB49-91CB-4691-AAF4-7E093A9F25EC}"/>
              </a:ext>
            </a:extLst>
          </p:cNvPr>
          <p:cNvPicPr>
            <a:picLocks noChangeAspect="1"/>
          </p:cNvPicPr>
          <p:nvPr/>
        </p:nvPicPr>
        <p:blipFill>
          <a:blip r:embed="rId10"/>
          <a:srcRect l="64079" t="13934" r="3791" b="13525"/>
          <a:stretch/>
        </p:blipFill>
        <p:spPr>
          <a:xfrm>
            <a:off x="10843213" y="5716116"/>
            <a:ext cx="1104646" cy="1092668"/>
          </a:xfrm>
          <a:prstGeom prst="rect">
            <a:avLst/>
          </a:prstGeom>
          <a:ln>
            <a:solidFill>
              <a:schemeClr val="bg1"/>
            </a:solidFill>
          </a:ln>
        </p:spPr>
      </p:pic>
      <p:pic>
        <p:nvPicPr>
          <p:cNvPr id="18" name="Picture 2" descr="A colorful rectangular sign with black text&#10;&#10;AI-generated content may be incorrect.">
            <a:extLst>
              <a:ext uri="{FF2B5EF4-FFF2-40B4-BE49-F238E27FC236}">
                <a16:creationId xmlns:a16="http://schemas.microsoft.com/office/drawing/2014/main" id="{0F5E1128-E4DD-4463-BFC3-6C749B07C2E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630601" y="74726"/>
            <a:ext cx="1482882" cy="1107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318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C62F6-A4AA-5ED0-CB77-D9F7C39693DF}"/>
            </a:ext>
          </a:extLst>
        </p:cNvPr>
        <p:cNvGrpSpPr/>
        <p:nvPr/>
      </p:nvGrpSpPr>
      <p:grpSpPr>
        <a:xfrm>
          <a:off x="0" y="0"/>
          <a:ext cx="0" cy="0"/>
          <a:chOff x="0" y="0"/>
          <a:chExt cx="0" cy="0"/>
        </a:xfrm>
      </p:grpSpPr>
      <p:pic>
        <p:nvPicPr>
          <p:cNvPr id="52" name="Picture 51" descr="A purple and white rectangular speech bubble&#10;&#10;AI-generated content may be incorrect.">
            <a:extLst>
              <a:ext uri="{FF2B5EF4-FFF2-40B4-BE49-F238E27FC236}">
                <a16:creationId xmlns:a16="http://schemas.microsoft.com/office/drawing/2014/main" id="{44A15DF5-AD45-099D-B5C3-936859B071C6}"/>
              </a:ext>
            </a:extLst>
          </p:cNvPr>
          <p:cNvPicPr>
            <a:picLocks noChangeAspect="1"/>
          </p:cNvPicPr>
          <p:nvPr/>
        </p:nvPicPr>
        <p:blipFill>
          <a:blip r:embed="rId3"/>
          <a:stretch>
            <a:fillRect/>
          </a:stretch>
        </p:blipFill>
        <p:spPr>
          <a:xfrm>
            <a:off x="8172500" y="1253694"/>
            <a:ext cx="3785803" cy="2789538"/>
          </a:xfrm>
          <a:prstGeom prst="rect">
            <a:avLst/>
          </a:prstGeom>
          <a:ln>
            <a:solidFill>
              <a:schemeClr val="bg1"/>
            </a:solidFill>
          </a:ln>
        </p:spPr>
      </p:pic>
      <p:pic>
        <p:nvPicPr>
          <p:cNvPr id="51" name="Picture 50" descr="A purple and white rectangular speech bubble&#10;&#10;AI-generated content may be incorrect.">
            <a:extLst>
              <a:ext uri="{FF2B5EF4-FFF2-40B4-BE49-F238E27FC236}">
                <a16:creationId xmlns:a16="http://schemas.microsoft.com/office/drawing/2014/main" id="{A362D3E5-19D5-0A1E-4C8D-49010037CD18}"/>
              </a:ext>
            </a:extLst>
          </p:cNvPr>
          <p:cNvPicPr>
            <a:picLocks noChangeAspect="1"/>
          </p:cNvPicPr>
          <p:nvPr/>
        </p:nvPicPr>
        <p:blipFill>
          <a:blip r:embed="rId3"/>
          <a:stretch>
            <a:fillRect/>
          </a:stretch>
        </p:blipFill>
        <p:spPr>
          <a:xfrm>
            <a:off x="4217036" y="1136538"/>
            <a:ext cx="3785803" cy="2789538"/>
          </a:xfrm>
          <a:prstGeom prst="rect">
            <a:avLst/>
          </a:prstGeom>
          <a:ln>
            <a:solidFill>
              <a:schemeClr val="bg1"/>
            </a:solidFill>
          </a:ln>
        </p:spPr>
      </p:pic>
      <p:pic>
        <p:nvPicPr>
          <p:cNvPr id="50" name="Picture 49" descr="A purple and white rectangular speech bubble&#10;&#10;AI-generated content may be incorrect.">
            <a:extLst>
              <a:ext uri="{FF2B5EF4-FFF2-40B4-BE49-F238E27FC236}">
                <a16:creationId xmlns:a16="http://schemas.microsoft.com/office/drawing/2014/main" id="{9F76BF63-0FF8-3293-1FCD-9007025BE3FF}"/>
              </a:ext>
            </a:extLst>
          </p:cNvPr>
          <p:cNvPicPr>
            <a:picLocks noChangeAspect="1"/>
          </p:cNvPicPr>
          <p:nvPr/>
        </p:nvPicPr>
        <p:blipFill>
          <a:blip r:embed="rId3"/>
          <a:stretch>
            <a:fillRect/>
          </a:stretch>
        </p:blipFill>
        <p:spPr>
          <a:xfrm>
            <a:off x="299536" y="3828153"/>
            <a:ext cx="3821152" cy="2770068"/>
          </a:xfrm>
          <a:prstGeom prst="rect">
            <a:avLst/>
          </a:prstGeom>
        </p:spPr>
      </p:pic>
      <p:pic>
        <p:nvPicPr>
          <p:cNvPr id="47" name="Picture 46" descr="A purple and white rectangular speech bubble&#10;&#10;AI-generated content may be incorrect.">
            <a:extLst>
              <a:ext uri="{FF2B5EF4-FFF2-40B4-BE49-F238E27FC236}">
                <a16:creationId xmlns:a16="http://schemas.microsoft.com/office/drawing/2014/main" id="{524B6858-A610-BA76-99C0-331871D4A74D}"/>
              </a:ext>
            </a:extLst>
          </p:cNvPr>
          <p:cNvPicPr>
            <a:picLocks noChangeAspect="1"/>
          </p:cNvPicPr>
          <p:nvPr/>
        </p:nvPicPr>
        <p:blipFill>
          <a:blip r:embed="rId3"/>
          <a:stretch>
            <a:fillRect/>
          </a:stretch>
        </p:blipFill>
        <p:spPr>
          <a:xfrm>
            <a:off x="211342" y="1228852"/>
            <a:ext cx="3527624" cy="2599301"/>
          </a:xfrm>
          <a:prstGeom prst="rect">
            <a:avLst/>
          </a:prstGeom>
          <a:ln>
            <a:solidFill>
              <a:schemeClr val="bg1"/>
            </a:solidFill>
          </a:ln>
        </p:spPr>
      </p:pic>
      <p:sp>
        <p:nvSpPr>
          <p:cNvPr id="2" name="Title 5">
            <a:extLst>
              <a:ext uri="{FF2B5EF4-FFF2-40B4-BE49-F238E27FC236}">
                <a16:creationId xmlns:a16="http://schemas.microsoft.com/office/drawing/2014/main" id="{D40973D9-BD7F-C2D9-EB3A-42581E5577C0}"/>
              </a:ext>
            </a:extLst>
          </p:cNvPr>
          <p:cNvSpPr txBox="1">
            <a:spLocks/>
          </p:cNvSpPr>
          <p:nvPr/>
        </p:nvSpPr>
        <p:spPr>
          <a:xfrm>
            <a:off x="-5342" y="29529"/>
            <a:ext cx="12187621" cy="1170437"/>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dirty="0">
                <a:effectLst>
                  <a:outerShdw blurRad="50800" dist="38100" dir="2700000" algn="tl" rotWithShape="0">
                    <a:prstClr val="black">
                      <a:alpha val="40000"/>
                    </a:prstClr>
                  </a:outerShdw>
                </a:effectLst>
                <a:latin typeface="Segoe UI"/>
                <a:cs typeface="Segoe UI"/>
              </a:rPr>
              <a:t>Possible solutions? What can you think of? </a:t>
            </a:r>
          </a:p>
        </p:txBody>
      </p:sp>
      <p:pic>
        <p:nvPicPr>
          <p:cNvPr id="10" name="Picture 9" descr="A group of containers with different colored pills&#10;&#10;AI-generated content may be incorrect.">
            <a:extLst>
              <a:ext uri="{FF2B5EF4-FFF2-40B4-BE49-F238E27FC236}">
                <a16:creationId xmlns:a16="http://schemas.microsoft.com/office/drawing/2014/main" id="{2323BF1F-77A8-A8FF-0924-B3C04E82394A}"/>
              </a:ext>
            </a:extLst>
          </p:cNvPr>
          <p:cNvPicPr>
            <a:picLocks noChangeAspect="1"/>
          </p:cNvPicPr>
          <p:nvPr/>
        </p:nvPicPr>
        <p:blipFill>
          <a:blip r:embed="rId4"/>
          <a:srcRect l="29637" t="15294" r="5257" b="8232"/>
          <a:stretch/>
        </p:blipFill>
        <p:spPr>
          <a:xfrm rot="-600000">
            <a:off x="2340293" y="1448904"/>
            <a:ext cx="1088770" cy="1277950"/>
          </a:xfrm>
          <a:prstGeom prst="rect">
            <a:avLst/>
          </a:prstGeom>
          <a:ln>
            <a:solidFill>
              <a:schemeClr val="bg1"/>
            </a:solidFill>
          </a:ln>
        </p:spPr>
      </p:pic>
      <p:sp>
        <p:nvSpPr>
          <p:cNvPr id="3" name="TextBox 2">
            <a:extLst>
              <a:ext uri="{FF2B5EF4-FFF2-40B4-BE49-F238E27FC236}">
                <a16:creationId xmlns:a16="http://schemas.microsoft.com/office/drawing/2014/main" id="{63BC78E3-02D5-2EE4-633A-1E4E96B03F96}"/>
              </a:ext>
            </a:extLst>
          </p:cNvPr>
          <p:cNvSpPr txBox="1"/>
          <p:nvPr/>
        </p:nvSpPr>
        <p:spPr>
          <a:xfrm rot="21120000">
            <a:off x="554561" y="1690790"/>
            <a:ext cx="2183866" cy="1077218"/>
          </a:xfrm>
          <a:prstGeom prst="rect">
            <a:avLst/>
          </a:prstGeom>
          <a:noFill/>
        </p:spPr>
        <p:txBody>
          <a:bodyPr wrap="square" lIns="91440" tIns="45720" rIns="91440" bIns="45720" anchor="t">
            <a:spAutoFit/>
          </a:bodyPr>
          <a:lstStyle/>
          <a:p>
            <a:r>
              <a:rPr lang="en-US" sz="1600" dirty="0">
                <a:latin typeface="Segoe UI"/>
                <a:cs typeface="Segoe UI"/>
              </a:rPr>
              <a:t>Make it easy for people to recycle vapes at shops/</a:t>
            </a:r>
          </a:p>
          <a:p>
            <a:r>
              <a:rPr lang="en-US" sz="1600" dirty="0">
                <a:latin typeface="Segoe UI"/>
                <a:cs typeface="Segoe UI"/>
              </a:rPr>
              <a:t>supermarkets  </a:t>
            </a:r>
            <a:endParaRPr lang="en-US" sz="1600" dirty="0">
              <a:latin typeface="Segoe UI" panose="020B0502040204020203" pitchFamily="34" charset="0"/>
              <a:cs typeface="Segoe UI" panose="020B0502040204020203" pitchFamily="34" charset="0"/>
            </a:endParaRPr>
          </a:p>
        </p:txBody>
      </p:sp>
      <p:sp>
        <p:nvSpPr>
          <p:cNvPr id="32" name="TextBox 31">
            <a:extLst>
              <a:ext uri="{FF2B5EF4-FFF2-40B4-BE49-F238E27FC236}">
                <a16:creationId xmlns:a16="http://schemas.microsoft.com/office/drawing/2014/main" id="{539381E2-A46F-C6BD-65E2-BC8BA3D01D83}"/>
              </a:ext>
            </a:extLst>
          </p:cNvPr>
          <p:cNvSpPr txBox="1"/>
          <p:nvPr/>
        </p:nvSpPr>
        <p:spPr>
          <a:xfrm rot="-660000">
            <a:off x="4693827" y="1877305"/>
            <a:ext cx="2042467"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Segoe UI"/>
                <a:cs typeface="Arial"/>
              </a:rPr>
              <a:t>Give people money back for returning old vapes </a:t>
            </a:r>
          </a:p>
          <a:p>
            <a:pPr marL="285750" indent="-285750">
              <a:buFont typeface="Arial" panose="020B0604020202020204" pitchFamily="34" charset="0"/>
              <a:buChar char="•"/>
            </a:pPr>
            <a:endParaRPr lang="en-US" dirty="0"/>
          </a:p>
        </p:txBody>
      </p:sp>
      <p:pic>
        <p:nvPicPr>
          <p:cNvPr id="5" name="Picture 4" descr="A green circle with arrows and two black objects&#10;&#10;AI-generated content may be incorrect.">
            <a:extLst>
              <a:ext uri="{FF2B5EF4-FFF2-40B4-BE49-F238E27FC236}">
                <a16:creationId xmlns:a16="http://schemas.microsoft.com/office/drawing/2014/main" id="{5051B19A-517F-CD8F-62F4-654F723376DF}"/>
              </a:ext>
            </a:extLst>
          </p:cNvPr>
          <p:cNvPicPr>
            <a:picLocks noChangeAspect="1"/>
          </p:cNvPicPr>
          <p:nvPr/>
        </p:nvPicPr>
        <p:blipFill>
          <a:blip r:embed="rId5"/>
          <a:srcRect l="40" t="30" r="-153" b="11398"/>
          <a:stretch/>
        </p:blipFill>
        <p:spPr>
          <a:xfrm rot="-540000">
            <a:off x="6442936" y="1601536"/>
            <a:ext cx="1187459" cy="1035521"/>
          </a:xfrm>
          <a:prstGeom prst="rect">
            <a:avLst/>
          </a:prstGeom>
          <a:ln>
            <a:solidFill>
              <a:schemeClr val="bg1"/>
            </a:solidFill>
          </a:ln>
        </p:spPr>
      </p:pic>
      <p:sp>
        <p:nvSpPr>
          <p:cNvPr id="31" name="TextBox 30">
            <a:extLst>
              <a:ext uri="{FF2B5EF4-FFF2-40B4-BE49-F238E27FC236}">
                <a16:creationId xmlns:a16="http://schemas.microsoft.com/office/drawing/2014/main" id="{F7B2ECA7-F4AE-D96E-B3D8-E43A36FAF753}"/>
              </a:ext>
            </a:extLst>
          </p:cNvPr>
          <p:cNvSpPr txBox="1"/>
          <p:nvPr/>
        </p:nvSpPr>
        <p:spPr>
          <a:xfrm rot="-540000">
            <a:off x="8564978" y="1955491"/>
            <a:ext cx="2038638"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Segoe UI"/>
                <a:cs typeface="Arial"/>
              </a:rPr>
              <a:t>Fine people for putting vapes into general waste or littering </a:t>
            </a:r>
            <a:r>
              <a:rPr lang="en-US" dirty="0"/>
              <a:t>​</a:t>
            </a:r>
          </a:p>
          <a:p>
            <a:endParaRPr lang="en-US" dirty="0"/>
          </a:p>
        </p:txBody>
      </p:sp>
      <p:sp>
        <p:nvSpPr>
          <p:cNvPr id="30" name="TextBox 29">
            <a:extLst>
              <a:ext uri="{FF2B5EF4-FFF2-40B4-BE49-F238E27FC236}">
                <a16:creationId xmlns:a16="http://schemas.microsoft.com/office/drawing/2014/main" id="{FCEB9D21-B366-6937-F603-ADD62F578C0E}"/>
              </a:ext>
            </a:extLst>
          </p:cNvPr>
          <p:cNvSpPr txBox="1"/>
          <p:nvPr/>
        </p:nvSpPr>
        <p:spPr>
          <a:xfrm rot="-420000">
            <a:off x="683207" y="4370768"/>
            <a:ext cx="2084260" cy="14536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Segoe UI"/>
                <a:cs typeface="Arial"/>
              </a:rPr>
              <a:t>Ensure vapes are made with recyclable or biodegradable materials</a:t>
            </a:r>
            <a:r>
              <a:rPr lang="en-US" dirty="0">
                <a:latin typeface="Segoe UI"/>
                <a:cs typeface="Arial"/>
              </a:rPr>
              <a:t> </a:t>
            </a:r>
          </a:p>
          <a:p>
            <a:pPr marL="342900" indent="-342900">
              <a:buFont typeface="Wingdings,Sans-Serif"/>
              <a:buChar char="§"/>
            </a:pPr>
            <a:endParaRPr lang="en-US" sz="2000" dirty="0">
              <a:latin typeface="Segoe UI"/>
              <a:cs typeface="Arial"/>
            </a:endParaRPr>
          </a:p>
        </p:txBody>
      </p:sp>
      <p:pic>
        <p:nvPicPr>
          <p:cNvPr id="24" name="Picture 23" descr="A black trash can with a red x&#10;&#10;AI-generated content may be incorrect.">
            <a:extLst>
              <a:ext uri="{FF2B5EF4-FFF2-40B4-BE49-F238E27FC236}">
                <a16:creationId xmlns:a16="http://schemas.microsoft.com/office/drawing/2014/main" id="{6475A540-D85A-FD74-D14F-77C44ECBD42A}"/>
              </a:ext>
            </a:extLst>
          </p:cNvPr>
          <p:cNvPicPr>
            <a:picLocks noChangeAspect="1"/>
          </p:cNvPicPr>
          <p:nvPr/>
        </p:nvPicPr>
        <p:blipFill>
          <a:blip r:embed="rId6"/>
          <a:stretch>
            <a:fillRect/>
          </a:stretch>
        </p:blipFill>
        <p:spPr>
          <a:xfrm rot="-660000">
            <a:off x="10442605" y="1589655"/>
            <a:ext cx="960494" cy="1331012"/>
          </a:xfrm>
          <a:prstGeom prst="rect">
            <a:avLst/>
          </a:prstGeom>
          <a:ln>
            <a:solidFill>
              <a:schemeClr val="bg1"/>
            </a:solidFill>
          </a:ln>
        </p:spPr>
      </p:pic>
      <p:pic>
        <p:nvPicPr>
          <p:cNvPr id="20" name="Picture 19" descr="A purple and white rectangular speech bubble&#10;&#10;AI-generated content may be incorrect.">
            <a:extLst>
              <a:ext uri="{FF2B5EF4-FFF2-40B4-BE49-F238E27FC236}">
                <a16:creationId xmlns:a16="http://schemas.microsoft.com/office/drawing/2014/main" id="{C6237D08-6A4D-8B9E-9B49-ADDD945AA6DE}"/>
              </a:ext>
            </a:extLst>
          </p:cNvPr>
          <p:cNvPicPr>
            <a:picLocks noChangeAspect="1"/>
          </p:cNvPicPr>
          <p:nvPr/>
        </p:nvPicPr>
        <p:blipFill>
          <a:blip r:embed="rId3"/>
          <a:stretch>
            <a:fillRect/>
          </a:stretch>
        </p:blipFill>
        <p:spPr>
          <a:xfrm>
            <a:off x="5176979" y="3757699"/>
            <a:ext cx="3821152" cy="2815584"/>
          </a:xfrm>
          <a:prstGeom prst="rect">
            <a:avLst/>
          </a:prstGeom>
          <a:ln>
            <a:solidFill>
              <a:schemeClr val="bg1"/>
            </a:solidFill>
          </a:ln>
        </p:spPr>
      </p:pic>
      <p:sp>
        <p:nvSpPr>
          <p:cNvPr id="4" name="TextBox 3">
            <a:extLst>
              <a:ext uri="{FF2B5EF4-FFF2-40B4-BE49-F238E27FC236}">
                <a16:creationId xmlns:a16="http://schemas.microsoft.com/office/drawing/2014/main" id="{55230AE6-F653-DA24-67DF-61243EADD5FA}"/>
              </a:ext>
            </a:extLst>
          </p:cNvPr>
          <p:cNvSpPr txBox="1"/>
          <p:nvPr/>
        </p:nvSpPr>
        <p:spPr>
          <a:xfrm>
            <a:off x="5652181" y="4387826"/>
            <a:ext cx="3033132" cy="646331"/>
          </a:xfrm>
          <a:prstGeom prst="rect">
            <a:avLst/>
          </a:prstGeom>
          <a:noFill/>
        </p:spPr>
        <p:txBody>
          <a:bodyPr wrap="square" rtlCol="0">
            <a:spAutoFit/>
          </a:bodyPr>
          <a:lstStyle/>
          <a:p>
            <a:r>
              <a:rPr lang="en-GB" dirty="0"/>
              <a:t>Don’t vape and save the planet, animals, sea and soil!</a:t>
            </a:r>
          </a:p>
        </p:txBody>
      </p:sp>
      <p:pic>
        <p:nvPicPr>
          <p:cNvPr id="25" name="Picture 24" descr="A cartoon of a planet&#10;&#10;AI-generated content may be incorrect.">
            <a:extLst>
              <a:ext uri="{FF2B5EF4-FFF2-40B4-BE49-F238E27FC236}">
                <a16:creationId xmlns:a16="http://schemas.microsoft.com/office/drawing/2014/main" id="{76C4E829-5CA8-01EC-FAD5-427446AAA6FE}"/>
              </a:ext>
            </a:extLst>
          </p:cNvPr>
          <p:cNvPicPr>
            <a:picLocks noChangeAspect="1"/>
          </p:cNvPicPr>
          <p:nvPr/>
        </p:nvPicPr>
        <p:blipFill>
          <a:blip r:embed="rId7"/>
          <a:stretch>
            <a:fillRect/>
          </a:stretch>
        </p:blipFill>
        <p:spPr>
          <a:xfrm>
            <a:off x="9640870" y="5115740"/>
            <a:ext cx="1013501" cy="918404"/>
          </a:xfrm>
          <a:prstGeom prst="rect">
            <a:avLst/>
          </a:prstGeom>
          <a:ln>
            <a:noFill/>
          </a:ln>
        </p:spPr>
      </p:pic>
      <p:pic>
        <p:nvPicPr>
          <p:cNvPr id="29" name="Picture 28" descr="A green circle with arrows&#10;&#10;AI-generated content may be incorrect.">
            <a:extLst>
              <a:ext uri="{FF2B5EF4-FFF2-40B4-BE49-F238E27FC236}">
                <a16:creationId xmlns:a16="http://schemas.microsoft.com/office/drawing/2014/main" id="{48004BE8-33A5-AD9A-871A-602F989F6350}"/>
              </a:ext>
            </a:extLst>
          </p:cNvPr>
          <p:cNvPicPr>
            <a:picLocks noChangeAspect="1"/>
          </p:cNvPicPr>
          <p:nvPr/>
        </p:nvPicPr>
        <p:blipFill>
          <a:blip r:embed="rId8"/>
          <a:srcRect l="31351" t="13934" r="36577" b="13115"/>
          <a:stretch/>
        </p:blipFill>
        <p:spPr>
          <a:xfrm>
            <a:off x="3329755" y="5725506"/>
            <a:ext cx="1178126" cy="1174054"/>
          </a:xfrm>
          <a:prstGeom prst="rect">
            <a:avLst/>
          </a:prstGeom>
          <a:ln>
            <a:solidFill>
              <a:schemeClr val="bg1"/>
            </a:solidFill>
          </a:ln>
        </p:spPr>
      </p:pic>
      <p:pic>
        <p:nvPicPr>
          <p:cNvPr id="34" name="Picture 33" descr="A green circle with arrows&#10;&#10;AI-generated content may be incorrect.">
            <a:extLst>
              <a:ext uri="{FF2B5EF4-FFF2-40B4-BE49-F238E27FC236}">
                <a16:creationId xmlns:a16="http://schemas.microsoft.com/office/drawing/2014/main" id="{EE776748-A6B6-A5E9-CE7D-B60C46EFC3A7}"/>
              </a:ext>
            </a:extLst>
          </p:cNvPr>
          <p:cNvPicPr>
            <a:picLocks noChangeAspect="1"/>
          </p:cNvPicPr>
          <p:nvPr/>
        </p:nvPicPr>
        <p:blipFill>
          <a:blip r:embed="rId8"/>
          <a:srcRect l="-39" t="13154" r="68052" b="13531"/>
          <a:stretch/>
        </p:blipFill>
        <p:spPr>
          <a:xfrm>
            <a:off x="7864581" y="5735240"/>
            <a:ext cx="1099723" cy="1104325"/>
          </a:xfrm>
          <a:prstGeom prst="rect">
            <a:avLst/>
          </a:prstGeom>
          <a:ln>
            <a:solidFill>
              <a:schemeClr val="bg1"/>
            </a:solidFill>
          </a:ln>
        </p:spPr>
      </p:pic>
      <p:pic>
        <p:nvPicPr>
          <p:cNvPr id="27" name="Picture 26" descr="A green circle with white text&#10;&#10;AI-generated content may be incorrect.">
            <a:extLst>
              <a:ext uri="{FF2B5EF4-FFF2-40B4-BE49-F238E27FC236}">
                <a16:creationId xmlns:a16="http://schemas.microsoft.com/office/drawing/2014/main" id="{D084DD7D-0267-468D-88F5-82C3C772125C}"/>
              </a:ext>
            </a:extLst>
          </p:cNvPr>
          <p:cNvPicPr>
            <a:picLocks noChangeAspect="1"/>
          </p:cNvPicPr>
          <p:nvPr/>
        </p:nvPicPr>
        <p:blipFill>
          <a:blip r:embed="rId9"/>
          <a:srcRect l="8974" r="10897" b="407"/>
          <a:stretch/>
        </p:blipFill>
        <p:spPr>
          <a:xfrm>
            <a:off x="2691758" y="4091524"/>
            <a:ext cx="1203254" cy="1174054"/>
          </a:xfrm>
          <a:prstGeom prst="rect">
            <a:avLst/>
          </a:prstGeom>
        </p:spPr>
      </p:pic>
      <p:pic>
        <p:nvPicPr>
          <p:cNvPr id="28" name="Picture 27" descr="A green sign with white text&#10;&#10;AI-generated content may be incorrect.">
            <a:extLst>
              <a:ext uri="{FF2B5EF4-FFF2-40B4-BE49-F238E27FC236}">
                <a16:creationId xmlns:a16="http://schemas.microsoft.com/office/drawing/2014/main" id="{C36484B0-1F34-4F3D-933A-9DCFA2009457}"/>
              </a:ext>
            </a:extLst>
          </p:cNvPr>
          <p:cNvPicPr>
            <a:picLocks noChangeAspect="1"/>
          </p:cNvPicPr>
          <p:nvPr/>
        </p:nvPicPr>
        <p:blipFill>
          <a:blip r:embed="rId10"/>
          <a:stretch>
            <a:fillRect/>
          </a:stretch>
        </p:blipFill>
        <p:spPr>
          <a:xfrm>
            <a:off x="9132671" y="6194067"/>
            <a:ext cx="3186113" cy="628651"/>
          </a:xfrm>
          <a:prstGeom prst="rect">
            <a:avLst/>
          </a:prstGeom>
        </p:spPr>
      </p:pic>
      <p:pic>
        <p:nvPicPr>
          <p:cNvPr id="36" name="Picture 4">
            <a:extLst>
              <a:ext uri="{FF2B5EF4-FFF2-40B4-BE49-F238E27FC236}">
                <a16:creationId xmlns:a16="http://schemas.microsoft.com/office/drawing/2014/main" id="{5D4DA7F0-DA4E-4392-A926-C7054BC0BF50}"/>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893062" y="4056586"/>
            <a:ext cx="1089025"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 descr="A colorful rectangular sign with black text&#10;&#10;AI-generated content may be incorrect.">
            <a:extLst>
              <a:ext uri="{FF2B5EF4-FFF2-40B4-BE49-F238E27FC236}">
                <a16:creationId xmlns:a16="http://schemas.microsoft.com/office/drawing/2014/main" id="{CD23963C-36D9-417E-8FBF-41094A211B8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699397" y="29319"/>
            <a:ext cx="1482882" cy="1107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62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2" grpId="0"/>
      <p:bldP spid="31" grpId="0"/>
      <p:bldP spid="3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postcard&#10;&#10;Description automatically generated">
            <a:extLst>
              <a:ext uri="{FF2B5EF4-FFF2-40B4-BE49-F238E27FC236}">
                <a16:creationId xmlns:a16="http://schemas.microsoft.com/office/drawing/2014/main" id="{7999C0C9-1B7C-377B-6D05-FA29310F5497}"/>
              </a:ext>
            </a:extLst>
          </p:cNvPr>
          <p:cNvPicPr>
            <a:picLocks noChangeAspect="1"/>
          </p:cNvPicPr>
          <p:nvPr/>
        </p:nvPicPr>
        <p:blipFill>
          <a:blip r:embed="rId3"/>
          <a:stretch>
            <a:fillRect/>
          </a:stretch>
        </p:blipFill>
        <p:spPr>
          <a:xfrm>
            <a:off x="1269227" y="392297"/>
            <a:ext cx="8903008" cy="6465703"/>
          </a:xfrm>
          <a:prstGeom prst="rect">
            <a:avLst/>
          </a:prstGeom>
        </p:spPr>
      </p:pic>
      <p:pic>
        <p:nvPicPr>
          <p:cNvPr id="3" name="Picture 2" descr="A colorful rectangular sign with black text&#10;&#10;AI-generated content may be incorrect.">
            <a:extLst>
              <a:ext uri="{FF2B5EF4-FFF2-40B4-BE49-F238E27FC236}">
                <a16:creationId xmlns:a16="http://schemas.microsoft.com/office/drawing/2014/main" id="{AFB68EFA-0573-48D0-B573-1F237B98BA8B}"/>
              </a:ext>
            </a:extLst>
          </p:cNvPr>
          <p:cNvPicPr>
            <a:picLocks noChangeAspect="1"/>
          </p:cNvPicPr>
          <p:nvPr/>
        </p:nvPicPr>
        <p:blipFill>
          <a:blip r:embed="rId4"/>
          <a:stretch>
            <a:fillRect/>
          </a:stretch>
        </p:blipFill>
        <p:spPr>
          <a:xfrm>
            <a:off x="7496790" y="489896"/>
            <a:ext cx="3522235" cy="2602219"/>
          </a:xfrm>
          <a:prstGeom prst="rect">
            <a:avLst/>
          </a:prstGeom>
        </p:spPr>
      </p:pic>
      <p:sp>
        <p:nvSpPr>
          <p:cNvPr id="6" name="TextBox 5">
            <a:extLst>
              <a:ext uri="{FF2B5EF4-FFF2-40B4-BE49-F238E27FC236}">
                <a16:creationId xmlns:a16="http://schemas.microsoft.com/office/drawing/2014/main" id="{B548EA93-50A8-658D-5540-E537BBBC0D9A}"/>
              </a:ext>
            </a:extLst>
          </p:cNvPr>
          <p:cNvSpPr txBox="1"/>
          <p:nvPr/>
        </p:nvSpPr>
        <p:spPr>
          <a:xfrm>
            <a:off x="1737210" y="935885"/>
            <a:ext cx="3506497" cy="2246769"/>
          </a:xfrm>
          <a:prstGeom prst="rect">
            <a:avLst/>
          </a:prstGeom>
          <a:noFill/>
        </p:spPr>
        <p:txBody>
          <a:bodyPr wrap="square">
            <a:spAutoFit/>
          </a:bodyPr>
          <a:lstStyle/>
          <a:p>
            <a:r>
              <a:rPr lang="en-GB" sz="2800" dirty="0">
                <a:latin typeface="Segoe UI" panose="020B0502040204020203" pitchFamily="34" charset="0"/>
                <a:ea typeface="Calibri"/>
                <a:cs typeface="Segoe UI" panose="020B0502040204020203" pitchFamily="34" charset="0"/>
              </a:rPr>
              <a:t>Write on a post card 3 things that you would like to tell your older self about vaping ………..</a:t>
            </a:r>
            <a:endParaRPr lang="en-US" sz="2800" dirty="0">
              <a:latin typeface="Segoe UI" panose="020B0502040204020203" pitchFamily="34" charset="0"/>
              <a:ea typeface="Calibri"/>
              <a:cs typeface="Segoe UI" panose="020B0502040204020203" pitchFamily="34" charset="0"/>
            </a:endParaRPr>
          </a:p>
        </p:txBody>
      </p:sp>
      <p:sp>
        <p:nvSpPr>
          <p:cNvPr id="7" name="TextBox 6">
            <a:extLst>
              <a:ext uri="{FF2B5EF4-FFF2-40B4-BE49-F238E27FC236}">
                <a16:creationId xmlns:a16="http://schemas.microsoft.com/office/drawing/2014/main" id="{1B1EDC11-F704-22C0-DD48-C4C909F44882}"/>
              </a:ext>
            </a:extLst>
          </p:cNvPr>
          <p:cNvSpPr txBox="1"/>
          <p:nvPr/>
        </p:nvSpPr>
        <p:spPr>
          <a:xfrm>
            <a:off x="2673734" y="-28406"/>
            <a:ext cx="6093994" cy="461665"/>
          </a:xfrm>
          <a:prstGeom prst="rect">
            <a:avLst/>
          </a:prstGeom>
          <a:noFill/>
        </p:spPr>
        <p:txBody>
          <a:bodyPr wrap="square">
            <a:spAutoFit/>
          </a:bodyPr>
          <a:lstStyle/>
          <a:p>
            <a:pPr algn="ctr"/>
            <a:r>
              <a:rPr lang="en-GB" sz="2400" b="1" dirty="0">
                <a:solidFill>
                  <a:srgbClr val="000000"/>
                </a:solidFill>
                <a:latin typeface="Segoe UI" panose="020B0502040204020203" pitchFamily="34" charset="0"/>
                <a:cs typeface="Segoe UI" panose="020B0502040204020203" pitchFamily="34" charset="0"/>
              </a:rPr>
              <a:t>Optional Postcard Activity</a:t>
            </a:r>
          </a:p>
        </p:txBody>
      </p:sp>
    </p:spTree>
    <p:extLst>
      <p:ext uri="{BB962C8B-B14F-4D97-AF65-F5344CB8AC3E}">
        <p14:creationId xmlns:p14="http://schemas.microsoft.com/office/powerpoint/2010/main" val="26390379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6C98B-C5C7-EBD8-C848-9D64AE1A4657}"/>
            </a:ext>
          </a:extLst>
        </p:cNvPr>
        <p:cNvGrpSpPr/>
        <p:nvPr/>
      </p:nvGrpSpPr>
      <p:grpSpPr>
        <a:xfrm>
          <a:off x="0" y="0"/>
          <a:ext cx="0" cy="0"/>
          <a:chOff x="0" y="0"/>
          <a:chExt cx="0" cy="0"/>
        </a:xfrm>
      </p:grpSpPr>
      <p:pic>
        <p:nvPicPr>
          <p:cNvPr id="5" name="Picture 4" descr="A close-up of a postcard&#10;&#10;Description automatically generated">
            <a:extLst>
              <a:ext uri="{FF2B5EF4-FFF2-40B4-BE49-F238E27FC236}">
                <a16:creationId xmlns:a16="http://schemas.microsoft.com/office/drawing/2014/main" id="{4719D713-6C06-10C7-8FE9-23CC271C2505}"/>
              </a:ext>
            </a:extLst>
          </p:cNvPr>
          <p:cNvPicPr>
            <a:picLocks noChangeAspect="1"/>
          </p:cNvPicPr>
          <p:nvPr/>
        </p:nvPicPr>
        <p:blipFill>
          <a:blip r:embed="rId3"/>
          <a:stretch>
            <a:fillRect/>
          </a:stretch>
        </p:blipFill>
        <p:spPr>
          <a:xfrm>
            <a:off x="2185165" y="871182"/>
            <a:ext cx="7692774" cy="5586785"/>
          </a:xfrm>
          <a:prstGeom prst="rect">
            <a:avLst/>
          </a:prstGeom>
        </p:spPr>
      </p:pic>
      <p:sp>
        <p:nvSpPr>
          <p:cNvPr id="6" name="TextBox 5">
            <a:extLst>
              <a:ext uri="{FF2B5EF4-FFF2-40B4-BE49-F238E27FC236}">
                <a16:creationId xmlns:a16="http://schemas.microsoft.com/office/drawing/2014/main" id="{F6BD49FF-2AC7-8099-9BBD-23A81BE35929}"/>
              </a:ext>
            </a:extLst>
          </p:cNvPr>
          <p:cNvSpPr txBox="1"/>
          <p:nvPr/>
        </p:nvSpPr>
        <p:spPr>
          <a:xfrm>
            <a:off x="2483167" y="1308864"/>
            <a:ext cx="3506497" cy="461665"/>
          </a:xfrm>
          <a:prstGeom prst="rect">
            <a:avLst/>
          </a:prstGeom>
          <a:noFill/>
        </p:spPr>
        <p:txBody>
          <a:bodyPr wrap="square">
            <a:spAutoFit/>
          </a:bodyPr>
          <a:lstStyle/>
          <a:p>
            <a:r>
              <a:rPr lang="en-GB" sz="2400" b="1" dirty="0">
                <a:latin typeface="Segoe UI" panose="020B0502040204020203" pitchFamily="34" charset="0"/>
                <a:ea typeface="Calibri"/>
                <a:cs typeface="Segoe UI" panose="020B0502040204020203" pitchFamily="34" charset="0"/>
              </a:rPr>
              <a:t>Examples…..</a:t>
            </a:r>
            <a:endParaRPr lang="en-US" sz="2400" b="1" dirty="0">
              <a:latin typeface="Segoe UI" panose="020B0502040204020203" pitchFamily="34" charset="0"/>
              <a:ea typeface="Calibri"/>
              <a:cs typeface="Segoe UI" panose="020B0502040204020203" pitchFamily="34" charset="0"/>
            </a:endParaRPr>
          </a:p>
        </p:txBody>
      </p:sp>
      <p:sp>
        <p:nvSpPr>
          <p:cNvPr id="21" name="TextBox 20">
            <a:extLst>
              <a:ext uri="{FF2B5EF4-FFF2-40B4-BE49-F238E27FC236}">
                <a16:creationId xmlns:a16="http://schemas.microsoft.com/office/drawing/2014/main" id="{82931500-0FA8-C0EC-EF89-C3AFFB70B990}"/>
              </a:ext>
            </a:extLst>
          </p:cNvPr>
          <p:cNvSpPr txBox="1"/>
          <p:nvPr/>
        </p:nvSpPr>
        <p:spPr>
          <a:xfrm>
            <a:off x="2320554" y="2121041"/>
            <a:ext cx="3759404" cy="615553"/>
          </a:xfrm>
          <a:prstGeom prst="rect">
            <a:avLst/>
          </a:prstGeom>
          <a:noFill/>
        </p:spPr>
        <p:txBody>
          <a:bodyPr wrap="square">
            <a:spAutoFit/>
          </a:bodyPr>
          <a:lstStyle/>
          <a:p>
            <a:r>
              <a:rPr lang="en-GB" sz="1700" b="1" i="0" u="none" strike="noStrike" kern="1200" dirty="0">
                <a:solidFill>
                  <a:schemeClr val="tx1"/>
                </a:solidFill>
                <a:effectLst/>
                <a:latin typeface="Segoe UI" panose="020B0502040204020203" pitchFamily="34" charset="0"/>
                <a:cs typeface="Segoe UI" panose="020B0502040204020203" pitchFamily="34" charset="0"/>
              </a:rPr>
              <a:t>Remember, vaping isn’t harmless — it’s full of chemicals</a:t>
            </a:r>
            <a:endParaRPr lang="en-US" sz="1700" dirty="0">
              <a:latin typeface="Segoe UI" panose="020B0502040204020203" pitchFamily="34" charset="0"/>
              <a:cs typeface="Segoe UI" panose="020B0502040204020203" pitchFamily="34" charset="0"/>
            </a:endParaRPr>
          </a:p>
        </p:txBody>
      </p:sp>
      <p:sp>
        <p:nvSpPr>
          <p:cNvPr id="23" name="TextBox 22">
            <a:extLst>
              <a:ext uri="{FF2B5EF4-FFF2-40B4-BE49-F238E27FC236}">
                <a16:creationId xmlns:a16="http://schemas.microsoft.com/office/drawing/2014/main" id="{BE77B7A0-6C69-2B5A-76FA-10AD9A889EDC}"/>
              </a:ext>
            </a:extLst>
          </p:cNvPr>
          <p:cNvSpPr txBox="1"/>
          <p:nvPr/>
        </p:nvSpPr>
        <p:spPr>
          <a:xfrm>
            <a:off x="2320554" y="3049022"/>
            <a:ext cx="3669106" cy="615553"/>
          </a:xfrm>
          <a:prstGeom prst="rect">
            <a:avLst/>
          </a:prstGeom>
          <a:noFill/>
        </p:spPr>
        <p:txBody>
          <a:bodyPr wrap="square">
            <a:spAutoFit/>
          </a:bodyPr>
          <a:lstStyle/>
          <a:p>
            <a:r>
              <a:rPr lang="en-GB" sz="1700" b="1" i="0" u="none" strike="noStrike" kern="1200" dirty="0">
                <a:solidFill>
                  <a:schemeClr val="tx1"/>
                </a:solidFill>
                <a:effectLst/>
                <a:latin typeface="Segoe UI" panose="020B0502040204020203" pitchFamily="34" charset="0"/>
                <a:cs typeface="Segoe UI" panose="020B0502040204020203" pitchFamily="34" charset="0"/>
              </a:rPr>
              <a:t>Your health is worth more than fitting in</a:t>
            </a:r>
            <a:endParaRPr lang="en-US" sz="1700" dirty="0">
              <a:latin typeface="Segoe UI" panose="020B0502040204020203" pitchFamily="34" charset="0"/>
              <a:cs typeface="Segoe UI" panose="020B0502040204020203" pitchFamily="34" charset="0"/>
            </a:endParaRPr>
          </a:p>
        </p:txBody>
      </p:sp>
      <p:sp>
        <p:nvSpPr>
          <p:cNvPr id="25" name="TextBox 24">
            <a:extLst>
              <a:ext uri="{FF2B5EF4-FFF2-40B4-BE49-F238E27FC236}">
                <a16:creationId xmlns:a16="http://schemas.microsoft.com/office/drawing/2014/main" id="{D11C7987-8D57-A210-0A7D-6C76FD1FF5A2}"/>
              </a:ext>
            </a:extLst>
          </p:cNvPr>
          <p:cNvSpPr txBox="1"/>
          <p:nvPr/>
        </p:nvSpPr>
        <p:spPr>
          <a:xfrm>
            <a:off x="2320554" y="3840742"/>
            <a:ext cx="3669099" cy="615553"/>
          </a:xfrm>
          <a:prstGeom prst="rect">
            <a:avLst/>
          </a:prstGeom>
          <a:noFill/>
        </p:spPr>
        <p:txBody>
          <a:bodyPr wrap="square">
            <a:spAutoFit/>
          </a:bodyPr>
          <a:lstStyle/>
          <a:p>
            <a:r>
              <a:rPr lang="en-GB" sz="1700" b="1" i="0" u="none" strike="noStrike" kern="1200" dirty="0">
                <a:solidFill>
                  <a:schemeClr val="tx1"/>
                </a:solidFill>
                <a:effectLst/>
                <a:latin typeface="Segoe UI" panose="020B0502040204020203" pitchFamily="34" charset="0"/>
                <a:cs typeface="Segoe UI" panose="020B0502040204020203" pitchFamily="34" charset="0"/>
              </a:rPr>
              <a:t>Protect your lungs — they’re still growing</a:t>
            </a:r>
            <a:endParaRPr lang="en-US" sz="1700" dirty="0">
              <a:latin typeface="Segoe UI" panose="020B0502040204020203" pitchFamily="34" charset="0"/>
              <a:cs typeface="Segoe UI" panose="020B0502040204020203" pitchFamily="34" charset="0"/>
            </a:endParaRPr>
          </a:p>
        </p:txBody>
      </p:sp>
      <p:sp>
        <p:nvSpPr>
          <p:cNvPr id="27" name="TextBox 26">
            <a:extLst>
              <a:ext uri="{FF2B5EF4-FFF2-40B4-BE49-F238E27FC236}">
                <a16:creationId xmlns:a16="http://schemas.microsoft.com/office/drawing/2014/main" id="{F44B858F-E3A5-1FE0-D43A-B37CB8AEA6F6}"/>
              </a:ext>
            </a:extLst>
          </p:cNvPr>
          <p:cNvSpPr txBox="1"/>
          <p:nvPr/>
        </p:nvSpPr>
        <p:spPr>
          <a:xfrm>
            <a:off x="2320554" y="4632462"/>
            <a:ext cx="3669099" cy="615553"/>
          </a:xfrm>
          <a:prstGeom prst="rect">
            <a:avLst/>
          </a:prstGeom>
          <a:noFill/>
        </p:spPr>
        <p:txBody>
          <a:bodyPr wrap="square">
            <a:spAutoFit/>
          </a:bodyPr>
          <a:lstStyle/>
          <a:p>
            <a:r>
              <a:rPr lang="en-GB" sz="1700" b="1" i="0" u="none" strike="noStrike" kern="1200" dirty="0">
                <a:solidFill>
                  <a:schemeClr val="tx1"/>
                </a:solidFill>
                <a:effectLst/>
                <a:latin typeface="Segoe UI" panose="020B0502040204020203" pitchFamily="34" charset="0"/>
                <a:cs typeface="Segoe UI" panose="020B0502040204020203" pitchFamily="34" charset="0"/>
              </a:rPr>
              <a:t>The vape companies don’t care about you</a:t>
            </a:r>
            <a:endParaRPr lang="en-US" sz="1700" dirty="0">
              <a:latin typeface="Segoe UI" panose="020B0502040204020203" pitchFamily="34" charset="0"/>
              <a:cs typeface="Segoe UI" panose="020B0502040204020203" pitchFamily="34" charset="0"/>
            </a:endParaRPr>
          </a:p>
        </p:txBody>
      </p:sp>
      <p:sp>
        <p:nvSpPr>
          <p:cNvPr id="29" name="TextBox 28">
            <a:extLst>
              <a:ext uri="{FF2B5EF4-FFF2-40B4-BE49-F238E27FC236}">
                <a16:creationId xmlns:a16="http://schemas.microsoft.com/office/drawing/2014/main" id="{81E4AE3E-6D89-4C95-4EA1-B100D7014BA6}"/>
              </a:ext>
            </a:extLst>
          </p:cNvPr>
          <p:cNvSpPr txBox="1"/>
          <p:nvPr/>
        </p:nvSpPr>
        <p:spPr>
          <a:xfrm>
            <a:off x="2320554" y="5333575"/>
            <a:ext cx="3669099" cy="615553"/>
          </a:xfrm>
          <a:prstGeom prst="rect">
            <a:avLst/>
          </a:prstGeom>
          <a:noFill/>
        </p:spPr>
        <p:txBody>
          <a:bodyPr wrap="square">
            <a:spAutoFit/>
          </a:bodyPr>
          <a:lstStyle/>
          <a:p>
            <a:r>
              <a:rPr lang="en-GB" sz="1700" b="1" i="0" u="none" strike="noStrike" kern="1200" dirty="0">
                <a:solidFill>
                  <a:schemeClr val="tx1"/>
                </a:solidFill>
                <a:effectLst/>
                <a:latin typeface="Segoe UI" panose="020B0502040204020203" pitchFamily="34" charset="0"/>
                <a:cs typeface="Segoe UI" panose="020B0502040204020203" pitchFamily="34" charset="0"/>
              </a:rPr>
              <a:t>Your future self will thank you for saying no</a:t>
            </a:r>
            <a:endParaRPr lang="en-US" sz="1700" dirty="0">
              <a:latin typeface="Segoe UI" panose="020B0502040204020203" pitchFamily="34" charset="0"/>
              <a:cs typeface="Segoe UI" panose="020B0502040204020203" pitchFamily="34" charset="0"/>
            </a:endParaRPr>
          </a:p>
        </p:txBody>
      </p:sp>
      <p:pic>
        <p:nvPicPr>
          <p:cNvPr id="30" name="Content Placeholder 4" descr="A person standing on a sidewalk looking at a phone&#10;&#10;AI-generated content may be incorrect.">
            <a:extLst>
              <a:ext uri="{FF2B5EF4-FFF2-40B4-BE49-F238E27FC236}">
                <a16:creationId xmlns:a16="http://schemas.microsoft.com/office/drawing/2014/main" id="{BF1D1EAE-4683-5145-7CCF-953150237239}"/>
              </a:ext>
            </a:extLst>
          </p:cNvPr>
          <p:cNvPicPr>
            <a:picLocks noChangeAspect="1"/>
          </p:cNvPicPr>
          <p:nvPr/>
        </p:nvPicPr>
        <p:blipFill>
          <a:blip r:embed="rId4">
            <a:extLst>
              <a:ext uri="{28A0092B-C50C-407E-A947-70E740481C1C}">
                <a14:useLocalDpi xmlns:a14="http://schemas.microsoft.com/office/drawing/2010/main" val="0"/>
              </a:ext>
            </a:extLst>
          </a:blip>
          <a:srcRect r="3" b="3475"/>
          <a:stretch>
            <a:fillRect/>
          </a:stretch>
        </p:blipFill>
        <p:spPr>
          <a:xfrm>
            <a:off x="6285" y="0"/>
            <a:ext cx="2243328" cy="2165448"/>
          </a:xfrm>
          <a:custGeom>
            <a:avLst/>
            <a:gdLst/>
            <a:ahLst/>
            <a:cxnLst/>
            <a:rect l="l" t="t" r="r" b="b"/>
            <a:pathLst>
              <a:path w="4317456" h="4167581">
                <a:moveTo>
                  <a:pt x="1372466" y="0"/>
                </a:moveTo>
                <a:lnTo>
                  <a:pt x="2944990" y="0"/>
                </a:lnTo>
                <a:lnTo>
                  <a:pt x="2999002" y="19769"/>
                </a:lnTo>
                <a:cubicBezTo>
                  <a:pt x="3773802" y="347482"/>
                  <a:pt x="4317456" y="1114680"/>
                  <a:pt x="4317456" y="2008853"/>
                </a:cubicBezTo>
                <a:cubicBezTo>
                  <a:pt x="4317456" y="3201085"/>
                  <a:pt x="3350960" y="4167581"/>
                  <a:pt x="2158728" y="4167581"/>
                </a:cubicBezTo>
                <a:cubicBezTo>
                  <a:pt x="966497" y="4167581"/>
                  <a:pt x="0" y="3201085"/>
                  <a:pt x="0" y="2008853"/>
                </a:cubicBezTo>
                <a:cubicBezTo>
                  <a:pt x="0" y="1114680"/>
                  <a:pt x="543654" y="347482"/>
                  <a:pt x="1318454" y="19769"/>
                </a:cubicBezTo>
                <a:close/>
              </a:path>
            </a:pathLst>
          </a:custGeom>
        </p:spPr>
      </p:pic>
      <p:pic>
        <p:nvPicPr>
          <p:cNvPr id="31" name="Picture 30" descr="A child wearing headphones on a street&#10;&#10;AI-generated content may be incorrect.">
            <a:extLst>
              <a:ext uri="{FF2B5EF4-FFF2-40B4-BE49-F238E27FC236}">
                <a16:creationId xmlns:a16="http://schemas.microsoft.com/office/drawing/2014/main" id="{627E28DA-ED37-B8E4-6CA2-C12F676DE36F}"/>
              </a:ext>
            </a:extLst>
          </p:cNvPr>
          <p:cNvPicPr>
            <a:picLocks noChangeAspect="1"/>
          </p:cNvPicPr>
          <p:nvPr/>
        </p:nvPicPr>
        <p:blipFill>
          <a:blip r:embed="rId5">
            <a:extLst>
              <a:ext uri="{28A0092B-C50C-407E-A947-70E740481C1C}">
                <a14:useLocalDpi xmlns:a14="http://schemas.microsoft.com/office/drawing/2010/main" val="0"/>
              </a:ext>
            </a:extLst>
          </a:blip>
          <a:srcRect r="2" b="9982"/>
          <a:stretch>
            <a:fillRect/>
          </a:stretch>
        </p:blipFill>
        <p:spPr>
          <a:xfrm>
            <a:off x="9984283" y="4940238"/>
            <a:ext cx="2085243" cy="1877127"/>
          </a:xfrm>
          <a:custGeom>
            <a:avLst/>
            <a:gdLst/>
            <a:ahLst/>
            <a:cxnLst/>
            <a:rect l="l" t="t" r="r" b="b"/>
            <a:pathLst>
              <a:path w="3238727" h="2915488">
                <a:moveTo>
                  <a:pt x="1619364" y="0"/>
                </a:moveTo>
                <a:cubicBezTo>
                  <a:pt x="2513714" y="0"/>
                  <a:pt x="3238727" y="725014"/>
                  <a:pt x="3238727" y="1619364"/>
                </a:cubicBezTo>
                <a:cubicBezTo>
                  <a:pt x="3238727" y="2122436"/>
                  <a:pt x="3009328" y="2571928"/>
                  <a:pt x="2649429" y="2868943"/>
                </a:cubicBezTo>
                <a:lnTo>
                  <a:pt x="2587186" y="2915488"/>
                </a:lnTo>
                <a:lnTo>
                  <a:pt x="651541" y="2915488"/>
                </a:lnTo>
                <a:lnTo>
                  <a:pt x="589298" y="2868943"/>
                </a:lnTo>
                <a:cubicBezTo>
                  <a:pt x="229399" y="2571928"/>
                  <a:pt x="0" y="2122436"/>
                  <a:pt x="0" y="1619364"/>
                </a:cubicBezTo>
                <a:cubicBezTo>
                  <a:pt x="0" y="725014"/>
                  <a:pt x="725014" y="0"/>
                  <a:pt x="1619364" y="0"/>
                </a:cubicBezTo>
                <a:close/>
              </a:path>
            </a:pathLst>
          </a:custGeom>
        </p:spPr>
      </p:pic>
      <p:sp>
        <p:nvSpPr>
          <p:cNvPr id="33" name="TextBox 32">
            <a:extLst>
              <a:ext uri="{FF2B5EF4-FFF2-40B4-BE49-F238E27FC236}">
                <a16:creationId xmlns:a16="http://schemas.microsoft.com/office/drawing/2014/main" id="{D645C52E-A939-5F7E-DD64-484AB3C14046}"/>
              </a:ext>
            </a:extLst>
          </p:cNvPr>
          <p:cNvSpPr txBox="1"/>
          <p:nvPr/>
        </p:nvSpPr>
        <p:spPr>
          <a:xfrm>
            <a:off x="6202342" y="3664575"/>
            <a:ext cx="6099048" cy="707886"/>
          </a:xfrm>
          <a:prstGeom prst="rect">
            <a:avLst/>
          </a:prstGeom>
          <a:noFill/>
        </p:spPr>
        <p:txBody>
          <a:bodyPr wrap="square">
            <a:spAutoFit/>
          </a:bodyPr>
          <a:lstStyle/>
          <a:p>
            <a:r>
              <a:rPr lang="en-GB" sz="2000" b="1" i="1" dirty="0">
                <a:latin typeface="Segoe UI" panose="020B0502040204020203" pitchFamily="34" charset="0"/>
                <a:cs typeface="Segoe UI" panose="020B0502040204020203" pitchFamily="34" charset="0"/>
              </a:rPr>
              <a:t>Hi future me …. </a:t>
            </a:r>
          </a:p>
          <a:p>
            <a:r>
              <a:rPr lang="en-GB" sz="2000" b="1" i="1" dirty="0">
                <a:latin typeface="Segoe UI" panose="020B0502040204020203" pitchFamily="34" charset="0"/>
                <a:cs typeface="Segoe UI" panose="020B0502040204020203" pitchFamily="34" charset="0"/>
              </a:rPr>
              <a:t>Just want to tell you</a:t>
            </a:r>
          </a:p>
        </p:txBody>
      </p:sp>
      <p:pic>
        <p:nvPicPr>
          <p:cNvPr id="34" name="Picture 33" descr="A colorful rectangular sign with black text&#10;&#10;AI-generated content may be incorrect.">
            <a:extLst>
              <a:ext uri="{FF2B5EF4-FFF2-40B4-BE49-F238E27FC236}">
                <a16:creationId xmlns:a16="http://schemas.microsoft.com/office/drawing/2014/main" id="{2F21686D-3E4F-7C7C-B5BD-05E3FB3E3A41}"/>
              </a:ext>
            </a:extLst>
          </p:cNvPr>
          <p:cNvPicPr>
            <a:picLocks noChangeAspect="1"/>
          </p:cNvPicPr>
          <p:nvPr/>
        </p:nvPicPr>
        <p:blipFill>
          <a:blip r:embed="rId6"/>
          <a:stretch>
            <a:fillRect/>
          </a:stretch>
        </p:blipFill>
        <p:spPr>
          <a:xfrm>
            <a:off x="7507735" y="961141"/>
            <a:ext cx="2505593" cy="1851126"/>
          </a:xfrm>
          <a:prstGeom prst="rect">
            <a:avLst/>
          </a:prstGeom>
        </p:spPr>
      </p:pic>
      <p:sp>
        <p:nvSpPr>
          <p:cNvPr id="4" name="TextBox 3">
            <a:extLst>
              <a:ext uri="{FF2B5EF4-FFF2-40B4-BE49-F238E27FC236}">
                <a16:creationId xmlns:a16="http://schemas.microsoft.com/office/drawing/2014/main" id="{BAA0AA5E-4679-E3B2-56A6-A8752A518C11}"/>
              </a:ext>
            </a:extLst>
          </p:cNvPr>
          <p:cNvSpPr txBox="1"/>
          <p:nvPr/>
        </p:nvSpPr>
        <p:spPr>
          <a:xfrm>
            <a:off x="2957484" y="319060"/>
            <a:ext cx="6148136" cy="461665"/>
          </a:xfrm>
          <a:prstGeom prst="rect">
            <a:avLst/>
          </a:prstGeom>
          <a:noFill/>
        </p:spPr>
        <p:txBody>
          <a:bodyPr wrap="square">
            <a:spAutoFit/>
          </a:bodyPr>
          <a:lstStyle/>
          <a:p>
            <a:pPr algn="ctr"/>
            <a:r>
              <a:rPr lang="en-GB" sz="2400" b="1" dirty="0">
                <a:solidFill>
                  <a:srgbClr val="000000"/>
                </a:solidFill>
                <a:latin typeface="Segoe UI" panose="020B0502040204020203" pitchFamily="34" charset="0"/>
                <a:cs typeface="Segoe UI" panose="020B0502040204020203" pitchFamily="34" charset="0"/>
              </a:rPr>
              <a:t>Optional Postcard Activity</a:t>
            </a:r>
          </a:p>
        </p:txBody>
      </p:sp>
    </p:spTree>
    <p:extLst>
      <p:ext uri="{BB962C8B-B14F-4D97-AF65-F5344CB8AC3E}">
        <p14:creationId xmlns:p14="http://schemas.microsoft.com/office/powerpoint/2010/main" val="3153867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A3E4A0-5454-9344-84EE-232BA6918FE9}"/>
              </a:ext>
            </a:extLst>
          </p:cNvPr>
          <p:cNvSpPr>
            <a:spLocks noChangeArrowheads="1"/>
          </p:cNvSpPr>
          <p:nvPr/>
        </p:nvSpPr>
        <p:spPr bwMode="auto">
          <a:xfrm>
            <a:off x="1143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443AC1AD-4824-4904-B62A-45B6D9224C25">
            <a:extLst>
              <a:ext uri="{FF2B5EF4-FFF2-40B4-BE49-F238E27FC236}">
                <a16:creationId xmlns:a16="http://schemas.microsoft.com/office/drawing/2014/main" id="{A346769E-53FA-4A45-8E99-40EC89E62C0E}"/>
              </a:ext>
            </a:extLst>
          </p:cNvPr>
          <p:cNvSpPr>
            <a:spLocks noChangeAspect="1" noChangeArrowheads="1"/>
          </p:cNvSpPr>
          <p:nvPr/>
        </p:nvSpPr>
        <p:spPr bwMode="auto">
          <a:xfrm>
            <a:off x="1143000" y="457200"/>
            <a:ext cx="6819900" cy="5676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Rectangle 5">
            <a:extLst>
              <a:ext uri="{FF2B5EF4-FFF2-40B4-BE49-F238E27FC236}">
                <a16:creationId xmlns:a16="http://schemas.microsoft.com/office/drawing/2014/main" id="{AAACCB29-718A-8447-99BC-FBBA4E3C880E}"/>
              </a:ext>
            </a:extLst>
          </p:cNvPr>
          <p:cNvSpPr/>
          <p:nvPr/>
        </p:nvSpPr>
        <p:spPr>
          <a:xfrm>
            <a:off x="0" y="-25213"/>
            <a:ext cx="12192000" cy="986320"/>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7114234-D789-3B40-AB02-A34E12595DA1}"/>
              </a:ext>
            </a:extLst>
          </p:cNvPr>
          <p:cNvSpPr txBox="1">
            <a:spLocks/>
          </p:cNvSpPr>
          <p:nvPr/>
        </p:nvSpPr>
        <p:spPr>
          <a:xfrm>
            <a:off x="0" y="-104617"/>
            <a:ext cx="12192000" cy="125909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200" b="1" dirty="0">
                <a:solidFill>
                  <a:schemeClr val="bg1"/>
                </a:solidFill>
                <a:effectLst>
                  <a:outerShdw blurRad="50800" dist="38100" dir="2700000" algn="tl" rotWithShape="0">
                    <a:prstClr val="black">
                      <a:alpha val="40000"/>
                    </a:prstClr>
                  </a:outerShdw>
                </a:effectLst>
                <a:latin typeface="Segoe UI" panose="020B0502040204020203" pitchFamily="34" charset="0"/>
                <a:cs typeface="Segoe UI" panose="020B0502040204020203" pitchFamily="34" charset="0"/>
              </a:rPr>
              <a:t>Vapes: What are they?</a:t>
            </a:r>
          </a:p>
        </p:txBody>
      </p:sp>
      <p:sp>
        <p:nvSpPr>
          <p:cNvPr id="13" name="TextBox 12">
            <a:extLst>
              <a:ext uri="{FF2B5EF4-FFF2-40B4-BE49-F238E27FC236}">
                <a16:creationId xmlns:a16="http://schemas.microsoft.com/office/drawing/2014/main" id="{AB15BB21-CB2E-4944-AFB6-F0DD62EDD5A7}"/>
              </a:ext>
            </a:extLst>
          </p:cNvPr>
          <p:cNvSpPr txBox="1"/>
          <p:nvPr/>
        </p:nvSpPr>
        <p:spPr>
          <a:xfrm>
            <a:off x="629796" y="1659131"/>
            <a:ext cx="4588840" cy="3970318"/>
          </a:xfrm>
          <a:prstGeom prst="rect">
            <a:avLst/>
          </a:prstGeom>
          <a:noFill/>
        </p:spPr>
        <p:txBody>
          <a:bodyPr wrap="square" lIns="91440" tIns="45720" rIns="91440" bIns="45720" rtlCol="0" anchor="t">
            <a:spAutoFit/>
          </a:bodyPr>
          <a:lstStyle/>
          <a:p>
            <a:br>
              <a:rPr lang="en-GB" b="1" dirty="0">
                <a:latin typeface="Segoe UI" panose="020B0502040204020203" pitchFamily="34" charset="0"/>
                <a:ea typeface="Calibri"/>
                <a:cs typeface="Segoe UI" panose="020B0502040204020203" pitchFamily="34" charset="0"/>
              </a:rPr>
            </a:br>
            <a:endParaRPr lang="en-US" dirty="0">
              <a:latin typeface="Segoe UI" panose="020B0502040204020203" pitchFamily="34" charset="0"/>
              <a:ea typeface="Calibri"/>
              <a:cs typeface="Segoe UI" panose="020B0502040204020203" pitchFamily="34" charset="0"/>
            </a:endParaRPr>
          </a:p>
          <a:p>
            <a:pPr marL="342900" indent="-342900">
              <a:buClr>
                <a:srgbClr val="8D2456"/>
              </a:buClr>
              <a:buFont typeface="Wingdings" panose="05000000000000000000" pitchFamily="2" charset="2"/>
              <a:buChar char="q"/>
            </a:pPr>
            <a:r>
              <a:rPr lang="en-GB" sz="2400" dirty="0">
                <a:latin typeface="Segoe UI" panose="020B0502040204020203" pitchFamily="34" charset="0"/>
                <a:ea typeface="Calibri"/>
                <a:cs typeface="Segoe UI" panose="020B0502040204020203" pitchFamily="34" charset="0"/>
              </a:rPr>
              <a:t>Vapes are electronic devices for people to breathe in a flavoured mist, or vapour. </a:t>
            </a:r>
          </a:p>
          <a:p>
            <a:pPr>
              <a:buClr>
                <a:srgbClr val="8D2456"/>
              </a:buClr>
            </a:pPr>
            <a:endParaRPr lang="en-GB" sz="2400" dirty="0">
              <a:latin typeface="Segoe UI" panose="020B0502040204020203" pitchFamily="34" charset="0"/>
              <a:ea typeface="Calibri"/>
              <a:cs typeface="Segoe UI" panose="020B0502040204020203" pitchFamily="34" charset="0"/>
            </a:endParaRPr>
          </a:p>
          <a:p>
            <a:pPr marL="342900" indent="-342900">
              <a:buClr>
                <a:srgbClr val="8D2456"/>
              </a:buClr>
              <a:buFont typeface="Wingdings" panose="05000000000000000000" pitchFamily="2" charset="2"/>
              <a:buChar char="q"/>
            </a:pPr>
            <a:r>
              <a:rPr lang="en-GB" sz="2400" dirty="0">
                <a:latin typeface="Segoe UI"/>
                <a:ea typeface="Calibri"/>
                <a:cs typeface="Segoe UI"/>
              </a:rPr>
              <a:t>Vapes are not meant to be used by children </a:t>
            </a:r>
          </a:p>
          <a:p>
            <a:pPr marL="342900" indent="-342900">
              <a:buClr>
                <a:srgbClr val="8D2456"/>
              </a:buClr>
              <a:buFont typeface="Wingdings" panose="05000000000000000000" pitchFamily="2" charset="2"/>
              <a:buChar char="q"/>
            </a:pPr>
            <a:endParaRPr lang="en-GB" sz="2400" dirty="0">
              <a:latin typeface="Segoe UI"/>
              <a:ea typeface="Calibri"/>
              <a:cs typeface="Segoe UI"/>
            </a:endParaRPr>
          </a:p>
          <a:p>
            <a:pPr marL="342900" indent="-342900">
              <a:buClr>
                <a:srgbClr val="8D2456"/>
              </a:buClr>
              <a:buFont typeface="Wingdings" panose="05000000000000000000" pitchFamily="2" charset="2"/>
              <a:buChar char="q"/>
            </a:pPr>
            <a:r>
              <a:rPr lang="en-GB" sz="2400" dirty="0">
                <a:latin typeface="Segoe UI" panose="020B0502040204020203" pitchFamily="34" charset="0"/>
                <a:ea typeface="Calibri"/>
                <a:cs typeface="Segoe UI" panose="020B0502040204020203" pitchFamily="34" charset="0"/>
              </a:rPr>
              <a:t>Vapes can be used to help adults to stop smoking.</a:t>
            </a:r>
            <a:endParaRPr lang="en-GB" sz="2400" baseline="30000" dirty="0">
              <a:latin typeface="Segoe UI" panose="020B0502040204020203" pitchFamily="34" charset="0"/>
              <a:ea typeface="Calibri"/>
              <a:cs typeface="Segoe UI" panose="020B0502040204020203" pitchFamily="34" charset="0"/>
            </a:endParaRPr>
          </a:p>
        </p:txBody>
      </p:sp>
      <p:pic>
        <p:nvPicPr>
          <p:cNvPr id="5" name="Picture 4" descr="A group of different colored electronic cigarettes&#10;&#10;Description automatically generated">
            <a:extLst>
              <a:ext uri="{FF2B5EF4-FFF2-40B4-BE49-F238E27FC236}">
                <a16:creationId xmlns:a16="http://schemas.microsoft.com/office/drawing/2014/main" id="{CB0D8681-6C29-C9C9-296D-FE1181C9CCFE}"/>
              </a:ext>
            </a:extLst>
          </p:cNvPr>
          <p:cNvPicPr>
            <a:picLocks noChangeAspect="1"/>
          </p:cNvPicPr>
          <p:nvPr/>
        </p:nvPicPr>
        <p:blipFill>
          <a:blip r:embed="rId3"/>
          <a:stretch>
            <a:fillRect/>
          </a:stretch>
        </p:blipFill>
        <p:spPr>
          <a:xfrm>
            <a:off x="5484450" y="1778121"/>
            <a:ext cx="6429590" cy="3756405"/>
          </a:xfrm>
          <a:prstGeom prst="rect">
            <a:avLst/>
          </a:prstGeom>
        </p:spPr>
      </p:pic>
      <p:pic>
        <p:nvPicPr>
          <p:cNvPr id="2" name="Picture 2" descr="A colorful rectangular sign with black text&#10;&#10;AI-generated content may be incorrect.">
            <a:extLst>
              <a:ext uri="{FF2B5EF4-FFF2-40B4-BE49-F238E27FC236}">
                <a16:creationId xmlns:a16="http://schemas.microsoft.com/office/drawing/2014/main" id="{017665CC-4FAA-8484-A677-E10B50AE4D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7443" y="15895"/>
            <a:ext cx="1667409" cy="1244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21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EB3A3-073F-01A1-90A0-192CBB5FBA1F}"/>
            </a:ext>
          </a:extLst>
        </p:cNvPr>
        <p:cNvGrpSpPr/>
        <p:nvPr/>
      </p:nvGrpSpPr>
      <p:grpSpPr>
        <a:xfrm>
          <a:off x="0" y="0"/>
          <a:ext cx="0" cy="0"/>
          <a:chOff x="0" y="0"/>
          <a:chExt cx="0" cy="0"/>
        </a:xfrm>
      </p:grpSpPr>
      <p:sp>
        <p:nvSpPr>
          <p:cNvPr id="5" name="Oval 4">
            <a:extLst>
              <a:ext uri="{FF2B5EF4-FFF2-40B4-BE49-F238E27FC236}">
                <a16:creationId xmlns:a16="http://schemas.microsoft.com/office/drawing/2014/main" id="{C00BEDEF-757F-4793-FA48-B4BAB1269CC6}"/>
              </a:ext>
            </a:extLst>
          </p:cNvPr>
          <p:cNvSpPr/>
          <p:nvPr/>
        </p:nvSpPr>
        <p:spPr>
          <a:xfrm>
            <a:off x="-2188049" y="-339990"/>
            <a:ext cx="6039812" cy="567067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1963799-84C0-F4E4-2F20-8E446133501F}"/>
              </a:ext>
            </a:extLst>
          </p:cNvPr>
          <p:cNvSpPr txBox="1"/>
          <p:nvPr/>
        </p:nvSpPr>
        <p:spPr>
          <a:xfrm>
            <a:off x="4346996" y="2128832"/>
            <a:ext cx="728166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latin typeface="Segoe UI"/>
                <a:ea typeface="Calibri"/>
                <a:cs typeface="Calibri"/>
              </a:rPr>
              <a:t>If you are worried anything we have talked about today, you can find support or information </a:t>
            </a:r>
            <a:endParaRPr lang="en-GB" sz="2000" dirty="0">
              <a:latin typeface="Segoe UI"/>
            </a:endParaRPr>
          </a:p>
        </p:txBody>
      </p:sp>
      <p:sp>
        <p:nvSpPr>
          <p:cNvPr id="3" name="TextBox 2">
            <a:extLst>
              <a:ext uri="{FF2B5EF4-FFF2-40B4-BE49-F238E27FC236}">
                <a16:creationId xmlns:a16="http://schemas.microsoft.com/office/drawing/2014/main" id="{B135638C-0E4C-4E78-FB23-8CFE3ED58C6F}"/>
              </a:ext>
            </a:extLst>
          </p:cNvPr>
          <p:cNvSpPr txBox="1"/>
          <p:nvPr/>
        </p:nvSpPr>
        <p:spPr>
          <a:xfrm>
            <a:off x="4346597" y="3180871"/>
            <a:ext cx="7535371"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3C3C3C"/>
                </a:solidFill>
                <a:latin typeface="Segoe UI"/>
                <a:cs typeface="Segoe UI"/>
              </a:rPr>
              <a:t>Childline Scotland is a free, confidential telephone counselling service for children and young people. </a:t>
            </a:r>
          </a:p>
          <a:p>
            <a:endParaRPr lang="en-US" dirty="0">
              <a:solidFill>
                <a:srgbClr val="3C3C3C"/>
              </a:solidFill>
              <a:latin typeface="Segoe UI"/>
              <a:cs typeface="Segoe UI"/>
            </a:endParaRPr>
          </a:p>
          <a:p>
            <a:r>
              <a:rPr lang="en-US" dirty="0">
                <a:solidFill>
                  <a:srgbClr val="3C3C3C"/>
                </a:solidFill>
                <a:latin typeface="Segoe UI"/>
                <a:cs typeface="Segoe UI"/>
              </a:rPr>
              <a:t>Call:  0800 1111 </a:t>
            </a:r>
          </a:p>
          <a:p>
            <a:endParaRPr lang="en-US" dirty="0">
              <a:solidFill>
                <a:srgbClr val="3C3C3C"/>
              </a:solidFill>
              <a:latin typeface="Segoe UI"/>
              <a:cs typeface="Segoe UI"/>
            </a:endParaRPr>
          </a:p>
          <a:p>
            <a:r>
              <a:rPr lang="en-US" b="1" dirty="0">
                <a:solidFill>
                  <a:srgbClr val="C5008C"/>
                </a:solidFill>
                <a:latin typeface="Segoe UI"/>
                <a:cs typeface="Segoe UI"/>
                <a:hlinkClick r:id="rId4"/>
              </a:rPr>
              <a:t>https://www.childline.org.uk/</a:t>
            </a:r>
          </a:p>
        </p:txBody>
      </p:sp>
      <p:pic>
        <p:nvPicPr>
          <p:cNvPr id="7" name="Picture 6" descr="A colorful rectangular sign with black text&#10;&#10;AI-generated content may be incorrect.">
            <a:extLst>
              <a:ext uri="{FF2B5EF4-FFF2-40B4-BE49-F238E27FC236}">
                <a16:creationId xmlns:a16="http://schemas.microsoft.com/office/drawing/2014/main" id="{8B775B25-EBDA-CCD5-E080-6BFEBB72F96A}"/>
              </a:ext>
            </a:extLst>
          </p:cNvPr>
          <p:cNvPicPr>
            <a:picLocks noChangeAspect="1"/>
          </p:cNvPicPr>
          <p:nvPr/>
        </p:nvPicPr>
        <p:blipFill>
          <a:blip r:embed="rId5"/>
          <a:stretch>
            <a:fillRect/>
          </a:stretch>
        </p:blipFill>
        <p:spPr>
          <a:xfrm>
            <a:off x="3049755" y="461712"/>
            <a:ext cx="2162175" cy="1619250"/>
          </a:xfrm>
          <a:prstGeom prst="rect">
            <a:avLst/>
          </a:prstGeom>
        </p:spPr>
      </p:pic>
      <p:pic>
        <p:nvPicPr>
          <p:cNvPr id="8" name="Picture 7">
            <a:extLst>
              <a:ext uri="{FF2B5EF4-FFF2-40B4-BE49-F238E27FC236}">
                <a16:creationId xmlns:a16="http://schemas.microsoft.com/office/drawing/2014/main" id="{D312BDD0-1D5A-45E3-985B-B3F231D13105}"/>
              </a:ext>
            </a:extLst>
          </p:cNvPr>
          <p:cNvPicPr>
            <a:picLocks noChangeAspect="1"/>
          </p:cNvPicPr>
          <p:nvPr/>
        </p:nvPicPr>
        <p:blipFill>
          <a:blip r:embed="rId6"/>
          <a:stretch>
            <a:fillRect/>
          </a:stretch>
        </p:blipFill>
        <p:spPr>
          <a:xfrm>
            <a:off x="3724508" y="5013892"/>
            <a:ext cx="6953129" cy="1458598"/>
          </a:xfrm>
          <a:prstGeom prst="rect">
            <a:avLst/>
          </a:prstGeom>
        </p:spPr>
      </p:pic>
    </p:spTree>
    <p:custDataLst>
      <p:tags r:id="rId1"/>
    </p:custDataLst>
    <p:extLst>
      <p:ext uri="{BB962C8B-B14F-4D97-AF65-F5344CB8AC3E}">
        <p14:creationId xmlns:p14="http://schemas.microsoft.com/office/powerpoint/2010/main" val="2776811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D93FAA-CE05-A44B-BC70-8861E3CC7798}"/>
              </a:ext>
            </a:extLst>
          </p:cNvPr>
          <p:cNvSpPr txBox="1"/>
          <p:nvPr/>
        </p:nvSpPr>
        <p:spPr>
          <a:xfrm>
            <a:off x="509452" y="1154478"/>
            <a:ext cx="6236122" cy="646331"/>
          </a:xfrm>
          <a:prstGeom prst="rect">
            <a:avLst/>
          </a:prstGeom>
          <a:noFill/>
        </p:spPr>
        <p:txBody>
          <a:bodyPr wrap="square" rtlCol="0">
            <a:spAutoFit/>
          </a:bodyPr>
          <a:lstStyle/>
          <a:p>
            <a:endParaRPr lang="en-GB"/>
          </a:p>
          <a:p>
            <a:endParaRPr lang="en-US"/>
          </a:p>
        </p:txBody>
      </p:sp>
      <p:sp>
        <p:nvSpPr>
          <p:cNvPr id="3" name="Rectangle 2">
            <a:extLst>
              <a:ext uri="{FF2B5EF4-FFF2-40B4-BE49-F238E27FC236}">
                <a16:creationId xmlns:a16="http://schemas.microsoft.com/office/drawing/2014/main" id="{B1A3E4A0-5454-9344-84EE-232BA6918FE9}"/>
              </a:ext>
            </a:extLst>
          </p:cNvPr>
          <p:cNvSpPr>
            <a:spLocks noChangeArrowheads="1"/>
          </p:cNvSpPr>
          <p:nvPr/>
        </p:nvSpPr>
        <p:spPr bwMode="auto">
          <a:xfrm>
            <a:off x="1143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443AC1AD-4824-4904-B62A-45B6D9224C25">
            <a:extLst>
              <a:ext uri="{FF2B5EF4-FFF2-40B4-BE49-F238E27FC236}">
                <a16:creationId xmlns:a16="http://schemas.microsoft.com/office/drawing/2014/main" id="{A346769E-53FA-4A45-8E99-40EC89E62C0E}"/>
              </a:ext>
            </a:extLst>
          </p:cNvPr>
          <p:cNvSpPr>
            <a:spLocks noChangeAspect="1" noChangeArrowheads="1"/>
          </p:cNvSpPr>
          <p:nvPr/>
        </p:nvSpPr>
        <p:spPr bwMode="auto">
          <a:xfrm>
            <a:off x="1143000" y="457200"/>
            <a:ext cx="6819900" cy="5676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itle 1">
            <a:extLst>
              <a:ext uri="{FF2B5EF4-FFF2-40B4-BE49-F238E27FC236}">
                <a16:creationId xmlns:a16="http://schemas.microsoft.com/office/drawing/2014/main" id="{E7114234-D789-3B40-AB02-A34E12595DA1}"/>
              </a:ext>
            </a:extLst>
          </p:cNvPr>
          <p:cNvSpPr txBox="1">
            <a:spLocks/>
          </p:cNvSpPr>
          <p:nvPr/>
        </p:nvSpPr>
        <p:spPr>
          <a:xfrm>
            <a:off x="0" y="-2031"/>
            <a:ext cx="12192000" cy="1156510"/>
          </a:xfrm>
          <a:prstGeom prst="rect">
            <a:avLst/>
          </a:prstGeom>
          <a:solidFill>
            <a:schemeClr val="accent2"/>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200" b="1" dirty="0">
                <a:solidFill>
                  <a:schemeClr val="bg1"/>
                </a:solidFill>
                <a:effectLst>
                  <a:outerShdw blurRad="50800" dist="38100" dir="2700000" algn="tl" rotWithShape="0">
                    <a:prstClr val="black">
                      <a:alpha val="40000"/>
                    </a:prstClr>
                  </a:outerShdw>
                </a:effectLst>
                <a:latin typeface="Segoe UI" panose="020B0502040204020203" pitchFamily="34" charset="0"/>
                <a:cs typeface="Segoe UI" panose="020B0502040204020203" pitchFamily="34" charset="0"/>
              </a:rPr>
              <a:t>Vapes: What’s inside?</a:t>
            </a:r>
          </a:p>
        </p:txBody>
      </p:sp>
      <p:sp>
        <p:nvSpPr>
          <p:cNvPr id="5" name="Speech Bubble: Oval 4">
            <a:extLst>
              <a:ext uri="{FF2B5EF4-FFF2-40B4-BE49-F238E27FC236}">
                <a16:creationId xmlns:a16="http://schemas.microsoft.com/office/drawing/2014/main" id="{520F1E20-84FC-EC97-3ED3-E51DFD09E163}"/>
              </a:ext>
            </a:extLst>
          </p:cNvPr>
          <p:cNvSpPr/>
          <p:nvPr/>
        </p:nvSpPr>
        <p:spPr>
          <a:xfrm rot="-5220000" flipH="1">
            <a:off x="662221" y="1611085"/>
            <a:ext cx="2580361" cy="3808882"/>
          </a:xfrm>
          <a:prstGeom prst="wedgeEllipseCallout">
            <a:avLst/>
          </a:prstGeom>
          <a:solidFill>
            <a:schemeClr val="bg1"/>
          </a:solidFill>
          <a:ln w="76200">
            <a:solidFill>
              <a:srgbClr val="8D24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a:p>
        </p:txBody>
      </p:sp>
      <p:sp>
        <p:nvSpPr>
          <p:cNvPr id="14" name="Speech Bubble: Oval 13">
            <a:extLst>
              <a:ext uri="{FF2B5EF4-FFF2-40B4-BE49-F238E27FC236}">
                <a16:creationId xmlns:a16="http://schemas.microsoft.com/office/drawing/2014/main" id="{C8391D01-C922-1FF1-D4B9-2DE711B56914}"/>
              </a:ext>
            </a:extLst>
          </p:cNvPr>
          <p:cNvSpPr/>
          <p:nvPr/>
        </p:nvSpPr>
        <p:spPr>
          <a:xfrm rot="5160000">
            <a:off x="7713949" y="1938892"/>
            <a:ext cx="3197263" cy="5549328"/>
          </a:xfrm>
          <a:prstGeom prst="wedgeEllipseCallout">
            <a:avLst/>
          </a:prstGeom>
          <a:solidFill>
            <a:schemeClr val="bg1"/>
          </a:solidFill>
          <a:ln w="76200">
            <a:solidFill>
              <a:srgbClr val="D512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a:p>
        </p:txBody>
      </p:sp>
      <p:sp>
        <p:nvSpPr>
          <p:cNvPr id="18" name="Speech Bubble: Oval 17">
            <a:extLst>
              <a:ext uri="{FF2B5EF4-FFF2-40B4-BE49-F238E27FC236}">
                <a16:creationId xmlns:a16="http://schemas.microsoft.com/office/drawing/2014/main" id="{B3C2FF4A-D2AF-4570-8EEA-44EAA7DD93F3}"/>
              </a:ext>
            </a:extLst>
          </p:cNvPr>
          <p:cNvSpPr/>
          <p:nvPr/>
        </p:nvSpPr>
        <p:spPr>
          <a:xfrm>
            <a:off x="4228120" y="1254420"/>
            <a:ext cx="4042126" cy="2112749"/>
          </a:xfrm>
          <a:prstGeom prst="wedgeEllipseCallout">
            <a:avLst/>
          </a:prstGeom>
          <a:solidFill>
            <a:schemeClr val="bg1"/>
          </a:solidFill>
          <a:ln w="76200">
            <a:solidFill>
              <a:srgbClr val="EB8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atin typeface="Segoe UI" panose="020B0502040204020203" pitchFamily="34" charset="0"/>
                <a:cs typeface="Segoe UI" panose="020B0502040204020203" pitchFamily="34" charset="0"/>
              </a:rPr>
              <a:t>be</a:t>
            </a:r>
          </a:p>
        </p:txBody>
      </p:sp>
      <p:pic>
        <p:nvPicPr>
          <p:cNvPr id="6" name="Picture 5" descr="A group of different colored electronic cigarettes&#10;&#10;Description automatically generated">
            <a:extLst>
              <a:ext uri="{FF2B5EF4-FFF2-40B4-BE49-F238E27FC236}">
                <a16:creationId xmlns:a16="http://schemas.microsoft.com/office/drawing/2014/main" id="{A5D4ECCD-A1E9-73E1-AE3F-0F1D2AB1BB57}"/>
              </a:ext>
            </a:extLst>
          </p:cNvPr>
          <p:cNvPicPr>
            <a:picLocks noChangeAspect="1"/>
          </p:cNvPicPr>
          <p:nvPr/>
        </p:nvPicPr>
        <p:blipFill>
          <a:blip r:embed="rId3"/>
          <a:stretch>
            <a:fillRect/>
          </a:stretch>
        </p:blipFill>
        <p:spPr>
          <a:xfrm>
            <a:off x="2858327" y="4713557"/>
            <a:ext cx="3624934" cy="2117821"/>
          </a:xfrm>
          <a:prstGeom prst="rect">
            <a:avLst/>
          </a:prstGeom>
        </p:spPr>
      </p:pic>
      <p:pic>
        <p:nvPicPr>
          <p:cNvPr id="9" name="Picture 2" descr="A colorful rectangular sign with black text&#10;&#10;AI-generated content may be incorrect.">
            <a:extLst>
              <a:ext uri="{FF2B5EF4-FFF2-40B4-BE49-F238E27FC236}">
                <a16:creationId xmlns:a16="http://schemas.microsoft.com/office/drawing/2014/main" id="{C8C029AA-99A8-DA5B-3B82-AE7705C725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10298" y="43934"/>
            <a:ext cx="1667409" cy="1244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71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68757-40F7-3A98-07D8-86BF44BD09C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BAD898B-9A09-A9C4-B7BD-F31F3D1C49CB}"/>
              </a:ext>
            </a:extLst>
          </p:cNvPr>
          <p:cNvSpPr txBox="1"/>
          <p:nvPr/>
        </p:nvSpPr>
        <p:spPr>
          <a:xfrm>
            <a:off x="509452" y="1154478"/>
            <a:ext cx="6236122" cy="646331"/>
          </a:xfrm>
          <a:prstGeom prst="rect">
            <a:avLst/>
          </a:prstGeom>
          <a:noFill/>
        </p:spPr>
        <p:txBody>
          <a:bodyPr wrap="square" rtlCol="0">
            <a:spAutoFit/>
          </a:bodyPr>
          <a:lstStyle/>
          <a:p>
            <a:endParaRPr lang="en-GB"/>
          </a:p>
          <a:p>
            <a:endParaRPr lang="en-US"/>
          </a:p>
        </p:txBody>
      </p:sp>
      <p:sp>
        <p:nvSpPr>
          <p:cNvPr id="3" name="Rectangle 2">
            <a:extLst>
              <a:ext uri="{FF2B5EF4-FFF2-40B4-BE49-F238E27FC236}">
                <a16:creationId xmlns:a16="http://schemas.microsoft.com/office/drawing/2014/main" id="{D1879CB0-BE9F-EDAD-F08E-A5A2CB659837}"/>
              </a:ext>
            </a:extLst>
          </p:cNvPr>
          <p:cNvSpPr>
            <a:spLocks noChangeArrowheads="1"/>
          </p:cNvSpPr>
          <p:nvPr/>
        </p:nvSpPr>
        <p:spPr bwMode="auto">
          <a:xfrm>
            <a:off x="1143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443AC1AD-4824-4904-B62A-45B6D9224C25">
            <a:extLst>
              <a:ext uri="{FF2B5EF4-FFF2-40B4-BE49-F238E27FC236}">
                <a16:creationId xmlns:a16="http://schemas.microsoft.com/office/drawing/2014/main" id="{02BAB9F2-F7C6-C6DB-0312-A2A1ACA86FEC}"/>
              </a:ext>
            </a:extLst>
          </p:cNvPr>
          <p:cNvSpPr>
            <a:spLocks noChangeAspect="1" noChangeArrowheads="1"/>
          </p:cNvSpPr>
          <p:nvPr/>
        </p:nvSpPr>
        <p:spPr bwMode="auto">
          <a:xfrm>
            <a:off x="1143000" y="457200"/>
            <a:ext cx="6819900" cy="5676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itle 1">
            <a:extLst>
              <a:ext uri="{FF2B5EF4-FFF2-40B4-BE49-F238E27FC236}">
                <a16:creationId xmlns:a16="http://schemas.microsoft.com/office/drawing/2014/main" id="{42CA3244-384F-856C-5573-AA2FC14B6B9F}"/>
              </a:ext>
            </a:extLst>
          </p:cNvPr>
          <p:cNvSpPr txBox="1">
            <a:spLocks/>
          </p:cNvSpPr>
          <p:nvPr/>
        </p:nvSpPr>
        <p:spPr>
          <a:xfrm>
            <a:off x="0" y="-2032"/>
            <a:ext cx="12192000" cy="1259097"/>
          </a:xfrm>
          <a:prstGeom prst="rect">
            <a:avLst/>
          </a:prstGeom>
          <a:solidFill>
            <a:schemeClr val="accent2"/>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200" b="1" dirty="0">
                <a:solidFill>
                  <a:schemeClr val="bg1"/>
                </a:solidFill>
                <a:effectLst>
                  <a:outerShdw blurRad="50800" dist="38100" dir="2700000" algn="tl" rotWithShape="0">
                    <a:prstClr val="black">
                      <a:alpha val="40000"/>
                    </a:prstClr>
                  </a:outerShdw>
                </a:effectLst>
                <a:latin typeface="Segoe UI" panose="020B0502040204020203" pitchFamily="34" charset="0"/>
                <a:cs typeface="Segoe UI" panose="020B0502040204020203" pitchFamily="34" charset="0"/>
              </a:rPr>
              <a:t>Vapes: What’s inside?</a:t>
            </a:r>
          </a:p>
        </p:txBody>
      </p:sp>
      <p:sp>
        <p:nvSpPr>
          <p:cNvPr id="5" name="Speech Bubble: Oval 4">
            <a:extLst>
              <a:ext uri="{FF2B5EF4-FFF2-40B4-BE49-F238E27FC236}">
                <a16:creationId xmlns:a16="http://schemas.microsoft.com/office/drawing/2014/main" id="{DA7C6EF2-23A1-D46E-A402-00DA262ECABA}"/>
              </a:ext>
            </a:extLst>
          </p:cNvPr>
          <p:cNvSpPr/>
          <p:nvPr/>
        </p:nvSpPr>
        <p:spPr>
          <a:xfrm rot="-5220000" flipH="1">
            <a:off x="1088247" y="2610339"/>
            <a:ext cx="2580361" cy="3808882"/>
          </a:xfrm>
          <a:prstGeom prst="wedgeEllipseCallout">
            <a:avLst/>
          </a:prstGeom>
          <a:solidFill>
            <a:schemeClr val="bg1"/>
          </a:solidFill>
          <a:ln w="76200">
            <a:solidFill>
              <a:srgbClr val="8D24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a:p>
        </p:txBody>
      </p:sp>
      <p:sp>
        <p:nvSpPr>
          <p:cNvPr id="13" name="TextBox 12">
            <a:extLst>
              <a:ext uri="{FF2B5EF4-FFF2-40B4-BE49-F238E27FC236}">
                <a16:creationId xmlns:a16="http://schemas.microsoft.com/office/drawing/2014/main" id="{B3AD9462-4E34-A514-17E0-2A5FB43E482A}"/>
              </a:ext>
            </a:extLst>
          </p:cNvPr>
          <p:cNvSpPr txBox="1"/>
          <p:nvPr/>
        </p:nvSpPr>
        <p:spPr>
          <a:xfrm>
            <a:off x="974170" y="3568517"/>
            <a:ext cx="2808514"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dirty="0">
                <a:latin typeface="Segoe UI" panose="020B0502040204020203" pitchFamily="34" charset="0"/>
                <a:ea typeface="Calibri"/>
                <a:cs typeface="Segoe UI" panose="020B0502040204020203" pitchFamily="34" charset="0"/>
              </a:rPr>
              <a:t>Nicotine:</a:t>
            </a:r>
            <a:r>
              <a:rPr lang="en-US" sz="2400" dirty="0">
                <a:latin typeface="Segoe UI" panose="020B0502040204020203" pitchFamily="34" charset="0"/>
                <a:ea typeface="Calibri"/>
                <a:cs typeface="Segoe UI" panose="020B0502040204020203" pitchFamily="34" charset="0"/>
              </a:rPr>
              <a:t>​</a:t>
            </a:r>
            <a:br>
              <a:rPr lang="en-US" sz="2400" dirty="0">
                <a:latin typeface="Segoe UI" panose="020B0502040204020203" pitchFamily="34" charset="0"/>
                <a:ea typeface="Calibri"/>
                <a:cs typeface="Segoe UI" panose="020B0502040204020203" pitchFamily="34" charset="0"/>
              </a:rPr>
            </a:br>
            <a:r>
              <a:rPr lang="en-GB" sz="2400" b="1" dirty="0">
                <a:latin typeface="Segoe UI" panose="020B0502040204020203" pitchFamily="34" charset="0"/>
                <a:ea typeface="Calibri"/>
                <a:cs typeface="Segoe UI" panose="020B0502040204020203" pitchFamily="34" charset="0"/>
              </a:rPr>
              <a:t> </a:t>
            </a:r>
            <a:r>
              <a:rPr lang="en-GB" sz="2400" dirty="0">
                <a:latin typeface="Segoe UI" panose="020B0502040204020203" pitchFamily="34" charset="0"/>
                <a:ea typeface="Calibri"/>
                <a:cs typeface="Segoe UI" panose="020B0502040204020203" pitchFamily="34" charset="0"/>
              </a:rPr>
              <a:t>This is a drug that can make people want to keep using it. It is addictive. </a:t>
            </a:r>
            <a:endParaRPr lang="en-US" sz="2400" dirty="0">
              <a:latin typeface="Segoe UI" panose="020B0502040204020203" pitchFamily="34" charset="0"/>
              <a:cs typeface="Segoe UI" panose="020B0502040204020203" pitchFamily="34" charset="0"/>
            </a:endParaRPr>
          </a:p>
        </p:txBody>
      </p:sp>
      <p:sp>
        <p:nvSpPr>
          <p:cNvPr id="14" name="Speech Bubble: Oval 13">
            <a:extLst>
              <a:ext uri="{FF2B5EF4-FFF2-40B4-BE49-F238E27FC236}">
                <a16:creationId xmlns:a16="http://schemas.microsoft.com/office/drawing/2014/main" id="{3F51980D-31DC-26F0-6B17-AAF428A9E70F}"/>
              </a:ext>
            </a:extLst>
          </p:cNvPr>
          <p:cNvSpPr/>
          <p:nvPr/>
        </p:nvSpPr>
        <p:spPr>
          <a:xfrm rot="5160000">
            <a:off x="7609028" y="1837848"/>
            <a:ext cx="3197263" cy="5549328"/>
          </a:xfrm>
          <a:prstGeom prst="wedgeEllipseCallout">
            <a:avLst/>
          </a:prstGeom>
          <a:solidFill>
            <a:schemeClr val="bg1"/>
          </a:solidFill>
          <a:ln w="76200">
            <a:solidFill>
              <a:srgbClr val="D512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a:p>
        </p:txBody>
      </p:sp>
      <p:sp>
        <p:nvSpPr>
          <p:cNvPr id="16" name="TextBox 15">
            <a:extLst>
              <a:ext uri="{FF2B5EF4-FFF2-40B4-BE49-F238E27FC236}">
                <a16:creationId xmlns:a16="http://schemas.microsoft.com/office/drawing/2014/main" id="{D767BB35-0E64-3E48-01B2-DD0C48BC0EEB}"/>
              </a:ext>
            </a:extLst>
          </p:cNvPr>
          <p:cNvSpPr txBox="1"/>
          <p:nvPr/>
        </p:nvSpPr>
        <p:spPr>
          <a:xfrm>
            <a:off x="7143002" y="3974758"/>
            <a:ext cx="412931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dirty="0">
                <a:latin typeface="Segoe UI" panose="020B0502040204020203" pitchFamily="34" charset="0"/>
                <a:cs typeface="Segoe UI" panose="020B0502040204020203" pitchFamily="34" charset="0"/>
              </a:rPr>
              <a:t>Chemicals:</a:t>
            </a:r>
            <a:r>
              <a:rPr lang="en-US" sz="2400" dirty="0">
                <a:latin typeface="Segoe UI" panose="020B0502040204020203" pitchFamily="34" charset="0"/>
                <a:cs typeface="Segoe UI" panose="020B0502040204020203" pitchFamily="34" charset="0"/>
              </a:rPr>
              <a:t>​</a:t>
            </a:r>
            <a:endParaRPr lang="en-US" sz="2400" dirty="0">
              <a:latin typeface="Segoe UI" panose="020B0502040204020203" pitchFamily="34" charset="0"/>
              <a:ea typeface="Calibri"/>
              <a:cs typeface="Segoe UI" panose="020B0502040204020203" pitchFamily="34" charset="0"/>
            </a:endParaRPr>
          </a:p>
          <a:p>
            <a:pPr algn="ctr"/>
            <a:r>
              <a:rPr lang="en-GB" sz="2400" dirty="0">
                <a:latin typeface="Segoe UI" panose="020B0502040204020203" pitchFamily="34" charset="0"/>
                <a:cs typeface="Segoe UI" panose="020B0502040204020203" pitchFamily="34" charset="0"/>
              </a:rPr>
              <a:t>These are for flavour. Some can damage your lungs. </a:t>
            </a:r>
            <a:endParaRPr lang="en-US" sz="2400" dirty="0">
              <a:latin typeface="Segoe UI" panose="020B0502040204020203" pitchFamily="34" charset="0"/>
              <a:ea typeface="Calibri"/>
              <a:cs typeface="Segoe UI" panose="020B0502040204020203" pitchFamily="34" charset="0"/>
            </a:endParaRPr>
          </a:p>
        </p:txBody>
      </p:sp>
      <p:sp>
        <p:nvSpPr>
          <p:cNvPr id="18" name="Speech Bubble: Oval 17">
            <a:extLst>
              <a:ext uri="{FF2B5EF4-FFF2-40B4-BE49-F238E27FC236}">
                <a16:creationId xmlns:a16="http://schemas.microsoft.com/office/drawing/2014/main" id="{DBBF6219-FD36-EF99-6903-E94DFE7219E6}"/>
              </a:ext>
            </a:extLst>
          </p:cNvPr>
          <p:cNvSpPr/>
          <p:nvPr/>
        </p:nvSpPr>
        <p:spPr>
          <a:xfrm>
            <a:off x="4076867" y="1402777"/>
            <a:ext cx="4042126" cy="2112749"/>
          </a:xfrm>
          <a:prstGeom prst="wedgeEllipseCallout">
            <a:avLst/>
          </a:prstGeom>
          <a:solidFill>
            <a:schemeClr val="bg1"/>
          </a:solidFill>
          <a:ln w="76200">
            <a:solidFill>
              <a:srgbClr val="EB8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atin typeface="Segoe UI" panose="020B0502040204020203" pitchFamily="34" charset="0"/>
                <a:cs typeface="Segoe UI" panose="020B0502040204020203" pitchFamily="34" charset="0"/>
              </a:rPr>
              <a:t>be</a:t>
            </a:r>
          </a:p>
        </p:txBody>
      </p:sp>
      <p:sp>
        <p:nvSpPr>
          <p:cNvPr id="19" name="TextBox 18">
            <a:extLst>
              <a:ext uri="{FF2B5EF4-FFF2-40B4-BE49-F238E27FC236}">
                <a16:creationId xmlns:a16="http://schemas.microsoft.com/office/drawing/2014/main" id="{8B0A5333-B82A-D8FE-E20E-4ED7A58C2399}"/>
              </a:ext>
            </a:extLst>
          </p:cNvPr>
          <p:cNvSpPr txBox="1"/>
          <p:nvPr/>
        </p:nvSpPr>
        <p:spPr>
          <a:xfrm>
            <a:off x="4244390" y="1824639"/>
            <a:ext cx="364196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latin typeface="Segoe UI" panose="020B0502040204020203" pitchFamily="34" charset="0"/>
                <a:cs typeface="Segoe UI" panose="020B0502040204020203" pitchFamily="34" charset="0"/>
              </a:rPr>
              <a:t>Vegetable glycerol​:</a:t>
            </a:r>
            <a:endParaRPr lang="en-US" sz="2400" b="1" dirty="0">
              <a:latin typeface="Segoe UI" panose="020B0502040204020203" pitchFamily="34" charset="0"/>
              <a:ea typeface="Calibri"/>
              <a:cs typeface="Segoe UI" panose="020B0502040204020203" pitchFamily="34" charset="0"/>
            </a:endParaRPr>
          </a:p>
          <a:p>
            <a:pPr algn="ctr"/>
            <a:r>
              <a:rPr lang="en-GB" sz="2400" b="1" dirty="0">
                <a:latin typeface="Segoe UI" panose="020B0502040204020203" pitchFamily="34" charset="0"/>
                <a:cs typeface="Segoe UI" panose="020B0502040204020203" pitchFamily="34" charset="0"/>
              </a:rPr>
              <a:t> </a:t>
            </a:r>
            <a:r>
              <a:rPr lang="en-GB" sz="2400" dirty="0">
                <a:latin typeface="Segoe UI" panose="020B0502040204020203" pitchFamily="34" charset="0"/>
                <a:cs typeface="Segoe UI" panose="020B0502040204020203" pitchFamily="34" charset="0"/>
              </a:rPr>
              <a:t>Makes it visible, like a mist. </a:t>
            </a:r>
            <a:r>
              <a:rPr lang="en-US" dirty="0">
                <a:latin typeface="Segoe UI" panose="020B0502040204020203" pitchFamily="34" charset="0"/>
                <a:cs typeface="Segoe UI" panose="020B0502040204020203" pitchFamily="34" charset="0"/>
              </a:rPr>
              <a:t>​</a:t>
            </a:r>
            <a:endParaRPr lang="en-US" dirty="0">
              <a:latin typeface="Segoe UI" panose="020B0502040204020203" pitchFamily="34" charset="0"/>
              <a:ea typeface="Calibri"/>
              <a:cs typeface="Segoe UI" panose="020B0502040204020203" pitchFamily="34" charset="0"/>
            </a:endParaRPr>
          </a:p>
        </p:txBody>
      </p:sp>
      <p:pic>
        <p:nvPicPr>
          <p:cNvPr id="6" name="Picture 2" descr="A colorful rectangular sign with black text&#10;&#10;AI-generated content may be incorrect.">
            <a:extLst>
              <a:ext uri="{FF2B5EF4-FFF2-40B4-BE49-F238E27FC236}">
                <a16:creationId xmlns:a16="http://schemas.microsoft.com/office/drawing/2014/main" id="{282FAF36-E0D3-1C47-9FCC-DD204DB466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9671" y="67583"/>
            <a:ext cx="1667409" cy="1244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0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ppt_x"/>
                                          </p:val>
                                        </p:tav>
                                        <p:tav tm="100000">
                                          <p:val>
                                            <p:strVal val="#ppt_x"/>
                                          </p:val>
                                        </p:tav>
                                      </p:tavLst>
                                    </p:anim>
                                    <p:anim calcmode="lin" valueType="num">
                                      <p:cBhvr additive="base">
                                        <p:cTn id="1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p:bldP spid="14" grpId="0" animBg="1"/>
      <p:bldP spid="16" grpId="0"/>
      <p:bldP spid="18" grpId="0" animBg="1"/>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A12E3-4FC8-DD57-51FE-A104BBDA7C3C}"/>
            </a:ext>
          </a:extLst>
        </p:cNvPr>
        <p:cNvGrpSpPr/>
        <p:nvPr/>
      </p:nvGrpSpPr>
      <p:grpSpPr>
        <a:xfrm>
          <a:off x="0" y="0"/>
          <a:ext cx="0" cy="0"/>
          <a:chOff x="0" y="0"/>
          <a:chExt cx="0" cy="0"/>
        </a:xfrm>
      </p:grpSpPr>
      <p:sp>
        <p:nvSpPr>
          <p:cNvPr id="6" name="Oval 5">
            <a:extLst>
              <a:ext uri="{FF2B5EF4-FFF2-40B4-BE49-F238E27FC236}">
                <a16:creationId xmlns:a16="http://schemas.microsoft.com/office/drawing/2014/main" id="{0848FFA7-5E42-B15A-ACFE-9B4BE2136593}"/>
              </a:ext>
            </a:extLst>
          </p:cNvPr>
          <p:cNvSpPr/>
          <p:nvPr/>
        </p:nvSpPr>
        <p:spPr>
          <a:xfrm>
            <a:off x="-1297002" y="-687607"/>
            <a:ext cx="4730001" cy="4397074"/>
          </a:xfrm>
          <a:prstGeom prst="ellipse">
            <a:avLst/>
          </a:prstGeom>
          <a:solidFill>
            <a:srgbClr val="8D2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Oval 6">
            <a:extLst>
              <a:ext uri="{FF2B5EF4-FFF2-40B4-BE49-F238E27FC236}">
                <a16:creationId xmlns:a16="http://schemas.microsoft.com/office/drawing/2014/main" id="{57D81154-48CF-C96F-6CFD-9F533E8BC8DB}"/>
              </a:ext>
            </a:extLst>
          </p:cNvPr>
          <p:cNvSpPr/>
          <p:nvPr/>
        </p:nvSpPr>
        <p:spPr>
          <a:xfrm>
            <a:off x="2617086" y="99962"/>
            <a:ext cx="3906806" cy="118568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 name="Title 1">
            <a:extLst>
              <a:ext uri="{FF2B5EF4-FFF2-40B4-BE49-F238E27FC236}">
                <a16:creationId xmlns:a16="http://schemas.microsoft.com/office/drawing/2014/main" id="{56586185-FBCD-47D9-AC92-C6613FAD8DAF}"/>
              </a:ext>
            </a:extLst>
          </p:cNvPr>
          <p:cNvSpPr txBox="1">
            <a:spLocks/>
          </p:cNvSpPr>
          <p:nvPr/>
        </p:nvSpPr>
        <p:spPr>
          <a:xfrm>
            <a:off x="2894594" y="377797"/>
            <a:ext cx="4359727" cy="11331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GB" sz="3200" b="1" dirty="0">
                <a:latin typeface="Segoe UI" panose="020B0502040204020203" pitchFamily="34" charset="0"/>
                <a:cs typeface="Segoe UI" panose="020B0502040204020203" pitchFamily="34" charset="0"/>
              </a:rPr>
              <a:t>What is nicotine?</a:t>
            </a:r>
            <a:br>
              <a:rPr lang="en-GB" sz="3200" dirty="0">
                <a:latin typeface="Segoe UI" panose="020B0502040204020203" pitchFamily="34" charset="0"/>
                <a:cs typeface="Segoe UI" panose="020B0502040204020203" pitchFamily="34" charset="0"/>
              </a:rPr>
            </a:br>
            <a:endParaRPr lang="en-GB" sz="3200" dirty="0">
              <a:latin typeface="Segoe UI" panose="020B0502040204020203" pitchFamily="34" charset="0"/>
              <a:cs typeface="Segoe UI" panose="020B0502040204020203" pitchFamily="34" charset="0"/>
            </a:endParaRPr>
          </a:p>
        </p:txBody>
      </p:sp>
      <p:pic>
        <p:nvPicPr>
          <p:cNvPr id="11" name="Picture 10" descr="A molecule structure with white balls and black balls&#10;&#10;Description automatically generated">
            <a:extLst>
              <a:ext uri="{FF2B5EF4-FFF2-40B4-BE49-F238E27FC236}">
                <a16:creationId xmlns:a16="http://schemas.microsoft.com/office/drawing/2014/main" id="{F5F4835F-7994-9E15-6BA9-4A40DE34AE0D}"/>
              </a:ext>
            </a:extLst>
          </p:cNvPr>
          <p:cNvPicPr>
            <a:picLocks noChangeAspect="1"/>
          </p:cNvPicPr>
          <p:nvPr/>
        </p:nvPicPr>
        <p:blipFill>
          <a:blip r:embed="rId4"/>
          <a:srcRect t="19428" r="-1" b="-1"/>
          <a:stretch/>
        </p:blipFill>
        <p:spPr>
          <a:xfrm>
            <a:off x="-2785" y="270445"/>
            <a:ext cx="2990145" cy="2503076"/>
          </a:xfrm>
          <a:custGeom>
            <a:avLst/>
            <a:gdLst/>
            <a:ahLst/>
            <a:cxnLst/>
            <a:rect l="l" t="t" r="r" b="b"/>
            <a:pathLst>
              <a:path w="7203799" h="6030364">
                <a:moveTo>
                  <a:pt x="4122552" y="0"/>
                </a:moveTo>
                <a:cubicBezTo>
                  <a:pt x="4596210" y="0"/>
                  <a:pt x="5032147" y="81110"/>
                  <a:pt x="5418463" y="240852"/>
                </a:cubicBezTo>
                <a:cubicBezTo>
                  <a:pt x="5780509" y="390677"/>
                  <a:pt x="6098496" y="609358"/>
                  <a:pt x="6363612" y="890695"/>
                </a:cubicBezTo>
                <a:cubicBezTo>
                  <a:pt x="6905445" y="1465899"/>
                  <a:pt x="7203799" y="2283333"/>
                  <a:pt x="7203799" y="3192481"/>
                </a:cubicBezTo>
                <a:cubicBezTo>
                  <a:pt x="7203799" y="3555204"/>
                  <a:pt x="7088321" y="3846319"/>
                  <a:pt x="6829541" y="4136467"/>
                </a:cubicBezTo>
                <a:cubicBezTo>
                  <a:pt x="6558859" y="4439977"/>
                  <a:pt x="6152137" y="4719524"/>
                  <a:pt x="5721456" y="5015457"/>
                </a:cubicBezTo>
                <a:cubicBezTo>
                  <a:pt x="5641997" y="5069990"/>
                  <a:pt x="5559911" y="5126451"/>
                  <a:pt x="5477826" y="5183599"/>
                </a:cubicBezTo>
                <a:cubicBezTo>
                  <a:pt x="4743068" y="5695047"/>
                  <a:pt x="4206802" y="6030364"/>
                  <a:pt x="3475911" y="6030364"/>
                </a:cubicBezTo>
                <a:cubicBezTo>
                  <a:pt x="2362258" y="6030364"/>
                  <a:pt x="1573553" y="5618755"/>
                  <a:pt x="838794" y="4653974"/>
                </a:cubicBezTo>
                <a:cubicBezTo>
                  <a:pt x="742642" y="4527696"/>
                  <a:pt x="648651" y="4412849"/>
                  <a:pt x="557754" y="4301854"/>
                </a:cubicBezTo>
                <a:cubicBezTo>
                  <a:pt x="181022" y="3841635"/>
                  <a:pt x="0" y="3602300"/>
                  <a:pt x="0" y="3192481"/>
                </a:cubicBezTo>
                <a:cubicBezTo>
                  <a:pt x="0" y="2785556"/>
                  <a:pt x="113467" y="2383585"/>
                  <a:pt x="337003" y="1997729"/>
                </a:cubicBezTo>
                <a:cubicBezTo>
                  <a:pt x="555745" y="1620270"/>
                  <a:pt x="868475" y="1274763"/>
                  <a:pt x="1266386" y="971116"/>
                </a:cubicBezTo>
                <a:cubicBezTo>
                  <a:pt x="1657494" y="672565"/>
                  <a:pt x="2122028" y="426344"/>
                  <a:pt x="2610064" y="259166"/>
                </a:cubicBezTo>
                <a:cubicBezTo>
                  <a:pt x="3111238" y="87171"/>
                  <a:pt x="3620296" y="0"/>
                  <a:pt x="4122552" y="0"/>
                </a:cubicBezTo>
                <a:close/>
              </a:path>
            </a:pathLst>
          </a:custGeom>
        </p:spPr>
      </p:pic>
      <p:sp>
        <p:nvSpPr>
          <p:cNvPr id="5" name="TextBox 4">
            <a:extLst>
              <a:ext uri="{FF2B5EF4-FFF2-40B4-BE49-F238E27FC236}">
                <a16:creationId xmlns:a16="http://schemas.microsoft.com/office/drawing/2014/main" id="{34BA2680-65B8-C17A-5C12-6D2DE845350F}"/>
              </a:ext>
            </a:extLst>
          </p:cNvPr>
          <p:cNvSpPr txBox="1"/>
          <p:nvPr/>
        </p:nvSpPr>
        <p:spPr>
          <a:xfrm>
            <a:off x="3975110" y="1836891"/>
            <a:ext cx="5517408" cy="4524315"/>
          </a:xfrm>
          <a:prstGeom prst="rect">
            <a:avLst/>
          </a:prstGeom>
          <a:noFill/>
        </p:spPr>
        <p:txBody>
          <a:bodyPr wrap="square" lIns="91440" tIns="45720" rIns="91440" bIns="45720" rtlCol="0" anchor="t">
            <a:spAutoFit/>
          </a:bodyPr>
          <a:lstStyle/>
          <a:p>
            <a:pPr marL="342900" indent="-342900">
              <a:buClr>
                <a:srgbClr val="8D2456"/>
              </a:buClr>
              <a:buSzPct val="125000"/>
              <a:buFont typeface="Wingdings" panose="05000000000000000000" pitchFamily="2" charset="2"/>
              <a:buChar char="q"/>
            </a:pPr>
            <a:r>
              <a:rPr lang="en-GB" sz="2400" dirty="0">
                <a:latin typeface="Segoe UI" panose="020B0502040204020203" pitchFamily="34" charset="0"/>
                <a:ea typeface="Calibri"/>
                <a:cs typeface="Segoe UI" panose="020B0502040204020203" pitchFamily="34" charset="0"/>
              </a:rPr>
              <a:t>Nicotine is a </a:t>
            </a:r>
            <a:r>
              <a:rPr lang="en-GB" sz="2400" b="1" dirty="0">
                <a:latin typeface="Segoe UI" panose="020B0502040204020203" pitchFamily="34" charset="0"/>
                <a:ea typeface="Calibri"/>
                <a:cs typeface="Segoe UI" panose="020B0502040204020203" pitchFamily="34" charset="0"/>
              </a:rPr>
              <a:t>chemical </a:t>
            </a:r>
            <a:r>
              <a:rPr lang="en-GB" sz="2400" dirty="0">
                <a:latin typeface="Segoe UI" panose="020B0502040204020203" pitchFamily="34" charset="0"/>
                <a:ea typeface="Calibri"/>
                <a:cs typeface="Segoe UI" panose="020B0502040204020203" pitchFamily="34" charset="0"/>
              </a:rPr>
              <a:t>that makes our bodies release a </a:t>
            </a:r>
            <a:r>
              <a:rPr lang="en-GB" sz="2400" b="1" dirty="0">
                <a:latin typeface="Segoe UI" panose="020B0502040204020203" pitchFamily="34" charset="0"/>
                <a:ea typeface="Calibri"/>
                <a:cs typeface="Segoe UI" panose="020B0502040204020203" pitchFamily="34" charset="0"/>
              </a:rPr>
              <a:t>burst of energy</a:t>
            </a:r>
            <a:r>
              <a:rPr lang="en-GB" sz="2400" dirty="0">
                <a:latin typeface="Segoe UI" panose="020B0502040204020203" pitchFamily="34" charset="0"/>
                <a:ea typeface="Calibri"/>
                <a:cs typeface="Segoe UI" panose="020B0502040204020203" pitchFamily="34" charset="0"/>
              </a:rPr>
              <a:t>. </a:t>
            </a:r>
          </a:p>
          <a:p>
            <a:pPr marL="342900" indent="-342900">
              <a:buClr>
                <a:srgbClr val="C00000"/>
              </a:buClr>
              <a:buSzPct val="125000"/>
              <a:buFont typeface="Wingdings" panose="05000000000000000000" pitchFamily="2" charset="2"/>
              <a:buChar char="q"/>
            </a:pPr>
            <a:endParaRPr lang="en-GB" sz="2400" dirty="0">
              <a:latin typeface="Segoe UI" panose="020B0502040204020203" pitchFamily="34" charset="0"/>
              <a:ea typeface="Calibri"/>
              <a:cs typeface="Segoe UI" panose="020B0502040204020203" pitchFamily="34" charset="0"/>
            </a:endParaRPr>
          </a:p>
          <a:p>
            <a:pPr marL="342900" indent="-342900">
              <a:buClr>
                <a:srgbClr val="8D2456"/>
              </a:buClr>
              <a:buSzPct val="125000"/>
              <a:buFont typeface="Wingdings" panose="05000000000000000000" pitchFamily="2" charset="2"/>
              <a:buChar char="q"/>
            </a:pPr>
            <a:r>
              <a:rPr lang="en-GB" sz="2400" dirty="0">
                <a:latin typeface="Segoe UI" panose="020B0502040204020203" pitchFamily="34" charset="0"/>
                <a:ea typeface="Calibri"/>
                <a:cs typeface="Segoe UI" panose="020B0502040204020203" pitchFamily="34" charset="0"/>
              </a:rPr>
              <a:t>This can make a person feel more awake, jumpy, and ready to react quickly. </a:t>
            </a:r>
          </a:p>
          <a:p>
            <a:pPr marL="342900" indent="-342900">
              <a:buClr>
                <a:srgbClr val="8D2456"/>
              </a:buClr>
              <a:buSzPct val="125000"/>
              <a:buFont typeface="Wingdings" panose="05000000000000000000" pitchFamily="2" charset="2"/>
              <a:buChar char="q"/>
            </a:pPr>
            <a:endParaRPr lang="en-GB" sz="2400" dirty="0">
              <a:latin typeface="Segoe UI" panose="020B0502040204020203" pitchFamily="34" charset="0"/>
              <a:ea typeface="Calibri"/>
              <a:cs typeface="Segoe UI" panose="020B0502040204020203" pitchFamily="34" charset="0"/>
            </a:endParaRPr>
          </a:p>
          <a:p>
            <a:pPr marL="342900" indent="-342900">
              <a:buClr>
                <a:srgbClr val="8D2456"/>
              </a:buClr>
              <a:buSzPct val="125000"/>
              <a:buFont typeface="Wingdings" panose="05000000000000000000" pitchFamily="2" charset="2"/>
              <a:buChar char="q"/>
            </a:pPr>
            <a:r>
              <a:rPr lang="en-GB" sz="2400" dirty="0">
                <a:latin typeface="Segoe UI" panose="020B0502040204020203" pitchFamily="34" charset="0"/>
                <a:ea typeface="Calibri"/>
                <a:cs typeface="Segoe UI" panose="020B0502040204020203" pitchFamily="34" charset="0"/>
              </a:rPr>
              <a:t>It also makes </a:t>
            </a:r>
            <a:r>
              <a:rPr lang="en-GB" sz="2400" b="1" dirty="0">
                <a:latin typeface="Segoe UI" panose="020B0502040204020203" pitchFamily="34" charset="0"/>
                <a:ea typeface="Calibri"/>
                <a:cs typeface="Segoe UI" panose="020B0502040204020203" pitchFamily="34" charset="0"/>
              </a:rPr>
              <a:t>a person's breathing and heartbeat faster. </a:t>
            </a:r>
            <a:r>
              <a:rPr lang="en-GB" sz="2400" dirty="0">
                <a:latin typeface="Segoe UI" panose="020B0502040204020203" pitchFamily="34" charset="0"/>
                <a:ea typeface="Calibri"/>
                <a:cs typeface="Segoe UI" panose="020B0502040204020203" pitchFamily="34" charset="0"/>
              </a:rPr>
              <a:t>This feeling wears off and it can make a person feel </a:t>
            </a:r>
            <a:r>
              <a:rPr lang="en-GB" sz="2400" b="1" dirty="0">
                <a:latin typeface="Segoe UI" panose="020B0502040204020203" pitchFamily="34" charset="0"/>
                <a:ea typeface="Calibri"/>
                <a:cs typeface="Segoe UI" panose="020B0502040204020203" pitchFamily="34" charset="0"/>
              </a:rPr>
              <a:t>tired.</a:t>
            </a:r>
            <a:endParaRPr lang="en-US" sz="2400" dirty="0">
              <a:latin typeface="Segoe UI" panose="020B0502040204020203" pitchFamily="34" charset="0"/>
              <a:cs typeface="Segoe UI" panose="020B0502040204020203" pitchFamily="34" charset="0"/>
            </a:endParaRPr>
          </a:p>
        </p:txBody>
      </p:sp>
    </p:spTree>
    <p:custDataLst>
      <p:tags r:id="rId1"/>
    </p:custDataLst>
    <p:extLst>
      <p:ext uri="{BB962C8B-B14F-4D97-AF65-F5344CB8AC3E}">
        <p14:creationId xmlns:p14="http://schemas.microsoft.com/office/powerpoint/2010/main" val="285509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A052C-E24D-1C5E-269E-012F778F6BEA}"/>
            </a:ext>
          </a:extLst>
        </p:cNvPr>
        <p:cNvGrpSpPr/>
        <p:nvPr/>
      </p:nvGrpSpPr>
      <p:grpSpPr>
        <a:xfrm>
          <a:off x="0" y="0"/>
          <a:ext cx="0" cy="0"/>
          <a:chOff x="0" y="0"/>
          <a:chExt cx="0" cy="0"/>
        </a:xfrm>
      </p:grpSpPr>
      <p:sp>
        <p:nvSpPr>
          <p:cNvPr id="6" name="Oval 5">
            <a:extLst>
              <a:ext uri="{FF2B5EF4-FFF2-40B4-BE49-F238E27FC236}">
                <a16:creationId xmlns:a16="http://schemas.microsoft.com/office/drawing/2014/main" id="{CBA77E14-F166-D4AB-4F87-C121A358BEF4}"/>
              </a:ext>
            </a:extLst>
          </p:cNvPr>
          <p:cNvSpPr/>
          <p:nvPr/>
        </p:nvSpPr>
        <p:spPr>
          <a:xfrm>
            <a:off x="-1297002" y="-687607"/>
            <a:ext cx="4730001" cy="4397074"/>
          </a:xfrm>
          <a:prstGeom prst="ellipse">
            <a:avLst/>
          </a:prstGeom>
          <a:solidFill>
            <a:srgbClr val="8D2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Oval 6">
            <a:extLst>
              <a:ext uri="{FF2B5EF4-FFF2-40B4-BE49-F238E27FC236}">
                <a16:creationId xmlns:a16="http://schemas.microsoft.com/office/drawing/2014/main" id="{189FD92C-10EA-A671-EEAF-49EB929C5746}"/>
              </a:ext>
            </a:extLst>
          </p:cNvPr>
          <p:cNvSpPr/>
          <p:nvPr/>
        </p:nvSpPr>
        <p:spPr>
          <a:xfrm>
            <a:off x="2617085" y="99962"/>
            <a:ext cx="4896897" cy="118568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 name="Title 1">
            <a:extLst>
              <a:ext uri="{FF2B5EF4-FFF2-40B4-BE49-F238E27FC236}">
                <a16:creationId xmlns:a16="http://schemas.microsoft.com/office/drawing/2014/main" id="{407EA511-FD57-9708-C884-B081F476E86C}"/>
              </a:ext>
            </a:extLst>
          </p:cNvPr>
          <p:cNvSpPr txBox="1">
            <a:spLocks/>
          </p:cNvSpPr>
          <p:nvPr/>
        </p:nvSpPr>
        <p:spPr>
          <a:xfrm>
            <a:off x="2894594" y="377797"/>
            <a:ext cx="5096467" cy="11331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GB" sz="3200" b="1">
                <a:latin typeface="Segoe UI" panose="020B0502040204020203" pitchFamily="34" charset="0"/>
                <a:cs typeface="Segoe UI" panose="020B0502040204020203" pitchFamily="34" charset="0"/>
              </a:rPr>
              <a:t>Nicotine withdrawal</a:t>
            </a:r>
            <a:br>
              <a:rPr lang="en-GB" sz="3200">
                <a:latin typeface="Segoe UI" panose="020B0502040204020203" pitchFamily="34" charset="0"/>
                <a:cs typeface="Segoe UI" panose="020B0502040204020203" pitchFamily="34" charset="0"/>
              </a:rPr>
            </a:br>
            <a:endParaRPr lang="en-GB" sz="3200">
              <a:latin typeface="Segoe UI" panose="020B0502040204020203" pitchFamily="34" charset="0"/>
              <a:cs typeface="Segoe UI" panose="020B0502040204020203" pitchFamily="34" charset="0"/>
            </a:endParaRPr>
          </a:p>
        </p:txBody>
      </p:sp>
      <p:pic>
        <p:nvPicPr>
          <p:cNvPr id="11" name="Picture 10" descr="A molecule structure with white balls and black balls&#10;&#10;Description automatically generated">
            <a:extLst>
              <a:ext uri="{FF2B5EF4-FFF2-40B4-BE49-F238E27FC236}">
                <a16:creationId xmlns:a16="http://schemas.microsoft.com/office/drawing/2014/main" id="{F293A878-38EA-EEB9-9853-F01F777CACFF}"/>
              </a:ext>
            </a:extLst>
          </p:cNvPr>
          <p:cNvPicPr>
            <a:picLocks noChangeAspect="1"/>
          </p:cNvPicPr>
          <p:nvPr/>
        </p:nvPicPr>
        <p:blipFill>
          <a:blip r:embed="rId4"/>
          <a:srcRect t="19428" r="-1" b="-1"/>
          <a:stretch/>
        </p:blipFill>
        <p:spPr>
          <a:xfrm>
            <a:off x="673290" y="836393"/>
            <a:ext cx="2314070" cy="1937128"/>
          </a:xfrm>
          <a:custGeom>
            <a:avLst/>
            <a:gdLst/>
            <a:ahLst/>
            <a:cxnLst/>
            <a:rect l="l" t="t" r="r" b="b"/>
            <a:pathLst>
              <a:path w="7203799" h="6030364">
                <a:moveTo>
                  <a:pt x="4122552" y="0"/>
                </a:moveTo>
                <a:cubicBezTo>
                  <a:pt x="4596210" y="0"/>
                  <a:pt x="5032147" y="81110"/>
                  <a:pt x="5418463" y="240852"/>
                </a:cubicBezTo>
                <a:cubicBezTo>
                  <a:pt x="5780509" y="390677"/>
                  <a:pt x="6098496" y="609358"/>
                  <a:pt x="6363612" y="890695"/>
                </a:cubicBezTo>
                <a:cubicBezTo>
                  <a:pt x="6905445" y="1465899"/>
                  <a:pt x="7203799" y="2283333"/>
                  <a:pt x="7203799" y="3192481"/>
                </a:cubicBezTo>
                <a:cubicBezTo>
                  <a:pt x="7203799" y="3555204"/>
                  <a:pt x="7088321" y="3846319"/>
                  <a:pt x="6829541" y="4136467"/>
                </a:cubicBezTo>
                <a:cubicBezTo>
                  <a:pt x="6558859" y="4439977"/>
                  <a:pt x="6152137" y="4719524"/>
                  <a:pt x="5721456" y="5015457"/>
                </a:cubicBezTo>
                <a:cubicBezTo>
                  <a:pt x="5641997" y="5069990"/>
                  <a:pt x="5559911" y="5126451"/>
                  <a:pt x="5477826" y="5183599"/>
                </a:cubicBezTo>
                <a:cubicBezTo>
                  <a:pt x="4743068" y="5695047"/>
                  <a:pt x="4206802" y="6030364"/>
                  <a:pt x="3475911" y="6030364"/>
                </a:cubicBezTo>
                <a:cubicBezTo>
                  <a:pt x="2362258" y="6030364"/>
                  <a:pt x="1573553" y="5618755"/>
                  <a:pt x="838794" y="4653974"/>
                </a:cubicBezTo>
                <a:cubicBezTo>
                  <a:pt x="742642" y="4527696"/>
                  <a:pt x="648651" y="4412849"/>
                  <a:pt x="557754" y="4301854"/>
                </a:cubicBezTo>
                <a:cubicBezTo>
                  <a:pt x="181022" y="3841635"/>
                  <a:pt x="0" y="3602300"/>
                  <a:pt x="0" y="3192481"/>
                </a:cubicBezTo>
                <a:cubicBezTo>
                  <a:pt x="0" y="2785556"/>
                  <a:pt x="113467" y="2383585"/>
                  <a:pt x="337003" y="1997729"/>
                </a:cubicBezTo>
                <a:cubicBezTo>
                  <a:pt x="555745" y="1620270"/>
                  <a:pt x="868475" y="1274763"/>
                  <a:pt x="1266386" y="971116"/>
                </a:cubicBezTo>
                <a:cubicBezTo>
                  <a:pt x="1657494" y="672565"/>
                  <a:pt x="2122028" y="426344"/>
                  <a:pt x="2610064" y="259166"/>
                </a:cubicBezTo>
                <a:cubicBezTo>
                  <a:pt x="3111238" y="87171"/>
                  <a:pt x="3620296" y="0"/>
                  <a:pt x="4122552" y="0"/>
                </a:cubicBezTo>
                <a:close/>
              </a:path>
            </a:pathLst>
          </a:custGeom>
        </p:spPr>
      </p:pic>
      <p:sp>
        <p:nvSpPr>
          <p:cNvPr id="4" name="TextBox 3">
            <a:extLst>
              <a:ext uri="{FF2B5EF4-FFF2-40B4-BE49-F238E27FC236}">
                <a16:creationId xmlns:a16="http://schemas.microsoft.com/office/drawing/2014/main" id="{70798E45-F734-E251-8200-D81EEFE56B7A}"/>
              </a:ext>
            </a:extLst>
          </p:cNvPr>
          <p:cNvSpPr txBox="1"/>
          <p:nvPr/>
        </p:nvSpPr>
        <p:spPr>
          <a:xfrm>
            <a:off x="3461966" y="1286529"/>
            <a:ext cx="6745356" cy="1200329"/>
          </a:xfrm>
          <a:prstGeom prst="rect">
            <a:avLst/>
          </a:prstGeom>
          <a:noFill/>
        </p:spPr>
        <p:txBody>
          <a:bodyPr wrap="square">
            <a:spAutoFit/>
          </a:bodyPr>
          <a:lstStyle/>
          <a:p>
            <a:r>
              <a:rPr lang="en-GB" sz="2400" dirty="0">
                <a:effectLst/>
                <a:latin typeface="Segoe UI" panose="020B0502040204020203" pitchFamily="34" charset="0"/>
                <a:cs typeface="Segoe UI" panose="020B0502040204020203" pitchFamily="34" charset="0"/>
              </a:rPr>
              <a:t>When someone stops using nicotine, their body can react in uncomfortable ways, called withdrawal. </a:t>
            </a:r>
          </a:p>
        </p:txBody>
      </p:sp>
      <p:pic>
        <p:nvPicPr>
          <p:cNvPr id="14" name="Picture 13" descr="A person sitting down with his head on his knees&#10;&#10;Description automatically generated">
            <a:extLst>
              <a:ext uri="{FF2B5EF4-FFF2-40B4-BE49-F238E27FC236}">
                <a16:creationId xmlns:a16="http://schemas.microsoft.com/office/drawing/2014/main" id="{9F3E5A26-5AA2-291F-725D-C9B6E9E7BC2E}"/>
              </a:ext>
            </a:extLst>
          </p:cNvPr>
          <p:cNvPicPr>
            <a:picLocks noChangeAspect="1"/>
          </p:cNvPicPr>
          <p:nvPr/>
        </p:nvPicPr>
        <p:blipFill>
          <a:blip r:embed="rId5"/>
          <a:stretch>
            <a:fillRect/>
          </a:stretch>
        </p:blipFill>
        <p:spPr>
          <a:xfrm>
            <a:off x="3222733" y="2563502"/>
            <a:ext cx="8551404" cy="4109394"/>
          </a:xfrm>
          <a:prstGeom prst="rect">
            <a:avLst/>
          </a:prstGeom>
        </p:spPr>
      </p:pic>
    </p:spTree>
    <p:custDataLst>
      <p:tags r:id="rId1"/>
    </p:custDataLst>
    <p:extLst>
      <p:ext uri="{BB962C8B-B14F-4D97-AF65-F5344CB8AC3E}">
        <p14:creationId xmlns:p14="http://schemas.microsoft.com/office/powerpoint/2010/main" val="178043531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36703458EBEC74CADFBC7A519F2ADC6" ma:contentTypeVersion="3" ma:contentTypeDescription="Create a new document." ma:contentTypeScope="" ma:versionID="b896e97b6ed2893460f347cf8cec154b">
  <xsd:schema xmlns:xsd="http://www.w3.org/2001/XMLSchema" xmlns:xs="http://www.w3.org/2001/XMLSchema" xmlns:p="http://schemas.microsoft.com/office/2006/metadata/properties" xmlns:ns2="2761b625-a584-410c-adaf-08fc1fe68648" targetNamespace="http://schemas.microsoft.com/office/2006/metadata/properties" ma:root="true" ma:fieldsID="0b9dfb3f50d3f44f82fab4e93bfa1e2a" ns2:_="">
    <xsd:import namespace="2761b625-a584-410c-adaf-08fc1fe68648"/>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61b625-a584-410c-adaf-08fc1fe686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F686B8B-2A67-427F-85C4-19A8231A1BAF}">
  <ds:schemaRef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2761b625-a584-410c-adaf-08fc1fe68648"/>
    <ds:schemaRef ds:uri="http://www.w3.org/XML/1998/namespace"/>
  </ds:schemaRefs>
</ds:datastoreItem>
</file>

<file path=customXml/itemProps2.xml><?xml version="1.0" encoding="utf-8"?>
<ds:datastoreItem xmlns:ds="http://schemas.openxmlformats.org/officeDocument/2006/customXml" ds:itemID="{ABBB4FED-DEA5-4A00-A33A-A94F9A54C883}">
  <ds:schemaRefs>
    <ds:schemaRef ds:uri="http://schemas.microsoft.com/sharepoint/v3/contenttype/forms"/>
  </ds:schemaRefs>
</ds:datastoreItem>
</file>

<file path=customXml/itemProps3.xml><?xml version="1.0" encoding="utf-8"?>
<ds:datastoreItem xmlns:ds="http://schemas.openxmlformats.org/officeDocument/2006/customXml" ds:itemID="{7C463A61-00AB-4747-A6C6-D707C419F6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61b625-a584-410c-adaf-08fc1fe6864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25015</TotalTime>
  <Words>10843</Words>
  <Application>Microsoft Macintosh PowerPoint</Application>
  <PresentationFormat>Widescreen</PresentationFormat>
  <Paragraphs>909</Paragraphs>
  <Slides>50</Slides>
  <Notes>50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50</vt:i4>
      </vt:variant>
    </vt:vector>
  </HeadingPairs>
  <TitlesOfParts>
    <vt:vector size="61" baseType="lpstr">
      <vt:lpstr>Aller</vt:lpstr>
      <vt:lpstr>Aptos</vt:lpstr>
      <vt:lpstr>Arial</vt:lpstr>
      <vt:lpstr>Arimo Bold Italics</vt:lpstr>
      <vt:lpstr>Calibri</vt:lpstr>
      <vt:lpstr>Calibri Light</vt:lpstr>
      <vt:lpstr>Roboto</vt:lpstr>
      <vt:lpstr>Segoe UI</vt:lpstr>
      <vt:lpstr>Wingdings</vt:lpstr>
      <vt:lpstr>Wingdings,Sans-Serif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Sophie Whitcombe</dc:creator>
  <cp:lastModifiedBy>Alison Rees</cp:lastModifiedBy>
  <cp:revision>140</cp:revision>
  <dcterms:created xsi:type="dcterms:W3CDTF">2025-01-10T13:49:39Z</dcterms:created>
  <dcterms:modified xsi:type="dcterms:W3CDTF">2025-12-04T20:27:47Z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0x010100336703458EBEC74CADFBC7A519F2ADC6</vt:lpwstr>
  </property>
</Properties>
</file>