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1616" r:id="rId5"/>
    <p:sldId id="1460" r:id="rId6"/>
    <p:sldId id="1599" r:id="rId7"/>
    <p:sldId id="256" r:id="rId8"/>
    <p:sldId id="257" r:id="rId9"/>
    <p:sldId id="258" r:id="rId10"/>
    <p:sldId id="259" r:id="rId11"/>
    <p:sldId id="261" r:id="rId12"/>
    <p:sldId id="262" r:id="rId13"/>
    <p:sldId id="263" r:id="rId14"/>
    <p:sldId id="264" r:id="rId15"/>
    <p:sldId id="266" r:id="rId16"/>
    <p:sldId id="1486" r:id="rId17"/>
    <p:sldId id="1295" r:id="rId18"/>
    <p:sldId id="1296" r:id="rId19"/>
    <p:sldId id="1429" r:id="rId20"/>
    <p:sldId id="1430" r:id="rId21"/>
    <p:sldId id="1485" r:id="rId22"/>
    <p:sldId id="267" r:id="rId23"/>
    <p:sldId id="268" r:id="rId24"/>
    <p:sldId id="269" r:id="rId25"/>
    <p:sldId id="1524" r:id="rId26"/>
    <p:sldId id="1523" r:id="rId27"/>
    <p:sldId id="1526" r:id="rId28"/>
    <p:sldId id="1477" r:id="rId29"/>
    <p:sldId id="1261" r:id="rId30"/>
    <p:sldId id="1262" r:id="rId31"/>
    <p:sldId id="1263" r:id="rId32"/>
    <p:sldId id="1266" r:id="rId33"/>
    <p:sldId id="1267" r:id="rId34"/>
    <p:sldId id="1528" r:id="rId35"/>
    <p:sldId id="1274" r:id="rId36"/>
    <p:sldId id="1277" r:id="rId37"/>
    <p:sldId id="1272" r:id="rId38"/>
    <p:sldId id="1601" r:id="rId39"/>
    <p:sldId id="1275" r:id="rId40"/>
    <p:sldId id="1564" r:id="rId41"/>
    <p:sldId id="274" r:id="rId42"/>
    <p:sldId id="1617" r:id="rId43"/>
    <p:sldId id="1555" r:id="rId44"/>
    <p:sldId id="1556" r:id="rId45"/>
    <p:sldId id="1557" r:id="rId46"/>
    <p:sldId id="1559" r:id="rId47"/>
    <p:sldId id="1562" r:id="rId48"/>
    <p:sldId id="1448" r:id="rId49"/>
    <p:sldId id="160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9E9102-7751-3200-BC32-A785280C1941}" name="jacqueline.mackay9@nhs.scot" initials="ja" userId="S::urn:spo:guest#jacqueline.mackay9@nhs.scot::" providerId="AD"/>
  <p188:author id="{56C37038-7B7C-137C-9F53-4F38122B0D9A}" name="Ailsa Christie" initials="AC" userId="S::ailsa@talkabouttrust.org::8e0f5b20-19f0-4ab6-b829-f10df5086ccb" providerId="AD"/>
  <p188:author id="{62B8883F-7B6B-466D-9516-72E20E030ED7}" name="Liz Stanton" initials="LS" userId="S::liz@talkabouttrust.org::687483ca-506c-4979-9751-ef5ff6b1798f" providerId="AD"/>
  <p188:author id="{8FC1ED5E-0AF2-3C40-A4BF-43FEA0432E0B}" name="Karen Perryman" initials="KP" userId="S::karen@alcoholeducationtrust.org::18ee01d1-41f5-426a-9edd-1fd1df959f3c" providerId="AD"/>
  <p188:author id="{30128372-6DDB-3CD6-2C9F-EC98DC67B7C1}" name="Sophie Whitcombe" initials="" userId="S::sophie@talkabouttrust.org::96b93879-58c2-43c8-8be0-05735f70e199" providerId="AD"/>
  <p188:author id="{43D5E991-F6D5-0ECE-6CB6-F9ABF44FF63E}" name="Helena Conibear" initials="HC" userId="S::helena@talkabouttrust.org::14702610-6db2-485a-bfee-48fdd19d9556" providerId="AD"/>
  <p188:author id="{F3E5869B-783F-6F82-63E9-7269D3E29F62}" name="Liz Stanton" initials="" userId="S::liz.stanton@getsafeonline.org::a07c7241-eb5d-4b95-8dc4-75a9fc3e7cce" providerId="AD"/>
  <p188:author id="{707B03A2-C86F-5CB0-412D-68DC4726312A}" name="Karen Perryman" initials="KP" userId="S::karen@talkabouttrust.org::18ee01d1-41f5-426a-9edd-1fd1df959f3c" providerId="AD"/>
  <p188:author id="{9D5027B9-6023-4A5E-D15A-704C9F06DAEF}" name="Guest User" initials="GU" userId="S::urn:spo:anon#4672aaa01869fbda382185d7e1c0d770496c6bcc21b69dfe8c0724a2b33c40ac::" providerId="AD"/>
  <p188:author id="{46A8A6CA-38D8-F96E-D684-7CF62C2E970E}" name="Ailsa Christie" initials="AC" userId="5876f2cbc96fb4d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2456"/>
    <a:srgbClr val="FF19E5"/>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11633F-0026-4542-9C25-66F1B6B8C24D}" v="66" dt="2025-11-17T15:46:06.1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651" autoAdjust="0"/>
    <p:restoredTop sz="49935" autoAdjust="0"/>
  </p:normalViewPr>
  <p:slideViewPr>
    <p:cSldViewPr snapToGrid="0">
      <p:cViewPr varScale="1">
        <p:scale>
          <a:sx n="58" d="100"/>
          <a:sy n="58" d="100"/>
        </p:scale>
        <p:origin x="872" y="200"/>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 d="1"/>
        <a:sy n="1" d="1"/>
      </p:scale>
      <p:origin x="0" y="0"/>
    </p:cViewPr>
  </p:notesTextViewPr>
  <p:notesViewPr>
    <p:cSldViewPr snapToGrid="0" showGuides="1">
      <p:cViewPr varScale="1">
        <p:scale>
          <a:sx n="101" d="100"/>
          <a:sy n="101" d="100"/>
        </p:scale>
        <p:origin x="2408"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slide" Target="slides/slide3.xml"/><Relationship Id="rId1" Type="http://schemas.openxmlformats.org/officeDocument/2006/relationships/slide" Target="slides/slide1.xml"/><Relationship Id="rId6" Type="http://schemas.openxmlformats.org/officeDocument/2006/relationships/slide" Target="slides/slide12.xml"/><Relationship Id="rId5" Type="http://schemas.openxmlformats.org/officeDocument/2006/relationships/slide" Target="slides/slide11.xml"/><Relationship Id="rId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lsa Christie" userId="5876f2cbc96fb4dc" providerId="LiveId" clId="{43485B38-4DE1-453E-ACC0-2727BEC6848A}"/>
    <pc:docChg chg="undo custSel addSld delSld modSld sldOrd">
      <pc:chgData name="Ailsa Christie" userId="5876f2cbc96fb4dc" providerId="LiveId" clId="{43485B38-4DE1-453E-ACC0-2727BEC6848A}" dt="2025-11-17T15:52:45.372" v="6639" actId="20577"/>
      <pc:docMkLst>
        <pc:docMk/>
      </pc:docMkLst>
      <pc:sldChg chg="modNotesTx">
        <pc:chgData name="Ailsa Christie" userId="5876f2cbc96fb4dc" providerId="LiveId" clId="{43485B38-4DE1-453E-ACC0-2727BEC6848A}" dt="2025-11-13T11:32:11.709" v="3761" actId="20577"/>
        <pc:sldMkLst>
          <pc:docMk/>
          <pc:sldMk cId="0" sldId="256"/>
        </pc:sldMkLst>
      </pc:sldChg>
      <pc:sldChg chg="modNotesTx">
        <pc:chgData name="Ailsa Christie" userId="5876f2cbc96fb4dc" providerId="LiveId" clId="{43485B38-4DE1-453E-ACC0-2727BEC6848A}" dt="2025-11-05T12:54:58.159" v="1312" actId="20577"/>
        <pc:sldMkLst>
          <pc:docMk/>
          <pc:sldMk cId="0" sldId="259"/>
        </pc:sldMkLst>
      </pc:sldChg>
      <pc:sldChg chg="modNotesTx">
        <pc:chgData name="Ailsa Christie" userId="5876f2cbc96fb4dc" providerId="LiveId" clId="{43485B38-4DE1-453E-ACC0-2727BEC6848A}" dt="2025-11-17T15:43:05.956" v="6163" actId="5793"/>
        <pc:sldMkLst>
          <pc:docMk/>
          <pc:sldMk cId="0" sldId="261"/>
        </pc:sldMkLst>
      </pc:sldChg>
      <pc:sldChg chg="modNotesTx">
        <pc:chgData name="Ailsa Christie" userId="5876f2cbc96fb4dc" providerId="LiveId" clId="{43485B38-4DE1-453E-ACC0-2727BEC6848A}" dt="2025-11-17T15:43:18.779" v="6183" actId="20577"/>
        <pc:sldMkLst>
          <pc:docMk/>
          <pc:sldMk cId="0" sldId="262"/>
        </pc:sldMkLst>
      </pc:sldChg>
      <pc:sldChg chg="modNotesTx">
        <pc:chgData name="Ailsa Christie" userId="5876f2cbc96fb4dc" providerId="LiveId" clId="{43485B38-4DE1-453E-ACC0-2727BEC6848A}" dt="2025-11-17T15:43:34.614" v="6212" actId="20577"/>
        <pc:sldMkLst>
          <pc:docMk/>
          <pc:sldMk cId="0" sldId="263"/>
        </pc:sldMkLst>
      </pc:sldChg>
      <pc:sldChg chg="modNotes modNotesTx">
        <pc:chgData name="Ailsa Christie" userId="5876f2cbc96fb4dc" providerId="LiveId" clId="{43485B38-4DE1-453E-ACC0-2727BEC6848A}" dt="2025-11-17T15:43:44.338" v="6239" actId="20577"/>
        <pc:sldMkLst>
          <pc:docMk/>
          <pc:sldMk cId="0" sldId="264"/>
        </pc:sldMkLst>
      </pc:sldChg>
      <pc:sldChg chg="modNotesTx">
        <pc:chgData name="Ailsa Christie" userId="5876f2cbc96fb4dc" providerId="LiveId" clId="{43485B38-4DE1-453E-ACC0-2727BEC6848A}" dt="2025-11-17T15:44:04.606" v="6265" actId="5793"/>
        <pc:sldMkLst>
          <pc:docMk/>
          <pc:sldMk cId="0" sldId="266"/>
        </pc:sldMkLst>
      </pc:sldChg>
      <pc:sldChg chg="modNotesTx">
        <pc:chgData name="Ailsa Christie" userId="5876f2cbc96fb4dc" providerId="LiveId" clId="{43485B38-4DE1-453E-ACC0-2727BEC6848A}" dt="2025-11-17T15:45:52.815" v="6483" actId="20577"/>
        <pc:sldMkLst>
          <pc:docMk/>
          <pc:sldMk cId="0" sldId="267"/>
        </pc:sldMkLst>
      </pc:sldChg>
      <pc:sldChg chg="modNotes modNotesTx">
        <pc:chgData name="Ailsa Christie" userId="5876f2cbc96fb4dc" providerId="LiveId" clId="{43485B38-4DE1-453E-ACC0-2727BEC6848A}" dt="2025-11-17T15:46:57.103" v="6486" actId="33524"/>
        <pc:sldMkLst>
          <pc:docMk/>
          <pc:sldMk cId="0" sldId="268"/>
        </pc:sldMkLst>
      </pc:sldChg>
      <pc:sldChg chg="modNotesTx">
        <pc:chgData name="Ailsa Christie" userId="5876f2cbc96fb4dc" providerId="LiveId" clId="{43485B38-4DE1-453E-ACC0-2727BEC6848A}" dt="2025-11-17T15:47:38.889" v="6528" actId="20577"/>
        <pc:sldMkLst>
          <pc:docMk/>
          <pc:sldMk cId="0" sldId="269"/>
        </pc:sldMkLst>
      </pc:sldChg>
      <pc:sldChg chg="modSp mod modNotesTx">
        <pc:chgData name="Ailsa Christie" userId="5876f2cbc96fb4dc" providerId="LiveId" clId="{43485B38-4DE1-453E-ACC0-2727BEC6848A}" dt="2025-11-13T12:55:32.214" v="5309" actId="20577"/>
        <pc:sldMkLst>
          <pc:docMk/>
          <pc:sldMk cId="1659872527" sldId="274"/>
        </pc:sldMkLst>
        <pc:spChg chg="mod">
          <ac:chgData name="Ailsa Christie" userId="5876f2cbc96fb4dc" providerId="LiveId" clId="{43485B38-4DE1-453E-ACC0-2727BEC6848A}" dt="2025-11-13T12:54:43.038" v="5286" actId="1076"/>
          <ac:spMkLst>
            <pc:docMk/>
            <pc:sldMk cId="1659872527" sldId="274"/>
            <ac:spMk id="2" creationId="{84522340-DB3C-10A2-A337-E83D2F3828DF}"/>
          </ac:spMkLst>
        </pc:spChg>
        <pc:spChg chg="mod">
          <ac:chgData name="Ailsa Christie" userId="5876f2cbc96fb4dc" providerId="LiveId" clId="{43485B38-4DE1-453E-ACC0-2727BEC6848A}" dt="2025-11-13T12:54:31.710" v="5284" actId="1076"/>
          <ac:spMkLst>
            <pc:docMk/>
            <pc:sldMk cId="1659872527" sldId="274"/>
            <ac:spMk id="12" creationId="{62E0DDB9-FFD6-4240-A5AD-827CF9D3000B}"/>
          </ac:spMkLst>
        </pc:spChg>
        <pc:grpChg chg="mod">
          <ac:chgData name="Ailsa Christie" userId="5876f2cbc96fb4dc" providerId="LiveId" clId="{43485B38-4DE1-453E-ACC0-2727BEC6848A}" dt="2025-11-13T12:54:53.150" v="5288" actId="1076"/>
          <ac:grpSpMkLst>
            <pc:docMk/>
            <pc:sldMk cId="1659872527" sldId="274"/>
            <ac:grpSpMk id="23" creationId="{5A37765F-4D56-5075-C1EF-D876D3C1785B}"/>
          </ac:grpSpMkLst>
        </pc:grpChg>
        <pc:grpChg chg="mod">
          <ac:chgData name="Ailsa Christie" userId="5876f2cbc96fb4dc" providerId="LiveId" clId="{43485B38-4DE1-453E-ACC0-2727BEC6848A}" dt="2025-11-13T12:54:46.825" v="5287" actId="1076"/>
          <ac:grpSpMkLst>
            <pc:docMk/>
            <pc:sldMk cId="1659872527" sldId="274"/>
            <ac:grpSpMk id="24" creationId="{ADE22004-511F-6966-9D50-4C63421505E9}"/>
          </ac:grpSpMkLst>
        </pc:grpChg>
        <pc:grpChg chg="mod">
          <ac:chgData name="Ailsa Christie" userId="5876f2cbc96fb4dc" providerId="LiveId" clId="{43485B38-4DE1-453E-ACC0-2727BEC6848A}" dt="2025-11-13T12:54:37.671" v="5285" actId="14100"/>
          <ac:grpSpMkLst>
            <pc:docMk/>
            <pc:sldMk cId="1659872527" sldId="274"/>
            <ac:grpSpMk id="26" creationId="{ED45D5CD-6656-762C-1685-BB1932259051}"/>
          </ac:grpSpMkLst>
        </pc:grpChg>
        <pc:picChg chg="mod">
          <ac:chgData name="Ailsa Christie" userId="5876f2cbc96fb4dc" providerId="LiveId" clId="{43485B38-4DE1-453E-ACC0-2727BEC6848A}" dt="2025-11-13T12:54:27.803" v="5283" actId="14100"/>
          <ac:picMkLst>
            <pc:docMk/>
            <pc:sldMk cId="1659872527" sldId="274"/>
            <ac:picMk id="5" creationId="{B3ECC90C-D793-E882-2264-320F33870230}"/>
          </ac:picMkLst>
        </pc:picChg>
      </pc:sldChg>
      <pc:sldChg chg="modNotesTx">
        <pc:chgData name="Ailsa Christie" userId="5876f2cbc96fb4dc" providerId="LiveId" clId="{43485B38-4DE1-453E-ACC0-2727BEC6848A}" dt="2025-11-13T12:06:57.367" v="4208" actId="20577"/>
        <pc:sldMkLst>
          <pc:docMk/>
          <pc:sldMk cId="1179438177" sldId="1261"/>
        </pc:sldMkLst>
      </pc:sldChg>
      <pc:sldChg chg="modNotesTx">
        <pc:chgData name="Ailsa Christie" userId="5876f2cbc96fb4dc" providerId="LiveId" clId="{43485B38-4DE1-453E-ACC0-2727BEC6848A}" dt="2025-11-13T12:08:28.437" v="4209" actId="20577"/>
        <pc:sldMkLst>
          <pc:docMk/>
          <pc:sldMk cId="3198121479" sldId="1262"/>
        </pc:sldMkLst>
      </pc:sldChg>
      <pc:sldChg chg="modNotesTx">
        <pc:chgData name="Ailsa Christie" userId="5876f2cbc96fb4dc" providerId="LiveId" clId="{43485B38-4DE1-453E-ACC0-2727BEC6848A}" dt="2025-11-13T12:08:42.451" v="4210" actId="20577"/>
        <pc:sldMkLst>
          <pc:docMk/>
          <pc:sldMk cId="990414972" sldId="1263"/>
        </pc:sldMkLst>
      </pc:sldChg>
      <pc:sldChg chg="modNotes modNotesTx">
        <pc:chgData name="Ailsa Christie" userId="5876f2cbc96fb4dc" providerId="LiveId" clId="{43485B38-4DE1-453E-ACC0-2727BEC6848A}" dt="2025-11-17T15:49:25.095" v="6569" actId="20577"/>
        <pc:sldMkLst>
          <pc:docMk/>
          <pc:sldMk cId="3156820022" sldId="1266"/>
        </pc:sldMkLst>
      </pc:sldChg>
      <pc:sldChg chg="modNotesTx">
        <pc:chgData name="Ailsa Christie" userId="5876f2cbc96fb4dc" providerId="LiveId" clId="{43485B38-4DE1-453E-ACC0-2727BEC6848A}" dt="2025-11-13T12:12:40.520" v="4284" actId="20577"/>
        <pc:sldMkLst>
          <pc:docMk/>
          <pc:sldMk cId="3210463436" sldId="1267"/>
        </pc:sldMkLst>
      </pc:sldChg>
      <pc:sldChg chg="modNotesTx">
        <pc:chgData name="Ailsa Christie" userId="5876f2cbc96fb4dc" providerId="LiveId" clId="{43485B38-4DE1-453E-ACC0-2727BEC6848A}" dt="2025-11-13T12:18:37.725" v="4512" actId="20577"/>
        <pc:sldMkLst>
          <pc:docMk/>
          <pc:sldMk cId="2335590008" sldId="1272"/>
        </pc:sldMkLst>
      </pc:sldChg>
      <pc:sldChg chg="modNotesTx">
        <pc:chgData name="Ailsa Christie" userId="5876f2cbc96fb4dc" providerId="LiveId" clId="{43485B38-4DE1-453E-ACC0-2727BEC6848A}" dt="2025-11-17T15:49:37.954" v="6571" actId="20577"/>
        <pc:sldMkLst>
          <pc:docMk/>
          <pc:sldMk cId="4190993687" sldId="1274"/>
        </pc:sldMkLst>
      </pc:sldChg>
      <pc:sldChg chg="modNotes modNotesTx">
        <pc:chgData name="Ailsa Christie" userId="5876f2cbc96fb4dc" providerId="LiveId" clId="{43485B38-4DE1-453E-ACC0-2727BEC6848A}" dt="2025-11-17T15:42:40.106" v="6139"/>
        <pc:sldMkLst>
          <pc:docMk/>
          <pc:sldMk cId="1599045825" sldId="1275"/>
        </pc:sldMkLst>
      </pc:sldChg>
      <pc:sldChg chg="modNotesTx">
        <pc:chgData name="Ailsa Christie" userId="5876f2cbc96fb4dc" providerId="LiveId" clId="{43485B38-4DE1-453E-ACC0-2727BEC6848A}" dt="2025-11-17T15:49:42.825" v="6572" actId="20577"/>
        <pc:sldMkLst>
          <pc:docMk/>
          <pc:sldMk cId="729153099" sldId="1277"/>
        </pc:sldMkLst>
      </pc:sldChg>
      <pc:sldChg chg="modNotes modNotesTx">
        <pc:chgData name="Ailsa Christie" userId="5876f2cbc96fb4dc" providerId="LiveId" clId="{43485B38-4DE1-453E-ACC0-2727BEC6848A}" dt="2025-11-17T15:44:33.059" v="6315" actId="20577"/>
        <pc:sldMkLst>
          <pc:docMk/>
          <pc:sldMk cId="520432393" sldId="1295"/>
        </pc:sldMkLst>
      </pc:sldChg>
      <pc:sldChg chg="modNotesTx">
        <pc:chgData name="Ailsa Christie" userId="5876f2cbc96fb4dc" providerId="LiveId" clId="{43485B38-4DE1-453E-ACC0-2727BEC6848A}" dt="2025-11-17T15:44:52.201" v="6343" actId="20577"/>
        <pc:sldMkLst>
          <pc:docMk/>
          <pc:sldMk cId="2929581353" sldId="1296"/>
        </pc:sldMkLst>
      </pc:sldChg>
      <pc:sldChg chg="ord modNotesTx">
        <pc:chgData name="Ailsa Christie" userId="5876f2cbc96fb4dc" providerId="LiveId" clId="{43485B38-4DE1-453E-ACC0-2727BEC6848A}" dt="2025-11-17T15:45:07.200" v="6374" actId="20577"/>
        <pc:sldMkLst>
          <pc:docMk/>
          <pc:sldMk cId="3298672347" sldId="1429"/>
        </pc:sldMkLst>
      </pc:sldChg>
      <pc:sldChg chg="modNotesTx">
        <pc:chgData name="Ailsa Christie" userId="5876f2cbc96fb4dc" providerId="LiveId" clId="{43485B38-4DE1-453E-ACC0-2727BEC6848A}" dt="2025-11-17T15:45:18.898" v="6399" actId="20577"/>
        <pc:sldMkLst>
          <pc:docMk/>
          <pc:sldMk cId="3970649991" sldId="1430"/>
        </pc:sldMkLst>
      </pc:sldChg>
      <pc:sldChg chg="modNotesTx">
        <pc:chgData name="Ailsa Christie" userId="5876f2cbc96fb4dc" providerId="LiveId" clId="{43485B38-4DE1-453E-ACC0-2727BEC6848A}" dt="2025-11-14T08:58:32.417" v="6022" actId="20577"/>
        <pc:sldMkLst>
          <pc:docMk/>
          <pc:sldMk cId="4285510030" sldId="1448"/>
        </pc:sldMkLst>
      </pc:sldChg>
      <pc:sldChg chg="modNotes modNotesTx">
        <pc:chgData name="Ailsa Christie" userId="5876f2cbc96fb4dc" providerId="LiveId" clId="{43485B38-4DE1-453E-ACC0-2727BEC6848A}" dt="2025-11-17T15:42:40.106" v="6139"/>
        <pc:sldMkLst>
          <pc:docMk/>
          <pc:sldMk cId="918466825" sldId="1460"/>
        </pc:sldMkLst>
      </pc:sldChg>
      <pc:sldChg chg="modNotes modNotesTx">
        <pc:chgData name="Ailsa Christie" userId="5876f2cbc96fb4dc" providerId="LiveId" clId="{43485B38-4DE1-453E-ACC0-2727BEC6848A}" dt="2025-11-17T15:42:40.106" v="6139"/>
        <pc:sldMkLst>
          <pc:docMk/>
          <pc:sldMk cId="268071293" sldId="1477"/>
        </pc:sldMkLst>
      </pc:sldChg>
      <pc:sldChg chg="modNotesTx">
        <pc:chgData name="Ailsa Christie" userId="5876f2cbc96fb4dc" providerId="LiveId" clId="{43485B38-4DE1-453E-ACC0-2727BEC6848A}" dt="2025-11-17T15:45:33.058" v="6433" actId="20577"/>
        <pc:sldMkLst>
          <pc:docMk/>
          <pc:sldMk cId="3997617538" sldId="1485"/>
        </pc:sldMkLst>
      </pc:sldChg>
      <pc:sldChg chg="modNotesTx">
        <pc:chgData name="Ailsa Christie" userId="5876f2cbc96fb4dc" providerId="LiveId" clId="{43485B38-4DE1-453E-ACC0-2727BEC6848A}" dt="2025-11-17T15:44:17.180" v="6282" actId="20577"/>
        <pc:sldMkLst>
          <pc:docMk/>
          <pc:sldMk cId="870373485" sldId="1486"/>
        </pc:sldMkLst>
      </pc:sldChg>
      <pc:sldChg chg="modNotesTx">
        <pc:chgData name="Ailsa Christie" userId="5876f2cbc96fb4dc" providerId="LiveId" clId="{43485B38-4DE1-453E-ACC0-2727BEC6848A}" dt="2025-11-05T13:47:42.180" v="3480" actId="20577"/>
        <pc:sldMkLst>
          <pc:docMk/>
          <pc:sldMk cId="1309328763" sldId="1523"/>
        </pc:sldMkLst>
      </pc:sldChg>
      <pc:sldChg chg="modNotes modNotesTx">
        <pc:chgData name="Ailsa Christie" userId="5876f2cbc96fb4dc" providerId="LiveId" clId="{43485B38-4DE1-453E-ACC0-2727BEC6848A}" dt="2025-11-17T15:47:53.343" v="6568" actId="20577"/>
        <pc:sldMkLst>
          <pc:docMk/>
          <pc:sldMk cId="1186565703" sldId="1524"/>
        </pc:sldMkLst>
      </pc:sldChg>
      <pc:sldChg chg="modSp modNotesTx">
        <pc:chgData name="Ailsa Christie" userId="5876f2cbc96fb4dc" providerId="LiveId" clId="{43485B38-4DE1-453E-ACC0-2727BEC6848A}" dt="2025-11-05T15:59:31.918" v="3742" actId="20577"/>
        <pc:sldMkLst>
          <pc:docMk/>
          <pc:sldMk cId="599936687" sldId="1526"/>
        </pc:sldMkLst>
        <pc:spChg chg="mod">
          <ac:chgData name="Ailsa Christie" userId="5876f2cbc96fb4dc" providerId="LiveId" clId="{43485B38-4DE1-453E-ACC0-2727BEC6848A}" dt="2025-11-05T13:48:57.884" v="3530" actId="20577"/>
          <ac:spMkLst>
            <pc:docMk/>
            <pc:sldMk cId="599936687" sldId="1526"/>
            <ac:spMk id="13" creationId="{0F9A0881-EA5C-4452-011D-CEB4F2385CDF}"/>
          </ac:spMkLst>
        </pc:spChg>
      </pc:sldChg>
      <pc:sldChg chg="modNotes modNotesTx">
        <pc:chgData name="Ailsa Christie" userId="5876f2cbc96fb4dc" providerId="LiveId" clId="{43485B38-4DE1-453E-ACC0-2727BEC6848A}" dt="2025-11-17T15:49:31.930" v="6570" actId="20577"/>
        <pc:sldMkLst>
          <pc:docMk/>
          <pc:sldMk cId="1601120220" sldId="1528"/>
        </pc:sldMkLst>
      </pc:sldChg>
      <pc:sldChg chg="modNotesTx">
        <pc:chgData name="Ailsa Christie" userId="5876f2cbc96fb4dc" providerId="LiveId" clId="{43485B38-4DE1-453E-ACC0-2727BEC6848A}" dt="2025-11-13T12:58:07.607" v="5322" actId="20577"/>
        <pc:sldMkLst>
          <pc:docMk/>
          <pc:sldMk cId="3776445657" sldId="1555"/>
        </pc:sldMkLst>
      </pc:sldChg>
      <pc:sldChg chg="modNotesTx">
        <pc:chgData name="Ailsa Christie" userId="5876f2cbc96fb4dc" providerId="LiveId" clId="{43485B38-4DE1-453E-ACC0-2727BEC6848A}" dt="2025-11-17T15:52:25.122" v="6617" actId="113"/>
        <pc:sldMkLst>
          <pc:docMk/>
          <pc:sldMk cId="435809831" sldId="1556"/>
        </pc:sldMkLst>
      </pc:sldChg>
      <pc:sldChg chg="modNotesTx">
        <pc:chgData name="Ailsa Christie" userId="5876f2cbc96fb4dc" providerId="LiveId" clId="{43485B38-4DE1-453E-ACC0-2727BEC6848A}" dt="2025-11-13T13:38:50.583" v="5410" actId="20577"/>
        <pc:sldMkLst>
          <pc:docMk/>
          <pc:sldMk cId="2144371853" sldId="1557"/>
        </pc:sldMkLst>
      </pc:sldChg>
      <pc:sldChg chg="modNotes modNotesTx">
        <pc:chgData name="Ailsa Christie" userId="5876f2cbc96fb4dc" providerId="LiveId" clId="{43485B38-4DE1-453E-ACC0-2727BEC6848A}" dt="2025-11-17T15:52:18.660" v="6616" actId="113"/>
        <pc:sldMkLst>
          <pc:docMk/>
          <pc:sldMk cId="3887478247" sldId="1559"/>
        </pc:sldMkLst>
      </pc:sldChg>
      <pc:sldChg chg="modNotesTx">
        <pc:chgData name="Ailsa Christie" userId="5876f2cbc96fb4dc" providerId="LiveId" clId="{43485B38-4DE1-453E-ACC0-2727BEC6848A}" dt="2025-11-17T15:51:27.128" v="6615" actId="113"/>
        <pc:sldMkLst>
          <pc:docMk/>
          <pc:sldMk cId="1566001243" sldId="1562"/>
        </pc:sldMkLst>
      </pc:sldChg>
      <pc:sldChg chg="modNotes modNotesTx">
        <pc:chgData name="Ailsa Christie" userId="5876f2cbc96fb4dc" providerId="LiveId" clId="{43485B38-4DE1-453E-ACC0-2727BEC6848A}" dt="2025-11-17T15:42:40.106" v="6139"/>
        <pc:sldMkLst>
          <pc:docMk/>
          <pc:sldMk cId="3102250418" sldId="1564"/>
        </pc:sldMkLst>
      </pc:sldChg>
      <pc:sldChg chg="modNotesTx">
        <pc:chgData name="Ailsa Christie" userId="5876f2cbc96fb4dc" providerId="LiveId" clId="{43485B38-4DE1-453E-ACC0-2727BEC6848A}" dt="2025-11-05T12:17:10.538" v="821" actId="20577"/>
        <pc:sldMkLst>
          <pc:docMk/>
          <pc:sldMk cId="1876846527" sldId="1599"/>
        </pc:sldMkLst>
      </pc:sldChg>
      <pc:sldChg chg="modSp mod modNotesTx">
        <pc:chgData name="Ailsa Christie" userId="5876f2cbc96fb4dc" providerId="LiveId" clId="{43485B38-4DE1-453E-ACC0-2727BEC6848A}" dt="2025-11-17T15:52:45.372" v="6639" actId="20577"/>
        <pc:sldMkLst>
          <pc:docMk/>
          <pc:sldMk cId="2063864821" sldId="1600"/>
        </pc:sldMkLst>
        <pc:spChg chg="mod">
          <ac:chgData name="Ailsa Christie" userId="5876f2cbc96fb4dc" providerId="LiveId" clId="{43485B38-4DE1-453E-ACC0-2727BEC6848A}" dt="2025-11-14T09:52:29.275" v="6112" actId="20577"/>
          <ac:spMkLst>
            <pc:docMk/>
            <pc:sldMk cId="2063864821" sldId="1600"/>
            <ac:spMk id="14" creationId="{E88D287C-84DB-B2DC-A793-CADB6523934A}"/>
          </ac:spMkLst>
        </pc:spChg>
      </pc:sldChg>
      <pc:sldChg chg="modNotes modNotesTx">
        <pc:chgData name="Ailsa Christie" userId="5876f2cbc96fb4dc" providerId="LiveId" clId="{43485B38-4DE1-453E-ACC0-2727BEC6848A}" dt="2025-11-17T15:50:10.807" v="6614" actId="20577"/>
        <pc:sldMkLst>
          <pc:docMk/>
          <pc:sldMk cId="1772671280" sldId="1601"/>
        </pc:sldMkLst>
      </pc:sldChg>
      <pc:sldChg chg="modSp mod modNotesTx">
        <pc:chgData name="Ailsa Christie" userId="5876f2cbc96fb4dc" providerId="LiveId" clId="{43485B38-4DE1-453E-ACC0-2727BEC6848A}" dt="2025-11-13T11:30:17.953" v="3744" actId="20577"/>
        <pc:sldMkLst>
          <pc:docMk/>
          <pc:sldMk cId="1163967883" sldId="1616"/>
        </pc:sldMkLst>
      </pc:sldChg>
      <pc:sldChg chg="modSp mod">
        <pc:chgData name="Ailsa Christie" userId="5876f2cbc96fb4dc" providerId="LiveId" clId="{43485B38-4DE1-453E-ACC0-2727BEC6848A}" dt="2025-11-13T12:56:12.066" v="5312" actId="1076"/>
        <pc:sldMkLst>
          <pc:docMk/>
          <pc:sldMk cId="3310016970" sldId="1617"/>
        </pc:sldMkLst>
        <pc:spChg chg="mod">
          <ac:chgData name="Ailsa Christie" userId="5876f2cbc96fb4dc" providerId="LiveId" clId="{43485B38-4DE1-453E-ACC0-2727BEC6848A}" dt="2025-11-13T12:56:07.248" v="5311" actId="1076"/>
          <ac:spMkLst>
            <pc:docMk/>
            <pc:sldMk cId="3310016970" sldId="1617"/>
            <ac:spMk id="22" creationId="{06FF8584-C5EE-E2CB-7622-1420A49BF9F7}"/>
          </ac:spMkLst>
        </pc:spChg>
        <pc:grpChg chg="mod">
          <ac:chgData name="Ailsa Christie" userId="5876f2cbc96fb4dc" providerId="LiveId" clId="{43485B38-4DE1-453E-ACC0-2727BEC6848A}" dt="2025-11-13T12:56:03.417" v="5310" actId="1076"/>
          <ac:grpSpMkLst>
            <pc:docMk/>
            <pc:sldMk cId="3310016970" sldId="1617"/>
            <ac:grpSpMk id="23" creationId="{C21975E4-EA65-D30B-682C-864AB976783C}"/>
          </ac:grpSpMkLst>
        </pc:grpChg>
        <pc:grpChg chg="mod">
          <ac:chgData name="Ailsa Christie" userId="5876f2cbc96fb4dc" providerId="LiveId" clId="{43485B38-4DE1-453E-ACC0-2727BEC6848A}" dt="2025-11-13T12:56:12.066" v="5312" actId="1076"/>
          <ac:grpSpMkLst>
            <pc:docMk/>
            <pc:sldMk cId="3310016970" sldId="1617"/>
            <ac:grpSpMk id="24" creationId="{D4ABD9C3-233A-A75E-836F-A34DD5F75920}"/>
          </ac:grpSpMkLst>
        </pc:gr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4:33.690"/>
    </inkml:context>
    <inkml:brush xml:id="br0">
      <inkml:brushProperty name="width" value="0.35" units="cm"/>
      <inkml:brushProperty name="height" value="0.35" units="cm"/>
      <inkml:brushProperty name="color" value="#FFFFFF"/>
    </inkml:brush>
  </inkml:definitions>
  <inkml:trace contextRef="#ctx0" brushRef="#br0">203 447 24575,'18'-34'0,"0"2"0,3 3 0,-6 4 0,-5 5 0,0 2 0,-3 4 0,2 1 0,-3 0 0,-3 0 0,4 3 0,0 2 0,0 3 0,1-1 0,1-1 0,-1-4 0,1-1 0,1 0 0,0 2 0,-1 2 0,-1 4 0,1-2 0,-1-2 0,4 2 0,-2-4 0,1 2 0,0-1 0,3-1 0,7-1 0,4-4 0,3 0 0,-3 2 0,-6 1 0,-5 2 0,-4 5 0,1 1 0,4 4 0,6 0 0,4 0 0,3 0 0,0 0 0,0 0 0,-4 0 0,-2 0 0,-3 1 0,-3 3 0,1 6 0,1 5 0,-3 5 0,0 1 0,0-2 0,-1 0 0,-3-3 0,0-5 0,-1-3 0,1-5 0,4-3 0,0 0 0,-2-2 0,-7-2 0,-24-14 0,-2 5 0,-17-10 0,9 12 0,0 4 0,3 4 0,4 3 0,1 0 0,2 0 0,-3 0 0,1 0 0,-1 0 0,0 0 0,2 0 0,-2 0 0,-1 0 0,-1 0 0,3 0 0,-1 0 0,4 0 0,-2 0 0,-1 0 0,-1 0 0,-3 0 0,-1 0 0,-3 0 0,0 1 0,-3 4 0,2 2 0,1 3 0,5 0 0,6-2 0,3-2 0,2 0 0,-3-1 0,2 3 0,-3 2 0,-5 1 0,-2 2 0,-2-1 0,3-2 0,5 0 0,5-2 0,-2 4 0,1 3 0,-4 3 0,0 2 0,1-1 0,4-2 0,3-2 0,1 2 0,1 1 0,-1 3 0,4 3 0,1 1 0,3 3 0,0 0 0,0 0 0,0 0 0,0 0 0,0-4 0,0-1 0,0-4 0,0-6 0,0-1 0,0-2 0,0 2 0,0 6 0,0 1 0,0 3 0,0-1 0,0-3 0,0-1 0,0-2 0,0-1 0,0 1 0,0-1 0,2-1 0,1 0 0,4 0 0,1-2 0,1 1 0,3 2 0,0-1 0,1 0 0,-3-3 0,0-2 0,0 1 0,2 2 0,3 1 0,-2-2 0,4 0 0,2-3 0,2 0 0,0-1 0,-1 0 0,-2 0 0,0 1 0,-1 0 0,0-1 0,-2 1 0,2-1 0,-2 2 0,-2-2 0,0 1 0,-1-2 0,1-1 0,2 1 0,4-1 0,1 0 0,0 2 0,-2 1 0,-2 0 0,0 0 0,-1-1 0,2 1 0,-2-2 0,0-2 0,-1-2 0,-1-1 0,1 3 0,-1 0 0,1 1 0,-1-1 0,0-3 0,3 0 0,1 0 0,2 0 0,2 0 0,-1 0 0,1 0 0,3 0 0,1 0 0,0 0 0,-3 0 0,-1 0 0,0 0 0,3 0 0,2-3 0,2-4 0,0-3 0,-1-4 0,-4 1 0,-6 0 0,-3-1 0,-3-4 0,0-4 0,1 0 0,0-2 0,0 3 0,0-1 0,-1-4 0,-1-3 0,-1 0 0,0 1 0,-2 6 0,-1 2 0,-2 3 0,3 0 0,3-4 0,0-4 0,1 2 0,-4 4 0,-2 5 0,-2 0 0,1-5 0,-1-5 0,-3 0 0,0 0 0,0 0 0,0 0 0,0 0 0,0-1 0,0 1 0,0 1 0,0-1 0,-1 1 0,-3 4 0,-7-1 0,-3 3 0,-5 1 0,-8 0 0,-6 1 0,-9 0 0,-8 1 0,-1 0 0,1 4 0,5 4 0,4 3 0,0 3 0,-8 0 0,-6 0 0,2 0 0,7 3 0,17 3 0,8 5 0,3 5 0,2 5 0,-2 4 0,4 10 0,3 6 0,4 4 0,4 0 0,4-9 0,11-4 0,18-3 0,16-2 0,12-4 0,-1-7 0,-3-3 0,-7-5 0,-7-3 0,-10-2 0,-8-3 0,-8-2 0,-7-5 0,-4-11 0,-2-11 0,-5-6 0,-7 0 0,-17 11 0,-21 11 0,-23 7 0,-11 6 0,2 0 0,18 1 0,23 3 0,16 4 0,10 8 0,1 10 0,-2 11 0,3 8 0,4 8 0,5-4 0,3-8 0,0-5 0,0-8 0,7-4 0,9-7 0,10-8 0,10-6 0,4-3 0,0 0 0,-3 0 0,-9 0 0,-9-2 0,-8-5 0,-6-3 0,-11-2 0,-12 1 0,-9 4 0,-6 3 0,5 5 0,12 8 0,11 6 0,15 8 0,14 2 0,8-6 0,0-8 0,-2-7 0,-8-7 0,-8-7 0,-8-8 0,-12-7-246,-8 1 0,4 9 0,-1 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8:00.988"/>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8:23.670"/>
    </inkml:context>
    <inkml:brush xml:id="br0">
      <inkml:brushProperty name="width" value="0.35" units="cm"/>
      <inkml:brushProperty name="height" value="0.35" units="cm"/>
      <inkml:brushProperty name="color" value="#FFFFFF"/>
    </inkml:brush>
  </inkml:definitions>
  <inkml:trace contextRef="#ctx0" brushRef="#br0">1089 731 24575,'7'-33'0,"-2"6"0,-5 11 0,0 4 0,2 0 0,2 0 0,-1 2 0,4-4 0,1-3 0,1-1 0,1-2 0,-5 2 0,-2 3 0,-2 0 0,-1 0 0,1 0 0,1 2 0,3 3 0,5 5 0,3 2 0,4 3 0,5-1 0,3 4 0,-1 5 0,-1 7 0,-3 7 0,-4 7 0,0 4 0,-5-1 0,-1-5 0,-3-14 0,-3-12 0,-1-33 0,-3 10 0,0-19 0,0 16 0,0 1 0,0-1 0,0 4 0,-3 3 0,-4 5 0,-2 2 0,-1 0 0,1 3 0,3-1 0,-3 1 0,-1 3 0,2-1 0,-1 1 0,3-1 0,-6-1 0,2 4 0,-6-1 0,2 4 0,-2-3 0,2 0 0,2-2 0,1-1 0,1 2 0,-1 0 0,-3 3 0,1 0 0,1 1 0,0 0 0,0 0 0,-2 0 0,-1 0 0,-2 0 0,2 0 0,2 0 0,-2 0 0,2-3 0,0-1 0,1-2 0,2-1 0,1-3 0,4-3 0,2 0 0,3-2 0,0 2 0,0-1 0,3 1 0,5 3 0,7-1 0,1 5 0,4-2 0,-2 2 0,1 2 0,4 0 0,1 3 0,2 1 0,-1 0 0,-4 2 0,-4 5 0,-4 7 0,-3 8 0,-4 4 0,-4 2 0,-2-4 0,0-4 0,0-3 0,0-2 0,-1-4 0,-4-2 0,-4-3 0,-5-2 0,-2 0 0,-3-1 0,-1-3 0,-2 0 0,0 0 0,-1 0 0,4-2 0,1-1 0,4-2 0,5-3 0,-1 0 0,0-1 0,-2-2 0,-1 4 0,3-2 0,1 1 0,-1 3 0,0-2 0,-2 1 0,-1-1 0,2 2 0,2-1 0,0 2 0,-1-2 0,-2-1 0,-1 2 0,1-1 0,-1 2 0,0 0 0,3-2 0,-1 2 0,2-2 0,2-2 0,-2 1 0,2-2 0,2-1 0,1-1 0,3-1 0,4 2 0,6 3 0,5 3 0,4 3 0,2 1 0,-1 0 0,2 0 0,0 0 0,-2 0 0,-1 0 0,-1 3 0,-3 3 0,-3 1 0,-3 2 0,1-1 0,1 2 0,0 0 0,-2-3 0,-33-13 0,12 0 0,-23-11 0,23 5 0,3-2 0,0 0 0,3 0 0,0 2 0,-3 2 0,1 3 0,1 3 0,-1 0 0,2-2 0,-1-1 0,-2 2 0,3-1 0,-3 2 0,1 0 0,-1 1 0,-3 3 0,2 0 0,-2-1 0,1 1 0,0 0 0,0 0 0,0 0 0,-1 0 0,0 0 0,-2 0 0,2 0 0,0 0 0,1 0 0,1 0 0,-2 0 0,1 0 0,-1 0 0,-1 0 0,-2 0 0,-6 0 0,-1 0 0,1 0 0,3 0 0,5 0 0,2 2 0,-1 2 0,0-1 0,0 3 0,1-2 0,3 1 0,-1 2 0,-1-4 0,0 3 0,-3-1 0,2 1 0,1 0 0,1 0 0,2-1 0,1 2 0,-1 2 0,1 1 0,-1 0 0,1-1 0,-1-1 0,1 1 0,0 1 0,-1 1 0,0 4 0,-2-2 0,0 1 0,-2 1 0,3-3 0,-1 1 0,0-1 0,3-1 0,-3-1 0,4-1 0,-1 1 0,-1-1 0,0 0 0,-3 6 0,0 3 0,0 2 0,-1-3 0,3 0 0,0 1 0,2-1 0,2 2 0,2-3 0,2 1 0,1-1 0,0-1 0,-1-1 0,1-1 0,0 0 0,0-1 0,0 1 0,0 0 0,0 1 0,0-1 0,0-1 0,0 0 0,0 0 0,0 1 0,0-2 0,0 2 0,0 0 0,0 1 0,0-1 0,0 0 0,0-1 0,0 0 0,2-1 0,2-2 0,2 1 0,3-3 0,-1 4 0,1-2 0,1 1 0,-3 3 0,2-1 0,1 1 0,2-2 0,4 3 0,-1-2 0,-2 1 0,0-3 0,-1-4 0,-1 1 0,0-2 0,-1-1 0,0-1 0,3 1 0,0 0 0,-2 3 0,-2 1 0,0-1 0,0 0 0,4-1 0,0-1 0,0-1 0,0-2 0,2-2 0,0 0 0,1 0 0,-3 0 0,0 3 0,0 0 0,0 0 0,1 0 0,-3-3 0,3 0 0,1 0 0,-1 2 0,1 2 0,-3-1 0,-1 2 0,1-2 0,-1 0 0,0 0 0,3-1 0,0-2 0,1 0 0,-2 0 0,0 0 0,3 0 0,3 0 0,0 0 0,-2 0 0,-3 0 0,-3 0 0,2 0 0,1 0 0,1 0 0,4 0 0,-1 0 0,2 0 0,2 0 0,-1 0 0,-1 0 0,-3 0 0,-2 0 0,-2 0 0,0 0 0,2-3 0,-1-3 0,3-5 0,2-1 0,0 2 0,5 0 0,0-3 0,-1-1 0,0-3 0,-2 2 0,-1 0 0,4-3 0,-2 0 0,-1 0 0,-5 2 0,-5 5 0,-1 0 0,-3 1 0,-1-1 0,-3-5 0,-1-5 0,-1-14 0,-13-10 0,-23-6 0,-27 3 0,-20 11 0,0 9 0,9 9 0,15 7 0,9 2 0,0 3 0,1 3 0,4 1 0,9 0 0,9 0 0,8-1 0,3 0 0,1 4 0,-3-1 0,-3 1 0,0 3 0,4 5 0,6 18 0,8 17 0,1 7 0,1-1 0,0-12 0,3-14 0,3-9 0,11-7 0,16-6 0,18-1 0,13 0 0,7 0 0,-8-1 0,-14-2 0,-12-1 0,-14-3 0,-8 0 0,-7-1 0,-5-3 0,2-5 0,-1-5 0,0-4 0,-1 0 0,-3 2 0,-2 6 0,-3 7 0,-5 3 0,-3 5 0,1-1 0,4 2 0,5-2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8:46.921"/>
    </inkml:context>
    <inkml:brush xml:id="br0">
      <inkml:brushProperty name="width" value="0.35" units="cm"/>
      <inkml:brushProperty name="height" value="0.35" units="cm"/>
      <inkml:brushProperty name="color" value="#FFFFFF"/>
    </inkml:brush>
  </inkml:definitions>
  <inkml:trace contextRef="#ctx0" brushRef="#br0">1028 509 24575,'35'0'0,"-8"-5"0,-15-7 0,-8-17 0,-4-14 0,0-12 0,-3 1 0,-8 6 0,-16 10 0,-19 7 0,-17 0 0,-14 3 0,0 0 0,6 9 0,17 8 0,21 10 0,14 10 0,10 19 0,7 21 0,1 14 0,7 5 0,15-13 0,14-12 0,19-12 0,9-12 0,5-8 0,3-8 0,-4-3 0,-6 0 0,-13-4 0,-9-7 0,-8-8 0,-6-9 0,-5-11 0,-7-6 0,-8-3 0,-3 9 0,-5 13 0,-3 10 0,-4 9 0,5 3 0,41 4 0,12 8 0,33 12 0,-20 9 0,-13 5 0,-16-7 0,-12-14 0,-9-11 0,-6-13 0,-5-9 0,-6-2 0,-3 2 0,-5 7 0,-3 4 0,0 1 0,-3-4 0,2-1 0,-3-4 0,1-1 0,-2 1 0,-1-1 0,4 2 0,2 3 0,2 4 0,3 1 0,-1 1 0,2 1 0,1-1 0,1 4 0,0-1 0,-2 1 0,-4 3 0,-4 0 0,-4 0 0,-2 0 0,-3 0 0,4 0 0,0 0 0,8-2 0,2-1 0,0 0 0,0-1 0,-5 3 0,4 1 0,-2-1 0,3 1 0,2 0 0,-3-2 0,1-2 0,-3 1 0,-1 0 0,0 3 0,-3-1 0,-2 1 0,2 0 0,-3 0 0,-1 0 0,-1 0 0,-2 0 0,0 0 0,0 0 0,0 0 0,0 0 0,3 0 0,1 0 0,3 0 0,0 0 0,0 2 0,3 1 0,-2 4 0,-5 3 0,0 1 0,-1 0 0,7-4 0,7-1 0,-2-2 0,1 0 0,-1 0 0,1-2 0,4 3 0,-2 2 0,-1 0 0,0-3 0,-2-3 0,5 2 0,0 0 0,2 4 0,1 2 0,0 1 0,1 3 0,-1-1 0,0 0 0,-1 0 0,-3-1 0,3 0 0,-4 3 0,-3 0 0,-3 3 0,2 2 0,0-4 0,1 1 0,6-2 0,0 0 0,4 1 0,1-3 0,-2-1 0,0 0 0,0 1 0,1-1 0,3 2 0,0-2 0,1 0 0,-3 1 0,-1 0 0,0-1 0,1 0 0,3 0 0,0 1 0,0 3 0,0 2 0,0 0 0,0-2 0,0-2 0,0-2 0,0 1 0,0 0 0,0 0 0,0 1 0,2-3 0,2 2 0,0 1 0,-1 1 0,1 2 0,1-2 0,2-1 0,2-2 0,0-2 0,-1 1 0,0 1 0,-1 0 0,-1 0 0,3-2 0,-1 1 0,2-3 0,0-2 0,0-2 0,-1 0 0,0 1 0,-3 1 0,2 4 0,0-2 0,4 2 0,0 1 0,0-1 0,0 1 0,1-3 0,-1-4 0,-1 1 0,-3 0 0,1 0 0,-2 2 0,1-2 0,2-1 0,-3 3 0,1-4 0,2 3 0,-1 0 0,3-1 0,0 0 0,-1-2 0,2 2 0,-1-1 0,-1 0 0,3 0 0,0 0 0,4 1 0,-2 0 0,0-1 0,0-3 0,-2 0 0,0 0 0,0 0 0,-2 2 0,-1 0 0,1 2 0,-1-1 0,0-2 0,1 0 0,1-1 0,0 0 0,0 0 0,2 0 0,1 0 0,2 0 0,-1 0 0,-2 0 0,-3 0 0,-1 0 0,2 0 0,-2 0 0,0 0 0,3 0 0,2-1 0,3-3 0,0-2 0,0-1 0,-4-1 0,-3 1 0,-1 1 0,1-2 0,3 2 0,1-4 0,4-1 0,1-4 0,1-1 0,3-1 0,-4 1 0,-4 4 0,-2 1 0,-5 1 0,4-2 0,3-8 0,7-3 0,4-2 0,0 1 0,-5 9 0,-4 5 0,-7 5 0,-6 0 0,-3-5 0,-9-6 0,-19-7 0,-34-5 0,-23-2 0,-11 5 0,15 5 0,24 8 0,15 1 0,9 3 0,-2-1 0,0-3 0,0 1 0,7-1 0,6 2 0,2 2 0,1-2 0,-1 0 0,-2 0 0,3 1 0,0 1 0,1-1 0,2-1 0,-7-4 0,1-2 0,-5 0 0,5 1 0,2 5 0,2 1 0,1 2 0,-6 2 0,-2 0 0,-5 1 0,3 0 0,4 1 0,6 4 0,5 5 0,5 9 0,1 13 0,3 10 0,1 8 0,2-3 0,1-6 0,0-7 0,-2-9 0,-2-3 0,2-7 0,6-5 0,6-1 0,8-5 0,4 0 0,2 0 0,0 0 0,-3 0 0,-3 0 0,-1 0 0,0 6 0,1 3 0,1 1 0,1 3 0,0-3 0,-1 1 0,0-1 0,-3 0 0,-4-4 0,-3 2 0,-2-2 0,-3 0 0,3 2 0,3 0 0,4 2 0,3 1 0,-3 1 0,-3 1 0,-8 0 0,-3-6 0,-2-2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1.817"/>
    </inkml:context>
    <inkml:brush xml:id="br0">
      <inkml:brushProperty name="width" value="0.35" units="cm"/>
      <inkml:brushProperty name="height" value="0.35" units="cm"/>
      <inkml:brushProperty name="color" value="#FFFFFF"/>
    </inkml:brush>
  </inkml:definitions>
  <inkml:trace contextRef="#ctx0" brushRef="#br0">232 157 24575,'35'0'0,"-11"0"0,-31 0 0,-24 0 0,-20-2 0,-11-6 0,7-2 0,13-1 0,16 1 0,13 4 0,10 0 0,27-1 0,-3 2 0,21 0 0,-15 3 0,-4 2 0,-5 0 0,-5 0 0,-2 2 0,-4-1 0,2-13 0,-3-4 0,2-12 0,-3 10 0,0 7 0,-1 9 0,11 2 0,4 0 0,9 0 0,-1 2 0,-5 0 0,-10 0 0,-6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5.834"/>
    </inkml:context>
    <inkml:brush xml:id="br0">
      <inkml:brushProperty name="width" value="0.35" units="cm"/>
      <inkml:brushProperty name="height" value="0.35" units="cm"/>
      <inkml:brushProperty name="color" value="#FFFFFF"/>
    </inkml:brush>
  </inkml:definitions>
  <inkml:trace contextRef="#ctx0" brushRef="#br0">1 1 24575,'53'28'0,"-4"-6"0,-12-11 0,-4-1 0,-4 0 0,-4-3 0,-5-2 0,4-4 0,4-1 0,1 0 0,0 0 0,-2 0 0,1 0 0,2 0 0,0 0 0,-5 0 0,-6 0 0,-2 0 0,2 7 0,2-4 0,2 4 0,-1-4 0,-3 0 0,-1 2 0,0 3 0,-2-1 0,3-1 0,-1-2 0,0-3 0,7 1 0,-8-2 0,6 3 0,-5 1 0,3 1 0,3 0 0,-1-4 0,-2 0 0,-5 3 0,0 1 0,3 0 0,3 0 0,1-4 0,-3-1 0,-2 0 0,-1 0 0,9 0 0,-9 0 0,-78 0 0,11 0 0,-70 0 0,44 0 0,6 0 0,8 0 0,10 0 0,8 0 0,7 0 0,3 0 0,2 0 0,0 0 0,5 0 0,1 0 0,4 0 0,-3 0 0,-3 0 0,2 0 0,-2 0 0,-1 0 0,-3 0 0,-2 0 0,15 0 0,6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7:46.383"/>
    </inkml:context>
    <inkml:brush xml:id="br0">
      <inkml:brushProperty name="width" value="0.35" units="cm"/>
      <inkml:brushProperty name="height" value="0.35" units="cm"/>
      <inkml:brushProperty name="color" value="#FFFFFF"/>
    </inkml:brush>
  </inkml:definitions>
  <inkml:trace contextRef="#ctx0" brushRef="#br0">1 1 24575,'0'0'0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8:19.450"/>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6.417"/>
    </inkml:context>
    <inkml:brush xml:id="br0">
      <inkml:brushProperty name="width" value="0.35" units="cm"/>
      <inkml:brushProperty name="height" value="0.35" units="cm"/>
      <inkml:brushProperty name="color" value="#FFFFFF"/>
    </inkml:brush>
  </inkml:definitions>
  <inkml:trace contextRef="#ctx0" brushRef="#br0">1 362 24575,'74'-29'0,"-6"1"0,-11-5 0,-4 0 0,-4 3 0,6-6 0,-6 7 0,-8 6 0,-11 7 0,-13 9 0,-2 2 0,-1 0 0,-1 1 0,-2 1 0,-1 2 0,1 1 0,1 0 0,3 0 0,5 0 0,6 0 0,2 0 0,2 0 0,-3 0 0,-5 0 0,0 0 0,-1 0 0,1 0 0,0 0 0,-4 0 0,-5 0 0,-3 0 0,-1 0 0,1 0 0,0 0 0,-1 0 0,2 4 0,0-1 0,1 4 0,0-3 0,-1 3 0,-1-2 0,0 1 0,1 0 0,1-1 0,0 1 0,1 3 0,1 1 0,1 1 0,1 2 0,1-1 0,1 3 0,1 1 0,-2-2 0,-1 0 0,-2-2 0,0-2 0,0 1 0,0 1 0,0 2 0,1 1 0,1-3 0,1-1 0,2-5 0,0-2 0,0-3 0,0-1 0,0 0 0,-3 0 0,-3 0 0,-3 0 0,-1 0 0,1-1 0,-2-3 0,-2-5 0,-4 0 0,-2-5 0,0 1 0,0 1 0,-1 0 0,-3 2 0,-4 2 0,-5-1 0,-5-1 0,-4-1 0,-1-2 0,1-3 0,0-4 0,3 0 0,2-1 0,4 4 0,4 1 0,4 3 0,3 2 0,1 1 0,-4 3 0,-6-2 0,-2 1 0,-15-3 0,-6 1 0,-12 2 0,-5 1 0,7 1 0,6 4 0,11-1 0,9 3 0,6 0 0,2 0 0,1 0 0,-1 0 0,0 0 0,1 0 0,1 0 0,-4 0 0,2 0 0,-6 0 0,0 0 0,0 0 0,1 0 0,2 0 0,4 0 0,1-2 0,2-1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19:39.867"/>
    </inkml:context>
    <inkml:brush xml:id="br0">
      <inkml:brushProperty name="width" value="0.35" units="cm"/>
      <inkml:brushProperty name="height" value="0.35" units="cm"/>
      <inkml:brushProperty name="color" value="#FFFFFF"/>
    </inkml:brush>
  </inkml:definitions>
  <inkml:trace contextRef="#ctx0" brushRef="#br0">0 411 24575,'34'-25'0,"2"2"0,13-6 0,5-3 0,1-2 0,-4 2 0,-14 10 0,-8 7 0,-9 5 0,-3 5 0,-2 0 0,-1 1 0,1 1 0,-3 1 0,-1 0 0,-1 0 0,0-1 0,3-2 0,1-1 0,2-2 0,0-2 0,1-1 0,2-1 0,0 2 0,0 2 0,-2 1 0,-1 0 0,-1 0 0,-3 0 0,0 2 0,-4 3 0,3-1 0,-3 1 0,3-1 0,-2 1 0,2 2 0,2-3 0,3 1 0,0-3 0,0 1 0,-2 2 0,1-1 0,-1 1 0,0-1 0,2 1 0,1-3 0,2 3 0,0-3 0,0 0 0,0 3 0,-2-1 0,-2 3 0,-2 0 0,0 1 0,0 0 0,1 2 0,0 1 0,-1 2 0,-4-1 0,-1 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06T23:20:04.183"/>
    </inkml:context>
    <inkml:brush xml:id="br0">
      <inkml:brushProperty name="width" value="0.35" units="cm"/>
      <inkml:brushProperty name="height" value="0.35" units="cm"/>
      <inkml:brushProperty name="color" value="#FFFFFF"/>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4:42.672"/>
    </inkml:context>
    <inkml:brush xml:id="br0">
      <inkml:brushProperty name="width" value="0.35" units="cm"/>
      <inkml:brushProperty name="height" value="0.35" units="cm"/>
      <inkml:brushProperty name="color" value="#FFFFFF"/>
    </inkml:brush>
  </inkml:definitions>
  <inkml:trace contextRef="#ctx0" brushRef="#br0">1134 993 24575,'0'-47'0,"0"0"0,0 2 0,0 8 0,0 6 0,0 7 0,0 6 0,0-2 0,0 2 0,0-2 0,0 0 0,0-2 0,-2 1 0,-2-1 0,1-2 0,-3-1 0,2-3 0,-3 3 0,-1 0 0,1 1 0,-3 2 0,1 0 0,-2 3 0,-1 5 0,0 2 0,-2 1 0,0 4 0,1-3 0,-1 0 0,-2-2 0,1 0 0,-1 1 0,2 0 0,1 1 0,0-3 0,-1 2 0,2-1 0,-2 3 0,1 1 0,-1 0 0,-1 5 0,2-4 0,0 3 0,2-2 0,1 0 0,0 2 0,2-1 0,-1 1 0,-1-1 0,0 2 0,-1-1 0,1 1 0,-1-3 0,0-1 0,-4 0 0,0-1 0,-3-3 0,2 1 0,2 2 0,0 5 0,2 3 0,-1 0 0,-1 0 0,0 0 0,-3 0 0,-1 0 0,0 0 0,1 0 0,1 0 0,0 0 0,3 0 0,1 0 0,3 0 0,-4 0 0,-2 0 0,1 0 0,-1 0 0,2 0 0,0 0 0,0 0 0,2 0 0,-1 0 0,-2 0 0,-3 0 0,0 0 0,2 0 0,2 0 0,2 0 0,-2 0 0,-5 2 0,-5 5 0,-4 6 0,-1 5 0,3 0 0,4-1 0,7-9 0,9-5 0,26-24 0,-7 8 0,21-16 0,-14 15 0,0 0 0,2 0 0,-3 0 0,-2 5 0,-1 1 0,1 2 0,0 2 0,3-2 0,2 1 0,2 1 0,2-2 0,-3 2 0,-3 1 0,-2 0 0,-1 2 0,-2 1 0,0 0 0,2 0 0,0 0 0,1 0 0,-2 0 0,1 0 0,2 0 0,-2 0 0,2 0 0,-4 0 0,-3 0 0,0 0 0,-2 2 0,2 1 0,2 0 0,4 3 0,-1 0 0,1 3 0,-5-1 0,-4 1 0,0 0 0,-1 2 0,0 1 0,2-1 0,-1 1 0,3-2 0,2 2 0,0 4 0,1-3 0,-4 1 0,-1-1 0,-1-2 0,3 3 0,3 0 0,1 0 0,-1 0 0,-1 3 0,-1 1 0,2 3 0,1 3 0,-3-4 0,-1-1 0,-3-4 0,-7-3 0,-8-2 0,-20-4 0,-22-9 0,-19-9 0,-6-2 0,5-1 0,9 3 0,9 4 0,4 2 0,2 2 0,4 2 0,4 2 0,3 0 0,1 0 0,2 0 0,1 3 0,0 4 0,-2 4 0,-3 3 0,0 0 0,7-2 0,5-2 0,4-1 0,-1-2 0,-5 2 0,1 0 0,-1 3 0,2-1 0,1 2 0,-2 0 0,6 0 0,4 3 0,4 8 0,1 4 0,-1 5 0,1-2 0,6-10 0,17-7 0,16-9 0,16-2 0,12 5 0,-1 0 0,-6 2 0,-8 1 0,-5 0 0,-3 0 0,-5-3 0,0-2 0,1-2 0,8 0 0,7-2 0,5-2 0,0 0 0,-1 0 0,-2 0 0,-6 0 0,-6 0 0,-6 0 0,1 0 0,-1 0 0,1 0 0,-2 0 0,-3 0 0,0 0 0,-3 0 0,-1 0 0,-3 2 0,-5 3 0,-1 3 0,-3 3 0,1 2 0,-3 0 0,-3 1 0,-2-1 0,0-4 0,-2 1 0,1-1 0,-4 3 0,0 0 0,0-1 0,2 1 0,0-1 0,2 2 0,-1 1 0,-3 2 0,1 0 0,-1 0 0,0 0 0,0-2 0,0 0 0,0-4 0,0 1 0,0 2 0,-5-2 0,-9 1 0,-5-4 0,-5-4 0,5-1 0,2-3 0,1 3 0,-1 1 0,-4 0 0,3-1 0,-3-3 0,1 0 0,-4 0 0,-1 0 0,3 0 0,4 0 0,3 0 0,1 0 0,2 0 0,-1 0 0,1 0 0,0 0 0,1 0 0,0 0 0,-4 0 0,-3 0 0,-6 0 0,-2 0 0,2 0 0,0 0 0,5 0 0,1 0 0,3 0 0,1 0 0,-1 0 0,3 0 0,-4 0 0,1 0 0,-3 0 0,-5 0 0,-1 0 0,0 0 0,1 0 0,5 0 0,3 0 0,2 0 0,3 0 0,-4 0 0,3 0 0,-4 0 0,1-2 0,1-2 0,-6-3 0,2-3 0,-4-3 0,3 0 0,5 2 0,2 2 0,1 2 0,-1 0 0,-2-1 0,1 0 0,1 1 0,0-1 0,-3 1 0,-1-1 0,0-2 0,0 2 0,5-2 0,4 1 0,2-2 0,3-1 0,1 0 0,1-1 0,3 2 0,2-1 0,4 1 0,2 5 0,-6 1 0,0 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5:32.407"/>
    </inkml:context>
    <inkml:brush xml:id="br0">
      <inkml:brushProperty name="width" value="0.35" units="cm"/>
      <inkml:brushProperty name="height" value="0.35" units="cm"/>
      <inkml:brushProperty name="color" value="#FFFFFF"/>
    </inkml:brush>
  </inkml:definitions>
  <inkml:trace contextRef="#ctx0" brushRef="#br0">1647 406 24575,'-73'7'0,"-23"-1"0,29-6 0,-4 1 0,-5 3 0,2 2 0,9 1 0,4 4 0,-31 14 0,47 2 0,27-2 0,14-1 0,10 0 0,26 6 0,33-2 0,-17-15 0,3-4 0,7-1 0,1-2 0,-6-3 0,-2-2 0,34-1 0,-23-10 0,-17-10 0,-15-12 0,-13-16 0,-11-4 0,-6-3 0,0 8 0,-3 16 0,-7 13 0,-16 9 0,-14 7 0,-9 0 0,5 5 0,15 5 0,14 9 0,10 7 0,5 4 0,23 1 0,32-5 0,30-9 0,-34-10 0,0-2 0,32-3 0,-25-4 0,-23-7 0,-18-8 0,-8-11 0,-7-2 0,-4-1 0,-6 1 0,-10 7 0,-12 5 0,-10 6 0,-5 5 0,-5 3 0,0 2 0,4 6 0,8 12 0,16 8 0,11 11 0,8 3 0,3-4 0,7-5 0,13-10 0,16-7 0,11-7 0,6-5 0,-5-6 0,-11-10 0,-12-12 0,-13-9 0,-7-2 0,-5 0 0,-6 6 0,-11 4 0,-16 2 0,-12 5 0,-4 1 0,-3 8 0,6 8 0,5 4 0,9 3 0,12 3 0,7 4 0,7 8 0,4 8 0,6 1 0,8-1 0,9-5 0,5-6 0,2-5 0,0-4 0,0-3 0,-2 0 0,-4 0 0,-5-3 0,-7-5 0,-6-6 0,-2-8 0,-2 1 0,1-3 0,-1 0 0,0 1 0,-2 2 0,-4 4 0,-10 4 0,-8 7 0,-5 0 0,-3 6 0,4 0 0,5 0 0,6 2 0,7 4 0,6 8 0,2 7 0,1 5 0,5 2 0,11 0 0,12-3 0,12-5 0,1-7 0,-3-4 0,-8-4 0,-7-1 0,-7-4 0,-7-9 0,-5-9 0,-3-6 0,0-4 0,0 1 0,-5 5 0,-6 5 0,-8 8 0,-8 5 0,-4 3 0,-2 1 0,1 0 0,2 0 0,5 0 0,4 0 0,3 0 0,4 0 0,-1 0 0,-2 0 0,-1 0 0,-3 0 0,-3 0 0,-1 0 0,2 0 0,5 0 0,3 0 0,0 0 0,-1 0 0,-3 0 0,-4 0 0,-5 3 0,-5 3 0,2 4 0,7-3 0,12-8 0,10-4 0,20-14 0,9 5 0,20-7 0,-2 6 0,3 2 0,-7 2 0,-5 4 0,-8 3 0,-7 1 0,-3 3 0,-2 0 0,2 0 0,-1 0 0,2 0 0,-3 0 0,1 0 0,-1 0 0,-1 0 0,4 0 0,2 0 0,3 0 0,1 0 0,-4 0 0,-13 0 0,-39 0 0,-10 0 0,-37 0 0,7 0 0,2 0 0,6 0 0,9 0 0,8 0 0,5 3 0,0 4 0,3 1 0,2 3 0,8 0 0,4 0 0,4 7 0,1 3 0,1 4 0,3 4 0,-1 5 0,-1 9 0,0 2 0,1 2 0,3-5 0,7-8 0,2-4 0,3-5 0,3-6 0,4-5 0,15-6 0,16-4 0,16-2 0,5-2 0,-2 0 0,-7-1 0,-9-7 0,-7-8 0,-12-11 0,-9-6 0,-7 1 0,-9 3 0,-15 10 0,-22 7 0,-24 7 0,-17 5 0,3 6 0,14 5 0,21 4 0,17 2 0,10 0 0,4 1 0,3 3 0,3 3 0,3 0 0,3 4 0,1 2 0,0 2 0,0 0 0,0 0 0,0-1 0,0-3 0,0-3 0,0-3 0,0-5 0,3-6 0,6-2 0,9-2 0,6-3 0,4-1 0,0-3 0,0 0 0,4 0 0,2 0 0,2 0 0,0 0 0,-4 0 0,-2 0 0,-6 0 0,2 0 0,9-2 0,8-5 0,9-3 0,6-5 0,-4-1 0,3-3 0,-4 0 0,-6 0 0,-7 2 0,-10 1 0,-7 3 0,-2 3 0,-2 1 0,-1 5 0,-1-3 0,-5-2 0,2 2 0,-1 0 0,2 4 0,5 4 0,3 5 0,4 3 0,-2 8 0,-3 1 0,-5 0 0,-3-1 0,-4-2 0,-1-1 0,-3 3 0,-2 0 0,-1 1 0,-2 1 0,-1 0 0,0 0 0,0-2 0,-4-5 0,-7-5 0,-11-4 0,-8-3 0,-5 0 0,3 0 0,3 3 0,1 3 0,1 2 0,1 1 0,2-1 0,3-1 0,0 0 0,-3-4 0,-1 3 0,-4-2 0,-3 0 0,-5-1 0,-5-3 0,-2 0 0,4 0 0,4 0 0,8 0 0,7 0 0,8 0 0,41 0 0,15 0 0,33 0 0,-5 0 0,-9 0 0,-10 0 0,-8 0 0,-10 0 0,-7 0 0,-4 0 0,-4 0 0,-4 0 0,-1 0 0,-4 1 0,3 3 0,-1-1 0,3 0 0,3-2 0,3 2 0,3 1 0,-1 0 0,-2 2 0,-3-1 0,-3 2 0,-1 1 0,-3 0 0,-8 0 0,-21-1 0,-1-2 0,-14-4 0,9-1 0,0 0 0,2 0 0,-2 0 0,0 0 0,-1 0 0,-3 0 0,0 0 0,-1 0 0,5 0 0,1 0 0,2 0 0,2 0 0,0 0 0,1 0 0,-3 0 0,-2 0 0,-3 0 0,1 0 0,1 0 0,0 0 0,-2 0 0,-1 0 0,2 0 0,1 0 0,3 0 0,0 0 0,1 0 0,-1 0 0,0 0 0,-2 0 0,2 0 0,5-3 0,0 0 0,2-1 0,-1 1 0,-4 2 0,2 1 0,-3-1 0,-1 1 0,0 0 0,0 0 0,0 0 0,2 0 0,2 0 0,0-3 0,1-1 0,1 0 0,3 1 0,1 3 0,0 0 0,-1-3 0,-3-1 0,-5-1 0,-3-1 0,-3 2 0,3 1 0,5-2 0,2 1 0,3 0 0,-3 1 0,-1 2 0,2 1 0,-3-3 0,1-4 0,-3-4 0,-2-2 0,0 3 0,1 1 0,3 2 0,-1 1 0,2 0 0,1 1 0,0 0 0,1 0 0,-1 2 0,-2-4 0,2 0 0,-2-1 0,1-1 0,-1-1 0,-5 1 0,1-1 0,-1 3 0,2 2 0,5 2 0,0 3 0,3 0 0,2 0 0,0 0 0,-1 0 0,-2 0 0,2 2 0,0 3 0,1 1 0,2 5 0,-1-1 0,4 1 0,2 0 0,1-1 0,2 1 0,1 1 0,0 1 0,-1 1 0,1 0 0,0 0 0,3-4 0,2-4 0,11-2 0,0-1 0,6 1 0,-6-1 0,-1 0 0,-1-3 0,-2 4 0,0-1 0,-2 1 0,3-2 0,1 1 0,1 1 0,-1-1 0,-3 4 0,1-3 0,2 0 0,3 2 0,-2 0 0,-4 4 0,-6 2 0,-5 0 0,0 1 0,0 0 0,0-1 0,0 0 0,-2-3 0,-2 0 0,-2-2 0,-3-3 0,0-1 0,-1-3 0,-1 0 0,-1 0 0,-3 0 0,1 0 0,-1 0 0,2 0 0,1 0 0,-2 0 0,2 0 0,-1 0 0,2 0 0,-1 0 0,2-3 0,38-14 0,-9 10 0,35-9 0,-21 16 0,-1 0 0,-4 0 0,0 0 0,-3 0 0,-2 0 0,1 0 0,-1 0 0,-1 0 0,-1 0 0,-4 0 0,1 0 0,4 0 0,-3 0 0,1 0 0,0 0 0,-1 0 0,4 0 0,1 0 0,-2 0 0,2 0 0,-3 0 0,-1 0 0,0 0 0,1 0 0,-2 0 0,-3 0 0,-1 0 0,-3 0 0,-3 0 0,-29-13 0,14 7 0,-24-12 0,24 9 0,2-1 0,1 0 0,3-2 0,-1-3 0,0-3 0,-2-1 0,-3 4 0,1 5 0,0 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6:18.755"/>
    </inkml:context>
    <inkml:brush xml:id="br0">
      <inkml:brushProperty name="width" value="0.35" units="cm"/>
      <inkml:brushProperty name="height" value="0.35" units="cm"/>
      <inkml:brushProperty name="color" value="#FFFFFF"/>
    </inkml:brush>
  </inkml:definitions>
  <inkml:trace contextRef="#ctx0" brushRef="#br0">911 340 24575,'-82'0'0,"30"0"0,-5 0 0,-18 0 0,-3 0 0,-5 0 0,1 0 0,13 0 0,3 0 0,11 0 0,5 0 0,-10 2 0,26 5 0,17 7 0,6 12 0,4 14 0,2 15 0,2 14 0,4 0 0,13-8 0,23-14 0,23-19 0,15-12 0,-4-10 0,-18-6 0,-13-9 0,-12-19 0,-9-19 0,-7-19 0,-8-2 0,-12 11 0,-23 19 0,-29 19 0,-22 13 0,0 6 0,20 0 0,23 0 0,14 4 0,9 13 0,3 21 0,2 17 0,5 15 0,2 2 0,6-8 0,14-4 0,20-13 0,22-13 0,14-15 0,-4-11 0,-13-7 0,-14-1 0,-12 0 0,-6 0 0,-6-3 0,-15 0 0,-33-1 0,4 2 0,-11 1 0,34 1 0,36 11 0,-8-7 0,22 10 0,-20-9 0,2-1 0,-2 2 0,-5-2 0,-4 0 0,-3-1 0,-1-1 0,4 2 0,0 0 0,1 2 0,2-2 0,1 0 0,4-1 0,3-3 0,-4 0 0,0 0 0,-1 0 0,-1 0 0,1 0 0,-3 0 0,-2 0 0,2 0 0,2 0 0,4 0 0,2 0 0,-4 0 0,-3 0 0,-8-3 0,-5-1 0,-1-4 0,1-3 0,1 0 0,1-1 0,-2 2 0,-1 1 0,0-3 0,0-1 0,6-5 0,-2 2 0,2 1 0,-2 1 0,-2-1 0,2-4 0,-1-2 0,1 3 0,-1 2 0,-4 1 0,0 0 0,0-5 0,1 1 0,2-2 0,-2-3 0,1 2 0,-1-1 0,-3 3 0,2 5 0,-3 0 0,1 3 0,-2-2 0,-2-6 0,4-4 0,-1 0 0,1 0 0,-1-1 0,-3 4 0,0 1 0,2 6 0,4 6 0,7 27 0,-3 1 0,4 24 0,-10-12 0,-1 0 0,-3-4 0,0-1 0,0 1 0,0 0 0,0 0 0,0-1 0,0-2 0,0-3 0,-3-1 0,-1-1 0,-2 1 0,-1-2 0,3-2 0,1-3 0,0-6 0,-1-50 0,0 3 0,1-39 0,6 28 0,1 10 0,0 9 0,-2 3 0,-2-1 0,0 5 0,0-1 0,0 4 0,0 3 0,0-1 0,0 2 0,0-1 0,0 1 0,0 3 0,0 1 0,0 2 0,0-1 0,0 0 0,0-3 0,-6-1 0,-3 1 0,-4 1 0,-1 5 0,1 4 0,2-2 0,1 3 0,0 0 0,0 1 0,-3 3 0,0 0 0,0-1 0,1-1 0,0-2 0,-1 1 0,0 0 0,-1 2 0,2 1 0,0 0 0,-1-3 0,-1-1 0,-1 0 0,1-2 0,1 2 0,-1 1 0,0-1 0,2 2 0,1-1 0,-1 0 0,1 0 0,-2 2 0,-1 0 0,1 1 0,-3 0 0,1 0 0,1-2 0,-1-1 0,1 0 0,-3-1 0,1 3 0,0 0 0,3 1 0,-3-1 0,-1 1 0,-1 0 0,-2 0 0,-2 0 0,0 0 0,0 0 0,3 0 0,4 0 0,1 3 0,2 2 0,-4 4 0,-1 3 0,3 0 0,0-2 0,6 1 0,-1-3 0,-3 2 0,-2 1 0,-6 2 0,3-1 0,7-6 0,22-27 0,2 6 0,10-17 0,-13 20 0,-2 0 0,-3 1 0,-1 2 0,3-1 0,2 3 0,3-2 0,1-2 0,-3 0 0,-1 0 0,1 4 0,2 1 0,3 2 0,0-2 0,-1 0 0,-2 2 0,-2 1 0,1 3 0,-1-3 0,-1-1 0,0 0 0,1 1 0,3 3 0,0 0 0,3 0 0,-1 0 0,-2 0 0,-1 0 0,-1 0 0,0 0 0,0 0 0,1 0 0,0 0 0,4 0 0,1 0 0,0 0 0,0 0 0,-2 0 0,-1 0 0,-3 0 0,0 0 0,-1 0 0,2 0 0,1 0 0,-1 0 0,2 0 0,0 0 0,0 0 0,3 1 0,0 2 0,0 3 0,0 1 0,-6 1 0,-4 1 0,-3 0 0,-2 2 0,0 2 0,0 0 0,-2 0 0,0 1 0,-1-4 0,0 1 0,0 2 0,0-2 0,0 4 0,0-2 0,0 0 0,0 2 0,0 2 0,-1 4 0,-6 2 0,-8 1 0,-7-1 0,-6-2 0,4-5 0,-1-1 0,1-2 0,1 0 0,-1 1 0,0-4 0,-1 0 0,-4 0 0,4 1 0,5-1 0,3 0 0,3-2 0,-5 3 0,-6 3 0,-1 2 0,-1 0 0,6-2 0,5-2 0,1 0 0,-1-1 0,-5-2 0,0 1 0,3 2 0,8 1 0,7 2 0,3-1 0,0 1 0,0 5 0,2 4 0,2 3 0,2 1 0,1-1 0,1-6 0,0-2 0,0-5 0,3-3 0,-1 2 0,4-5 0,2-2 0,1-2 0,1-4 0,-3 0 0,-1 0 0,0 0 0,-1 0 0,0 0 0,-1 0 0,-5 0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6:49.788"/>
    </inkml:context>
    <inkml:brush xml:id="br0">
      <inkml:brushProperty name="width" value="0.35" units="cm"/>
      <inkml:brushProperty name="height" value="0.35" units="cm"/>
      <inkml:brushProperty name="color" value="#FFFFFF"/>
    </inkml:brush>
  </inkml:definitions>
  <inkml:trace contextRef="#ctx0" brushRef="#br0">1066 87 24575,'-36'0'0,"1"0"0,7 0 0,3-6 0,3-2 0,5-1 0,6 0 0,-1 5 0,1-1 0,0 2 0,-1 3 0,3-3 0,0-1 0,-1 1 0,-4-3 0,-2 2 0,-2 0 0,3-2 0,3 3 0,0-1 0,0 1 0,-1 2 0,0 1 0,-1 0 0,2-1 0,-1 1 0,-1 0 0,0 0 0,0 0 0,1 0 0,-4 0 0,-1 0 0,-1 0 0,2 0 0,1 0 0,1 0 0,-1 0 0,1 0 0,2 0 0,-1 0 0,1 0 0,0 0 0,0 0 0,-1 0 0,1 0 0,-1 0 0,1 0 0,-1 0 0,-2 0 0,-3 0 0,-4 0 0,-1 0 0,5 2 0,2 2 0,6 2 0,0 0 0,-2 1 0,1-1 0,1 2 0,-2 5 0,2 1 0,2 1 0,0-1 0,2 0 0,-4 1 0,3 4 0,0-2 0,2 1 0,0-1 0,-1-2 0,3-1 0,1-2 0,2 1 0,-2 4 0,-1 4 0,-2-1 0,1-2 0,1-3 0,1-3 0,2 1 0,-2 0 0,0-1 0,-1 3 0,1 1 0,0 1 0,-1 0 0,1-3 0,0-1 0,2-1 0,1 1 0,0 0 0,0 0 0,0 3 0,0-1 0,0 3 0,0 1 0,0-2 0,0 0 0,0-3 0,0 0 0,0 0 0,0 0 0,0 3 0,0 1 0,0 0 0,0 0 0,0-2 0,0-2 0,0 0 0,0-2 0,0 2 0,0-1 0,0-1 0,0 0 0,0 1 0,3-4 0,0 1 0,0-2 0,2-1 0,8 0 0,0-1 0,4-1 0,-4 1 0,-4-1 0,4-1 0,-1 1 0,-3-1 0,2 0 0,0-1 0,5-3 0,1 0 0,-4 0 0,0 3 0,-1 0 0,-2 3 0,3 0 0,-3 1 0,4 3 0,5-3 0,-1 2 0,-1-3 0,-1-3 0,-4 0 0,0-2 0,-1-1 0,1 0 0,2 0 0,0 0 0,1 0 0,-3 0 0,-1 3 0,1 1 0,1 0 0,0-1 0,0-3 0,-3 0 0,1 0 0,1 0 0,0 0 0,0 2 0,1 2 0,2 0 0,2-1 0,3-3 0,3 0 0,2 0 0,0 0 0,-3 0 0,-5 0 0,-2 0 0,-3 0 0,-1 0 0,2 0 0,0 0 0,3 0 0,2 0 0,1 0 0,0 0 0,-1 2 0,-3 2 0,-3-1 0,0 0 0,0-3 0,0 0 0,3 0 0,1 0 0,0 0 0,-2 0 0,0 0 0,-2-3 0,2 0 0,1-1 0,-3-3 0,0-1 0,-2-6 0,0-3 0,2 2 0,-1-2 0,-1 0 0,-3-1 0,-4 0 0,0 0 0,0 4 0,1 0 0,-2 1 0,-1-1 0,0 1 0,2 0 0,0 0 0,0 0 0,3-1 0,-2-2 0,3 1 0,0-1 0,-1-1 0,1 1 0,-4 1 0,3 4 0,-2-3 0,0-2 0,2-2 0,-3 1 0,3 4 0,0-1 0,-3 2 0,0-1 0,-2-1 0,-1 3 0,0-5 0,0-2 0,0-1 0,0-3 0,0 4 0,0 2 0,0 2 0,0-1 0,0-5 0,0-4 0,0-4 0,-3 3 0,-3 4 0,-8 4 0,-7 6 0,-4 1 0,-3 3 0,0 3 0,0 1 0,-4 3 0,-1 0 0,-4 0 0,1 0 0,4 0 0,4 0 0,4 0 0,-1 0 0,3 0 0,1 0 0,3 2 0,5 5 0,-2 4 0,-2 5 0,-4 5 0,-6 4 0,-5 4 0,-1-1 0,1 0 0,4-3 0,7-2 0,1-3 0,-1 1 0,-1 4 0,0 1 0,4 2 0,3-6 0,4-4 0,4-6 0,1-1 0,-2 6 0,-6 4 0,-5 5 0,2 2 0,4-3 0,10-6 0,12-6 0,15-14 0,16-7 0,9-10 0,2-3 0,-2 2 0,-5 1 0,5-1 0,0-3 0,-4-1 0,-5 4 0,-13 6 0,-7 6 0,-5 3 0,-3 2 0,1 2 0,2 0 0,2 0 0,-1 0 0,-1 0 0,-1 2 0,-4 3 0,-3 3 0,-4 4 0,-5-2 0,-10-2 0,-17-6 0,-13-15 0,-12-14 0,0-10 0,6-5 0,4 10 0,9 9 0,4 5 0,3 4 0,1-1 0,0 4 0,3 3 0,3 5 0,0 3 0,1 0 0,2 0 0,0-3 0,2 0 0,2-1 0,0 1 0,0 0 0,2 0 0,-2-1 0,-4 1 0,4 5 0,3 4 0,6 8 0,4 7 0,1 7 0,0 5 0,0-1 0,0 0 0,0-4 0,0 3 0,0 4 0,0 4 0,0 1 0,0-3 0,0-5 0,3-8 0,12-9 0,7-8 0,8-5 0,0-2 0,-15 0 0,-4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05.088"/>
    </inkml:context>
    <inkml:brush xml:id="br0">
      <inkml:brushProperty name="width" value="0.35" units="cm"/>
      <inkml:brushProperty name="height" value="0.35" units="cm"/>
      <inkml:brushProperty name="color" value="#FFFFFF"/>
    </inkml:brush>
  </inkml:definitions>
  <inkml:trace contextRef="#ctx0" brushRef="#br0">1563 871 24575,'17'-27'0,"-1"5"0,-5 10 0,-1 2 0,-4-2 0,1 0 0,2-1 0,2-4 0,2-1 0,-1-2 0,-3 2 0,-3 4 0,-3-3 0,2-3 0,-1-3 0,0-4 0,-1 2 0,-3 2 0,0 4 0,0 1 0,0 1 0,0 1 0,0 0 0,0 3 0,0-1 0,0 0 0,0-2 0,0 0 0,0 0 0,-3 1 0,0 3 0,-3 1 0,-3 1 0,1 1 0,-2 1 0,2 0 0,0-1 0,-2 1 0,3-2 0,-1 2 0,1 1 0,0-2 0,-2 0 0,-2-1 0,-3-3 0,-1 0 0,-1-3 0,4 1 0,0 5 0,4 1 0,-1 1 0,-1 0 0,1-2 0,-1 1 0,1 0 0,2 0 0,-2 2 0,-1-2 0,0-4 0,-3 2 0,2 2 0,-1 4 0,0 1 0,-1-2 0,-2-1 0,-4 2 0,2 2 0,-2 2 0,0 1 0,2-3 0,-2-1 0,1 1 0,2 0 0,-1 3 0,-1 0 0,-2 0 0,0 0 0,2 0 0,4 0 0,2 0 0,-1 0 0,-1 0 0,2 0 0,0 0 0,1 0 0,0 0 0,-2 0 0,-2 0 0,-3 0 0,0 0 0,0 0 0,3 0 0,3 0 0,1 0 0,-1 0 0,3 2 0,-4 2 0,-3 3 0,-2 2 0,0-1 0,4 1 0,0-2 0,4-1 0,-3 4 0,-3 0 0,-2 2 0,-5 3 0,-2 3 0,0 1 0,-3 2 0,1 0 0,5-3 0,3-2 0,7-4 0,2-2 0,1 1 0,2 1 0,-2 2 0,1-1 0,1 0 0,-3 4 0,0 1 0,-3 3 0,1-3 0,3-4 0,-1 0 0,3-3 0,3 2 0,-3 2 0,4 0 0,-4-2 0,0 1 0,3-3 0,0 1 0,1 0 0,-4 1 0,-2-1 0,-1 1 0,2 1 0,5-1 0,1 0 0,2-2 0,0 0 0,0 0 0,0 3 0,0 3 0,0 2 0,0 0 0,0-1 0,0-1 0,0-2 0,0-1 0,0 1 0,0-3 0,2 0 0,1 0 0,3 0 0,0 1 0,1-1 0,2-5 0,-2-2 0,2-1 0,-1 2 0,2 3 0,3-1 0,-1 1 0,1 1 0,-2 1 0,2 5 0,2 0 0,-2-3 0,-2-2 0,-1-4 0,0-1 0,-1 4 0,4-2 0,-2 0 0,0 2 0,2-4 0,-1 3 0,1-2 0,2-4 0,-1 0 0,-1-2 0,-2 1 0,1 0 0,0 1 0,0 0 0,2-1 0,0 1 0,1 1 0,-4 0 0,-1-2 0,-2 0 0,1 1 0,2 0 0,1 3 0,2-2 0,-1 0 0,-1-1 0,-1-3 0,0 3 0,2 1 0,1-1 0,0 0 0,0-3 0,-2 0 0,0 0 0,0 0 0,1 0 0,-2 0 0,2 2 0,-2 0 0,1 1 0,2 0 0,5 1 0,3 0 0,-1 0 0,-2 0 0,-4-2 0,-4 1 0,1 0 0,1-1 0,-1-1 0,2-1 0,1 0 0,0 0 0,3 0 0,1 0 0,2 0 0,0 0 0,-2 0 0,-5 0 0,-1 0 0,1 0 0,0 0 0,1 0 0,-2-2 0,0-2 0,0-3 0,1-1 0,3 0 0,-1-2 0,4-3 0,-3-1 0,0-3 0,0 1 0,-2 2 0,-1 0 0,-1 3 0,-4 2 0,1-1 0,0-4 0,0-2 0,3-2 0,-1-1 0,-1 1 0,-1 0 0,1 2 0,1 3 0,1-1 0,-3 2 0,-6 1 0,2 0 0,-2-3 0,3-5 0,2-2 0,-2 0 0,2 3 0,-3 2 0,0-2 0,1-2 0,0-4 0,-1-1 0,-2 2 0,0 3 0,-2 2 0,1 2 0,0-2 0,0 2 0,-1 0 0,1 0 0,0 0 0,0 0 0,2 1 0,-2 1 0,1-1 0,-1-2 0,-3-1 0,4-2 0,-1 1 0,1 3 0,-1 1 0,-3 4 0,0-2 0,0-2 0,0 1 0,-3 2 0,-2 6 0,-10 3 0,1 3 0,-6-1 0,4-1 0,-1-2 0,-1-3 0,-3-1 0,0 1 0,1-3 0,-3 0 0,4 1 0,0 1 0,4 6 0,1 2 0,-5-1 0,0 1 0,-3-1 0,1 1 0,4 0 0,0 0 0,-1 0 0,2 0 0,-3 0 0,0 0 0,3 0 0,-3 0 0,3 0 0,1 0 0,-1 0 0,2 0 0,-2 0 0,2 0 0,1 0 0,-1 0 0,-1 0 0,-3 0 0,-2 3 0,2 1 0,10-1 0,38 0 0,-7-3 0,21 0 0,-28 0 0,1 0 0,4-2 0,4-2 0,2 0 0,1 1 0,-5 0 0,-3-1 0,0-3 0,-2 1 0,4 0 0,2 0 0,-5 2 0,0 1 0,-5 1 0,-1 2 0,2-1 0,1 1 0,2 0 0,-1-1 0,-2 1 0,1 0 0,3 0 0,1 0 0,0 0 0,-2 0 0,-2 0 0,-3 2 0,-4 3 0,-5 7 0,-4 1 0,0 7 0,0-5 0,0 0 0,0 2 0,0 4 0,0 3 0,0 4 0,0-3 0,0-3 0,0-3 0,0-4 0,0 0 0,0-1 0,0 2 0,0-1 0,0-2 0,0 2 0,0-2 0,0 6 0,0 0 0,0 2 0,0 3 0,0 0 0,0 3 0,0-4 0,0-4 0,0-5 0,0-4 0,3 0 0,4-3 0,5-3 0,2-2 0,1-2 0,-1 0 0,-1 0 0,-3 2 0,-3 4 0,-3 2 0,-2 4 0,-2 1 0,0-2 0,0 2 0,0 0 0,0-5 0,-3-38 0,-4 1 0,-5-34 0,-3 18 0,0 5 0,2 7 0,2 8 0,0 5 0,0-1 0,-2-3 0,1 0 0,3 2 0,4 4 0,3 2 0,2 3 0,0 2 0,0 1 0,0-1 0,0-2 0,0-1 0,0-2 0,0 1 0,-3 4 0,-3 4 0,-3 4 0,-7 3 0,-3 0 0,-6 0 0,-1 0 0,1 0 0,4 0 0,1 0 0,-2 0 0,2 0 0,3 0 0,2 0 0,3 0 0,-2 0 0,-1 0 0,-1 0 0,-1 0 0,-2 0 0,-3 0 0,0 0 0,-2 0 0,0 0 0,2 0 0,-2 0 0,3 0 0,0 0 0,0 0 0,1 0 0,1 0 0,4 0 0,4-2 0,4-4 0,15-10 0,6 1 0,12-6 0,2 10 0,-4 1 0,-4 3 0,-4-1 0,-4-2 0,-1 0 0,-1 0 0,2 5 0,0 1 0,2 4 0,1-3 0,1-1 0,7-3 0,1 0 0,3 3 0,-3 1 0,-4 3 0,-3 0 0,-2 0 0,4 0 0,-2 0 0,3 0 0,4 0 0,-3 0 0,0 0 0,-4 0 0,-3 0 0,-1 0 0,-1 0 0,-1 2 0,0 0 0,-1 1 0,1 3 0,2-1 0,-2 2 0,-2 1 0,-3 3 0,-7 3 0,-9 5 0,-13 1 0,-14 1 0,-13 2 0,-6-4 0,-4 1 0,2-3 0,6-1 0,12-2 0,12-5 0,7-3 0,3 0 0,-1 3 0,-8 3 0,-6 2 0,-8 4 0,-4 4 0,4-1 0,8 0 0,6-8 0,11-3 0,4-4 0,2-1 0,1 0 0,-3 2 0,-5 6 0,-3 3 0,1 1 0,1-1 0,3-6 0,0-4 0,-9 1 0,-6-3 0,-10 0 0,-15-1 0,-6-3 0,-3 0 0,9 0 0,18 0 0,15 0 0,26 10 0,21 10 0,9 7 0,7 5 0,-5-3 0,1-1 0,6-4 0,6-7 0,3-5 0,-5-5 0,-4-4 0,-9 2 0,-5-1 0,2 0 0,2-1 0,-1-2 0,0-1 0,-3 0 0,-4 0 0,-2 0 0,-2 0 0,-3 0 0,2 0 0,-3 0 0,1 0 0,0 0 0,-2 0 0,-1 0 0,-6 0 0,-70-19 0,-6-5 0,7 7 0,-4 0 0,11 0 0,3 0 0,-43-10 0,2 2 0,4 1 0,6 5 0,12 4 0,18 3 0,13 3 0,4 2 0,1 0 0,3-3 0,4 0 0,8-4 0,6 1 0,-2-1 0,2 1 0,-11-2 0,-6 0 0,-9-3 0,-6-2 0,2 2 0,6 0 0,11 8 0,8 4 0,5 1 0,-2 2 0,0-1 0,-2 1 0,1 2 0,7 0 0,2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32.120"/>
    </inkml:context>
    <inkml:brush xml:id="br0">
      <inkml:brushProperty name="width" value="0.35" units="cm"/>
      <inkml:brushProperty name="height" value="0.35" units="cm"/>
      <inkml:brushProperty name="color" value="#FFFFFF"/>
    </inkml:brush>
  </inkml:definitions>
  <inkml:trace contextRef="#ctx0" brushRef="#br0">1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40.620"/>
    </inkml:context>
    <inkml:brush xml:id="br0">
      <inkml:brushProperty name="width" value="0.35" units="cm"/>
      <inkml:brushProperty name="height" value="0.35" units="cm"/>
      <inkml:brushProperty name="color" value="#FFFFFF"/>
    </inkml:brush>
  </inkml:definitions>
  <inkml:trace contextRef="#ctx0" brushRef="#br0">984 780 24575,'13'-38'0,"-4"-1"0,-7-6 0,-22-2 0,-32 2 0,-35 8 0,29 23 0,-4 4 0,-3 2 0,-2 4 0,1 2 0,1 2 0,4 4 0,3 1 0,-38 11 0,29 4 0,29 0 0,27-5 0,34-5 0,42-4 0,-13-3 0,6-2 0,10-1 0,2 0 0,-1 1 0,0-2 0,-10-3 0,-3-3 0,27-17 0,-24-16 0,-18-16 0,-16-8 0,-10-4 0,-9 5 0,-13 3 0,-11 14 0,-13 11 0,-9 13 0,1 13 0,7 6 0,14 3 0,69 4 0,4 1 0,-3-3 0,3 0 0,22 2 0,-19-4 0,-15 0 0,-11-1 0,1-9 0,-2-10 0,-6-6 0,-11 4 0,-9 21 0,-5 25 0,4 22 0,11 7 0,13-3 0,7-9 0,1-9 0,-5-3 0,-7 0 0,-5 10 0,-6 14 0,-7 13 0,-2 1 0,-4-12 0,0-18 0,0-18 0,0-18 0,0-21 0,0-18 0,-7-9 0,-11 3 0,-9 10 0,-10 13 0,-3 11 0,-2 6 0,-8 4 0,-7 0 0,-5 0 0,0 0 0,10 3 0,18 1 0,25 0 0,28-24 0,-5 8 0,8-19 0,-21 14 0,0-5 0,-1-7 0,0-6 0,-2-1 0,-8-1 0,-10 0 0,-12 2 0,-6 6 0,-2 6 0,2 7 0,1 5 0,0 0 0,0 3 0,-4-2 0,-2 0 0,-1 1 0,0-2 0,5 5 0,8 2 0,6 2 0,5 2 0,4 0 0,1 0 0,-2 0 0,2 0 0,-5 0 0,1 0 0,-2 0 0,0 0 0,3 0 0,0 0 0,1 0 0,0 0 0,-7 0 0,0 0 0,-1 0 0,1 0 0,5 0 0,1 0 0,3 0 0,-2 2 0,-3 2 0,-4 3 0,3 2 0,3 0 0,5 0 0,3 0 0,4 0 0,3 3 0,3 2 0,0 7 0,0 9 0,2 9 0,4 6 0,3 1 0,5 3 0,-3 0 0,1 0 0,-4-1 0,-3-6 0,-2-5 0,-2-6 0,4-6 0,7-4 0,6-7 0,12-5 0,11-3 0,18-2 0,16-2 0,9-2 0,4 0 0,4 0 0,-2-4 0,-2-7 0,-5-5 0,-5 0 0,-5 5 0,-1 6 0,0 5 0,-5 0 0,0 0 0,-6 0 0,-4 4 0,-5 5 0,-9 6 0,-9 7 0,-11 3 0,-11 3 0,-7 4 0,-17 4 0,-32 7 0,3-17 0,-6-2 0,-15 2 0,-4-4 0,-10-1 0,-3-3 0,0-5 0,1-3 0,7-4 0,1-3 0,8-2 0,4-1 0,-36 0 0,22 0 0,19 0 0,13 0 0,14-2 0,15-2 0,64 1 0,21 0 0,-12 2 0,4 1 0,-8 0 0,-1 0 0,-4 0 0,-2 0 0,37 0 0,-21 0 0,-13 0 0,-14 0 0,-8 0 0,-8 5 0,-12 5 0,-21 0 0,-24 2 0,-22-4 0,-23 0 0,-5 3 0,-1-3 0,9 3 0,14-4 0,7 1 0,9-1 0,3-3 0,1 0 0,1-4 0,2 0 0,2 0 0,7 0 0,8 0 0,2-1 0,2-6 0,-1-5 0,1-4 0,0-5 0,-1 2 0,-1-6 0,-3-4 0,4 0 0,6-5 0,3 1 0,4 0 0,1 1 0,1 0 0,3-5 0,0-4 0,0-3 0,0 3 0,0 4 0,0 9 0,0 11 0,0 10 0,0 51 0,0 6 0,0 35 0,0-20 0,0-15 0,0-27 0,0-72 0,0-3 0,1 1 0,2-1 0,9-20 0,3 7 0,3 11 0,-5 8 0,-6 11 0,0 12 0,1 10 0,0 10 0,5 9 0,4 16 0,5 8 0,6 5 0,0-4 0,-4-14 0,0-8 0,2-17 0,4-17 0,5-20 0,-1-12 0,-7 7 0,-11 12 0,-8 12 0,-7 8 0,0 0 0,-3 7 0,-2 61 0,1 11 0,0-7 0,2 3 0,7 34 0,14-21 0,17-24 0,15-17 0,9-9 0,-3-4 0,-8-1 0,-9 2 0,-6 1 0,-2 0 0,-1 2 0,-1 2 0,-3 2 0,2 1 0,2 0 0,0-4 0,0 2 0,-3-2 0,-7-3 0,-4 0 0,-1-3 0,0-1 0,0 1 0,-2 0 0,-5-3 0,-3 0 0,-4 0 0,-1 0 0,-1 1 0,-1-2 0,-3 2 0,-6 0 0,-7 0 0,-11 2 0,-4 1 0,-2-1 0,1 0 0,7-1 0,1-4 0,0-3 0,-1-5 0,-3-1 0,-1 2 0,-2 1 0,-2-1 0,-3 0 0,-5-3 0,4 0 0,1 0 0,4 0 0,4 0 0,3 0 0,2 0 0,2 0 0,4 0 0,-2 0 0,0 0 0,1 0 0,-1 0 0,1 0 0,0 0 0,0 0 0,2 0 0,1 0 0,1 0 0,0 0 0,-1 0 0,0 0 0,0 0 0,-1 0 0,1 0 0,0 0 0,1 0 0,5 0 0,40 1 0,-2 5 0,35 3 0,-19 2 0,-3 1 0,-7-2 0,-4 1 0,-3 2 0,0 1 0,0 1 0,0-4 0,4-3 0,0-5 0,1-2 0,-2-1 0,-3 0 0,0 0 0,0 0 0,0 0 0,-3 0 0,-8 0 0,-10 0 0,-9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1T14:57:56.037"/>
    </inkml:context>
    <inkml:brush xml:id="br0">
      <inkml:brushProperty name="width" value="0.35" units="cm"/>
      <inkml:brushProperty name="height" value="0.35" units="cm"/>
      <inkml:brushProperty name="color" value="#FFFFFF"/>
    </inkml:brush>
  </inkml:definitions>
  <inkml:trace contextRef="#ctx0" brushRef="#br0">859 308 24575,'-58'0'0,"-1"0"0,-1 0 0,-1 0 0,1 0 0,1 0 0,7 0 0,3 0 0,-26 2 0,29 6 0,20 14 0,13 13 0,10 13 0,18 5 0,26 0 0,28-4 0,-22-26 0,3-4 0,3-2 0,1-3 0,3-4 0,-1-3 0,-3-2 0,-2-2 0,36-4 0,-20-10 0,-22-13 0,-9-16 0,-14-21 0,-8-12 0,-9-6 0,-15 7 0,-24 22 0,-24 23 0,-24 17 0,-8 8 0,5 5 0,10 13 0,18 18 0,13 20 0,8 13 0,11 5 0,9 0 0,9-5 0,7-5 0,4-10 0,9-8 0,15-12 0,17-11 0,9-12 0,-2-7 0,-10-4 0,-13-13 0,-14-16 0,-7-15 0,-19-8 0,-23 10 0,-28 15 0,-16 13 0,4 12 0,16 3 0,17 1 0,15 2 0,5 6 0,2 11 0,8 16 0,2 15 0,5 5 0,4-3 0,0-9 0,4-10 0,15-12 0,15-9 0,13-8 0,4-9 0,-8-16 0,-12-17 0,-14-16 0,-10-8 0,-6 0 0,-8 7 0,-13 10 0,-15 13 0,-9 13 0,0 9 0,6 7 0,12 3 0,6 0 0,7 0 0,3 1 0,-1 5 0,3 7 0,3 4 0,2 4 0,3 3 0,0 1 0,0 6 0,7 2 0,7-4 0,8-9 0,6-10 0,0-8 0,-1-6 0,-2-14 0,-3-21 0,-5-17 0,-8-9 0,-4 2 0,-4 12 0,-1 9 0,-9 9 0,-17 6 0,-13 8 0,-9 8 0,3 7 0,11 4 0,8 0 0,7 2 0,6 5 0,1 8 0,5 7 0,2 2 0,2-5 0,2-5 0,-3-4 0,1 0 0,0 2 0,2 2 0,0 1 0,1 3 0,0 0 0,0 0 0,0-1 0,0-1 0,0-1 0,0-1 0,0-3 0,0 1 0,0 0 0,0 1 0,0 1 0,0 0 0,0-1 0,0-1 0,0 0 0,2 1 0,2-1 0,-1 1 0,2-1 0,-2-2 0,0 1 0,0 2 0,-3-1 0,1 3 0,-1 0 0,0 1 0,0 6 0,0 3 0,0 0 0,0-4 0,-3-9 0,-10-36 0,1 2 0,-5-33 0,10 11 0,4-3 0,3-2 0,0 3 0,0 4 0,0 6 0,0 4 0,0 7 0,0 1 0,0 0 0,0 2 0,0 1 0,0 3 0,0 1 0,0-4 0,0-3 0,0-4 0,0 5 0,0 8 0,-16 52 0,9-11 0,-12 38 0,9-29 0,2 1 0,-2-2 0,3-2 0,-1-5 0,1-2 0,0-1 0,0 0 0,3 2 0,-2-4 0,3-2 0,-1-5 0,0-3 0,3 1 0,1-1 0,0 0 0,0 1 0,0 0 0,0 2 0,0 0 0,0 2 0,0-2 0,0-1 0,0 1 0,3-6 0,7-1 0,7-5 0,7-3 0,5 0 0,4 0 0,7 0 0,7 0 0,3 0 0,3 0 0,-2 0 0,3-3 0,-1-4 0,-2-3 0,0-1 0,-9 4 0,-1 0 0,-5 2 0,0 2 0,1-1 0,0 4 0,-1 0 0,-3 0 0,3 0 0,5 0 0,10 0 0,7 0 0,4 0 0,4 0 0,2-3 0,-4-1 0,-9-2 0,-12-1 0,-9 3 0,-8 0 0,-5 3 0,-10 1 0,-38 0 0,-14 0 0,-38 3 0,-5 5 0,-2 4 0,5 2 0,12-2 0,16-3 0,10-2 0,9-1 0,-1-3 0,3-2 0,-5-1 0,-3 0 0,2 0 0,1 3 0,5 1 0,4 0 0,0-1 0,3-3 0,2 0 0,4 0 0,4 0 0,-1 0 0,1 0 0,-4 0 0,-1 0 0,0 0 0,-1 0 0,-1 0 0,-3 0 0,3 0 0,9 0 0,60 0 0,-7 3 0,48 1 0,-34 3 0,-4 0 0,-5-3 0,-7 3 0,-5-3 0,-1 0 0,-4-1 0,0-3 0,0 0 0,-4 0 0,0 0 0,-3 0 0,0 0 0,-1 0 0,1 0 0,-3 0 0,0 0 0,2 0 0,2 0 0,4 0 0,1 0 0,-3 0 0,-3 0 0,-1 0 0,1 0 0,-11 0 0,-45 0 0,0 2 0,-35 1 0,28 2 0,7 1 0,7-1 0,2-2 0,0 2 0,-5-1 0,-2 0 0,0-1 0,1-3 0,0 0 0,-1 0 0,-4 0 0,1 0 0,-1 0 0,3 0 0,2 0 0,4 0 0,4 0 0,2 0 0,3 0 0,2 0 0,2 0 0,2 0 0,-3 0 0,-1 0 0,-4 3 0,-3 1 0,-2 0 0,0-1 0,3-3 0,10 0 0,43 3 0,-5 4 0,28 4 0,-21 1 0,-7-3 0,-1-1 0,-4-2 0,0 0 0,1-2 0,-4 0 0,4 0 0,-3 0 0,3-1 0,-1-3 0,-2 0 0,0 0 0,-1 0 0,4 0 0,0 0 0,1 0 0,2 0 0,-3 0 0,3 0 0,-3 0 0,-1 0 0,-2 0 0,-2 0 0,0 0 0,-1 0 0,3 0 0,0 0 0,2-3 0,0-3 0,2-2 0,0-2 0,2 0 0,0 2 0,0-2 0,4-4 0,0-4 0,4-8 0,1-7 0,0-4 0,0 1 0,-8 4 0,-5 4 0,-5 3 0,-6-1 0,-3-2 0,-3-4 0,-3-1 0,0 1 0,0 0 0,0 7 0,0 1 0,0-1 0,0 0 0,0-2 0,0 4 0,0 4 0,0 4 0,0 3 0,0-1 0,-3 0 0,-1 1 0,-2-1 0,-1 0 0,1-1 0,-4 3 0,3 2 0,-1 2 0,2 0 0,-1 0 0,-1 3 0,-2 1 0,1 0 0,0 0 0,-2-3 0,1-3 0,-3 2 0,2-3 0,2 2 0,0 0 0,-1-1 0,-1 1 0,1-1 0,0-1 0,0 3 0,-1-3 0,-3-2 0,1-3 0,0 0 0,1 0 0,0 2 0,-1 0 0,-1 0 0,3 2 0,1-1 0,-1-3 0,0 1 0,-1-1 0,2 1 0,1 4 0,-1 3 0,-4 4 0,-3 2 0,-2 1 0,-2 0 0,-1 0 0,-2 0 0,-2 0 0,4 0 0,1 0 0,2 0 0,0 0 0,-1 0 0,3 0 0,2 0 0,1 0 0,0 0 0,0 0 0,1 0 0,-1 0 0,0 2 0,0 0 0,-3 2 0,-1-1 0,-1 1 0,-4 1 0,3 2 0,2 2 0,4-2 0,5 0 0,-1 1 0,0-1 0,-1 3 0,0-1 0,0 1 0,-2 2 0,-6 2 0,-1 4 0,-2 2 0,1 0 0,3 0 0,2-3 0,8-4 0,8-6 0,42-14 0,4 2 0,35-9 0,-14 6 0,0 3 0,-5 1 0,0 4 0,-4 0 0,-9 0 0,-10 0 0,-7 0 0,-4 0 0,4 0 0,4 0 0,1 0 0,-1 1 0,-4 6 0,-6 6 0,-4 3 0,-2 5 0,-2 2 0,-1 2 0,-1 0 0,-1-1 0,2-6 0,1-4 0,0-2 0,-3-3 0,-4 1 0,-1 1 0,4 0 0,5 4 0,5 5 0,4-2 0,0 3 0,-2 1 0,-4 3 0,-5 3 0,-5 0 0,-5 0 0,-4 0 0,-3-4 0,0-3 0,0-4 0,-2-2 0,-8-2 0,-13 4 0,-12 0 0,-8-2 0,-2-2 0,4-6 0,5-3 0,9-2 0,13-2 0,6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CB13F9-B114-447F-8CFD-2A6123AD8442}" type="datetimeFigureOut">
              <a:rPr lang="en-GB" smtClean="0"/>
              <a:t>28/11/2025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2583B-0416-4875-B919-A7A9CBD1C777}" type="slidenum">
              <a:rPr lang="en-GB" smtClean="0"/>
              <a:t>‹#›</a:t>
            </a:fld>
            <a:endParaRPr lang="en-GB"/>
          </a:p>
        </p:txBody>
      </p:sp>
    </p:spTree>
    <p:extLst>
      <p:ext uri="{BB962C8B-B14F-4D97-AF65-F5344CB8AC3E}">
        <p14:creationId xmlns:p14="http://schemas.microsoft.com/office/powerpoint/2010/main" val="2800227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eur01.safelinks.protection.outlook.com/?url=https%3A%2F%2Fwww.nhsggc.scot%2Fyour-health%2Fquit-your-way%2Fquit-your-way-youth%2F&amp;data=05%7C02%7Cailsa%40talkabouttrust.org%7C3aec4726526649b6b15308dd8ca8b72e%7Cbd6b2b15beb6435991c67a164a4a0e4f%7C0%7C0%7C638821378463215545%7CUnknown%7CTWFpbGZsb3d8eyJFbXB0eU1hcGkiOnRydWUsIlYiOiIwLjAuMDAwMCIsIlAiOiJXaW4zMiIsIkFOIjoiTWFpbCIsIldUIjoyfQ%3D%3D%7C0%7C%7C%7C&amp;sdata=ptyvcg3TWB%2FcI3hHHmFL7vD31nJP%2Bw8TeT%2FvSLDWzAw%3D&amp;reserved=0"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eur01.safelinks.protection.outlook.com/?url=https%3A%2F%2Fwww.nhsinform.scot%2Fcampaigns%2Fvaping%2F&amp;data=05%7C02%7Cailsa%40talkabouttrust.org%7C3aec4726526649b6b15308dd8ca8b72e%7Cbd6b2b15beb6435991c67a164a4a0e4f%7C0%7C0%7C638821378463276679%7CUnknown%7CTWFpbGZsb3d8eyJFbXB0eU1hcGkiOnRydWUsIlYiOiIwLjAuMDAwMCIsIlAiOiJXaW4zMiIsIkFOIjoiTWFpbCIsIldUIjoyfQ%3D%3D%7C0%7C%7C%7C&amp;sdata=hn5ngUnx%2BqTAAGJb4OB5SNeYtcSn3TgWkZtOoTO2JXo%3D&amp;reserved=0" TargetMode="External"/><Relationship Id="rId4" Type="http://schemas.openxmlformats.org/officeDocument/2006/relationships/hyperlink" Target="https://eur01.safelinks.protection.outlook.com/?url=https%3A%2F%2Fwww.nhsggc.scot%2Fdownloads%2Fyoung-people-and-vaping-briefing-paper%2F&amp;data=05%7C02%7Cailsa%40talkabouttrust.org%7C3aec4726526649b6b15308dd8ca8b72e%7Cbd6b2b15beb6435991c67a164a4a0e4f%7C0%7C0%7C638821378463244695%7CUnknown%7CTWFpbGZsb3d8eyJFbXB0eU1hcGkiOnRydWUsIlYiOiIwLjAuMDAwMCIsIlAiOiJXaW4zMiIsIkFOIjoiTWFpbCIsIldUIjoyfQ%3D%3D%7C0%7C%7C%7C&amp;sdata=BDuJOAc3qTOGfceJTZuRysV3aWjPmxFxBMU4%2Fl9eGJ8%3D&amp;reserved=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D1E24-C5EF-9F7B-E9FE-D51BB3648444}"/>
            </a:ext>
          </a:extLst>
        </p:cNvPr>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89EF36BA-5B35-5C16-2204-A6931AF99ED2}"/>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663BD7CA-A58B-E554-7C68-E0BC040043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fontAlgn="base">
              <a:lnSpc>
                <a:spcPts val="1564"/>
              </a:lnSpc>
              <a:spcAft>
                <a:spcPts val="800"/>
              </a:spcAft>
              <a:buNone/>
            </a:pPr>
            <a:r>
              <a:rPr lang="en-GB" sz="1800" b="1" i="0" dirty="0">
                <a:solidFill>
                  <a:srgbClr val="000000"/>
                </a:solidFill>
                <a:effectLst/>
                <a:latin typeface="Aptos" panose="020B0004020202020204" pitchFamily="34" charset="0"/>
              </a:rPr>
              <a:t>Vaping Primary 5</a:t>
            </a:r>
          </a:p>
          <a:p>
            <a:pPr algn="l" rtl="0" fontAlgn="base">
              <a:lnSpc>
                <a:spcPts val="1564"/>
              </a:lnSpc>
              <a:spcAft>
                <a:spcPts val="800"/>
              </a:spcAft>
              <a:buNone/>
            </a:pPr>
            <a:endParaRPr lang="en-GB" sz="1000" b="1" i="0" dirty="0">
              <a:solidFill>
                <a:srgbClr val="000000"/>
              </a:solidFill>
              <a:effectLst/>
              <a:latin typeface="Arial" panose="020B0604020202020204" pitchFamily="34" charset="0"/>
              <a:cs typeface="Arial" panose="020B0604020202020204" pitchFamily="34" charset="0"/>
            </a:endParaRPr>
          </a:p>
          <a:p>
            <a:pPr algn="l" rtl="0" fontAlgn="base">
              <a:lnSpc>
                <a:spcPts val="1564"/>
              </a:lnSpc>
              <a:spcAft>
                <a:spcPts val="800"/>
              </a:spcAft>
              <a:buNone/>
            </a:pPr>
            <a:r>
              <a:rPr lang="en-GB" sz="1000" b="1" i="0" dirty="0">
                <a:solidFill>
                  <a:srgbClr val="000000"/>
                </a:solidFill>
                <a:effectLst/>
                <a:latin typeface="Arial" panose="020B0604020202020204" pitchFamily="34" charset="0"/>
                <a:cs typeface="Arial" panose="020B0604020202020204" pitchFamily="34" charset="0"/>
              </a:rPr>
              <a:t>Summary of Curriculum for Excellence Experiences &amp; Outcomes</a:t>
            </a:r>
            <a:r>
              <a:rPr lang="en-GB" sz="1000" b="0" i="0" dirty="0">
                <a:solidFill>
                  <a:srgbClr val="000000"/>
                </a:solidFill>
                <a:effectLst/>
                <a:latin typeface="Arial" panose="020B0604020202020204" pitchFamily="34" charset="0"/>
                <a:cs typeface="Arial" panose="020B0604020202020204" pitchFamily="34" charset="0"/>
              </a:rPr>
              <a:t> </a:t>
            </a:r>
          </a:p>
          <a:p>
            <a:pPr algn="l" rtl="0" fontAlgn="base">
              <a:lnSpc>
                <a:spcPts val="1350"/>
              </a:lnSpc>
              <a:buFont typeface="Arial" panose="020B0604020202020204" pitchFamily="34" charset="0"/>
              <a:buChar char="•"/>
            </a:pPr>
            <a:r>
              <a:rPr lang="en-GB" sz="1000" b="0" i="0" dirty="0">
                <a:solidFill>
                  <a:srgbClr val="000000"/>
                </a:solidFill>
                <a:effectLst/>
                <a:latin typeface="Arial" panose="020B0604020202020204" pitchFamily="34" charset="0"/>
                <a:cs typeface="Arial" panose="020B0604020202020204" pitchFamily="34" charset="0"/>
              </a:rPr>
              <a:t>I understand the impact that misuse of substances can have on individuals, their families and friends. </a:t>
            </a:r>
            <a:r>
              <a:rPr lang="en-GB" sz="1000" b="1" i="0" dirty="0">
                <a:solidFill>
                  <a:srgbClr val="000000"/>
                </a:solidFill>
                <a:effectLst/>
                <a:latin typeface="Arial" panose="020B0604020202020204" pitchFamily="34" charset="0"/>
                <a:cs typeface="Arial" panose="020B0604020202020204" pitchFamily="34" charset="0"/>
              </a:rPr>
              <a:t>HWB 2-43a</a:t>
            </a:r>
            <a:r>
              <a:rPr lang="en-GB" sz="1000" b="0" i="0" dirty="0">
                <a:solidFill>
                  <a:srgbClr val="000000"/>
                </a:solidFill>
                <a:effectLst/>
                <a:latin typeface="Arial" panose="020B0604020202020204" pitchFamily="34" charset="0"/>
                <a:cs typeface="Arial" panose="020B0604020202020204" pitchFamily="34" charset="0"/>
              </a:rPr>
              <a:t> </a:t>
            </a:r>
          </a:p>
          <a:p>
            <a:pPr algn="l" rtl="0" fontAlgn="base">
              <a:lnSpc>
                <a:spcPts val="1350"/>
              </a:lnSpc>
              <a:buNone/>
            </a:pPr>
            <a:r>
              <a:rPr lang="en-GB" sz="1000" b="0" i="0" dirty="0">
                <a:solidFill>
                  <a:srgbClr val="000000"/>
                </a:solidFill>
                <a:effectLst/>
                <a:latin typeface="Arial" panose="020B0604020202020204" pitchFamily="34" charset="0"/>
                <a:cs typeface="Arial" panose="020B0604020202020204" pitchFamily="34" charset="0"/>
              </a:rPr>
              <a:t> </a:t>
            </a:r>
          </a:p>
          <a:p>
            <a:pPr algn="l" rtl="0" fontAlgn="base">
              <a:lnSpc>
                <a:spcPts val="1350"/>
              </a:lnSpc>
              <a:buFont typeface="Arial" panose="020B0604020202020204" pitchFamily="34" charset="0"/>
              <a:buChar char="•"/>
            </a:pPr>
            <a:r>
              <a:rPr lang="en-GB" sz="1000" b="0" i="0" dirty="0">
                <a:solidFill>
                  <a:srgbClr val="000000"/>
                </a:solidFill>
                <a:effectLst/>
                <a:latin typeface="Arial" panose="020B0604020202020204" pitchFamily="34" charset="0"/>
                <a:cs typeface="Arial" panose="020B0604020202020204" pitchFamily="34" charset="0"/>
              </a:rPr>
              <a:t>I understand the effect that a range of substances including tobacco and alcohol can have on the body. </a:t>
            </a:r>
            <a:r>
              <a:rPr lang="en-GB" sz="1000" b="1" i="0" dirty="0">
                <a:solidFill>
                  <a:srgbClr val="000000"/>
                </a:solidFill>
                <a:effectLst/>
                <a:latin typeface="Arial" panose="020B0604020202020204" pitchFamily="34" charset="0"/>
                <a:cs typeface="Arial" panose="020B0604020202020204" pitchFamily="34" charset="0"/>
              </a:rPr>
              <a:t>HWB 2-38a</a:t>
            </a:r>
            <a:r>
              <a:rPr lang="en-GB" sz="1000" b="0" i="0" dirty="0">
                <a:solidFill>
                  <a:srgbClr val="000000"/>
                </a:solidFill>
                <a:effectLst/>
                <a:latin typeface="Arial" panose="020B0604020202020204" pitchFamily="34" charset="0"/>
                <a:cs typeface="Arial" panose="020B0604020202020204" pitchFamily="34" charset="0"/>
              </a:rPr>
              <a:t> </a:t>
            </a:r>
          </a:p>
          <a:p>
            <a:pPr algn="l" rtl="0" fontAlgn="base">
              <a:lnSpc>
                <a:spcPts val="1350"/>
              </a:lnSpc>
              <a:buNone/>
            </a:pPr>
            <a:r>
              <a:rPr lang="en-GB" sz="1000" b="0" i="0" dirty="0">
                <a:solidFill>
                  <a:srgbClr val="000000"/>
                </a:solidFill>
                <a:effectLst/>
                <a:latin typeface="Arial" panose="020B0604020202020204" pitchFamily="34" charset="0"/>
                <a:cs typeface="Arial" panose="020B0604020202020204" pitchFamily="34" charset="0"/>
              </a:rPr>
              <a:t>  </a:t>
            </a:r>
          </a:p>
          <a:p>
            <a:pPr algn="l" rtl="0" fontAlgn="base">
              <a:lnSpc>
                <a:spcPts val="1350"/>
              </a:lnSpc>
              <a:buFont typeface="Arial" panose="020B0604020202020204" pitchFamily="34" charset="0"/>
              <a:buChar char="•"/>
            </a:pPr>
            <a:r>
              <a:rPr lang="en-GB" sz="1000" b="0" i="0" dirty="0">
                <a:solidFill>
                  <a:srgbClr val="000000"/>
                </a:solidFill>
                <a:effectLst/>
                <a:latin typeface="Arial" panose="020B0604020202020204" pitchFamily="34" charset="0"/>
                <a:cs typeface="Arial" panose="020B0604020202020204" pitchFamily="34" charset="0"/>
              </a:rPr>
              <a:t>I can identify the different kinds of risks associated with the use and misuse of a range of substances </a:t>
            </a:r>
            <a:r>
              <a:rPr lang="en-GB" sz="1000" b="1" i="0" dirty="0">
                <a:solidFill>
                  <a:srgbClr val="000000"/>
                </a:solidFill>
                <a:effectLst/>
                <a:latin typeface="Arial" panose="020B0604020202020204" pitchFamily="34" charset="0"/>
                <a:cs typeface="Arial" panose="020B0604020202020204" pitchFamily="34" charset="0"/>
              </a:rPr>
              <a:t>HWB 2-41a</a:t>
            </a:r>
            <a:r>
              <a:rPr lang="en-GB" sz="1000" b="0" i="0" dirty="0">
                <a:solidFill>
                  <a:srgbClr val="000000"/>
                </a:solidFill>
                <a:effectLst/>
                <a:latin typeface="Arial" panose="020B0604020202020204" pitchFamily="34" charset="0"/>
                <a:cs typeface="Arial" panose="020B0604020202020204" pitchFamily="34" charset="0"/>
              </a:rPr>
              <a:t> </a:t>
            </a:r>
          </a:p>
          <a:p>
            <a:pPr algn="l" rtl="0" fontAlgn="base">
              <a:lnSpc>
                <a:spcPts val="1350"/>
              </a:lnSpc>
              <a:buNone/>
            </a:pPr>
            <a:r>
              <a:rPr lang="en-GB" sz="1800" b="0" i="0" dirty="0">
                <a:solidFill>
                  <a:srgbClr val="000000"/>
                </a:solidFill>
                <a:effectLst/>
                <a:latin typeface="Arial" panose="020B0604020202020204" pitchFamily="34" charset="0"/>
              </a:rPr>
              <a:t>  </a:t>
            </a:r>
            <a:endParaRPr lang="en-GB" dirty="0"/>
          </a:p>
          <a:p>
            <a:r>
              <a:rPr lang="en-GB" sz="1200" b="1" kern="1200" dirty="0">
                <a:solidFill>
                  <a:schemeClr val="tx1"/>
                </a:solidFill>
                <a:effectLst/>
                <a:latin typeface="+mn-lt"/>
                <a:ea typeface="+mn-ea"/>
                <a:cs typeface="+mn-cs"/>
              </a:rPr>
              <a:t>Learning Intentions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understand the health effects that vaping can have on the body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understand the impact that vapes can have on individuals, their families and friends</a:t>
            </a:r>
          </a:p>
          <a:p>
            <a:pPr lvl="0"/>
            <a:r>
              <a:rPr lang="en-GB" sz="1200" kern="1200" dirty="0">
                <a:solidFill>
                  <a:schemeClr val="tx1"/>
                </a:solidFill>
                <a:effectLst/>
                <a:latin typeface="+mn-lt"/>
                <a:ea typeface="+mn-ea"/>
                <a:cs typeface="+mn-cs"/>
              </a:rPr>
              <a:t>I can consider the impact my decisions may have on my health and wellbeing and the wellbeing of others.</a:t>
            </a:r>
          </a:p>
          <a:p>
            <a:pPr lvl="0"/>
            <a:r>
              <a:rPr lang="en-GB" sz="1200" kern="1200" dirty="0">
                <a:solidFill>
                  <a:schemeClr val="tx1"/>
                </a:solidFill>
                <a:effectLst/>
                <a:latin typeface="+mn-lt"/>
                <a:ea typeface="+mn-ea"/>
                <a:cs typeface="+mn-cs"/>
              </a:rPr>
              <a:t>I am developing skills I may need to use to cope in difficult situations.</a:t>
            </a:r>
          </a:p>
          <a:p>
            <a:pPr lvl="0"/>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Success Criteria</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 can give examples of what can happen to the body as a result of vaping.</a:t>
            </a:r>
          </a:p>
          <a:p>
            <a:pPr lvl="0"/>
            <a:r>
              <a:rPr lang="en-GB" sz="1200" kern="1200" dirty="0">
                <a:solidFill>
                  <a:schemeClr val="tx1"/>
                </a:solidFill>
                <a:effectLst/>
                <a:latin typeface="+mn-lt"/>
                <a:ea typeface="+mn-ea"/>
                <a:cs typeface="+mn-cs"/>
              </a:rPr>
              <a:t>I can Identify the impact of risk-taking behaviours on life choices </a:t>
            </a:r>
          </a:p>
          <a:p>
            <a:pPr lvl="0"/>
            <a:r>
              <a:rPr lang="en-GB" sz="1200" kern="1200" dirty="0">
                <a:solidFill>
                  <a:schemeClr val="tx1"/>
                </a:solidFill>
                <a:effectLst/>
                <a:latin typeface="+mn-lt"/>
                <a:ea typeface="+mn-ea"/>
                <a:cs typeface="+mn-cs"/>
              </a:rPr>
              <a:t>I can identify strategies to help me cope in difficult situations.</a:t>
            </a:r>
          </a:p>
          <a:p>
            <a:r>
              <a:rPr lang="en-GB" sz="1200" kern="1200" dirty="0">
                <a:solidFill>
                  <a:schemeClr val="tx1"/>
                </a:solidFill>
                <a:effectLst/>
                <a:latin typeface="+mn-lt"/>
                <a:ea typeface="+mn-ea"/>
                <a:cs typeface="+mn-cs"/>
              </a:rPr>
              <a:t> </a:t>
            </a:r>
          </a:p>
          <a:p>
            <a:pPr lvl="0"/>
            <a:endParaRPr lang="en-GB" sz="1200" kern="1200" dirty="0">
              <a:solidFill>
                <a:schemeClr val="tx1"/>
              </a:solidFill>
              <a:effectLst/>
              <a:latin typeface="+mn-lt"/>
              <a:ea typeface="+mn-ea"/>
              <a:cs typeface="+mn-cs"/>
            </a:endParaRPr>
          </a:p>
          <a:p>
            <a:endParaRPr lang="en-GB" dirty="0">
              <a:cs typeface="Calibri"/>
            </a:endParaRPr>
          </a:p>
        </p:txBody>
      </p:sp>
      <p:sp>
        <p:nvSpPr>
          <p:cNvPr id="15364" name="Slide Number Placeholder 3">
            <a:extLst>
              <a:ext uri="{FF2B5EF4-FFF2-40B4-BE49-F238E27FC236}">
                <a16:creationId xmlns:a16="http://schemas.microsoft.com/office/drawing/2014/main" id="{1ED9FE9D-FCDF-674A-3E63-09BA7F95F4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itchFamily="2" charset="0"/>
                <a:ea typeface="MS PGothic" panose="020B0600070205080204" pitchFamily="34" charset="-128"/>
              </a:defRPr>
            </a:lvl1pPr>
            <a:lvl2pPr marL="742950" indent="-285750">
              <a:spcBef>
                <a:spcPct val="30000"/>
              </a:spcBef>
              <a:defRPr sz="1200">
                <a:solidFill>
                  <a:schemeClr val="tx1"/>
                </a:solidFill>
                <a:latin typeface="Times" pitchFamily="2" charset="0"/>
                <a:ea typeface="MS PGothic" panose="020B0600070205080204" pitchFamily="34" charset="-128"/>
              </a:defRPr>
            </a:lvl2pPr>
            <a:lvl3pPr marL="1143000" indent="-228600">
              <a:spcBef>
                <a:spcPct val="30000"/>
              </a:spcBef>
              <a:defRPr sz="1200">
                <a:solidFill>
                  <a:schemeClr val="tx1"/>
                </a:solidFill>
                <a:latin typeface="Times" pitchFamily="2" charset="0"/>
                <a:ea typeface="MS PGothic" panose="020B0600070205080204" pitchFamily="34" charset="-128"/>
              </a:defRPr>
            </a:lvl3pPr>
            <a:lvl4pPr marL="1600200" indent="-228600">
              <a:spcBef>
                <a:spcPct val="30000"/>
              </a:spcBef>
              <a:defRPr sz="1200">
                <a:solidFill>
                  <a:schemeClr val="tx1"/>
                </a:solidFill>
                <a:latin typeface="Times" pitchFamily="2" charset="0"/>
                <a:ea typeface="MS PGothic" panose="020B0600070205080204" pitchFamily="34" charset="-128"/>
              </a:defRPr>
            </a:lvl4pPr>
            <a:lvl5pPr marL="2057400" indent="-228600">
              <a:spcBef>
                <a:spcPct val="30000"/>
              </a:spcBef>
              <a:defRPr sz="1200">
                <a:solidFill>
                  <a:schemeClr val="tx1"/>
                </a:solidFill>
                <a:latin typeface="Times" pitchFamily="2"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itchFamily="2" charset="0"/>
                <a:ea typeface="MS PGothic" panose="020B0600070205080204" pitchFamily="34" charset="-128"/>
              </a:defRPr>
            </a:lvl9pPr>
          </a:lstStyle>
          <a:p>
            <a:pPr>
              <a:spcBef>
                <a:spcPct val="0"/>
              </a:spcBef>
            </a:pPr>
            <a:fld id="{E8352466-ED9E-6241-8FB4-582E8A116C0B}"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Tree>
    <p:extLst>
      <p:ext uri="{BB962C8B-B14F-4D97-AF65-F5344CB8AC3E}">
        <p14:creationId xmlns:p14="http://schemas.microsoft.com/office/powerpoint/2010/main" val="3677046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Information Slide: How can a drug be helpful?</a:t>
            </a:r>
          </a:p>
          <a:p>
            <a:r>
              <a:rPr lang="en-GB" b="0" dirty="0"/>
              <a:t>Teacher shares information with young people. </a:t>
            </a:r>
          </a:p>
          <a:p>
            <a:r>
              <a:rPr lang="en-GB" b="0" dirty="0"/>
              <a:t> </a:t>
            </a:r>
          </a:p>
          <a:p>
            <a:r>
              <a:rPr lang="en-GB" b="1" dirty="0"/>
              <a:t>Key Points:</a:t>
            </a:r>
            <a:endParaRPr lang="en-GB" dirty="0"/>
          </a:p>
          <a:p>
            <a:r>
              <a:rPr lang="en-GB" b="1" dirty="0"/>
              <a:t>Helpful drugs are medicines.</a:t>
            </a:r>
            <a:r>
              <a:rPr lang="en-GB" dirty="0"/>
              <a:t> They come from a </a:t>
            </a:r>
            <a:r>
              <a:rPr lang="en-GB" b="1" dirty="0"/>
              <a:t>doctor, nurse, or pharmacist</a:t>
            </a:r>
            <a:r>
              <a:rPr lang="en-GB" dirty="0"/>
              <a:t> and are meant to help us feel better.</a:t>
            </a:r>
          </a:p>
          <a:p>
            <a:r>
              <a:rPr lang="en-GB" dirty="0"/>
              <a:t>Medicines can </a:t>
            </a:r>
            <a:r>
              <a:rPr lang="en-GB" b="1" dirty="0"/>
              <a:t>treat illness, reduce pain, fight infection, or help the body heal.</a:t>
            </a:r>
            <a:endParaRPr lang="en-GB" dirty="0"/>
          </a:p>
          <a:p>
            <a:r>
              <a:rPr lang="en-GB" dirty="0"/>
              <a:t>Emphasise that </a:t>
            </a:r>
            <a:r>
              <a:rPr lang="en-GB" b="1" dirty="0"/>
              <a:t>medicines are safe only when used the right way</a:t>
            </a:r>
            <a:r>
              <a:rPr lang="en-GB" dirty="0"/>
              <a:t>—at the right dose, at the right time, and only by the person they’re prescribed for.</a:t>
            </a:r>
          </a:p>
          <a:p>
            <a:r>
              <a:rPr lang="en-GB" dirty="0"/>
              <a:t>Explain that taking medicine that isn’t meant for you, or taking more than prescribed, can be unsafe even if it’s a “helpful” drug.</a:t>
            </a:r>
          </a:p>
          <a:p>
            <a:endParaRPr lang="en-GB" dirty="0"/>
          </a:p>
          <a:p>
            <a:r>
              <a:rPr lang="en-GB" dirty="0"/>
              <a:t>Teacher can facilitate additional discussion as follows:  What kinds of medicines have you taken when you were sick? Who might give you medicine at home or at school?</a:t>
            </a:r>
          </a:p>
          <a:p>
            <a:r>
              <a:rPr lang="en-GB" dirty="0"/>
              <a:t>Why is it important to follow directions when taking medicine?</a:t>
            </a:r>
          </a:p>
          <a:p>
            <a:br>
              <a:rPr lang="en-GB" dirty="0"/>
            </a:br>
            <a:r>
              <a:rPr lang="en-GB" dirty="0"/>
              <a:t>Use real-life examples that children can relate to, like </a:t>
            </a:r>
            <a:r>
              <a:rPr lang="en-GB" b="1" dirty="0"/>
              <a:t>cough syrup, antibiotics, or pain relievers.</a:t>
            </a:r>
            <a:r>
              <a:rPr lang="en-GB" dirty="0"/>
              <a:t> Reinforce the idea that </a:t>
            </a:r>
            <a:r>
              <a:rPr lang="en-GB" b="1" dirty="0"/>
              <a:t>trusted adults</a:t>
            </a:r>
            <a:r>
              <a:rPr lang="en-GB" dirty="0"/>
              <a:t> (parents, teachers, doctors, pharmacists) are the only ones who should give or prescribe medicine.</a:t>
            </a:r>
          </a:p>
          <a:p>
            <a:endParaRPr lang="en-GB" dirty="0"/>
          </a:p>
        </p:txBody>
      </p:sp>
      <p:sp>
        <p:nvSpPr>
          <p:cNvPr id="4" name="Slide Number Placeholder 3"/>
          <p:cNvSpPr>
            <a:spLocks noGrp="1"/>
          </p:cNvSpPr>
          <p:nvPr>
            <p:ph type="sldNum" sz="quarter" idx="5"/>
          </p:nvPr>
        </p:nvSpPr>
        <p:spPr/>
        <p:txBody>
          <a:bodyPr/>
          <a:lstStyle/>
          <a:p>
            <a:fld id="{7ED2583B-0416-4875-B919-A7A9CBD1C777}" type="slidenum">
              <a:rPr lang="en-GB" smtClean="0"/>
              <a:t>10</a:t>
            </a:fld>
            <a:endParaRPr lang="en-GB"/>
          </a:p>
        </p:txBody>
      </p:sp>
    </p:spTree>
    <p:extLst>
      <p:ext uri="{BB962C8B-B14F-4D97-AF65-F5344CB8AC3E}">
        <p14:creationId xmlns:p14="http://schemas.microsoft.com/office/powerpoint/2010/main" val="3734860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Information Slide: How can a drug be harmful?</a:t>
            </a:r>
          </a:p>
          <a:p>
            <a:r>
              <a:rPr lang="en-GB" b="0" dirty="0"/>
              <a:t>Teacher shares information with young people. </a:t>
            </a:r>
          </a:p>
          <a:p>
            <a:endParaRPr lang="en-GB" b="1" dirty="0"/>
          </a:p>
          <a:p>
            <a:r>
              <a:rPr lang="en-GB" b="1" dirty="0"/>
              <a:t>Key Points:</a:t>
            </a:r>
            <a:endParaRPr lang="en-GB" dirty="0"/>
          </a:p>
          <a:p>
            <a:r>
              <a:rPr lang="en-GB" b="1" dirty="0"/>
              <a:t>Some drugs are harmful</a:t>
            </a:r>
            <a:r>
              <a:rPr lang="en-GB" dirty="0"/>
              <a:t> and can damage the body, especially illegal drugs or medicines not prescribed for you.</a:t>
            </a:r>
          </a:p>
          <a:p>
            <a:r>
              <a:rPr lang="en-GB" dirty="0"/>
              <a:t>Even </a:t>
            </a:r>
            <a:r>
              <a:rPr lang="en-GB" b="1" dirty="0"/>
              <a:t>helpful medicines</a:t>
            </a:r>
            <a:r>
              <a:rPr lang="en-GB" dirty="0"/>
              <a:t> can become </a:t>
            </a:r>
            <a:r>
              <a:rPr lang="en-GB" b="1" dirty="0"/>
              <a:t>dangerous if taken the wrong way</a:t>
            </a:r>
            <a:r>
              <a:rPr lang="en-GB" dirty="0"/>
              <a:t>—for example, taking too much, mixing with other things, or taking someone else’s medication.</a:t>
            </a:r>
          </a:p>
          <a:p>
            <a:r>
              <a:rPr lang="en-GB" dirty="0"/>
              <a:t>Harmful drugs can </a:t>
            </a:r>
            <a:r>
              <a:rPr lang="en-GB" b="1" dirty="0"/>
              <a:t>affect the brain, heart, and other organs</a:t>
            </a:r>
            <a:r>
              <a:rPr lang="en-GB" dirty="0"/>
              <a:t>, and may make people feel sick, dizzy, or out of control.</a:t>
            </a:r>
          </a:p>
          <a:p>
            <a:r>
              <a:rPr lang="en-GB" dirty="0"/>
              <a:t>Reinforce that </a:t>
            </a:r>
            <a:r>
              <a:rPr lang="en-GB" b="1" dirty="0"/>
              <a:t>only trusted adults</a:t>
            </a:r>
            <a:r>
              <a:rPr lang="en-GB" dirty="0"/>
              <a:t> (like parents, doctors, or nurses) should give or approve any drug or medicine.</a:t>
            </a:r>
          </a:p>
          <a:p>
            <a:r>
              <a:rPr lang="en-GB" dirty="0"/>
              <a:t>Teacher can facilitate additional discussion as follows: What could happen if someone takes too much medicine? Why is it important not to take drugs from friends or other people? How can you tell if a drug might be harmful?</a:t>
            </a:r>
          </a:p>
          <a:p>
            <a:br>
              <a:rPr lang="en-GB" dirty="0"/>
            </a:br>
            <a:r>
              <a:rPr lang="en-GB" dirty="0"/>
              <a:t>Keep the discussion </a:t>
            </a:r>
            <a:r>
              <a:rPr lang="en-GB" b="1" dirty="0"/>
              <a:t>age-appropriate and factual</a:t>
            </a:r>
            <a:r>
              <a:rPr lang="en-GB" dirty="0"/>
              <a:t>—focus on safety and making healthy choices rather than fear. Encourage pupils to </a:t>
            </a:r>
            <a:r>
              <a:rPr lang="en-GB" b="1" dirty="0"/>
              <a:t>talk to a trusted adult</a:t>
            </a:r>
            <a:r>
              <a:rPr lang="en-GB" dirty="0"/>
              <a:t> if they ever feel unsure about a drug or medicine.</a:t>
            </a:r>
          </a:p>
          <a:p>
            <a:endParaRPr lang="en-GB" dirty="0"/>
          </a:p>
        </p:txBody>
      </p:sp>
      <p:sp>
        <p:nvSpPr>
          <p:cNvPr id="4" name="Slide Number Placeholder 3"/>
          <p:cNvSpPr>
            <a:spLocks noGrp="1"/>
          </p:cNvSpPr>
          <p:nvPr>
            <p:ph type="sldNum" sz="quarter" idx="5"/>
          </p:nvPr>
        </p:nvSpPr>
        <p:spPr/>
        <p:txBody>
          <a:bodyPr/>
          <a:lstStyle/>
          <a:p>
            <a:fld id="{7ED2583B-0416-4875-B919-A7A9CBD1C777}" type="slidenum">
              <a:rPr lang="en-GB" smtClean="0"/>
              <a:t>11</a:t>
            </a:fld>
            <a:endParaRPr lang="en-GB"/>
          </a:p>
        </p:txBody>
      </p:sp>
    </p:spTree>
    <p:extLst>
      <p:ext uri="{BB962C8B-B14F-4D97-AF65-F5344CB8AC3E}">
        <p14:creationId xmlns:p14="http://schemas.microsoft.com/office/powerpoint/2010/main" val="554783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Discussion Slide: Talk About it…</a:t>
            </a:r>
          </a:p>
          <a:p>
            <a:endParaRPr lang="en-GB" dirty="0"/>
          </a:p>
          <a:p>
            <a:r>
              <a:rPr lang="en-GB" dirty="0"/>
              <a:t>Teacher facilitates discussion summarising the learning from Slides 9 – 12.  Teacher can introduce that learning is going to focus on nicotine .  </a:t>
            </a:r>
          </a:p>
        </p:txBody>
      </p:sp>
      <p:sp>
        <p:nvSpPr>
          <p:cNvPr id="4" name="Slide Number Placeholder 3"/>
          <p:cNvSpPr>
            <a:spLocks noGrp="1"/>
          </p:cNvSpPr>
          <p:nvPr>
            <p:ph type="sldNum" sz="quarter" idx="5"/>
          </p:nvPr>
        </p:nvSpPr>
        <p:spPr/>
        <p:txBody>
          <a:bodyPr/>
          <a:lstStyle/>
          <a:p>
            <a:fld id="{7ED2583B-0416-4875-B919-A7A9CBD1C777}" type="slidenum">
              <a:rPr lang="en-GB" smtClean="0"/>
              <a:t>12</a:t>
            </a:fld>
            <a:endParaRPr lang="en-GB"/>
          </a:p>
        </p:txBody>
      </p:sp>
    </p:spTree>
    <p:extLst>
      <p:ext uri="{BB962C8B-B14F-4D97-AF65-F5344CB8AC3E}">
        <p14:creationId xmlns:p14="http://schemas.microsoft.com/office/powerpoint/2010/main" val="3183113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FFBC5-D06A-F824-3A0B-2A4163F22A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088BB-B5AE-9BD2-FF2A-A73EA1B93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E8BF89-E61C-D467-B32E-1C0039E4AD41}"/>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Discussion Slide: What is nicotine?</a:t>
            </a:r>
            <a:endParaRPr lang="en-US" sz="1200" dirty="0">
              <a:latin typeface="Arial" panose="020B0604020202020204" pitchFamily="34" charset="0"/>
              <a:cs typeface="Arial" panose="020B0604020202020204" pitchFamily="34" charset="0"/>
            </a:endParaRPr>
          </a:p>
          <a:p>
            <a:pPr algn="l"/>
            <a:r>
              <a:rPr lang="en-US" sz="1200" b="0" i="0" u="none" strike="noStrike" dirty="0">
                <a:solidFill>
                  <a:srgbClr val="000000"/>
                </a:solidFill>
                <a:effectLst/>
                <a:latin typeface="Arial" panose="020B0604020202020204" pitchFamily="34" charset="0"/>
                <a:cs typeface="Arial" panose="020B0604020202020204" pitchFamily="34" charset="0"/>
              </a:rPr>
              <a:t>Teacher facilitates discussion shares information with young people.  </a:t>
            </a:r>
          </a:p>
          <a:p>
            <a:pPr algn="l"/>
            <a:endParaRPr lang="en-GB" b="0" i="0" u="none" strike="noStrike" dirty="0">
              <a:solidFill>
                <a:srgbClr val="000000"/>
              </a:solidFill>
              <a:effectLst/>
            </a:endParaRPr>
          </a:p>
          <a:p>
            <a:pPr algn="l"/>
            <a:r>
              <a:rPr lang="en-GB" b="0" i="0" u="none" strike="noStrike" dirty="0">
                <a:solidFill>
                  <a:srgbClr val="000000"/>
                </a:solidFill>
                <a:effectLst/>
              </a:rPr>
              <a:t>Nicotine is a chemical that comes from tobacco plants. It’s found in cigarettes, vapes, and some other products. When people use these products, nicotine can get into their body.</a:t>
            </a:r>
          </a:p>
          <a:p>
            <a:pPr algn="l"/>
            <a:endParaRPr lang="en-GB" b="0" i="0" u="none" strike="noStrike" dirty="0">
              <a:solidFill>
                <a:srgbClr val="000000"/>
              </a:solidFill>
              <a:effectLst/>
            </a:endParaRPr>
          </a:p>
          <a:p>
            <a:pPr algn="l"/>
            <a:r>
              <a:rPr lang="en-GB" b="0" i="0" u="none" strike="noStrike" dirty="0">
                <a:solidFill>
                  <a:srgbClr val="000000"/>
                </a:solidFill>
                <a:effectLst/>
              </a:rPr>
              <a:t>Nicotine affects the brain by making it feel good for a little while, but it’s also very addictive. That means it’s hard to stop using it once </a:t>
            </a:r>
            <a:r>
              <a:rPr lang="en-GB" b="0" i="0" u="none" strike="noStrike" dirty="0" err="1">
                <a:solidFill>
                  <a:srgbClr val="000000"/>
                </a:solidFill>
                <a:effectLst/>
              </a:rPr>
              <a:t>once</a:t>
            </a:r>
            <a:r>
              <a:rPr lang="en-GB" b="0" i="0" u="none" strike="noStrike" dirty="0">
                <a:solidFill>
                  <a:srgbClr val="000000"/>
                </a:solidFill>
                <a:effectLst/>
              </a:rPr>
              <a:t> a person starts. Over time, it can harm the brain and body, especially in young people, because the brain is still developing until a person’s mid-20s.</a:t>
            </a:r>
          </a:p>
          <a:p>
            <a:pPr algn="l"/>
            <a:endParaRPr lang="en-GB" b="0" i="0" u="none" strike="noStrike" dirty="0">
              <a:solidFill>
                <a:srgbClr val="000000"/>
              </a:solidFill>
              <a:effectLst/>
            </a:endParaRPr>
          </a:p>
          <a:p>
            <a:pPr algn="l"/>
            <a:r>
              <a:rPr lang="en-GB" b="0" i="0" u="none" strike="noStrike" dirty="0">
                <a:solidFill>
                  <a:srgbClr val="000000"/>
                </a:solidFill>
                <a:effectLst/>
              </a:rPr>
              <a:t>Using nicotine can make it harder to focus, learn, and control emotions. It can also lead to serious health problems later, like heart and lung issues. That’s why it’s better to stay away from nicotine and make choices that keep your body and brain healthy.</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14128C6-D7F1-014A-8C4F-76CD20B55B5C}"/>
              </a:ext>
            </a:extLst>
          </p:cNvPr>
          <p:cNvSpPr>
            <a:spLocks noGrp="1"/>
          </p:cNvSpPr>
          <p:nvPr>
            <p:ph type="sldNum" sz="quarter" idx="10"/>
          </p:nvPr>
        </p:nvSpPr>
        <p:spPr/>
        <p:txBody>
          <a:bodyPr/>
          <a:lstStyle/>
          <a:p>
            <a:fld id="{C08248B4-05AC-4B1A-992B-69771E8850E2}" type="slidenum">
              <a:rPr lang="en-GB" smtClean="0"/>
              <a:t>13</a:t>
            </a:fld>
            <a:endParaRPr lang="en-GB"/>
          </a:p>
        </p:txBody>
      </p:sp>
    </p:spTree>
    <p:extLst>
      <p:ext uri="{BB962C8B-B14F-4D97-AF65-F5344CB8AC3E}">
        <p14:creationId xmlns:p14="http://schemas.microsoft.com/office/powerpoint/2010/main" val="3389221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CF016-629E-C4E5-2D75-E9346136D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620CF-6BB1-DD5A-4F4E-1D7ECAA02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6D458-7E85-5964-C6C1-50BCF5645C65}"/>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Information Slide: What is nicotine?</a:t>
            </a:r>
          </a:p>
          <a:p>
            <a:endParaRPr lang="en-US" sz="1200" dirty="0">
              <a:latin typeface="Arial" panose="020B0604020202020204" pitchFamily="34" charset="0"/>
              <a:cs typeface="Arial" panose="020B0604020202020204" pitchFamily="34" charset="0"/>
            </a:endParaRPr>
          </a:p>
          <a:p>
            <a:pPr algn="l"/>
            <a:r>
              <a:rPr lang="en-US" sz="1200" b="0" i="0" u="none" strike="noStrike" dirty="0">
                <a:solidFill>
                  <a:srgbClr val="000000"/>
                </a:solidFill>
                <a:effectLst/>
                <a:latin typeface="Arial" panose="020B0604020202020204" pitchFamily="34" charset="0"/>
                <a:cs typeface="Arial" panose="020B0604020202020204" pitchFamily="34" charset="0"/>
              </a:rPr>
              <a:t>Teacher shares with young people. </a:t>
            </a:r>
          </a:p>
          <a:p>
            <a:pPr algn="l"/>
            <a:endParaRPr lang="en-GB" dirty="0"/>
          </a:p>
          <a:p>
            <a:pPr algn="l"/>
            <a:r>
              <a:rPr lang="en-GB" dirty="0"/>
              <a:t>Teachers should be mindful that some pupils may have family members who vape and might feel worried. </a:t>
            </a:r>
          </a:p>
          <a:p>
            <a:pPr algn="l"/>
            <a:endParaRPr lang="en-US" dirty="0">
              <a:latin typeface="Arial" panose="020B0604020202020204" pitchFamily="34" charset="0"/>
              <a:cs typeface="Arial" panose="020B0604020202020204" pitchFamily="34" charset="0"/>
            </a:endParaRPr>
          </a:p>
          <a:p>
            <a:pPr algn="l"/>
            <a:r>
              <a:rPr lang="en-GB" b="0" i="0" u="none" strike="noStrike" dirty="0">
                <a:solidFill>
                  <a:srgbClr val="000000"/>
                </a:solidFill>
                <a:effectLst/>
              </a:rPr>
              <a:t>Nicotine is a chemical that comes from tobacco plants. It’s found in cigarettes, vapes, and some other products. When people use these products, nicotine can get into their body.</a:t>
            </a:r>
          </a:p>
          <a:p>
            <a:pPr algn="l"/>
            <a:endParaRPr lang="en-GB" b="0" i="0" u="none" strike="noStrike" dirty="0">
              <a:solidFill>
                <a:srgbClr val="000000"/>
              </a:solidFill>
              <a:effectLst/>
            </a:endParaRPr>
          </a:p>
          <a:p>
            <a:pPr algn="l"/>
            <a:r>
              <a:rPr lang="en-GB" b="0" i="0" u="none" strike="noStrike" dirty="0">
                <a:solidFill>
                  <a:srgbClr val="000000"/>
                </a:solidFill>
                <a:effectLst/>
              </a:rPr>
              <a:t>Nicotine affects the brain by making it feel good for a little while, but it’s also very addictive. That means it’s hard to stop using it once </a:t>
            </a:r>
            <a:r>
              <a:rPr lang="en-GB" b="0" i="0" u="none" strike="noStrike" dirty="0" err="1">
                <a:solidFill>
                  <a:srgbClr val="000000"/>
                </a:solidFill>
                <a:effectLst/>
              </a:rPr>
              <a:t>once</a:t>
            </a:r>
            <a:r>
              <a:rPr lang="en-GB" b="0" i="0" u="none" strike="noStrike" dirty="0">
                <a:solidFill>
                  <a:srgbClr val="000000"/>
                </a:solidFill>
                <a:effectLst/>
              </a:rPr>
              <a:t> a person starts. Over time, it can harm the brain and body, especially in young people, because the brain is still developing until a person’s mid-20s.</a:t>
            </a:r>
          </a:p>
          <a:p>
            <a:pPr algn="l"/>
            <a:endParaRPr lang="en-GB" b="0" i="0" u="none" strike="noStrike" dirty="0">
              <a:solidFill>
                <a:srgbClr val="000000"/>
              </a:solidFill>
              <a:effectLst/>
            </a:endParaRPr>
          </a:p>
          <a:p>
            <a:pPr algn="l"/>
            <a:r>
              <a:rPr lang="en-GB" b="0" i="0" u="none" strike="noStrike" dirty="0">
                <a:solidFill>
                  <a:srgbClr val="000000"/>
                </a:solidFill>
                <a:effectLst/>
              </a:rPr>
              <a:t>Using nicotine can make it harder to focus, learn, and control emotions. It can also lead to serious health problems later, like heart and lung issues. That’s why it’s better to stay away from nicotine and make choices that keep your body and brain healthy.</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A9EC59E-70AB-6ACF-2488-71BFD049E9E5}"/>
              </a:ext>
            </a:extLst>
          </p:cNvPr>
          <p:cNvSpPr>
            <a:spLocks noGrp="1"/>
          </p:cNvSpPr>
          <p:nvPr>
            <p:ph type="sldNum" sz="quarter" idx="10"/>
          </p:nvPr>
        </p:nvSpPr>
        <p:spPr/>
        <p:txBody>
          <a:bodyPr/>
          <a:lstStyle/>
          <a:p>
            <a:fld id="{C08248B4-05AC-4B1A-992B-69771E8850E2}" type="slidenum">
              <a:rPr lang="en-GB" smtClean="0"/>
              <a:t>14</a:t>
            </a:fld>
            <a:endParaRPr lang="en-GB"/>
          </a:p>
        </p:txBody>
      </p:sp>
    </p:spTree>
    <p:extLst>
      <p:ext uri="{BB962C8B-B14F-4D97-AF65-F5344CB8AC3E}">
        <p14:creationId xmlns:p14="http://schemas.microsoft.com/office/powerpoint/2010/main" val="3682593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924AE-247E-367B-2B53-A94D5F0C6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C2790-89E7-7EE7-FD2D-CE733EBB6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61D73-1D7F-18F3-69A9-BC58982AA77B}"/>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Information Slide: Nicotine Withdrawal</a:t>
            </a:r>
            <a:endParaRPr lang="en-US" sz="1200" b="0" i="0" u="none" strike="noStrike" dirty="0">
              <a:solidFill>
                <a:schemeClr val="tx1"/>
              </a:solidFill>
              <a:effectLst/>
              <a:latin typeface="Arial" panose="020B0604020202020204" pitchFamily="34" charset="0"/>
              <a:cs typeface="Arial" panose="020B0604020202020204" pitchFamily="34" charset="0"/>
            </a:endParaRPr>
          </a:p>
          <a:p>
            <a:r>
              <a:rPr lang="en-US" sz="1200" b="0" i="0" u="none" strike="noStrike" dirty="0">
                <a:solidFill>
                  <a:srgbClr val="000000"/>
                </a:solidFill>
                <a:effectLst/>
                <a:latin typeface="Arial" panose="020B0604020202020204" pitchFamily="34" charset="0"/>
                <a:cs typeface="Arial" panose="020B0604020202020204" pitchFamily="34" charset="0"/>
              </a:rPr>
              <a:t>Teacher shares information with young people.  This slide introduces the concept of something being addictive.  </a:t>
            </a:r>
          </a:p>
          <a:p>
            <a:endParaRPr lang="en-US" sz="1200" b="0" i="0" u="none" strike="noStrike" dirty="0">
              <a:solidFill>
                <a:srgbClr val="000000"/>
              </a:solidFill>
              <a:effectLst/>
              <a:latin typeface="Arial" panose="020B0604020202020204" pitchFamily="34" charset="0"/>
              <a:cs typeface="Arial" panose="020B0604020202020204" pitchFamily="34" charset="0"/>
            </a:endParaRPr>
          </a:p>
          <a:p>
            <a:r>
              <a:rPr lang="en-GB" b="1" dirty="0"/>
              <a:t>Teacher Explanation – What does “addictive” mean?</a:t>
            </a:r>
          </a:p>
          <a:p>
            <a:endParaRPr lang="en-GB" b="1" dirty="0"/>
          </a:p>
          <a:p>
            <a:r>
              <a:rPr lang="en-GB" dirty="0"/>
              <a:t>“Addictive” means something that makes a person’s body or brain </a:t>
            </a:r>
            <a:r>
              <a:rPr lang="en-GB" b="1" dirty="0"/>
              <a:t>want more and more of it</a:t>
            </a:r>
            <a:r>
              <a:rPr lang="en-GB" dirty="0"/>
              <a:t>, even if it’s not good for them.</a:t>
            </a:r>
          </a:p>
          <a:p>
            <a:endParaRPr lang="en-GB" dirty="0"/>
          </a:p>
          <a:p>
            <a:r>
              <a:rPr lang="en-GB" dirty="0"/>
              <a:t>Some thing, like nicotine, can </a:t>
            </a:r>
            <a:r>
              <a:rPr lang="en-GB" b="1" dirty="0"/>
              <a:t>trick the brain</a:t>
            </a:r>
            <a:r>
              <a:rPr lang="en-GB" dirty="0"/>
              <a:t> into thinking it makes someone feel good or relaxed. After using it for a while, the brain starts to </a:t>
            </a:r>
            <a:r>
              <a:rPr lang="en-GB" b="1" dirty="0"/>
              <a:t>crave</a:t>
            </a:r>
            <a:r>
              <a:rPr lang="en-GB" dirty="0"/>
              <a:t> it and it then becomes </a:t>
            </a:r>
            <a:r>
              <a:rPr lang="en-GB" b="1" dirty="0"/>
              <a:t>hard to stop</a:t>
            </a:r>
            <a:r>
              <a:rPr lang="en-GB" dirty="0"/>
              <a:t>.</a:t>
            </a:r>
          </a:p>
          <a:p>
            <a:endParaRPr lang="en-GB" dirty="0"/>
          </a:p>
          <a:p>
            <a:r>
              <a:rPr lang="en-GB" dirty="0"/>
              <a:t>When someone tries to stop using something addictive, they might feel uncomfortable, sad, or grumpy—that’s because their body is </a:t>
            </a:r>
            <a:r>
              <a:rPr lang="en-GB" b="1" dirty="0"/>
              <a:t>used to having it</a:t>
            </a:r>
            <a:r>
              <a:rPr lang="en-GB" dirty="0"/>
              <a:t> and needs time to adjust.</a:t>
            </a:r>
          </a:p>
          <a:p>
            <a:endParaRPr lang="en-GB" dirty="0"/>
          </a:p>
          <a:p>
            <a:r>
              <a:rPr lang="en-GB" dirty="0"/>
              <a:t>You could say:</a:t>
            </a:r>
          </a:p>
          <a:p>
            <a:r>
              <a:rPr lang="en-GB" dirty="0"/>
              <a:t>“Addictive means it’s really hard to stop using something once you start, because your brain keeps telling you that you need it—even when you don’t.”</a:t>
            </a:r>
          </a:p>
          <a:p>
            <a:endParaRPr lang="en-GB" dirty="0"/>
          </a:p>
          <a:p>
            <a:r>
              <a:rPr lang="en-GB" b="1" dirty="0"/>
              <a:t>Example for context:</a:t>
            </a:r>
            <a:endParaRPr lang="en-GB" dirty="0"/>
          </a:p>
          <a:p>
            <a:r>
              <a:rPr lang="en-GB" dirty="0"/>
              <a:t>“Nicotine, which is in vapes, is addictive. When people start using it, their brain gets used to it. Later, even if they want to quit, their body might make them feel like they need more.”</a:t>
            </a:r>
          </a:p>
          <a:p>
            <a:endParaRPr lang="en-US" sz="1200" b="0" i="0" u="none" strike="noStrike"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16042F5-2737-4D97-F580-B3FE265FF533}"/>
              </a:ext>
            </a:extLst>
          </p:cNvPr>
          <p:cNvSpPr>
            <a:spLocks noGrp="1"/>
          </p:cNvSpPr>
          <p:nvPr>
            <p:ph type="sldNum" sz="quarter" idx="10"/>
          </p:nvPr>
        </p:nvSpPr>
        <p:spPr/>
        <p:txBody>
          <a:bodyPr/>
          <a:lstStyle/>
          <a:p>
            <a:fld id="{C08248B4-05AC-4B1A-992B-69771E8850E2}" type="slidenum">
              <a:rPr lang="en-GB" smtClean="0"/>
              <a:t>15</a:t>
            </a:fld>
            <a:endParaRPr lang="en-GB"/>
          </a:p>
        </p:txBody>
      </p:sp>
    </p:spTree>
    <p:extLst>
      <p:ext uri="{BB962C8B-B14F-4D97-AF65-F5344CB8AC3E}">
        <p14:creationId xmlns:p14="http://schemas.microsoft.com/office/powerpoint/2010/main" val="2365208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Information Slide: Vapes: What are they?</a:t>
            </a:r>
          </a:p>
          <a:p>
            <a:endParaRPr lang="en-US" sz="1200" dirty="0">
              <a:latin typeface="Arial" panose="020B0604020202020204" pitchFamily="34" charset="0"/>
              <a:cs typeface="Arial" panose="020B0604020202020204" pitchFamily="34" charset="0"/>
            </a:endParaRPr>
          </a:p>
          <a:p>
            <a:pPr algn="l"/>
            <a:r>
              <a:rPr lang="en-US" sz="1200" b="0" i="0" u="none" strike="noStrike" dirty="0">
                <a:solidFill>
                  <a:srgbClr val="000000"/>
                </a:solidFill>
                <a:effectLst/>
                <a:latin typeface="Arial" panose="020B0604020202020204" pitchFamily="34" charset="0"/>
                <a:cs typeface="Arial" panose="020B0604020202020204" pitchFamily="34" charset="0"/>
              </a:rPr>
              <a:t>Teacher shares information with young people.  </a:t>
            </a:r>
          </a:p>
        </p:txBody>
      </p:sp>
      <p:sp>
        <p:nvSpPr>
          <p:cNvPr id="4" name="Slide Number Placeholder 3"/>
          <p:cNvSpPr>
            <a:spLocks noGrp="1"/>
          </p:cNvSpPr>
          <p:nvPr>
            <p:ph type="sldNum" sz="quarter" idx="5"/>
          </p:nvPr>
        </p:nvSpPr>
        <p:spPr/>
        <p:txBody>
          <a:bodyPr/>
          <a:lstStyle/>
          <a:p>
            <a:fld id="{4EE77BF9-CDD1-754D-A4CD-37869311AAB9}" type="slidenum">
              <a:rPr lang="en-US" smtClean="0"/>
              <a:t>16</a:t>
            </a:fld>
            <a:endParaRPr lang="en-US"/>
          </a:p>
        </p:txBody>
      </p:sp>
    </p:spTree>
    <p:extLst>
      <p:ext uri="{BB962C8B-B14F-4D97-AF65-F5344CB8AC3E}">
        <p14:creationId xmlns:p14="http://schemas.microsoft.com/office/powerpoint/2010/main" val="4157900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Discussion Slide: Vapes: What’s inside?</a:t>
            </a:r>
          </a:p>
          <a:p>
            <a:endParaRPr lang="en-US" sz="1200" dirty="0">
              <a:latin typeface="Arial" panose="020B0604020202020204" pitchFamily="34" charset="0"/>
              <a:cs typeface="Arial" panose="020B0604020202020204" pitchFamily="34" charset="0"/>
            </a:endParaRPr>
          </a:p>
          <a:p>
            <a:pPr algn="l"/>
            <a:r>
              <a:rPr lang="en-US" sz="1200" b="0" i="0" u="none" strike="noStrike" dirty="0">
                <a:solidFill>
                  <a:srgbClr val="000000"/>
                </a:solidFill>
                <a:effectLst/>
                <a:latin typeface="Arial" panose="020B0604020202020204" pitchFamily="34" charset="0"/>
                <a:cs typeface="Arial" panose="020B0604020202020204" pitchFamily="34" charset="0"/>
              </a:rPr>
              <a:t>Teacher asks young people if they know what is inside a vape.  Answers are on next slide.</a:t>
            </a:r>
          </a:p>
        </p:txBody>
      </p:sp>
      <p:sp>
        <p:nvSpPr>
          <p:cNvPr id="4" name="Slide Number Placeholder 3"/>
          <p:cNvSpPr>
            <a:spLocks noGrp="1"/>
          </p:cNvSpPr>
          <p:nvPr>
            <p:ph type="sldNum" sz="quarter" idx="5"/>
          </p:nvPr>
        </p:nvSpPr>
        <p:spPr/>
        <p:txBody>
          <a:bodyPr/>
          <a:lstStyle/>
          <a:p>
            <a:fld id="{4EE77BF9-CDD1-754D-A4CD-37869311AAB9}" type="slidenum">
              <a:rPr lang="en-US" smtClean="0"/>
              <a:t>17</a:t>
            </a:fld>
            <a:endParaRPr lang="en-US"/>
          </a:p>
        </p:txBody>
      </p:sp>
    </p:spTree>
    <p:extLst>
      <p:ext uri="{BB962C8B-B14F-4D97-AF65-F5344CB8AC3E}">
        <p14:creationId xmlns:p14="http://schemas.microsoft.com/office/powerpoint/2010/main" val="3177054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A9604-52E7-A960-544E-EA25D5CCA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27126-B19D-24B9-1891-B8F5FBEC74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87BFA-844D-4052-FB03-B8B708A3450E}"/>
              </a:ext>
            </a:extLst>
          </p:cNvPr>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Information Slide: Vapes: What’s inside?</a:t>
            </a:r>
          </a:p>
          <a:p>
            <a:endParaRPr lang="en-US" sz="1200" dirty="0">
              <a:latin typeface="Arial" panose="020B0604020202020204" pitchFamily="34" charset="0"/>
              <a:cs typeface="Arial" panose="020B0604020202020204" pitchFamily="34" charset="0"/>
            </a:endParaRPr>
          </a:p>
          <a:p>
            <a:pPr algn="l"/>
            <a:r>
              <a:rPr lang="en-US" sz="1200" b="0" i="0" u="none" strike="noStrike" dirty="0">
                <a:solidFill>
                  <a:srgbClr val="000000"/>
                </a:solidFill>
                <a:effectLst/>
                <a:latin typeface="Arial" panose="020B0604020202020204" pitchFamily="34" charset="0"/>
                <a:cs typeface="Arial" panose="020B0604020202020204" pitchFamily="34" charset="0"/>
              </a:rPr>
              <a:t>Teacher shares information with young people.  </a:t>
            </a:r>
          </a:p>
        </p:txBody>
      </p:sp>
      <p:sp>
        <p:nvSpPr>
          <p:cNvPr id="4" name="Slide Number Placeholder 3">
            <a:extLst>
              <a:ext uri="{FF2B5EF4-FFF2-40B4-BE49-F238E27FC236}">
                <a16:creationId xmlns:a16="http://schemas.microsoft.com/office/drawing/2014/main" id="{329A230B-C379-B7AA-5A02-67C4A25B908B}"/>
              </a:ext>
            </a:extLst>
          </p:cNvPr>
          <p:cNvSpPr>
            <a:spLocks noGrp="1"/>
          </p:cNvSpPr>
          <p:nvPr>
            <p:ph type="sldNum" sz="quarter" idx="5"/>
          </p:nvPr>
        </p:nvSpPr>
        <p:spPr/>
        <p:txBody>
          <a:bodyPr/>
          <a:lstStyle/>
          <a:p>
            <a:fld id="{4EE77BF9-CDD1-754D-A4CD-37869311AAB9}" type="slidenum">
              <a:rPr lang="en-US" smtClean="0"/>
              <a:t>18</a:t>
            </a:fld>
            <a:endParaRPr lang="en-US"/>
          </a:p>
        </p:txBody>
      </p:sp>
    </p:spTree>
    <p:extLst>
      <p:ext uri="{BB962C8B-B14F-4D97-AF65-F5344CB8AC3E}">
        <p14:creationId xmlns:p14="http://schemas.microsoft.com/office/powerpoint/2010/main" val="2869511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Information Slide: How can vaping affect someone’s health?</a:t>
            </a:r>
          </a:p>
          <a:p>
            <a:endParaRPr lang="en-GB" dirty="0"/>
          </a:p>
          <a:p>
            <a:r>
              <a:rPr lang="en-GB" dirty="0"/>
              <a:t>Teacher shares information with young people. </a:t>
            </a:r>
          </a:p>
          <a:p>
            <a:endParaRPr lang="en-GB" dirty="0"/>
          </a:p>
          <a:p>
            <a:r>
              <a:rPr lang="en-GB" b="1" dirty="0"/>
              <a:t>Key Points:</a:t>
            </a:r>
            <a:endParaRPr lang="en-GB" dirty="0"/>
          </a:p>
          <a:p>
            <a:r>
              <a:rPr lang="en-GB" dirty="0"/>
              <a:t>Vapes can contain </a:t>
            </a:r>
            <a:r>
              <a:rPr lang="en-GB" b="1" dirty="0"/>
              <a:t>harmful chemicals</a:t>
            </a:r>
            <a:r>
              <a:rPr lang="en-GB" dirty="0"/>
              <a:t> that can </a:t>
            </a:r>
            <a:r>
              <a:rPr lang="en-GB" b="1" dirty="0"/>
              <a:t>irritate the lungs.</a:t>
            </a:r>
            <a:endParaRPr lang="en-GB" dirty="0"/>
          </a:p>
          <a:p>
            <a:r>
              <a:rPr lang="en-GB" dirty="0"/>
              <a:t>These chemicals can make the lungs </a:t>
            </a:r>
            <a:r>
              <a:rPr lang="en-GB" b="1" dirty="0"/>
              <a:t>sore, inflamed, and less able to take in oxygen.</a:t>
            </a:r>
            <a:endParaRPr lang="en-GB" dirty="0"/>
          </a:p>
          <a:p>
            <a:r>
              <a:rPr lang="en-GB" dirty="0"/>
              <a:t>People who vape may find it </a:t>
            </a:r>
            <a:r>
              <a:rPr lang="en-GB" b="1" dirty="0"/>
              <a:t>harder to breathe</a:t>
            </a:r>
            <a:r>
              <a:rPr lang="en-GB" dirty="0"/>
              <a:t>—especially when running or playing sports.</a:t>
            </a:r>
          </a:p>
          <a:p>
            <a:r>
              <a:rPr lang="en-GB" dirty="0"/>
              <a:t>Vaping can also </a:t>
            </a:r>
            <a:r>
              <a:rPr lang="en-GB" b="1" dirty="0"/>
              <a:t>cause coughing, chest tightness, and shortness of breath.</a:t>
            </a:r>
            <a:endParaRPr lang="en-GB" dirty="0"/>
          </a:p>
          <a:p>
            <a:r>
              <a:rPr lang="en-GB" dirty="0"/>
              <a:t>Explain that </a:t>
            </a:r>
            <a:r>
              <a:rPr lang="en-GB" b="1" dirty="0"/>
              <a:t>healthy lungs are strong and clean</a:t>
            </a:r>
            <a:r>
              <a:rPr lang="en-GB" dirty="0"/>
              <a:t>, but vaping makes them </a:t>
            </a:r>
            <a:r>
              <a:rPr lang="en-GB" b="1" dirty="0"/>
              <a:t>weaker and less efficient.</a:t>
            </a:r>
            <a:endParaRPr lang="en-GB" dirty="0"/>
          </a:p>
          <a:p>
            <a:endParaRPr lang="en-GB" dirty="0"/>
          </a:p>
        </p:txBody>
      </p:sp>
      <p:sp>
        <p:nvSpPr>
          <p:cNvPr id="4" name="Slide Number Placeholder 3"/>
          <p:cNvSpPr>
            <a:spLocks noGrp="1"/>
          </p:cNvSpPr>
          <p:nvPr>
            <p:ph type="sldNum" sz="quarter" idx="5"/>
          </p:nvPr>
        </p:nvSpPr>
        <p:spPr/>
        <p:txBody>
          <a:bodyPr/>
          <a:lstStyle/>
          <a:p>
            <a:fld id="{7ED2583B-0416-4875-B919-A7A9CBD1C777}" type="slidenum">
              <a:rPr lang="en-GB" smtClean="0"/>
              <a:t>19</a:t>
            </a:fld>
            <a:endParaRPr lang="en-GB"/>
          </a:p>
        </p:txBody>
      </p:sp>
    </p:spTree>
    <p:extLst>
      <p:ext uri="{BB962C8B-B14F-4D97-AF65-F5344CB8AC3E}">
        <p14:creationId xmlns:p14="http://schemas.microsoft.com/office/powerpoint/2010/main" val="3526686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solidFill>
                  <a:srgbClr val="000000"/>
                </a:solidFill>
                <a:effectLst/>
                <a:latin typeface="Aptos" panose="020B0004020202020204" pitchFamily="34" charset="0"/>
              </a:rPr>
              <a:t>Discussion Slide:</a:t>
            </a:r>
            <a:r>
              <a:rPr lang="en-GB" sz="1200" b="1" i="0" dirty="0">
                <a:solidFill>
                  <a:srgbClr val="000000"/>
                </a:solidFill>
                <a:effectLst/>
                <a:latin typeface="Aptos" panose="020B0004020202020204" pitchFamily="34" charset="0"/>
              </a:rPr>
              <a:t> Ground Rules for Learning</a:t>
            </a:r>
            <a:r>
              <a:rPr lang="en-GB" sz="1200" b="0" i="0" dirty="0">
                <a:solidFill>
                  <a:srgbClr val="000000"/>
                </a:solidFill>
                <a:effectLst/>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aim of this slide is to establish expectations to ensure all pupils can effectively participate in the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each “ground rule” with the class. Teachers can check </a:t>
            </a:r>
            <a:r>
              <a:rPr lang="en-US" b="0" dirty="0"/>
              <a:t>pupils’ understanding of the ground rules by asking them for a thumbs-up to confirm their agreement. It is important to note that some pupils may know adults who vape. Information about how vaping affects health might cause concern for these pupils. Teachers should be mindful of this and remind them they can speak to a "Trusted Adult" refer to the symbol to support discussing this. Teachers may wish to remind pupils of what a trusted adult is and provide examples, such as a parent, teacher, or other member of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slides also include an opportunity to ask pupils if there are any additional ground rules they wish to add.</a:t>
            </a:r>
            <a:endParaRPr lang="en-US" dirty="0">
              <a:ea typeface="Calibri" panose="020F0502020204030204"/>
              <a:cs typeface="Calibri" panose="020F0502020204030204"/>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08248B4-05AC-4B1A-992B-69771E8850E2}" type="slidenum">
              <a:rPr lang="en-GB" smtClean="0"/>
              <a:t>2</a:t>
            </a:fld>
            <a:endParaRPr lang="en-GB"/>
          </a:p>
        </p:txBody>
      </p:sp>
    </p:spTree>
    <p:extLst>
      <p:ext uri="{BB962C8B-B14F-4D97-AF65-F5344CB8AC3E}">
        <p14:creationId xmlns:p14="http://schemas.microsoft.com/office/powerpoint/2010/main" val="4152303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Information Slide: How can vaping affect someone’s health?</a:t>
            </a:r>
          </a:p>
          <a:p>
            <a:r>
              <a:rPr lang="en-GB" dirty="0"/>
              <a:t>Teacher shares information with young people.</a:t>
            </a:r>
          </a:p>
          <a:p>
            <a:endParaRPr lang="en-GB" dirty="0"/>
          </a:p>
          <a:p>
            <a:r>
              <a:rPr lang="en-GB" b="1" dirty="0"/>
              <a:t>Key Points:</a:t>
            </a:r>
            <a:endParaRPr lang="en-GB" dirty="0"/>
          </a:p>
          <a:p>
            <a:r>
              <a:rPr lang="en-GB" b="1" dirty="0"/>
              <a:t>Nicotine</a:t>
            </a:r>
            <a:r>
              <a:rPr lang="en-GB" dirty="0"/>
              <a:t> in vapes can make the </a:t>
            </a:r>
            <a:r>
              <a:rPr lang="en-GB" b="1" dirty="0"/>
              <a:t>heartbeat faster</a:t>
            </a:r>
            <a:r>
              <a:rPr lang="en-GB" dirty="0"/>
              <a:t> than normal. This puts </a:t>
            </a:r>
            <a:r>
              <a:rPr lang="en-GB" b="1" dirty="0"/>
              <a:t>extra stress</a:t>
            </a:r>
            <a:r>
              <a:rPr lang="en-GB" dirty="0"/>
              <a:t> on the heart and blood vessels.</a:t>
            </a:r>
          </a:p>
          <a:p>
            <a:r>
              <a:rPr lang="en-GB" dirty="0"/>
              <a:t>When the heart has to work harder, it can leave a person feeling </a:t>
            </a:r>
            <a:r>
              <a:rPr lang="en-GB" b="1" dirty="0"/>
              <a:t>tired, dizzy, or weak</a:t>
            </a:r>
            <a:r>
              <a:rPr lang="en-GB" dirty="0"/>
              <a:t>.</a:t>
            </a:r>
          </a:p>
          <a:p>
            <a:r>
              <a:rPr lang="en-GB" dirty="0"/>
              <a:t>Vaping can also make it </a:t>
            </a:r>
            <a:r>
              <a:rPr lang="en-GB" b="1" dirty="0"/>
              <a:t>harder to stay active</a:t>
            </a:r>
            <a:r>
              <a:rPr lang="en-GB" dirty="0"/>
              <a:t>, because the body has to work overtime to pump blood and oxygen.</a:t>
            </a:r>
          </a:p>
          <a:p>
            <a:r>
              <a:rPr lang="en-GB" dirty="0"/>
              <a:t>For young people, whose hearts and bodies are still </a:t>
            </a:r>
            <a:r>
              <a:rPr lang="en-GB" b="1" dirty="0"/>
              <a:t>growing and developing</a:t>
            </a:r>
            <a:r>
              <a:rPr lang="en-GB" dirty="0"/>
              <a:t>, vaping can interfere with healthy growth.</a:t>
            </a:r>
          </a:p>
          <a:p>
            <a:r>
              <a:rPr lang="en-GB" dirty="0"/>
              <a:t>Reinforce that </a:t>
            </a:r>
            <a:r>
              <a:rPr lang="en-GB" b="1" dirty="0"/>
              <a:t>a healthy heart</a:t>
            </a:r>
            <a:r>
              <a:rPr lang="en-GB" dirty="0"/>
              <a:t> helps with energy, sports, and overall well-being, and vaping works against that.</a:t>
            </a:r>
          </a:p>
          <a:p>
            <a:br>
              <a:rPr lang="en-GB" dirty="0"/>
            </a:br>
            <a:r>
              <a:rPr lang="en-GB" dirty="0"/>
              <a:t>Relate this topic to real-life activities: running, playing, dancing, or any movement that makes the heart stronger. Explain that </a:t>
            </a:r>
            <a:r>
              <a:rPr lang="en-GB" b="1" dirty="0"/>
              <a:t>vaping does the opposite</a:t>
            </a:r>
            <a:r>
              <a:rPr lang="en-GB" dirty="0"/>
              <a:t>—it makes the heart work too hard for the wrong reasons. Encourage pupils to think of ways they can keep their heart healthy, like staying active, eating well, and making smart choices.</a:t>
            </a:r>
          </a:p>
          <a:p>
            <a:endParaRPr lang="en-GB" dirty="0"/>
          </a:p>
        </p:txBody>
      </p:sp>
      <p:sp>
        <p:nvSpPr>
          <p:cNvPr id="4" name="Slide Number Placeholder 3"/>
          <p:cNvSpPr>
            <a:spLocks noGrp="1"/>
          </p:cNvSpPr>
          <p:nvPr>
            <p:ph type="sldNum" sz="quarter" idx="5"/>
          </p:nvPr>
        </p:nvSpPr>
        <p:spPr/>
        <p:txBody>
          <a:bodyPr/>
          <a:lstStyle/>
          <a:p>
            <a:fld id="{7ED2583B-0416-4875-B919-A7A9CBD1C777}" type="slidenum">
              <a:rPr lang="en-GB" smtClean="0"/>
              <a:t>20</a:t>
            </a:fld>
            <a:endParaRPr lang="en-GB"/>
          </a:p>
        </p:txBody>
      </p:sp>
    </p:spTree>
    <p:extLst>
      <p:ext uri="{BB962C8B-B14F-4D97-AF65-F5344CB8AC3E}">
        <p14:creationId xmlns:p14="http://schemas.microsoft.com/office/powerpoint/2010/main" val="3339779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Information Slide: How can vaping affect someone’s health? </a:t>
            </a:r>
          </a:p>
          <a:p>
            <a:r>
              <a:rPr lang="en-GB" dirty="0"/>
              <a:t>Teacher shares information with young people.</a:t>
            </a:r>
          </a:p>
          <a:p>
            <a:endParaRPr lang="en-GB" dirty="0"/>
          </a:p>
          <a:p>
            <a:r>
              <a:rPr lang="en-GB" b="1" dirty="0"/>
              <a:t>Key Points:</a:t>
            </a:r>
            <a:endParaRPr lang="en-GB" dirty="0"/>
          </a:p>
          <a:p>
            <a:r>
              <a:rPr lang="en-GB" dirty="0"/>
              <a:t>Nicotine can </a:t>
            </a:r>
            <a:r>
              <a:rPr lang="en-GB" b="0" dirty="0"/>
              <a:t>cause </a:t>
            </a:r>
            <a:r>
              <a:rPr lang="en-GB" dirty="0"/>
              <a:t>gum disease. </a:t>
            </a:r>
          </a:p>
          <a:p>
            <a:r>
              <a:rPr lang="en-GB" dirty="0"/>
              <a:t>Vaping can lead to </a:t>
            </a:r>
            <a:r>
              <a:rPr lang="en-GB" b="1" dirty="0"/>
              <a:t>bad breath</a:t>
            </a:r>
            <a:r>
              <a:rPr lang="en-GB" dirty="0"/>
              <a:t> because it dries out the mouth and allows bacteria to grow more easily.</a:t>
            </a:r>
          </a:p>
          <a:p>
            <a:r>
              <a:rPr lang="en-GB" dirty="0"/>
              <a:t>Over time, gum disease can make </a:t>
            </a:r>
            <a:r>
              <a:rPr lang="en-GB" b="1" dirty="0"/>
              <a:t>teeth weaker and less healthy</a:t>
            </a:r>
            <a:r>
              <a:rPr lang="en-GB" dirty="0"/>
              <a:t>, increasing the risk of cavities and tooth loss.  Good mouth health helps people eat, smile, and speak comfortably.  Reinforce that a </a:t>
            </a:r>
            <a:r>
              <a:rPr lang="en-GB" b="1" dirty="0"/>
              <a:t>healthy smile</a:t>
            </a:r>
            <a:r>
              <a:rPr lang="en-GB" dirty="0"/>
              <a:t> comes from brushing, eating well, and staying away from things like vaping that hurt the mouth.</a:t>
            </a:r>
          </a:p>
          <a:p>
            <a:endParaRPr lang="en-GB" dirty="0"/>
          </a:p>
        </p:txBody>
      </p:sp>
      <p:sp>
        <p:nvSpPr>
          <p:cNvPr id="4" name="Slide Number Placeholder 3"/>
          <p:cNvSpPr>
            <a:spLocks noGrp="1"/>
          </p:cNvSpPr>
          <p:nvPr>
            <p:ph type="sldNum" sz="quarter" idx="5"/>
          </p:nvPr>
        </p:nvSpPr>
        <p:spPr/>
        <p:txBody>
          <a:bodyPr/>
          <a:lstStyle/>
          <a:p>
            <a:fld id="{7ED2583B-0416-4875-B919-A7A9CBD1C777}" type="slidenum">
              <a:rPr lang="en-GB" smtClean="0"/>
              <a:t>21</a:t>
            </a:fld>
            <a:endParaRPr lang="en-GB"/>
          </a:p>
        </p:txBody>
      </p:sp>
    </p:spTree>
    <p:extLst>
      <p:ext uri="{BB962C8B-B14F-4D97-AF65-F5344CB8AC3E}">
        <p14:creationId xmlns:p14="http://schemas.microsoft.com/office/powerpoint/2010/main" val="1596312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ea typeface="Calibri"/>
                <a:cs typeface="Calibri"/>
              </a:rPr>
              <a:t>Discussion Slide: How can vaping affect someone’s health?</a:t>
            </a:r>
          </a:p>
          <a:p>
            <a:endParaRPr lang="en-US" b="1" i="1" dirty="0">
              <a:ea typeface="Calibri"/>
              <a:cs typeface="Calibri"/>
            </a:endParaRPr>
          </a:p>
          <a:p>
            <a:r>
              <a:rPr lang="en-US" dirty="0"/>
              <a:t>Using their knowledge about nicotine addiction, withdrawal, and the harmful chemicals contained in vapes, pupils can </a:t>
            </a:r>
            <a:r>
              <a:rPr lang="en-US" dirty="0" err="1"/>
              <a:t>summarise</a:t>
            </a:r>
            <a:r>
              <a:rPr lang="en-US" dirty="0"/>
              <a:t> some of the immediate and long-term effects of vaping covered so far in this lesson. </a:t>
            </a:r>
            <a:endParaRPr lang="en-US" b="1" dirty="0">
              <a:ea typeface="Calibri"/>
              <a:cs typeface="Calibri"/>
            </a:endParaRPr>
          </a:p>
        </p:txBody>
      </p:sp>
      <p:sp>
        <p:nvSpPr>
          <p:cNvPr id="4" name="Slide Number Placeholder 3"/>
          <p:cNvSpPr>
            <a:spLocks noGrp="1"/>
          </p:cNvSpPr>
          <p:nvPr>
            <p:ph type="sldNum" sz="quarter" idx="5"/>
          </p:nvPr>
        </p:nvSpPr>
        <p:spPr/>
        <p:txBody>
          <a:bodyPr/>
          <a:lstStyle/>
          <a:p>
            <a:fld id="{7ED2583B-0416-4875-B919-A7A9CBD1C777}" type="slidenum">
              <a:rPr lang="en-GB" smtClean="0"/>
              <a:t>22</a:t>
            </a:fld>
            <a:endParaRPr lang="en-GB"/>
          </a:p>
        </p:txBody>
      </p:sp>
    </p:spTree>
    <p:extLst>
      <p:ext uri="{BB962C8B-B14F-4D97-AF65-F5344CB8AC3E}">
        <p14:creationId xmlns:p14="http://schemas.microsoft.com/office/powerpoint/2010/main" val="3957621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1E1D3-5648-D1E7-0854-A6461B470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B75DC-186A-0A19-0DFB-F1868AA864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62DD0-1DFD-17EC-BE8A-2FC578138C6C}"/>
              </a:ext>
            </a:extLst>
          </p:cNvPr>
          <p:cNvSpPr>
            <a:spLocks noGrp="1"/>
          </p:cNvSpPr>
          <p:nvPr>
            <p:ph type="body" idx="1"/>
          </p:nvPr>
        </p:nvSpPr>
        <p:spPr/>
        <p:txBody>
          <a:bodyPr/>
          <a:lstStyle/>
          <a:p>
            <a:r>
              <a:rPr lang="en-GB" b="1" i="1" dirty="0"/>
              <a:t>Discussion Slide:</a:t>
            </a:r>
          </a:p>
          <a:p>
            <a:endParaRPr lang="en-GB" b="1" i="1" dirty="0"/>
          </a:p>
          <a:p>
            <a:r>
              <a:rPr lang="en-GB" dirty="0"/>
              <a:t>To consolidate knowledge, the teacher could ask the pupils one fact they have learned so far. This could be discussed in pairs and fed back to the class.  Answers could be recorded on post it notes and shared as part of a wider class discussion.  </a:t>
            </a:r>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6C2F00E0-702A-E53D-0BCB-E16DA5DC0018}"/>
              </a:ext>
            </a:extLst>
          </p:cNvPr>
          <p:cNvSpPr>
            <a:spLocks noGrp="1"/>
          </p:cNvSpPr>
          <p:nvPr>
            <p:ph type="sldNum" sz="quarter" idx="5"/>
          </p:nvPr>
        </p:nvSpPr>
        <p:spPr/>
        <p:txBody>
          <a:bodyPr/>
          <a:lstStyle/>
          <a:p>
            <a:fld id="{8BFE8A1C-5166-554A-A212-1A392B54B8D5}" type="slidenum">
              <a:rPr lang="en-US" smtClean="0"/>
              <a:t>23</a:t>
            </a:fld>
            <a:endParaRPr lang="en-US"/>
          </a:p>
        </p:txBody>
      </p:sp>
    </p:spTree>
    <p:extLst>
      <p:ext uri="{BB962C8B-B14F-4D97-AF65-F5344CB8AC3E}">
        <p14:creationId xmlns:p14="http://schemas.microsoft.com/office/powerpoint/2010/main" val="2616498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20563-C7AC-6B3A-A5F6-74B3B3C3A6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22F5A-3119-EBF0-42E8-F1BAAA91A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A00C3-F996-2F6F-D91E-CB9ED8BA2FBF}"/>
              </a:ext>
            </a:extLst>
          </p:cNvPr>
          <p:cNvSpPr>
            <a:spLocks noGrp="1"/>
          </p:cNvSpPr>
          <p:nvPr>
            <p:ph type="body" idx="1"/>
          </p:nvPr>
        </p:nvSpPr>
        <p:spPr/>
        <p:txBody>
          <a:bodyPr/>
          <a:lstStyle/>
          <a:p>
            <a:r>
              <a:rPr lang="en-US" b="1" i="0" dirty="0">
                <a:cs typeface="+mn-lt"/>
              </a:rPr>
              <a:t>Summary Slide:</a:t>
            </a:r>
          </a:p>
          <a:p>
            <a:endParaRPr lang="en-US" b="1" i="1" dirty="0">
              <a:cs typeface="+mn-lt"/>
            </a:endParaRPr>
          </a:p>
          <a:p>
            <a:r>
              <a:rPr lang="en-GB" b="1" dirty="0"/>
              <a:t>Key Points:</a:t>
            </a:r>
            <a:endParaRPr lang="en-GB" dirty="0"/>
          </a:p>
          <a:p>
            <a:r>
              <a:rPr lang="en-GB" dirty="0"/>
              <a:t>Reinforce key messages from the lesson:</a:t>
            </a:r>
          </a:p>
          <a:p>
            <a:pPr lvl="1"/>
            <a:r>
              <a:rPr lang="en-GB" dirty="0"/>
              <a:t>Drugs can be </a:t>
            </a:r>
            <a:r>
              <a:rPr lang="en-GB" b="1" dirty="0"/>
              <a:t>helpful or harmful</a:t>
            </a:r>
            <a:r>
              <a:rPr lang="en-GB" dirty="0"/>
              <a:t>, depending on how they are used.</a:t>
            </a:r>
          </a:p>
          <a:p>
            <a:pPr lvl="1"/>
            <a:r>
              <a:rPr lang="en-GB" dirty="0"/>
              <a:t>Vaping has </a:t>
            </a:r>
            <a:r>
              <a:rPr lang="en-GB" b="1" dirty="0"/>
              <a:t>negative effects</a:t>
            </a:r>
            <a:r>
              <a:rPr lang="en-GB" dirty="0"/>
              <a:t> on the body, including the lungs, heart, and gums.</a:t>
            </a:r>
          </a:p>
          <a:p>
            <a:pPr lvl="1"/>
            <a:r>
              <a:rPr lang="en-GB" dirty="0"/>
              <a:t>Young people should </a:t>
            </a:r>
            <a:r>
              <a:rPr lang="en-GB" b="1" dirty="0"/>
              <a:t>avoid vaping and other harmful substances</a:t>
            </a:r>
            <a:r>
              <a:rPr lang="en-GB" dirty="0"/>
              <a:t> to protect their growing bodies.</a:t>
            </a:r>
          </a:p>
          <a:p>
            <a:endParaRPr lang="en-GB" dirty="0"/>
          </a:p>
          <a:p>
            <a:r>
              <a:rPr lang="en-GB" dirty="0"/>
              <a:t>Encourage pupils to express their opinions and listen respectfully to others.</a:t>
            </a:r>
          </a:p>
          <a:p>
            <a:endParaRPr lang="en-GB" dirty="0"/>
          </a:p>
          <a:p>
            <a:r>
              <a:rPr lang="en-GB" b="1" dirty="0"/>
              <a:t>Discussion Prompts (with examples):</a:t>
            </a:r>
            <a:endParaRPr lang="en-GB" dirty="0"/>
          </a:p>
          <a:p>
            <a:r>
              <a:rPr lang="en-GB" b="1" dirty="0"/>
              <a:t>Name two effects of vaping.</a:t>
            </a:r>
            <a:endParaRPr lang="en-GB" dirty="0"/>
          </a:p>
          <a:p>
            <a:pPr lvl="1"/>
            <a:r>
              <a:rPr lang="en-GB" dirty="0"/>
              <a:t>Example answers: Can make lungs sore, Can cause coughing, can make the heart beat faster, can cause bad breath.</a:t>
            </a:r>
          </a:p>
          <a:p>
            <a:r>
              <a:rPr lang="en-GB" b="1" dirty="0"/>
              <a:t>How do you know if a drug is harmful?</a:t>
            </a:r>
            <a:endParaRPr lang="en-GB" dirty="0"/>
          </a:p>
          <a:p>
            <a:pPr lvl="1"/>
            <a:r>
              <a:rPr lang="en-GB" dirty="0"/>
              <a:t>Example answers: If it hurts your body, makes you feel sick, isn’t given by a doctor, or is illegal.</a:t>
            </a:r>
          </a:p>
          <a:p>
            <a:r>
              <a:rPr lang="en-GB" b="1" dirty="0"/>
              <a:t>Give a reason why young people should not start to vape.</a:t>
            </a:r>
            <a:endParaRPr lang="en-GB" dirty="0"/>
          </a:p>
          <a:p>
            <a:pPr lvl="1"/>
            <a:r>
              <a:rPr lang="en-GB" dirty="0"/>
              <a:t>Example answers: It’s bad for your health, it’s addictive, it can make breathing or sports harder, or it can damage gums.</a:t>
            </a:r>
          </a:p>
          <a:p>
            <a:endParaRPr lang="en-GB" dirty="0"/>
          </a:p>
          <a:p>
            <a:r>
              <a:rPr lang="en-GB" dirty="0"/>
              <a:t>Allow pairs or small groups to discuss, then share their ideas with the class.</a:t>
            </a:r>
            <a:endParaRPr lang="en-US" b="1" i="1" dirty="0">
              <a:cs typeface="+mn-lt"/>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597A0FBE-A676-8C50-BD3A-909DCB239CB6}"/>
              </a:ext>
            </a:extLst>
          </p:cNvPr>
          <p:cNvSpPr>
            <a:spLocks noGrp="1"/>
          </p:cNvSpPr>
          <p:nvPr>
            <p:ph type="sldNum" sz="quarter" idx="5"/>
          </p:nvPr>
        </p:nvSpPr>
        <p:spPr/>
        <p:txBody>
          <a:bodyPr/>
          <a:lstStyle/>
          <a:p>
            <a:fld id="{FE62E096-BDCD-4945-B15F-8B6DD8CACDB3}" type="slidenum">
              <a:rPr lang="en-GB"/>
              <a:t>24</a:t>
            </a:fld>
            <a:endParaRPr lang="en-GB"/>
          </a:p>
        </p:txBody>
      </p:sp>
    </p:spTree>
    <p:extLst>
      <p:ext uri="{BB962C8B-B14F-4D97-AF65-F5344CB8AC3E}">
        <p14:creationId xmlns:p14="http://schemas.microsoft.com/office/powerpoint/2010/main" val="365507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cs typeface="+mn-lt"/>
              </a:rPr>
              <a:t>Activity Slide – Making Healthy Choices:</a:t>
            </a:r>
            <a:br>
              <a:rPr lang="en-GB" b="1" dirty="0">
                <a:cs typeface="+mn-lt"/>
              </a:rPr>
            </a:br>
            <a:r>
              <a:rPr lang="en-GB" b="1" dirty="0"/>
              <a:t>Aim: </a:t>
            </a:r>
            <a:r>
              <a:rPr lang="en-GB" dirty="0"/>
              <a:t>To help pupils identify and understand the difference between healthy and unhealthy behaviours, with a focus on how positive choices, like playing sport or eating well, can help them avoid risky behaviours such as vaping.</a:t>
            </a:r>
            <a:r>
              <a:rPr lang="en-GB" b="1" dirty="0"/>
              <a:t> </a:t>
            </a:r>
            <a:br>
              <a:rPr lang="en-GB" b="1" dirty="0">
                <a:cs typeface="+mn-lt"/>
              </a:rPr>
            </a:br>
            <a:r>
              <a:rPr lang="en-GB" b="1" dirty="0"/>
              <a:t>Outcome: </a:t>
            </a:r>
            <a:r>
              <a:rPr lang="en-GB" dirty="0"/>
              <a:t>Recognise examples of healthy and unhealthy behaviours, describe how healthy habits support their physical and mental wellbeing, begin to make informed decisions about their own health by discussing realistic and age-appropriate scenarios. </a:t>
            </a:r>
            <a:br>
              <a:rPr lang="en-GB" dirty="0">
                <a:cs typeface="+mn-lt"/>
              </a:rPr>
            </a:br>
            <a:r>
              <a:rPr lang="en-GB" b="1" dirty="0"/>
              <a:t>Activity:</a:t>
            </a:r>
            <a:r>
              <a:rPr lang="en-GB" dirty="0"/>
              <a:t> Each slide will show an item or an activity. Click to reveal an image one at a time. Ask the class: </a:t>
            </a:r>
            <a:r>
              <a:rPr lang="en-GB" b="1" dirty="0"/>
              <a:t>Is this a healthy choice? Why? How do we know?</a:t>
            </a:r>
          </a:p>
          <a:p>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148689C8-C92C-4FAC-AD59-D06DD6FFE5B6}" type="slidenum">
              <a:t>25</a:t>
            </a:fld>
            <a:endParaRPr lang="en-GB"/>
          </a:p>
        </p:txBody>
      </p:sp>
    </p:spTree>
    <p:extLst>
      <p:ext uri="{BB962C8B-B14F-4D97-AF65-F5344CB8AC3E}">
        <p14:creationId xmlns:p14="http://schemas.microsoft.com/office/powerpoint/2010/main" val="782865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cs typeface="+mn-lt"/>
              </a:rPr>
              <a:t>Activity Slide – Making Healthy Choices:</a:t>
            </a:r>
          </a:p>
          <a:p>
            <a:endParaRPr lang="en-GB" b="1" i="1" dirty="0">
              <a:ea typeface="Calibri"/>
              <a:cs typeface="+mn-lt"/>
            </a:endParaRPr>
          </a:p>
          <a:p>
            <a:r>
              <a:rPr lang="en-GB" dirty="0">
                <a:ea typeface="Calibri"/>
                <a:cs typeface="Calibri"/>
              </a:rPr>
              <a:t>"Playing outside with friends" - Healthy. </a:t>
            </a:r>
          </a:p>
          <a:p>
            <a:endParaRPr lang="en-GB" dirty="0">
              <a:ea typeface="Calibri"/>
              <a:cs typeface="Calibri"/>
            </a:endParaRPr>
          </a:p>
          <a:p>
            <a:r>
              <a:rPr lang="en-GB" dirty="0"/>
              <a:t>Playing outside often includes movement, running, climbing, riding a bike, or playing games, which helps keep the body </a:t>
            </a:r>
            <a:r>
              <a:rPr lang="en-GB" b="1" dirty="0"/>
              <a:t>strong, fit, and active</a:t>
            </a:r>
            <a:r>
              <a:rPr lang="en-GB" dirty="0"/>
              <a:t>. It’s a great way to exercise without even realising it. Being outdoors helps you feel </a:t>
            </a:r>
            <a:r>
              <a:rPr lang="en-GB" b="1" dirty="0"/>
              <a:t>happier and more relaxed</a:t>
            </a:r>
            <a:r>
              <a:rPr lang="en-GB" dirty="0"/>
              <a:t>. Sunshine and fresh air can boost your mood and energy and help reduce stress or worry. When children play together, they practise </a:t>
            </a:r>
            <a:r>
              <a:rPr lang="en-GB" b="1" dirty="0"/>
              <a:t>teamwork, communication, problem-solving</a:t>
            </a:r>
            <a:r>
              <a:rPr lang="en-GB" dirty="0"/>
              <a:t>, and </a:t>
            </a:r>
            <a:r>
              <a:rPr lang="en-GB" b="1" dirty="0"/>
              <a:t>sharing</a:t>
            </a:r>
            <a:r>
              <a:rPr lang="en-GB" dirty="0"/>
              <a:t>. This helps them build friendships and feel connected.</a:t>
            </a:r>
            <a:endParaRPr lang="en-US" dirty="0"/>
          </a:p>
          <a:p>
            <a:endParaRPr lang="en-GB" dirty="0">
              <a:ea typeface="Calibri"/>
              <a:cs typeface="Calibri"/>
            </a:endParaRPr>
          </a:p>
          <a:p>
            <a:endParaRPr lang="en-GB" b="1" dirty="0">
              <a:ea typeface="Calibri"/>
              <a:cs typeface="Calibri"/>
            </a:endParaRPr>
          </a:p>
        </p:txBody>
      </p:sp>
      <p:sp>
        <p:nvSpPr>
          <p:cNvPr id="4" name="Slide Number Placeholder 3"/>
          <p:cNvSpPr>
            <a:spLocks noGrp="1"/>
          </p:cNvSpPr>
          <p:nvPr>
            <p:ph type="sldNum" sz="quarter" idx="5"/>
          </p:nvPr>
        </p:nvSpPr>
        <p:spPr/>
        <p:txBody>
          <a:bodyPr/>
          <a:lstStyle/>
          <a:p>
            <a:fld id="{162DB525-C6EE-4621-AFDD-9E6C7BFBC1D2}" type="slidenum">
              <a:t>26</a:t>
            </a:fld>
            <a:endParaRPr lang="en-GB"/>
          </a:p>
        </p:txBody>
      </p:sp>
    </p:spTree>
    <p:extLst>
      <p:ext uri="{BB962C8B-B14F-4D97-AF65-F5344CB8AC3E}">
        <p14:creationId xmlns:p14="http://schemas.microsoft.com/office/powerpoint/2010/main" val="134061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cs typeface="+mn-lt"/>
              </a:rPr>
              <a:t>Activity Slide – Making Healthy Choices:</a:t>
            </a:r>
          </a:p>
          <a:p>
            <a:endParaRPr lang="en-GB" dirty="0"/>
          </a:p>
          <a:p>
            <a:r>
              <a:rPr lang="en-GB" dirty="0"/>
              <a:t>"Going on a walk" - Healthy. Going on a walk gets your body moving. It helps build </a:t>
            </a:r>
            <a:r>
              <a:rPr lang="en-GB" b="1" dirty="0"/>
              <a:t>stronger muscles and bones</a:t>
            </a:r>
            <a:r>
              <a:rPr lang="en-GB" dirty="0"/>
              <a:t>, improves </a:t>
            </a:r>
            <a:r>
              <a:rPr lang="en-GB" b="1" dirty="0"/>
              <a:t>heart health</a:t>
            </a:r>
            <a:r>
              <a:rPr lang="en-GB" dirty="0"/>
              <a:t>, and supports </a:t>
            </a:r>
            <a:r>
              <a:rPr lang="en-GB" b="1" dirty="0"/>
              <a:t>better posture and balance; </a:t>
            </a:r>
            <a:r>
              <a:rPr lang="en-GB" dirty="0"/>
              <a:t>even a short walk makes a difference.</a:t>
            </a:r>
            <a:endParaRPr lang="en-US" dirty="0"/>
          </a:p>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162DB525-C6EE-4621-AFDD-9E6C7BFBC1D2}" type="slidenum">
              <a:t>27</a:t>
            </a:fld>
            <a:endParaRPr lang="en-GB"/>
          </a:p>
        </p:txBody>
      </p:sp>
    </p:spTree>
    <p:extLst>
      <p:ext uri="{BB962C8B-B14F-4D97-AF65-F5344CB8AC3E}">
        <p14:creationId xmlns:p14="http://schemas.microsoft.com/office/powerpoint/2010/main" val="1131066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cs typeface="+mn-lt"/>
              </a:rPr>
              <a:t>Activity Slide – Making Healthy Choices:</a:t>
            </a:r>
          </a:p>
          <a:p>
            <a:endParaRPr lang="en-GB" dirty="0"/>
          </a:p>
          <a:p>
            <a:r>
              <a:rPr lang="en-GB" dirty="0"/>
              <a:t>"Drinking water" - Healthy. Water helps every part of the body work properly — including the </a:t>
            </a:r>
            <a:r>
              <a:rPr lang="en-GB" b="1" dirty="0"/>
              <a:t>brain, heart, muscles</a:t>
            </a:r>
            <a:r>
              <a:rPr lang="en-GB" dirty="0"/>
              <a:t>, and </a:t>
            </a:r>
            <a:r>
              <a:rPr lang="en-GB" b="1" dirty="0"/>
              <a:t>skin</a:t>
            </a:r>
            <a:r>
              <a:rPr lang="en-GB" dirty="0"/>
              <a:t>. It keeps you </a:t>
            </a:r>
            <a:r>
              <a:rPr lang="en-GB" b="1" dirty="0"/>
              <a:t>hydrated</a:t>
            </a:r>
            <a:r>
              <a:rPr lang="en-GB" dirty="0"/>
              <a:t>, which means your body has the right amount of fluid to stay healthy and alert. Water helps with </a:t>
            </a:r>
            <a:r>
              <a:rPr lang="en-GB" b="1" dirty="0"/>
              <a:t>concentration</a:t>
            </a:r>
            <a:r>
              <a:rPr lang="en-GB" dirty="0"/>
              <a:t> and staying focused at school. If you’re feeling tired or getting a headache, you might just need a drink of water. It also helps with </a:t>
            </a:r>
            <a:r>
              <a:rPr lang="en-GB" b="1" dirty="0"/>
              <a:t>digestion</a:t>
            </a:r>
            <a:r>
              <a:rPr lang="en-GB" dirty="0"/>
              <a:t> and keeps your body cool during exercise or warm days.</a:t>
            </a:r>
            <a:endParaRPr lang="en-US" dirty="0"/>
          </a:p>
          <a:p>
            <a:endParaRPr lang="en-US" dirty="0">
              <a:ea typeface="Calibri" panose="020F0502020204030204"/>
              <a:cs typeface="Calibri" panose="020F0502020204030204"/>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62DB525-C6EE-4621-AFDD-9E6C7BFBC1D2}" type="slidenum">
              <a:t>28</a:t>
            </a:fld>
            <a:endParaRPr lang="en-GB"/>
          </a:p>
        </p:txBody>
      </p:sp>
    </p:spTree>
    <p:extLst>
      <p:ext uri="{BB962C8B-B14F-4D97-AF65-F5344CB8AC3E}">
        <p14:creationId xmlns:p14="http://schemas.microsoft.com/office/powerpoint/2010/main" val="1725000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cs typeface="+mn-lt"/>
              </a:rPr>
              <a:t>Activity Slide – Making Healthy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dirty="0">
              <a:cs typeface="+mn-lt"/>
            </a:endParaRPr>
          </a:p>
          <a:p>
            <a:r>
              <a:rPr lang="en-GB" dirty="0"/>
              <a:t>"Eating sweets" - Unhealthy, although not always harmful. Let pupils know that </a:t>
            </a:r>
            <a:r>
              <a:rPr lang="en-GB" b="1" dirty="0"/>
              <a:t>eating sweets occasionally</a:t>
            </a:r>
            <a:r>
              <a:rPr lang="en-GB" dirty="0"/>
              <a:t> as a treat is okay, but sweets are not something we should eat lots of every day. They are often </a:t>
            </a:r>
            <a:r>
              <a:rPr lang="en-GB" b="1" dirty="0"/>
              <a:t>high in sugar. </a:t>
            </a:r>
            <a:r>
              <a:rPr lang="en-GB" dirty="0"/>
              <a:t> They don’t provide much nutrition; sweets won’t give us the </a:t>
            </a:r>
            <a:r>
              <a:rPr lang="en-GB" b="1" dirty="0"/>
              <a:t>vitamins, fibre, or energy</a:t>
            </a:r>
            <a:r>
              <a:rPr lang="en-GB" dirty="0"/>
              <a:t> we need to grow strong or stay active. </a:t>
            </a:r>
            <a:r>
              <a:rPr lang="en-GB" b="1" dirty="0"/>
              <a:t>Balance and Moderation</a:t>
            </a:r>
            <a:r>
              <a:rPr lang="en-GB" dirty="0"/>
              <a:t>: Emphasise that sweets aren’t “bad” on their own, but they should be part of a </a:t>
            </a:r>
            <a:r>
              <a:rPr lang="en-GB" b="1" dirty="0"/>
              <a:t>balanced diet, </a:t>
            </a:r>
            <a:r>
              <a:rPr lang="en-GB" dirty="0"/>
              <a:t>not consumed in excess.</a:t>
            </a:r>
          </a:p>
          <a:p>
            <a:endParaRPr lang="en-US" dirty="0">
              <a:ea typeface="Calibri"/>
              <a:cs typeface="Calibri"/>
            </a:endParaRPr>
          </a:p>
          <a:p>
            <a:endParaRPr lang="en-US" dirty="0">
              <a:ea typeface="Calibri"/>
              <a:cs typeface="Calibri"/>
            </a:endParaRPr>
          </a:p>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162DB525-C6EE-4621-AFDD-9E6C7BFBC1D2}" type="slidenum">
              <a:t>29</a:t>
            </a:fld>
            <a:endParaRPr lang="en-GB"/>
          </a:p>
        </p:txBody>
      </p:sp>
    </p:spTree>
    <p:extLst>
      <p:ext uri="{BB962C8B-B14F-4D97-AF65-F5344CB8AC3E}">
        <p14:creationId xmlns:p14="http://schemas.microsoft.com/office/powerpoint/2010/main" val="460880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DF6F2-760D-4F89-7983-F520D3F96E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697DA3-60FC-E359-0A7A-DC8284B33C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02D010-1EFD-A99D-1CB9-7BF3C7EE0817}"/>
              </a:ext>
            </a:extLst>
          </p:cNvPr>
          <p:cNvSpPr>
            <a:spLocks noGrp="1"/>
          </p:cNvSpPr>
          <p:nvPr>
            <p:ph type="body" idx="1"/>
          </p:nvPr>
        </p:nvSpPr>
        <p:spPr/>
        <p:txBody>
          <a:bodyPr/>
          <a:lstStyle/>
          <a:p>
            <a:pPr algn="l" rtl="0" fontAlgn="base">
              <a:lnSpc>
                <a:spcPts val="1564"/>
              </a:lnSpc>
              <a:spcAft>
                <a:spcPts val="800"/>
              </a:spcAft>
              <a:buNone/>
            </a:pPr>
            <a:r>
              <a:rPr lang="en-GB" sz="1800" b="1" i="0" dirty="0">
                <a:solidFill>
                  <a:srgbClr val="000000"/>
                </a:solidFill>
                <a:effectLst/>
                <a:latin typeface="Aptos" panose="020B0004020202020204" pitchFamily="34" charset="0"/>
              </a:rPr>
              <a:t>Information Slide : What we will learn about today</a:t>
            </a:r>
            <a:r>
              <a:rPr lang="en-GB" sz="1800" b="0" i="0" dirty="0">
                <a:solidFill>
                  <a:srgbClr val="000000"/>
                </a:solidFill>
                <a:effectLst/>
                <a:latin typeface="Aptos" panose="020B0004020202020204" pitchFamily="34" charset="0"/>
              </a:rPr>
              <a:t> </a:t>
            </a:r>
            <a:endParaRPr lang="en-GB" b="0" i="0" dirty="0">
              <a:solidFill>
                <a:srgbClr val="000000"/>
              </a:solidFill>
              <a:effectLst/>
              <a:latin typeface="Segoe UI" panose="020B0502040204020203" pitchFamily="34" charset="0"/>
            </a:endParaRPr>
          </a:p>
          <a:p>
            <a:pPr algn="l" rtl="0" fontAlgn="base">
              <a:lnSpc>
                <a:spcPts val="1564"/>
              </a:lnSpc>
              <a:spcAft>
                <a:spcPts val="800"/>
              </a:spcAft>
            </a:pPr>
            <a:endParaRPr lang="en-GB" sz="1800" b="0" i="0" dirty="0">
              <a:solidFill>
                <a:srgbClr val="000000"/>
              </a:solidFill>
              <a:effectLst/>
              <a:latin typeface="Aptos" panose="020B0004020202020204" pitchFamily="34" charset="0"/>
            </a:endParaRPr>
          </a:p>
          <a:p>
            <a:pPr algn="l" rtl="0" fontAlgn="base">
              <a:lnSpc>
                <a:spcPts val="1564"/>
              </a:lnSpc>
              <a:spcAft>
                <a:spcPts val="800"/>
              </a:spcAft>
            </a:pPr>
            <a:r>
              <a:rPr lang="en-GB" sz="1800" b="0" i="0" dirty="0">
                <a:solidFill>
                  <a:srgbClr val="000000"/>
                </a:solidFill>
                <a:effectLst/>
                <a:latin typeface="Aptos" panose="020B0004020202020204" pitchFamily="34" charset="0"/>
              </a:rPr>
              <a:t>Teacher shares summary of the</a:t>
            </a:r>
            <a:r>
              <a:rPr lang="en-GB" sz="1800" b="1" i="0" dirty="0">
                <a:solidFill>
                  <a:srgbClr val="000000"/>
                </a:solidFill>
                <a:effectLst/>
                <a:latin typeface="Aptos" panose="020B0004020202020204" pitchFamily="34" charset="0"/>
              </a:rPr>
              <a:t> learning outcomes </a:t>
            </a:r>
            <a:r>
              <a:rPr lang="en-GB" sz="1800" b="0" i="0" dirty="0">
                <a:solidFill>
                  <a:srgbClr val="000000"/>
                </a:solidFill>
                <a:effectLst/>
                <a:latin typeface="Aptos" panose="020B0004020202020204" pitchFamily="34" charset="0"/>
              </a:rPr>
              <a:t>for lesson with young people.</a:t>
            </a:r>
            <a:r>
              <a:rPr lang="en-GB" sz="1800" b="1" i="0" dirty="0">
                <a:solidFill>
                  <a:srgbClr val="000000"/>
                </a:solidFill>
                <a:effectLst/>
                <a:latin typeface="Aptos" panose="020B0004020202020204" pitchFamily="34" charset="0"/>
              </a:rPr>
              <a:t>  </a:t>
            </a:r>
            <a:r>
              <a:rPr lang="en-GB" sz="1800" b="0" i="0" dirty="0">
                <a:solidFill>
                  <a:srgbClr val="000000"/>
                </a:solidFill>
                <a:effectLst/>
                <a:latin typeface="Aptos" panose="020B0004020202020204" pitchFamily="34" charset="0"/>
              </a:rPr>
              <a:t> </a:t>
            </a:r>
            <a:endParaRPr lang="en-GB" b="0" i="0" dirty="0">
              <a:solidFill>
                <a:srgbClr val="000000"/>
              </a:solidFill>
              <a:effectLst/>
              <a:latin typeface="Segoe UI" panose="020B0502040204020203"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EF56BCA-80A1-6652-92E7-72E39F95DAD6}"/>
              </a:ext>
            </a:extLst>
          </p:cNvPr>
          <p:cNvSpPr>
            <a:spLocks noGrp="1"/>
          </p:cNvSpPr>
          <p:nvPr>
            <p:ph type="sldNum" sz="quarter" idx="10"/>
          </p:nvPr>
        </p:nvSpPr>
        <p:spPr/>
        <p:txBody>
          <a:bodyPr/>
          <a:lstStyle/>
          <a:p>
            <a:fld id="{C08248B4-05AC-4B1A-992B-69771E8850E2}" type="slidenum">
              <a:rPr lang="en-GB" smtClean="0"/>
              <a:t>3</a:t>
            </a:fld>
            <a:endParaRPr lang="en-GB"/>
          </a:p>
        </p:txBody>
      </p:sp>
    </p:spTree>
    <p:extLst>
      <p:ext uri="{BB962C8B-B14F-4D97-AF65-F5344CB8AC3E}">
        <p14:creationId xmlns:p14="http://schemas.microsoft.com/office/powerpoint/2010/main" val="29092639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1112C-F96C-D375-24B7-20E3B4893A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5BC93-8AC6-5D0C-AA0D-1267A5F43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3B7A5E-8FD5-D84C-4CFB-C87CBD32B4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cs typeface="+mn-lt"/>
              </a:rPr>
              <a:t>Activity Slide – Making Healthy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dirty="0">
              <a:cs typeface="+mn-lt"/>
            </a:endParaRPr>
          </a:p>
          <a:p>
            <a:r>
              <a:rPr lang="en-GB" i="1" dirty="0"/>
              <a:t>"</a:t>
            </a:r>
            <a:r>
              <a:rPr lang="en-US" dirty="0"/>
              <a:t>Vaping"</a:t>
            </a:r>
            <a:r>
              <a:rPr lang="en-US" b="1" dirty="0"/>
              <a:t> </a:t>
            </a:r>
            <a:r>
              <a:rPr lang="en-US" b="0" dirty="0"/>
              <a:t>Unhealthy. </a:t>
            </a:r>
            <a:r>
              <a:rPr lang="en-US" dirty="0"/>
              <a:t>Vaping can be harmful to a person's lungs and heart and contains nicotine which is highly addictive and could lead to </a:t>
            </a:r>
            <a:r>
              <a:rPr lang="en-US" b="1" dirty="0"/>
              <a:t>nicotine addiction</a:t>
            </a:r>
            <a:r>
              <a:rPr lang="en-US" dirty="0"/>
              <a:t>. </a:t>
            </a:r>
            <a:endParaRPr lang="en-US" dirty="0">
              <a:ea typeface="Calibri"/>
              <a:cs typeface="Calibri"/>
            </a:endParaRPr>
          </a:p>
          <a:p>
            <a:endParaRPr lang="en-US" dirty="0">
              <a:ea typeface="Calibri"/>
              <a:cs typeface="Calibri"/>
            </a:endParaRPr>
          </a:p>
          <a:p>
            <a:endParaRPr lang="en-US" b="1" dirty="0">
              <a:ea typeface="Calibri"/>
              <a:cs typeface="Calibri"/>
            </a:endParaRPr>
          </a:p>
        </p:txBody>
      </p:sp>
      <p:sp>
        <p:nvSpPr>
          <p:cNvPr id="4" name="Slide Number Placeholder 3">
            <a:extLst>
              <a:ext uri="{FF2B5EF4-FFF2-40B4-BE49-F238E27FC236}">
                <a16:creationId xmlns:a16="http://schemas.microsoft.com/office/drawing/2014/main" id="{3DD29563-08BD-8D9C-C74D-72E6B46D2E14}"/>
              </a:ext>
            </a:extLst>
          </p:cNvPr>
          <p:cNvSpPr>
            <a:spLocks noGrp="1"/>
          </p:cNvSpPr>
          <p:nvPr>
            <p:ph type="sldNum" sz="quarter" idx="5"/>
          </p:nvPr>
        </p:nvSpPr>
        <p:spPr/>
        <p:txBody>
          <a:bodyPr/>
          <a:lstStyle/>
          <a:p>
            <a:fld id="{162DB525-C6EE-4621-AFDD-9E6C7BFBC1D2}" type="slidenum">
              <a:t>30</a:t>
            </a:fld>
            <a:endParaRPr lang="en-GB"/>
          </a:p>
        </p:txBody>
      </p:sp>
    </p:spTree>
    <p:extLst>
      <p:ext uri="{BB962C8B-B14F-4D97-AF65-F5344CB8AC3E}">
        <p14:creationId xmlns:p14="http://schemas.microsoft.com/office/powerpoint/2010/main" val="2856834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E0C01-3636-B351-BC10-5825EF6A2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2B15E1-AD6E-4EF1-7130-D2E43E106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C7F2C-FA68-7CE9-67B0-EB0D93D9F1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cs typeface="+mn-lt"/>
              </a:rPr>
              <a:t>Activity Slide – Making Healthy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dirty="0">
              <a:cs typeface="+mn-lt"/>
            </a:endParaRPr>
          </a:p>
          <a:p>
            <a:r>
              <a:rPr lang="en-GB" dirty="0"/>
              <a:t>"Drinking a fizzy drink</a:t>
            </a:r>
            <a:r>
              <a:rPr lang="en-US" dirty="0"/>
              <a:t>" – </a:t>
            </a:r>
            <a:r>
              <a:rPr lang="en-GB" dirty="0"/>
              <a:t>Unhealthy, although not always harmful. Let pupils know that </a:t>
            </a:r>
            <a:r>
              <a:rPr lang="en-GB" b="1" dirty="0"/>
              <a:t>fizzy drinks occasionally</a:t>
            </a:r>
            <a:r>
              <a:rPr lang="en-GB" dirty="0"/>
              <a:t> as a treat is okay, but not something we should drink lots of every day. They are often </a:t>
            </a:r>
            <a:r>
              <a:rPr lang="en-GB" b="1" dirty="0"/>
              <a:t>high in sugar. </a:t>
            </a:r>
            <a:r>
              <a:rPr lang="en-GB" dirty="0"/>
              <a:t> They don’t provide much nutrition; and won’t give us the </a:t>
            </a:r>
            <a:r>
              <a:rPr lang="en-GB" b="1" dirty="0"/>
              <a:t>vitamins, fibre, or energy</a:t>
            </a:r>
            <a:r>
              <a:rPr lang="en-GB" dirty="0"/>
              <a:t> we need to grow strong or stay active. </a:t>
            </a:r>
            <a:r>
              <a:rPr lang="en-GB" b="1" dirty="0"/>
              <a:t>Balance and Moderation</a:t>
            </a:r>
            <a:r>
              <a:rPr lang="en-GB" dirty="0"/>
              <a:t>: Emphasise that fizzy drinks aren’t “bad” on their own, but they should be part of a </a:t>
            </a:r>
            <a:r>
              <a:rPr lang="en-GB" b="1" dirty="0"/>
              <a:t>balanced diet, </a:t>
            </a:r>
            <a:r>
              <a:rPr lang="en-GB" dirty="0"/>
              <a:t>not consumed in excess.</a:t>
            </a:r>
          </a:p>
          <a:p>
            <a:endParaRPr lang="en-US" dirty="0">
              <a:ea typeface="Calibri"/>
              <a:cs typeface="Calibri"/>
            </a:endParaRPr>
          </a:p>
          <a:p>
            <a:endParaRPr lang="en-US" dirty="0"/>
          </a:p>
        </p:txBody>
      </p:sp>
      <p:sp>
        <p:nvSpPr>
          <p:cNvPr id="4" name="Slide Number Placeholder 3">
            <a:extLst>
              <a:ext uri="{FF2B5EF4-FFF2-40B4-BE49-F238E27FC236}">
                <a16:creationId xmlns:a16="http://schemas.microsoft.com/office/drawing/2014/main" id="{ACD954B0-870C-EABC-986F-2AE398E25C12}"/>
              </a:ext>
            </a:extLst>
          </p:cNvPr>
          <p:cNvSpPr>
            <a:spLocks noGrp="1"/>
          </p:cNvSpPr>
          <p:nvPr>
            <p:ph type="sldNum" sz="quarter" idx="5"/>
          </p:nvPr>
        </p:nvSpPr>
        <p:spPr/>
        <p:txBody>
          <a:bodyPr/>
          <a:lstStyle/>
          <a:p>
            <a:fld id="{162DB525-C6EE-4621-AFDD-9E6C7BFBC1D2}" type="slidenum">
              <a:t>31</a:t>
            </a:fld>
            <a:endParaRPr lang="en-GB"/>
          </a:p>
        </p:txBody>
      </p:sp>
    </p:spTree>
    <p:extLst>
      <p:ext uri="{BB962C8B-B14F-4D97-AF65-F5344CB8AC3E}">
        <p14:creationId xmlns:p14="http://schemas.microsoft.com/office/powerpoint/2010/main" val="3288723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91EC8-8464-B1F0-B1DC-A90025A1D1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49396-0D93-C3AC-C1E2-139925443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3866FB-3541-D766-6A0F-47A185685E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cs typeface="+mn-lt"/>
              </a:rPr>
              <a:t>Activity Slide – Making Healthy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dirty="0">
              <a:cs typeface="+mn-lt"/>
            </a:endParaRPr>
          </a:p>
          <a:p>
            <a:r>
              <a:rPr lang="en-GB" b="0" dirty="0"/>
              <a:t>"Online gaming" – Mixed.</a:t>
            </a:r>
            <a:br>
              <a:rPr lang="en-GB" dirty="0">
                <a:cs typeface="+mn-lt"/>
              </a:rPr>
            </a:br>
            <a:r>
              <a:rPr lang="en-GB" dirty="0"/>
              <a:t>Online gaming can be a fun way to relax, be creative, and connect with friends. Some games can help build problem-solving skills and teamwork. But playing too much can affect sleep, schoolwork, and mental health. Some games also have online chats, which can expose children to unkind or unsafe behaviour. It’s important to take breaks, balance screen time with other activities, and talk to a trusted adult if anything online makes you feel uncomfortable.</a:t>
            </a:r>
            <a:endParaRPr lang="en-US" dirty="0">
              <a:cs typeface="+mn-lt"/>
            </a:endParaRPr>
          </a:p>
          <a:p>
            <a:endParaRPr lang="en-GB" b="1" i="1" dirty="0">
              <a:ea typeface="Calibri"/>
              <a:cs typeface="Calibri"/>
            </a:endParaRPr>
          </a:p>
        </p:txBody>
      </p:sp>
      <p:sp>
        <p:nvSpPr>
          <p:cNvPr id="4" name="Slide Number Placeholder 3">
            <a:extLst>
              <a:ext uri="{FF2B5EF4-FFF2-40B4-BE49-F238E27FC236}">
                <a16:creationId xmlns:a16="http://schemas.microsoft.com/office/drawing/2014/main" id="{56CCFCAF-16EE-398F-C211-70C854F2B09E}"/>
              </a:ext>
            </a:extLst>
          </p:cNvPr>
          <p:cNvSpPr>
            <a:spLocks noGrp="1"/>
          </p:cNvSpPr>
          <p:nvPr>
            <p:ph type="sldNum" sz="quarter" idx="5"/>
          </p:nvPr>
        </p:nvSpPr>
        <p:spPr/>
        <p:txBody>
          <a:bodyPr/>
          <a:lstStyle/>
          <a:p>
            <a:fld id="{162DB525-C6EE-4621-AFDD-9E6C7BFBC1D2}" type="slidenum">
              <a:t>32</a:t>
            </a:fld>
            <a:endParaRPr lang="en-GB"/>
          </a:p>
        </p:txBody>
      </p:sp>
    </p:spTree>
    <p:extLst>
      <p:ext uri="{BB962C8B-B14F-4D97-AF65-F5344CB8AC3E}">
        <p14:creationId xmlns:p14="http://schemas.microsoft.com/office/powerpoint/2010/main" val="385645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A74FE-AAA6-4773-DB11-D01EFDAC5F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97256B-0E29-F986-70E7-6D62C5A159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69D106-07FA-9A04-42BB-C9B778758A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cs typeface="+mn-lt"/>
              </a:rPr>
              <a:t>Activity Slide – Making Healthy Choices: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dirty="0">
              <a:cs typeface="+mn-lt"/>
            </a:endParaRPr>
          </a:p>
          <a:p>
            <a:r>
              <a:rPr lang="en-US" b="0" dirty="0"/>
              <a:t>"Teeth cleaning" </a:t>
            </a:r>
            <a:r>
              <a:rPr lang="en-US" dirty="0"/>
              <a:t>– Healthy.  Cleaning your teeth twice a day helps keep your mouth healthy. Brushing removes plaque and food that can cause holes in your teeth, bad breath, and gum disease. Healthy teeth help you chew your food, speak clearly, and smile with confidence. Using toothpaste with fluoride makes your teeth stronger. Looking after your teeth every day supports your whole-body and can help to prevent dental treatment. However, important to note overbrushing can cause damage to gums and enamel erosion.</a:t>
            </a:r>
          </a:p>
        </p:txBody>
      </p:sp>
      <p:sp>
        <p:nvSpPr>
          <p:cNvPr id="4" name="Slide Number Placeholder 3">
            <a:extLst>
              <a:ext uri="{FF2B5EF4-FFF2-40B4-BE49-F238E27FC236}">
                <a16:creationId xmlns:a16="http://schemas.microsoft.com/office/drawing/2014/main" id="{74AD7421-21A9-3C47-3578-AC4C1D67AEC6}"/>
              </a:ext>
            </a:extLst>
          </p:cNvPr>
          <p:cNvSpPr>
            <a:spLocks noGrp="1"/>
          </p:cNvSpPr>
          <p:nvPr>
            <p:ph type="sldNum" sz="quarter" idx="5"/>
          </p:nvPr>
        </p:nvSpPr>
        <p:spPr/>
        <p:txBody>
          <a:bodyPr/>
          <a:lstStyle/>
          <a:p>
            <a:fld id="{162DB525-C6EE-4621-AFDD-9E6C7BFBC1D2}" type="slidenum">
              <a:t>33</a:t>
            </a:fld>
            <a:endParaRPr lang="en-GB"/>
          </a:p>
        </p:txBody>
      </p:sp>
    </p:spTree>
    <p:extLst>
      <p:ext uri="{BB962C8B-B14F-4D97-AF65-F5344CB8AC3E}">
        <p14:creationId xmlns:p14="http://schemas.microsoft.com/office/powerpoint/2010/main" val="121024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82CDC-F34A-C8B1-62CC-D97D24942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FE4F3E-C538-A4BF-F0BF-95750FBE7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FE8FA-7BE3-7D96-BAB3-0B62EF094813}"/>
              </a:ext>
            </a:extLst>
          </p:cNvPr>
          <p:cNvSpPr>
            <a:spLocks noGrp="1"/>
          </p:cNvSpPr>
          <p:nvPr>
            <p:ph type="body" idx="1"/>
          </p:nvPr>
        </p:nvSpPr>
        <p:spPr/>
        <p:txBody>
          <a:bodyPr/>
          <a:lstStyle/>
          <a:p>
            <a:r>
              <a:rPr lang="en-US" b="1" i="0" dirty="0">
                <a:ea typeface="Calibri" panose="020F0502020204030204"/>
                <a:cs typeface="+mn-lt"/>
              </a:rPr>
              <a:t>Information/Summary Slide:</a:t>
            </a:r>
          </a:p>
          <a:p>
            <a:endParaRPr lang="en-US" b="0" i="0" dirty="0">
              <a:ea typeface="Calibri" panose="020F0502020204030204"/>
              <a:cs typeface="+mn-lt"/>
            </a:endParaRPr>
          </a:p>
          <a:p>
            <a:r>
              <a:rPr lang="en-US" b="0" i="0" dirty="0">
                <a:ea typeface="Calibri" panose="020F0502020204030204"/>
                <a:cs typeface="+mn-lt"/>
              </a:rPr>
              <a:t>Teacher shares summary of learning from the slide.  </a:t>
            </a:r>
          </a:p>
        </p:txBody>
      </p:sp>
      <p:sp>
        <p:nvSpPr>
          <p:cNvPr id="4" name="Slide Number Placeholder 3">
            <a:extLst>
              <a:ext uri="{FF2B5EF4-FFF2-40B4-BE49-F238E27FC236}">
                <a16:creationId xmlns:a16="http://schemas.microsoft.com/office/drawing/2014/main" id="{D5B8D86C-7CC6-7286-7BC1-F7385EF1CBE7}"/>
              </a:ext>
            </a:extLst>
          </p:cNvPr>
          <p:cNvSpPr>
            <a:spLocks noGrp="1"/>
          </p:cNvSpPr>
          <p:nvPr>
            <p:ph type="sldNum" sz="quarter" idx="5"/>
          </p:nvPr>
        </p:nvSpPr>
        <p:spPr/>
        <p:txBody>
          <a:bodyPr/>
          <a:lstStyle/>
          <a:p>
            <a:fld id="{FE62E096-BDCD-4945-B15F-8B6DD8CACDB3}" type="slidenum">
              <a:rPr lang="en-GB"/>
              <a:t>34</a:t>
            </a:fld>
            <a:endParaRPr lang="en-GB"/>
          </a:p>
        </p:txBody>
      </p:sp>
    </p:spTree>
    <p:extLst>
      <p:ext uri="{BB962C8B-B14F-4D97-AF65-F5344CB8AC3E}">
        <p14:creationId xmlns:p14="http://schemas.microsoft.com/office/powerpoint/2010/main" val="1847206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0CC52-E4E6-DBAE-E946-EA65B0F08B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C90EA-E120-5AF6-0DE5-EBC13264D2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AC5B9F-C197-2108-699D-5D36167D69C5}"/>
              </a:ext>
            </a:extLst>
          </p:cNvPr>
          <p:cNvSpPr>
            <a:spLocks noGrp="1"/>
          </p:cNvSpPr>
          <p:nvPr>
            <p:ph type="body" idx="1"/>
          </p:nvPr>
        </p:nvSpPr>
        <p:spPr/>
        <p:txBody>
          <a:bodyPr/>
          <a:lstStyle/>
          <a:p>
            <a:r>
              <a:rPr lang="en-GB" b="1" dirty="0"/>
              <a:t>Discussion Slide: Healthy/Unhealthy: How do we know?</a:t>
            </a:r>
          </a:p>
          <a:p>
            <a:r>
              <a:rPr lang="en-GB" b="1" dirty="0"/>
              <a:t>Aim:</a:t>
            </a:r>
          </a:p>
          <a:p>
            <a:r>
              <a:rPr lang="en-GB" dirty="0"/>
              <a:t>To support pupils in thinking critically about what makes something healthy or unhealthy.</a:t>
            </a:r>
          </a:p>
          <a:p>
            <a:r>
              <a:rPr lang="en-GB" dirty="0"/>
              <a:t>To introduce the idea that health is not just “good vs. bad,” but depends on balance, ingredients, quantity, and how something affects the body.</a:t>
            </a:r>
            <a:br>
              <a:rPr lang="en-GB" dirty="0"/>
            </a:br>
            <a:endParaRPr lang="en-GB" dirty="0"/>
          </a:p>
          <a:p>
            <a:r>
              <a:rPr lang="en-GB" b="1" dirty="0"/>
              <a:t>Discussion:</a:t>
            </a:r>
          </a:p>
          <a:p>
            <a:r>
              <a:rPr lang="en-GB" dirty="0"/>
              <a:t>Ask pupils to share examples of how they know/decide if something is healthy or unhealthy.</a:t>
            </a:r>
          </a:p>
          <a:p>
            <a:r>
              <a:rPr lang="en-GB" dirty="0"/>
              <a:t>Encourage them to consider more than one factor (balance, ingredients, quantity, how it feels).</a:t>
            </a:r>
          </a:p>
          <a:p>
            <a:r>
              <a:rPr lang="en-GB" dirty="0"/>
              <a:t>Reinforce that this is not about labelling things as “good” or “bad,” but about making informed choices.</a:t>
            </a:r>
          </a:p>
          <a:p>
            <a:endParaRPr lang="en-GB" dirty="0"/>
          </a:p>
          <a:p>
            <a:r>
              <a:rPr lang="en-GB" b="1" dirty="0"/>
              <a:t>Discussion Points on slide:</a:t>
            </a:r>
          </a:p>
          <a:p>
            <a:r>
              <a:rPr lang="en-GB" b="1" dirty="0"/>
              <a:t>“It is healthy if you have balance.”</a:t>
            </a:r>
          </a:p>
          <a:p>
            <a:r>
              <a:rPr lang="en-GB" dirty="0"/>
              <a:t>Explain that no single thing determines health—what matters is overall balance.</a:t>
            </a:r>
            <a:endParaRPr lang="en-GB" b="1" dirty="0"/>
          </a:p>
          <a:p>
            <a:r>
              <a:rPr lang="en-GB" b="1" dirty="0"/>
              <a:t>“Do you know what is inside something?”</a:t>
            </a:r>
          </a:p>
          <a:p>
            <a:r>
              <a:rPr lang="en-GB" dirty="0"/>
              <a:t>Encourage pupils to think about ingredients and nutrients.</a:t>
            </a:r>
          </a:p>
          <a:p>
            <a:r>
              <a:rPr lang="en-GB" dirty="0"/>
              <a:t>Mention reading labels or asking questions when unsure.</a:t>
            </a:r>
          </a:p>
          <a:p>
            <a:r>
              <a:rPr lang="en-GB" b="1" dirty="0"/>
              <a:t>“It might be unhealthy if you have too much.”</a:t>
            </a:r>
          </a:p>
          <a:p>
            <a:r>
              <a:rPr lang="en-GB" dirty="0"/>
              <a:t>Introduce the idea of moderation.  It could be helpful to refer back to the ‘does/response’ concept when lesson explored medication.  </a:t>
            </a:r>
          </a:p>
          <a:p>
            <a:r>
              <a:rPr lang="en-GB" b="1" dirty="0"/>
              <a:t>“Where did it come from?”</a:t>
            </a:r>
          </a:p>
          <a:p>
            <a:r>
              <a:rPr lang="en-GB" dirty="0"/>
              <a:t>Prompt pupils to think about the source of something.  Do we know where it came from?  Is the source trustworthy.  How would we know?</a:t>
            </a:r>
          </a:p>
          <a:p>
            <a:r>
              <a:rPr lang="en-GB" b="1" dirty="0"/>
              <a:t>“Does it make your body feel good?”</a:t>
            </a:r>
          </a:p>
          <a:p>
            <a:r>
              <a:rPr lang="en-GB" dirty="0"/>
              <a:t>Connect healthy choices to energy, mood, and overall well-being.</a:t>
            </a:r>
          </a:p>
          <a:p>
            <a:r>
              <a:rPr lang="en-GB" dirty="0"/>
              <a:t>Invite pupils to share examples of things that help them feel energised or strong.</a:t>
            </a:r>
          </a:p>
          <a:p>
            <a:r>
              <a:rPr lang="en-GB" b="1" dirty="0"/>
              <a:t>“Does it make you feel sick?”</a:t>
            </a:r>
          </a:p>
          <a:p>
            <a:r>
              <a:rPr lang="en-GB" dirty="0"/>
              <a:t>Explain that things that cause someone to feel unwell or have discomfort might not be good choices for that person.</a:t>
            </a:r>
          </a:p>
          <a:p>
            <a:r>
              <a:rPr lang="en-GB" dirty="0"/>
              <a:t>Normalise that everyone’s body is different—what’s healthy for one person might not feel good for another (allergies, sensitivities).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ea typeface="Calibri"/>
              <a:cs typeface="Calibri"/>
            </a:endParaRPr>
          </a:p>
        </p:txBody>
      </p:sp>
      <p:sp>
        <p:nvSpPr>
          <p:cNvPr id="4" name="Slide Number Placeholder 3">
            <a:extLst>
              <a:ext uri="{FF2B5EF4-FFF2-40B4-BE49-F238E27FC236}">
                <a16:creationId xmlns:a16="http://schemas.microsoft.com/office/drawing/2014/main" id="{C9C62397-59B3-CD7C-B558-F4047757B339}"/>
              </a:ext>
            </a:extLst>
          </p:cNvPr>
          <p:cNvSpPr>
            <a:spLocks noGrp="1"/>
          </p:cNvSpPr>
          <p:nvPr>
            <p:ph type="sldNum" sz="quarter" idx="5"/>
          </p:nvPr>
        </p:nvSpPr>
        <p:spPr/>
        <p:txBody>
          <a:bodyPr/>
          <a:lstStyle/>
          <a:p>
            <a:fld id="{162DB525-C6EE-4621-AFDD-9E6C7BFBC1D2}" type="slidenum">
              <a:t>35</a:t>
            </a:fld>
            <a:endParaRPr lang="en-GB"/>
          </a:p>
        </p:txBody>
      </p:sp>
    </p:spTree>
    <p:extLst>
      <p:ext uri="{BB962C8B-B14F-4D97-AF65-F5344CB8AC3E}">
        <p14:creationId xmlns:p14="http://schemas.microsoft.com/office/powerpoint/2010/main" val="4044149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B19A6-816F-57B5-B603-8263C8A5F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60F16-9B9C-1D61-BAAF-BC82BE4569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C89BC-68DF-6656-D637-24FDCBF252F9}"/>
              </a:ext>
            </a:extLst>
          </p:cNvPr>
          <p:cNvSpPr>
            <a:spLocks noGrp="1"/>
          </p:cNvSpPr>
          <p:nvPr>
            <p:ph type="body" idx="1"/>
          </p:nvPr>
        </p:nvSpPr>
        <p:spPr/>
        <p:txBody>
          <a:bodyPr/>
          <a:lstStyle/>
          <a:p>
            <a:r>
              <a:rPr lang="en-GB" b="1" dirty="0"/>
              <a:t>Discussion Slide:</a:t>
            </a:r>
          </a:p>
          <a:p>
            <a:r>
              <a:rPr lang="en-GB" b="1" dirty="0"/>
              <a:t>1. “What’s a healthy habit you have that helps you feel good?”</a:t>
            </a:r>
          </a:p>
          <a:p>
            <a:r>
              <a:rPr lang="en-GB" dirty="0"/>
              <a:t>Invite pupils to share habits related to:</a:t>
            </a:r>
          </a:p>
          <a:p>
            <a:pPr lvl="1"/>
            <a:r>
              <a:rPr lang="en-GB" dirty="0"/>
              <a:t>Eating (e.g., drinking water, eating breakfast)</a:t>
            </a:r>
          </a:p>
          <a:p>
            <a:pPr lvl="1"/>
            <a:r>
              <a:rPr lang="en-GB" dirty="0"/>
              <a:t>Physical activity (e.g., playing outside, sports)</a:t>
            </a:r>
          </a:p>
          <a:p>
            <a:pPr lvl="1"/>
            <a:r>
              <a:rPr lang="en-GB" dirty="0"/>
              <a:t>Sleep (e.g., going to bed on time)</a:t>
            </a:r>
          </a:p>
          <a:p>
            <a:pPr lvl="1"/>
            <a:r>
              <a:rPr lang="en-GB" dirty="0"/>
              <a:t>Emotional well-being (e.g., talking about feelings, taking breaks)</a:t>
            </a:r>
          </a:p>
          <a:p>
            <a:r>
              <a:rPr lang="en-GB" dirty="0"/>
              <a:t>Reinforce that healthy habits help us feel good physically </a:t>
            </a:r>
            <a:r>
              <a:rPr lang="en-GB" i="1" dirty="0"/>
              <a:t>and</a:t>
            </a:r>
            <a:r>
              <a:rPr lang="en-GB" dirty="0"/>
              <a:t> emotionally.</a:t>
            </a:r>
          </a:p>
          <a:p>
            <a:br>
              <a:rPr lang="en-GB" dirty="0"/>
            </a:br>
            <a:endParaRPr lang="en-GB" dirty="0"/>
          </a:p>
          <a:p>
            <a:r>
              <a:rPr lang="en-GB" b="1" dirty="0"/>
              <a:t>2. “Can you think of a new healthy choice you might try?”</a:t>
            </a:r>
          </a:p>
          <a:p>
            <a:r>
              <a:rPr lang="en-GB" dirty="0"/>
              <a:t>Encourage pupils to think of simple, doable actions, such as:</a:t>
            </a:r>
          </a:p>
          <a:p>
            <a:pPr lvl="1"/>
            <a:r>
              <a:rPr lang="en-GB" dirty="0"/>
              <a:t>Trying a new fruit or vegetable</a:t>
            </a:r>
          </a:p>
          <a:p>
            <a:pPr lvl="1"/>
            <a:r>
              <a:rPr lang="en-GB" dirty="0"/>
              <a:t>Adding 5 extra minutes of movement</a:t>
            </a:r>
          </a:p>
          <a:p>
            <a:pPr lvl="1"/>
            <a:r>
              <a:rPr lang="en-GB" dirty="0"/>
              <a:t>Drinking more water</a:t>
            </a:r>
          </a:p>
          <a:p>
            <a:pPr lvl="1"/>
            <a:r>
              <a:rPr lang="en-GB" dirty="0"/>
              <a:t>Practicing mindfulness or deep breathing</a:t>
            </a:r>
          </a:p>
          <a:p>
            <a:r>
              <a:rPr lang="en-GB" dirty="0"/>
              <a:t>Emphasise </a:t>
            </a:r>
            <a:r>
              <a:rPr lang="en-GB" b="1" dirty="0"/>
              <a:t>one small change</a:t>
            </a:r>
            <a:r>
              <a:rPr lang="en-GB" dirty="0"/>
              <a:t> rather than something overly ambitious.</a:t>
            </a:r>
          </a:p>
          <a:p>
            <a:r>
              <a:rPr lang="en-GB" dirty="0"/>
              <a:t>Let pupils know it’s okay to try something and adjust if it doesn’t work for them.</a:t>
            </a:r>
          </a:p>
          <a:p>
            <a:br>
              <a:rPr lang="en-GB" dirty="0"/>
            </a:br>
            <a:endParaRPr lang="en-GB" dirty="0"/>
          </a:p>
          <a:p>
            <a:r>
              <a:rPr lang="en-GB" b="1" dirty="0"/>
              <a:t>3. “Why is it important to make informed choices every day?”</a:t>
            </a:r>
          </a:p>
          <a:p>
            <a:r>
              <a:rPr lang="en-GB" dirty="0"/>
              <a:t>Connect back to the previous slide’s ideas about:</a:t>
            </a:r>
          </a:p>
          <a:p>
            <a:pPr lvl="1"/>
            <a:r>
              <a:rPr lang="en-GB" dirty="0"/>
              <a:t>Knowing what’s in things</a:t>
            </a:r>
          </a:p>
          <a:p>
            <a:pPr lvl="1"/>
            <a:r>
              <a:rPr lang="en-GB" dirty="0"/>
              <a:t>Balance and moderation</a:t>
            </a:r>
          </a:p>
          <a:p>
            <a:pPr lvl="1"/>
            <a:r>
              <a:rPr lang="en-GB" dirty="0"/>
              <a:t>How things make your body feel</a:t>
            </a:r>
          </a:p>
          <a:p>
            <a:r>
              <a:rPr lang="en-GB" dirty="0"/>
              <a:t>Help pupils understand that informed choices allow them to:</a:t>
            </a:r>
          </a:p>
          <a:p>
            <a:pPr lvl="1"/>
            <a:r>
              <a:rPr lang="en-GB" dirty="0"/>
              <a:t>Feel strong and energized</a:t>
            </a:r>
          </a:p>
          <a:p>
            <a:pPr lvl="1"/>
            <a:r>
              <a:rPr lang="en-GB" dirty="0"/>
              <a:t>Stay safe and healthy</a:t>
            </a:r>
          </a:p>
          <a:p>
            <a:pPr lvl="1"/>
            <a:r>
              <a:rPr lang="en-GB" dirty="0"/>
              <a:t>Take care of their bodies and brains</a:t>
            </a:r>
          </a:p>
          <a:p>
            <a:endParaRPr lang="en-GB" dirty="0"/>
          </a:p>
        </p:txBody>
      </p:sp>
      <p:sp>
        <p:nvSpPr>
          <p:cNvPr id="4" name="Slide Number Placeholder 3">
            <a:extLst>
              <a:ext uri="{FF2B5EF4-FFF2-40B4-BE49-F238E27FC236}">
                <a16:creationId xmlns:a16="http://schemas.microsoft.com/office/drawing/2014/main" id="{638AE2FE-ADD3-D0A5-73CB-5939C8691B39}"/>
              </a:ext>
            </a:extLst>
          </p:cNvPr>
          <p:cNvSpPr>
            <a:spLocks noGrp="1"/>
          </p:cNvSpPr>
          <p:nvPr>
            <p:ph type="sldNum" sz="quarter" idx="5"/>
          </p:nvPr>
        </p:nvSpPr>
        <p:spPr/>
        <p:txBody>
          <a:bodyPr/>
          <a:lstStyle/>
          <a:p>
            <a:fld id="{FE62E096-BDCD-4945-B15F-8B6DD8CACDB3}" type="slidenum">
              <a:rPr lang="en-GB"/>
              <a:t>36</a:t>
            </a:fld>
            <a:endParaRPr lang="en-GB"/>
          </a:p>
        </p:txBody>
      </p:sp>
    </p:spTree>
    <p:extLst>
      <p:ext uri="{BB962C8B-B14F-4D97-AF65-F5344CB8AC3E}">
        <p14:creationId xmlns:p14="http://schemas.microsoft.com/office/powerpoint/2010/main" val="817781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Activity Slide: Staying Safe</a:t>
            </a:r>
            <a:br>
              <a:rPr lang="en-GB" b="1" dirty="0">
                <a:cs typeface="+mn-lt"/>
              </a:rPr>
            </a:br>
            <a:r>
              <a:rPr lang="en-GB" b="1" dirty="0"/>
              <a:t>Aim: </a:t>
            </a:r>
            <a:r>
              <a:rPr lang="en-GB" dirty="0"/>
              <a:t>To help pupils explore and understand the differences between safe, unsafe, legal, and illegal situations.</a:t>
            </a:r>
            <a:endParaRPr lang="en-US" dirty="0">
              <a:ea typeface="Calibri" panose="020F0502020204030204"/>
              <a:cs typeface="Calibri" panose="020F0502020204030204"/>
            </a:endParaRPr>
          </a:p>
          <a:p>
            <a:r>
              <a:rPr lang="en-GB" b="1" dirty="0"/>
              <a:t>Activity:</a:t>
            </a:r>
            <a:r>
              <a:rPr lang="en-GB" dirty="0"/>
              <a:t> Teachers will read out or display one scenario at a time.  Ask pupils to decide whether the situation is </a:t>
            </a:r>
            <a:r>
              <a:rPr lang="en-GB" b="1" dirty="0"/>
              <a:t>Safe</a:t>
            </a:r>
            <a:r>
              <a:rPr lang="en-GB" dirty="0"/>
              <a:t>, </a:t>
            </a:r>
            <a:r>
              <a:rPr lang="en-GB" b="1" dirty="0"/>
              <a:t>Unsafe</a:t>
            </a:r>
            <a:r>
              <a:rPr lang="en-GB" dirty="0"/>
              <a:t>, </a:t>
            </a:r>
            <a:r>
              <a:rPr lang="en-GB" b="1" dirty="0"/>
              <a:t>Legal</a:t>
            </a:r>
            <a:r>
              <a:rPr lang="en-GB" dirty="0"/>
              <a:t>, or </a:t>
            </a:r>
            <a:r>
              <a:rPr lang="en-GB" b="1" dirty="0"/>
              <a:t>Illegal</a:t>
            </a:r>
            <a:r>
              <a:rPr lang="en-GB" dirty="0"/>
              <a:t>. This can be done interactively by using classroom corners, finger signals (thumbs up/down), or pointing to labelled sections on the board/screen.</a:t>
            </a:r>
            <a:endParaRPr lang="en-GB" dirty="0">
              <a:ea typeface="Calibri"/>
              <a:cs typeface="Calibri"/>
            </a:endParaRPr>
          </a:p>
          <a:p>
            <a:r>
              <a:rPr lang="en-GB" dirty="0"/>
              <a:t>After each response, ask pupils to explain their reasoning. Encourage respectful discussion, especially when opinions vary. </a:t>
            </a:r>
            <a:endParaRPr lang="en-GB" dirty="0">
              <a:ea typeface="Calibri"/>
              <a:cs typeface="Calibri"/>
            </a:endParaRPr>
          </a:p>
          <a:p>
            <a:r>
              <a:rPr lang="en-GB" dirty="0"/>
              <a:t>Let pupils know some answers may fall into </a:t>
            </a:r>
            <a:r>
              <a:rPr lang="en-GB" b="1" dirty="0"/>
              <a:t>more than one category</a:t>
            </a:r>
            <a:r>
              <a:rPr lang="en-GB" dirty="0"/>
              <a:t> (a behaviour might be legal but unsafe).</a:t>
            </a:r>
            <a:endParaRPr lang="en-GB" dirty="0">
              <a:ea typeface="Calibri"/>
              <a:cs typeface="Calibri"/>
            </a:endParaRPr>
          </a:p>
          <a:p>
            <a:r>
              <a:rPr lang="en-GB" dirty="0"/>
              <a:t>This activity can be done as a whole class or in small groups. </a:t>
            </a:r>
            <a:endParaRPr lang="en-GB" dirty="0">
              <a:ea typeface="Calibri"/>
              <a:cs typeface="Calibri"/>
            </a:endParaRPr>
          </a:p>
        </p:txBody>
      </p:sp>
      <p:sp>
        <p:nvSpPr>
          <p:cNvPr id="4" name="Slide Number Placeholder 3"/>
          <p:cNvSpPr>
            <a:spLocks noGrp="1"/>
          </p:cNvSpPr>
          <p:nvPr>
            <p:ph type="sldNum" sz="quarter" idx="5"/>
          </p:nvPr>
        </p:nvSpPr>
        <p:spPr/>
        <p:txBody>
          <a:bodyPr/>
          <a:lstStyle/>
          <a:p>
            <a:fld id="{148689C8-C92C-4FAC-AD59-D06DD6FFE5B6}" type="slidenum">
              <a:t>37</a:t>
            </a:fld>
            <a:endParaRPr lang="en-GB"/>
          </a:p>
        </p:txBody>
      </p:sp>
    </p:spTree>
    <p:extLst>
      <p:ext uri="{BB962C8B-B14F-4D97-AF65-F5344CB8AC3E}">
        <p14:creationId xmlns:p14="http://schemas.microsoft.com/office/powerpoint/2010/main" val="782865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373218"/>
            <a:ext cx="6810374" cy="3627782"/>
          </a:xfrm>
        </p:spPr>
        <p:txBody>
          <a:bodyPr/>
          <a:lstStyle/>
          <a:p>
            <a:pPr>
              <a:lnSpc>
                <a:spcPct val="101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Information Slide:</a:t>
            </a:r>
          </a:p>
          <a:p>
            <a:pPr>
              <a:lnSpc>
                <a:spcPct val="101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t>“Legal” means something that is allowed by the rules or laws: </a:t>
            </a:r>
          </a:p>
          <a:p>
            <a:r>
              <a:rPr lang="en-GB" sz="1800" dirty="0"/>
              <a:t>It is </a:t>
            </a:r>
            <a:r>
              <a:rPr lang="en-GB" sz="1800" i="1" dirty="0"/>
              <a:t>legal</a:t>
            </a:r>
            <a:r>
              <a:rPr lang="en-GB" sz="1800" dirty="0"/>
              <a:t> to ride your bike in the park if the park rules say it’s okay.</a:t>
            </a:r>
          </a:p>
          <a:p>
            <a:r>
              <a:rPr lang="en-GB" sz="1800" dirty="0"/>
              <a:t>It is </a:t>
            </a:r>
            <a:r>
              <a:rPr lang="en-GB" sz="1800" i="1" dirty="0"/>
              <a:t>not legal</a:t>
            </a:r>
            <a:r>
              <a:rPr lang="en-GB" sz="1800" dirty="0"/>
              <a:t> to drive a car when you’re 9 years old, because the law says only adults can.</a:t>
            </a:r>
          </a:p>
          <a:p>
            <a:endParaRPr lang="en-GB" sz="1800" dirty="0"/>
          </a:p>
          <a:p>
            <a:r>
              <a:rPr lang="en-GB" sz="1800" b="1" dirty="0"/>
              <a:t>“Illegal” means not allowed by the law.</a:t>
            </a:r>
            <a:endParaRPr lang="en-GB" sz="1800" dirty="0"/>
          </a:p>
          <a:p>
            <a:r>
              <a:rPr lang="en-GB" sz="1800" dirty="0"/>
              <a:t>It’s like breaking the big rules that everyone has to follow.</a:t>
            </a:r>
          </a:p>
          <a:p>
            <a:r>
              <a:rPr lang="en-GB" sz="1800" dirty="0"/>
              <a:t>Examples:</a:t>
            </a:r>
          </a:p>
          <a:p>
            <a:r>
              <a:rPr lang="en-GB" sz="1800" dirty="0"/>
              <a:t>It’s </a:t>
            </a:r>
            <a:r>
              <a:rPr lang="en-GB" sz="1800" i="1" dirty="0"/>
              <a:t>illegal</a:t>
            </a:r>
            <a:r>
              <a:rPr lang="en-GB" sz="1800" dirty="0"/>
              <a:t> to steal someone’s toys, because the law says you can’t take things that don’t belong to you.</a:t>
            </a:r>
          </a:p>
          <a:p>
            <a:r>
              <a:rPr lang="en-GB" sz="1800" dirty="0"/>
              <a:t>It’s </a:t>
            </a:r>
            <a:r>
              <a:rPr lang="en-GB" sz="1800" i="1" dirty="0"/>
              <a:t>illegal</a:t>
            </a:r>
            <a:r>
              <a:rPr lang="en-GB" sz="1800" dirty="0"/>
              <a:t> to drive a car when you’re 9, because only grown-ups with a license can drive.</a:t>
            </a:r>
          </a:p>
          <a:p>
            <a:r>
              <a:rPr lang="en-GB" sz="1800" dirty="0"/>
              <a:t>But it’s </a:t>
            </a:r>
            <a:r>
              <a:rPr lang="en-GB" sz="1800" i="1" dirty="0"/>
              <a:t>legal</a:t>
            </a:r>
            <a:r>
              <a:rPr lang="en-GB" sz="1800" dirty="0"/>
              <a:t> to play football in the park, because there’s no law against it.</a:t>
            </a:r>
          </a:p>
          <a:p>
            <a:endParaRPr lang="en-GB" sz="1800" dirty="0"/>
          </a:p>
          <a:p>
            <a:pPr>
              <a:lnSpc>
                <a:spcPct val="101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150E3EA-30E0-4E3B-BAF5-7F3350B9C003}" type="slidenum">
              <a:rPr lang="en-GB" smtClean="0"/>
              <a:t>38</a:t>
            </a:fld>
            <a:endParaRPr lang="en-GB"/>
          </a:p>
        </p:txBody>
      </p:sp>
      <p:sp>
        <p:nvSpPr>
          <p:cNvPr id="5" name="Header Placeholder 4">
            <a:extLst>
              <a:ext uri="{FF2B5EF4-FFF2-40B4-BE49-F238E27FC236}">
                <a16:creationId xmlns:a16="http://schemas.microsoft.com/office/drawing/2014/main" id="{4BCE9F58-D8D3-4F2C-A92A-576BA4AAC681}"/>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1869996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28B03-EDFF-A567-91B9-6966BBA2B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B68C40-172A-CE37-2639-E48D511662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AAEBEB-0065-824B-7683-BC372EE94B41}"/>
              </a:ext>
            </a:extLst>
          </p:cNvPr>
          <p:cNvSpPr>
            <a:spLocks noGrp="1"/>
          </p:cNvSpPr>
          <p:nvPr>
            <p:ph type="body" idx="1"/>
          </p:nvPr>
        </p:nvSpPr>
        <p:spPr>
          <a:xfrm>
            <a:off x="1" y="4373218"/>
            <a:ext cx="6810374" cy="36277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Information Slide:</a:t>
            </a:r>
          </a:p>
          <a:p>
            <a:r>
              <a:rPr lang="en-GB" sz="1800" b="1" dirty="0"/>
              <a:t>“Safe” means that you are not in danger, and nothing is likely to hurt you.</a:t>
            </a:r>
            <a:endParaRPr lang="en-GB" sz="1800" dirty="0"/>
          </a:p>
          <a:p>
            <a:r>
              <a:rPr lang="en-GB" sz="1800" dirty="0"/>
              <a:t>For example:</a:t>
            </a:r>
          </a:p>
          <a:p>
            <a:r>
              <a:rPr lang="en-GB" sz="1800" dirty="0"/>
              <a:t>Wearing a helmet on your bike helps keep you </a:t>
            </a:r>
            <a:r>
              <a:rPr lang="en-GB" sz="1800" i="1" dirty="0"/>
              <a:t>safe</a:t>
            </a:r>
            <a:r>
              <a:rPr lang="en-GB" sz="1800" dirty="0"/>
              <a:t>.</a:t>
            </a:r>
          </a:p>
          <a:p>
            <a:r>
              <a:rPr lang="en-GB" sz="1800" dirty="0"/>
              <a:t>Crossing the street while holding an adult’s hand is </a:t>
            </a:r>
            <a:r>
              <a:rPr lang="en-GB" sz="1800" i="1" dirty="0"/>
              <a:t>safe</a:t>
            </a:r>
            <a:r>
              <a:rPr lang="en-GB" sz="1800" dirty="0"/>
              <a:t>.</a:t>
            </a:r>
          </a:p>
          <a:p>
            <a:r>
              <a:rPr lang="en-GB" sz="1800" dirty="0"/>
              <a:t>Touching a hot stove is </a:t>
            </a:r>
            <a:r>
              <a:rPr lang="en-GB" sz="1800" i="1" dirty="0"/>
              <a:t>not safe</a:t>
            </a:r>
            <a:r>
              <a:rPr lang="en-GB" sz="1800" dirty="0"/>
              <a:t>.</a:t>
            </a:r>
          </a:p>
          <a:p>
            <a:r>
              <a:rPr lang="en-GB" sz="1800" dirty="0"/>
              <a:t>So when something is </a:t>
            </a:r>
            <a:r>
              <a:rPr lang="en-GB" sz="1800" i="1" dirty="0"/>
              <a:t>safe</a:t>
            </a:r>
            <a:r>
              <a:rPr lang="en-GB" sz="1800" dirty="0"/>
              <a:t>, it means you can feel okay and protected.</a:t>
            </a:r>
          </a:p>
          <a:p>
            <a:endParaRPr lang="en-GB" sz="1800" dirty="0"/>
          </a:p>
          <a:p>
            <a:r>
              <a:rPr lang="en-GB" sz="1800" b="1" dirty="0"/>
              <a:t>“Unsafe” means not safe — it could hurt you or put you in danger.</a:t>
            </a:r>
            <a:endParaRPr lang="en-GB" sz="1800" dirty="0"/>
          </a:p>
          <a:p>
            <a:r>
              <a:rPr lang="en-GB" sz="1800" dirty="0"/>
              <a:t>Examples:</a:t>
            </a:r>
          </a:p>
          <a:p>
            <a:r>
              <a:rPr lang="en-GB" sz="1800" dirty="0"/>
              <a:t>Riding your bike without a helmet is </a:t>
            </a:r>
            <a:r>
              <a:rPr lang="en-GB" sz="1800" i="1" dirty="0"/>
              <a:t>unsafe</a:t>
            </a:r>
            <a:r>
              <a:rPr lang="en-GB" sz="1800" dirty="0"/>
              <a:t>.</a:t>
            </a:r>
          </a:p>
          <a:p>
            <a:r>
              <a:rPr lang="en-GB" sz="1800" dirty="0"/>
              <a:t>Running across the street without looking is </a:t>
            </a:r>
            <a:r>
              <a:rPr lang="en-GB" sz="1800" i="1" dirty="0"/>
              <a:t>unsafe</a:t>
            </a:r>
            <a:r>
              <a:rPr lang="en-GB" sz="1800" dirty="0"/>
              <a:t>.</a:t>
            </a:r>
          </a:p>
          <a:p>
            <a:r>
              <a:rPr lang="en-GB" sz="1800" dirty="0"/>
              <a:t>Playing in a place with broken glass is </a:t>
            </a:r>
            <a:r>
              <a:rPr lang="en-GB" sz="1800" i="1" dirty="0"/>
              <a:t>unsafe</a:t>
            </a:r>
            <a:r>
              <a:rPr lang="en-GB" sz="1800" dirty="0"/>
              <a:t>.</a:t>
            </a:r>
          </a:p>
          <a:p>
            <a:r>
              <a:rPr lang="en-GB" sz="1800" dirty="0"/>
              <a:t>So if something is </a:t>
            </a:r>
            <a:r>
              <a:rPr lang="en-GB" sz="1800" i="1" dirty="0"/>
              <a:t>unsafe</a:t>
            </a:r>
            <a:r>
              <a:rPr lang="en-GB" sz="1800" dirty="0"/>
              <a:t>, it means it’s risky and could cause harm.</a:t>
            </a:r>
          </a:p>
          <a:p>
            <a:endParaRPr lang="en-GB" sz="1800" dirty="0"/>
          </a:p>
          <a:p>
            <a:pPr>
              <a:lnSpc>
                <a:spcPct val="101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4B1041D-017D-0442-D6B0-4BC7D2FABFA2}"/>
              </a:ext>
            </a:extLst>
          </p:cNvPr>
          <p:cNvSpPr>
            <a:spLocks noGrp="1"/>
          </p:cNvSpPr>
          <p:nvPr>
            <p:ph type="sldNum" sz="quarter" idx="5"/>
          </p:nvPr>
        </p:nvSpPr>
        <p:spPr/>
        <p:txBody>
          <a:bodyPr/>
          <a:lstStyle/>
          <a:p>
            <a:fld id="{2150E3EA-30E0-4E3B-BAF5-7F3350B9C003}" type="slidenum">
              <a:rPr lang="en-GB" smtClean="0"/>
              <a:t>39</a:t>
            </a:fld>
            <a:endParaRPr lang="en-GB"/>
          </a:p>
        </p:txBody>
      </p:sp>
      <p:sp>
        <p:nvSpPr>
          <p:cNvPr id="5" name="Header Placeholder 4">
            <a:extLst>
              <a:ext uri="{FF2B5EF4-FFF2-40B4-BE49-F238E27FC236}">
                <a16:creationId xmlns:a16="http://schemas.microsoft.com/office/drawing/2014/main" id="{F84C03AB-8327-D467-808E-39F482E541F9}"/>
              </a:ext>
            </a:extLst>
          </p:cNvPr>
          <p:cNvSpPr>
            <a:spLocks noGrp="1"/>
          </p:cNvSpPr>
          <p:nvPr>
            <p:ph type="hdr" sz="quarter"/>
          </p:nvPr>
        </p:nvSpPr>
        <p:spPr/>
        <p:txBody>
          <a:bodyPr/>
          <a:lstStyle/>
          <a:p>
            <a:endParaRPr lang="en-GB"/>
          </a:p>
        </p:txBody>
      </p:sp>
    </p:spTree>
    <p:extLst>
      <p:ext uri="{BB962C8B-B14F-4D97-AF65-F5344CB8AC3E}">
        <p14:creationId xmlns:p14="http://schemas.microsoft.com/office/powerpoint/2010/main" val="199237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Slides 4 - 7 </a:t>
            </a:r>
          </a:p>
          <a:p>
            <a:r>
              <a:rPr lang="en-US" sz="1200" b="1" dirty="0">
                <a:latin typeface="Arial" panose="020B0604020202020204" pitchFamily="34" charset="0"/>
                <a:cs typeface="Arial" panose="020B0604020202020204" pitchFamily="34" charset="0"/>
              </a:rPr>
              <a:t>Information Slide: </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Teacher introduces these key body parts to young people.  Ask pupils to identify where these parts are on their own bodies.  Explore with pupils any prior knowledge. Ask pupils about how they look after these body parts.  </a:t>
            </a:r>
          </a:p>
          <a:p>
            <a:pPr algn="l"/>
            <a:r>
              <a:rPr lang="en-US" sz="1200" b="0" i="0" u="none" strike="noStrike" dirty="0">
                <a:solidFill>
                  <a:srgbClr val="000000"/>
                </a:solidFill>
                <a:effectLst/>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7ED2583B-0416-4875-B919-A7A9CBD1C777}" type="slidenum">
              <a:rPr lang="en-GB" smtClean="0"/>
              <a:t>4</a:t>
            </a:fld>
            <a:endParaRPr lang="en-GB"/>
          </a:p>
        </p:txBody>
      </p:sp>
    </p:spTree>
    <p:extLst>
      <p:ext uri="{BB962C8B-B14F-4D97-AF65-F5344CB8AC3E}">
        <p14:creationId xmlns:p14="http://schemas.microsoft.com/office/powerpoint/2010/main" val="591947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Activity Slide: Staying Safe</a:t>
            </a:r>
          </a:p>
          <a:p>
            <a:r>
              <a:rPr lang="en-GB" i="1" dirty="0"/>
              <a:t>"</a:t>
            </a:r>
            <a:r>
              <a:rPr lang="en-US" dirty="0"/>
              <a:t>A 12-year-old tries a vape they find at home." </a:t>
            </a:r>
            <a:r>
              <a:rPr lang="en-US" b="1" dirty="0"/>
              <a:t>Unsafe.</a:t>
            </a:r>
            <a:r>
              <a:rPr lang="en-US" dirty="0"/>
              <a:t> Highlight that legally a person must be over the age of 18 to purchase a vape. Vapes contain nicotine which is a drug. This is not meant for children. </a:t>
            </a:r>
            <a:endParaRPr lang="en-GB" dirty="0">
              <a:ea typeface="Calibri" panose="020F0502020204030204"/>
              <a:cs typeface="Calibri" panose="020F0502020204030204"/>
            </a:endParaRPr>
          </a:p>
          <a:p>
            <a:endParaRPr lang="en-GB" b="1" i="1" dirty="0">
              <a:ea typeface="Calibri"/>
              <a:cs typeface="Calibri"/>
            </a:endParaRPr>
          </a:p>
        </p:txBody>
      </p:sp>
      <p:sp>
        <p:nvSpPr>
          <p:cNvPr id="4" name="Slide Number Placeholder 3"/>
          <p:cNvSpPr>
            <a:spLocks noGrp="1"/>
          </p:cNvSpPr>
          <p:nvPr>
            <p:ph type="sldNum" sz="quarter" idx="5"/>
          </p:nvPr>
        </p:nvSpPr>
        <p:spPr/>
        <p:txBody>
          <a:bodyPr/>
          <a:lstStyle/>
          <a:p>
            <a:fld id="{162DB525-C6EE-4621-AFDD-9E6C7BFBC1D2}" type="slidenum">
              <a:t>40</a:t>
            </a:fld>
            <a:endParaRPr lang="en-GB"/>
          </a:p>
        </p:txBody>
      </p:sp>
    </p:spTree>
    <p:extLst>
      <p:ext uri="{BB962C8B-B14F-4D97-AF65-F5344CB8AC3E}">
        <p14:creationId xmlns:p14="http://schemas.microsoft.com/office/powerpoint/2010/main" val="134061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Activity Slide: Staying Safe</a:t>
            </a:r>
            <a:endParaRPr lang="en-GB" b="0" i="1" dirty="0"/>
          </a:p>
          <a:p>
            <a:r>
              <a:rPr lang="en-GB" b="0" i="1" dirty="0"/>
              <a:t>"</a:t>
            </a:r>
            <a:r>
              <a:rPr lang="en-US" b="0" dirty="0"/>
              <a:t>An adult uses a vape to try to stop smoking." </a:t>
            </a:r>
            <a:r>
              <a:rPr lang="en-US" b="1" dirty="0"/>
              <a:t>Legal</a:t>
            </a:r>
            <a:r>
              <a:rPr lang="en-US" b="0" dirty="0"/>
              <a:t>. There may be some discussion around whether this is "safe", or "unsafe". Highlight that vapes were originally created to help adults stop smoking and are considered less harmful than cigarettes. However, be clear that vaping still has health risks including lung problems, shortness of breath, dizziness and headaches. </a:t>
            </a:r>
            <a:endParaRPr lang="en-US" b="0" dirty="0">
              <a:ea typeface="Calibri"/>
              <a:cs typeface="Calibri"/>
            </a:endParaRPr>
          </a:p>
        </p:txBody>
      </p:sp>
      <p:sp>
        <p:nvSpPr>
          <p:cNvPr id="4" name="Slide Number Placeholder 3"/>
          <p:cNvSpPr>
            <a:spLocks noGrp="1"/>
          </p:cNvSpPr>
          <p:nvPr>
            <p:ph type="sldNum" sz="quarter" idx="5"/>
          </p:nvPr>
        </p:nvSpPr>
        <p:spPr/>
        <p:txBody>
          <a:bodyPr/>
          <a:lstStyle/>
          <a:p>
            <a:fld id="{162DB525-C6EE-4621-AFDD-9E6C7BFBC1D2}" type="slidenum">
              <a:t>41</a:t>
            </a:fld>
            <a:endParaRPr lang="en-GB"/>
          </a:p>
        </p:txBody>
      </p:sp>
    </p:spTree>
    <p:extLst>
      <p:ext uri="{BB962C8B-B14F-4D97-AF65-F5344CB8AC3E}">
        <p14:creationId xmlns:p14="http://schemas.microsoft.com/office/powerpoint/2010/main" val="1131066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Activity Slide: Staying Safe</a:t>
            </a:r>
            <a:endParaRPr lang="en-GB" b="0" i="1" dirty="0"/>
          </a:p>
          <a:p>
            <a:r>
              <a:rPr lang="en-GB" dirty="0"/>
              <a:t>"</a:t>
            </a:r>
            <a:r>
              <a:rPr lang="en-US" dirty="0"/>
              <a:t>A child knowing what vaping is."</a:t>
            </a:r>
            <a:r>
              <a:rPr lang="en-US" b="1" dirty="0"/>
              <a:t> Safe. Legal. </a:t>
            </a:r>
            <a:r>
              <a:rPr lang="en-US" dirty="0"/>
              <a:t>Some children may be worried that they should not know anything about vaping because it's not for children. </a:t>
            </a:r>
            <a:r>
              <a:rPr lang="en-US" dirty="0" err="1"/>
              <a:t>Emphasise</a:t>
            </a:r>
            <a:r>
              <a:rPr lang="en-US" dirty="0"/>
              <a:t> that it is acceptable for young people to know about vaping and it's risks so they are able to make positive healthy choices as they grow up.  </a:t>
            </a:r>
            <a:endParaRPr lang="en-GB" dirty="0">
              <a:ea typeface="Calibri" panose="020F0502020204030204"/>
              <a:cs typeface="Calibri" panose="020F0502020204030204"/>
            </a:endParaRPr>
          </a:p>
          <a:p>
            <a:endParaRPr lang="en-GB"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62DB525-C6EE-4621-AFDD-9E6C7BFBC1D2}" type="slidenum">
              <a:t>42</a:t>
            </a:fld>
            <a:endParaRPr lang="en-GB"/>
          </a:p>
        </p:txBody>
      </p:sp>
    </p:spTree>
    <p:extLst>
      <p:ext uri="{BB962C8B-B14F-4D97-AF65-F5344CB8AC3E}">
        <p14:creationId xmlns:p14="http://schemas.microsoft.com/office/powerpoint/2010/main" val="1725000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Activity Slide: Staying Safe</a:t>
            </a:r>
            <a:endParaRPr lang="en-GB" b="0" i="1" dirty="0"/>
          </a:p>
          <a:p>
            <a:r>
              <a:rPr lang="en-GB" b="0" dirty="0"/>
              <a:t>“</a:t>
            </a:r>
            <a:r>
              <a:rPr lang="en-US" b="0" dirty="0"/>
              <a:t>Someone over 18 years old buying a vape from a shop". </a:t>
            </a:r>
            <a:r>
              <a:rPr lang="en-US" b="1" dirty="0"/>
              <a:t>Legal</a:t>
            </a:r>
            <a:r>
              <a:rPr lang="en-US" b="0" dirty="0"/>
              <a:t>. There may be some discussion around whether this is "safe", or "unsafe". Discuss with the pupils the health risks of vaping. Vapes contain nicotine, which is addictive and can affect the heart and lungs. Even though vapes are sometimes used to help people quit smoking, they are not harmless. Some vapes have harmful chemicals or incorrect labels, especially disposable or unregulated ones. Even though it’s legal for adults, buying a vape is not necessarily safe, and using it still has risks, especially for younger people who might see adults doing it and think it’s okay for them too. Buying a vape from a supermarket is the "safest" way to buy a vape because the sale of vapes from well-known supermarkets is regulated, unlike, for example, buying a vape online.</a:t>
            </a:r>
            <a:endParaRPr lang="en-US" b="0" dirty="0">
              <a:ea typeface="Calibri" panose="020F0502020204030204"/>
              <a:cs typeface="Calibri" panose="020F0502020204030204"/>
            </a:endParaRPr>
          </a:p>
          <a:p>
            <a:endParaRPr lang="en-US" b="0"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62DB525-C6EE-4621-AFDD-9E6C7BFBC1D2}" type="slidenum">
              <a:t>43</a:t>
            </a:fld>
            <a:endParaRPr lang="en-GB"/>
          </a:p>
        </p:txBody>
      </p:sp>
    </p:spTree>
    <p:extLst>
      <p:ext uri="{BB962C8B-B14F-4D97-AF65-F5344CB8AC3E}">
        <p14:creationId xmlns:p14="http://schemas.microsoft.com/office/powerpoint/2010/main" val="41348955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E7794-9A4B-6D9A-0C8C-4E3B4288B8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3B727-0352-38EA-7E94-0E1E04E05D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75BE7-309C-FBDD-4B7F-520087ECE9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Activity Slide: Staying Safe</a:t>
            </a:r>
            <a:endParaRPr lang="en-GB" b="0" i="1" dirty="0"/>
          </a:p>
          <a:p>
            <a:r>
              <a:rPr lang="en-GB" b="0" dirty="0"/>
              <a:t>“Buying a vape online under 18.” </a:t>
            </a:r>
            <a:r>
              <a:rPr lang="en-GB" b="1" dirty="0"/>
              <a:t>Unsafe, illegal</a:t>
            </a:r>
            <a:r>
              <a:rPr lang="en-GB" b="0" dirty="0"/>
              <a:t>. It is illegal for anyone under the age of 18 to be sold a vape, even online. Vapes bought online may not be safe - they can come from unregulated sources and contain harmful substances. Vaping can cause side effects like headaches, nausea and addiction. This behaviour is unsafe and not legal for young people.</a:t>
            </a:r>
            <a:endParaRPr lang="en-US" b="0" dirty="0"/>
          </a:p>
          <a:p>
            <a:endParaRPr lang="en-US" dirty="0">
              <a:ea typeface="Calibri"/>
              <a:cs typeface="Calibri"/>
            </a:endParaRPr>
          </a:p>
          <a:p>
            <a:endParaRPr lang="en-US" b="1" dirty="0">
              <a:ea typeface="Calibri"/>
              <a:cs typeface="Calibri"/>
            </a:endParaRPr>
          </a:p>
        </p:txBody>
      </p:sp>
      <p:sp>
        <p:nvSpPr>
          <p:cNvPr id="4" name="Slide Number Placeholder 3">
            <a:extLst>
              <a:ext uri="{FF2B5EF4-FFF2-40B4-BE49-F238E27FC236}">
                <a16:creationId xmlns:a16="http://schemas.microsoft.com/office/drawing/2014/main" id="{F799C088-BACA-A3A3-94A7-FB06C3CB0827}"/>
              </a:ext>
            </a:extLst>
          </p:cNvPr>
          <p:cNvSpPr>
            <a:spLocks noGrp="1"/>
          </p:cNvSpPr>
          <p:nvPr>
            <p:ph type="sldNum" sz="quarter" idx="5"/>
          </p:nvPr>
        </p:nvSpPr>
        <p:spPr/>
        <p:txBody>
          <a:bodyPr/>
          <a:lstStyle/>
          <a:p>
            <a:fld id="{162DB525-C6EE-4621-AFDD-9E6C7BFBC1D2}" type="slidenum">
              <a:t>44</a:t>
            </a:fld>
            <a:endParaRPr lang="en-GB"/>
          </a:p>
        </p:txBody>
      </p:sp>
    </p:spTree>
    <p:extLst>
      <p:ext uri="{BB962C8B-B14F-4D97-AF65-F5344CB8AC3E}">
        <p14:creationId xmlns:p14="http://schemas.microsoft.com/office/powerpoint/2010/main" val="3134993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Activity Slide: “4 Corners: True or False?”</a:t>
            </a:r>
          </a:p>
          <a:p>
            <a:r>
              <a:rPr lang="en-GB" b="1" dirty="0"/>
              <a:t>Aim:</a:t>
            </a:r>
          </a:p>
          <a:p>
            <a:r>
              <a:rPr lang="en-GB" dirty="0"/>
              <a:t>To reinforce key facts about nicotine, vaping, and laws in Scotland in a safe, factual way.</a:t>
            </a:r>
          </a:p>
          <a:p>
            <a:br>
              <a:rPr lang="en-GB" dirty="0"/>
            </a:br>
            <a:r>
              <a:rPr lang="en-GB" dirty="0"/>
              <a:t>Place the four statements in different corners or areas of the room.</a:t>
            </a:r>
          </a:p>
          <a:p>
            <a:r>
              <a:rPr lang="en-GB" dirty="0"/>
              <a:t>Divide pupils into small groups.</a:t>
            </a:r>
          </a:p>
          <a:p>
            <a:r>
              <a:rPr lang="en-GB" dirty="0"/>
              <a:t>Groups rotate around the room, discussing each statement.</a:t>
            </a:r>
          </a:p>
          <a:p>
            <a:r>
              <a:rPr lang="en-GB" dirty="0"/>
              <a:t>Encourage them to decide </a:t>
            </a:r>
            <a:r>
              <a:rPr lang="en-GB" i="1" dirty="0"/>
              <a:t>why</a:t>
            </a:r>
            <a:r>
              <a:rPr lang="en-GB" dirty="0"/>
              <a:t> they think statement is true or false, using examples or explanations.</a:t>
            </a:r>
          </a:p>
          <a:p>
            <a:r>
              <a:rPr lang="en-GB" dirty="0"/>
              <a:t>After rotation, bring the class together to debrief each statement.</a:t>
            </a:r>
          </a:p>
          <a:p>
            <a:endParaRPr lang="en-GB" dirty="0"/>
          </a:p>
          <a:p>
            <a:r>
              <a:rPr lang="en-GB" b="1" dirty="0"/>
              <a:t>Discussion notes for each statement</a:t>
            </a:r>
          </a:p>
          <a:p>
            <a:r>
              <a:rPr lang="en-GB" b="1" dirty="0"/>
              <a:t>1. “Nicotine is a drug.”</a:t>
            </a:r>
          </a:p>
          <a:p>
            <a:r>
              <a:rPr lang="en-GB" dirty="0"/>
              <a:t>This statement is </a:t>
            </a:r>
            <a:r>
              <a:rPr lang="en-GB" b="1" dirty="0"/>
              <a:t>true</a:t>
            </a:r>
            <a:r>
              <a:rPr lang="en-GB" dirty="0"/>
              <a:t>.</a:t>
            </a:r>
          </a:p>
          <a:p>
            <a:r>
              <a:rPr lang="en-GB" dirty="0"/>
              <a:t>Nicotine is a chemical that affects the brain and body.</a:t>
            </a:r>
          </a:p>
          <a:p>
            <a:r>
              <a:rPr lang="en-GB" dirty="0"/>
              <a:t>It can cause addiction, meaning people may find it hard to stop using it.</a:t>
            </a:r>
          </a:p>
          <a:p>
            <a:endParaRPr lang="en-GB" dirty="0"/>
          </a:p>
          <a:p>
            <a:r>
              <a:rPr lang="en-GB" b="1" dirty="0"/>
              <a:t>2. “People who vape are trying to stop smoking.”</a:t>
            </a:r>
          </a:p>
          <a:p>
            <a:r>
              <a:rPr lang="en-GB" dirty="0"/>
              <a:t>This statement is </a:t>
            </a:r>
            <a:r>
              <a:rPr lang="en-GB" b="1" dirty="0"/>
              <a:t>sometimes true, sometimes not</a:t>
            </a:r>
            <a:r>
              <a:rPr lang="en-GB" dirty="0"/>
              <a:t>.</a:t>
            </a:r>
          </a:p>
          <a:p>
            <a:r>
              <a:rPr lang="en-GB" dirty="0"/>
              <a:t>Some adults use vaping as an attempt to quit smoking.</a:t>
            </a:r>
          </a:p>
          <a:p>
            <a:r>
              <a:rPr lang="en-GB" dirty="0"/>
              <a:t>However, many young people who vape have </a:t>
            </a:r>
            <a:r>
              <a:rPr lang="en-GB" b="1" dirty="0"/>
              <a:t>never smoked</a:t>
            </a:r>
            <a:r>
              <a:rPr lang="en-GB" dirty="0"/>
              <a:t>, so this statement is not true for everyone.</a:t>
            </a:r>
          </a:p>
          <a:p>
            <a:endParaRPr lang="en-GB" dirty="0"/>
          </a:p>
          <a:p>
            <a:r>
              <a:rPr lang="en-GB" b="1" dirty="0"/>
              <a:t>3. “There are laws about vaping in Scotland.”</a:t>
            </a:r>
          </a:p>
          <a:p>
            <a:r>
              <a:rPr lang="en-GB" dirty="0"/>
              <a:t>This statement is </a:t>
            </a:r>
            <a:r>
              <a:rPr lang="en-GB" b="1" dirty="0"/>
              <a:t>true</a:t>
            </a:r>
            <a:r>
              <a:rPr lang="en-GB" dirty="0"/>
              <a:t>.</a:t>
            </a:r>
          </a:p>
          <a:p>
            <a:r>
              <a:rPr lang="en-GB" dirty="0"/>
              <a:t>There are laws about:</a:t>
            </a:r>
          </a:p>
          <a:p>
            <a:pPr lvl="1"/>
            <a:r>
              <a:rPr lang="en-GB" dirty="0"/>
              <a:t>Age restrictions (you must be over a certain age to buy vapes)</a:t>
            </a:r>
          </a:p>
          <a:p>
            <a:pPr lvl="1"/>
            <a:r>
              <a:rPr lang="en-GB" dirty="0"/>
              <a:t>What strength of vapes are sold</a:t>
            </a:r>
          </a:p>
          <a:p>
            <a:pPr lvl="1"/>
            <a:r>
              <a:rPr lang="en-GB" dirty="0"/>
              <a:t>Recent ban on disposable vapes</a:t>
            </a:r>
          </a:p>
          <a:p>
            <a:endParaRPr lang="en-GB" dirty="0"/>
          </a:p>
          <a:p>
            <a:r>
              <a:rPr lang="en-GB" b="1" dirty="0"/>
              <a:t>4. “Vaping is good for the heart, lungs and gums.”</a:t>
            </a:r>
          </a:p>
          <a:p>
            <a:r>
              <a:rPr lang="en-GB" dirty="0"/>
              <a:t>This statement is </a:t>
            </a:r>
            <a:r>
              <a:rPr lang="en-GB" b="1" dirty="0"/>
              <a:t>false</a:t>
            </a:r>
            <a:r>
              <a:rPr lang="en-GB" dirty="0"/>
              <a:t>.</a:t>
            </a:r>
          </a:p>
          <a:p>
            <a:r>
              <a:rPr lang="en-GB" dirty="0"/>
              <a:t>Vaping is </a:t>
            </a:r>
            <a:r>
              <a:rPr lang="en-GB" b="1" dirty="0"/>
              <a:t>not good</a:t>
            </a:r>
            <a:r>
              <a:rPr lang="en-GB" dirty="0"/>
              <a:t> for heart, lungs, gums, or the body in general.</a:t>
            </a:r>
          </a:p>
          <a:p>
            <a:r>
              <a:rPr lang="en-GB" dirty="0"/>
              <a:t>It can harm these body parts as explored at beginning of lesson. </a:t>
            </a:r>
          </a:p>
          <a:p>
            <a:r>
              <a:rPr lang="en-GB" dirty="0"/>
              <a:t>If you don’t smoke don’t vape is the key message.  </a:t>
            </a:r>
          </a:p>
          <a:p>
            <a:endParaRPr lang="en-GB" dirty="0"/>
          </a:p>
        </p:txBody>
      </p:sp>
      <p:sp>
        <p:nvSpPr>
          <p:cNvPr id="4" name="Slide Number Placeholder 3"/>
          <p:cNvSpPr>
            <a:spLocks noGrp="1"/>
          </p:cNvSpPr>
          <p:nvPr>
            <p:ph type="sldNum" sz="quarter" idx="5"/>
          </p:nvPr>
        </p:nvSpPr>
        <p:spPr/>
        <p:txBody>
          <a:bodyPr/>
          <a:lstStyle/>
          <a:p>
            <a:fld id="{4EE77BF9-CDD1-754D-A4CD-37869311AAB9}" type="slidenum">
              <a:rPr lang="en-US" smtClean="0"/>
              <a:t>45</a:t>
            </a:fld>
            <a:endParaRPr lang="en-US"/>
          </a:p>
        </p:txBody>
      </p:sp>
    </p:spTree>
    <p:extLst>
      <p:ext uri="{BB962C8B-B14F-4D97-AF65-F5344CB8AC3E}">
        <p14:creationId xmlns:p14="http://schemas.microsoft.com/office/powerpoint/2010/main" val="39587190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52EF4-57A8-C8E3-6DC4-BA8F81F7B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40DDA1-F231-AC7E-BC98-B01775F83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8EC993-1056-E141-15E2-4BC3CF4CE5AF}"/>
              </a:ext>
            </a:extLst>
          </p:cNvPr>
          <p:cNvSpPr>
            <a:spLocks noGrp="1"/>
          </p:cNvSpPr>
          <p:nvPr>
            <p:ph type="body" idx="1"/>
          </p:nvPr>
        </p:nvSpPr>
        <p:spPr/>
        <p:txBody>
          <a:bodyPr/>
          <a:lstStyle/>
          <a:p>
            <a:r>
              <a:rPr lang="en-US" b="1" dirty="0">
                <a:latin typeface="Calibri"/>
                <a:ea typeface="Calibri"/>
                <a:cs typeface="Calibri"/>
              </a:rPr>
              <a:t>Information Slide: Support &amp; Advice</a:t>
            </a:r>
          </a:p>
          <a:p>
            <a:endParaRPr lang="en-US" dirty="0">
              <a:latin typeface="Calibri"/>
              <a:ea typeface="Calibri"/>
              <a:cs typeface="Calibri"/>
            </a:endParaRPr>
          </a:p>
          <a:p>
            <a:r>
              <a:rPr lang="en-US" dirty="0">
                <a:latin typeface="Calibri"/>
                <a:ea typeface="Calibri"/>
                <a:cs typeface="Calibri"/>
              </a:rPr>
              <a:t>Teacher shares information about further support &amp; advice for pupils.</a:t>
            </a:r>
          </a:p>
          <a:p>
            <a:endParaRPr lang="en-US" dirty="0">
              <a:latin typeface="Calibri"/>
              <a:ea typeface="Calibri"/>
              <a:cs typeface="Calibri"/>
            </a:endParaRPr>
          </a:p>
          <a:p>
            <a:pPr rtl="0" fontAlgn="base"/>
            <a:r>
              <a:rPr lang="en-GB" sz="1200" b="0" i="0" u="none" strike="noStrike" kern="1200" dirty="0">
                <a:solidFill>
                  <a:schemeClr val="tx1"/>
                </a:solidFill>
                <a:effectLst/>
                <a:latin typeface="+mn-lt"/>
                <a:ea typeface="+mn-ea"/>
                <a:cs typeface="+mn-cs"/>
              </a:rPr>
              <a:t>Please see further support, information and guidance for teaching staff:  </a:t>
            </a:r>
            <a:r>
              <a:rPr lang="en-GB" sz="1200" b="0" i="0" kern="1200" dirty="0">
                <a:solidFill>
                  <a:schemeClr val="tx1"/>
                </a:solidFill>
                <a:effectLst/>
                <a:latin typeface="+mn-lt"/>
                <a:ea typeface="+mn-ea"/>
                <a:cs typeface="+mn-cs"/>
              </a:rPr>
              <a:t>​</a:t>
            </a:r>
          </a:p>
          <a:p>
            <a:pPr rtl="0" fontAlgn="base"/>
            <a:r>
              <a:rPr lang="en-GB" sz="1200" b="0" i="0" u="sng" strike="noStrike" kern="1200" dirty="0">
                <a:solidFill>
                  <a:schemeClr val="tx1"/>
                </a:solidFill>
                <a:effectLst/>
                <a:latin typeface="+mn-lt"/>
                <a:ea typeface="+mn-ea"/>
                <a:cs typeface="+mn-cs"/>
                <a:hlinkClick r:id="rId3"/>
              </a:rPr>
              <a:t>Quit your way Youth - NHSGGC</a:t>
            </a:r>
            <a:r>
              <a:rPr lang="en-GB" sz="1200" b="0" i="0" u="none" strike="noStrike"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t>
            </a:r>
          </a:p>
          <a:p>
            <a:pPr rtl="0" fontAlgn="base"/>
            <a:r>
              <a:rPr lang="en-GB" sz="1200" b="0" i="0" u="sng" strike="noStrike" kern="1200" dirty="0">
                <a:solidFill>
                  <a:schemeClr val="tx1"/>
                </a:solidFill>
                <a:effectLst/>
                <a:latin typeface="+mn-lt"/>
                <a:ea typeface="+mn-ea"/>
                <a:cs typeface="+mn-cs"/>
                <a:hlinkClick r:id="rId4"/>
              </a:rPr>
              <a:t>Young people and vaping briefing paper - NHSGGC</a:t>
            </a:r>
            <a:r>
              <a:rPr lang="en-GB" sz="1200" b="0" i="0" u="none" strike="noStrike"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a:t>
            </a:r>
          </a:p>
          <a:p>
            <a:pPr rtl="0" fontAlgn="base"/>
            <a:r>
              <a:rPr lang="en-GB" sz="1200" b="0" i="0" u="sng" strike="noStrike" kern="1200" dirty="0">
                <a:solidFill>
                  <a:schemeClr val="tx1"/>
                </a:solidFill>
                <a:effectLst/>
                <a:latin typeface="+mn-lt"/>
                <a:ea typeface="+mn-ea"/>
                <a:cs typeface="+mn-cs"/>
                <a:hlinkClick r:id="rId5"/>
              </a:rPr>
              <a:t>Vaping addiction soon takes hold | NHS inform</a:t>
            </a:r>
            <a:r>
              <a:rPr lang="en-GB" sz="1200" b="0" i="0" u="none" strike="noStrike"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a:t>
            </a: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76A6463A-0419-6A25-B333-104D453DE7C2}"/>
              </a:ext>
            </a:extLst>
          </p:cNvPr>
          <p:cNvSpPr>
            <a:spLocks noGrp="1"/>
          </p:cNvSpPr>
          <p:nvPr>
            <p:ph type="sldNum" sz="quarter" idx="5"/>
          </p:nvPr>
        </p:nvSpPr>
        <p:spPr/>
        <p:txBody>
          <a:bodyPr/>
          <a:lstStyle/>
          <a:p>
            <a:fld id="{713DB98F-6C2B-4949-B3FD-B1FAAD83D033}" type="slidenum">
              <a:rPr lang="en-US" smtClean="0"/>
              <a:t>46</a:t>
            </a:fld>
            <a:endParaRPr lang="en-US"/>
          </a:p>
        </p:txBody>
      </p:sp>
    </p:spTree>
    <p:extLst>
      <p:ext uri="{BB962C8B-B14F-4D97-AF65-F5344CB8AC3E}">
        <p14:creationId xmlns:p14="http://schemas.microsoft.com/office/powerpoint/2010/main" val="2434019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Slides 4 - 7 </a:t>
            </a:r>
          </a:p>
          <a:p>
            <a:r>
              <a:rPr lang="en-US" sz="1200" b="1" dirty="0">
                <a:latin typeface="Arial" panose="020B0604020202020204" pitchFamily="34" charset="0"/>
                <a:cs typeface="Arial" panose="020B0604020202020204" pitchFamily="34" charset="0"/>
              </a:rPr>
              <a:t>Information Slide: </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Teacher introduces these key body parts to young people.  Ask pupils to identify where these parts are on their own bodies.  Explore with pupils any prior knowledge. Ask pupils about how they look after these body parts.  </a:t>
            </a:r>
          </a:p>
          <a:p>
            <a:pPr algn="l"/>
            <a:r>
              <a:rPr lang="en-US" sz="1200" b="0" i="0" u="none" strike="noStrike" dirty="0">
                <a:solidFill>
                  <a:srgbClr val="000000"/>
                </a:solidFill>
                <a:effectLst/>
                <a:latin typeface="Arial" panose="020B0604020202020204" pitchFamily="34" charset="0"/>
                <a:cs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7ED2583B-0416-4875-B919-A7A9CBD1C777}" type="slidenum">
              <a:rPr lang="en-GB" smtClean="0"/>
              <a:t>5</a:t>
            </a:fld>
            <a:endParaRPr lang="en-GB"/>
          </a:p>
        </p:txBody>
      </p:sp>
    </p:spTree>
    <p:extLst>
      <p:ext uri="{BB962C8B-B14F-4D97-AF65-F5344CB8AC3E}">
        <p14:creationId xmlns:p14="http://schemas.microsoft.com/office/powerpoint/2010/main" val="3148702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Slides 4 - 7 </a:t>
            </a:r>
          </a:p>
          <a:p>
            <a:r>
              <a:rPr lang="en-US" sz="1200" b="1" dirty="0">
                <a:latin typeface="Arial" panose="020B0604020202020204" pitchFamily="34" charset="0"/>
                <a:cs typeface="Arial" panose="020B0604020202020204" pitchFamily="34" charset="0"/>
              </a:rPr>
              <a:t>Information Slide: </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Teacher introduces these key body parts to young people.  Ask pupils to identify where these parts are on their own bodies.  Explore with pupils any prior knowledge. Ask pupils about how they look after these body parts.  </a:t>
            </a:r>
          </a:p>
          <a:p>
            <a:pPr algn="l"/>
            <a:r>
              <a:rPr lang="en-US" sz="1200" b="0" i="0" u="none" strike="noStrike" dirty="0">
                <a:solidFill>
                  <a:srgbClr val="000000"/>
                </a:solidFill>
                <a:effectLst/>
                <a:latin typeface="Arial" panose="020B0604020202020204" pitchFamily="34" charset="0"/>
                <a:cs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7ED2583B-0416-4875-B919-A7A9CBD1C777}" type="slidenum">
              <a:rPr lang="en-GB" smtClean="0"/>
              <a:t>6</a:t>
            </a:fld>
            <a:endParaRPr lang="en-GB"/>
          </a:p>
        </p:txBody>
      </p:sp>
    </p:spTree>
    <p:extLst>
      <p:ext uri="{BB962C8B-B14F-4D97-AF65-F5344CB8AC3E}">
        <p14:creationId xmlns:p14="http://schemas.microsoft.com/office/powerpoint/2010/main" val="2913311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Slides 4 - 7 </a:t>
            </a:r>
          </a:p>
          <a:p>
            <a:r>
              <a:rPr lang="en-US" sz="1200" b="1" dirty="0">
                <a:latin typeface="Arial" panose="020B0604020202020204" pitchFamily="34" charset="0"/>
                <a:cs typeface="Arial" panose="020B0604020202020204" pitchFamily="34" charset="0"/>
              </a:rPr>
              <a:t>Information Slide: </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Teacher introduces these key body parts to young people.  Ask pupils to identify where these parts are on their own bodies.  Explore with pupils any prior knowledge. Ask pupils about how they look after these body parts.  </a:t>
            </a:r>
          </a:p>
          <a:p>
            <a:pPr algn="l"/>
            <a:r>
              <a:rPr lang="en-US" sz="1200" b="0" i="0" u="none" strike="noStrike" dirty="0">
                <a:solidFill>
                  <a:srgbClr val="000000"/>
                </a:solidFill>
                <a:effectLst/>
                <a:latin typeface="Arial" panose="020B0604020202020204" pitchFamily="34" charset="0"/>
                <a:cs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7ED2583B-0416-4875-B919-A7A9CBD1C777}" type="slidenum">
              <a:rPr lang="en-GB" smtClean="0"/>
              <a:t>7</a:t>
            </a:fld>
            <a:endParaRPr lang="en-GB"/>
          </a:p>
        </p:txBody>
      </p:sp>
    </p:spTree>
    <p:extLst>
      <p:ext uri="{BB962C8B-B14F-4D97-AF65-F5344CB8AC3E}">
        <p14:creationId xmlns:p14="http://schemas.microsoft.com/office/powerpoint/2010/main" val="1002976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Discussion Slide: Talk About it…</a:t>
            </a:r>
          </a:p>
          <a:p>
            <a:endParaRPr lang="en-GB" b="1" dirty="0"/>
          </a:p>
          <a:p>
            <a:r>
              <a:rPr lang="en-GB" b="0" dirty="0"/>
              <a:t>Teacher facilitates class discussion around how important these body parts are.  Summarise suggestions so far for keeping them healthy.  Are there any themes or general principles emerging from the pupils’ answers?  Is there a list of things to do (example: teeth cleaning/exercise) or things not to do (example: breathe in smoke/eat too many sweets).  </a:t>
            </a:r>
          </a:p>
          <a:p>
            <a:endParaRPr lang="en-GB" b="0" dirty="0"/>
          </a:p>
          <a:p>
            <a:r>
              <a:rPr lang="en-GB" b="0" dirty="0"/>
              <a:t>The next slide introduces the concept of ‘what is a drug?’   ‘Taking prescribed medication’ can be introduced as an answer about keeping our bodies healthy this can make a link to next section.  </a:t>
            </a:r>
          </a:p>
        </p:txBody>
      </p:sp>
      <p:sp>
        <p:nvSpPr>
          <p:cNvPr id="4" name="Slide Number Placeholder 3"/>
          <p:cNvSpPr>
            <a:spLocks noGrp="1"/>
          </p:cNvSpPr>
          <p:nvPr>
            <p:ph type="sldNum" sz="quarter" idx="5"/>
          </p:nvPr>
        </p:nvSpPr>
        <p:spPr/>
        <p:txBody>
          <a:bodyPr/>
          <a:lstStyle/>
          <a:p>
            <a:fld id="{7ED2583B-0416-4875-B919-A7A9CBD1C777}" type="slidenum">
              <a:rPr lang="en-GB" smtClean="0"/>
              <a:t>8</a:t>
            </a:fld>
            <a:endParaRPr lang="en-GB"/>
          </a:p>
        </p:txBody>
      </p:sp>
    </p:spTree>
    <p:extLst>
      <p:ext uri="{BB962C8B-B14F-4D97-AF65-F5344CB8AC3E}">
        <p14:creationId xmlns:p14="http://schemas.microsoft.com/office/powerpoint/2010/main" val="2714080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Information Slide: What is a drug?</a:t>
            </a:r>
          </a:p>
          <a:p>
            <a:r>
              <a:rPr lang="en-GB" b="0" dirty="0"/>
              <a:t>Teacher shares information with young people.  </a:t>
            </a:r>
          </a:p>
          <a:p>
            <a:endParaRPr lang="en-GB" b="0" dirty="0"/>
          </a:p>
          <a:p>
            <a:r>
              <a:rPr lang="en-GB" b="1" dirty="0"/>
              <a:t>Key Points:</a:t>
            </a:r>
          </a:p>
          <a:p>
            <a:endParaRPr lang="en-GB" dirty="0"/>
          </a:p>
          <a:p>
            <a:r>
              <a:rPr lang="en-GB" dirty="0"/>
              <a:t>A </a:t>
            </a:r>
            <a:r>
              <a:rPr lang="en-GB" b="1" dirty="0"/>
              <a:t>drug</a:t>
            </a:r>
            <a:r>
              <a:rPr lang="en-GB" dirty="0"/>
              <a:t> is something that goes into the body and changes how it works.</a:t>
            </a:r>
          </a:p>
          <a:p>
            <a:r>
              <a:rPr lang="en-GB" dirty="0"/>
              <a:t>Explain that </a:t>
            </a:r>
            <a:r>
              <a:rPr lang="en-GB" b="1" dirty="0"/>
              <a:t>some drugs are medicines</a:t>
            </a:r>
            <a:r>
              <a:rPr lang="en-GB" dirty="0"/>
              <a:t> that help people get better when they are sick (e.g., antibiotics, painkillers).</a:t>
            </a:r>
          </a:p>
          <a:p>
            <a:r>
              <a:rPr lang="en-GB" b="1" dirty="0"/>
              <a:t>Other drugs can be harmful</a:t>
            </a:r>
            <a:r>
              <a:rPr lang="en-GB" dirty="0"/>
              <a:t> if they are not used properly or are illegal (e.g., they can affect the brain or body in dangerous ways).</a:t>
            </a:r>
          </a:p>
          <a:p>
            <a:r>
              <a:rPr lang="en-GB" dirty="0"/>
              <a:t>Reinforce that </a:t>
            </a:r>
            <a:r>
              <a:rPr lang="en-GB" b="1" dirty="0"/>
              <a:t>not all drugs are the same</a:t>
            </a:r>
            <a:r>
              <a:rPr lang="en-GB" dirty="0"/>
              <a:t>, and </a:t>
            </a:r>
            <a:r>
              <a:rPr lang="en-GB" b="1" dirty="0"/>
              <a:t>context matters</a:t>
            </a:r>
            <a:r>
              <a:rPr lang="en-GB" dirty="0"/>
              <a:t>—a medicine can be helpful when used correctly but harmful if too much is taken.</a:t>
            </a:r>
          </a:p>
          <a:p>
            <a:endParaRPr lang="en-GB" dirty="0"/>
          </a:p>
          <a:p>
            <a:r>
              <a:rPr lang="en-GB" dirty="0"/>
              <a:t>Teacher can facilitate additional discussion as follows:  Can you think of a time when a doctor gave you medicine to help you feel better? Why do you think some drugs are dangerous?  Who should you talk to before taking any medicine or drug?</a:t>
            </a:r>
          </a:p>
          <a:p>
            <a:endParaRPr lang="en-GB" b="1" dirty="0"/>
          </a:p>
          <a:p>
            <a:endParaRPr lang="en-GB" b="0" dirty="0"/>
          </a:p>
        </p:txBody>
      </p:sp>
      <p:sp>
        <p:nvSpPr>
          <p:cNvPr id="4" name="Slide Number Placeholder 3"/>
          <p:cNvSpPr>
            <a:spLocks noGrp="1"/>
          </p:cNvSpPr>
          <p:nvPr>
            <p:ph type="sldNum" sz="quarter" idx="5"/>
          </p:nvPr>
        </p:nvSpPr>
        <p:spPr/>
        <p:txBody>
          <a:bodyPr/>
          <a:lstStyle/>
          <a:p>
            <a:fld id="{7ED2583B-0416-4875-B919-A7A9CBD1C777}" type="slidenum">
              <a:rPr lang="en-GB" smtClean="0"/>
              <a:t>9</a:t>
            </a:fld>
            <a:endParaRPr lang="en-GB"/>
          </a:p>
        </p:txBody>
      </p:sp>
    </p:spTree>
    <p:extLst>
      <p:ext uri="{BB962C8B-B14F-4D97-AF65-F5344CB8AC3E}">
        <p14:creationId xmlns:p14="http://schemas.microsoft.com/office/powerpoint/2010/main" val="590892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F9F2-C488-4B82-AB98-D865A520F22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1D18F61-A77F-4A21-B585-1FDD1775C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3364111-64FB-4BA8-A682-18154C37C378}"/>
              </a:ext>
            </a:extLst>
          </p:cNvPr>
          <p:cNvSpPr>
            <a:spLocks noGrp="1"/>
          </p:cNvSpPr>
          <p:nvPr>
            <p:ph type="dt" sz="half" idx="10"/>
          </p:nvPr>
        </p:nvSpPr>
        <p:spPr/>
        <p:txBody>
          <a:bodyPr/>
          <a:lstStyle/>
          <a:p>
            <a:fld id="{92EB9492-F1AF-4536-8EEF-FBB7C275D94A}" type="datetimeFigureOut">
              <a:rPr lang="en-GB" smtClean="0"/>
              <a:t>28/11/2025</a:t>
            </a:fld>
            <a:endParaRPr lang="en-GB"/>
          </a:p>
        </p:txBody>
      </p:sp>
      <p:sp>
        <p:nvSpPr>
          <p:cNvPr id="5" name="Footer Placeholder 4">
            <a:extLst>
              <a:ext uri="{FF2B5EF4-FFF2-40B4-BE49-F238E27FC236}">
                <a16:creationId xmlns:a16="http://schemas.microsoft.com/office/drawing/2014/main" id="{9C124F67-35E6-40BC-907D-25ACA0FF05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F138C6-06FA-43B2-9693-59774A525E45}"/>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061017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63657-A99C-40C1-8A94-87D614F4E7A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625A259-4DF5-49EC-BDEF-F70EE7D27BA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8DB8409-96A5-4BC9-B748-CDBC1FFA69CF}"/>
              </a:ext>
            </a:extLst>
          </p:cNvPr>
          <p:cNvSpPr>
            <a:spLocks noGrp="1"/>
          </p:cNvSpPr>
          <p:nvPr>
            <p:ph type="dt" sz="half" idx="10"/>
          </p:nvPr>
        </p:nvSpPr>
        <p:spPr/>
        <p:txBody>
          <a:bodyPr/>
          <a:lstStyle/>
          <a:p>
            <a:fld id="{92EB9492-F1AF-4536-8EEF-FBB7C275D94A}" type="datetimeFigureOut">
              <a:rPr lang="en-GB" smtClean="0"/>
              <a:t>28/11/2025</a:t>
            </a:fld>
            <a:endParaRPr lang="en-GB"/>
          </a:p>
        </p:txBody>
      </p:sp>
      <p:sp>
        <p:nvSpPr>
          <p:cNvPr id="5" name="Footer Placeholder 4">
            <a:extLst>
              <a:ext uri="{FF2B5EF4-FFF2-40B4-BE49-F238E27FC236}">
                <a16:creationId xmlns:a16="http://schemas.microsoft.com/office/drawing/2014/main" id="{570F458F-D318-4245-90F0-2F1D09CE90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B5A6C3-374A-49AB-B655-1E304EBFF898}"/>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292904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B8E561-49AD-41C9-8F15-F49B986A0D80}"/>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A13BF91C-C4C2-4ED5-A143-767E29DE2C9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54F12C4-A4D6-4E00-BDC4-7BD6D6ADB0BE}"/>
              </a:ext>
            </a:extLst>
          </p:cNvPr>
          <p:cNvSpPr>
            <a:spLocks noGrp="1"/>
          </p:cNvSpPr>
          <p:nvPr>
            <p:ph type="dt" sz="half" idx="10"/>
          </p:nvPr>
        </p:nvSpPr>
        <p:spPr/>
        <p:txBody>
          <a:bodyPr/>
          <a:lstStyle/>
          <a:p>
            <a:fld id="{92EB9492-F1AF-4536-8EEF-FBB7C275D94A}" type="datetimeFigureOut">
              <a:rPr lang="en-GB" smtClean="0"/>
              <a:t>28/11/2025</a:t>
            </a:fld>
            <a:endParaRPr lang="en-GB"/>
          </a:p>
        </p:txBody>
      </p:sp>
      <p:sp>
        <p:nvSpPr>
          <p:cNvPr id="5" name="Footer Placeholder 4">
            <a:extLst>
              <a:ext uri="{FF2B5EF4-FFF2-40B4-BE49-F238E27FC236}">
                <a16:creationId xmlns:a16="http://schemas.microsoft.com/office/drawing/2014/main" id="{27B35850-0A9E-4B97-A4F7-DD5D2CB894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F71C2-0CBD-459E-99A7-F1B23B994175}"/>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2640966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2EA6E-DE5D-441A-AA22-0CAF942FCD1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0F4E4A4-A4DC-4FD0-A1B8-A9CC4D6AE83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6F15C34-CE3C-451B-8D2A-A9389FF66AE9}"/>
              </a:ext>
            </a:extLst>
          </p:cNvPr>
          <p:cNvSpPr>
            <a:spLocks noGrp="1"/>
          </p:cNvSpPr>
          <p:nvPr>
            <p:ph type="dt" sz="half" idx="10"/>
          </p:nvPr>
        </p:nvSpPr>
        <p:spPr/>
        <p:txBody>
          <a:bodyPr/>
          <a:lstStyle/>
          <a:p>
            <a:fld id="{92EB9492-F1AF-4536-8EEF-FBB7C275D94A}" type="datetimeFigureOut">
              <a:rPr lang="en-GB" smtClean="0"/>
              <a:t>28/11/2025</a:t>
            </a:fld>
            <a:endParaRPr lang="en-GB"/>
          </a:p>
        </p:txBody>
      </p:sp>
      <p:sp>
        <p:nvSpPr>
          <p:cNvPr id="5" name="Footer Placeholder 4">
            <a:extLst>
              <a:ext uri="{FF2B5EF4-FFF2-40B4-BE49-F238E27FC236}">
                <a16:creationId xmlns:a16="http://schemas.microsoft.com/office/drawing/2014/main" id="{4B012B99-F8D1-44D0-A4D4-287EEFDDE3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FC06A6-B70E-4975-902D-5C6C82169EE4}"/>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1019904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5C62-5A72-4417-93DB-D6558D2B9B9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7727028-7A4B-470D-9C63-D9AF2A1AE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CA0ABE6-069D-48A9-AA85-3A8F7AF7BDD5}"/>
              </a:ext>
            </a:extLst>
          </p:cNvPr>
          <p:cNvSpPr>
            <a:spLocks noGrp="1"/>
          </p:cNvSpPr>
          <p:nvPr>
            <p:ph type="dt" sz="half" idx="10"/>
          </p:nvPr>
        </p:nvSpPr>
        <p:spPr/>
        <p:txBody>
          <a:bodyPr/>
          <a:lstStyle/>
          <a:p>
            <a:fld id="{92EB9492-F1AF-4536-8EEF-FBB7C275D94A}" type="datetimeFigureOut">
              <a:rPr lang="en-GB" smtClean="0"/>
              <a:t>28/11/2025</a:t>
            </a:fld>
            <a:endParaRPr lang="en-GB"/>
          </a:p>
        </p:txBody>
      </p:sp>
      <p:sp>
        <p:nvSpPr>
          <p:cNvPr id="5" name="Footer Placeholder 4">
            <a:extLst>
              <a:ext uri="{FF2B5EF4-FFF2-40B4-BE49-F238E27FC236}">
                <a16:creationId xmlns:a16="http://schemas.microsoft.com/office/drawing/2014/main" id="{6C4F2852-DC16-4ED4-92B5-2FC2208837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93B5DF-57C0-4F49-BA82-CD78D5395E69}"/>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570147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137D-C862-496B-AA52-520419767C2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8372C2C-3A0C-4020-9442-FA7D5ED72A8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1AFE6FB-3E3B-4646-92D6-29B60DFD3F6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BDA5EE7-9461-4FA3-BC44-907AAF82B2DC}"/>
              </a:ext>
            </a:extLst>
          </p:cNvPr>
          <p:cNvSpPr>
            <a:spLocks noGrp="1"/>
          </p:cNvSpPr>
          <p:nvPr>
            <p:ph type="dt" sz="half" idx="10"/>
          </p:nvPr>
        </p:nvSpPr>
        <p:spPr/>
        <p:txBody>
          <a:bodyPr/>
          <a:lstStyle/>
          <a:p>
            <a:fld id="{92EB9492-F1AF-4536-8EEF-FBB7C275D94A}" type="datetimeFigureOut">
              <a:rPr lang="en-GB" smtClean="0"/>
              <a:t>28/11/2025</a:t>
            </a:fld>
            <a:endParaRPr lang="en-GB"/>
          </a:p>
        </p:txBody>
      </p:sp>
      <p:sp>
        <p:nvSpPr>
          <p:cNvPr id="6" name="Footer Placeholder 5">
            <a:extLst>
              <a:ext uri="{FF2B5EF4-FFF2-40B4-BE49-F238E27FC236}">
                <a16:creationId xmlns:a16="http://schemas.microsoft.com/office/drawing/2014/main" id="{068531FD-62CB-43FC-854A-81774E21E3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AC4E7B-8B73-4E46-A99B-3B70A0CAFD35}"/>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148528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8EE8-161E-42B6-AB40-E46D6BCC46A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B7393B09-4DB8-456F-AA9D-7A3BFAA2D7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CC14DD-7C77-4789-89F1-392E7452369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4AA6C82-F09B-40AA-84E4-0DB27423D3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9AB4CE8-3609-46B6-A57D-D199C635AA8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B00AD28-8FE5-4354-A54D-E587D0DCD419}"/>
              </a:ext>
            </a:extLst>
          </p:cNvPr>
          <p:cNvSpPr>
            <a:spLocks noGrp="1"/>
          </p:cNvSpPr>
          <p:nvPr>
            <p:ph type="dt" sz="half" idx="10"/>
          </p:nvPr>
        </p:nvSpPr>
        <p:spPr/>
        <p:txBody>
          <a:bodyPr/>
          <a:lstStyle/>
          <a:p>
            <a:fld id="{92EB9492-F1AF-4536-8EEF-FBB7C275D94A}" type="datetimeFigureOut">
              <a:rPr lang="en-GB" smtClean="0"/>
              <a:t>28/11/2025</a:t>
            </a:fld>
            <a:endParaRPr lang="en-GB"/>
          </a:p>
        </p:txBody>
      </p:sp>
      <p:sp>
        <p:nvSpPr>
          <p:cNvPr id="8" name="Footer Placeholder 7">
            <a:extLst>
              <a:ext uri="{FF2B5EF4-FFF2-40B4-BE49-F238E27FC236}">
                <a16:creationId xmlns:a16="http://schemas.microsoft.com/office/drawing/2014/main" id="{D127988B-E983-409F-80D9-036AD76E46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20F56E2-418D-4DB7-98FC-6AC583819F0E}"/>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404967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DC614-C78C-4F5E-9F32-6505C321D4A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C5384A6-5AD7-4AFB-BC6A-9591182B4472}"/>
              </a:ext>
            </a:extLst>
          </p:cNvPr>
          <p:cNvSpPr>
            <a:spLocks noGrp="1"/>
          </p:cNvSpPr>
          <p:nvPr>
            <p:ph type="dt" sz="half" idx="10"/>
          </p:nvPr>
        </p:nvSpPr>
        <p:spPr/>
        <p:txBody>
          <a:bodyPr/>
          <a:lstStyle/>
          <a:p>
            <a:fld id="{92EB9492-F1AF-4536-8EEF-FBB7C275D94A}" type="datetimeFigureOut">
              <a:rPr lang="en-GB" smtClean="0"/>
              <a:t>28/11/2025</a:t>
            </a:fld>
            <a:endParaRPr lang="en-GB"/>
          </a:p>
        </p:txBody>
      </p:sp>
      <p:sp>
        <p:nvSpPr>
          <p:cNvPr id="4" name="Footer Placeholder 3">
            <a:extLst>
              <a:ext uri="{FF2B5EF4-FFF2-40B4-BE49-F238E27FC236}">
                <a16:creationId xmlns:a16="http://schemas.microsoft.com/office/drawing/2014/main" id="{E00760C9-46DF-4869-9530-F156A4D5315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76F900D-854F-4D30-9DCF-F6FC3981DF86}"/>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1851348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4156FE-9C4B-471B-879C-98C7FCCB7BF2}"/>
              </a:ext>
            </a:extLst>
          </p:cNvPr>
          <p:cNvSpPr>
            <a:spLocks noGrp="1"/>
          </p:cNvSpPr>
          <p:nvPr>
            <p:ph type="dt" sz="half" idx="10"/>
          </p:nvPr>
        </p:nvSpPr>
        <p:spPr/>
        <p:txBody>
          <a:bodyPr/>
          <a:lstStyle/>
          <a:p>
            <a:fld id="{92EB9492-F1AF-4536-8EEF-FBB7C275D94A}" type="datetimeFigureOut">
              <a:rPr lang="en-GB" smtClean="0"/>
              <a:t>28/11/2025</a:t>
            </a:fld>
            <a:endParaRPr lang="en-GB"/>
          </a:p>
        </p:txBody>
      </p:sp>
      <p:sp>
        <p:nvSpPr>
          <p:cNvPr id="3" name="Footer Placeholder 2">
            <a:extLst>
              <a:ext uri="{FF2B5EF4-FFF2-40B4-BE49-F238E27FC236}">
                <a16:creationId xmlns:a16="http://schemas.microsoft.com/office/drawing/2014/main" id="{BCE6EB4E-B90A-4873-9CD2-1BB905B1909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AE9EDE-F930-41EA-9394-5189E99003B3}"/>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3859588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23318-AC2F-491F-85AD-8B5347BE2F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09559B74-1D4F-4A40-9DBF-93A747E207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1850AD1-AEC1-4D7F-8BD3-B6AD9D54A2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5A20565-4D7C-4BCA-89BB-9B491864F835}"/>
              </a:ext>
            </a:extLst>
          </p:cNvPr>
          <p:cNvSpPr>
            <a:spLocks noGrp="1"/>
          </p:cNvSpPr>
          <p:nvPr>
            <p:ph type="dt" sz="half" idx="10"/>
          </p:nvPr>
        </p:nvSpPr>
        <p:spPr/>
        <p:txBody>
          <a:bodyPr/>
          <a:lstStyle/>
          <a:p>
            <a:fld id="{92EB9492-F1AF-4536-8EEF-FBB7C275D94A}" type="datetimeFigureOut">
              <a:rPr lang="en-GB" smtClean="0"/>
              <a:t>28/11/2025</a:t>
            </a:fld>
            <a:endParaRPr lang="en-GB"/>
          </a:p>
        </p:txBody>
      </p:sp>
      <p:sp>
        <p:nvSpPr>
          <p:cNvPr id="6" name="Footer Placeholder 5">
            <a:extLst>
              <a:ext uri="{FF2B5EF4-FFF2-40B4-BE49-F238E27FC236}">
                <a16:creationId xmlns:a16="http://schemas.microsoft.com/office/drawing/2014/main" id="{8E7677B1-C57A-40F6-AA2D-18D726D350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D68206-02D8-45AA-98A2-5F641A6A5272}"/>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1432218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30A5-D645-4620-B89E-EAD8A8889B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1923FA1-EA83-47AA-B63D-87ACD7B20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377BC1A-4B2E-4CA3-8648-8E0A1BEF71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61D66A-06FC-46C2-A0BF-62BABA5FE413}"/>
              </a:ext>
            </a:extLst>
          </p:cNvPr>
          <p:cNvSpPr>
            <a:spLocks noGrp="1"/>
          </p:cNvSpPr>
          <p:nvPr>
            <p:ph type="dt" sz="half" idx="10"/>
          </p:nvPr>
        </p:nvSpPr>
        <p:spPr/>
        <p:txBody>
          <a:bodyPr/>
          <a:lstStyle/>
          <a:p>
            <a:fld id="{92EB9492-F1AF-4536-8EEF-FBB7C275D94A}" type="datetimeFigureOut">
              <a:rPr lang="en-GB" smtClean="0"/>
              <a:t>28/11/2025</a:t>
            </a:fld>
            <a:endParaRPr lang="en-GB"/>
          </a:p>
        </p:txBody>
      </p:sp>
      <p:sp>
        <p:nvSpPr>
          <p:cNvPr id="6" name="Footer Placeholder 5">
            <a:extLst>
              <a:ext uri="{FF2B5EF4-FFF2-40B4-BE49-F238E27FC236}">
                <a16:creationId xmlns:a16="http://schemas.microsoft.com/office/drawing/2014/main" id="{5612992B-86D4-40C4-978B-72D4B5DBFE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314D52-930D-4BE8-A55A-80A00DD4EA97}"/>
              </a:ext>
            </a:extLst>
          </p:cNvPr>
          <p:cNvSpPr>
            <a:spLocks noGrp="1"/>
          </p:cNvSpPr>
          <p:nvPr>
            <p:ph type="sldNum" sz="quarter" idx="12"/>
          </p:nvPr>
        </p:nvSpPr>
        <p:spPr/>
        <p:txBody>
          <a:bodyPr/>
          <a:lstStyle/>
          <a:p>
            <a:fld id="{8A4BDD69-5057-470E-B92C-4B7DDA341F2E}" type="slidenum">
              <a:rPr lang="en-GB" smtClean="0"/>
              <a:t>‹#›</a:t>
            </a:fld>
            <a:endParaRPr lang="en-GB"/>
          </a:p>
        </p:txBody>
      </p:sp>
    </p:spTree>
    <p:extLst>
      <p:ext uri="{BB962C8B-B14F-4D97-AF65-F5344CB8AC3E}">
        <p14:creationId xmlns:p14="http://schemas.microsoft.com/office/powerpoint/2010/main" val="269827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9AFCE5-72CB-41F0-85C4-C09CD4111A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BD9DC874-1330-40AD-9FFC-4BDCDCBB3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E332B2-0920-42C8-9B6C-24A2D20DC3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B9492-F1AF-4536-8EEF-FBB7C275D94A}" type="datetimeFigureOut">
              <a:rPr lang="en-GB" smtClean="0"/>
              <a:t>28/11/2025</a:t>
            </a:fld>
            <a:endParaRPr lang="en-GB"/>
          </a:p>
        </p:txBody>
      </p:sp>
      <p:sp>
        <p:nvSpPr>
          <p:cNvPr id="5" name="Footer Placeholder 4">
            <a:extLst>
              <a:ext uri="{FF2B5EF4-FFF2-40B4-BE49-F238E27FC236}">
                <a16:creationId xmlns:a16="http://schemas.microsoft.com/office/drawing/2014/main" id="{56F1D40C-A886-41D3-97BF-83F1EDB94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A6C138A-6B12-4C91-8737-6E618F7A9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BDD69-5057-470E-B92C-4B7DDA341F2E}" type="slidenum">
              <a:rPr lang="en-GB" smtClean="0"/>
              <a:t>‹#›</a:t>
            </a:fld>
            <a:endParaRPr lang="en-GB"/>
          </a:p>
        </p:txBody>
      </p:sp>
    </p:spTree>
    <p:extLst>
      <p:ext uri="{BB962C8B-B14F-4D97-AF65-F5344CB8AC3E}">
        <p14:creationId xmlns:p14="http://schemas.microsoft.com/office/powerpoint/2010/main" val="1488078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JP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83.png"/><Relationship Id="rId18" Type="http://schemas.openxmlformats.org/officeDocument/2006/relationships/customXml" Target="../ink/ink8.xml"/><Relationship Id="rId26" Type="http://schemas.openxmlformats.org/officeDocument/2006/relationships/image" Target="../media/image14.png"/><Relationship Id="rId3" Type="http://schemas.openxmlformats.org/officeDocument/2006/relationships/customXml" Target="../ink/ink1.xml"/><Relationship Id="rId21" Type="http://schemas.openxmlformats.org/officeDocument/2006/relationships/image" Target="../media/image122.png"/><Relationship Id="rId7" Type="http://schemas.openxmlformats.org/officeDocument/2006/relationships/image" Target="../media/image50.png"/><Relationship Id="rId12" Type="http://schemas.openxmlformats.org/officeDocument/2006/relationships/customXml" Target="../ink/ink5.xml"/><Relationship Id="rId17" Type="http://schemas.openxmlformats.org/officeDocument/2006/relationships/image" Target="../media/image108.png"/><Relationship Id="rId25" Type="http://schemas.openxmlformats.org/officeDocument/2006/relationships/customXml" Target="../ink/ink12.xml"/><Relationship Id="rId2" Type="http://schemas.openxmlformats.org/officeDocument/2006/relationships/notesSlide" Target="../notesSlides/notesSlide22.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70.png"/><Relationship Id="rId24" Type="http://schemas.openxmlformats.org/officeDocument/2006/relationships/image" Target="../media/image13.png"/><Relationship Id="rId5" Type="http://schemas.openxmlformats.org/officeDocument/2006/relationships/image" Target="../media/image45.png"/><Relationship Id="rId15" Type="http://schemas.openxmlformats.org/officeDocument/2006/relationships/image" Target="../media/image92.png"/><Relationship Id="rId23" Type="http://schemas.openxmlformats.org/officeDocument/2006/relationships/customXml" Target="../ink/ink11.xml"/><Relationship Id="rId28" Type="http://schemas.openxmlformats.org/officeDocument/2006/relationships/image" Target="../media/image10.png"/><Relationship Id="rId10" Type="http://schemas.openxmlformats.org/officeDocument/2006/relationships/customXml" Target="../ink/ink4.xml"/><Relationship Id="rId19" Type="http://schemas.openxmlformats.org/officeDocument/2006/relationships/image" Target="../media/image112.png"/><Relationship Id="rId31" Type="http://schemas.openxmlformats.org/officeDocument/2006/relationships/image" Target="../media/image1.png"/><Relationship Id="rId9" Type="http://schemas.openxmlformats.org/officeDocument/2006/relationships/image" Target="../media/image60.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9.png"/><Relationship Id="rId30"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customXml" Target="../ink/ink15.xml"/><Relationship Id="rId13" Type="http://schemas.openxmlformats.org/officeDocument/2006/relationships/customXml" Target="../ink/ink18.xml"/><Relationship Id="rId18" Type="http://schemas.openxmlformats.org/officeDocument/2006/relationships/image" Target="../media/image1.png"/><Relationship Id="rId3" Type="http://schemas.openxmlformats.org/officeDocument/2006/relationships/customXml" Target="../ink/ink13.xml"/><Relationship Id="rId7" Type="http://schemas.openxmlformats.org/officeDocument/2006/relationships/image" Target="../media/image980.png"/><Relationship Id="rId12" Type="http://schemas.openxmlformats.org/officeDocument/2006/relationships/image" Target="../media/image1010.png"/><Relationship Id="rId17" Type="http://schemas.openxmlformats.org/officeDocument/2006/relationships/image" Target="../media/image36.png"/><Relationship Id="rId2" Type="http://schemas.openxmlformats.org/officeDocument/2006/relationships/notesSlide" Target="../notesSlides/notesSlide46.xml"/><Relationship Id="rId16" Type="http://schemas.openxmlformats.org/officeDocument/2006/relationships/hyperlink" Target="https://www.childline.org.uk/info-advice/you-your-body/drugs-alcohol-smoking/vaping/#:~:text=Vaping%20contains%20nicotine%2C%20which%20is,t%20use%20it%20every%20day." TargetMode="External"/><Relationship Id="rId1" Type="http://schemas.openxmlformats.org/officeDocument/2006/relationships/slideLayout" Target="../slideLayouts/slideLayout7.xml"/><Relationship Id="rId6" Type="http://schemas.openxmlformats.org/officeDocument/2006/relationships/customXml" Target="../ink/ink14.xml"/><Relationship Id="rId11" Type="http://schemas.openxmlformats.org/officeDocument/2006/relationships/customXml" Target="../ink/ink17.xml"/><Relationship Id="rId5" Type="http://schemas.openxmlformats.org/officeDocument/2006/relationships/image" Target="../media/image97.png"/><Relationship Id="rId15" Type="http://schemas.openxmlformats.org/officeDocument/2006/relationships/customXml" Target="../ink/ink19.xml"/><Relationship Id="rId10" Type="http://schemas.openxmlformats.org/officeDocument/2006/relationships/customXml" Target="../ink/ink16.xml"/><Relationship Id="rId9" Type="http://schemas.openxmlformats.org/officeDocument/2006/relationships/image" Target="../media/image990.png"/><Relationship Id="rId14" Type="http://schemas.openxmlformats.org/officeDocument/2006/relationships/image" Target="../media/image102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5B969-7C11-C5F6-EDC5-AB3FBE0D67A4}"/>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F24259CE-F059-0A66-644A-4BAD575D9B91}"/>
              </a:ext>
            </a:extLst>
          </p:cNvPr>
          <p:cNvSpPr/>
          <p:nvPr/>
        </p:nvSpPr>
        <p:spPr>
          <a:xfrm>
            <a:off x="-1715952" y="-383249"/>
            <a:ext cx="5266769" cy="5262071"/>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482153ED-AA44-4F76-619E-55C0FF132DD3}"/>
              </a:ext>
            </a:extLst>
          </p:cNvPr>
          <p:cNvSpPr txBox="1">
            <a:spLocks/>
          </p:cNvSpPr>
          <p:nvPr/>
        </p:nvSpPr>
        <p:spPr>
          <a:xfrm>
            <a:off x="5383583" y="1647797"/>
            <a:ext cx="6216082" cy="3815042"/>
          </a:xfrm>
          <a:prstGeom prst="rect">
            <a:avLst/>
          </a:prstGeom>
          <a:ln>
            <a:noFill/>
          </a:ln>
        </p:spPr>
        <p:txBody>
          <a:bodyPr vert="horz" lIns="91440" tIns="45720" rIns="91440" bIns="45720" rtlCol="0" anchor="b">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4400" b="1" dirty="0">
              <a:solidFill>
                <a:srgbClr val="EB8B2D"/>
              </a:solidFill>
              <a:effectLst>
                <a:outerShdw blurRad="50800" dist="38100" dir="2700000" algn="tl" rotWithShape="0">
                  <a:prstClr val="black">
                    <a:alpha val="40000"/>
                  </a:prstClr>
                </a:outerShdw>
              </a:effectLst>
              <a:latin typeface="Aller"/>
            </a:endParaRPr>
          </a:p>
          <a:p>
            <a:endParaRPr lang="en-GB" sz="4400" b="1" dirty="0">
              <a:solidFill>
                <a:srgbClr val="EB8B2D"/>
              </a:solidFill>
              <a:effectLst>
                <a:outerShdw blurRad="50800" dist="38100" dir="2700000" algn="tl" rotWithShape="0">
                  <a:prstClr val="black">
                    <a:alpha val="40000"/>
                  </a:prstClr>
                </a:outerShdw>
              </a:effectLst>
              <a:latin typeface="Aller"/>
            </a:endParaRPr>
          </a:p>
          <a:p>
            <a:endParaRPr lang="en-GB" sz="4400" b="1" dirty="0">
              <a:solidFill>
                <a:srgbClr val="EB8B2D"/>
              </a:solidFill>
              <a:effectLst>
                <a:outerShdw blurRad="50800" dist="38100" dir="2700000" algn="tl" rotWithShape="0">
                  <a:prstClr val="black">
                    <a:alpha val="40000"/>
                  </a:prstClr>
                </a:outerShdw>
              </a:effectLst>
              <a:latin typeface="Aller"/>
            </a:endParaRPr>
          </a:p>
          <a:p>
            <a:r>
              <a:rPr lang="en-GB" sz="7600" b="1" dirty="0">
                <a:solidFill>
                  <a:srgbClr val="8D2456"/>
                </a:solidFill>
                <a:effectLst>
                  <a:outerShdw blurRad="50800" dist="38100" dir="2700000" algn="tl" rotWithShape="0">
                    <a:prstClr val="black">
                      <a:alpha val="40000"/>
                    </a:prstClr>
                  </a:outerShdw>
                </a:effectLst>
                <a:latin typeface="Segoe UI"/>
                <a:cs typeface="Segoe UI"/>
              </a:rPr>
              <a:t>      </a:t>
            </a:r>
            <a:r>
              <a:rPr lang="en-GB" sz="7600" b="1" dirty="0">
                <a:latin typeface="Segoe UI"/>
                <a:cs typeface="Segoe UI"/>
              </a:rPr>
              <a:t>Vaping</a:t>
            </a:r>
            <a:r>
              <a:rPr lang="en-GB" sz="7600" b="1" dirty="0">
                <a:effectLst>
                  <a:outerShdw blurRad="50800" dist="38100" dir="2700000" algn="tl" rotWithShape="0">
                    <a:prstClr val="black">
                      <a:alpha val="40000"/>
                    </a:prstClr>
                  </a:outerShdw>
                </a:effectLst>
                <a:latin typeface="Segoe UI"/>
                <a:cs typeface="Segoe UI"/>
              </a:rPr>
              <a:t> </a:t>
            </a:r>
          </a:p>
          <a:p>
            <a:endParaRPr lang="en-GB" sz="4400" dirty="0">
              <a:solidFill>
                <a:srgbClr val="8D2456"/>
              </a:solidFill>
              <a:effectLst>
                <a:outerShdw blurRad="50800" dist="38100" dir="2700000" algn="tl" rotWithShape="0">
                  <a:prstClr val="black">
                    <a:alpha val="40000"/>
                  </a:prstClr>
                </a:outerShdw>
              </a:effectLst>
              <a:latin typeface="Aller"/>
            </a:endParaRPr>
          </a:p>
          <a:p>
            <a:endParaRPr lang="en-GB" sz="4400" dirty="0">
              <a:solidFill>
                <a:srgbClr val="8D2456"/>
              </a:solidFill>
              <a:effectLst>
                <a:outerShdw blurRad="50800" dist="38100" dir="2700000" algn="tl" rotWithShape="0">
                  <a:prstClr val="black">
                    <a:alpha val="40000"/>
                  </a:prstClr>
                </a:outerShdw>
              </a:effectLst>
              <a:latin typeface="Aller"/>
            </a:endParaRPr>
          </a:p>
          <a:p>
            <a:endParaRPr lang="en-GB" sz="4400" dirty="0">
              <a:solidFill>
                <a:srgbClr val="FF0000"/>
              </a:solidFill>
              <a:effectLst>
                <a:outerShdw blurRad="50800" dist="38100" dir="2700000" algn="tl" rotWithShape="0">
                  <a:prstClr val="black">
                    <a:alpha val="40000"/>
                  </a:prstClr>
                </a:outerShdw>
              </a:effectLst>
              <a:latin typeface="Aller"/>
              <a:ea typeface="Helvetica Neue" panose="02000503000000020004" pitchFamily="2" charset="0"/>
              <a:cs typeface="Arial" panose="020B0604020202020204" pitchFamily="34" charset="0"/>
            </a:endParaRPr>
          </a:p>
          <a:p>
            <a:br>
              <a:rPr lang="en-GB" sz="5400" dirty="0">
                <a:latin typeface="Aller" panose="02000503030000020004" pitchFamily="2" charset="77"/>
              </a:rPr>
            </a:br>
            <a:r>
              <a:rPr lang="en-GB" sz="5400" dirty="0">
                <a:solidFill>
                  <a:srgbClr val="8D2456"/>
                </a:solidFill>
                <a:latin typeface="Aller"/>
              </a:rPr>
              <a:t> </a:t>
            </a:r>
            <a:endParaRPr lang="en-GB" sz="4400" dirty="0">
              <a:solidFill>
                <a:srgbClr val="8D2456"/>
              </a:solidFill>
              <a:latin typeface="Aller" panose="02000503030000020004" pitchFamily="2" charset="77"/>
            </a:endParaRPr>
          </a:p>
        </p:txBody>
      </p:sp>
      <p:sp>
        <p:nvSpPr>
          <p:cNvPr id="4" name="TextBox 3">
            <a:extLst>
              <a:ext uri="{FF2B5EF4-FFF2-40B4-BE49-F238E27FC236}">
                <a16:creationId xmlns:a16="http://schemas.microsoft.com/office/drawing/2014/main" id="{7C4D46D4-4DF1-C5C8-F48D-D4349B033DAE}"/>
              </a:ext>
            </a:extLst>
          </p:cNvPr>
          <p:cNvSpPr txBox="1"/>
          <p:nvPr/>
        </p:nvSpPr>
        <p:spPr>
          <a:xfrm>
            <a:off x="5059544" y="3830078"/>
            <a:ext cx="4728095" cy="1056700"/>
          </a:xfrm>
          <a:prstGeom prst="rect">
            <a:avLst/>
          </a:prstGeom>
          <a:noFill/>
        </p:spPr>
        <p:txBody>
          <a:bodyPr wrap="square" lIns="91440" tIns="45720" rIns="91440" bIns="45720" anchor="t">
            <a:spAutoFit/>
          </a:bodyPr>
          <a:lstStyle/>
          <a:p>
            <a:pPr algn="ctr">
              <a:spcAft>
                <a:spcPts val="800"/>
              </a:spcAft>
            </a:pPr>
            <a:r>
              <a:rPr lang="en-GB" sz="3200" b="1" dirty="0">
                <a:latin typeface="Segoe UI"/>
                <a:ea typeface="Times New Roman" panose="02020603050405020304" pitchFamily="18" charset="0"/>
                <a:cs typeface="Arial"/>
              </a:rPr>
              <a:t>Primary 5 </a:t>
            </a:r>
          </a:p>
          <a:p>
            <a:pPr algn="ctr">
              <a:spcAft>
                <a:spcPts val="800"/>
              </a:spcAft>
            </a:pPr>
            <a:endParaRPr lang="en-GB" sz="2400" dirty="0">
              <a:latin typeface="Segoe UI" panose="020B0502040204020203" pitchFamily="34" charset="0"/>
              <a:ea typeface="Times New Roman" panose="02020603050405020304" pitchFamily="18" charset="0"/>
              <a:cs typeface="Segoe UI" panose="020B0502040204020203" pitchFamily="34" charset="0"/>
            </a:endParaRPr>
          </a:p>
        </p:txBody>
      </p:sp>
      <p:pic>
        <p:nvPicPr>
          <p:cNvPr id="11" name="Picture 10" descr="A colorful rectangular sign with black text&#10;&#10;AI-generated content may be incorrect.">
            <a:extLst>
              <a:ext uri="{FF2B5EF4-FFF2-40B4-BE49-F238E27FC236}">
                <a16:creationId xmlns:a16="http://schemas.microsoft.com/office/drawing/2014/main" id="{1EB29C08-0B48-4F26-8E10-504F357541F1}"/>
              </a:ext>
            </a:extLst>
          </p:cNvPr>
          <p:cNvPicPr>
            <a:picLocks noChangeAspect="1"/>
          </p:cNvPicPr>
          <p:nvPr/>
        </p:nvPicPr>
        <p:blipFill>
          <a:blip r:embed="rId4"/>
          <a:stretch>
            <a:fillRect/>
          </a:stretch>
        </p:blipFill>
        <p:spPr>
          <a:xfrm>
            <a:off x="3077766" y="475059"/>
            <a:ext cx="2155032" cy="1609726"/>
          </a:xfrm>
          <a:prstGeom prst="rect">
            <a:avLst/>
          </a:prstGeom>
        </p:spPr>
      </p:pic>
      <p:pic>
        <p:nvPicPr>
          <p:cNvPr id="10" name="Picture 9">
            <a:extLst>
              <a:ext uri="{FF2B5EF4-FFF2-40B4-BE49-F238E27FC236}">
                <a16:creationId xmlns:a16="http://schemas.microsoft.com/office/drawing/2014/main" id="{B45290DD-1FE0-418B-AD99-9736ADA613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763" y="5622127"/>
            <a:ext cx="1476375" cy="1047750"/>
          </a:xfrm>
          <a:prstGeom prst="rect">
            <a:avLst/>
          </a:prstGeom>
        </p:spPr>
      </p:pic>
      <p:pic>
        <p:nvPicPr>
          <p:cNvPr id="12" name="Picture 11">
            <a:extLst>
              <a:ext uri="{FF2B5EF4-FFF2-40B4-BE49-F238E27FC236}">
                <a16:creationId xmlns:a16="http://schemas.microsoft.com/office/drawing/2014/main" id="{7E4C29C5-9663-474E-9A36-94FC69DFAC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0496" y="5210203"/>
            <a:ext cx="2426192" cy="1617462"/>
          </a:xfrm>
          <a:prstGeom prst="rect">
            <a:avLst/>
          </a:prstGeom>
        </p:spPr>
      </p:pic>
      <p:pic>
        <p:nvPicPr>
          <p:cNvPr id="13" name="Picture 12">
            <a:extLst>
              <a:ext uri="{FF2B5EF4-FFF2-40B4-BE49-F238E27FC236}">
                <a16:creationId xmlns:a16="http://schemas.microsoft.com/office/drawing/2014/main" id="{8B1F477C-9FD3-43C1-A951-B101626817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3117" y="5786264"/>
            <a:ext cx="1238250" cy="946150"/>
          </a:xfrm>
          <a:prstGeom prst="rect">
            <a:avLst/>
          </a:prstGeom>
        </p:spPr>
      </p:pic>
    </p:spTree>
    <p:custDataLst>
      <p:tags r:id="rId1"/>
    </p:custDataLst>
    <p:extLst>
      <p:ext uri="{BB962C8B-B14F-4D97-AF65-F5344CB8AC3E}">
        <p14:creationId xmlns:p14="http://schemas.microsoft.com/office/powerpoint/2010/main" val="1163967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730" y="1045029"/>
            <a:ext cx="11489043" cy="4163576"/>
          </a:xfrm>
          <a:prstGeom prst="rect">
            <a:avLst/>
          </a:prstGeom>
          <a:noFill/>
        </p:spPr>
        <p:txBody>
          <a:bodyPr wrap="none">
            <a:spAutoFit/>
          </a:bodyPr>
          <a:lstStyle/>
          <a:p>
            <a:endParaRPr dirty="0"/>
          </a:p>
          <a:p>
            <a:pPr>
              <a:lnSpc>
                <a:spcPts val="6000"/>
              </a:lnSpc>
              <a:defRPr sz="3600">
                <a:solidFill>
                  <a:srgbClr val="000000"/>
                </a:solidFill>
                <a:latin typeface="Segoe UI"/>
              </a:defRPr>
            </a:pPr>
            <a:r>
              <a:rPr sz="4800" dirty="0">
                <a:solidFill>
                  <a:srgbClr val="000000"/>
                </a:solidFill>
                <a:latin typeface="Segoe UI"/>
              </a:rPr>
              <a:t>Medicine from a doctor or pharmacist 👩‍⚕️</a:t>
            </a:r>
          </a:p>
          <a:p>
            <a:pPr>
              <a:lnSpc>
                <a:spcPts val="6000"/>
              </a:lnSpc>
              <a:defRPr sz="3600">
                <a:solidFill>
                  <a:srgbClr val="000000"/>
                </a:solidFill>
                <a:latin typeface="Segoe UI"/>
              </a:defRPr>
            </a:pPr>
            <a:endParaRPr lang="en-GB" sz="4800" dirty="0">
              <a:solidFill>
                <a:srgbClr val="000000"/>
              </a:solidFill>
              <a:latin typeface="Segoe UI"/>
            </a:endParaRPr>
          </a:p>
          <a:p>
            <a:pPr>
              <a:lnSpc>
                <a:spcPts val="6000"/>
              </a:lnSpc>
              <a:defRPr sz="3600">
                <a:solidFill>
                  <a:srgbClr val="000000"/>
                </a:solidFill>
                <a:latin typeface="Segoe UI"/>
              </a:defRPr>
            </a:pPr>
            <a:r>
              <a:rPr sz="4800" dirty="0">
                <a:solidFill>
                  <a:srgbClr val="000000"/>
                </a:solidFill>
                <a:latin typeface="Segoe UI"/>
              </a:rPr>
              <a:t>Help </a:t>
            </a:r>
            <a:r>
              <a:rPr lang="en-GB" sz="4800" dirty="0">
                <a:solidFill>
                  <a:srgbClr val="000000"/>
                </a:solidFill>
                <a:latin typeface="Segoe UI"/>
              </a:rPr>
              <a:t>people</a:t>
            </a:r>
            <a:r>
              <a:rPr sz="4800" dirty="0">
                <a:solidFill>
                  <a:srgbClr val="000000"/>
                </a:solidFill>
                <a:latin typeface="Segoe UI"/>
              </a:rPr>
              <a:t> get better when sick 🤒</a:t>
            </a:r>
          </a:p>
          <a:p>
            <a:pPr>
              <a:lnSpc>
                <a:spcPts val="6000"/>
              </a:lnSpc>
              <a:defRPr sz="3600">
                <a:solidFill>
                  <a:srgbClr val="000000"/>
                </a:solidFill>
                <a:latin typeface="Segoe UI"/>
              </a:defRPr>
            </a:pPr>
            <a:endParaRPr lang="en-GB" sz="4800" dirty="0">
              <a:solidFill>
                <a:srgbClr val="000000"/>
              </a:solidFill>
              <a:latin typeface="Segoe UI"/>
            </a:endParaRPr>
          </a:p>
          <a:p>
            <a:pPr>
              <a:lnSpc>
                <a:spcPts val="6000"/>
              </a:lnSpc>
              <a:defRPr sz="3600">
                <a:solidFill>
                  <a:srgbClr val="000000"/>
                </a:solidFill>
                <a:latin typeface="Segoe UI"/>
              </a:defRPr>
            </a:pPr>
            <a:r>
              <a:rPr sz="4800" dirty="0">
                <a:solidFill>
                  <a:srgbClr val="000000"/>
                </a:solidFill>
                <a:latin typeface="Segoe UI"/>
              </a:rPr>
              <a:t>Safe when used the right way</a:t>
            </a:r>
          </a:p>
        </p:txBody>
      </p:sp>
      <p:sp>
        <p:nvSpPr>
          <p:cNvPr id="5" name="TextBox 4"/>
          <p:cNvSpPr txBox="1"/>
          <p:nvPr/>
        </p:nvSpPr>
        <p:spPr>
          <a:xfrm>
            <a:off x="8182921" y="5884302"/>
            <a:ext cx="3486852" cy="738664"/>
          </a:xfrm>
          <a:prstGeom prst="rect">
            <a:avLst/>
          </a:prstGeom>
          <a:noFill/>
        </p:spPr>
        <p:txBody>
          <a:bodyPr wrap="none">
            <a:spAutoFit/>
          </a:bodyPr>
          <a:lstStyle/>
          <a:p>
            <a:pPr algn="l"/>
            <a:endParaRPr dirty="0"/>
          </a:p>
          <a:p>
            <a:pPr>
              <a:defRPr sz="3400" i="1">
                <a:solidFill>
                  <a:srgbClr val="000000"/>
                </a:solidFill>
                <a:latin typeface="Segoe UI"/>
              </a:defRPr>
            </a:pPr>
            <a:r>
              <a:rPr sz="2400" dirty="0">
                <a:solidFill>
                  <a:srgbClr val="000000"/>
                </a:solidFill>
                <a:latin typeface="Segoe UI"/>
              </a:rPr>
              <a:t>Some drugs help us heal.</a:t>
            </a:r>
          </a:p>
        </p:txBody>
      </p:sp>
      <p:sp>
        <p:nvSpPr>
          <p:cNvPr id="6" name="TextBox 5"/>
          <p:cNvSpPr txBox="1"/>
          <p:nvPr/>
        </p:nvSpPr>
        <p:spPr>
          <a:xfrm>
            <a:off x="8300185" y="4377608"/>
            <a:ext cx="1029449" cy="830997"/>
          </a:xfrm>
          <a:prstGeom prst="rect">
            <a:avLst/>
          </a:prstGeom>
          <a:noFill/>
        </p:spPr>
        <p:txBody>
          <a:bodyPr wrap="none">
            <a:spAutoFit/>
          </a:bodyPr>
          <a:lstStyle/>
          <a:p>
            <a:r>
              <a:rPr sz="4800" dirty="0"/>
              <a:t>❤️</a:t>
            </a:r>
          </a:p>
        </p:txBody>
      </p:sp>
      <p:sp>
        <p:nvSpPr>
          <p:cNvPr id="7" name="Title 5">
            <a:extLst>
              <a:ext uri="{FF2B5EF4-FFF2-40B4-BE49-F238E27FC236}">
                <a16:creationId xmlns:a16="http://schemas.microsoft.com/office/drawing/2014/main" id="{DBD0609D-CF22-55FB-0B0A-CAAC7B54759D}"/>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cs typeface="Arial"/>
              </a:rPr>
              <a:t>How can a drug be helpful?</a:t>
            </a:r>
            <a:endParaRPr lang="en-US" sz="3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3" name="Picture 2" descr="A colorful rectangular sign with black text&#10;&#10;AI-generated content may be incorrect.">
            <a:extLst>
              <a:ext uri="{FF2B5EF4-FFF2-40B4-BE49-F238E27FC236}">
                <a16:creationId xmlns:a16="http://schemas.microsoft.com/office/drawing/2014/main" id="{460C9DC6-02D2-D334-593F-5C3FD84CDA11}"/>
              </a:ext>
            </a:extLst>
          </p:cNvPr>
          <p:cNvPicPr>
            <a:picLocks noChangeAspect="1"/>
          </p:cNvPicPr>
          <p:nvPr/>
        </p:nvPicPr>
        <p:blipFill>
          <a:blip r:embed="rId3"/>
          <a:stretch>
            <a:fillRect/>
          </a:stretch>
        </p:blipFill>
        <p:spPr>
          <a:xfrm>
            <a:off x="231471" y="4412"/>
            <a:ext cx="1415444" cy="103822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7223" y="1133376"/>
            <a:ext cx="10510272" cy="4163576"/>
          </a:xfrm>
          <a:prstGeom prst="rect">
            <a:avLst/>
          </a:prstGeom>
          <a:noFill/>
        </p:spPr>
        <p:txBody>
          <a:bodyPr wrap="square">
            <a:spAutoFit/>
          </a:bodyPr>
          <a:lstStyle/>
          <a:p>
            <a:endParaRPr dirty="0"/>
          </a:p>
          <a:p>
            <a:pPr>
              <a:lnSpc>
                <a:spcPts val="6000"/>
              </a:lnSpc>
              <a:defRPr sz="3600">
                <a:solidFill>
                  <a:srgbClr val="000000"/>
                </a:solidFill>
                <a:latin typeface="Segoe UI"/>
              </a:defRPr>
            </a:pPr>
            <a:r>
              <a:rPr sz="4800" dirty="0">
                <a:solidFill>
                  <a:srgbClr val="000000"/>
                </a:solidFill>
                <a:latin typeface="Segoe UI"/>
              </a:rPr>
              <a:t>Some drugs can damage the body 🛑</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lang="en-GB" sz="4800" dirty="0">
                <a:solidFill>
                  <a:srgbClr val="000000"/>
                </a:solidFill>
                <a:latin typeface="Segoe UI"/>
              </a:rPr>
              <a:t>Some drugs are harmful when you take too much</a:t>
            </a:r>
            <a:r>
              <a:rPr lang="en-GB" sz="4800" dirty="0"/>
              <a:t>⚠️</a:t>
            </a:r>
          </a:p>
          <a:p>
            <a:pPr>
              <a:lnSpc>
                <a:spcPts val="6000"/>
              </a:lnSpc>
              <a:defRPr sz="3600">
                <a:solidFill>
                  <a:srgbClr val="000000"/>
                </a:solidFill>
                <a:latin typeface="Segoe UI"/>
              </a:defRPr>
            </a:pPr>
            <a:endParaRPr sz="4800" dirty="0">
              <a:solidFill>
                <a:srgbClr val="000000"/>
              </a:solidFill>
              <a:latin typeface="Segoe UI"/>
            </a:endParaRPr>
          </a:p>
        </p:txBody>
      </p:sp>
      <p:sp>
        <p:nvSpPr>
          <p:cNvPr id="5" name="TextBox 4"/>
          <p:cNvSpPr txBox="1"/>
          <p:nvPr/>
        </p:nvSpPr>
        <p:spPr>
          <a:xfrm>
            <a:off x="6721643" y="5871410"/>
            <a:ext cx="5320687" cy="738664"/>
          </a:xfrm>
          <a:prstGeom prst="rect">
            <a:avLst/>
          </a:prstGeom>
          <a:noFill/>
        </p:spPr>
        <p:txBody>
          <a:bodyPr wrap="none">
            <a:spAutoFit/>
          </a:bodyPr>
          <a:lstStyle/>
          <a:p>
            <a:pPr algn="l"/>
            <a:endParaRPr dirty="0"/>
          </a:p>
          <a:p>
            <a:pPr>
              <a:defRPr sz="3400" i="1">
                <a:solidFill>
                  <a:srgbClr val="000000"/>
                </a:solidFill>
                <a:latin typeface="Segoe UI"/>
              </a:defRPr>
            </a:pPr>
            <a:r>
              <a:rPr sz="2400" dirty="0">
                <a:solidFill>
                  <a:srgbClr val="000000"/>
                </a:solidFill>
                <a:latin typeface="Segoe UI"/>
              </a:rPr>
              <a:t>Harmful drugs are not healthy choices.</a:t>
            </a:r>
          </a:p>
        </p:txBody>
      </p:sp>
      <p:sp>
        <p:nvSpPr>
          <p:cNvPr id="7" name="Title 5">
            <a:extLst>
              <a:ext uri="{FF2B5EF4-FFF2-40B4-BE49-F238E27FC236}">
                <a16:creationId xmlns:a16="http://schemas.microsoft.com/office/drawing/2014/main" id="{205311E3-CAF2-404F-0C30-803F3F1DE00E}"/>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cs typeface="Arial"/>
              </a:rPr>
              <a:t>How can a drug be harmful?</a:t>
            </a:r>
            <a:endParaRPr lang="en-US" sz="3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3" name="Picture 2" descr="A colorful rectangular sign with black text&#10;&#10;AI-generated content may be incorrect.">
            <a:extLst>
              <a:ext uri="{FF2B5EF4-FFF2-40B4-BE49-F238E27FC236}">
                <a16:creationId xmlns:a16="http://schemas.microsoft.com/office/drawing/2014/main" id="{543C9220-689B-40F5-A02C-DC379E7CBB1B}"/>
              </a:ext>
            </a:extLst>
          </p:cNvPr>
          <p:cNvPicPr>
            <a:picLocks noChangeAspect="1"/>
          </p:cNvPicPr>
          <p:nvPr/>
        </p:nvPicPr>
        <p:blipFill>
          <a:blip r:embed="rId3"/>
          <a:stretch>
            <a:fillRect/>
          </a:stretch>
        </p:blipFill>
        <p:spPr>
          <a:xfrm>
            <a:off x="231471" y="15618"/>
            <a:ext cx="1415444" cy="103822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9284" y="522514"/>
            <a:ext cx="11181348" cy="6164123"/>
          </a:xfrm>
          <a:prstGeom prst="rect">
            <a:avLst/>
          </a:prstGeom>
          <a:noFill/>
        </p:spPr>
        <p:txBody>
          <a:bodyPr wrap="square">
            <a:spAutoFit/>
          </a:bodyPr>
          <a:lstStyle/>
          <a:p>
            <a:endParaRPr sz="4800" dirty="0"/>
          </a:p>
          <a:p>
            <a:pPr>
              <a:lnSpc>
                <a:spcPts val="6000"/>
              </a:lnSpc>
              <a:defRPr sz="3600">
                <a:solidFill>
                  <a:srgbClr val="000000"/>
                </a:solidFill>
                <a:latin typeface="Segoe UI"/>
              </a:defRPr>
            </a:pPr>
            <a:r>
              <a:rPr sz="4800" dirty="0">
                <a:solidFill>
                  <a:srgbClr val="000000"/>
                </a:solidFill>
                <a:latin typeface="Segoe UI"/>
              </a:rPr>
              <a:t>What’s the difference between a helpful drug and a harmful one?</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lang="en-GB" sz="4800" dirty="0">
                <a:solidFill>
                  <a:srgbClr val="000000"/>
                </a:solidFill>
                <a:latin typeface="Segoe UI"/>
              </a:rPr>
              <a:t>Who should </a:t>
            </a:r>
            <a:r>
              <a:rPr sz="4800" dirty="0">
                <a:solidFill>
                  <a:srgbClr val="000000"/>
                </a:solidFill>
                <a:latin typeface="Segoe UI"/>
              </a:rPr>
              <a:t>give</a:t>
            </a:r>
            <a:r>
              <a:rPr lang="en-GB" sz="4800" dirty="0">
                <a:solidFill>
                  <a:srgbClr val="000000"/>
                </a:solidFill>
                <a:latin typeface="Segoe UI"/>
              </a:rPr>
              <a:t> </a:t>
            </a:r>
            <a:r>
              <a:rPr sz="4800" dirty="0">
                <a:solidFill>
                  <a:srgbClr val="000000"/>
                </a:solidFill>
                <a:latin typeface="Segoe UI"/>
              </a:rPr>
              <a:t>us medicine?</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lang="en-GB" sz="4800" dirty="0">
                <a:solidFill>
                  <a:srgbClr val="000000"/>
                </a:solidFill>
                <a:latin typeface="Segoe UI"/>
              </a:rPr>
              <a:t>How does someone take medicine safely?</a:t>
            </a:r>
            <a:endParaRPr sz="4800" dirty="0">
              <a:solidFill>
                <a:srgbClr val="000000"/>
              </a:solidFill>
              <a:latin typeface="Segoe UI"/>
            </a:endParaRPr>
          </a:p>
        </p:txBody>
      </p:sp>
      <p:sp>
        <p:nvSpPr>
          <p:cNvPr id="5" name="Title 5">
            <a:extLst>
              <a:ext uri="{FF2B5EF4-FFF2-40B4-BE49-F238E27FC236}">
                <a16:creationId xmlns:a16="http://schemas.microsoft.com/office/drawing/2014/main" id="{FFF10211-A0F9-E7D1-D547-D09E3B08D956}"/>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cs typeface="Arial"/>
              </a:rPr>
              <a:t>Talk About it…</a:t>
            </a:r>
            <a:endParaRPr lang="en-US" sz="3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3" name="Picture 2" descr="A colorful rectangular sign with black text&#10;&#10;AI-generated content may be incorrect.">
            <a:extLst>
              <a:ext uri="{FF2B5EF4-FFF2-40B4-BE49-F238E27FC236}">
                <a16:creationId xmlns:a16="http://schemas.microsoft.com/office/drawing/2014/main" id="{BAF6BC5C-B67E-18E5-BC07-8DEA64B6CE25}"/>
              </a:ext>
            </a:extLst>
          </p:cNvPr>
          <p:cNvPicPr>
            <a:picLocks noChangeAspect="1"/>
          </p:cNvPicPr>
          <p:nvPr/>
        </p:nvPicPr>
        <p:blipFill>
          <a:blip r:embed="rId3"/>
          <a:stretch>
            <a:fillRect/>
          </a:stretch>
        </p:blipFill>
        <p:spPr>
          <a:xfrm>
            <a:off x="231471" y="4412"/>
            <a:ext cx="1415444" cy="103822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0EAAE-656A-5566-B199-3A7CBB3D7974}"/>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63B8D763-30CA-AEF4-C88F-84D7A74238FE}"/>
              </a:ext>
            </a:extLst>
          </p:cNvPr>
          <p:cNvSpPr/>
          <p:nvPr/>
        </p:nvSpPr>
        <p:spPr>
          <a:xfrm>
            <a:off x="-1297002" y="-687607"/>
            <a:ext cx="4730001" cy="4397074"/>
          </a:xfrm>
          <a:prstGeom prst="ellipse">
            <a:avLst/>
          </a:prstGeom>
          <a:solidFill>
            <a:srgbClr val="8D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E540BD16-E5F4-D41D-9C58-26590A6B1891}"/>
              </a:ext>
            </a:extLst>
          </p:cNvPr>
          <p:cNvSpPr/>
          <p:nvPr/>
        </p:nvSpPr>
        <p:spPr>
          <a:xfrm>
            <a:off x="2617086" y="99962"/>
            <a:ext cx="3906806" cy="11856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5AE1CE45-B9B0-8FDD-8CFF-2473EB92E6FD}"/>
              </a:ext>
            </a:extLst>
          </p:cNvPr>
          <p:cNvSpPr txBox="1">
            <a:spLocks/>
          </p:cNvSpPr>
          <p:nvPr/>
        </p:nvSpPr>
        <p:spPr>
          <a:xfrm>
            <a:off x="2894594" y="377797"/>
            <a:ext cx="4359727" cy="1133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200" b="1">
                <a:latin typeface="Segoe UI" panose="020B0502040204020203" pitchFamily="34" charset="0"/>
                <a:cs typeface="Segoe UI" panose="020B0502040204020203" pitchFamily="34" charset="0"/>
              </a:rPr>
              <a:t>What is nicotine?</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pic>
        <p:nvPicPr>
          <p:cNvPr id="11" name="Picture 10" descr="A molecule structure with white balls and black balls&#10;&#10;Description automatically generated">
            <a:extLst>
              <a:ext uri="{FF2B5EF4-FFF2-40B4-BE49-F238E27FC236}">
                <a16:creationId xmlns:a16="http://schemas.microsoft.com/office/drawing/2014/main" id="{1DCBC59D-04E5-2938-F748-21C9546A08C3}"/>
              </a:ext>
            </a:extLst>
          </p:cNvPr>
          <p:cNvPicPr>
            <a:picLocks noChangeAspect="1"/>
          </p:cNvPicPr>
          <p:nvPr/>
        </p:nvPicPr>
        <p:blipFill>
          <a:blip r:embed="rId4"/>
          <a:srcRect t="19428" r="-1" b="-1"/>
          <a:stretch/>
        </p:blipFill>
        <p:spPr>
          <a:xfrm>
            <a:off x="-2785" y="270445"/>
            <a:ext cx="2990145" cy="2503076"/>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5" name="TextBox 4">
            <a:extLst>
              <a:ext uri="{FF2B5EF4-FFF2-40B4-BE49-F238E27FC236}">
                <a16:creationId xmlns:a16="http://schemas.microsoft.com/office/drawing/2014/main" id="{B01B3D43-903E-1647-1475-DD2C96719AC1}"/>
              </a:ext>
            </a:extLst>
          </p:cNvPr>
          <p:cNvSpPr txBox="1"/>
          <p:nvPr/>
        </p:nvSpPr>
        <p:spPr>
          <a:xfrm>
            <a:off x="3765188" y="2698128"/>
            <a:ext cx="5517408" cy="3416320"/>
          </a:xfrm>
          <a:prstGeom prst="rect">
            <a:avLst/>
          </a:prstGeom>
          <a:noFill/>
        </p:spPr>
        <p:txBody>
          <a:bodyPr wrap="square" lIns="91440" tIns="45720" rIns="91440" bIns="45720" rtlCol="0" anchor="t">
            <a:spAutoFit/>
          </a:bodyPr>
          <a:lstStyle/>
          <a:p>
            <a:pPr marL="342900" indent="-342900">
              <a:buClr>
                <a:srgbClr val="8D2456"/>
              </a:buClr>
              <a:buSzPct val="125000"/>
              <a:buFont typeface="Wingdings" panose="05000000000000000000" pitchFamily="2" charset="2"/>
              <a:buChar char="q"/>
            </a:pPr>
            <a:r>
              <a:rPr lang="en-GB" sz="2400" dirty="0">
                <a:latin typeface="Segoe UI" panose="020B0502040204020203" pitchFamily="34" charset="0"/>
                <a:ea typeface="Calibri"/>
                <a:cs typeface="Segoe UI" panose="020B0502040204020203" pitchFamily="34" charset="0"/>
              </a:rPr>
              <a:t>Have you heard of nicotine? </a:t>
            </a:r>
          </a:p>
          <a:p>
            <a:pPr marL="342900" indent="-342900">
              <a:buClr>
                <a:srgbClr val="C00000"/>
              </a:buClr>
              <a:buSzPct val="125000"/>
              <a:buFont typeface="Wingdings" panose="05000000000000000000" pitchFamily="2" charset="2"/>
              <a:buChar char="q"/>
            </a:pPr>
            <a:endParaRPr lang="en-GB" sz="2400" dirty="0">
              <a:latin typeface="Segoe UI" panose="020B0502040204020203" pitchFamily="34" charset="0"/>
              <a:ea typeface="Calibri"/>
              <a:cs typeface="Segoe UI" panose="020B0502040204020203" pitchFamily="34" charset="0"/>
            </a:endParaRPr>
          </a:p>
          <a:p>
            <a:pPr marL="342900" indent="-342900">
              <a:buClr>
                <a:srgbClr val="8D2456"/>
              </a:buClr>
              <a:buSzPct val="125000"/>
              <a:buFont typeface="Wingdings" panose="05000000000000000000" pitchFamily="2" charset="2"/>
              <a:buChar char="q"/>
            </a:pPr>
            <a:r>
              <a:rPr lang="en-GB" sz="2400" dirty="0">
                <a:latin typeface="Segoe UI" panose="020B0502040204020203" pitchFamily="34" charset="0"/>
                <a:ea typeface="Calibri"/>
                <a:cs typeface="Segoe UI" panose="020B0502040204020203" pitchFamily="34" charset="0"/>
              </a:rPr>
              <a:t>Do you know how it makes a person feel?</a:t>
            </a:r>
          </a:p>
          <a:p>
            <a:pPr marL="342900" indent="-342900">
              <a:buClr>
                <a:srgbClr val="8D2456"/>
              </a:buClr>
              <a:buSzPct val="125000"/>
              <a:buFont typeface="Wingdings" panose="05000000000000000000" pitchFamily="2" charset="2"/>
              <a:buChar char="q"/>
            </a:pPr>
            <a:endParaRPr lang="en-GB" sz="2400" dirty="0">
              <a:latin typeface="Segoe UI" panose="020B0502040204020203" pitchFamily="34" charset="0"/>
              <a:ea typeface="Calibri"/>
              <a:cs typeface="Segoe UI" panose="020B0502040204020203" pitchFamily="34" charset="0"/>
            </a:endParaRPr>
          </a:p>
          <a:p>
            <a:pPr marL="342900" indent="-342900">
              <a:buClr>
                <a:srgbClr val="8D2456"/>
              </a:buClr>
              <a:buSzPct val="125000"/>
              <a:buFont typeface="Wingdings" panose="05000000000000000000" pitchFamily="2" charset="2"/>
              <a:buChar char="q"/>
            </a:pPr>
            <a:r>
              <a:rPr lang="en-GB" sz="2400" dirty="0">
                <a:latin typeface="Segoe UI" panose="020B0502040204020203" pitchFamily="34" charset="0"/>
                <a:ea typeface="Calibri"/>
                <a:cs typeface="Segoe UI" panose="020B0502040204020203" pitchFamily="34" charset="0"/>
              </a:rPr>
              <a:t>Do you know what happens if a person uses it often? </a:t>
            </a:r>
          </a:p>
          <a:p>
            <a:pPr>
              <a:buClr>
                <a:srgbClr val="8D2456"/>
              </a:buClr>
              <a:buSzPct val="125000"/>
            </a:pPr>
            <a:endParaRPr lang="en-GB" sz="2400" dirty="0">
              <a:latin typeface="Segoe UI" panose="020B0502040204020203" pitchFamily="34" charset="0"/>
              <a:ea typeface="Calibri"/>
              <a:cs typeface="Segoe UI" panose="020B0502040204020203" pitchFamily="34" charset="0"/>
            </a:endParaRPr>
          </a:p>
          <a:p>
            <a:pPr marL="342900" indent="-342900">
              <a:buClr>
                <a:srgbClr val="8D2456"/>
              </a:buClr>
              <a:buSzPct val="125000"/>
              <a:buFont typeface="Wingdings" panose="05000000000000000000" pitchFamily="2" charset="2"/>
              <a:buChar char="q"/>
            </a:pPr>
            <a:r>
              <a:rPr lang="en-GB" sz="2400" dirty="0">
                <a:latin typeface="Segoe UI" panose="020B0502040204020203" pitchFamily="34" charset="0"/>
                <a:ea typeface="Calibri"/>
                <a:cs typeface="Segoe UI" panose="020B0502040204020203" pitchFamily="34" charset="0"/>
              </a:rPr>
              <a:t>Is Nicotine a drug? </a:t>
            </a:r>
            <a:endParaRPr lang="en-US" sz="2400" dirty="0">
              <a:latin typeface="Segoe UI" panose="020B0502040204020203" pitchFamily="34" charset="0"/>
              <a:cs typeface="Segoe UI" panose="020B0502040204020203" pitchFamily="34" charset="0"/>
            </a:endParaRPr>
          </a:p>
        </p:txBody>
      </p:sp>
      <p:pic>
        <p:nvPicPr>
          <p:cNvPr id="3" name="Picture 2" descr="A colorful rectangular sign with black text&#10;&#10;AI-generated content may be incorrect.">
            <a:extLst>
              <a:ext uri="{FF2B5EF4-FFF2-40B4-BE49-F238E27FC236}">
                <a16:creationId xmlns:a16="http://schemas.microsoft.com/office/drawing/2014/main" id="{C439BE58-5DC7-2C2F-F68F-FA1B9C9C109E}"/>
              </a:ext>
            </a:extLst>
          </p:cNvPr>
          <p:cNvPicPr>
            <a:picLocks noChangeAspect="1"/>
          </p:cNvPicPr>
          <p:nvPr/>
        </p:nvPicPr>
        <p:blipFill>
          <a:blip r:embed="rId5"/>
          <a:stretch>
            <a:fillRect/>
          </a:stretch>
        </p:blipFill>
        <p:spPr>
          <a:xfrm>
            <a:off x="10628074" y="5442796"/>
            <a:ext cx="1415444" cy="1038226"/>
          </a:xfrm>
          <a:prstGeom prst="rect">
            <a:avLst/>
          </a:prstGeom>
        </p:spPr>
      </p:pic>
    </p:spTree>
    <p:custDataLst>
      <p:tags r:id="rId1"/>
    </p:custDataLst>
    <p:extLst>
      <p:ext uri="{BB962C8B-B14F-4D97-AF65-F5344CB8AC3E}">
        <p14:creationId xmlns:p14="http://schemas.microsoft.com/office/powerpoint/2010/main" val="87037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A12E3-4FC8-DD57-51FE-A104BBDA7C3C}"/>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0848FFA7-5E42-B15A-ACFE-9B4BE2136593}"/>
              </a:ext>
            </a:extLst>
          </p:cNvPr>
          <p:cNvSpPr/>
          <p:nvPr/>
        </p:nvSpPr>
        <p:spPr>
          <a:xfrm>
            <a:off x="-1297002" y="-687607"/>
            <a:ext cx="4730001" cy="4397074"/>
          </a:xfrm>
          <a:prstGeom prst="ellipse">
            <a:avLst/>
          </a:prstGeom>
          <a:solidFill>
            <a:srgbClr val="8D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57D81154-48CF-C96F-6CFD-9F533E8BC8DB}"/>
              </a:ext>
            </a:extLst>
          </p:cNvPr>
          <p:cNvSpPr/>
          <p:nvPr/>
        </p:nvSpPr>
        <p:spPr>
          <a:xfrm>
            <a:off x="2617086" y="99962"/>
            <a:ext cx="3906806" cy="11856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56586185-FBCD-47D9-AC92-C6613FAD8DAF}"/>
              </a:ext>
            </a:extLst>
          </p:cNvPr>
          <p:cNvSpPr txBox="1">
            <a:spLocks/>
          </p:cNvSpPr>
          <p:nvPr/>
        </p:nvSpPr>
        <p:spPr>
          <a:xfrm>
            <a:off x="2894594" y="377797"/>
            <a:ext cx="4359727" cy="1133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200" b="1">
                <a:latin typeface="Segoe UI" panose="020B0502040204020203" pitchFamily="34" charset="0"/>
                <a:cs typeface="Segoe UI" panose="020B0502040204020203" pitchFamily="34" charset="0"/>
              </a:rPr>
              <a:t>What is nicotine?</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pic>
        <p:nvPicPr>
          <p:cNvPr id="11" name="Picture 10" descr="A molecule structure with white balls and black balls&#10;&#10;Description automatically generated">
            <a:extLst>
              <a:ext uri="{FF2B5EF4-FFF2-40B4-BE49-F238E27FC236}">
                <a16:creationId xmlns:a16="http://schemas.microsoft.com/office/drawing/2014/main" id="{F5F4835F-7994-9E15-6BA9-4A40DE34AE0D}"/>
              </a:ext>
            </a:extLst>
          </p:cNvPr>
          <p:cNvPicPr>
            <a:picLocks noChangeAspect="1"/>
          </p:cNvPicPr>
          <p:nvPr/>
        </p:nvPicPr>
        <p:blipFill>
          <a:blip r:embed="rId4"/>
          <a:srcRect t="19428" r="-1" b="-1"/>
          <a:stretch/>
        </p:blipFill>
        <p:spPr>
          <a:xfrm>
            <a:off x="-2785" y="270445"/>
            <a:ext cx="2990145" cy="2503076"/>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5" name="TextBox 4">
            <a:extLst>
              <a:ext uri="{FF2B5EF4-FFF2-40B4-BE49-F238E27FC236}">
                <a16:creationId xmlns:a16="http://schemas.microsoft.com/office/drawing/2014/main" id="{34BA2680-65B8-C17A-5C12-6D2DE845350F}"/>
              </a:ext>
            </a:extLst>
          </p:cNvPr>
          <p:cNvSpPr txBox="1"/>
          <p:nvPr/>
        </p:nvSpPr>
        <p:spPr>
          <a:xfrm>
            <a:off x="3975110" y="1836891"/>
            <a:ext cx="5517408" cy="4154984"/>
          </a:xfrm>
          <a:prstGeom prst="rect">
            <a:avLst/>
          </a:prstGeom>
          <a:noFill/>
        </p:spPr>
        <p:txBody>
          <a:bodyPr wrap="square" lIns="91440" tIns="45720" rIns="91440" bIns="45720" rtlCol="0" anchor="t">
            <a:spAutoFit/>
          </a:bodyPr>
          <a:lstStyle/>
          <a:p>
            <a:pPr marL="342900" indent="-342900">
              <a:buClr>
                <a:srgbClr val="8D2456"/>
              </a:buClr>
              <a:buSzPct val="125000"/>
              <a:buFont typeface="Wingdings" panose="05000000000000000000" pitchFamily="2" charset="2"/>
              <a:buChar char="q"/>
            </a:pPr>
            <a:r>
              <a:rPr lang="en-GB" sz="2400" dirty="0">
                <a:latin typeface="Segoe UI" panose="020B0502040204020203" pitchFamily="34" charset="0"/>
                <a:ea typeface="Calibri"/>
                <a:cs typeface="Segoe UI" panose="020B0502040204020203" pitchFamily="34" charset="0"/>
              </a:rPr>
              <a:t>Nicotine is a </a:t>
            </a:r>
            <a:r>
              <a:rPr lang="en-GB" sz="2400" b="1" dirty="0">
                <a:latin typeface="Segoe UI" panose="020B0502040204020203" pitchFamily="34" charset="0"/>
                <a:ea typeface="Calibri"/>
                <a:cs typeface="Segoe UI" panose="020B0502040204020203" pitchFamily="34" charset="0"/>
              </a:rPr>
              <a:t>drug </a:t>
            </a:r>
            <a:r>
              <a:rPr lang="en-GB" sz="2400" dirty="0">
                <a:latin typeface="Segoe UI" panose="020B0502040204020203" pitchFamily="34" charset="0"/>
                <a:ea typeface="Calibri"/>
                <a:cs typeface="Segoe UI" panose="020B0502040204020203" pitchFamily="34" charset="0"/>
              </a:rPr>
              <a:t>that makes our bodies release a </a:t>
            </a:r>
            <a:r>
              <a:rPr lang="en-GB" sz="2400" b="1" dirty="0">
                <a:latin typeface="Segoe UI" panose="020B0502040204020203" pitchFamily="34" charset="0"/>
                <a:ea typeface="Calibri"/>
                <a:cs typeface="Segoe UI" panose="020B0502040204020203" pitchFamily="34" charset="0"/>
              </a:rPr>
              <a:t>burst of energy</a:t>
            </a:r>
            <a:r>
              <a:rPr lang="en-GB" sz="2400" dirty="0">
                <a:latin typeface="Segoe UI" panose="020B0502040204020203" pitchFamily="34" charset="0"/>
                <a:ea typeface="Calibri"/>
                <a:cs typeface="Segoe UI" panose="020B0502040204020203" pitchFamily="34" charset="0"/>
              </a:rPr>
              <a:t>. </a:t>
            </a:r>
          </a:p>
          <a:p>
            <a:pPr marL="342900" indent="-342900">
              <a:buClr>
                <a:srgbClr val="C00000"/>
              </a:buClr>
              <a:buSzPct val="125000"/>
              <a:buFont typeface="Wingdings" panose="05000000000000000000" pitchFamily="2" charset="2"/>
              <a:buChar char="q"/>
            </a:pPr>
            <a:endParaRPr lang="en-GB" sz="2400" dirty="0">
              <a:latin typeface="Segoe UI" panose="020B0502040204020203" pitchFamily="34" charset="0"/>
              <a:ea typeface="Calibri"/>
              <a:cs typeface="Segoe UI" panose="020B0502040204020203" pitchFamily="34" charset="0"/>
            </a:endParaRPr>
          </a:p>
          <a:p>
            <a:pPr marL="342900" indent="-342900">
              <a:buClr>
                <a:srgbClr val="8D2456"/>
              </a:buClr>
              <a:buSzPct val="125000"/>
              <a:buFont typeface="Wingdings" panose="05000000000000000000" pitchFamily="2" charset="2"/>
              <a:buChar char="q"/>
            </a:pPr>
            <a:r>
              <a:rPr lang="en-GB" sz="2400" dirty="0">
                <a:latin typeface="Segoe UI" panose="020B0502040204020203" pitchFamily="34" charset="0"/>
                <a:ea typeface="Calibri"/>
                <a:cs typeface="Segoe UI" panose="020B0502040204020203" pitchFamily="34" charset="0"/>
              </a:rPr>
              <a:t>This can make a person feel more awake, jumpy, and ready to react quickly. </a:t>
            </a:r>
          </a:p>
          <a:p>
            <a:pPr marL="342900" indent="-342900">
              <a:buClr>
                <a:srgbClr val="8D2456"/>
              </a:buClr>
              <a:buSzPct val="125000"/>
              <a:buFont typeface="Wingdings" panose="05000000000000000000" pitchFamily="2" charset="2"/>
              <a:buChar char="q"/>
            </a:pPr>
            <a:endParaRPr lang="en-GB" sz="2400" dirty="0">
              <a:latin typeface="Segoe UI" panose="020B0502040204020203" pitchFamily="34" charset="0"/>
              <a:ea typeface="Calibri"/>
              <a:cs typeface="Segoe UI" panose="020B0502040204020203" pitchFamily="34" charset="0"/>
            </a:endParaRPr>
          </a:p>
          <a:p>
            <a:pPr marL="342900" indent="-342900">
              <a:buClr>
                <a:srgbClr val="8D2456"/>
              </a:buClr>
              <a:buSzPct val="125000"/>
              <a:buFont typeface="Wingdings" panose="05000000000000000000" pitchFamily="2" charset="2"/>
              <a:buChar char="q"/>
            </a:pPr>
            <a:r>
              <a:rPr lang="en-GB" sz="2400" dirty="0">
                <a:latin typeface="Segoe UI" panose="020B0502040204020203" pitchFamily="34" charset="0"/>
                <a:ea typeface="Calibri"/>
                <a:cs typeface="Segoe UI" panose="020B0502040204020203" pitchFamily="34" charset="0"/>
              </a:rPr>
              <a:t>It also makes </a:t>
            </a:r>
            <a:r>
              <a:rPr lang="en-GB" sz="2400" b="1" dirty="0">
                <a:latin typeface="Segoe UI" panose="020B0502040204020203" pitchFamily="34" charset="0"/>
                <a:ea typeface="Calibri"/>
                <a:cs typeface="Segoe UI" panose="020B0502040204020203" pitchFamily="34" charset="0"/>
              </a:rPr>
              <a:t>a person's breathing and heartbeat faster. </a:t>
            </a:r>
            <a:r>
              <a:rPr lang="en-GB" sz="2400" dirty="0">
                <a:latin typeface="Segoe UI" panose="020B0502040204020203" pitchFamily="34" charset="0"/>
                <a:ea typeface="Calibri"/>
                <a:cs typeface="Segoe UI" panose="020B0502040204020203" pitchFamily="34" charset="0"/>
              </a:rPr>
              <a:t>This feeling wears off and it can make a person feel </a:t>
            </a:r>
            <a:r>
              <a:rPr lang="en-GB" sz="2400" b="1" dirty="0">
                <a:latin typeface="Segoe UI" panose="020B0502040204020203" pitchFamily="34" charset="0"/>
                <a:ea typeface="Calibri"/>
                <a:cs typeface="Segoe UI" panose="020B0502040204020203" pitchFamily="34" charset="0"/>
              </a:rPr>
              <a:t>tired.</a:t>
            </a:r>
            <a:endParaRPr lang="en-US" sz="2400" dirty="0">
              <a:latin typeface="Segoe UI" panose="020B0502040204020203" pitchFamily="34" charset="0"/>
              <a:cs typeface="Segoe UI" panose="020B0502040204020203" pitchFamily="34" charset="0"/>
            </a:endParaRPr>
          </a:p>
        </p:txBody>
      </p:sp>
      <p:pic>
        <p:nvPicPr>
          <p:cNvPr id="3" name="Picture 2" descr="A colorful rectangular sign with black text&#10;&#10;AI-generated content may be incorrect.">
            <a:extLst>
              <a:ext uri="{FF2B5EF4-FFF2-40B4-BE49-F238E27FC236}">
                <a16:creationId xmlns:a16="http://schemas.microsoft.com/office/drawing/2014/main" id="{357834BF-5A15-46C9-CEDA-9A74BB521A0E}"/>
              </a:ext>
            </a:extLst>
          </p:cNvPr>
          <p:cNvPicPr>
            <a:picLocks noChangeAspect="1"/>
          </p:cNvPicPr>
          <p:nvPr/>
        </p:nvPicPr>
        <p:blipFill>
          <a:blip r:embed="rId5"/>
          <a:stretch>
            <a:fillRect/>
          </a:stretch>
        </p:blipFill>
        <p:spPr>
          <a:xfrm>
            <a:off x="10628074" y="5474111"/>
            <a:ext cx="1415444" cy="1038226"/>
          </a:xfrm>
          <a:prstGeom prst="rect">
            <a:avLst/>
          </a:prstGeom>
        </p:spPr>
      </p:pic>
    </p:spTree>
    <p:custDataLst>
      <p:tags r:id="rId1"/>
    </p:custDataLst>
    <p:extLst>
      <p:ext uri="{BB962C8B-B14F-4D97-AF65-F5344CB8AC3E}">
        <p14:creationId xmlns:p14="http://schemas.microsoft.com/office/powerpoint/2010/main" val="52043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A052C-E24D-1C5E-269E-012F778F6BEA}"/>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CBA77E14-F166-D4AB-4F87-C121A358BEF4}"/>
              </a:ext>
            </a:extLst>
          </p:cNvPr>
          <p:cNvSpPr/>
          <p:nvPr/>
        </p:nvSpPr>
        <p:spPr>
          <a:xfrm>
            <a:off x="-1297002" y="-687607"/>
            <a:ext cx="4730001" cy="4397074"/>
          </a:xfrm>
          <a:prstGeom prst="ellipse">
            <a:avLst/>
          </a:prstGeom>
          <a:solidFill>
            <a:srgbClr val="8D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189FD92C-10EA-A671-EEAF-49EB929C5746}"/>
              </a:ext>
            </a:extLst>
          </p:cNvPr>
          <p:cNvSpPr/>
          <p:nvPr/>
        </p:nvSpPr>
        <p:spPr>
          <a:xfrm>
            <a:off x="2617085" y="99962"/>
            <a:ext cx="4896897" cy="11856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itle 1">
            <a:extLst>
              <a:ext uri="{FF2B5EF4-FFF2-40B4-BE49-F238E27FC236}">
                <a16:creationId xmlns:a16="http://schemas.microsoft.com/office/drawing/2014/main" id="{407EA511-FD57-9708-C884-B081F476E86C}"/>
              </a:ext>
            </a:extLst>
          </p:cNvPr>
          <p:cNvSpPr txBox="1">
            <a:spLocks/>
          </p:cNvSpPr>
          <p:nvPr/>
        </p:nvSpPr>
        <p:spPr>
          <a:xfrm>
            <a:off x="2894594" y="377797"/>
            <a:ext cx="5096467" cy="1133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3200" b="1">
                <a:latin typeface="Segoe UI" panose="020B0502040204020203" pitchFamily="34" charset="0"/>
                <a:cs typeface="Segoe UI" panose="020B0502040204020203" pitchFamily="34" charset="0"/>
              </a:rPr>
              <a:t>Nicotine withdrawal</a:t>
            </a:r>
            <a:br>
              <a:rPr lang="en-GB" sz="3200">
                <a:latin typeface="Segoe UI" panose="020B0502040204020203" pitchFamily="34" charset="0"/>
                <a:cs typeface="Segoe UI" panose="020B0502040204020203" pitchFamily="34" charset="0"/>
              </a:rPr>
            </a:br>
            <a:endParaRPr lang="en-GB" sz="3200">
              <a:latin typeface="Segoe UI" panose="020B0502040204020203" pitchFamily="34" charset="0"/>
              <a:cs typeface="Segoe UI" panose="020B0502040204020203" pitchFamily="34" charset="0"/>
            </a:endParaRPr>
          </a:p>
        </p:txBody>
      </p:sp>
      <p:pic>
        <p:nvPicPr>
          <p:cNvPr id="11" name="Picture 10" descr="A molecule structure with white balls and black balls&#10;&#10;Description automatically generated">
            <a:extLst>
              <a:ext uri="{FF2B5EF4-FFF2-40B4-BE49-F238E27FC236}">
                <a16:creationId xmlns:a16="http://schemas.microsoft.com/office/drawing/2014/main" id="{F293A878-38EA-EEB9-9853-F01F777CACFF}"/>
              </a:ext>
            </a:extLst>
          </p:cNvPr>
          <p:cNvPicPr>
            <a:picLocks noChangeAspect="1"/>
          </p:cNvPicPr>
          <p:nvPr/>
        </p:nvPicPr>
        <p:blipFill>
          <a:blip r:embed="rId4"/>
          <a:srcRect t="19428" r="-1" b="-1"/>
          <a:stretch/>
        </p:blipFill>
        <p:spPr>
          <a:xfrm>
            <a:off x="673290" y="836393"/>
            <a:ext cx="2314070" cy="1937128"/>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4" name="TextBox 3">
            <a:extLst>
              <a:ext uri="{FF2B5EF4-FFF2-40B4-BE49-F238E27FC236}">
                <a16:creationId xmlns:a16="http://schemas.microsoft.com/office/drawing/2014/main" id="{70798E45-F734-E251-8200-D81EEFE56B7A}"/>
              </a:ext>
            </a:extLst>
          </p:cNvPr>
          <p:cNvSpPr txBox="1"/>
          <p:nvPr/>
        </p:nvSpPr>
        <p:spPr>
          <a:xfrm>
            <a:off x="3461966" y="1286529"/>
            <a:ext cx="6745356" cy="1200329"/>
          </a:xfrm>
          <a:prstGeom prst="rect">
            <a:avLst/>
          </a:prstGeom>
          <a:noFill/>
        </p:spPr>
        <p:txBody>
          <a:bodyPr wrap="square">
            <a:spAutoFit/>
          </a:bodyPr>
          <a:lstStyle/>
          <a:p>
            <a:r>
              <a:rPr lang="en-GB" sz="2400" dirty="0">
                <a:effectLst/>
                <a:latin typeface="Segoe UI" panose="020B0502040204020203" pitchFamily="34" charset="0"/>
                <a:cs typeface="Segoe UI" panose="020B0502040204020203" pitchFamily="34" charset="0"/>
              </a:rPr>
              <a:t>When someone stops using nicotine, their body can react in uncomfortable ways, called withdrawal. </a:t>
            </a:r>
          </a:p>
        </p:txBody>
      </p:sp>
      <p:pic>
        <p:nvPicPr>
          <p:cNvPr id="14" name="Picture 13" descr="A person sitting down with his head on his knees&#10;&#10;Description automatically generated">
            <a:extLst>
              <a:ext uri="{FF2B5EF4-FFF2-40B4-BE49-F238E27FC236}">
                <a16:creationId xmlns:a16="http://schemas.microsoft.com/office/drawing/2014/main" id="{9F3E5A26-5AA2-291F-725D-C9B6E9E7BC2E}"/>
              </a:ext>
            </a:extLst>
          </p:cNvPr>
          <p:cNvPicPr>
            <a:picLocks noChangeAspect="1"/>
          </p:cNvPicPr>
          <p:nvPr/>
        </p:nvPicPr>
        <p:blipFill>
          <a:blip r:embed="rId5"/>
          <a:stretch>
            <a:fillRect/>
          </a:stretch>
        </p:blipFill>
        <p:spPr>
          <a:xfrm>
            <a:off x="3222733" y="2563502"/>
            <a:ext cx="8551404" cy="4109394"/>
          </a:xfrm>
          <a:prstGeom prst="rect">
            <a:avLst/>
          </a:prstGeom>
        </p:spPr>
      </p:pic>
      <p:pic>
        <p:nvPicPr>
          <p:cNvPr id="3" name="Picture 2" descr="A colorful rectangular sign with black text&#10;&#10;AI-generated content may be incorrect.">
            <a:extLst>
              <a:ext uri="{FF2B5EF4-FFF2-40B4-BE49-F238E27FC236}">
                <a16:creationId xmlns:a16="http://schemas.microsoft.com/office/drawing/2014/main" id="{1BDA9437-9C03-283F-C081-26254F458ABF}"/>
              </a:ext>
            </a:extLst>
          </p:cNvPr>
          <p:cNvPicPr>
            <a:picLocks noChangeAspect="1"/>
          </p:cNvPicPr>
          <p:nvPr/>
        </p:nvPicPr>
        <p:blipFill>
          <a:blip r:embed="rId6"/>
          <a:stretch>
            <a:fillRect/>
          </a:stretch>
        </p:blipFill>
        <p:spPr>
          <a:xfrm>
            <a:off x="262786" y="5526302"/>
            <a:ext cx="1415444" cy="1038226"/>
          </a:xfrm>
          <a:prstGeom prst="rect">
            <a:avLst/>
          </a:prstGeom>
        </p:spPr>
      </p:pic>
    </p:spTree>
    <p:custDataLst>
      <p:tags r:id="rId1"/>
    </p:custDataLst>
    <p:extLst>
      <p:ext uri="{BB962C8B-B14F-4D97-AF65-F5344CB8AC3E}">
        <p14:creationId xmlns:p14="http://schemas.microsoft.com/office/powerpoint/2010/main" val="2929581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AAACCB29-718A-8447-99BC-FBBA4E3C880E}"/>
              </a:ext>
            </a:extLst>
          </p:cNvPr>
          <p:cNvSpPr/>
          <p:nvPr/>
        </p:nvSpPr>
        <p:spPr>
          <a:xfrm>
            <a:off x="0" y="-35960"/>
            <a:ext cx="12192000" cy="98632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0" y="-104617"/>
            <a:ext cx="12192000" cy="125909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dirty="0">
                <a:solidFill>
                  <a:schemeClr val="bg1"/>
                </a:solidFill>
                <a:effectLst>
                  <a:outerShdw blurRad="50800" dist="38100" dir="2700000" algn="tl" rotWithShape="0">
                    <a:prstClr val="black">
                      <a:alpha val="40000"/>
                    </a:prstClr>
                  </a:outerShdw>
                </a:effectLst>
                <a:latin typeface="Arial"/>
                <a:cs typeface="Arial"/>
              </a:rPr>
              <a:t>Vapes: What are they?</a:t>
            </a:r>
            <a:endParaRPr lang="en-US" sz="3200" b="1"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AB15BB21-CB2E-4944-AFB6-F0DD62EDD5A7}"/>
              </a:ext>
            </a:extLst>
          </p:cNvPr>
          <p:cNvSpPr txBox="1"/>
          <p:nvPr/>
        </p:nvSpPr>
        <p:spPr>
          <a:xfrm>
            <a:off x="629796" y="1659131"/>
            <a:ext cx="4588840" cy="3970318"/>
          </a:xfrm>
          <a:prstGeom prst="rect">
            <a:avLst/>
          </a:prstGeom>
          <a:noFill/>
        </p:spPr>
        <p:txBody>
          <a:bodyPr wrap="square" lIns="91440" tIns="45720" rIns="91440" bIns="45720" rtlCol="0" anchor="t">
            <a:spAutoFit/>
          </a:bodyPr>
          <a:lstStyle/>
          <a:p>
            <a:br>
              <a:rPr lang="en-GB" b="1" dirty="0">
                <a:latin typeface="Segoe UI" panose="020B0502040204020203" pitchFamily="34" charset="0"/>
                <a:ea typeface="Calibri"/>
                <a:cs typeface="Segoe UI" panose="020B0502040204020203" pitchFamily="34" charset="0"/>
              </a:rPr>
            </a:br>
            <a:endParaRPr lang="en-US" dirty="0">
              <a:latin typeface="Segoe UI" panose="020B0502040204020203" pitchFamily="34" charset="0"/>
              <a:ea typeface="Calibri"/>
              <a:cs typeface="Segoe UI" panose="020B0502040204020203" pitchFamily="34" charset="0"/>
            </a:endParaRPr>
          </a:p>
          <a:p>
            <a:pPr marL="342900" indent="-342900">
              <a:buClr>
                <a:srgbClr val="8D2456"/>
              </a:buClr>
              <a:buFont typeface="Wingdings" panose="05000000000000000000" pitchFamily="2" charset="2"/>
              <a:buChar char="q"/>
            </a:pPr>
            <a:r>
              <a:rPr lang="en-GB" sz="2400" dirty="0">
                <a:latin typeface="Segoe UI" panose="020B0502040204020203" pitchFamily="34" charset="0"/>
                <a:ea typeface="Calibri"/>
                <a:cs typeface="Segoe UI" panose="020B0502040204020203" pitchFamily="34" charset="0"/>
              </a:rPr>
              <a:t>Vapes are electronic devices for people to breathe in a flavoured mist, or vapour. </a:t>
            </a:r>
          </a:p>
          <a:p>
            <a:pPr>
              <a:buClr>
                <a:srgbClr val="8D2456"/>
              </a:buClr>
            </a:pPr>
            <a:endParaRPr lang="en-GB" sz="2400" dirty="0">
              <a:latin typeface="Segoe UI" panose="020B0502040204020203" pitchFamily="34" charset="0"/>
              <a:ea typeface="Calibri"/>
              <a:cs typeface="Segoe UI" panose="020B0502040204020203" pitchFamily="34" charset="0"/>
            </a:endParaRPr>
          </a:p>
          <a:p>
            <a:pPr marL="342900" indent="-342900">
              <a:buClr>
                <a:srgbClr val="8D2456"/>
              </a:buClr>
              <a:buFont typeface="Wingdings" panose="05000000000000000000" pitchFamily="2" charset="2"/>
              <a:buChar char="q"/>
            </a:pPr>
            <a:r>
              <a:rPr lang="en-GB" sz="2400" dirty="0">
                <a:latin typeface="Segoe UI"/>
                <a:ea typeface="Calibri"/>
                <a:cs typeface="Segoe UI"/>
              </a:rPr>
              <a:t>Vapes are not meant to be used by children </a:t>
            </a:r>
          </a:p>
          <a:p>
            <a:pPr marL="342900" indent="-342900">
              <a:buClr>
                <a:srgbClr val="8D2456"/>
              </a:buClr>
              <a:buFont typeface="Wingdings" panose="05000000000000000000" pitchFamily="2" charset="2"/>
              <a:buChar char="q"/>
            </a:pPr>
            <a:endParaRPr lang="en-GB" sz="2400" dirty="0">
              <a:latin typeface="Segoe UI"/>
              <a:ea typeface="Calibri"/>
              <a:cs typeface="Segoe UI"/>
            </a:endParaRPr>
          </a:p>
          <a:p>
            <a:pPr marL="342900" indent="-342900">
              <a:buClr>
                <a:srgbClr val="8D2456"/>
              </a:buClr>
              <a:buFont typeface="Wingdings" panose="05000000000000000000" pitchFamily="2" charset="2"/>
              <a:buChar char="q"/>
            </a:pPr>
            <a:r>
              <a:rPr lang="en-GB" sz="2400" dirty="0">
                <a:latin typeface="Segoe UI" panose="020B0502040204020203" pitchFamily="34" charset="0"/>
                <a:ea typeface="Calibri"/>
                <a:cs typeface="Segoe UI" panose="020B0502040204020203" pitchFamily="34" charset="0"/>
              </a:rPr>
              <a:t>Vapes can be used to help adults to stop smoking.</a:t>
            </a:r>
            <a:endParaRPr lang="en-GB" sz="2400" baseline="30000" dirty="0">
              <a:latin typeface="Segoe UI" panose="020B0502040204020203" pitchFamily="34" charset="0"/>
              <a:ea typeface="Calibri"/>
              <a:cs typeface="Segoe UI" panose="020B0502040204020203" pitchFamily="34" charset="0"/>
            </a:endParaRPr>
          </a:p>
        </p:txBody>
      </p:sp>
      <p:pic>
        <p:nvPicPr>
          <p:cNvPr id="5" name="Picture 4" descr="A group of different colored electronic cigarettes&#10;&#10;Description automatically generated">
            <a:extLst>
              <a:ext uri="{FF2B5EF4-FFF2-40B4-BE49-F238E27FC236}">
                <a16:creationId xmlns:a16="http://schemas.microsoft.com/office/drawing/2014/main" id="{CB0D8681-6C29-C9C9-296D-FE1181C9CCFE}"/>
              </a:ext>
            </a:extLst>
          </p:cNvPr>
          <p:cNvPicPr>
            <a:picLocks noChangeAspect="1"/>
          </p:cNvPicPr>
          <p:nvPr/>
        </p:nvPicPr>
        <p:blipFill>
          <a:blip r:embed="rId3"/>
          <a:stretch>
            <a:fillRect/>
          </a:stretch>
        </p:blipFill>
        <p:spPr>
          <a:xfrm>
            <a:off x="5484450" y="1778121"/>
            <a:ext cx="6429590" cy="3756405"/>
          </a:xfrm>
          <a:prstGeom prst="rect">
            <a:avLst/>
          </a:prstGeom>
        </p:spPr>
      </p:pic>
      <p:pic>
        <p:nvPicPr>
          <p:cNvPr id="8" name="Picture 7" descr="A colorful rectangular sign with black text&#10;&#10;AI-generated content may be incorrect.">
            <a:extLst>
              <a:ext uri="{FF2B5EF4-FFF2-40B4-BE49-F238E27FC236}">
                <a16:creationId xmlns:a16="http://schemas.microsoft.com/office/drawing/2014/main" id="{AFDAA055-8D25-3B2D-53B8-443B27B71135}"/>
              </a:ext>
            </a:extLst>
          </p:cNvPr>
          <p:cNvPicPr>
            <a:picLocks noChangeAspect="1"/>
          </p:cNvPicPr>
          <p:nvPr/>
        </p:nvPicPr>
        <p:blipFill>
          <a:blip r:embed="rId4"/>
          <a:stretch>
            <a:fillRect/>
          </a:stretch>
        </p:blipFill>
        <p:spPr>
          <a:xfrm>
            <a:off x="231471" y="4412"/>
            <a:ext cx="1415444" cy="1038226"/>
          </a:xfrm>
          <a:prstGeom prst="rect">
            <a:avLst/>
          </a:prstGeom>
        </p:spPr>
      </p:pic>
    </p:spTree>
    <p:extLst>
      <p:ext uri="{BB962C8B-B14F-4D97-AF65-F5344CB8AC3E}">
        <p14:creationId xmlns:p14="http://schemas.microsoft.com/office/powerpoint/2010/main" val="329867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93FAA-CE05-A44B-BC70-8861E3CC7798}"/>
              </a:ext>
            </a:extLst>
          </p:cNvPr>
          <p:cNvSpPr txBox="1"/>
          <p:nvPr/>
        </p:nvSpPr>
        <p:spPr>
          <a:xfrm>
            <a:off x="509452" y="1154478"/>
            <a:ext cx="6236122" cy="646331"/>
          </a:xfrm>
          <a:prstGeom prst="rect">
            <a:avLst/>
          </a:prstGeom>
          <a:noFill/>
        </p:spPr>
        <p:txBody>
          <a:bodyPr wrap="square" rtlCol="0">
            <a:spAutoFit/>
          </a:bodyPr>
          <a:lstStyle/>
          <a:p>
            <a:endParaRPr lang="en-GB"/>
          </a:p>
          <a:p>
            <a:endParaRPr lang="en-US"/>
          </a:p>
        </p:txBody>
      </p:sp>
      <p:sp>
        <p:nvSpPr>
          <p:cNvPr id="3" name="Rectangle 2">
            <a:extLst>
              <a:ext uri="{FF2B5EF4-FFF2-40B4-BE49-F238E27FC236}">
                <a16:creationId xmlns:a16="http://schemas.microsoft.com/office/drawing/2014/main" id="{B1A3E4A0-5454-9344-84EE-232BA6918FE9}"/>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A346769E-53FA-4A45-8E99-40EC89E62C0E}"/>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E7114234-D789-3B40-AB02-A34E12595DA1}"/>
              </a:ext>
            </a:extLst>
          </p:cNvPr>
          <p:cNvSpPr txBox="1">
            <a:spLocks/>
          </p:cNvSpPr>
          <p:nvPr/>
        </p:nvSpPr>
        <p:spPr>
          <a:xfrm>
            <a:off x="0" y="-2031"/>
            <a:ext cx="12192000" cy="1156510"/>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dirty="0">
                <a:solidFill>
                  <a:schemeClr val="bg1"/>
                </a:solidFill>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Vapes: What’s inside?</a:t>
            </a:r>
          </a:p>
        </p:txBody>
      </p:sp>
      <p:sp>
        <p:nvSpPr>
          <p:cNvPr id="5" name="Speech Bubble: Oval 4">
            <a:extLst>
              <a:ext uri="{FF2B5EF4-FFF2-40B4-BE49-F238E27FC236}">
                <a16:creationId xmlns:a16="http://schemas.microsoft.com/office/drawing/2014/main" id="{520F1E20-84FC-EC97-3ED3-E51DFD09E163}"/>
              </a:ext>
            </a:extLst>
          </p:cNvPr>
          <p:cNvSpPr/>
          <p:nvPr/>
        </p:nvSpPr>
        <p:spPr>
          <a:xfrm rot="-5220000" flipH="1">
            <a:off x="662221" y="1611085"/>
            <a:ext cx="2580361" cy="3808882"/>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4" name="Speech Bubble: Oval 13">
            <a:extLst>
              <a:ext uri="{FF2B5EF4-FFF2-40B4-BE49-F238E27FC236}">
                <a16:creationId xmlns:a16="http://schemas.microsoft.com/office/drawing/2014/main" id="{C8391D01-C922-1FF1-D4B9-2DE711B56914}"/>
              </a:ext>
            </a:extLst>
          </p:cNvPr>
          <p:cNvSpPr/>
          <p:nvPr/>
        </p:nvSpPr>
        <p:spPr>
          <a:xfrm rot="5160000">
            <a:off x="7713949" y="1938892"/>
            <a:ext cx="3197263" cy="5549328"/>
          </a:xfrm>
          <a:prstGeom prst="wedgeEllipseCallout">
            <a:avLst/>
          </a:prstGeom>
          <a:solidFill>
            <a:schemeClr val="bg1"/>
          </a:solidFill>
          <a:ln w="76200">
            <a:solidFill>
              <a:srgbClr val="D51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8" name="Speech Bubble: Oval 17">
            <a:extLst>
              <a:ext uri="{FF2B5EF4-FFF2-40B4-BE49-F238E27FC236}">
                <a16:creationId xmlns:a16="http://schemas.microsoft.com/office/drawing/2014/main" id="{B3C2FF4A-D2AF-4570-8EEA-44EAA7DD93F3}"/>
              </a:ext>
            </a:extLst>
          </p:cNvPr>
          <p:cNvSpPr/>
          <p:nvPr/>
        </p:nvSpPr>
        <p:spPr>
          <a:xfrm>
            <a:off x="4228120" y="1254420"/>
            <a:ext cx="4042126" cy="2112749"/>
          </a:xfrm>
          <a:prstGeom prst="wedgeEllipseCallout">
            <a:avLst/>
          </a:prstGeom>
          <a:solidFill>
            <a:schemeClr val="bg1"/>
          </a:solidFill>
          <a:ln w="76200">
            <a:solidFill>
              <a:srgbClr val="EB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Segoe UI" panose="020B0502040204020203" pitchFamily="34" charset="0"/>
                <a:cs typeface="Segoe UI" panose="020B0502040204020203" pitchFamily="34" charset="0"/>
              </a:rPr>
              <a:t>be</a:t>
            </a:r>
          </a:p>
        </p:txBody>
      </p:sp>
      <p:pic>
        <p:nvPicPr>
          <p:cNvPr id="6" name="Picture 5" descr="A group of different colored electronic cigarettes&#10;&#10;Description automatically generated">
            <a:extLst>
              <a:ext uri="{FF2B5EF4-FFF2-40B4-BE49-F238E27FC236}">
                <a16:creationId xmlns:a16="http://schemas.microsoft.com/office/drawing/2014/main" id="{A5D4ECCD-A1E9-73E1-AE3F-0F1D2AB1BB57}"/>
              </a:ext>
            </a:extLst>
          </p:cNvPr>
          <p:cNvPicPr>
            <a:picLocks noChangeAspect="1"/>
          </p:cNvPicPr>
          <p:nvPr/>
        </p:nvPicPr>
        <p:blipFill>
          <a:blip r:embed="rId3"/>
          <a:stretch>
            <a:fillRect/>
          </a:stretch>
        </p:blipFill>
        <p:spPr>
          <a:xfrm>
            <a:off x="2858327" y="4713557"/>
            <a:ext cx="3624934" cy="2117821"/>
          </a:xfrm>
          <a:prstGeom prst="rect">
            <a:avLst/>
          </a:prstGeom>
        </p:spPr>
      </p:pic>
      <p:pic>
        <p:nvPicPr>
          <p:cNvPr id="9" name="Picture 8" descr="A colorful rectangular sign with black text&#10;&#10;AI-generated content may be incorrect.">
            <a:extLst>
              <a:ext uri="{FF2B5EF4-FFF2-40B4-BE49-F238E27FC236}">
                <a16:creationId xmlns:a16="http://schemas.microsoft.com/office/drawing/2014/main" id="{D1EB41FB-0E49-EDA3-B062-45C3B119F541}"/>
              </a:ext>
            </a:extLst>
          </p:cNvPr>
          <p:cNvPicPr>
            <a:picLocks noChangeAspect="1"/>
          </p:cNvPicPr>
          <p:nvPr/>
        </p:nvPicPr>
        <p:blipFill>
          <a:blip r:embed="rId4"/>
          <a:stretch>
            <a:fillRect/>
          </a:stretch>
        </p:blipFill>
        <p:spPr>
          <a:xfrm>
            <a:off x="231471" y="4412"/>
            <a:ext cx="1415444" cy="1038226"/>
          </a:xfrm>
          <a:prstGeom prst="rect">
            <a:avLst/>
          </a:prstGeom>
        </p:spPr>
      </p:pic>
    </p:spTree>
    <p:extLst>
      <p:ext uri="{BB962C8B-B14F-4D97-AF65-F5344CB8AC3E}">
        <p14:creationId xmlns:p14="http://schemas.microsoft.com/office/powerpoint/2010/main" val="397064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68757-40F7-3A98-07D8-86BF44BD09C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AD898B-9A09-A9C4-B7BD-F31F3D1C49CB}"/>
              </a:ext>
            </a:extLst>
          </p:cNvPr>
          <p:cNvSpPr txBox="1"/>
          <p:nvPr/>
        </p:nvSpPr>
        <p:spPr>
          <a:xfrm>
            <a:off x="509452" y="1154478"/>
            <a:ext cx="6236122" cy="646331"/>
          </a:xfrm>
          <a:prstGeom prst="rect">
            <a:avLst/>
          </a:prstGeom>
          <a:noFill/>
        </p:spPr>
        <p:txBody>
          <a:bodyPr wrap="square" rtlCol="0">
            <a:spAutoFit/>
          </a:bodyPr>
          <a:lstStyle/>
          <a:p>
            <a:endParaRPr lang="en-GB"/>
          </a:p>
          <a:p>
            <a:endParaRPr lang="en-US"/>
          </a:p>
        </p:txBody>
      </p:sp>
      <p:sp>
        <p:nvSpPr>
          <p:cNvPr id="3" name="Rectangle 2">
            <a:extLst>
              <a:ext uri="{FF2B5EF4-FFF2-40B4-BE49-F238E27FC236}">
                <a16:creationId xmlns:a16="http://schemas.microsoft.com/office/drawing/2014/main" id="{D1879CB0-BE9F-EDAD-F08E-A5A2CB659837}"/>
              </a:ext>
            </a:extLst>
          </p:cNvPr>
          <p:cNvSpPr>
            <a:spLocks noChangeArrowheads="1"/>
          </p:cNvSpPr>
          <p:nvPr/>
        </p:nvSpPr>
        <p:spPr bwMode="auto">
          <a:xfrm>
            <a:off x="1143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443AC1AD-4824-4904-B62A-45B6D9224C25">
            <a:extLst>
              <a:ext uri="{FF2B5EF4-FFF2-40B4-BE49-F238E27FC236}">
                <a16:creationId xmlns:a16="http://schemas.microsoft.com/office/drawing/2014/main" id="{02BAB9F2-F7C6-C6DB-0312-A2A1ACA86FEC}"/>
              </a:ext>
            </a:extLst>
          </p:cNvPr>
          <p:cNvSpPr>
            <a:spLocks noChangeAspect="1" noChangeArrowheads="1"/>
          </p:cNvSpPr>
          <p:nvPr/>
        </p:nvSpPr>
        <p:spPr bwMode="auto">
          <a:xfrm>
            <a:off x="1143000" y="457200"/>
            <a:ext cx="6819900" cy="56769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42CA3244-384F-856C-5573-AA2FC14B6B9F}"/>
              </a:ext>
            </a:extLst>
          </p:cNvPr>
          <p:cNvSpPr txBox="1">
            <a:spLocks/>
          </p:cNvSpPr>
          <p:nvPr/>
        </p:nvSpPr>
        <p:spPr>
          <a:xfrm>
            <a:off x="0" y="-2032"/>
            <a:ext cx="12192000" cy="1259097"/>
          </a:xfrm>
          <a:prstGeom prst="rect">
            <a:avLst/>
          </a:prstGeom>
          <a:solidFill>
            <a:schemeClr val="accent2"/>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dirty="0">
                <a:solidFill>
                  <a:schemeClr val="bg1"/>
                </a:solidFill>
                <a:effectLst>
                  <a:outerShdw blurRad="50800" dist="38100" dir="2700000" algn="tl" rotWithShape="0">
                    <a:prstClr val="black">
                      <a:alpha val="40000"/>
                    </a:prstClr>
                  </a:outerShdw>
                </a:effectLst>
                <a:latin typeface="Segoe UI" panose="020B0502040204020203" pitchFamily="34" charset="0"/>
                <a:cs typeface="Segoe UI" panose="020B0502040204020203" pitchFamily="34" charset="0"/>
              </a:rPr>
              <a:t>Vapes: What’s inside?</a:t>
            </a:r>
          </a:p>
        </p:txBody>
      </p:sp>
      <p:sp>
        <p:nvSpPr>
          <p:cNvPr id="5" name="Speech Bubble: Oval 4">
            <a:extLst>
              <a:ext uri="{FF2B5EF4-FFF2-40B4-BE49-F238E27FC236}">
                <a16:creationId xmlns:a16="http://schemas.microsoft.com/office/drawing/2014/main" id="{DA7C6EF2-23A1-D46E-A402-00DA262ECABA}"/>
              </a:ext>
            </a:extLst>
          </p:cNvPr>
          <p:cNvSpPr/>
          <p:nvPr/>
        </p:nvSpPr>
        <p:spPr>
          <a:xfrm rot="-5220000" flipH="1">
            <a:off x="1088247" y="2610339"/>
            <a:ext cx="2580361" cy="3808882"/>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3" name="TextBox 12">
            <a:extLst>
              <a:ext uri="{FF2B5EF4-FFF2-40B4-BE49-F238E27FC236}">
                <a16:creationId xmlns:a16="http://schemas.microsoft.com/office/drawing/2014/main" id="{B3AD9462-4E34-A514-17E0-2A5FB43E482A}"/>
              </a:ext>
            </a:extLst>
          </p:cNvPr>
          <p:cNvSpPr txBox="1"/>
          <p:nvPr/>
        </p:nvSpPr>
        <p:spPr>
          <a:xfrm>
            <a:off x="974170" y="3568517"/>
            <a:ext cx="280851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latin typeface="Segoe UI" panose="020B0502040204020203" pitchFamily="34" charset="0"/>
                <a:ea typeface="Calibri"/>
                <a:cs typeface="Segoe UI" panose="020B0502040204020203" pitchFamily="34" charset="0"/>
              </a:rPr>
              <a:t>Nicotine:</a:t>
            </a:r>
            <a:r>
              <a:rPr lang="en-US" sz="2400" dirty="0">
                <a:latin typeface="Segoe UI" panose="020B0502040204020203" pitchFamily="34" charset="0"/>
                <a:ea typeface="Calibri"/>
                <a:cs typeface="Segoe UI" panose="020B0502040204020203" pitchFamily="34" charset="0"/>
              </a:rPr>
              <a:t>​</a:t>
            </a:r>
            <a:br>
              <a:rPr lang="en-US" sz="2400" dirty="0">
                <a:latin typeface="Segoe UI" panose="020B0502040204020203" pitchFamily="34" charset="0"/>
                <a:ea typeface="Calibri"/>
                <a:cs typeface="Segoe UI" panose="020B0502040204020203" pitchFamily="34" charset="0"/>
              </a:rPr>
            </a:br>
            <a:r>
              <a:rPr lang="en-GB" sz="2400" b="1" dirty="0">
                <a:latin typeface="Segoe UI" panose="020B0502040204020203" pitchFamily="34" charset="0"/>
                <a:ea typeface="Calibri"/>
                <a:cs typeface="Segoe UI" panose="020B0502040204020203" pitchFamily="34" charset="0"/>
              </a:rPr>
              <a:t> </a:t>
            </a:r>
            <a:r>
              <a:rPr lang="en-GB" sz="2400" dirty="0">
                <a:latin typeface="Segoe UI" panose="020B0502040204020203" pitchFamily="34" charset="0"/>
                <a:ea typeface="Calibri"/>
                <a:cs typeface="Segoe UI" panose="020B0502040204020203" pitchFamily="34" charset="0"/>
              </a:rPr>
              <a:t>This is a drug that can make people want to keep using it. It is addictive. </a:t>
            </a:r>
            <a:endParaRPr lang="en-US" sz="2400" dirty="0">
              <a:latin typeface="Segoe UI" panose="020B0502040204020203" pitchFamily="34" charset="0"/>
              <a:cs typeface="Segoe UI" panose="020B0502040204020203" pitchFamily="34" charset="0"/>
            </a:endParaRPr>
          </a:p>
        </p:txBody>
      </p:sp>
      <p:sp>
        <p:nvSpPr>
          <p:cNvPr id="14" name="Speech Bubble: Oval 13">
            <a:extLst>
              <a:ext uri="{FF2B5EF4-FFF2-40B4-BE49-F238E27FC236}">
                <a16:creationId xmlns:a16="http://schemas.microsoft.com/office/drawing/2014/main" id="{3F51980D-31DC-26F0-6B17-AAF428A9E70F}"/>
              </a:ext>
            </a:extLst>
          </p:cNvPr>
          <p:cNvSpPr/>
          <p:nvPr/>
        </p:nvSpPr>
        <p:spPr>
          <a:xfrm rot="5160000">
            <a:off x="7609028" y="1837848"/>
            <a:ext cx="3197263" cy="5549328"/>
          </a:xfrm>
          <a:prstGeom prst="wedgeEllipseCallout">
            <a:avLst/>
          </a:prstGeom>
          <a:solidFill>
            <a:schemeClr val="bg1"/>
          </a:solidFill>
          <a:ln w="76200">
            <a:solidFill>
              <a:srgbClr val="D51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a:p>
        </p:txBody>
      </p:sp>
      <p:sp>
        <p:nvSpPr>
          <p:cNvPr id="16" name="TextBox 15">
            <a:extLst>
              <a:ext uri="{FF2B5EF4-FFF2-40B4-BE49-F238E27FC236}">
                <a16:creationId xmlns:a16="http://schemas.microsoft.com/office/drawing/2014/main" id="{D767BB35-0E64-3E48-01B2-DD0C48BC0EEB}"/>
              </a:ext>
            </a:extLst>
          </p:cNvPr>
          <p:cNvSpPr txBox="1"/>
          <p:nvPr/>
        </p:nvSpPr>
        <p:spPr>
          <a:xfrm>
            <a:off x="7143002" y="3974758"/>
            <a:ext cx="412931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latin typeface="Segoe UI" panose="020B0502040204020203" pitchFamily="34" charset="0"/>
                <a:cs typeface="Segoe UI" panose="020B0502040204020203" pitchFamily="34" charset="0"/>
              </a:rPr>
              <a:t>Chemicals:</a:t>
            </a:r>
            <a:r>
              <a:rPr lang="en-US" sz="2400" dirty="0">
                <a:latin typeface="Segoe UI" panose="020B0502040204020203" pitchFamily="34" charset="0"/>
                <a:cs typeface="Segoe UI" panose="020B0502040204020203" pitchFamily="34" charset="0"/>
              </a:rPr>
              <a:t>​</a:t>
            </a:r>
            <a:endParaRPr lang="en-US" sz="2400" dirty="0">
              <a:latin typeface="Segoe UI" panose="020B0502040204020203" pitchFamily="34" charset="0"/>
              <a:ea typeface="Calibri"/>
              <a:cs typeface="Segoe UI" panose="020B0502040204020203" pitchFamily="34" charset="0"/>
            </a:endParaRPr>
          </a:p>
          <a:p>
            <a:pPr algn="ctr"/>
            <a:r>
              <a:rPr lang="en-GB" sz="2400" dirty="0">
                <a:latin typeface="Segoe UI" panose="020B0502040204020203" pitchFamily="34" charset="0"/>
                <a:cs typeface="Segoe UI" panose="020B0502040204020203" pitchFamily="34" charset="0"/>
              </a:rPr>
              <a:t>These are for flavour. Some can damage your lungs. </a:t>
            </a:r>
            <a:endParaRPr lang="en-US" sz="2400" dirty="0">
              <a:latin typeface="Segoe UI" panose="020B0502040204020203" pitchFamily="34" charset="0"/>
              <a:ea typeface="Calibri"/>
              <a:cs typeface="Segoe UI" panose="020B0502040204020203" pitchFamily="34" charset="0"/>
            </a:endParaRPr>
          </a:p>
        </p:txBody>
      </p:sp>
      <p:sp>
        <p:nvSpPr>
          <p:cNvPr id="18" name="Speech Bubble: Oval 17">
            <a:extLst>
              <a:ext uri="{FF2B5EF4-FFF2-40B4-BE49-F238E27FC236}">
                <a16:creationId xmlns:a16="http://schemas.microsoft.com/office/drawing/2014/main" id="{DBBF6219-FD36-EF99-6903-E94DFE7219E6}"/>
              </a:ext>
            </a:extLst>
          </p:cNvPr>
          <p:cNvSpPr/>
          <p:nvPr/>
        </p:nvSpPr>
        <p:spPr>
          <a:xfrm>
            <a:off x="4076867" y="1402777"/>
            <a:ext cx="4042126" cy="2112749"/>
          </a:xfrm>
          <a:prstGeom prst="wedgeEllipseCallout">
            <a:avLst/>
          </a:prstGeom>
          <a:solidFill>
            <a:schemeClr val="bg1"/>
          </a:solidFill>
          <a:ln w="76200">
            <a:solidFill>
              <a:srgbClr val="EB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Segoe UI" panose="020B0502040204020203" pitchFamily="34" charset="0"/>
                <a:cs typeface="Segoe UI" panose="020B0502040204020203" pitchFamily="34" charset="0"/>
              </a:rPr>
              <a:t>be</a:t>
            </a:r>
          </a:p>
        </p:txBody>
      </p:sp>
      <p:sp>
        <p:nvSpPr>
          <p:cNvPr id="19" name="TextBox 18">
            <a:extLst>
              <a:ext uri="{FF2B5EF4-FFF2-40B4-BE49-F238E27FC236}">
                <a16:creationId xmlns:a16="http://schemas.microsoft.com/office/drawing/2014/main" id="{8B0A5333-B82A-D8FE-E20E-4ED7A58C2399}"/>
              </a:ext>
            </a:extLst>
          </p:cNvPr>
          <p:cNvSpPr txBox="1"/>
          <p:nvPr/>
        </p:nvSpPr>
        <p:spPr>
          <a:xfrm>
            <a:off x="4244390" y="1824639"/>
            <a:ext cx="364196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latin typeface="Segoe UI" panose="020B0502040204020203" pitchFamily="34" charset="0"/>
                <a:cs typeface="Segoe UI" panose="020B0502040204020203" pitchFamily="34" charset="0"/>
              </a:rPr>
              <a:t>Vegetable glycerol​:</a:t>
            </a:r>
            <a:endParaRPr lang="en-US" sz="2400" b="1" dirty="0">
              <a:latin typeface="Segoe UI" panose="020B0502040204020203" pitchFamily="34" charset="0"/>
              <a:ea typeface="Calibri"/>
              <a:cs typeface="Segoe UI" panose="020B0502040204020203" pitchFamily="34" charset="0"/>
            </a:endParaRPr>
          </a:p>
          <a:p>
            <a:pPr algn="ctr"/>
            <a:r>
              <a:rPr lang="en-GB" sz="2400" b="1" dirty="0">
                <a:latin typeface="Segoe UI" panose="020B0502040204020203" pitchFamily="34" charset="0"/>
                <a:cs typeface="Segoe UI" panose="020B0502040204020203" pitchFamily="34" charset="0"/>
              </a:rPr>
              <a:t> </a:t>
            </a:r>
            <a:r>
              <a:rPr lang="en-GB" sz="2400" dirty="0">
                <a:latin typeface="Segoe UI" panose="020B0502040204020203" pitchFamily="34" charset="0"/>
                <a:cs typeface="Segoe UI" panose="020B0502040204020203" pitchFamily="34" charset="0"/>
              </a:rPr>
              <a:t>Makes it visible, like a mist. </a:t>
            </a:r>
            <a:r>
              <a:rPr lang="en-US" dirty="0">
                <a:latin typeface="Segoe UI" panose="020B0502040204020203" pitchFamily="34" charset="0"/>
                <a:cs typeface="Segoe UI" panose="020B0502040204020203" pitchFamily="34" charset="0"/>
              </a:rPr>
              <a:t>​</a:t>
            </a:r>
            <a:endParaRPr lang="en-US" dirty="0">
              <a:latin typeface="Segoe UI" panose="020B0502040204020203" pitchFamily="34" charset="0"/>
              <a:ea typeface="Calibri"/>
              <a:cs typeface="Segoe UI" panose="020B0502040204020203" pitchFamily="34" charset="0"/>
            </a:endParaRPr>
          </a:p>
        </p:txBody>
      </p:sp>
      <p:pic>
        <p:nvPicPr>
          <p:cNvPr id="8" name="Picture 7" descr="A colorful rectangular sign with black text&#10;&#10;AI-generated content may be incorrect.">
            <a:extLst>
              <a:ext uri="{FF2B5EF4-FFF2-40B4-BE49-F238E27FC236}">
                <a16:creationId xmlns:a16="http://schemas.microsoft.com/office/drawing/2014/main" id="{C53E9AB6-92FE-484A-2F46-02C3BD107560}"/>
              </a:ext>
            </a:extLst>
          </p:cNvPr>
          <p:cNvPicPr>
            <a:picLocks noChangeAspect="1"/>
          </p:cNvPicPr>
          <p:nvPr/>
        </p:nvPicPr>
        <p:blipFill>
          <a:blip r:embed="rId3"/>
          <a:stretch>
            <a:fillRect/>
          </a:stretch>
        </p:blipFill>
        <p:spPr>
          <a:xfrm>
            <a:off x="231471" y="4412"/>
            <a:ext cx="1415444" cy="1038226"/>
          </a:xfrm>
          <a:prstGeom prst="rect">
            <a:avLst/>
          </a:prstGeom>
        </p:spPr>
      </p:pic>
    </p:spTree>
    <p:extLst>
      <p:ext uri="{BB962C8B-B14F-4D97-AF65-F5344CB8AC3E}">
        <p14:creationId xmlns:p14="http://schemas.microsoft.com/office/powerpoint/2010/main" val="399761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animBg="1"/>
      <p:bldP spid="16" grpId="0"/>
      <p:bldP spid="18" grpId="0"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243" y="427159"/>
            <a:ext cx="5761705" cy="1569660"/>
          </a:xfrm>
          <a:prstGeom prst="rect">
            <a:avLst/>
          </a:prstGeom>
          <a:noFill/>
        </p:spPr>
        <p:txBody>
          <a:bodyPr wrap="none" anchor="t">
            <a:spAutoFit/>
          </a:bodyPr>
          <a:lstStyle/>
          <a:p>
            <a:pPr algn="l"/>
            <a:endParaRPr sz="4800" dirty="0"/>
          </a:p>
          <a:p>
            <a:pPr>
              <a:defRPr sz="4400" b="1">
                <a:solidFill>
                  <a:srgbClr val="FFFFFF"/>
                </a:solidFill>
                <a:latin typeface="Segoe UI"/>
              </a:defRPr>
            </a:pPr>
            <a:r>
              <a:rPr sz="4800" dirty="0">
                <a:solidFill>
                  <a:srgbClr val="000000"/>
                </a:solidFill>
                <a:latin typeface="Segoe UI"/>
              </a:rPr>
              <a:t>Lungs &amp; Vaping 🫁</a:t>
            </a:r>
          </a:p>
        </p:txBody>
      </p:sp>
      <p:sp>
        <p:nvSpPr>
          <p:cNvPr id="4" name="TextBox 3"/>
          <p:cNvSpPr txBox="1"/>
          <p:nvPr/>
        </p:nvSpPr>
        <p:spPr>
          <a:xfrm>
            <a:off x="92243" y="1554481"/>
            <a:ext cx="9652001" cy="4625241"/>
          </a:xfrm>
          <a:prstGeom prst="rect">
            <a:avLst/>
          </a:prstGeom>
          <a:noFill/>
        </p:spPr>
        <p:txBody>
          <a:bodyPr wrap="none">
            <a:spAutoFit/>
          </a:bodyPr>
          <a:lstStyle/>
          <a:p>
            <a:endParaRPr sz="4800" dirty="0"/>
          </a:p>
          <a:p>
            <a:pPr>
              <a:lnSpc>
                <a:spcPts val="6000"/>
              </a:lnSpc>
              <a:defRPr sz="3600">
                <a:solidFill>
                  <a:srgbClr val="000000"/>
                </a:solidFill>
                <a:latin typeface="Segoe UI"/>
              </a:defRPr>
            </a:pPr>
            <a:r>
              <a:rPr sz="4800" dirty="0">
                <a:solidFill>
                  <a:srgbClr val="000000"/>
                </a:solidFill>
                <a:latin typeface="Segoe UI"/>
              </a:rPr>
              <a:t>Chemicals can make lungs sore 😣</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sz="4800" dirty="0">
                <a:solidFill>
                  <a:srgbClr val="000000"/>
                </a:solidFill>
                <a:latin typeface="Segoe UI"/>
              </a:rPr>
              <a:t>Harder to breathe in sport 🏃‍♂️</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sz="4800" dirty="0">
                <a:solidFill>
                  <a:srgbClr val="000000"/>
                </a:solidFill>
                <a:latin typeface="Segoe UI"/>
              </a:rPr>
              <a:t>Can cause coughing 🤧</a:t>
            </a:r>
          </a:p>
        </p:txBody>
      </p:sp>
      <p:sp>
        <p:nvSpPr>
          <p:cNvPr id="5" name="TextBox 4"/>
          <p:cNvSpPr txBox="1"/>
          <p:nvPr/>
        </p:nvSpPr>
        <p:spPr>
          <a:xfrm>
            <a:off x="8225850" y="5919537"/>
            <a:ext cx="3966150" cy="738664"/>
          </a:xfrm>
          <a:prstGeom prst="rect">
            <a:avLst/>
          </a:prstGeom>
          <a:noFill/>
        </p:spPr>
        <p:txBody>
          <a:bodyPr wrap="none">
            <a:spAutoFit/>
          </a:bodyPr>
          <a:lstStyle/>
          <a:p>
            <a:pPr algn="l"/>
            <a:endParaRPr dirty="0"/>
          </a:p>
          <a:p>
            <a:pPr>
              <a:defRPr sz="3400" i="1">
                <a:solidFill>
                  <a:srgbClr val="000000"/>
                </a:solidFill>
                <a:latin typeface="Segoe UI"/>
              </a:defRPr>
            </a:pPr>
            <a:r>
              <a:rPr sz="2400" dirty="0">
                <a:solidFill>
                  <a:srgbClr val="000000"/>
                </a:solidFill>
                <a:latin typeface="Segoe UI"/>
              </a:rPr>
              <a:t>Vaping makes lungs weaker.</a:t>
            </a:r>
          </a:p>
        </p:txBody>
      </p:sp>
      <p:sp>
        <p:nvSpPr>
          <p:cNvPr id="6" name="Title 5">
            <a:extLst>
              <a:ext uri="{FF2B5EF4-FFF2-40B4-BE49-F238E27FC236}">
                <a16:creationId xmlns:a16="http://schemas.microsoft.com/office/drawing/2014/main" id="{B210EBA4-ADA2-CEBB-49C9-63EE771B6B4A}"/>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How can vaping affect someone's health? </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7" name="Picture 6" descr="A colorful rectangular sign with black text&#10;&#10;AI-generated content may be incorrect.">
            <a:extLst>
              <a:ext uri="{FF2B5EF4-FFF2-40B4-BE49-F238E27FC236}">
                <a16:creationId xmlns:a16="http://schemas.microsoft.com/office/drawing/2014/main" id="{2BFEC857-8EE5-58AF-3212-672F03758783}"/>
              </a:ext>
            </a:extLst>
          </p:cNvPr>
          <p:cNvPicPr>
            <a:picLocks noChangeAspect="1"/>
          </p:cNvPicPr>
          <p:nvPr/>
        </p:nvPicPr>
        <p:blipFill>
          <a:blip r:embed="rId3"/>
          <a:stretch>
            <a:fillRect/>
          </a:stretch>
        </p:blipFill>
        <p:spPr>
          <a:xfrm>
            <a:off x="231471" y="4412"/>
            <a:ext cx="1415444" cy="103822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D2FFC723-1CC4-B78B-15EA-1A34D232E093}"/>
              </a:ext>
            </a:extLst>
          </p:cNvPr>
          <p:cNvSpPr/>
          <p:nvPr/>
        </p:nvSpPr>
        <p:spPr>
          <a:xfrm>
            <a:off x="656014" y="4995979"/>
            <a:ext cx="1863344" cy="1682825"/>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DD4EEBB-3118-BDCA-2D8C-EDD1F1CA65C9}"/>
              </a:ext>
            </a:extLst>
          </p:cNvPr>
          <p:cNvGrpSpPr/>
          <p:nvPr/>
        </p:nvGrpSpPr>
        <p:grpSpPr>
          <a:xfrm>
            <a:off x="5404342" y="940834"/>
            <a:ext cx="5917744" cy="973440"/>
            <a:chOff x="0" y="34950"/>
            <a:chExt cx="5917744" cy="973440"/>
          </a:xfrm>
        </p:grpSpPr>
        <p:sp>
          <p:nvSpPr>
            <p:cNvPr id="4" name="Rounded Rectangle 3">
              <a:extLst>
                <a:ext uri="{FF2B5EF4-FFF2-40B4-BE49-F238E27FC236}">
                  <a16:creationId xmlns:a16="http://schemas.microsoft.com/office/drawing/2014/main" id="{0631FD5C-72A2-1A0D-A5C9-94A6324A9138}"/>
                </a:ext>
              </a:extLst>
            </p:cNvPr>
            <p:cNvSpPr/>
            <p:nvPr/>
          </p:nvSpPr>
          <p:spPr>
            <a:xfrm>
              <a:off x="0" y="34950"/>
              <a:ext cx="5917744" cy="973440"/>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F292CF47-AA4C-FC31-B193-76EF8181EDC0}"/>
                </a:ext>
              </a:extLst>
            </p:cNvPr>
            <p:cNvSpPr txBox="1"/>
            <p:nvPr/>
          </p:nvSpPr>
          <p:spPr>
            <a:xfrm>
              <a:off x="47519" y="824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Segoe UI" panose="020B0502040204020203" pitchFamily="34" charset="0"/>
                  <a:cs typeface="Segoe UI" panose="020B0502040204020203" pitchFamily="34" charset="0"/>
                </a:rPr>
                <a:t>Respectful</a:t>
              </a:r>
            </a:p>
          </p:txBody>
        </p:sp>
      </p:grpSp>
      <p:grpSp>
        <p:nvGrpSpPr>
          <p:cNvPr id="6" name="Group 5">
            <a:extLst>
              <a:ext uri="{FF2B5EF4-FFF2-40B4-BE49-F238E27FC236}">
                <a16:creationId xmlns:a16="http://schemas.microsoft.com/office/drawing/2014/main" id="{04A37427-F300-411E-0F32-DE12DF4A71E3}"/>
              </a:ext>
            </a:extLst>
          </p:cNvPr>
          <p:cNvGrpSpPr/>
          <p:nvPr/>
        </p:nvGrpSpPr>
        <p:grpSpPr>
          <a:xfrm>
            <a:off x="5394993" y="2080866"/>
            <a:ext cx="5917744" cy="973440"/>
            <a:chOff x="0" y="1158150"/>
            <a:chExt cx="5917744" cy="973440"/>
          </a:xfrm>
        </p:grpSpPr>
        <p:sp>
          <p:nvSpPr>
            <p:cNvPr id="7" name="Rounded Rectangle 6">
              <a:extLst>
                <a:ext uri="{FF2B5EF4-FFF2-40B4-BE49-F238E27FC236}">
                  <a16:creationId xmlns:a16="http://schemas.microsoft.com/office/drawing/2014/main" id="{11A1B002-975E-59DB-185A-5D1728FC3D2F}"/>
                </a:ext>
              </a:extLst>
            </p:cNvPr>
            <p:cNvSpPr/>
            <p:nvPr/>
          </p:nvSpPr>
          <p:spPr>
            <a:xfrm>
              <a:off x="0" y="1158150"/>
              <a:ext cx="5917744" cy="97344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5">
                <a:hueOff val="90002"/>
                <a:satOff val="2173"/>
                <a:lumOff val="-1049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8" name="Rounded Rectangle 4">
              <a:extLst>
                <a:ext uri="{FF2B5EF4-FFF2-40B4-BE49-F238E27FC236}">
                  <a16:creationId xmlns:a16="http://schemas.microsoft.com/office/drawing/2014/main" id="{EDB2BDB0-6345-C282-7B73-1C9AA4228A9E}"/>
                </a:ext>
              </a:extLst>
            </p:cNvPr>
            <p:cNvSpPr txBox="1"/>
            <p:nvPr/>
          </p:nvSpPr>
          <p:spPr>
            <a:xfrm>
              <a:off x="47519" y="12056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Listening</a:t>
              </a:r>
              <a:endParaRPr lang="en-US" sz="2400" kern="1200">
                <a:latin typeface="Segoe UI" panose="020B0502040204020203" pitchFamily="34" charset="0"/>
                <a:cs typeface="Segoe UI" panose="020B0502040204020203" pitchFamily="34" charset="0"/>
              </a:endParaRPr>
            </a:p>
          </p:txBody>
        </p:sp>
      </p:grpSp>
      <p:grpSp>
        <p:nvGrpSpPr>
          <p:cNvPr id="9" name="Group 8">
            <a:extLst>
              <a:ext uri="{FF2B5EF4-FFF2-40B4-BE49-F238E27FC236}">
                <a16:creationId xmlns:a16="http://schemas.microsoft.com/office/drawing/2014/main" id="{1746F854-751A-180C-8419-CC296ABE2754}"/>
              </a:ext>
            </a:extLst>
          </p:cNvPr>
          <p:cNvGrpSpPr/>
          <p:nvPr/>
        </p:nvGrpSpPr>
        <p:grpSpPr>
          <a:xfrm>
            <a:off x="5372629" y="3194397"/>
            <a:ext cx="5917744" cy="973440"/>
            <a:chOff x="0" y="2281350"/>
            <a:chExt cx="5917744" cy="973440"/>
          </a:xfrm>
        </p:grpSpPr>
        <p:sp>
          <p:nvSpPr>
            <p:cNvPr id="10" name="Rounded Rectangle 9">
              <a:extLst>
                <a:ext uri="{FF2B5EF4-FFF2-40B4-BE49-F238E27FC236}">
                  <a16:creationId xmlns:a16="http://schemas.microsoft.com/office/drawing/2014/main" id="{3FBCE0A3-CB41-AE14-429D-4D0F6FAAA1DB}"/>
                </a:ext>
              </a:extLst>
            </p:cNvPr>
            <p:cNvSpPr/>
            <p:nvPr/>
          </p:nvSpPr>
          <p:spPr>
            <a:xfrm>
              <a:off x="0" y="2281350"/>
              <a:ext cx="5917744" cy="973440"/>
            </a:xfrm>
            <a:prstGeom prst="round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5">
                <a:hueOff val="180003"/>
                <a:satOff val="4346"/>
                <a:lumOff val="-2098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1" name="Rounded Rectangle 4">
              <a:extLst>
                <a:ext uri="{FF2B5EF4-FFF2-40B4-BE49-F238E27FC236}">
                  <a16:creationId xmlns:a16="http://schemas.microsoft.com/office/drawing/2014/main" id="{6DB4C122-8F9B-0640-F5A4-E59BC3A5145D}"/>
                </a:ext>
              </a:extLst>
            </p:cNvPr>
            <p:cNvSpPr txBox="1"/>
            <p:nvPr/>
          </p:nvSpPr>
          <p:spPr>
            <a:xfrm>
              <a:off x="47519" y="23288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Segoe UI" panose="020B0502040204020203" pitchFamily="34" charset="0"/>
                  <a:cs typeface="Segoe UI" panose="020B0502040204020203" pitchFamily="34" charset="0"/>
                </a:rPr>
                <a:t>Focused</a:t>
              </a:r>
              <a:endParaRPr lang="en-US" sz="2400" kern="1200" dirty="0">
                <a:latin typeface="Segoe UI" panose="020B0502040204020203" pitchFamily="34" charset="0"/>
                <a:cs typeface="Segoe UI" panose="020B0502040204020203" pitchFamily="34" charset="0"/>
              </a:endParaRPr>
            </a:p>
          </p:txBody>
        </p:sp>
      </p:grpSp>
      <p:grpSp>
        <p:nvGrpSpPr>
          <p:cNvPr id="12" name="Group 11">
            <a:extLst>
              <a:ext uri="{FF2B5EF4-FFF2-40B4-BE49-F238E27FC236}">
                <a16:creationId xmlns:a16="http://schemas.microsoft.com/office/drawing/2014/main" id="{1CA6ADFA-57FF-686B-3EED-CB9FBA2F99CB}"/>
              </a:ext>
            </a:extLst>
          </p:cNvPr>
          <p:cNvGrpSpPr/>
          <p:nvPr/>
        </p:nvGrpSpPr>
        <p:grpSpPr>
          <a:xfrm>
            <a:off x="5356823" y="4292393"/>
            <a:ext cx="5917744" cy="973440"/>
            <a:chOff x="0" y="3404550"/>
            <a:chExt cx="5917744" cy="973440"/>
          </a:xfrm>
        </p:grpSpPr>
        <p:sp>
          <p:nvSpPr>
            <p:cNvPr id="15" name="Rounded Rectangle 14">
              <a:extLst>
                <a:ext uri="{FF2B5EF4-FFF2-40B4-BE49-F238E27FC236}">
                  <a16:creationId xmlns:a16="http://schemas.microsoft.com/office/drawing/2014/main" id="{8BBBA251-2B34-B0EA-6AAF-7A03D5554A8B}"/>
                </a:ext>
              </a:extLst>
            </p:cNvPr>
            <p:cNvSpPr/>
            <p:nvPr/>
          </p:nvSpPr>
          <p:spPr>
            <a:xfrm>
              <a:off x="0" y="3404550"/>
              <a:ext cx="5917744" cy="973440"/>
            </a:xfrm>
            <a:prstGeom prst="roundRect">
              <a:avLst/>
            </a:prstGeom>
            <a:solidFill>
              <a:srgbClr val="7030A0"/>
            </a:solidFill>
          </p:spPr>
          <p:style>
            <a:lnRef idx="2">
              <a:schemeClr val="lt1">
                <a:hueOff val="0"/>
                <a:satOff val="0"/>
                <a:lumOff val="0"/>
                <a:alphaOff val="0"/>
              </a:schemeClr>
            </a:lnRef>
            <a:fillRef idx="1">
              <a:scrgbClr r="0" g="0" b="0"/>
            </a:fillRef>
            <a:effectRef idx="0">
              <a:schemeClr val="accent5">
                <a:hueOff val="270005"/>
                <a:satOff val="6519"/>
                <a:lumOff val="-3147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6" name="Rounded Rectangle 4">
              <a:extLst>
                <a:ext uri="{FF2B5EF4-FFF2-40B4-BE49-F238E27FC236}">
                  <a16:creationId xmlns:a16="http://schemas.microsoft.com/office/drawing/2014/main" id="{D6CCB948-A61F-9D55-30CF-E113C5AD9BFB}"/>
                </a:ext>
              </a:extLst>
            </p:cNvPr>
            <p:cNvSpPr txBox="1"/>
            <p:nvPr/>
          </p:nvSpPr>
          <p:spPr>
            <a:xfrm>
              <a:off x="47519" y="34520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a:latin typeface="Segoe UI" panose="020B0502040204020203" pitchFamily="34" charset="0"/>
                  <a:cs typeface="Segoe UI" panose="020B0502040204020203" pitchFamily="34" charset="0"/>
                </a:rPr>
                <a:t>Careful Sharing</a:t>
              </a:r>
              <a:endParaRPr lang="en-US" sz="2400" kern="1200">
                <a:latin typeface="Segoe UI" panose="020B0502040204020203" pitchFamily="34" charset="0"/>
                <a:cs typeface="Segoe UI" panose="020B0502040204020203" pitchFamily="34" charset="0"/>
              </a:endParaRPr>
            </a:p>
          </p:txBody>
        </p:sp>
      </p:grpSp>
      <p:grpSp>
        <p:nvGrpSpPr>
          <p:cNvPr id="19" name="Group 18">
            <a:extLst>
              <a:ext uri="{FF2B5EF4-FFF2-40B4-BE49-F238E27FC236}">
                <a16:creationId xmlns:a16="http://schemas.microsoft.com/office/drawing/2014/main" id="{35D00A12-BD0E-B7D1-9BA3-784E11091842}"/>
              </a:ext>
            </a:extLst>
          </p:cNvPr>
          <p:cNvGrpSpPr/>
          <p:nvPr/>
        </p:nvGrpSpPr>
        <p:grpSpPr>
          <a:xfrm>
            <a:off x="5356823" y="5408184"/>
            <a:ext cx="5917744" cy="973440"/>
            <a:chOff x="0" y="4527750"/>
            <a:chExt cx="5917744" cy="973440"/>
          </a:xfrm>
        </p:grpSpPr>
        <p:sp>
          <p:nvSpPr>
            <p:cNvPr id="20" name="Rounded Rectangle 19">
              <a:extLst>
                <a:ext uri="{FF2B5EF4-FFF2-40B4-BE49-F238E27FC236}">
                  <a16:creationId xmlns:a16="http://schemas.microsoft.com/office/drawing/2014/main" id="{B7E3CC5F-709D-B474-5EE6-12E231226ED3}"/>
                </a:ext>
              </a:extLst>
            </p:cNvPr>
            <p:cNvSpPr/>
            <p:nvPr/>
          </p:nvSpPr>
          <p:spPr>
            <a:xfrm>
              <a:off x="0" y="4527750"/>
              <a:ext cx="5917744" cy="973440"/>
            </a:xfrm>
            <a:prstGeom prst="roundRect">
              <a:avLst/>
            </a:prstGeom>
            <a:solidFill>
              <a:srgbClr val="0070C0"/>
            </a:solidFill>
          </p:spPr>
          <p:style>
            <a:lnRef idx="2">
              <a:schemeClr val="lt1">
                <a:hueOff val="0"/>
                <a:satOff val="0"/>
                <a:lumOff val="0"/>
                <a:alphaOff val="0"/>
              </a:schemeClr>
            </a:lnRef>
            <a:fillRef idx="1">
              <a:scrgbClr r="0" g="0" b="0"/>
            </a:fillRef>
            <a:effectRef idx="0">
              <a:schemeClr val="accent5">
                <a:hueOff val="360006"/>
                <a:satOff val="8692"/>
                <a:lumOff val="-4196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22" name="Rounded Rectangle 4">
              <a:extLst>
                <a:ext uri="{FF2B5EF4-FFF2-40B4-BE49-F238E27FC236}">
                  <a16:creationId xmlns:a16="http://schemas.microsoft.com/office/drawing/2014/main" id="{20BEFE1B-63AF-81C2-B992-3AA944655584}"/>
                </a:ext>
              </a:extLst>
            </p:cNvPr>
            <p:cNvSpPr txBox="1"/>
            <p:nvPr/>
          </p:nvSpPr>
          <p:spPr>
            <a:xfrm>
              <a:off x="47519" y="45752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a:latin typeface="Segoe UI" panose="020B0502040204020203" pitchFamily="34" charset="0"/>
                  <a:cs typeface="Segoe UI" panose="020B0502040204020203" pitchFamily="34" charset="0"/>
                </a:rPr>
                <a:t>Anything else?</a:t>
              </a:r>
            </a:p>
          </p:txBody>
        </p:sp>
      </p:grpSp>
      <p:sp>
        <p:nvSpPr>
          <p:cNvPr id="25" name="Oval 24">
            <a:extLst>
              <a:ext uri="{FF2B5EF4-FFF2-40B4-BE49-F238E27FC236}">
                <a16:creationId xmlns:a16="http://schemas.microsoft.com/office/drawing/2014/main" id="{FB412E9D-610C-7E6A-CFDB-78FE88E23F76}"/>
              </a:ext>
            </a:extLst>
          </p:cNvPr>
          <p:cNvSpPr/>
          <p:nvPr/>
        </p:nvSpPr>
        <p:spPr>
          <a:xfrm>
            <a:off x="-1715952" y="-383249"/>
            <a:ext cx="5266769" cy="5262071"/>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yellow and orange text&#10;&#10;Description automatically generated with medium confidence">
            <a:extLst>
              <a:ext uri="{FF2B5EF4-FFF2-40B4-BE49-F238E27FC236}">
                <a16:creationId xmlns:a16="http://schemas.microsoft.com/office/drawing/2014/main" id="{8FC067E2-60CF-9918-0B5C-5E033CEABE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770" y="564462"/>
            <a:ext cx="2714314" cy="2667075"/>
          </a:xfrm>
          <a:prstGeom prst="rect">
            <a:avLst/>
          </a:prstGeom>
          <a:ln>
            <a:noFill/>
          </a:ln>
        </p:spPr>
      </p:pic>
      <p:sp>
        <p:nvSpPr>
          <p:cNvPr id="29" name="Title 1">
            <a:extLst>
              <a:ext uri="{FF2B5EF4-FFF2-40B4-BE49-F238E27FC236}">
                <a16:creationId xmlns:a16="http://schemas.microsoft.com/office/drawing/2014/main" id="{8DCD7F23-3F0F-3ACD-A6F9-D7503B838961}"/>
              </a:ext>
            </a:extLst>
          </p:cNvPr>
          <p:cNvSpPr txBox="1">
            <a:spLocks/>
          </p:cNvSpPr>
          <p:nvPr/>
        </p:nvSpPr>
        <p:spPr>
          <a:xfrm>
            <a:off x="0" y="2335618"/>
            <a:ext cx="3389250" cy="14076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3600" b="1" dirty="0">
                <a:latin typeface="Aller" panose="02000503030000020004" pitchFamily="2" charset="77"/>
              </a:rPr>
              <a:t>Our Ground Rules for Learning   </a:t>
            </a:r>
            <a:br>
              <a:rPr lang="en-GB" sz="2000" dirty="0">
                <a:latin typeface="Aller" panose="02000503030000020004" pitchFamily="2" charset="77"/>
              </a:rPr>
            </a:br>
            <a:endParaRPr lang="en-GB" sz="2000" dirty="0">
              <a:latin typeface="Arial" panose="020B0604020202020204" pitchFamily="34" charset="0"/>
              <a:cs typeface="Arial" panose="020B0604020202020204" pitchFamily="34" charset="0"/>
            </a:endParaRPr>
          </a:p>
        </p:txBody>
      </p:sp>
      <p:pic>
        <p:nvPicPr>
          <p:cNvPr id="13" name="Picture 12" descr="A colorful rectangular sign with black text&#10;&#10;AI-generated content may be incorrect.">
            <a:extLst>
              <a:ext uri="{FF2B5EF4-FFF2-40B4-BE49-F238E27FC236}">
                <a16:creationId xmlns:a16="http://schemas.microsoft.com/office/drawing/2014/main" id="{94404D97-8DB0-73A2-AE48-BBF920BC3E2D}"/>
              </a:ext>
            </a:extLst>
          </p:cNvPr>
          <p:cNvPicPr>
            <a:picLocks noChangeAspect="1"/>
          </p:cNvPicPr>
          <p:nvPr/>
        </p:nvPicPr>
        <p:blipFill>
          <a:blip r:embed="rId5"/>
          <a:stretch>
            <a:fillRect/>
          </a:stretch>
        </p:blipFill>
        <p:spPr>
          <a:xfrm>
            <a:off x="3077766" y="475059"/>
            <a:ext cx="2155032" cy="1609726"/>
          </a:xfrm>
          <a:prstGeom prst="rect">
            <a:avLst/>
          </a:prstGeom>
        </p:spPr>
      </p:pic>
      <p:sp>
        <p:nvSpPr>
          <p:cNvPr id="2" name="Oval 1">
            <a:extLst>
              <a:ext uri="{FF2B5EF4-FFF2-40B4-BE49-F238E27FC236}">
                <a16:creationId xmlns:a16="http://schemas.microsoft.com/office/drawing/2014/main" id="{13D67168-72AB-A8C8-6F4C-B1A97EE9C8DD}"/>
              </a:ext>
            </a:extLst>
          </p:cNvPr>
          <p:cNvSpPr/>
          <p:nvPr/>
        </p:nvSpPr>
        <p:spPr>
          <a:xfrm>
            <a:off x="856515" y="5188623"/>
            <a:ext cx="1462341" cy="129753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chemeClr val="tx1"/>
                </a:solidFill>
                <a:latin typeface="Segoe UI" panose="020B0502040204020203" pitchFamily="34" charset="0"/>
                <a:cs typeface="Segoe UI" panose="020B0502040204020203" pitchFamily="34" charset="0"/>
              </a:rPr>
              <a:t>TRUSTED</a:t>
            </a:r>
            <a:br>
              <a:rPr lang="en-US" sz="1400" b="1" dirty="0">
                <a:latin typeface="Segoe UI" panose="020B0502040204020203" pitchFamily="34" charset="0"/>
                <a:cs typeface="Segoe UI" panose="020B0502040204020203" pitchFamily="34" charset="0"/>
              </a:rPr>
            </a:br>
            <a:r>
              <a:rPr lang="en-US" sz="1400" b="1" dirty="0">
                <a:solidFill>
                  <a:schemeClr val="tx1"/>
                </a:solidFill>
                <a:latin typeface="Segoe UI" panose="020B0502040204020203" pitchFamily="34" charset="0"/>
                <a:cs typeface="Segoe UI" panose="020B0502040204020203" pitchFamily="34" charset="0"/>
              </a:rPr>
              <a:t>ADULT</a:t>
            </a:r>
            <a:endParaRPr lang="en-US" sz="1400" b="1" dirty="0">
              <a:solidFill>
                <a:schemeClr val="tx1"/>
              </a:solidFill>
              <a:latin typeface="Segoe UI" panose="020B0502040204020203" pitchFamily="34" charset="0"/>
              <a:ea typeface="Calibri"/>
              <a:cs typeface="Segoe UI" panose="020B0502040204020203" pitchFamily="34" charset="0"/>
            </a:endParaRPr>
          </a:p>
        </p:txBody>
      </p:sp>
    </p:spTree>
    <p:custDataLst>
      <p:tags r:id="rId1"/>
    </p:custDataLst>
    <p:extLst>
      <p:ext uri="{BB962C8B-B14F-4D97-AF65-F5344CB8AC3E}">
        <p14:creationId xmlns:p14="http://schemas.microsoft.com/office/powerpoint/2010/main" val="9184668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275" y="1097280"/>
            <a:ext cx="5718232" cy="1107996"/>
          </a:xfrm>
          <a:prstGeom prst="rect">
            <a:avLst/>
          </a:prstGeom>
          <a:noFill/>
        </p:spPr>
        <p:txBody>
          <a:bodyPr wrap="none" anchor="t">
            <a:spAutoFit/>
          </a:bodyPr>
          <a:lstStyle/>
          <a:p>
            <a:pPr algn="l"/>
            <a:endParaRPr dirty="0"/>
          </a:p>
          <a:p>
            <a:pPr>
              <a:defRPr sz="4400" b="1">
                <a:solidFill>
                  <a:srgbClr val="FFFFFF"/>
                </a:solidFill>
                <a:latin typeface="Segoe UI"/>
              </a:defRPr>
            </a:pPr>
            <a:r>
              <a:rPr sz="4800" dirty="0">
                <a:solidFill>
                  <a:srgbClr val="000000"/>
                </a:solidFill>
                <a:latin typeface="Segoe UI"/>
              </a:rPr>
              <a:t>Heart &amp; Vaping ❤️</a:t>
            </a:r>
          </a:p>
        </p:txBody>
      </p:sp>
      <p:sp>
        <p:nvSpPr>
          <p:cNvPr id="4" name="TextBox 3"/>
          <p:cNvSpPr txBox="1"/>
          <p:nvPr/>
        </p:nvSpPr>
        <p:spPr>
          <a:xfrm>
            <a:off x="0" y="2044570"/>
            <a:ext cx="9554219" cy="4163576"/>
          </a:xfrm>
          <a:prstGeom prst="rect">
            <a:avLst/>
          </a:prstGeom>
          <a:noFill/>
        </p:spPr>
        <p:txBody>
          <a:bodyPr wrap="none">
            <a:spAutoFit/>
          </a:bodyPr>
          <a:lstStyle/>
          <a:p>
            <a:endParaRPr dirty="0"/>
          </a:p>
          <a:p>
            <a:pPr>
              <a:lnSpc>
                <a:spcPts val="6000"/>
              </a:lnSpc>
              <a:defRPr sz="3600">
                <a:solidFill>
                  <a:srgbClr val="000000"/>
                </a:solidFill>
                <a:latin typeface="Segoe UI"/>
              </a:defRPr>
            </a:pPr>
            <a:r>
              <a:rPr sz="4800" dirty="0">
                <a:solidFill>
                  <a:srgbClr val="000000"/>
                </a:solidFill>
                <a:latin typeface="Segoe UI"/>
              </a:rPr>
              <a:t>Can make </a:t>
            </a:r>
            <a:r>
              <a:rPr lang="en-GB" sz="4800" dirty="0">
                <a:solidFill>
                  <a:srgbClr val="000000"/>
                </a:solidFill>
                <a:latin typeface="Segoe UI"/>
              </a:rPr>
              <a:t>the</a:t>
            </a:r>
            <a:r>
              <a:rPr sz="4800" dirty="0">
                <a:solidFill>
                  <a:srgbClr val="000000"/>
                </a:solidFill>
                <a:latin typeface="Segoe UI"/>
              </a:rPr>
              <a:t> heart beat faster 💓</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sz="4800" dirty="0">
                <a:solidFill>
                  <a:srgbClr val="000000"/>
                </a:solidFill>
                <a:latin typeface="Segoe UI"/>
              </a:rPr>
              <a:t>Leaves </a:t>
            </a:r>
            <a:r>
              <a:rPr lang="en-GB" sz="4800" dirty="0">
                <a:solidFill>
                  <a:srgbClr val="000000"/>
                </a:solidFill>
                <a:latin typeface="Segoe UI"/>
              </a:rPr>
              <a:t>a person</a:t>
            </a:r>
            <a:r>
              <a:rPr sz="4800" dirty="0">
                <a:solidFill>
                  <a:srgbClr val="000000"/>
                </a:solidFill>
                <a:latin typeface="Segoe UI"/>
              </a:rPr>
              <a:t> feeling tired 😴</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sz="4800" dirty="0">
                <a:solidFill>
                  <a:srgbClr val="000000"/>
                </a:solidFill>
                <a:latin typeface="Segoe UI"/>
              </a:rPr>
              <a:t>Not good for a growing body 🧒</a:t>
            </a:r>
          </a:p>
        </p:txBody>
      </p:sp>
      <p:sp>
        <p:nvSpPr>
          <p:cNvPr id="5" name="TextBox 4"/>
          <p:cNvSpPr txBox="1"/>
          <p:nvPr/>
        </p:nvSpPr>
        <p:spPr>
          <a:xfrm>
            <a:off x="7347285" y="5907506"/>
            <a:ext cx="4349076" cy="738664"/>
          </a:xfrm>
          <a:prstGeom prst="rect">
            <a:avLst/>
          </a:prstGeom>
          <a:noFill/>
        </p:spPr>
        <p:txBody>
          <a:bodyPr wrap="none">
            <a:spAutoFit/>
          </a:bodyPr>
          <a:lstStyle/>
          <a:p>
            <a:pPr algn="l"/>
            <a:endParaRPr dirty="0"/>
          </a:p>
          <a:p>
            <a:pPr>
              <a:defRPr sz="3400" i="1">
                <a:solidFill>
                  <a:srgbClr val="000000"/>
                </a:solidFill>
                <a:latin typeface="Segoe UI"/>
              </a:defRPr>
            </a:pPr>
            <a:r>
              <a:rPr sz="2400" dirty="0">
                <a:solidFill>
                  <a:srgbClr val="000000"/>
                </a:solidFill>
                <a:latin typeface="Segoe UI"/>
              </a:rPr>
              <a:t>Vaping puts stress on </a:t>
            </a:r>
            <a:r>
              <a:rPr lang="en-GB" sz="2400" dirty="0">
                <a:solidFill>
                  <a:srgbClr val="000000"/>
                </a:solidFill>
                <a:latin typeface="Segoe UI"/>
              </a:rPr>
              <a:t>the</a:t>
            </a:r>
            <a:r>
              <a:rPr sz="2400" dirty="0">
                <a:solidFill>
                  <a:srgbClr val="000000"/>
                </a:solidFill>
                <a:latin typeface="Segoe UI"/>
              </a:rPr>
              <a:t> heart.</a:t>
            </a:r>
          </a:p>
        </p:txBody>
      </p:sp>
      <p:sp>
        <p:nvSpPr>
          <p:cNvPr id="6" name="Title 5">
            <a:extLst>
              <a:ext uri="{FF2B5EF4-FFF2-40B4-BE49-F238E27FC236}">
                <a16:creationId xmlns:a16="http://schemas.microsoft.com/office/drawing/2014/main" id="{069F4B13-9C65-516C-F71F-381D517C97B2}"/>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How can vaping affect someone's health? </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7" name="Picture 6" descr="A colorful rectangular sign with black text&#10;&#10;AI-generated content may be incorrect.">
            <a:extLst>
              <a:ext uri="{FF2B5EF4-FFF2-40B4-BE49-F238E27FC236}">
                <a16:creationId xmlns:a16="http://schemas.microsoft.com/office/drawing/2014/main" id="{135CAEA0-DCEC-CC98-ECD0-6D86B322E5E7}"/>
              </a:ext>
            </a:extLst>
          </p:cNvPr>
          <p:cNvPicPr>
            <a:picLocks noChangeAspect="1"/>
          </p:cNvPicPr>
          <p:nvPr/>
        </p:nvPicPr>
        <p:blipFill>
          <a:blip r:embed="rId3"/>
          <a:stretch>
            <a:fillRect/>
          </a:stretch>
        </p:blipFill>
        <p:spPr>
          <a:xfrm>
            <a:off x="231471" y="4412"/>
            <a:ext cx="1415444" cy="103822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8279" y="1047078"/>
            <a:ext cx="5695983" cy="1107996"/>
          </a:xfrm>
          <a:prstGeom prst="rect">
            <a:avLst/>
          </a:prstGeom>
          <a:noFill/>
        </p:spPr>
        <p:txBody>
          <a:bodyPr wrap="none" anchor="t">
            <a:spAutoFit/>
          </a:bodyPr>
          <a:lstStyle/>
          <a:p>
            <a:pPr algn="l"/>
            <a:endParaRPr dirty="0"/>
          </a:p>
          <a:p>
            <a:pPr>
              <a:defRPr sz="4400" b="1">
                <a:solidFill>
                  <a:srgbClr val="FFFFFF"/>
                </a:solidFill>
                <a:latin typeface="Segoe UI"/>
              </a:defRPr>
            </a:pPr>
            <a:r>
              <a:rPr lang="en-GB" sz="4800" dirty="0">
                <a:solidFill>
                  <a:srgbClr val="000000"/>
                </a:solidFill>
                <a:latin typeface="Segoe UI"/>
              </a:rPr>
              <a:t>Gums</a:t>
            </a:r>
            <a:r>
              <a:rPr sz="4800" dirty="0">
                <a:solidFill>
                  <a:srgbClr val="000000"/>
                </a:solidFill>
                <a:latin typeface="Segoe UI"/>
              </a:rPr>
              <a:t> &amp; Vaping 😁</a:t>
            </a:r>
          </a:p>
        </p:txBody>
      </p:sp>
      <p:sp>
        <p:nvSpPr>
          <p:cNvPr id="4" name="TextBox 3"/>
          <p:cNvSpPr txBox="1"/>
          <p:nvPr/>
        </p:nvSpPr>
        <p:spPr>
          <a:xfrm>
            <a:off x="223852" y="1953368"/>
            <a:ext cx="7829900" cy="4163576"/>
          </a:xfrm>
          <a:prstGeom prst="rect">
            <a:avLst/>
          </a:prstGeom>
          <a:noFill/>
        </p:spPr>
        <p:txBody>
          <a:bodyPr wrap="none">
            <a:spAutoFit/>
          </a:bodyPr>
          <a:lstStyle/>
          <a:p>
            <a:endParaRPr dirty="0"/>
          </a:p>
          <a:p>
            <a:pPr>
              <a:lnSpc>
                <a:spcPts val="6000"/>
              </a:lnSpc>
              <a:defRPr sz="3600">
                <a:solidFill>
                  <a:srgbClr val="000000"/>
                </a:solidFill>
                <a:latin typeface="Segoe UI"/>
              </a:defRPr>
            </a:pPr>
            <a:r>
              <a:rPr sz="4800" dirty="0">
                <a:solidFill>
                  <a:srgbClr val="000000"/>
                </a:solidFill>
                <a:latin typeface="Segoe UI"/>
              </a:rPr>
              <a:t>Can give you sore gums 🤕</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sz="4800" dirty="0">
                <a:solidFill>
                  <a:srgbClr val="000000"/>
                </a:solidFill>
                <a:latin typeface="Segoe UI"/>
              </a:rPr>
              <a:t>Causes bad breath 😷</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sz="4800" dirty="0">
                <a:solidFill>
                  <a:srgbClr val="000000"/>
                </a:solidFill>
                <a:latin typeface="Segoe UI"/>
              </a:rPr>
              <a:t>Makes teeth less healthy 🦷</a:t>
            </a:r>
          </a:p>
        </p:txBody>
      </p:sp>
      <p:sp>
        <p:nvSpPr>
          <p:cNvPr id="5" name="TextBox 4"/>
          <p:cNvSpPr txBox="1"/>
          <p:nvPr/>
        </p:nvSpPr>
        <p:spPr>
          <a:xfrm>
            <a:off x="8430127" y="5823284"/>
            <a:ext cx="3331361" cy="738664"/>
          </a:xfrm>
          <a:prstGeom prst="rect">
            <a:avLst/>
          </a:prstGeom>
          <a:noFill/>
        </p:spPr>
        <p:txBody>
          <a:bodyPr wrap="none">
            <a:spAutoFit/>
          </a:bodyPr>
          <a:lstStyle/>
          <a:p>
            <a:pPr algn="l"/>
            <a:endParaRPr dirty="0"/>
          </a:p>
          <a:p>
            <a:pPr>
              <a:defRPr sz="3400" i="1">
                <a:solidFill>
                  <a:srgbClr val="000000"/>
                </a:solidFill>
                <a:latin typeface="Segoe UI"/>
              </a:defRPr>
            </a:pPr>
            <a:r>
              <a:rPr sz="2400" dirty="0">
                <a:solidFill>
                  <a:srgbClr val="000000"/>
                </a:solidFill>
                <a:latin typeface="Segoe UI"/>
              </a:rPr>
              <a:t>Vaping </a:t>
            </a:r>
            <a:r>
              <a:rPr lang="en-GB" sz="2400" dirty="0">
                <a:solidFill>
                  <a:srgbClr val="000000"/>
                </a:solidFill>
                <a:latin typeface="Segoe UI"/>
              </a:rPr>
              <a:t>is bad for gums</a:t>
            </a:r>
            <a:r>
              <a:rPr sz="2400" dirty="0">
                <a:solidFill>
                  <a:srgbClr val="000000"/>
                </a:solidFill>
                <a:latin typeface="Segoe UI"/>
              </a:rPr>
              <a:t>.</a:t>
            </a:r>
          </a:p>
        </p:txBody>
      </p:sp>
      <p:sp>
        <p:nvSpPr>
          <p:cNvPr id="6" name="Title 5">
            <a:extLst>
              <a:ext uri="{FF2B5EF4-FFF2-40B4-BE49-F238E27FC236}">
                <a16:creationId xmlns:a16="http://schemas.microsoft.com/office/drawing/2014/main" id="{F4277D05-B69D-C970-9C0D-680D85DBEAD2}"/>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How can vaping affect someone's health? </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7" name="Picture 6" descr="A colorful rectangular sign with black text&#10;&#10;AI-generated content may be incorrect.">
            <a:extLst>
              <a:ext uri="{FF2B5EF4-FFF2-40B4-BE49-F238E27FC236}">
                <a16:creationId xmlns:a16="http://schemas.microsoft.com/office/drawing/2014/main" id="{CA4D99B6-F460-94AA-CAC6-06D78F2C72ED}"/>
              </a:ext>
            </a:extLst>
          </p:cNvPr>
          <p:cNvPicPr>
            <a:picLocks noChangeAspect="1"/>
          </p:cNvPicPr>
          <p:nvPr/>
        </p:nvPicPr>
        <p:blipFill>
          <a:blip r:embed="rId3"/>
          <a:stretch>
            <a:fillRect/>
          </a:stretch>
        </p:blipFill>
        <p:spPr>
          <a:xfrm>
            <a:off x="231471" y="4412"/>
            <a:ext cx="1415444" cy="103822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CBDA4C5-E373-4A59-9639-5346446B2F5A}"/>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a:effectLst>
                  <a:outerShdw blurRad="50800" dist="38100" dir="2700000" algn="tl" rotWithShape="0">
                    <a:prstClr val="black">
                      <a:alpha val="40000"/>
                    </a:prstClr>
                  </a:outerShdw>
                </a:effectLst>
                <a:latin typeface="Arial"/>
                <a:cs typeface="Arial"/>
              </a:rPr>
              <a:t>How can vaping affect someone's health? </a:t>
            </a:r>
            <a:endParaRPr lang="en-US" sz="32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02F699C3-5349-7903-FAB9-D2C0E15726A7}"/>
              </a:ext>
            </a:extLst>
          </p:cNvPr>
          <p:cNvGrpSpPr/>
          <p:nvPr/>
        </p:nvGrpSpPr>
        <p:grpSpPr>
          <a:xfrm>
            <a:off x="1300419" y="1360339"/>
            <a:ext cx="8810754" cy="5413439"/>
            <a:chOff x="1225266" y="1342865"/>
            <a:chExt cx="8810754" cy="5413439"/>
          </a:xfrm>
        </p:grpSpPr>
        <mc:AlternateContent xmlns:mc="http://schemas.openxmlformats.org/markup-compatibility/2006" xmlns:p14="http://schemas.microsoft.com/office/powerpoint/2010/main">
          <mc:Choice Requires="p14">
            <p:contentPart p14:bwMode="auto" r:id="rId3">
              <p14:nvContentPartPr>
                <p14:cNvPr id="16" name="Ink 15">
                  <a:extLst>
                    <a:ext uri="{FF2B5EF4-FFF2-40B4-BE49-F238E27FC236}">
                      <a16:creationId xmlns:a16="http://schemas.microsoft.com/office/drawing/2014/main" id="{23B3E5C8-6423-8995-E1A2-B30DA752347B}"/>
                    </a:ext>
                  </a:extLst>
                </p14:cNvPr>
                <p14:cNvContentPartPr/>
                <p14:nvPr/>
              </p14:nvContentPartPr>
              <p14:xfrm>
                <a:off x="4212300" y="4429050"/>
                <a:ext cx="470880" cy="430920"/>
              </p14:xfrm>
            </p:contentPart>
          </mc:Choice>
          <mc:Fallback xmlns="">
            <p:pic>
              <p:nvPicPr>
                <p:cNvPr id="16" name="Ink 15">
                  <a:extLst>
                    <a:ext uri="{FF2B5EF4-FFF2-40B4-BE49-F238E27FC236}">
                      <a16:creationId xmlns:a16="http://schemas.microsoft.com/office/drawing/2014/main" id="{23B3E5C8-6423-8995-E1A2-B30DA752347B}"/>
                    </a:ext>
                  </a:extLst>
                </p:cNvPr>
                <p:cNvPicPr/>
                <p:nvPr/>
              </p:nvPicPr>
              <p:blipFill>
                <a:blip r:embed="rId5"/>
                <a:stretch>
                  <a:fillRect/>
                </a:stretch>
              </p:blipFill>
              <p:spPr>
                <a:xfrm>
                  <a:off x="4149300" y="4365997"/>
                  <a:ext cx="596520" cy="55666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Ink 16">
                  <a:extLst>
                    <a:ext uri="{FF2B5EF4-FFF2-40B4-BE49-F238E27FC236}">
                      <a16:creationId xmlns:a16="http://schemas.microsoft.com/office/drawing/2014/main" id="{4AC6DF1B-6C94-E9ED-D9D4-B16214723E96}"/>
                    </a:ext>
                  </a:extLst>
                </p14:cNvPr>
                <p14:cNvContentPartPr/>
                <p14:nvPr/>
              </p14:nvContentPartPr>
              <p14:xfrm>
                <a:off x="2521740" y="5155530"/>
                <a:ext cx="452160" cy="406080"/>
              </p14:xfrm>
            </p:contentPart>
          </mc:Choice>
          <mc:Fallback xmlns="">
            <p:pic>
              <p:nvPicPr>
                <p:cNvPr id="17" name="Ink 16">
                  <a:extLst>
                    <a:ext uri="{FF2B5EF4-FFF2-40B4-BE49-F238E27FC236}">
                      <a16:creationId xmlns:a16="http://schemas.microsoft.com/office/drawing/2014/main" id="{4AC6DF1B-6C94-E9ED-D9D4-B16214723E96}"/>
                    </a:ext>
                  </a:extLst>
                </p:cNvPr>
                <p:cNvPicPr/>
                <p:nvPr/>
              </p:nvPicPr>
              <p:blipFill>
                <a:blip r:embed="rId7"/>
                <a:stretch>
                  <a:fillRect/>
                </a:stretch>
              </p:blipFill>
              <p:spPr>
                <a:xfrm>
                  <a:off x="2458740" y="5092530"/>
                  <a:ext cx="577800" cy="531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C5583610-FBD5-80F7-F703-6DDE9E01D89F}"/>
                    </a:ext>
                  </a:extLst>
                </p14:cNvPr>
                <p14:cNvContentPartPr/>
                <p14:nvPr/>
              </p14:nvContentPartPr>
              <p14:xfrm>
                <a:off x="4138860" y="5920530"/>
                <a:ext cx="692640" cy="389160"/>
              </p14:xfrm>
            </p:contentPart>
          </mc:Choice>
          <mc:Fallback xmlns="">
            <p:pic>
              <p:nvPicPr>
                <p:cNvPr id="20" name="Ink 19">
                  <a:extLst>
                    <a:ext uri="{FF2B5EF4-FFF2-40B4-BE49-F238E27FC236}">
                      <a16:creationId xmlns:a16="http://schemas.microsoft.com/office/drawing/2014/main" id="{C5583610-FBD5-80F7-F703-6DDE9E01D89F}"/>
                    </a:ext>
                  </a:extLst>
                </p:cNvPr>
                <p:cNvPicPr/>
                <p:nvPr/>
              </p:nvPicPr>
              <p:blipFill>
                <a:blip r:embed="rId9"/>
                <a:stretch>
                  <a:fillRect/>
                </a:stretch>
              </p:blipFill>
              <p:spPr>
                <a:xfrm>
                  <a:off x="4075860" y="5857530"/>
                  <a:ext cx="818280" cy="514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E188BC57-791A-7F35-F1F0-B029A6514811}"/>
                    </a:ext>
                  </a:extLst>
                </p14:cNvPr>
                <p14:cNvContentPartPr/>
                <p14:nvPr/>
              </p14:nvContentPartPr>
              <p14:xfrm>
                <a:off x="9142140" y="3255090"/>
                <a:ext cx="479520" cy="360000"/>
              </p14:xfrm>
            </p:contentPart>
          </mc:Choice>
          <mc:Fallback xmlns="">
            <p:pic>
              <p:nvPicPr>
                <p:cNvPr id="23" name="Ink 22">
                  <a:extLst>
                    <a:ext uri="{FF2B5EF4-FFF2-40B4-BE49-F238E27FC236}">
                      <a16:creationId xmlns:a16="http://schemas.microsoft.com/office/drawing/2014/main" id="{E188BC57-791A-7F35-F1F0-B029A6514811}"/>
                    </a:ext>
                  </a:extLst>
                </p:cNvPr>
                <p:cNvPicPr/>
                <p:nvPr/>
              </p:nvPicPr>
              <p:blipFill>
                <a:blip r:embed="rId11"/>
                <a:stretch>
                  <a:fillRect/>
                </a:stretch>
              </p:blipFill>
              <p:spPr>
                <a:xfrm>
                  <a:off x="9079140" y="3192090"/>
                  <a:ext cx="605160" cy="485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6" name="Ink 25">
                  <a:extLst>
                    <a:ext uri="{FF2B5EF4-FFF2-40B4-BE49-F238E27FC236}">
                      <a16:creationId xmlns:a16="http://schemas.microsoft.com/office/drawing/2014/main" id="{94A976E1-8085-0860-2C23-4E10CD9CF8C1}"/>
                    </a:ext>
                  </a:extLst>
                </p14:cNvPr>
                <p14:cNvContentPartPr/>
                <p14:nvPr/>
              </p14:nvContentPartPr>
              <p14:xfrm>
                <a:off x="9587100" y="3975090"/>
                <a:ext cx="448920" cy="384840"/>
              </p14:xfrm>
            </p:contentPart>
          </mc:Choice>
          <mc:Fallback xmlns="">
            <p:pic>
              <p:nvPicPr>
                <p:cNvPr id="26" name="Ink 25">
                  <a:extLst>
                    <a:ext uri="{FF2B5EF4-FFF2-40B4-BE49-F238E27FC236}">
                      <a16:creationId xmlns:a16="http://schemas.microsoft.com/office/drawing/2014/main" id="{94A976E1-8085-0860-2C23-4E10CD9CF8C1}"/>
                    </a:ext>
                  </a:extLst>
                </p:cNvPr>
                <p:cNvPicPr/>
                <p:nvPr/>
              </p:nvPicPr>
              <p:blipFill>
                <a:blip r:embed="rId13"/>
                <a:stretch>
                  <a:fillRect/>
                </a:stretch>
              </p:blipFill>
              <p:spPr>
                <a:xfrm>
                  <a:off x="9524100" y="3912090"/>
                  <a:ext cx="574560" cy="510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Ink 26">
                  <a:extLst>
                    <a:ext uri="{FF2B5EF4-FFF2-40B4-BE49-F238E27FC236}">
                      <a16:creationId xmlns:a16="http://schemas.microsoft.com/office/drawing/2014/main" id="{D1E23F41-9E0B-E084-2439-2B0D4943D5B4}"/>
                    </a:ext>
                  </a:extLst>
                </p14:cNvPr>
                <p14:cNvContentPartPr/>
                <p14:nvPr/>
              </p14:nvContentPartPr>
              <p14:xfrm>
                <a:off x="9189660" y="4699050"/>
                <a:ext cx="693000" cy="414720"/>
              </p14:xfrm>
            </p:contentPart>
          </mc:Choice>
          <mc:Fallback xmlns="">
            <p:pic>
              <p:nvPicPr>
                <p:cNvPr id="27" name="Ink 26">
                  <a:extLst>
                    <a:ext uri="{FF2B5EF4-FFF2-40B4-BE49-F238E27FC236}">
                      <a16:creationId xmlns:a16="http://schemas.microsoft.com/office/drawing/2014/main" id="{D1E23F41-9E0B-E084-2439-2B0D4943D5B4}"/>
                    </a:ext>
                  </a:extLst>
                </p:cNvPr>
                <p:cNvPicPr/>
                <p:nvPr/>
              </p:nvPicPr>
              <p:blipFill>
                <a:blip r:embed="rId15"/>
                <a:stretch>
                  <a:fillRect/>
                </a:stretch>
              </p:blipFill>
              <p:spPr>
                <a:xfrm>
                  <a:off x="9126660" y="4635995"/>
                  <a:ext cx="818640" cy="54046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0" name="Ink 29">
                  <a:extLst>
                    <a:ext uri="{FF2B5EF4-FFF2-40B4-BE49-F238E27FC236}">
                      <a16:creationId xmlns:a16="http://schemas.microsoft.com/office/drawing/2014/main" id="{3A9CF228-6AFB-9EAE-FED9-8C4FD93D6B44}"/>
                    </a:ext>
                  </a:extLst>
                </p14:cNvPr>
                <p14:cNvContentPartPr/>
                <p14:nvPr/>
              </p14:nvContentPartPr>
              <p14:xfrm>
                <a:off x="4149660" y="3926490"/>
                <a:ext cx="360" cy="360"/>
              </p14:xfrm>
            </p:contentPart>
          </mc:Choice>
          <mc:Fallback xmlns="">
            <p:pic>
              <p:nvPicPr>
                <p:cNvPr id="30" name="Ink 29">
                  <a:extLst>
                    <a:ext uri="{FF2B5EF4-FFF2-40B4-BE49-F238E27FC236}">
                      <a16:creationId xmlns:a16="http://schemas.microsoft.com/office/drawing/2014/main" id="{3A9CF228-6AFB-9EAE-FED9-8C4FD93D6B44}"/>
                    </a:ext>
                  </a:extLst>
                </p:cNvPr>
                <p:cNvPicPr/>
                <p:nvPr/>
              </p:nvPicPr>
              <p:blipFill>
                <a:blip r:embed="rId17"/>
                <a:stretch>
                  <a:fillRect/>
                </a:stretch>
              </p:blipFill>
              <p:spPr>
                <a:xfrm>
                  <a:off x="4086660" y="38634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1" name="Ink 30">
                  <a:extLst>
                    <a:ext uri="{FF2B5EF4-FFF2-40B4-BE49-F238E27FC236}">
                      <a16:creationId xmlns:a16="http://schemas.microsoft.com/office/drawing/2014/main" id="{C537A985-34BF-F67A-3F79-173B42D6CDCB}"/>
                    </a:ext>
                  </a:extLst>
                </p14:cNvPr>
                <p14:cNvContentPartPr/>
                <p14:nvPr/>
              </p14:nvContentPartPr>
              <p14:xfrm>
                <a:off x="3857731" y="3676666"/>
                <a:ext cx="559080" cy="480960"/>
              </p14:xfrm>
            </p:contentPart>
          </mc:Choice>
          <mc:Fallback xmlns="">
            <p:pic>
              <p:nvPicPr>
                <p:cNvPr id="31" name="Ink 30">
                  <a:extLst>
                    <a:ext uri="{FF2B5EF4-FFF2-40B4-BE49-F238E27FC236}">
                      <a16:creationId xmlns:a16="http://schemas.microsoft.com/office/drawing/2014/main" id="{C537A985-34BF-F67A-3F79-173B42D6CDCB}"/>
                    </a:ext>
                  </a:extLst>
                </p:cNvPr>
                <p:cNvPicPr/>
                <p:nvPr/>
              </p:nvPicPr>
              <p:blipFill>
                <a:blip r:embed="rId19"/>
                <a:stretch>
                  <a:fillRect/>
                </a:stretch>
              </p:blipFill>
              <p:spPr>
                <a:xfrm>
                  <a:off x="3794731" y="3613666"/>
                  <a:ext cx="684720" cy="606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2" name="Ink 31">
                  <a:extLst>
                    <a:ext uri="{FF2B5EF4-FFF2-40B4-BE49-F238E27FC236}">
                      <a16:creationId xmlns:a16="http://schemas.microsoft.com/office/drawing/2014/main" id="{31355A7B-7478-1CE6-3F71-2DC57815D218}"/>
                    </a:ext>
                  </a:extLst>
                </p14:cNvPr>
                <p14:cNvContentPartPr/>
                <p14:nvPr/>
              </p14:nvContentPartPr>
              <p14:xfrm>
                <a:off x="3938340" y="2944050"/>
                <a:ext cx="540360" cy="401400"/>
              </p14:xfrm>
            </p:contentPart>
          </mc:Choice>
          <mc:Fallback xmlns="">
            <p:pic>
              <p:nvPicPr>
                <p:cNvPr id="32" name="Ink 31">
                  <a:extLst>
                    <a:ext uri="{FF2B5EF4-FFF2-40B4-BE49-F238E27FC236}">
                      <a16:creationId xmlns:a16="http://schemas.microsoft.com/office/drawing/2014/main" id="{31355A7B-7478-1CE6-3F71-2DC57815D218}"/>
                    </a:ext>
                  </a:extLst>
                </p:cNvPr>
                <p:cNvPicPr/>
                <p:nvPr/>
              </p:nvPicPr>
              <p:blipFill>
                <a:blip r:embed="rId21"/>
                <a:stretch>
                  <a:fillRect/>
                </a:stretch>
              </p:blipFill>
              <p:spPr>
                <a:xfrm>
                  <a:off x="3875340" y="2880993"/>
                  <a:ext cx="666000" cy="52715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3" name="Ink 32">
                  <a:extLst>
                    <a:ext uri="{FF2B5EF4-FFF2-40B4-BE49-F238E27FC236}">
                      <a16:creationId xmlns:a16="http://schemas.microsoft.com/office/drawing/2014/main" id="{58483CED-EBF2-9FD6-3291-2188018D35CF}"/>
                    </a:ext>
                  </a:extLst>
                </p14:cNvPr>
                <p14:cNvContentPartPr/>
                <p14:nvPr/>
              </p14:nvContentPartPr>
              <p14:xfrm>
                <a:off x="2786700" y="3184890"/>
                <a:ext cx="360" cy="360"/>
              </p14:xfrm>
            </p:contentPart>
          </mc:Choice>
          <mc:Fallback xmlns="">
            <p:pic>
              <p:nvPicPr>
                <p:cNvPr id="33" name="Ink 32">
                  <a:extLst>
                    <a:ext uri="{FF2B5EF4-FFF2-40B4-BE49-F238E27FC236}">
                      <a16:creationId xmlns:a16="http://schemas.microsoft.com/office/drawing/2014/main" id="{58483CED-EBF2-9FD6-3291-2188018D35CF}"/>
                    </a:ext>
                  </a:extLst>
                </p:cNvPr>
                <p:cNvPicPr/>
                <p:nvPr/>
              </p:nvPicPr>
              <p:blipFill>
                <a:blip r:embed="rId17"/>
                <a:stretch>
                  <a:fillRect/>
                </a:stretch>
              </p:blipFill>
              <p:spPr>
                <a:xfrm>
                  <a:off x="2723700" y="31218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F57BE183-230C-E81A-2408-CB9D3FF426A8}"/>
                    </a:ext>
                  </a:extLst>
                </p14:cNvPr>
                <p14:cNvContentPartPr/>
                <p14:nvPr/>
              </p14:nvContentPartPr>
              <p14:xfrm>
                <a:off x="2356500" y="2952330"/>
                <a:ext cx="497520" cy="376200"/>
              </p14:xfrm>
            </p:contentPart>
          </mc:Choice>
          <mc:Fallback xmlns="">
            <p:pic>
              <p:nvPicPr>
                <p:cNvPr id="35" name="Ink 34">
                  <a:extLst>
                    <a:ext uri="{FF2B5EF4-FFF2-40B4-BE49-F238E27FC236}">
                      <a16:creationId xmlns:a16="http://schemas.microsoft.com/office/drawing/2014/main" id="{F57BE183-230C-E81A-2408-CB9D3FF426A8}"/>
                    </a:ext>
                  </a:extLst>
                </p:cNvPr>
                <p:cNvPicPr/>
                <p:nvPr/>
              </p:nvPicPr>
              <p:blipFill>
                <a:blip r:embed="rId24"/>
                <a:stretch>
                  <a:fillRect/>
                </a:stretch>
              </p:blipFill>
              <p:spPr>
                <a:xfrm>
                  <a:off x="2293500" y="2889330"/>
                  <a:ext cx="623160" cy="5018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7" name="Ink 36">
                  <a:extLst>
                    <a:ext uri="{FF2B5EF4-FFF2-40B4-BE49-F238E27FC236}">
                      <a16:creationId xmlns:a16="http://schemas.microsoft.com/office/drawing/2014/main" id="{5568D9ED-493C-AFBF-56D3-E68AB5ABA62E}"/>
                    </a:ext>
                  </a:extLst>
                </p14:cNvPr>
                <p14:cNvContentPartPr/>
                <p14:nvPr/>
              </p14:nvContentPartPr>
              <p14:xfrm>
                <a:off x="2713980" y="2257530"/>
                <a:ext cx="561600" cy="357480"/>
              </p14:xfrm>
            </p:contentPart>
          </mc:Choice>
          <mc:Fallback xmlns="">
            <p:pic>
              <p:nvPicPr>
                <p:cNvPr id="37" name="Ink 36">
                  <a:extLst>
                    <a:ext uri="{FF2B5EF4-FFF2-40B4-BE49-F238E27FC236}">
                      <a16:creationId xmlns:a16="http://schemas.microsoft.com/office/drawing/2014/main" id="{5568D9ED-493C-AFBF-56D3-E68AB5ABA62E}"/>
                    </a:ext>
                  </a:extLst>
                </p:cNvPr>
                <p:cNvPicPr/>
                <p:nvPr/>
              </p:nvPicPr>
              <p:blipFill>
                <a:blip r:embed="rId26"/>
                <a:stretch>
                  <a:fillRect/>
                </a:stretch>
              </p:blipFill>
              <p:spPr>
                <a:xfrm>
                  <a:off x="2650980" y="2194530"/>
                  <a:ext cx="687240" cy="483120"/>
                </a:xfrm>
                <a:prstGeom prst="rect">
                  <a:avLst/>
                </a:prstGeom>
              </p:spPr>
            </p:pic>
          </mc:Fallback>
        </mc:AlternateContent>
        <p:pic>
          <p:nvPicPr>
            <p:cNvPr id="5" name="Picture 4" descr="A diagram of a human body&#10;&#10;AI-generated content may be incorrect.">
              <a:extLst>
                <a:ext uri="{FF2B5EF4-FFF2-40B4-BE49-F238E27FC236}">
                  <a16:creationId xmlns:a16="http://schemas.microsoft.com/office/drawing/2014/main" id="{D41AC050-6C04-D90B-6C39-C0EFBEC17F4F}"/>
                </a:ext>
              </a:extLst>
            </p:cNvPr>
            <p:cNvPicPr>
              <a:picLocks noChangeAspect="1"/>
            </p:cNvPicPr>
            <p:nvPr/>
          </p:nvPicPr>
          <p:blipFill>
            <a:blip r:embed="rId27"/>
            <a:srcRect l="-4" t="11277" r="33519" b="12161"/>
            <a:stretch>
              <a:fillRect/>
            </a:stretch>
          </p:blipFill>
          <p:spPr>
            <a:xfrm>
              <a:off x="1225266" y="1342865"/>
              <a:ext cx="6228000" cy="5250601"/>
            </a:xfrm>
            <a:prstGeom prst="rect">
              <a:avLst/>
            </a:prstGeom>
            <a:ln>
              <a:solidFill>
                <a:schemeClr val="bg1"/>
              </a:solidFill>
            </a:ln>
          </p:spPr>
        </p:pic>
        <p:pic>
          <p:nvPicPr>
            <p:cNvPr id="2" name="Picture 1">
              <a:extLst>
                <a:ext uri="{FF2B5EF4-FFF2-40B4-BE49-F238E27FC236}">
                  <a16:creationId xmlns:a16="http://schemas.microsoft.com/office/drawing/2014/main" id="{0498E107-1E15-D34D-5730-4316803CCBF3}"/>
                </a:ext>
              </a:extLst>
            </p:cNvPr>
            <p:cNvPicPr>
              <a:picLocks noChangeAspect="1"/>
            </p:cNvPicPr>
            <p:nvPr/>
          </p:nvPicPr>
          <p:blipFill>
            <a:blip r:embed="rId28"/>
            <a:stretch>
              <a:fillRect/>
            </a:stretch>
          </p:blipFill>
          <p:spPr>
            <a:xfrm>
              <a:off x="1867239" y="2904971"/>
              <a:ext cx="2815942" cy="1219522"/>
            </a:xfrm>
            <a:prstGeom prst="rect">
              <a:avLst/>
            </a:prstGeom>
          </p:spPr>
        </p:pic>
        <p:sp>
          <p:nvSpPr>
            <p:cNvPr id="7" name="Rectangle: Rounded Corners 6">
              <a:extLst>
                <a:ext uri="{FF2B5EF4-FFF2-40B4-BE49-F238E27FC236}">
                  <a16:creationId xmlns:a16="http://schemas.microsoft.com/office/drawing/2014/main" id="{2AAB328C-5783-6516-40C3-7E5AAB4013DC}"/>
                </a:ext>
              </a:extLst>
            </p:cNvPr>
            <p:cNvSpPr/>
            <p:nvPr/>
          </p:nvSpPr>
          <p:spPr>
            <a:xfrm>
              <a:off x="1528624" y="5213317"/>
              <a:ext cx="3463639" cy="1542987"/>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86D6B3F6-2C71-E92E-C182-AEF43D504B4E}"/>
                </a:ext>
              </a:extLst>
            </p:cNvPr>
            <p:cNvSpPr/>
            <p:nvPr/>
          </p:nvSpPr>
          <p:spPr>
            <a:xfrm>
              <a:off x="2083979" y="4154266"/>
              <a:ext cx="1151809" cy="961801"/>
            </a:xfrm>
            <a:prstGeom prst="round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1" name="Picture 10" descr="A cartoon of a broken heart&#10;&#10;AI-generated content may be incorrect.">
              <a:extLst>
                <a:ext uri="{FF2B5EF4-FFF2-40B4-BE49-F238E27FC236}">
                  <a16:creationId xmlns:a16="http://schemas.microsoft.com/office/drawing/2014/main" id="{296023D9-B164-195A-7F76-300CC46C4D1C}"/>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imgEffect>
                    </a14:imgLayer>
                  </a14:imgProps>
                </a:ext>
              </a:extLst>
            </a:blip>
            <a:stretch>
              <a:fillRect/>
            </a:stretch>
          </p:blipFill>
          <p:spPr>
            <a:xfrm>
              <a:off x="2044814" y="4158358"/>
              <a:ext cx="981288" cy="1056752"/>
            </a:xfrm>
            <a:prstGeom prst="rect">
              <a:avLst/>
            </a:prstGeom>
          </p:spPr>
        </p:pic>
      </p:grpSp>
      <p:pic>
        <p:nvPicPr>
          <p:cNvPr id="4" name="Picture 3" descr="A colorful rectangular sign with black text&#10;&#10;AI-generated content may be incorrect.">
            <a:extLst>
              <a:ext uri="{FF2B5EF4-FFF2-40B4-BE49-F238E27FC236}">
                <a16:creationId xmlns:a16="http://schemas.microsoft.com/office/drawing/2014/main" id="{FBC01DB5-5908-FB33-ED6B-DD140C415E71}"/>
              </a:ext>
            </a:extLst>
          </p:cNvPr>
          <p:cNvPicPr>
            <a:picLocks noChangeAspect="1"/>
          </p:cNvPicPr>
          <p:nvPr/>
        </p:nvPicPr>
        <p:blipFill>
          <a:blip r:embed="rId31"/>
          <a:stretch>
            <a:fillRect/>
          </a:stretch>
        </p:blipFill>
        <p:spPr>
          <a:xfrm>
            <a:off x="231471" y="4412"/>
            <a:ext cx="1415444" cy="1038226"/>
          </a:xfrm>
          <a:prstGeom prst="rect">
            <a:avLst/>
          </a:prstGeom>
        </p:spPr>
      </p:pic>
    </p:spTree>
    <p:extLst>
      <p:ext uri="{BB962C8B-B14F-4D97-AF65-F5344CB8AC3E}">
        <p14:creationId xmlns:p14="http://schemas.microsoft.com/office/powerpoint/2010/main" val="1186565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30C36-739A-343C-375C-9CF6D13B407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0F68EA0-4BB2-E7E7-D138-0B2E0E7CBA2C}"/>
              </a:ext>
            </a:extLst>
          </p:cNvPr>
          <p:cNvSpPr/>
          <p:nvPr/>
        </p:nvSpPr>
        <p:spPr>
          <a:xfrm>
            <a:off x="0" y="0"/>
            <a:ext cx="12192000" cy="1284270"/>
          </a:xfrm>
          <a:prstGeom prst="rect">
            <a:avLst/>
          </a:prstGeom>
          <a:solidFill>
            <a:srgbClr val="F8941F"/>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107287" tIns="53643" rIns="107287" bIns="53643" spcCol="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7">
            <a:extLst>
              <a:ext uri="{FF2B5EF4-FFF2-40B4-BE49-F238E27FC236}">
                <a16:creationId xmlns:a16="http://schemas.microsoft.com/office/drawing/2014/main" id="{BB0CCE69-3884-495D-B580-139BBA2202AF}"/>
              </a:ext>
            </a:extLst>
          </p:cNvPr>
          <p:cNvSpPr txBox="1"/>
          <p:nvPr/>
        </p:nvSpPr>
        <p:spPr>
          <a:xfrm>
            <a:off x="318499" y="215760"/>
            <a:ext cx="11630345" cy="175432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ltLang="en-US" sz="5400" b="1" dirty="0">
                <a:solidFill>
                  <a:schemeClr val="bg1"/>
                </a:solidFill>
                <a:effectLst>
                  <a:outerShdw blurRad="50800" dist="38100" dir="2700000" algn="tl" rotWithShape="0">
                    <a:prstClr val="black">
                      <a:alpha val="40000"/>
                    </a:prstClr>
                  </a:outerShdw>
                </a:effectLst>
                <a:latin typeface="Arial"/>
                <a:cs typeface="Arial"/>
              </a:rPr>
              <a:t>Reflect:</a:t>
            </a:r>
            <a:br>
              <a:rPr lang="en-GB" altLang="en-US" sz="5400" b="1" dirty="0">
                <a:latin typeface="Arial" panose="020B0604020202020204" pitchFamily="34" charset="0"/>
                <a:cs typeface="Arial" panose="020B0604020202020204" pitchFamily="34" charset="0"/>
              </a:rPr>
            </a:br>
            <a:endParaRPr lang="en-US" sz="5400">
              <a:latin typeface="Arial" panose="020B0604020202020204" pitchFamily="34" charset="0"/>
              <a:cs typeface="Arial" panose="020B0604020202020204" pitchFamily="34" charset="0"/>
            </a:endParaRPr>
          </a:p>
        </p:txBody>
      </p:sp>
      <p:sp>
        <p:nvSpPr>
          <p:cNvPr id="2" name="Speech Bubble: Oval 1">
            <a:extLst>
              <a:ext uri="{FF2B5EF4-FFF2-40B4-BE49-F238E27FC236}">
                <a16:creationId xmlns:a16="http://schemas.microsoft.com/office/drawing/2014/main" id="{96EB8723-3811-369C-1820-B3C5F21637EF}"/>
              </a:ext>
            </a:extLst>
          </p:cNvPr>
          <p:cNvSpPr/>
          <p:nvPr/>
        </p:nvSpPr>
        <p:spPr>
          <a:xfrm rot="16380000" flipH="1">
            <a:off x="3909332" y="1094041"/>
            <a:ext cx="3981639" cy="5497057"/>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4" name="TextBox 16">
            <a:extLst>
              <a:ext uri="{FF2B5EF4-FFF2-40B4-BE49-F238E27FC236}">
                <a16:creationId xmlns:a16="http://schemas.microsoft.com/office/drawing/2014/main" id="{DA323923-77CE-E040-C952-F2C321D33AF6}"/>
              </a:ext>
            </a:extLst>
          </p:cNvPr>
          <p:cNvSpPr txBox="1"/>
          <p:nvPr/>
        </p:nvSpPr>
        <p:spPr>
          <a:xfrm>
            <a:off x="4142058" y="2805968"/>
            <a:ext cx="3505937"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b="1" dirty="0">
                <a:latin typeface="Arial"/>
                <a:ea typeface="Calibri"/>
                <a:cs typeface="Calibri"/>
              </a:rPr>
              <a:t>What is one fact you have learned about vaping?</a:t>
            </a:r>
            <a:endParaRPr lang="en-US" sz="3200" dirty="0"/>
          </a:p>
        </p:txBody>
      </p:sp>
      <p:pic>
        <p:nvPicPr>
          <p:cNvPr id="7" name="Picture 6" descr="A colorful rectangular sign with black text&#10;&#10;AI-generated content may be incorrect.">
            <a:extLst>
              <a:ext uri="{FF2B5EF4-FFF2-40B4-BE49-F238E27FC236}">
                <a16:creationId xmlns:a16="http://schemas.microsoft.com/office/drawing/2014/main" id="{9BFF51AD-D480-2DDA-36CD-6E1B7369BFB5}"/>
              </a:ext>
            </a:extLst>
          </p:cNvPr>
          <p:cNvPicPr>
            <a:picLocks noChangeAspect="1"/>
          </p:cNvPicPr>
          <p:nvPr/>
        </p:nvPicPr>
        <p:blipFill>
          <a:blip r:embed="rId3"/>
          <a:stretch>
            <a:fillRect/>
          </a:stretch>
        </p:blipFill>
        <p:spPr>
          <a:xfrm>
            <a:off x="231471" y="4412"/>
            <a:ext cx="1415444" cy="1038226"/>
          </a:xfrm>
          <a:prstGeom prst="rect">
            <a:avLst/>
          </a:prstGeom>
        </p:spPr>
      </p:pic>
    </p:spTree>
    <p:extLst>
      <p:ext uri="{BB962C8B-B14F-4D97-AF65-F5344CB8AC3E}">
        <p14:creationId xmlns:p14="http://schemas.microsoft.com/office/powerpoint/2010/main" val="1309328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F8C5B-A412-2647-F05F-C8E3D765766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6B51141-EFD0-27EB-2A21-DB65F79F1C04}"/>
              </a:ext>
            </a:extLst>
          </p:cNvPr>
          <p:cNvSpPr txBox="1">
            <a:spLocks/>
          </p:cNvSpPr>
          <p:nvPr/>
        </p:nvSpPr>
        <p:spPr>
          <a:xfrm>
            <a:off x="0" y="-104617"/>
            <a:ext cx="12192000" cy="1093445"/>
          </a:xfrm>
          <a:prstGeom prst="rect">
            <a:avLst/>
          </a:prstGeom>
          <a:solidFill>
            <a:srgbClr val="F8941F"/>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dirty="0">
                <a:solidFill>
                  <a:schemeClr val="bg1"/>
                </a:solidFill>
                <a:effectLst>
                  <a:outerShdw blurRad="50800" dist="38100" dir="2700000" algn="tl" rotWithShape="0">
                    <a:prstClr val="black">
                      <a:alpha val="40000"/>
                    </a:prstClr>
                  </a:outerShdw>
                </a:effectLst>
                <a:latin typeface="Arial"/>
                <a:cs typeface="Arial"/>
              </a:rPr>
              <a:t>Talk About it…</a:t>
            </a:r>
            <a:endParaRPr lang="en-US" dirty="0">
              <a:solidFill>
                <a:schemeClr val="bg1"/>
              </a:solidFill>
            </a:endParaRPr>
          </a:p>
        </p:txBody>
      </p:sp>
      <p:sp>
        <p:nvSpPr>
          <p:cNvPr id="11" name="Speech Bubble: Oval 10">
            <a:extLst>
              <a:ext uri="{FF2B5EF4-FFF2-40B4-BE49-F238E27FC236}">
                <a16:creationId xmlns:a16="http://schemas.microsoft.com/office/drawing/2014/main" id="{5EF891C7-1B94-6E24-B009-A6FC2BEC8C66}"/>
              </a:ext>
            </a:extLst>
          </p:cNvPr>
          <p:cNvSpPr/>
          <p:nvPr/>
        </p:nvSpPr>
        <p:spPr>
          <a:xfrm rot="16200000" flipH="1">
            <a:off x="4319086" y="3586482"/>
            <a:ext cx="2704735" cy="3333388"/>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13" name="TextBox 12">
            <a:extLst>
              <a:ext uri="{FF2B5EF4-FFF2-40B4-BE49-F238E27FC236}">
                <a16:creationId xmlns:a16="http://schemas.microsoft.com/office/drawing/2014/main" id="{0F9A0881-EA5C-4452-011D-CEB4F2385CDF}"/>
              </a:ext>
            </a:extLst>
          </p:cNvPr>
          <p:cNvSpPr txBox="1"/>
          <p:nvPr/>
        </p:nvSpPr>
        <p:spPr>
          <a:xfrm>
            <a:off x="4314975" y="4391279"/>
            <a:ext cx="276976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latin typeface="Arial"/>
                <a:ea typeface="Calibri"/>
                <a:cs typeface="Calibri"/>
              </a:rPr>
              <a:t>Give a reason why young people should not start to vape</a:t>
            </a:r>
            <a:endParaRPr lang="en-US" dirty="0"/>
          </a:p>
        </p:txBody>
      </p:sp>
      <p:sp>
        <p:nvSpPr>
          <p:cNvPr id="15" name="Speech Bubble: Oval 14">
            <a:extLst>
              <a:ext uri="{FF2B5EF4-FFF2-40B4-BE49-F238E27FC236}">
                <a16:creationId xmlns:a16="http://schemas.microsoft.com/office/drawing/2014/main" id="{A3BE2DB2-4CF1-87F3-6F16-2C57FB11FB33}"/>
              </a:ext>
            </a:extLst>
          </p:cNvPr>
          <p:cNvSpPr/>
          <p:nvPr/>
        </p:nvSpPr>
        <p:spPr>
          <a:xfrm rot="16380000" flipH="1">
            <a:off x="1220024" y="633957"/>
            <a:ext cx="2601413" cy="4159963"/>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17" name="TextBox 16">
            <a:extLst>
              <a:ext uri="{FF2B5EF4-FFF2-40B4-BE49-F238E27FC236}">
                <a16:creationId xmlns:a16="http://schemas.microsoft.com/office/drawing/2014/main" id="{B42B79C7-E14A-D5F2-B95F-C4FE008DD87C}"/>
              </a:ext>
            </a:extLst>
          </p:cNvPr>
          <p:cNvSpPr txBox="1"/>
          <p:nvPr/>
        </p:nvSpPr>
        <p:spPr>
          <a:xfrm>
            <a:off x="587294" y="2404539"/>
            <a:ext cx="350593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latin typeface="Arial"/>
                <a:ea typeface="Calibri"/>
                <a:cs typeface="Calibri"/>
              </a:rPr>
              <a:t>Name two effects of vaping</a:t>
            </a:r>
          </a:p>
        </p:txBody>
      </p:sp>
      <p:sp>
        <p:nvSpPr>
          <p:cNvPr id="18" name="Speech Bubble: Oval 17">
            <a:extLst>
              <a:ext uri="{FF2B5EF4-FFF2-40B4-BE49-F238E27FC236}">
                <a16:creationId xmlns:a16="http://schemas.microsoft.com/office/drawing/2014/main" id="{B9AD8810-098C-F29C-6886-5E25559B8482}"/>
              </a:ext>
            </a:extLst>
          </p:cNvPr>
          <p:cNvSpPr/>
          <p:nvPr/>
        </p:nvSpPr>
        <p:spPr>
          <a:xfrm rot="16380000" flipH="1">
            <a:off x="7706772" y="569929"/>
            <a:ext cx="2158173" cy="4289116"/>
          </a:xfrm>
          <a:prstGeom prst="wedgeEllipseCallout">
            <a:avLst/>
          </a:prstGeom>
          <a:solidFill>
            <a:schemeClr val="bg1"/>
          </a:solidFill>
          <a:ln w="76200">
            <a:solidFill>
              <a:srgbClr val="8D2456"/>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dirty="0"/>
              <a:t>Na</a:t>
            </a:r>
          </a:p>
        </p:txBody>
      </p:sp>
      <p:sp>
        <p:nvSpPr>
          <p:cNvPr id="19" name="TextBox 12">
            <a:extLst>
              <a:ext uri="{FF2B5EF4-FFF2-40B4-BE49-F238E27FC236}">
                <a16:creationId xmlns:a16="http://schemas.microsoft.com/office/drawing/2014/main" id="{3F0E357A-0037-2139-2D18-01639369788F}"/>
              </a:ext>
            </a:extLst>
          </p:cNvPr>
          <p:cNvSpPr txBox="1"/>
          <p:nvPr/>
        </p:nvSpPr>
        <p:spPr>
          <a:xfrm>
            <a:off x="7196507" y="2404538"/>
            <a:ext cx="3505937"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dirty="0">
                <a:latin typeface="Arial"/>
                <a:ea typeface="Calibri"/>
                <a:cs typeface="Arial"/>
              </a:rPr>
              <a:t>How do you know if a drug is harmful?</a:t>
            </a:r>
            <a:endParaRPr lang="en-GB" sz="2400" dirty="0">
              <a:latin typeface="Arial"/>
              <a:cs typeface="Arial"/>
            </a:endParaRPr>
          </a:p>
        </p:txBody>
      </p:sp>
      <p:pic>
        <p:nvPicPr>
          <p:cNvPr id="3" name="Picture 2" descr="A colorful rectangular sign with black text&#10;&#10;AI-generated content may be incorrect.">
            <a:extLst>
              <a:ext uri="{FF2B5EF4-FFF2-40B4-BE49-F238E27FC236}">
                <a16:creationId xmlns:a16="http://schemas.microsoft.com/office/drawing/2014/main" id="{FDB57305-875E-C692-42AF-55B2D26E181C}"/>
              </a:ext>
            </a:extLst>
          </p:cNvPr>
          <p:cNvPicPr>
            <a:picLocks noChangeAspect="1"/>
          </p:cNvPicPr>
          <p:nvPr/>
        </p:nvPicPr>
        <p:blipFill>
          <a:blip r:embed="rId3"/>
          <a:stretch>
            <a:fillRect/>
          </a:stretch>
        </p:blipFill>
        <p:spPr>
          <a:xfrm>
            <a:off x="231471" y="4412"/>
            <a:ext cx="1415444" cy="1038226"/>
          </a:xfrm>
          <a:prstGeom prst="rect">
            <a:avLst/>
          </a:prstGeom>
        </p:spPr>
      </p:pic>
    </p:spTree>
    <p:extLst>
      <p:ext uri="{BB962C8B-B14F-4D97-AF65-F5344CB8AC3E}">
        <p14:creationId xmlns:p14="http://schemas.microsoft.com/office/powerpoint/2010/main" val="59993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5" grpId="0" animBg="1"/>
      <p:bldP spid="17" grpId="0"/>
      <p:bldP spid="18"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7026F8-E999-9526-FDDE-4C420596A070}"/>
              </a:ext>
            </a:extLst>
          </p:cNvPr>
          <p:cNvSpPr txBox="1"/>
          <p:nvPr/>
        </p:nvSpPr>
        <p:spPr>
          <a:xfrm>
            <a:off x="4880047" y="1391027"/>
            <a:ext cx="707200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000000"/>
                </a:solidFill>
                <a:latin typeface="Segoe UI" panose="020B0502040204020203" pitchFamily="34" charset="0"/>
                <a:cs typeface="Segoe UI" panose="020B0502040204020203" pitchFamily="34" charset="0"/>
              </a:rPr>
              <a:t>Making Healthy Choices </a:t>
            </a:r>
            <a:endParaRPr lang="en-GB" sz="2800" dirty="0">
              <a:latin typeface="Segoe UI" panose="020B0502040204020203" pitchFamily="34" charset="0"/>
              <a:cs typeface="Segoe UI" panose="020B0502040204020203" pitchFamily="34" charset="0"/>
            </a:endParaRPr>
          </a:p>
          <a:p>
            <a:endParaRPr lang="en-US" sz="2800" dirty="0">
              <a:solidFill>
                <a:srgbClr val="000000"/>
              </a:solidFill>
              <a:latin typeface="Segoe UI" panose="020B0502040204020203" pitchFamily="34" charset="0"/>
              <a:ea typeface="+mn-lt"/>
              <a:cs typeface="Segoe UI" panose="020B0502040204020203" pitchFamily="34" charset="0"/>
            </a:endParaRPr>
          </a:p>
          <a:p>
            <a:r>
              <a:rPr lang="en-US" sz="2800" dirty="0">
                <a:solidFill>
                  <a:srgbClr val="000000"/>
                </a:solidFill>
                <a:latin typeface="Segoe UI" panose="020B0502040204020203" pitchFamily="34" charset="0"/>
                <a:ea typeface="+mn-lt"/>
                <a:cs typeface="Segoe UI" panose="020B0502040204020203" pitchFamily="34" charset="0"/>
              </a:rPr>
              <a:t>On each slide are some everyday things.</a:t>
            </a:r>
          </a:p>
          <a:p>
            <a:endParaRPr lang="en-US" sz="2800" dirty="0">
              <a:solidFill>
                <a:srgbClr val="000000"/>
              </a:solidFill>
              <a:latin typeface="Segoe UI" panose="020B0502040204020203" pitchFamily="34" charset="0"/>
              <a:ea typeface="+mn-lt"/>
              <a:cs typeface="Segoe UI" panose="020B0502040204020203" pitchFamily="34" charset="0"/>
            </a:endParaRPr>
          </a:p>
          <a:p>
            <a:r>
              <a:rPr lang="en-US" sz="2800" dirty="0">
                <a:solidFill>
                  <a:srgbClr val="000000"/>
                </a:solidFill>
                <a:latin typeface="Segoe UI" panose="020B0502040204020203" pitchFamily="34" charset="0"/>
                <a:ea typeface="+mn-lt"/>
                <a:cs typeface="Segoe UI" panose="020B0502040204020203" pitchFamily="34" charset="0"/>
              </a:rPr>
              <a:t>How healthy do you think each thing is?</a:t>
            </a:r>
          </a:p>
          <a:p>
            <a:r>
              <a:rPr lang="en-US" sz="2800" dirty="0">
                <a:solidFill>
                  <a:srgbClr val="000000"/>
                </a:solidFill>
                <a:latin typeface="Segoe UI" panose="020B0502040204020203" pitchFamily="34" charset="0"/>
                <a:ea typeface="+mn-lt"/>
                <a:cs typeface="Segoe UI" panose="020B0502040204020203" pitchFamily="34" charset="0"/>
              </a:rPr>
              <a:t> </a:t>
            </a:r>
          </a:p>
          <a:p>
            <a:r>
              <a:rPr lang="en-US" sz="2800" dirty="0">
                <a:solidFill>
                  <a:srgbClr val="000000"/>
                </a:solidFill>
                <a:latin typeface="Segoe UI" panose="020B0502040204020203" pitchFamily="34" charset="0"/>
                <a:ea typeface="+mn-lt"/>
                <a:cs typeface="Segoe UI" panose="020B0502040204020203" pitchFamily="34" charset="0"/>
              </a:rPr>
              <a:t>Are some things unhealthy?</a:t>
            </a:r>
          </a:p>
          <a:p>
            <a:endParaRPr lang="en-US" sz="2800" dirty="0">
              <a:solidFill>
                <a:srgbClr val="000000"/>
              </a:solidFill>
              <a:latin typeface="Segoe UI" panose="020B0502040204020203" pitchFamily="34" charset="0"/>
              <a:ea typeface="+mn-lt"/>
              <a:cs typeface="Segoe UI" panose="020B0502040204020203" pitchFamily="34" charset="0"/>
            </a:endParaRPr>
          </a:p>
          <a:p>
            <a:r>
              <a:rPr lang="en-US" sz="2800" dirty="0">
                <a:solidFill>
                  <a:srgbClr val="000000"/>
                </a:solidFill>
                <a:latin typeface="Segoe UI" panose="020B0502040204020203" pitchFamily="34" charset="0"/>
                <a:ea typeface="+mn-lt"/>
                <a:cs typeface="Segoe UI" panose="020B0502040204020203" pitchFamily="34" charset="0"/>
              </a:rPr>
              <a:t>Does it depend?</a:t>
            </a:r>
          </a:p>
        </p:txBody>
      </p:sp>
      <p:sp>
        <p:nvSpPr>
          <p:cNvPr id="41" name="Title 1">
            <a:extLst>
              <a:ext uri="{FF2B5EF4-FFF2-40B4-BE49-F238E27FC236}">
                <a16:creationId xmlns:a16="http://schemas.microsoft.com/office/drawing/2014/main" id="{539092E9-2D91-4DF8-977F-3CD70F67853D}"/>
              </a:ext>
            </a:extLst>
          </p:cNvPr>
          <p:cNvSpPr>
            <a:spLocks noGrp="1"/>
          </p:cNvSpPr>
          <p:nvPr/>
        </p:nvSpPr>
        <p:spPr>
          <a:xfrm>
            <a:off x="5502110" y="354456"/>
            <a:ext cx="5579378" cy="4410291"/>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000">
              <a:solidFill>
                <a:srgbClr val="D5127B"/>
              </a:solidFill>
              <a:latin typeface="Arial"/>
              <a:cs typeface="Arial"/>
            </a:endParaRPr>
          </a:p>
        </p:txBody>
      </p:sp>
      <p:sp>
        <p:nvSpPr>
          <p:cNvPr id="42" name="TextBox 9">
            <a:extLst>
              <a:ext uri="{FF2B5EF4-FFF2-40B4-BE49-F238E27FC236}">
                <a16:creationId xmlns:a16="http://schemas.microsoft.com/office/drawing/2014/main" id="{3A1DE533-73EB-12A4-0A64-87DC44E57EA3}"/>
              </a:ext>
            </a:extLst>
          </p:cNvPr>
          <p:cNvSpPr txBox="1"/>
          <p:nvPr/>
        </p:nvSpPr>
        <p:spPr>
          <a:xfrm>
            <a:off x="4880702" y="186724"/>
            <a:ext cx="6529261" cy="7232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a:solidFill>
                  <a:srgbClr val="EB8B2D"/>
                </a:solidFill>
                <a:latin typeface="Arial"/>
                <a:cs typeface="Arial"/>
              </a:rPr>
              <a:t>Talk About</a:t>
            </a:r>
            <a:r>
              <a:rPr lang="en-GB" sz="4000" b="1">
                <a:solidFill>
                  <a:srgbClr val="8D2456"/>
                </a:solidFill>
                <a:latin typeface="Arial"/>
                <a:cs typeface="Arial"/>
              </a:rPr>
              <a:t> </a:t>
            </a:r>
            <a:r>
              <a:rPr lang="en-GB" sz="4000">
                <a:solidFill>
                  <a:srgbClr val="8D2456"/>
                </a:solidFill>
                <a:latin typeface="Arial"/>
                <a:cs typeface="Arial"/>
              </a:rPr>
              <a:t>|</a:t>
            </a:r>
            <a:endParaRPr lang="en-US" sz="4000">
              <a:latin typeface="Arial"/>
              <a:ea typeface="Calibri" panose="020F0502020204030204"/>
              <a:cs typeface="Arial"/>
            </a:endParaRPr>
          </a:p>
        </p:txBody>
      </p:sp>
      <p:sp>
        <p:nvSpPr>
          <p:cNvPr id="43" name="TextBox 42">
            <a:extLst>
              <a:ext uri="{FF2B5EF4-FFF2-40B4-BE49-F238E27FC236}">
                <a16:creationId xmlns:a16="http://schemas.microsoft.com/office/drawing/2014/main" id="{C9C28258-165C-B7F5-4818-AE4239C461F4}"/>
              </a:ext>
            </a:extLst>
          </p:cNvPr>
          <p:cNvSpPr txBox="1"/>
          <p:nvPr/>
        </p:nvSpPr>
        <p:spPr>
          <a:xfrm>
            <a:off x="7851985" y="389999"/>
            <a:ext cx="35718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rgbClr val="8D2456"/>
                </a:solidFill>
                <a:latin typeface="Arial"/>
                <a:cs typeface="Arial"/>
              </a:rPr>
              <a:t>Healthy choices</a:t>
            </a:r>
          </a:p>
        </p:txBody>
      </p:sp>
      <p:sp>
        <p:nvSpPr>
          <p:cNvPr id="2" name="Oval 1">
            <a:extLst>
              <a:ext uri="{FF2B5EF4-FFF2-40B4-BE49-F238E27FC236}">
                <a16:creationId xmlns:a16="http://schemas.microsoft.com/office/drawing/2014/main" id="{119CECB2-E022-10F7-80EC-C7D0A393E0D3}"/>
              </a:ext>
            </a:extLst>
          </p:cNvPr>
          <p:cNvSpPr/>
          <p:nvPr/>
        </p:nvSpPr>
        <p:spPr>
          <a:xfrm>
            <a:off x="-2041730" y="-675441"/>
            <a:ext cx="6912112" cy="6809451"/>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yellow and orange text&#10;&#10;Description automatically generated with medium confidence">
            <a:extLst>
              <a:ext uri="{FF2B5EF4-FFF2-40B4-BE49-F238E27FC236}">
                <a16:creationId xmlns:a16="http://schemas.microsoft.com/office/drawing/2014/main" id="{0367866B-503D-6DB1-9ADF-8B44FBE0DABC}"/>
              </a:ext>
            </a:extLst>
          </p:cNvPr>
          <p:cNvPicPr>
            <a:picLocks noChangeAspect="1"/>
          </p:cNvPicPr>
          <p:nvPr/>
        </p:nvPicPr>
        <p:blipFill>
          <a:blip r:embed="rId3"/>
          <a:stretch>
            <a:fillRect/>
          </a:stretch>
        </p:blipFill>
        <p:spPr>
          <a:xfrm>
            <a:off x="517995" y="542796"/>
            <a:ext cx="3633709" cy="4145410"/>
          </a:xfrm>
          <a:prstGeom prst="rect">
            <a:avLst/>
          </a:prstGeom>
          <a:ln>
            <a:noFill/>
          </a:ln>
        </p:spPr>
      </p:pic>
      <p:sp>
        <p:nvSpPr>
          <p:cNvPr id="5" name="Oval 4">
            <a:extLst>
              <a:ext uri="{FF2B5EF4-FFF2-40B4-BE49-F238E27FC236}">
                <a16:creationId xmlns:a16="http://schemas.microsoft.com/office/drawing/2014/main" id="{11E3C109-7FC1-E435-F48D-C4C76B55ACDF}"/>
              </a:ext>
            </a:extLst>
          </p:cNvPr>
          <p:cNvSpPr/>
          <p:nvPr/>
        </p:nvSpPr>
        <p:spPr>
          <a:xfrm>
            <a:off x="3565741" y="-92619"/>
            <a:ext cx="1186188" cy="1270535"/>
          </a:xfrm>
          <a:prstGeom prst="ellipse">
            <a:avLst/>
          </a:prstGeom>
          <a:solidFill>
            <a:srgbClr val="8D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olorful rectangular sign with black text&#10;&#10;AI-generated content may be incorrect.">
            <a:extLst>
              <a:ext uri="{FF2B5EF4-FFF2-40B4-BE49-F238E27FC236}">
                <a16:creationId xmlns:a16="http://schemas.microsoft.com/office/drawing/2014/main" id="{ECBAD1FF-CE12-3EAA-4837-51BA0303979F}"/>
              </a:ext>
            </a:extLst>
          </p:cNvPr>
          <p:cNvPicPr>
            <a:picLocks noChangeAspect="1"/>
          </p:cNvPicPr>
          <p:nvPr/>
        </p:nvPicPr>
        <p:blipFill>
          <a:blip r:embed="rId4"/>
          <a:stretch>
            <a:fillRect/>
          </a:stretch>
        </p:blipFill>
        <p:spPr>
          <a:xfrm>
            <a:off x="10106156" y="5369727"/>
            <a:ext cx="1415444" cy="1038226"/>
          </a:xfrm>
          <a:prstGeom prst="rect">
            <a:avLst/>
          </a:prstGeom>
        </p:spPr>
      </p:pic>
    </p:spTree>
    <p:extLst>
      <p:ext uri="{BB962C8B-B14F-4D97-AF65-F5344CB8AC3E}">
        <p14:creationId xmlns:p14="http://schemas.microsoft.com/office/powerpoint/2010/main" val="268071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845241C2-CD39-E99E-8621-D90066A7118F}"/>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2700000" algn="tl" rotWithShape="0">
                    <a:prstClr val="black">
                      <a:alpha val="40000"/>
                    </a:prstClr>
                  </a:outerShdw>
                </a:effectLst>
                <a:latin typeface="Arial"/>
                <a:cs typeface="Segoe UI"/>
              </a:rPr>
              <a:t>Playing outside with friends</a:t>
            </a:r>
            <a:endParaRPr lang="en-US" dirty="0"/>
          </a:p>
        </p:txBody>
      </p:sp>
      <p:pic>
        <p:nvPicPr>
          <p:cNvPr id="2" name="Picture 1" descr="A child holding a frisbee in a field with people in the background&#10;&#10;AI-generated content may be incorrect.">
            <a:extLst>
              <a:ext uri="{FF2B5EF4-FFF2-40B4-BE49-F238E27FC236}">
                <a16:creationId xmlns:a16="http://schemas.microsoft.com/office/drawing/2014/main" id="{4FE339D4-2638-B31B-C8ED-CC0D61618C0E}"/>
              </a:ext>
            </a:extLst>
          </p:cNvPr>
          <p:cNvPicPr>
            <a:picLocks noChangeAspect="1"/>
          </p:cNvPicPr>
          <p:nvPr/>
        </p:nvPicPr>
        <p:blipFill>
          <a:blip r:embed="rId3"/>
          <a:stretch>
            <a:fillRect/>
          </a:stretch>
        </p:blipFill>
        <p:spPr>
          <a:xfrm>
            <a:off x="2234153" y="1275348"/>
            <a:ext cx="7723694" cy="5205675"/>
          </a:xfrm>
          <a:prstGeom prst="rect">
            <a:avLst/>
          </a:prstGeom>
        </p:spPr>
      </p:pic>
      <p:pic>
        <p:nvPicPr>
          <p:cNvPr id="4" name="Picture 3" descr="A colorful rectangular sign with black text&#10;&#10;AI-generated content may be incorrect.">
            <a:extLst>
              <a:ext uri="{FF2B5EF4-FFF2-40B4-BE49-F238E27FC236}">
                <a16:creationId xmlns:a16="http://schemas.microsoft.com/office/drawing/2014/main" id="{CC1041E8-B7BC-6B10-E328-B303C24FA5A4}"/>
              </a:ext>
            </a:extLst>
          </p:cNvPr>
          <p:cNvPicPr>
            <a:picLocks noChangeAspect="1"/>
          </p:cNvPicPr>
          <p:nvPr/>
        </p:nvPicPr>
        <p:blipFill>
          <a:blip r:embed="rId4"/>
          <a:stretch>
            <a:fillRect/>
          </a:stretch>
        </p:blipFill>
        <p:spPr>
          <a:xfrm>
            <a:off x="231471" y="4412"/>
            <a:ext cx="1415444" cy="1038226"/>
          </a:xfrm>
          <a:prstGeom prst="rect">
            <a:avLst/>
          </a:prstGeom>
        </p:spPr>
      </p:pic>
    </p:spTree>
    <p:extLst>
      <p:ext uri="{BB962C8B-B14F-4D97-AF65-F5344CB8AC3E}">
        <p14:creationId xmlns:p14="http://schemas.microsoft.com/office/powerpoint/2010/main" val="1179438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F33C7-9609-1440-6F33-EDEFBBC41336}"/>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558408C5-F7E1-7D87-4E93-FDD91AD17374}"/>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effectLst>
                  <a:outerShdw blurRad="50800" dist="38100" dir="2700000" algn="tl" rotWithShape="0">
                    <a:prstClr val="black">
                      <a:alpha val="40000"/>
                    </a:prstClr>
                  </a:outerShdw>
                </a:effectLst>
                <a:latin typeface="Arial"/>
                <a:ea typeface="+mn-lt"/>
                <a:cs typeface="+mn-lt"/>
              </a:rPr>
              <a:t>Going on a walk</a:t>
            </a:r>
            <a:endParaRPr lang="en-US" sz="4000" b="1" dirty="0">
              <a:effectLst>
                <a:outerShdw blurRad="50800" dist="38100" dir="2700000" algn="tl" rotWithShape="0">
                  <a:prstClr val="black">
                    <a:alpha val="40000"/>
                  </a:prstClr>
                </a:outerShdw>
              </a:effectLst>
              <a:latin typeface="Arial"/>
            </a:endParaRPr>
          </a:p>
        </p:txBody>
      </p:sp>
      <p:pic>
        <p:nvPicPr>
          <p:cNvPr id="4" name="Picture 3">
            <a:extLst>
              <a:ext uri="{FF2B5EF4-FFF2-40B4-BE49-F238E27FC236}">
                <a16:creationId xmlns:a16="http://schemas.microsoft.com/office/drawing/2014/main" id="{070052BE-4883-9B0E-9BA6-F96905373925}"/>
              </a:ext>
            </a:extLst>
          </p:cNvPr>
          <p:cNvPicPr>
            <a:picLocks noChangeAspect="1"/>
          </p:cNvPicPr>
          <p:nvPr/>
        </p:nvPicPr>
        <p:blipFill>
          <a:blip r:embed="rId3"/>
          <a:stretch>
            <a:fillRect/>
          </a:stretch>
        </p:blipFill>
        <p:spPr>
          <a:xfrm>
            <a:off x="1909260" y="1155032"/>
            <a:ext cx="7911885" cy="5241271"/>
          </a:xfrm>
          <a:prstGeom prst="rect">
            <a:avLst/>
          </a:prstGeom>
        </p:spPr>
      </p:pic>
      <p:pic>
        <p:nvPicPr>
          <p:cNvPr id="3" name="Picture 2" descr="A colorful rectangular sign with black text&#10;&#10;AI-generated content may be incorrect.">
            <a:extLst>
              <a:ext uri="{FF2B5EF4-FFF2-40B4-BE49-F238E27FC236}">
                <a16:creationId xmlns:a16="http://schemas.microsoft.com/office/drawing/2014/main" id="{719FC082-C0BD-B1BA-F97E-5698A0D129C6}"/>
              </a:ext>
            </a:extLst>
          </p:cNvPr>
          <p:cNvPicPr>
            <a:picLocks noChangeAspect="1"/>
          </p:cNvPicPr>
          <p:nvPr/>
        </p:nvPicPr>
        <p:blipFill>
          <a:blip r:embed="rId4"/>
          <a:stretch>
            <a:fillRect/>
          </a:stretch>
        </p:blipFill>
        <p:spPr>
          <a:xfrm>
            <a:off x="231471" y="4412"/>
            <a:ext cx="1415444" cy="1038226"/>
          </a:xfrm>
          <a:prstGeom prst="rect">
            <a:avLst/>
          </a:prstGeom>
        </p:spPr>
      </p:pic>
    </p:spTree>
    <p:extLst>
      <p:ext uri="{BB962C8B-B14F-4D97-AF65-F5344CB8AC3E}">
        <p14:creationId xmlns:p14="http://schemas.microsoft.com/office/powerpoint/2010/main" val="3198121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AB098-8D0B-CF32-D97F-3C3D5FA44C2C}"/>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EDB64A97-1218-1147-49CB-88676EA812C6}"/>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effectLst>
                  <a:outerShdw blurRad="50800" dist="38100" dir="2700000" algn="tl" rotWithShape="0">
                    <a:prstClr val="black">
                      <a:alpha val="40000"/>
                    </a:prstClr>
                  </a:outerShdw>
                </a:effectLst>
                <a:latin typeface="Arial"/>
                <a:ea typeface="+mn-lt"/>
                <a:cs typeface="+mn-lt"/>
              </a:rPr>
              <a:t>Drinking water</a:t>
            </a:r>
            <a:endParaRPr lang="en-US" b="1" dirty="0"/>
          </a:p>
        </p:txBody>
      </p:sp>
      <p:pic>
        <p:nvPicPr>
          <p:cNvPr id="8" name="Picture 7" descr="Cartoon child and child washing hands&#10;&#10;AI-generated content may be incorrect.">
            <a:extLst>
              <a:ext uri="{FF2B5EF4-FFF2-40B4-BE49-F238E27FC236}">
                <a16:creationId xmlns:a16="http://schemas.microsoft.com/office/drawing/2014/main" id="{752F83A2-526B-2104-5240-50DEA6CD65C7}"/>
              </a:ext>
            </a:extLst>
          </p:cNvPr>
          <p:cNvPicPr>
            <a:picLocks noChangeAspect="1"/>
          </p:cNvPicPr>
          <p:nvPr/>
        </p:nvPicPr>
        <p:blipFill>
          <a:blip r:embed="rId3"/>
          <a:stretch>
            <a:fillRect/>
          </a:stretch>
        </p:blipFill>
        <p:spPr>
          <a:xfrm>
            <a:off x="3738562" y="1099494"/>
            <a:ext cx="4714875" cy="5276850"/>
          </a:xfrm>
          <a:prstGeom prst="rect">
            <a:avLst/>
          </a:prstGeom>
        </p:spPr>
      </p:pic>
      <p:pic>
        <p:nvPicPr>
          <p:cNvPr id="3" name="Picture 2" descr="A colorful rectangular sign with black text&#10;&#10;AI-generated content may be incorrect.">
            <a:extLst>
              <a:ext uri="{FF2B5EF4-FFF2-40B4-BE49-F238E27FC236}">
                <a16:creationId xmlns:a16="http://schemas.microsoft.com/office/drawing/2014/main" id="{78EB10B2-A391-CFC3-1DB8-E6918210B4C7}"/>
              </a:ext>
            </a:extLst>
          </p:cNvPr>
          <p:cNvPicPr>
            <a:picLocks noChangeAspect="1"/>
          </p:cNvPicPr>
          <p:nvPr/>
        </p:nvPicPr>
        <p:blipFill>
          <a:blip r:embed="rId4"/>
          <a:stretch>
            <a:fillRect/>
          </a:stretch>
        </p:blipFill>
        <p:spPr>
          <a:xfrm>
            <a:off x="231471" y="4412"/>
            <a:ext cx="1415444" cy="1038226"/>
          </a:xfrm>
          <a:prstGeom prst="rect">
            <a:avLst/>
          </a:prstGeom>
        </p:spPr>
      </p:pic>
    </p:spTree>
    <p:extLst>
      <p:ext uri="{BB962C8B-B14F-4D97-AF65-F5344CB8AC3E}">
        <p14:creationId xmlns:p14="http://schemas.microsoft.com/office/powerpoint/2010/main" val="990414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4EB40-067D-3615-12DB-A0AF4812133A}"/>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6D10DF4C-7FBF-92C6-E948-402AAB6E2CD4}"/>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2700000" algn="tl" rotWithShape="0">
                    <a:prstClr val="black">
                      <a:alpha val="40000"/>
                    </a:prstClr>
                  </a:outerShdw>
                </a:effectLst>
                <a:ea typeface="+mn-lt"/>
                <a:cs typeface="+mn-lt"/>
              </a:rPr>
              <a:t>Having lots of sweets</a:t>
            </a:r>
            <a:endParaRPr lang="en-US" dirty="0"/>
          </a:p>
        </p:txBody>
      </p:sp>
      <p:pic>
        <p:nvPicPr>
          <p:cNvPr id="2" name="Picture 1" descr="A pile of colorful candies&#10;&#10;AI-generated content may be incorrect.">
            <a:extLst>
              <a:ext uri="{FF2B5EF4-FFF2-40B4-BE49-F238E27FC236}">
                <a16:creationId xmlns:a16="http://schemas.microsoft.com/office/drawing/2014/main" id="{33AC242B-DD70-C6BD-98FF-D4D92497F78E}"/>
              </a:ext>
            </a:extLst>
          </p:cNvPr>
          <p:cNvPicPr>
            <a:picLocks noChangeAspect="1"/>
          </p:cNvPicPr>
          <p:nvPr/>
        </p:nvPicPr>
        <p:blipFill>
          <a:blip r:embed="rId3"/>
          <a:stretch>
            <a:fillRect/>
          </a:stretch>
        </p:blipFill>
        <p:spPr>
          <a:xfrm>
            <a:off x="2055686" y="1098846"/>
            <a:ext cx="8080628" cy="5553673"/>
          </a:xfrm>
          <a:prstGeom prst="rect">
            <a:avLst/>
          </a:prstGeom>
        </p:spPr>
      </p:pic>
      <p:pic>
        <p:nvPicPr>
          <p:cNvPr id="4" name="Picture 3" descr="A colorful rectangular sign with black text&#10;&#10;AI-generated content may be incorrect.">
            <a:extLst>
              <a:ext uri="{FF2B5EF4-FFF2-40B4-BE49-F238E27FC236}">
                <a16:creationId xmlns:a16="http://schemas.microsoft.com/office/drawing/2014/main" id="{8141BF6A-06B1-6655-80B7-C54C0514EF4A}"/>
              </a:ext>
            </a:extLst>
          </p:cNvPr>
          <p:cNvPicPr>
            <a:picLocks noChangeAspect="1"/>
          </p:cNvPicPr>
          <p:nvPr/>
        </p:nvPicPr>
        <p:blipFill>
          <a:blip r:embed="rId4"/>
          <a:stretch>
            <a:fillRect/>
          </a:stretch>
        </p:blipFill>
        <p:spPr>
          <a:xfrm>
            <a:off x="231471" y="4412"/>
            <a:ext cx="1415444" cy="1038226"/>
          </a:xfrm>
          <a:prstGeom prst="rect">
            <a:avLst/>
          </a:prstGeom>
        </p:spPr>
      </p:pic>
    </p:spTree>
    <p:extLst>
      <p:ext uri="{BB962C8B-B14F-4D97-AF65-F5344CB8AC3E}">
        <p14:creationId xmlns:p14="http://schemas.microsoft.com/office/powerpoint/2010/main" val="3156820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5C809-C927-636C-E25D-86AF270E1BE6}"/>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378D5BC5-6BC6-3E4E-C920-499B22F63B5C}"/>
              </a:ext>
            </a:extLst>
          </p:cNvPr>
          <p:cNvSpPr/>
          <p:nvPr/>
        </p:nvSpPr>
        <p:spPr>
          <a:xfrm>
            <a:off x="-1715952" y="-383249"/>
            <a:ext cx="5266769" cy="5262071"/>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colorful rectangular sign with black text&#10;&#10;AI-generated content may be incorrect.">
            <a:extLst>
              <a:ext uri="{FF2B5EF4-FFF2-40B4-BE49-F238E27FC236}">
                <a16:creationId xmlns:a16="http://schemas.microsoft.com/office/drawing/2014/main" id="{1EC1B609-11A9-C6CB-C73E-8C2A709F4754}"/>
              </a:ext>
            </a:extLst>
          </p:cNvPr>
          <p:cNvPicPr>
            <a:picLocks noChangeAspect="1"/>
          </p:cNvPicPr>
          <p:nvPr/>
        </p:nvPicPr>
        <p:blipFill>
          <a:blip r:embed="rId4"/>
          <a:stretch>
            <a:fillRect/>
          </a:stretch>
        </p:blipFill>
        <p:spPr>
          <a:xfrm>
            <a:off x="3077766" y="475059"/>
            <a:ext cx="2155032" cy="1609726"/>
          </a:xfrm>
          <a:prstGeom prst="rect">
            <a:avLst/>
          </a:prstGeom>
        </p:spPr>
      </p:pic>
      <p:grpSp>
        <p:nvGrpSpPr>
          <p:cNvPr id="3" name="Group 2">
            <a:extLst>
              <a:ext uri="{FF2B5EF4-FFF2-40B4-BE49-F238E27FC236}">
                <a16:creationId xmlns:a16="http://schemas.microsoft.com/office/drawing/2014/main" id="{83277554-8517-8258-FB86-116296809F1A}"/>
              </a:ext>
            </a:extLst>
          </p:cNvPr>
          <p:cNvGrpSpPr/>
          <p:nvPr/>
        </p:nvGrpSpPr>
        <p:grpSpPr>
          <a:xfrm>
            <a:off x="5404342" y="940834"/>
            <a:ext cx="5917744" cy="973440"/>
            <a:chOff x="0" y="34950"/>
            <a:chExt cx="5917744" cy="973440"/>
          </a:xfrm>
        </p:grpSpPr>
        <p:sp>
          <p:nvSpPr>
            <p:cNvPr id="4" name="Rounded Rectangle 3">
              <a:extLst>
                <a:ext uri="{FF2B5EF4-FFF2-40B4-BE49-F238E27FC236}">
                  <a16:creationId xmlns:a16="http://schemas.microsoft.com/office/drawing/2014/main" id="{4302874B-E2ED-DE8B-B8A8-82DF4DCA0E0C}"/>
                </a:ext>
              </a:extLst>
            </p:cNvPr>
            <p:cNvSpPr/>
            <p:nvPr/>
          </p:nvSpPr>
          <p:spPr>
            <a:xfrm>
              <a:off x="0" y="34950"/>
              <a:ext cx="5917744" cy="973440"/>
            </a:xfrm>
            <a:prstGeom prst="roundRect">
              <a:avLst/>
            </a:prstGeom>
            <a:solidFill>
              <a:srgbClr val="00B0F0"/>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5" name="Rounded Rectangle 4">
              <a:extLst>
                <a:ext uri="{FF2B5EF4-FFF2-40B4-BE49-F238E27FC236}">
                  <a16:creationId xmlns:a16="http://schemas.microsoft.com/office/drawing/2014/main" id="{DF474A41-CD6E-EE24-3ADB-EF495059604F}"/>
                </a:ext>
              </a:extLst>
            </p:cNvPr>
            <p:cNvSpPr txBox="1"/>
            <p:nvPr/>
          </p:nvSpPr>
          <p:spPr>
            <a:xfrm>
              <a:off x="47519" y="824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dirty="0">
                  <a:latin typeface="Segoe UI" panose="020B0502040204020203" pitchFamily="34" charset="0"/>
                  <a:cs typeface="Segoe UI" panose="020B0502040204020203" pitchFamily="34" charset="0"/>
                </a:rPr>
                <a:t>What hearts, lungs and gums do.</a:t>
              </a:r>
              <a:endParaRPr lang="en-US" sz="2400" kern="1200" dirty="0">
                <a:latin typeface="Segoe UI" panose="020B0502040204020203" pitchFamily="34" charset="0"/>
                <a:cs typeface="Segoe UI" panose="020B0502040204020203" pitchFamily="34" charset="0"/>
              </a:endParaRPr>
            </a:p>
          </p:txBody>
        </p:sp>
      </p:grpSp>
      <p:grpSp>
        <p:nvGrpSpPr>
          <p:cNvPr id="6" name="Group 5">
            <a:extLst>
              <a:ext uri="{FF2B5EF4-FFF2-40B4-BE49-F238E27FC236}">
                <a16:creationId xmlns:a16="http://schemas.microsoft.com/office/drawing/2014/main" id="{1E19D3A0-FC1B-4E94-60A6-AF61D44F9C17}"/>
              </a:ext>
            </a:extLst>
          </p:cNvPr>
          <p:cNvGrpSpPr/>
          <p:nvPr/>
        </p:nvGrpSpPr>
        <p:grpSpPr>
          <a:xfrm>
            <a:off x="5394993" y="2080866"/>
            <a:ext cx="5917744" cy="973440"/>
            <a:chOff x="0" y="1158150"/>
            <a:chExt cx="5917744" cy="973440"/>
          </a:xfrm>
        </p:grpSpPr>
        <p:sp>
          <p:nvSpPr>
            <p:cNvPr id="7" name="Rounded Rectangle 6">
              <a:extLst>
                <a:ext uri="{FF2B5EF4-FFF2-40B4-BE49-F238E27FC236}">
                  <a16:creationId xmlns:a16="http://schemas.microsoft.com/office/drawing/2014/main" id="{40C7DA59-6A23-F805-93A7-FF794AEB2265}"/>
                </a:ext>
              </a:extLst>
            </p:cNvPr>
            <p:cNvSpPr/>
            <p:nvPr/>
          </p:nvSpPr>
          <p:spPr>
            <a:xfrm>
              <a:off x="0" y="1158150"/>
              <a:ext cx="5917744" cy="973440"/>
            </a:xfrm>
            <a:prstGeom prst="roundRect">
              <a:avLst/>
            </a:prstGeom>
            <a:solidFill>
              <a:srgbClr val="00B050"/>
            </a:solidFill>
          </p:spPr>
          <p:style>
            <a:lnRef idx="2">
              <a:schemeClr val="lt1">
                <a:hueOff val="0"/>
                <a:satOff val="0"/>
                <a:lumOff val="0"/>
                <a:alphaOff val="0"/>
              </a:schemeClr>
            </a:lnRef>
            <a:fillRef idx="1">
              <a:scrgbClr r="0" g="0" b="0"/>
            </a:fillRef>
            <a:effectRef idx="0">
              <a:schemeClr val="accent5">
                <a:hueOff val="90002"/>
                <a:satOff val="2173"/>
                <a:lumOff val="-1049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8" name="Rounded Rectangle 4">
              <a:extLst>
                <a:ext uri="{FF2B5EF4-FFF2-40B4-BE49-F238E27FC236}">
                  <a16:creationId xmlns:a16="http://schemas.microsoft.com/office/drawing/2014/main" id="{E58CB757-52F9-716E-FE82-E1E75323440F}"/>
                </a:ext>
              </a:extLst>
            </p:cNvPr>
            <p:cNvSpPr txBox="1"/>
            <p:nvPr/>
          </p:nvSpPr>
          <p:spPr>
            <a:xfrm>
              <a:off x="47519" y="12056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dirty="0">
                  <a:latin typeface="Segoe UI"/>
                  <a:cs typeface="Segoe UI"/>
                </a:rPr>
                <a:t>What a drug is.  What vaping is.</a:t>
              </a:r>
              <a:endParaRPr lang="en-GB" sz="2400" kern="1200" dirty="0">
                <a:latin typeface="Segoe UI" panose="020B0502040204020203" pitchFamily="34" charset="0"/>
                <a:cs typeface="Segoe UI" panose="020B0502040204020203" pitchFamily="34" charset="0"/>
              </a:endParaRPr>
            </a:p>
          </p:txBody>
        </p:sp>
      </p:grpSp>
      <p:grpSp>
        <p:nvGrpSpPr>
          <p:cNvPr id="9" name="Group 8">
            <a:extLst>
              <a:ext uri="{FF2B5EF4-FFF2-40B4-BE49-F238E27FC236}">
                <a16:creationId xmlns:a16="http://schemas.microsoft.com/office/drawing/2014/main" id="{E0BBDBEC-975C-22BC-EA26-2A23ED96217A}"/>
              </a:ext>
            </a:extLst>
          </p:cNvPr>
          <p:cNvGrpSpPr/>
          <p:nvPr/>
        </p:nvGrpSpPr>
        <p:grpSpPr>
          <a:xfrm>
            <a:off x="5372629" y="3194397"/>
            <a:ext cx="5917744" cy="973440"/>
            <a:chOff x="0" y="2281350"/>
            <a:chExt cx="5917744" cy="973440"/>
          </a:xfrm>
        </p:grpSpPr>
        <p:sp>
          <p:nvSpPr>
            <p:cNvPr id="10" name="Rounded Rectangle 9">
              <a:extLst>
                <a:ext uri="{FF2B5EF4-FFF2-40B4-BE49-F238E27FC236}">
                  <a16:creationId xmlns:a16="http://schemas.microsoft.com/office/drawing/2014/main" id="{7D3CFAF4-FB13-B2A1-0029-03A1F2A8A29B}"/>
                </a:ext>
              </a:extLst>
            </p:cNvPr>
            <p:cNvSpPr/>
            <p:nvPr/>
          </p:nvSpPr>
          <p:spPr>
            <a:xfrm>
              <a:off x="0" y="2281350"/>
              <a:ext cx="5917744" cy="973440"/>
            </a:xfrm>
            <a:prstGeom prst="roundRect">
              <a:avLst/>
            </a:prstGeom>
            <a:solidFill>
              <a:schemeClr val="accent4">
                <a:lumMod val="75000"/>
              </a:schemeClr>
            </a:solidFill>
            <a:ln>
              <a:solidFill>
                <a:schemeClr val="accent2"/>
              </a:solidFill>
            </a:ln>
          </p:spPr>
          <p:style>
            <a:lnRef idx="2">
              <a:schemeClr val="lt1">
                <a:hueOff val="0"/>
                <a:satOff val="0"/>
                <a:lumOff val="0"/>
                <a:alphaOff val="0"/>
              </a:schemeClr>
            </a:lnRef>
            <a:fillRef idx="1">
              <a:scrgbClr r="0" g="0" b="0"/>
            </a:fillRef>
            <a:effectRef idx="0">
              <a:schemeClr val="accent5">
                <a:hueOff val="180003"/>
                <a:satOff val="4346"/>
                <a:lumOff val="-20980"/>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1" name="Rounded Rectangle 4">
              <a:extLst>
                <a:ext uri="{FF2B5EF4-FFF2-40B4-BE49-F238E27FC236}">
                  <a16:creationId xmlns:a16="http://schemas.microsoft.com/office/drawing/2014/main" id="{887DBD36-D351-A778-A297-9CA89CBF1F29}"/>
                </a:ext>
              </a:extLst>
            </p:cNvPr>
            <p:cNvSpPr txBox="1"/>
            <p:nvPr/>
          </p:nvSpPr>
          <p:spPr>
            <a:xfrm>
              <a:off x="69348" y="2328869"/>
              <a:ext cx="5822706" cy="87840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dirty="0">
                  <a:latin typeface="Segoe UI"/>
                  <a:cs typeface="Segoe UI"/>
                </a:rPr>
                <a:t>How vaping can affect hearts, lungs and gums.</a:t>
              </a:r>
              <a:endParaRPr lang="en-GB" sz="2400" kern="1200" dirty="0">
                <a:latin typeface="Segoe UI" panose="020B0502040204020203" pitchFamily="34" charset="0"/>
                <a:cs typeface="Segoe UI" panose="020B0502040204020203" pitchFamily="34" charset="0"/>
              </a:endParaRPr>
            </a:p>
          </p:txBody>
        </p:sp>
      </p:grpSp>
      <p:grpSp>
        <p:nvGrpSpPr>
          <p:cNvPr id="12" name="Group 11">
            <a:extLst>
              <a:ext uri="{FF2B5EF4-FFF2-40B4-BE49-F238E27FC236}">
                <a16:creationId xmlns:a16="http://schemas.microsoft.com/office/drawing/2014/main" id="{32090B16-3030-E915-A51E-77B4A6759A98}"/>
              </a:ext>
            </a:extLst>
          </p:cNvPr>
          <p:cNvGrpSpPr/>
          <p:nvPr/>
        </p:nvGrpSpPr>
        <p:grpSpPr>
          <a:xfrm>
            <a:off x="5356823" y="4292393"/>
            <a:ext cx="5917744" cy="973440"/>
            <a:chOff x="0" y="3404550"/>
            <a:chExt cx="5917744" cy="973440"/>
          </a:xfrm>
        </p:grpSpPr>
        <p:sp>
          <p:nvSpPr>
            <p:cNvPr id="15" name="Rounded Rectangle 14">
              <a:extLst>
                <a:ext uri="{FF2B5EF4-FFF2-40B4-BE49-F238E27FC236}">
                  <a16:creationId xmlns:a16="http://schemas.microsoft.com/office/drawing/2014/main" id="{F9D58FC8-7D7A-8914-09CE-DC9D19891791}"/>
                </a:ext>
              </a:extLst>
            </p:cNvPr>
            <p:cNvSpPr/>
            <p:nvPr/>
          </p:nvSpPr>
          <p:spPr>
            <a:xfrm>
              <a:off x="0" y="3404550"/>
              <a:ext cx="5917744" cy="973440"/>
            </a:xfrm>
            <a:prstGeom prst="roundRect">
              <a:avLst/>
            </a:prstGeom>
            <a:solidFill>
              <a:srgbClr val="7030A0"/>
            </a:solidFill>
          </p:spPr>
          <p:style>
            <a:lnRef idx="2">
              <a:schemeClr val="lt1">
                <a:hueOff val="0"/>
                <a:satOff val="0"/>
                <a:lumOff val="0"/>
                <a:alphaOff val="0"/>
              </a:schemeClr>
            </a:lnRef>
            <a:fillRef idx="1">
              <a:scrgbClr r="0" g="0" b="0"/>
            </a:fillRef>
            <a:effectRef idx="0">
              <a:schemeClr val="accent5">
                <a:hueOff val="270005"/>
                <a:satOff val="6519"/>
                <a:lumOff val="-3147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16" name="Rounded Rectangle 4">
              <a:extLst>
                <a:ext uri="{FF2B5EF4-FFF2-40B4-BE49-F238E27FC236}">
                  <a16:creationId xmlns:a16="http://schemas.microsoft.com/office/drawing/2014/main" id="{5A67ACFE-2FEF-04F2-045D-379C0AB4496F}"/>
                </a:ext>
              </a:extLst>
            </p:cNvPr>
            <p:cNvSpPr txBox="1"/>
            <p:nvPr/>
          </p:nvSpPr>
          <p:spPr>
            <a:xfrm>
              <a:off x="47519" y="34520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dirty="0">
                  <a:latin typeface="Segoe UI"/>
                  <a:cs typeface="Segoe UI"/>
                </a:rPr>
                <a:t>How to decide if something is healthy.</a:t>
              </a:r>
              <a:endParaRPr lang="en-GB" sz="2400" kern="1200" dirty="0">
                <a:latin typeface="Segoe UI" panose="020B0502040204020203" pitchFamily="34" charset="0"/>
                <a:cs typeface="Segoe UI" panose="020B0502040204020203" pitchFamily="34" charset="0"/>
              </a:endParaRPr>
            </a:p>
          </p:txBody>
        </p:sp>
      </p:grpSp>
      <p:grpSp>
        <p:nvGrpSpPr>
          <p:cNvPr id="19" name="Group 18">
            <a:extLst>
              <a:ext uri="{FF2B5EF4-FFF2-40B4-BE49-F238E27FC236}">
                <a16:creationId xmlns:a16="http://schemas.microsoft.com/office/drawing/2014/main" id="{50200671-9815-B93B-B7DF-065D4BBEB458}"/>
              </a:ext>
            </a:extLst>
          </p:cNvPr>
          <p:cNvGrpSpPr/>
          <p:nvPr/>
        </p:nvGrpSpPr>
        <p:grpSpPr>
          <a:xfrm>
            <a:off x="5356823" y="5408184"/>
            <a:ext cx="5917744" cy="973440"/>
            <a:chOff x="0" y="4527750"/>
            <a:chExt cx="5917744" cy="973440"/>
          </a:xfrm>
        </p:grpSpPr>
        <p:sp>
          <p:nvSpPr>
            <p:cNvPr id="20" name="Rounded Rectangle 19">
              <a:extLst>
                <a:ext uri="{FF2B5EF4-FFF2-40B4-BE49-F238E27FC236}">
                  <a16:creationId xmlns:a16="http://schemas.microsoft.com/office/drawing/2014/main" id="{5CBFDCBF-233F-2D50-41C6-6ED7DA4DA7BC}"/>
                </a:ext>
              </a:extLst>
            </p:cNvPr>
            <p:cNvSpPr/>
            <p:nvPr/>
          </p:nvSpPr>
          <p:spPr>
            <a:xfrm>
              <a:off x="0" y="4527750"/>
              <a:ext cx="5917744" cy="973440"/>
            </a:xfrm>
            <a:prstGeom prst="roundRect">
              <a:avLst/>
            </a:prstGeom>
            <a:solidFill>
              <a:srgbClr val="0070C0"/>
            </a:solidFill>
          </p:spPr>
          <p:style>
            <a:lnRef idx="2">
              <a:schemeClr val="lt1">
                <a:hueOff val="0"/>
                <a:satOff val="0"/>
                <a:lumOff val="0"/>
                <a:alphaOff val="0"/>
              </a:schemeClr>
            </a:lnRef>
            <a:fillRef idx="1">
              <a:scrgbClr r="0" g="0" b="0"/>
            </a:fillRef>
            <a:effectRef idx="0">
              <a:schemeClr val="accent5">
                <a:hueOff val="360006"/>
                <a:satOff val="8692"/>
                <a:lumOff val="-41961"/>
                <a:alphaOff val="0"/>
              </a:schemeClr>
            </a:effectRef>
            <a:fontRef idx="minor">
              <a:schemeClr val="lt1"/>
            </a:fontRef>
          </p:style>
          <p:txBody>
            <a:bodyPr/>
            <a:lstStyle/>
            <a:p>
              <a:endParaRPr lang="en-US">
                <a:latin typeface="Segoe UI" panose="020B0502040204020203" pitchFamily="34" charset="0"/>
                <a:cs typeface="Segoe UI" panose="020B0502040204020203" pitchFamily="34" charset="0"/>
              </a:endParaRPr>
            </a:p>
          </p:txBody>
        </p:sp>
        <p:sp>
          <p:nvSpPr>
            <p:cNvPr id="22" name="Rounded Rectangle 4">
              <a:extLst>
                <a:ext uri="{FF2B5EF4-FFF2-40B4-BE49-F238E27FC236}">
                  <a16:creationId xmlns:a16="http://schemas.microsoft.com/office/drawing/2014/main" id="{CA1B5504-79C1-C30C-CFAB-3F2E1C72153E}"/>
                </a:ext>
              </a:extLst>
            </p:cNvPr>
            <p:cNvSpPr txBox="1"/>
            <p:nvPr/>
          </p:nvSpPr>
          <p:spPr>
            <a:xfrm>
              <a:off x="47519" y="4575269"/>
              <a:ext cx="5822706" cy="8784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GB" sz="2400" dirty="0">
                  <a:latin typeface="Segoe UI"/>
                  <a:cs typeface="Segoe UI"/>
                </a:rPr>
                <a:t>How to decide is something is safe.</a:t>
              </a:r>
              <a:endParaRPr lang="en-GB" sz="2400" kern="1200" dirty="0">
                <a:latin typeface="Segoe UI" panose="020B0502040204020203" pitchFamily="34" charset="0"/>
                <a:cs typeface="Segoe UI" panose="020B0502040204020203" pitchFamily="34" charset="0"/>
              </a:endParaRPr>
            </a:p>
          </p:txBody>
        </p:sp>
      </p:grpSp>
      <p:sp>
        <p:nvSpPr>
          <p:cNvPr id="29" name="Title 1">
            <a:extLst>
              <a:ext uri="{FF2B5EF4-FFF2-40B4-BE49-F238E27FC236}">
                <a16:creationId xmlns:a16="http://schemas.microsoft.com/office/drawing/2014/main" id="{C0A468FB-9AA0-268E-5C68-29967934665A}"/>
              </a:ext>
            </a:extLst>
          </p:cNvPr>
          <p:cNvSpPr txBox="1">
            <a:spLocks/>
          </p:cNvSpPr>
          <p:nvPr/>
        </p:nvSpPr>
        <p:spPr>
          <a:xfrm>
            <a:off x="0" y="1548384"/>
            <a:ext cx="3550817" cy="24958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3600" b="1" dirty="0">
                <a:solidFill>
                  <a:schemeClr val="bg1"/>
                </a:solidFill>
                <a:latin typeface="Arial"/>
                <a:cs typeface="Arial"/>
              </a:rPr>
              <a:t>What we will </a:t>
            </a:r>
            <a:r>
              <a:rPr lang="en-GB" sz="3600" b="1" dirty="0">
                <a:solidFill>
                  <a:schemeClr val="bg1"/>
                </a:solidFill>
                <a:latin typeface="Segoe UI"/>
                <a:cs typeface="Arial"/>
              </a:rPr>
              <a:t>learn</a:t>
            </a:r>
            <a:r>
              <a:rPr lang="en-GB" sz="3600" b="1" dirty="0">
                <a:solidFill>
                  <a:schemeClr val="bg1"/>
                </a:solidFill>
                <a:latin typeface="Arial"/>
                <a:cs typeface="Arial"/>
              </a:rPr>
              <a:t> about today</a:t>
            </a:r>
            <a:r>
              <a:rPr lang="en-GB" sz="3600" b="1" dirty="0">
                <a:latin typeface="Arial"/>
                <a:cs typeface="Arial"/>
              </a:rPr>
              <a:t> </a:t>
            </a:r>
            <a:r>
              <a:rPr lang="en-GB" sz="3600" b="1" dirty="0">
                <a:latin typeface="Aller"/>
              </a:rPr>
              <a:t> </a:t>
            </a:r>
            <a:br>
              <a:rPr lang="en-GB" sz="2000" dirty="0">
                <a:latin typeface="Aller" panose="02000503030000020004" pitchFamily="2" charset="77"/>
              </a:rPr>
            </a:br>
            <a:endParaRPr lang="en-GB" sz="2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8768465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D181E-C628-52E3-0BAD-D7573A021961}"/>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4BDD88FB-B9FE-796F-CEEE-DBFA9938CCEB}"/>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2700000" algn="tl" rotWithShape="0">
                    <a:prstClr val="black">
                      <a:alpha val="40000"/>
                    </a:prstClr>
                  </a:outerShdw>
                </a:effectLst>
                <a:ea typeface="+mn-lt"/>
                <a:cs typeface="+mn-lt"/>
              </a:rPr>
              <a:t>Vaping</a:t>
            </a:r>
            <a:endParaRPr lang="en-US" dirty="0"/>
          </a:p>
        </p:txBody>
      </p:sp>
      <p:pic>
        <p:nvPicPr>
          <p:cNvPr id="3" name="Picture 2">
            <a:extLst>
              <a:ext uri="{FF2B5EF4-FFF2-40B4-BE49-F238E27FC236}">
                <a16:creationId xmlns:a16="http://schemas.microsoft.com/office/drawing/2014/main" id="{CC22CEBA-3FDB-AD3E-A4A5-9D235E4B2C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408153" y="1328317"/>
            <a:ext cx="5375694" cy="5392803"/>
          </a:xfrm>
          <a:prstGeom prst="rect">
            <a:avLst/>
          </a:prstGeom>
        </p:spPr>
      </p:pic>
      <p:pic>
        <p:nvPicPr>
          <p:cNvPr id="4" name="Picture 3" descr="A colorful rectangular sign with black text&#10;&#10;AI-generated content may be incorrect.">
            <a:extLst>
              <a:ext uri="{FF2B5EF4-FFF2-40B4-BE49-F238E27FC236}">
                <a16:creationId xmlns:a16="http://schemas.microsoft.com/office/drawing/2014/main" id="{C56B9D36-213C-D583-D87E-06C60CC53B25}"/>
              </a:ext>
            </a:extLst>
          </p:cNvPr>
          <p:cNvPicPr>
            <a:picLocks noChangeAspect="1"/>
          </p:cNvPicPr>
          <p:nvPr/>
        </p:nvPicPr>
        <p:blipFill>
          <a:blip r:embed="rId5"/>
          <a:stretch>
            <a:fillRect/>
          </a:stretch>
        </p:blipFill>
        <p:spPr>
          <a:xfrm>
            <a:off x="231471" y="4412"/>
            <a:ext cx="1415444" cy="1038226"/>
          </a:xfrm>
          <a:prstGeom prst="rect">
            <a:avLst/>
          </a:prstGeom>
        </p:spPr>
      </p:pic>
    </p:spTree>
    <p:extLst>
      <p:ext uri="{BB962C8B-B14F-4D97-AF65-F5344CB8AC3E}">
        <p14:creationId xmlns:p14="http://schemas.microsoft.com/office/powerpoint/2010/main" val="3210463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D31A4-E2BF-36FB-770B-8F31F259AD85}"/>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1BCEE3B3-7E11-C29F-2448-8C54C9B68527}"/>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2700000" algn="tl" rotWithShape="0">
                    <a:prstClr val="black">
                      <a:alpha val="40000"/>
                    </a:prstClr>
                  </a:outerShdw>
                </a:effectLst>
                <a:ea typeface="+mn-lt"/>
                <a:cs typeface="+mn-lt"/>
              </a:rPr>
              <a:t>Drinking A Fizzy Drink</a:t>
            </a:r>
            <a:endParaRPr lang="en-US" dirty="0"/>
          </a:p>
        </p:txBody>
      </p:sp>
      <p:pic>
        <p:nvPicPr>
          <p:cNvPr id="3" name="Picture 2" descr="A colorful rectangular sign with black text&#10;&#10;AI-generated content may be incorrect.">
            <a:extLst>
              <a:ext uri="{FF2B5EF4-FFF2-40B4-BE49-F238E27FC236}">
                <a16:creationId xmlns:a16="http://schemas.microsoft.com/office/drawing/2014/main" id="{18229213-C72A-8666-3BC9-3AB25428FB45}"/>
              </a:ext>
            </a:extLst>
          </p:cNvPr>
          <p:cNvPicPr>
            <a:picLocks noChangeAspect="1"/>
          </p:cNvPicPr>
          <p:nvPr/>
        </p:nvPicPr>
        <p:blipFill>
          <a:blip r:embed="rId3"/>
          <a:stretch>
            <a:fillRect/>
          </a:stretch>
        </p:blipFill>
        <p:spPr>
          <a:xfrm>
            <a:off x="231471" y="4412"/>
            <a:ext cx="1415444" cy="1038226"/>
          </a:xfrm>
          <a:prstGeom prst="rect">
            <a:avLst/>
          </a:prstGeom>
        </p:spPr>
      </p:pic>
      <p:pic>
        <p:nvPicPr>
          <p:cNvPr id="2" name="Picture 1">
            <a:extLst>
              <a:ext uri="{FF2B5EF4-FFF2-40B4-BE49-F238E27FC236}">
                <a16:creationId xmlns:a16="http://schemas.microsoft.com/office/drawing/2014/main" id="{8BE73B2B-0C5B-17AA-4E6B-A2955DE423CD}"/>
              </a:ext>
            </a:extLst>
          </p:cNvPr>
          <p:cNvPicPr>
            <a:picLocks noChangeAspect="1"/>
          </p:cNvPicPr>
          <p:nvPr/>
        </p:nvPicPr>
        <p:blipFill>
          <a:blip r:embed="rId4"/>
          <a:stretch>
            <a:fillRect/>
          </a:stretch>
        </p:blipFill>
        <p:spPr>
          <a:xfrm>
            <a:off x="3222458" y="1110916"/>
            <a:ext cx="5747084" cy="5747084"/>
          </a:xfrm>
          <a:prstGeom prst="rect">
            <a:avLst/>
          </a:prstGeom>
        </p:spPr>
      </p:pic>
    </p:spTree>
    <p:extLst>
      <p:ext uri="{BB962C8B-B14F-4D97-AF65-F5344CB8AC3E}">
        <p14:creationId xmlns:p14="http://schemas.microsoft.com/office/powerpoint/2010/main" val="1601120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84098-F6A9-3A21-63B6-2725309E0E2F}"/>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A00FD8E4-8824-87DB-998D-88E85310E901}"/>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2700000" algn="tl" rotWithShape="0">
                    <a:prstClr val="black">
                      <a:alpha val="40000"/>
                    </a:prstClr>
                  </a:outerShdw>
                </a:effectLst>
              </a:rPr>
              <a:t>Gaming</a:t>
            </a:r>
            <a:endParaRPr lang="en-US" dirty="0"/>
          </a:p>
        </p:txBody>
      </p:sp>
      <p:pic>
        <p:nvPicPr>
          <p:cNvPr id="2" name="Picture 1" descr="A child wearing headphones and using a computer&#10;&#10;AI-generated content may be incorrect.">
            <a:extLst>
              <a:ext uri="{FF2B5EF4-FFF2-40B4-BE49-F238E27FC236}">
                <a16:creationId xmlns:a16="http://schemas.microsoft.com/office/drawing/2014/main" id="{CA337C55-AF4C-28BE-6C1C-E9259D127AF4}"/>
              </a:ext>
            </a:extLst>
          </p:cNvPr>
          <p:cNvPicPr>
            <a:picLocks noChangeAspect="1"/>
          </p:cNvPicPr>
          <p:nvPr/>
        </p:nvPicPr>
        <p:blipFill>
          <a:blip r:embed="rId3"/>
          <a:stretch>
            <a:fillRect/>
          </a:stretch>
        </p:blipFill>
        <p:spPr>
          <a:xfrm>
            <a:off x="3321485" y="1076359"/>
            <a:ext cx="5549030" cy="5610305"/>
          </a:xfrm>
          <a:prstGeom prst="rect">
            <a:avLst/>
          </a:prstGeom>
        </p:spPr>
      </p:pic>
      <p:pic>
        <p:nvPicPr>
          <p:cNvPr id="4" name="Picture 3" descr="A colorful rectangular sign with black text&#10;&#10;AI-generated content may be incorrect.">
            <a:extLst>
              <a:ext uri="{FF2B5EF4-FFF2-40B4-BE49-F238E27FC236}">
                <a16:creationId xmlns:a16="http://schemas.microsoft.com/office/drawing/2014/main" id="{79E15E03-A4ED-FA08-BF8F-440404A25EA4}"/>
              </a:ext>
            </a:extLst>
          </p:cNvPr>
          <p:cNvPicPr>
            <a:picLocks noChangeAspect="1"/>
          </p:cNvPicPr>
          <p:nvPr/>
        </p:nvPicPr>
        <p:blipFill>
          <a:blip r:embed="rId4"/>
          <a:stretch>
            <a:fillRect/>
          </a:stretch>
        </p:blipFill>
        <p:spPr>
          <a:xfrm>
            <a:off x="231471" y="4412"/>
            <a:ext cx="1415444" cy="1038226"/>
          </a:xfrm>
          <a:prstGeom prst="rect">
            <a:avLst/>
          </a:prstGeom>
        </p:spPr>
      </p:pic>
    </p:spTree>
    <p:extLst>
      <p:ext uri="{BB962C8B-B14F-4D97-AF65-F5344CB8AC3E}">
        <p14:creationId xmlns:p14="http://schemas.microsoft.com/office/powerpoint/2010/main" val="4190993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90FCB-D685-1898-E40C-91827C96B14F}"/>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7F1D7E95-B070-CBB0-CC5C-F575399B37E3}"/>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2700000" algn="tl" rotWithShape="0">
                    <a:prstClr val="black">
                      <a:alpha val="40000"/>
                    </a:prstClr>
                  </a:outerShdw>
                </a:effectLst>
                <a:ea typeface="+mn-lt"/>
                <a:cs typeface="+mn-lt"/>
              </a:rPr>
              <a:t>Cleaning your teeth</a:t>
            </a:r>
            <a:endParaRPr lang="en-US" dirty="0"/>
          </a:p>
        </p:txBody>
      </p:sp>
      <p:pic>
        <p:nvPicPr>
          <p:cNvPr id="3" name="Picture 2" descr="A cartoon of a child brushing his teeth&#10;&#10;AI-generated content may be incorrect.">
            <a:extLst>
              <a:ext uri="{FF2B5EF4-FFF2-40B4-BE49-F238E27FC236}">
                <a16:creationId xmlns:a16="http://schemas.microsoft.com/office/drawing/2014/main" id="{DC3448B1-8AE5-CD87-D5EB-AFC6AE000B9B}"/>
              </a:ext>
            </a:extLst>
          </p:cNvPr>
          <p:cNvPicPr>
            <a:picLocks noChangeAspect="1"/>
          </p:cNvPicPr>
          <p:nvPr/>
        </p:nvPicPr>
        <p:blipFill>
          <a:blip r:embed="rId3"/>
          <a:srcRect r="3367" b="6308"/>
          <a:stretch>
            <a:fillRect/>
          </a:stretch>
        </p:blipFill>
        <p:spPr>
          <a:xfrm>
            <a:off x="3591682" y="1297881"/>
            <a:ext cx="5008635" cy="5322893"/>
          </a:xfrm>
          <a:prstGeom prst="rect">
            <a:avLst/>
          </a:prstGeom>
        </p:spPr>
      </p:pic>
      <p:pic>
        <p:nvPicPr>
          <p:cNvPr id="4" name="Picture 3" descr="A colorful rectangular sign with black text&#10;&#10;AI-generated content may be incorrect.">
            <a:extLst>
              <a:ext uri="{FF2B5EF4-FFF2-40B4-BE49-F238E27FC236}">
                <a16:creationId xmlns:a16="http://schemas.microsoft.com/office/drawing/2014/main" id="{E98AB8A8-E2A3-9F7B-0764-8B42558CDA5A}"/>
              </a:ext>
            </a:extLst>
          </p:cNvPr>
          <p:cNvPicPr>
            <a:picLocks noChangeAspect="1"/>
          </p:cNvPicPr>
          <p:nvPr/>
        </p:nvPicPr>
        <p:blipFill>
          <a:blip r:embed="rId4"/>
          <a:stretch>
            <a:fillRect/>
          </a:stretch>
        </p:blipFill>
        <p:spPr>
          <a:xfrm>
            <a:off x="231471" y="4412"/>
            <a:ext cx="1415444" cy="1038226"/>
          </a:xfrm>
          <a:prstGeom prst="rect">
            <a:avLst/>
          </a:prstGeom>
        </p:spPr>
      </p:pic>
    </p:spTree>
    <p:extLst>
      <p:ext uri="{BB962C8B-B14F-4D97-AF65-F5344CB8AC3E}">
        <p14:creationId xmlns:p14="http://schemas.microsoft.com/office/powerpoint/2010/main" val="729153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B9401-DF6F-470D-DE84-58B2F98EFB9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03BB9F6-1513-E5D9-D5E3-41D68F9C1231}"/>
              </a:ext>
            </a:extLst>
          </p:cNvPr>
          <p:cNvSpPr txBox="1">
            <a:spLocks/>
          </p:cNvSpPr>
          <p:nvPr/>
        </p:nvSpPr>
        <p:spPr>
          <a:xfrm>
            <a:off x="0" y="-104617"/>
            <a:ext cx="12192000" cy="1093445"/>
          </a:xfrm>
          <a:prstGeom prst="rect">
            <a:avLst/>
          </a:prstGeom>
          <a:solidFill>
            <a:srgbClr val="ED7D3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dirty="0">
                <a:solidFill>
                  <a:schemeClr val="bg1"/>
                </a:solidFill>
                <a:effectLst>
                  <a:outerShdw blurRad="50800" dist="38100" dir="2700000" algn="tl" rotWithShape="0">
                    <a:prstClr val="black">
                      <a:alpha val="40000"/>
                    </a:prstClr>
                  </a:outerShdw>
                </a:effectLst>
                <a:latin typeface="Arial"/>
                <a:cs typeface="Arial"/>
              </a:rPr>
              <a:t>We are learning…</a:t>
            </a:r>
            <a:endParaRPr lang="en-US" dirty="0">
              <a:solidFill>
                <a:schemeClr val="bg1"/>
              </a:solidFill>
            </a:endParaRPr>
          </a:p>
        </p:txBody>
      </p:sp>
      <p:sp>
        <p:nvSpPr>
          <p:cNvPr id="2" name="TextBox 1">
            <a:extLst>
              <a:ext uri="{FF2B5EF4-FFF2-40B4-BE49-F238E27FC236}">
                <a16:creationId xmlns:a16="http://schemas.microsoft.com/office/drawing/2014/main" id="{BE8EDDAC-9F6C-10D4-1669-CE5ABDB9E278}"/>
              </a:ext>
            </a:extLst>
          </p:cNvPr>
          <p:cNvSpPr txBox="1"/>
          <p:nvPr/>
        </p:nvSpPr>
        <p:spPr>
          <a:xfrm>
            <a:off x="267421" y="1489493"/>
            <a:ext cx="11657160" cy="4536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dirty="0">
                <a:latin typeface="Segoe UI" panose="020B0502040204020203" pitchFamily="34" charset="0"/>
                <a:ea typeface="+mn-lt"/>
                <a:cs typeface="Segoe UI" panose="020B0502040204020203" pitchFamily="34" charset="0"/>
              </a:rPr>
              <a:t>Tools to help us make healthy choices.  </a:t>
            </a:r>
          </a:p>
          <a:p>
            <a:pPr>
              <a:lnSpc>
                <a:spcPct val="150000"/>
              </a:lnSpc>
              <a:buFont typeface="Arial"/>
              <a:buChar char="•"/>
            </a:pPr>
            <a:endParaRPr lang="en-US" sz="2800" dirty="0">
              <a:latin typeface="Segoe UI" panose="020B0502040204020203" pitchFamily="34" charset="0"/>
              <a:ea typeface="+mn-lt"/>
              <a:cs typeface="Segoe UI" panose="020B0502040204020203" pitchFamily="34" charset="0"/>
            </a:endParaRPr>
          </a:p>
          <a:p>
            <a:pPr>
              <a:lnSpc>
                <a:spcPct val="150000"/>
              </a:lnSpc>
            </a:pPr>
            <a:r>
              <a:rPr lang="en-US" sz="2800" dirty="0">
                <a:latin typeface="Segoe UI" panose="020B0502040204020203" pitchFamily="34" charset="0"/>
                <a:ea typeface="+mn-lt"/>
                <a:cs typeface="Segoe UI" panose="020B0502040204020203" pitchFamily="34" charset="0"/>
              </a:rPr>
              <a:t>How being in charge of our choices can help us feel </a:t>
            </a:r>
            <a:r>
              <a:rPr lang="en-US" sz="2800" b="1" dirty="0">
                <a:latin typeface="Segoe UI" panose="020B0502040204020203" pitchFamily="34" charset="0"/>
                <a:ea typeface="+mn-lt"/>
                <a:cs typeface="Segoe UI" panose="020B0502040204020203" pitchFamily="34" charset="0"/>
              </a:rPr>
              <a:t>strong, focused, and happy</a:t>
            </a:r>
            <a:r>
              <a:rPr lang="en-US" sz="2800" dirty="0">
                <a:latin typeface="Segoe UI" panose="020B0502040204020203" pitchFamily="34" charset="0"/>
                <a:ea typeface="+mn-lt"/>
                <a:cs typeface="Segoe UI" panose="020B0502040204020203" pitchFamily="34" charset="0"/>
              </a:rPr>
              <a:t>.</a:t>
            </a:r>
          </a:p>
          <a:p>
            <a:pPr>
              <a:lnSpc>
                <a:spcPct val="150000"/>
              </a:lnSpc>
              <a:buFont typeface="Arial"/>
              <a:buChar char="•"/>
            </a:pPr>
            <a:endParaRPr lang="en-US" sz="2800" dirty="0">
              <a:latin typeface="Segoe UI" panose="020B0502040204020203" pitchFamily="34" charset="0"/>
              <a:cs typeface="Segoe UI" panose="020B0502040204020203" pitchFamily="34" charset="0"/>
            </a:endParaRPr>
          </a:p>
          <a:p>
            <a:pPr>
              <a:lnSpc>
                <a:spcPct val="150000"/>
              </a:lnSpc>
            </a:pPr>
            <a:r>
              <a:rPr lang="en-US" sz="2800" dirty="0">
                <a:latin typeface="Segoe UI" panose="020B0502040204020203" pitchFamily="34" charset="0"/>
                <a:ea typeface="+mn-lt"/>
                <a:cs typeface="Segoe UI" panose="020B0502040204020203" pitchFamily="34" charset="0"/>
              </a:rPr>
              <a:t>The importance of being able to recognise </a:t>
            </a:r>
            <a:r>
              <a:rPr lang="en-US" sz="2800" b="1" dirty="0">
                <a:latin typeface="Segoe UI" panose="020B0502040204020203" pitchFamily="34" charset="0"/>
                <a:ea typeface="+mn-lt"/>
                <a:cs typeface="Segoe UI" panose="020B0502040204020203" pitchFamily="34" charset="0"/>
              </a:rPr>
              <a:t>unhealthy choices</a:t>
            </a:r>
            <a:r>
              <a:rPr lang="en-US" sz="2800" dirty="0">
                <a:latin typeface="Segoe UI" panose="020B0502040204020203" pitchFamily="34" charset="0"/>
                <a:ea typeface="+mn-lt"/>
                <a:cs typeface="Segoe UI" panose="020B0502040204020203" pitchFamily="34" charset="0"/>
              </a:rPr>
              <a:t> and understand how they can </a:t>
            </a:r>
            <a:r>
              <a:rPr lang="en-US" sz="2800" b="1" dirty="0">
                <a:latin typeface="Segoe UI" panose="020B0502040204020203" pitchFamily="34" charset="0"/>
                <a:ea typeface="+mn-lt"/>
                <a:cs typeface="Segoe UI" panose="020B0502040204020203" pitchFamily="34" charset="0"/>
              </a:rPr>
              <a:t>affect our bodies and minds</a:t>
            </a:r>
            <a:r>
              <a:rPr lang="en-US" sz="2800" dirty="0">
                <a:latin typeface="Segoe UI" panose="020B0502040204020203" pitchFamily="34" charset="0"/>
                <a:ea typeface="+mn-lt"/>
                <a:cs typeface="Segoe UI" panose="020B0502040204020203" pitchFamily="34" charset="0"/>
              </a:rPr>
              <a:t>.</a:t>
            </a:r>
          </a:p>
        </p:txBody>
      </p:sp>
      <p:pic>
        <p:nvPicPr>
          <p:cNvPr id="4" name="Picture 3" descr="A colorful rectangular sign with black text&#10;&#10;AI-generated content may be incorrect.">
            <a:extLst>
              <a:ext uri="{FF2B5EF4-FFF2-40B4-BE49-F238E27FC236}">
                <a16:creationId xmlns:a16="http://schemas.microsoft.com/office/drawing/2014/main" id="{06B89BC1-C2D2-84D1-E704-B01A7E33A980}"/>
              </a:ext>
            </a:extLst>
          </p:cNvPr>
          <p:cNvPicPr>
            <a:picLocks noChangeAspect="1"/>
          </p:cNvPicPr>
          <p:nvPr/>
        </p:nvPicPr>
        <p:blipFill>
          <a:blip r:embed="rId3"/>
          <a:stretch>
            <a:fillRect/>
          </a:stretch>
        </p:blipFill>
        <p:spPr>
          <a:xfrm>
            <a:off x="231471" y="4412"/>
            <a:ext cx="1415444" cy="1038226"/>
          </a:xfrm>
          <a:prstGeom prst="rect">
            <a:avLst/>
          </a:prstGeom>
        </p:spPr>
      </p:pic>
    </p:spTree>
    <p:extLst>
      <p:ext uri="{BB962C8B-B14F-4D97-AF65-F5344CB8AC3E}">
        <p14:creationId xmlns:p14="http://schemas.microsoft.com/office/powerpoint/2010/main" val="233559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A9730-D2A4-5E76-2A66-170D3679BD72}"/>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500F7EC1-292F-650C-FF6A-267CFE29996B}"/>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2700000" algn="tl" rotWithShape="0">
                    <a:prstClr val="black">
                      <a:alpha val="40000"/>
                    </a:prstClr>
                  </a:outerShdw>
                </a:effectLst>
                <a:ea typeface="+mn-lt"/>
                <a:cs typeface="+mn-lt"/>
              </a:rPr>
              <a:t>Healthy/Unhealthy: How do we know?</a:t>
            </a:r>
            <a:endParaRPr lang="en-US" dirty="0"/>
          </a:p>
        </p:txBody>
      </p:sp>
      <p:sp>
        <p:nvSpPr>
          <p:cNvPr id="10" name="Oval 9">
            <a:extLst>
              <a:ext uri="{FF2B5EF4-FFF2-40B4-BE49-F238E27FC236}">
                <a16:creationId xmlns:a16="http://schemas.microsoft.com/office/drawing/2014/main" id="{A163CD03-8CE4-99DA-9B6B-56551EE7173C}"/>
              </a:ext>
            </a:extLst>
          </p:cNvPr>
          <p:cNvSpPr/>
          <p:nvPr/>
        </p:nvSpPr>
        <p:spPr>
          <a:xfrm>
            <a:off x="288036" y="1129512"/>
            <a:ext cx="686794" cy="62226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4000" b="1" dirty="0"/>
          </a:p>
        </p:txBody>
      </p:sp>
      <p:sp>
        <p:nvSpPr>
          <p:cNvPr id="12" name="Oval 11">
            <a:extLst>
              <a:ext uri="{FF2B5EF4-FFF2-40B4-BE49-F238E27FC236}">
                <a16:creationId xmlns:a16="http://schemas.microsoft.com/office/drawing/2014/main" id="{549D1DAC-D67A-C929-0A86-0DAB5E605239}"/>
              </a:ext>
            </a:extLst>
          </p:cNvPr>
          <p:cNvSpPr/>
          <p:nvPr/>
        </p:nvSpPr>
        <p:spPr>
          <a:xfrm>
            <a:off x="288035" y="1775275"/>
            <a:ext cx="686794" cy="622269"/>
          </a:xfrm>
          <a:prstGeom prst="ellipse">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4000" b="1" dirty="0"/>
          </a:p>
        </p:txBody>
      </p:sp>
      <p:sp>
        <p:nvSpPr>
          <p:cNvPr id="16" name="Oval 15">
            <a:extLst>
              <a:ext uri="{FF2B5EF4-FFF2-40B4-BE49-F238E27FC236}">
                <a16:creationId xmlns:a16="http://schemas.microsoft.com/office/drawing/2014/main" id="{B39B1407-E27B-E6EC-A666-9290A5A16F3D}"/>
              </a:ext>
            </a:extLst>
          </p:cNvPr>
          <p:cNvSpPr/>
          <p:nvPr/>
        </p:nvSpPr>
        <p:spPr>
          <a:xfrm>
            <a:off x="288035" y="2421037"/>
            <a:ext cx="686794" cy="622269"/>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4000" b="1" dirty="0"/>
          </a:p>
        </p:txBody>
      </p:sp>
      <p:sp>
        <p:nvSpPr>
          <p:cNvPr id="18" name="Rectangle: Rounded Corners 17">
            <a:extLst>
              <a:ext uri="{FF2B5EF4-FFF2-40B4-BE49-F238E27FC236}">
                <a16:creationId xmlns:a16="http://schemas.microsoft.com/office/drawing/2014/main" id="{BC7321EE-0233-9968-74D3-163FD4237BBA}"/>
              </a:ext>
            </a:extLst>
          </p:cNvPr>
          <p:cNvSpPr/>
          <p:nvPr/>
        </p:nvSpPr>
        <p:spPr>
          <a:xfrm>
            <a:off x="193677" y="1097505"/>
            <a:ext cx="903828" cy="2001334"/>
          </a:xfrm>
          <a:prstGeom prst="round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9" name="Picture 18" descr="A white oval with purple edges&#10;&#10;Description automatically generated">
            <a:extLst>
              <a:ext uri="{FF2B5EF4-FFF2-40B4-BE49-F238E27FC236}">
                <a16:creationId xmlns:a16="http://schemas.microsoft.com/office/drawing/2014/main" id="{1BAA077E-2A26-E5D7-F9E4-1142E2E325B5}"/>
              </a:ext>
            </a:extLst>
          </p:cNvPr>
          <p:cNvPicPr>
            <a:picLocks noChangeAspect="1"/>
          </p:cNvPicPr>
          <p:nvPr/>
        </p:nvPicPr>
        <p:blipFill>
          <a:blip r:embed="rId3"/>
          <a:stretch>
            <a:fillRect/>
          </a:stretch>
        </p:blipFill>
        <p:spPr>
          <a:xfrm>
            <a:off x="8257277" y="4784764"/>
            <a:ext cx="3367070" cy="1885005"/>
          </a:xfrm>
          <a:prstGeom prst="rect">
            <a:avLst/>
          </a:prstGeom>
        </p:spPr>
      </p:pic>
      <p:pic>
        <p:nvPicPr>
          <p:cNvPr id="21" name="Picture 20" descr="A white oval with purple edges&#10;&#10;Description automatically generated">
            <a:extLst>
              <a:ext uri="{FF2B5EF4-FFF2-40B4-BE49-F238E27FC236}">
                <a16:creationId xmlns:a16="http://schemas.microsoft.com/office/drawing/2014/main" id="{B2AB93A9-2D56-4135-F387-D32292707AEF}"/>
              </a:ext>
            </a:extLst>
          </p:cNvPr>
          <p:cNvPicPr>
            <a:picLocks noChangeAspect="1"/>
          </p:cNvPicPr>
          <p:nvPr/>
        </p:nvPicPr>
        <p:blipFill>
          <a:blip r:embed="rId3"/>
          <a:stretch>
            <a:fillRect/>
          </a:stretch>
        </p:blipFill>
        <p:spPr>
          <a:xfrm>
            <a:off x="1171482" y="1741007"/>
            <a:ext cx="4335714" cy="2001243"/>
          </a:xfrm>
          <a:prstGeom prst="rect">
            <a:avLst/>
          </a:prstGeom>
        </p:spPr>
      </p:pic>
      <p:pic>
        <p:nvPicPr>
          <p:cNvPr id="23" name="Picture 22" descr="A white oval with purple edges&#10;&#10;Description automatically generated">
            <a:extLst>
              <a:ext uri="{FF2B5EF4-FFF2-40B4-BE49-F238E27FC236}">
                <a16:creationId xmlns:a16="http://schemas.microsoft.com/office/drawing/2014/main" id="{4786CF1C-701F-4557-7C11-7EB74803D68F}"/>
              </a:ext>
            </a:extLst>
          </p:cNvPr>
          <p:cNvPicPr>
            <a:picLocks noChangeAspect="1"/>
          </p:cNvPicPr>
          <p:nvPr/>
        </p:nvPicPr>
        <p:blipFill>
          <a:blip r:embed="rId3"/>
          <a:stretch>
            <a:fillRect/>
          </a:stretch>
        </p:blipFill>
        <p:spPr>
          <a:xfrm>
            <a:off x="420366" y="4784764"/>
            <a:ext cx="3367070" cy="1885005"/>
          </a:xfrm>
          <a:prstGeom prst="rect">
            <a:avLst/>
          </a:prstGeom>
        </p:spPr>
      </p:pic>
      <p:pic>
        <p:nvPicPr>
          <p:cNvPr id="27" name="Picture 26" descr="A white oval with purple edges&#10;&#10;Description automatically generated">
            <a:extLst>
              <a:ext uri="{FF2B5EF4-FFF2-40B4-BE49-F238E27FC236}">
                <a16:creationId xmlns:a16="http://schemas.microsoft.com/office/drawing/2014/main" id="{1F08E531-BF6F-7B4C-6D70-FB5E11A392FA}"/>
              </a:ext>
            </a:extLst>
          </p:cNvPr>
          <p:cNvPicPr>
            <a:picLocks noChangeAspect="1"/>
          </p:cNvPicPr>
          <p:nvPr/>
        </p:nvPicPr>
        <p:blipFill>
          <a:blip r:embed="rId3"/>
          <a:stretch>
            <a:fillRect/>
          </a:stretch>
        </p:blipFill>
        <p:spPr>
          <a:xfrm>
            <a:off x="3670459" y="4249499"/>
            <a:ext cx="3987002" cy="1768769"/>
          </a:xfrm>
          <a:prstGeom prst="rect">
            <a:avLst/>
          </a:prstGeom>
        </p:spPr>
      </p:pic>
      <p:pic>
        <p:nvPicPr>
          <p:cNvPr id="29" name="Picture 28" descr="A white oval with purple edges&#10;&#10;Description automatically generated">
            <a:extLst>
              <a:ext uri="{FF2B5EF4-FFF2-40B4-BE49-F238E27FC236}">
                <a16:creationId xmlns:a16="http://schemas.microsoft.com/office/drawing/2014/main" id="{EB96087F-B550-B876-F7C1-057B549D5448}"/>
              </a:ext>
            </a:extLst>
          </p:cNvPr>
          <p:cNvPicPr>
            <a:picLocks noChangeAspect="1"/>
          </p:cNvPicPr>
          <p:nvPr/>
        </p:nvPicPr>
        <p:blipFill>
          <a:blip r:embed="rId3"/>
          <a:stretch>
            <a:fillRect/>
          </a:stretch>
        </p:blipFill>
        <p:spPr>
          <a:xfrm>
            <a:off x="7856286" y="2530552"/>
            <a:ext cx="4335714" cy="2001243"/>
          </a:xfrm>
          <a:prstGeom prst="rect">
            <a:avLst/>
          </a:prstGeom>
        </p:spPr>
      </p:pic>
      <p:pic>
        <p:nvPicPr>
          <p:cNvPr id="31" name="Picture 30" descr="A white oval with purple edges&#10;&#10;Description automatically generated">
            <a:extLst>
              <a:ext uri="{FF2B5EF4-FFF2-40B4-BE49-F238E27FC236}">
                <a16:creationId xmlns:a16="http://schemas.microsoft.com/office/drawing/2014/main" id="{FE0B24FE-1459-9659-1EC8-10C419685DCC}"/>
              </a:ext>
            </a:extLst>
          </p:cNvPr>
          <p:cNvPicPr>
            <a:picLocks noChangeAspect="1"/>
          </p:cNvPicPr>
          <p:nvPr/>
        </p:nvPicPr>
        <p:blipFill>
          <a:blip r:embed="rId3"/>
          <a:stretch>
            <a:fillRect/>
          </a:stretch>
        </p:blipFill>
        <p:spPr>
          <a:xfrm>
            <a:off x="5622391" y="933250"/>
            <a:ext cx="3500860" cy="1952970"/>
          </a:xfrm>
          <a:prstGeom prst="rect">
            <a:avLst/>
          </a:prstGeom>
        </p:spPr>
      </p:pic>
      <p:sp>
        <p:nvSpPr>
          <p:cNvPr id="3" name="TextBox 2">
            <a:extLst>
              <a:ext uri="{FF2B5EF4-FFF2-40B4-BE49-F238E27FC236}">
                <a16:creationId xmlns:a16="http://schemas.microsoft.com/office/drawing/2014/main" id="{E5CE3A3D-B21C-70F4-1DC9-2B05095D99D6}"/>
              </a:ext>
            </a:extLst>
          </p:cNvPr>
          <p:cNvSpPr txBox="1"/>
          <p:nvPr/>
        </p:nvSpPr>
        <p:spPr>
          <a:xfrm>
            <a:off x="1796464" y="2316672"/>
            <a:ext cx="2720566" cy="830997"/>
          </a:xfrm>
          <a:prstGeom prst="rect">
            <a:avLst/>
          </a:prstGeom>
          <a:noFill/>
        </p:spPr>
        <p:txBody>
          <a:bodyPr wrap="square" rtlCol="0">
            <a:spAutoFit/>
          </a:bodyPr>
          <a:lstStyle/>
          <a:p>
            <a:r>
              <a:rPr lang="en-GB" sz="2400" dirty="0"/>
              <a:t>It is healthy if you have balance</a:t>
            </a:r>
          </a:p>
        </p:txBody>
      </p:sp>
      <p:sp>
        <p:nvSpPr>
          <p:cNvPr id="4" name="TextBox 3">
            <a:extLst>
              <a:ext uri="{FF2B5EF4-FFF2-40B4-BE49-F238E27FC236}">
                <a16:creationId xmlns:a16="http://schemas.microsoft.com/office/drawing/2014/main" id="{96CECDB3-D2E6-CF21-48A9-F9FC3D01BDB3}"/>
              </a:ext>
            </a:extLst>
          </p:cNvPr>
          <p:cNvSpPr txBox="1"/>
          <p:nvPr/>
        </p:nvSpPr>
        <p:spPr>
          <a:xfrm>
            <a:off x="5908084" y="1367002"/>
            <a:ext cx="2720566" cy="830997"/>
          </a:xfrm>
          <a:prstGeom prst="rect">
            <a:avLst/>
          </a:prstGeom>
          <a:noFill/>
        </p:spPr>
        <p:txBody>
          <a:bodyPr wrap="square" rtlCol="0">
            <a:spAutoFit/>
          </a:bodyPr>
          <a:lstStyle/>
          <a:p>
            <a:r>
              <a:rPr lang="en-GB" sz="2400" dirty="0"/>
              <a:t>Do you know what is inside something?</a:t>
            </a:r>
          </a:p>
        </p:txBody>
      </p:sp>
      <p:sp>
        <p:nvSpPr>
          <p:cNvPr id="5" name="TextBox 4">
            <a:extLst>
              <a:ext uri="{FF2B5EF4-FFF2-40B4-BE49-F238E27FC236}">
                <a16:creationId xmlns:a16="http://schemas.microsoft.com/office/drawing/2014/main" id="{6CFD9490-7671-AB89-1A7F-CD192F525E17}"/>
              </a:ext>
            </a:extLst>
          </p:cNvPr>
          <p:cNvSpPr txBox="1"/>
          <p:nvPr/>
        </p:nvSpPr>
        <p:spPr>
          <a:xfrm>
            <a:off x="8609964" y="2895834"/>
            <a:ext cx="2720566" cy="1200329"/>
          </a:xfrm>
          <a:prstGeom prst="rect">
            <a:avLst/>
          </a:prstGeom>
          <a:noFill/>
        </p:spPr>
        <p:txBody>
          <a:bodyPr wrap="square" rtlCol="0">
            <a:spAutoFit/>
          </a:bodyPr>
          <a:lstStyle/>
          <a:p>
            <a:r>
              <a:rPr lang="en-GB" sz="2400" dirty="0"/>
              <a:t>It might be unhealthy if you have too much</a:t>
            </a:r>
          </a:p>
        </p:txBody>
      </p:sp>
      <p:sp>
        <p:nvSpPr>
          <p:cNvPr id="6" name="TextBox 5">
            <a:extLst>
              <a:ext uri="{FF2B5EF4-FFF2-40B4-BE49-F238E27FC236}">
                <a16:creationId xmlns:a16="http://schemas.microsoft.com/office/drawing/2014/main" id="{FB9954AC-5CD0-F53F-8FA3-3613EAC0A2EB}"/>
              </a:ext>
            </a:extLst>
          </p:cNvPr>
          <p:cNvSpPr txBox="1"/>
          <p:nvPr/>
        </p:nvSpPr>
        <p:spPr>
          <a:xfrm>
            <a:off x="4242262" y="4606445"/>
            <a:ext cx="2720566" cy="830997"/>
          </a:xfrm>
          <a:prstGeom prst="rect">
            <a:avLst/>
          </a:prstGeom>
          <a:noFill/>
        </p:spPr>
        <p:txBody>
          <a:bodyPr wrap="square" rtlCol="0">
            <a:spAutoFit/>
          </a:bodyPr>
          <a:lstStyle/>
          <a:p>
            <a:r>
              <a:rPr lang="en-GB" sz="2400" dirty="0"/>
              <a:t>Does it make your body feel good?</a:t>
            </a:r>
          </a:p>
        </p:txBody>
      </p:sp>
      <p:sp>
        <p:nvSpPr>
          <p:cNvPr id="8" name="TextBox 7">
            <a:extLst>
              <a:ext uri="{FF2B5EF4-FFF2-40B4-BE49-F238E27FC236}">
                <a16:creationId xmlns:a16="http://schemas.microsoft.com/office/drawing/2014/main" id="{37B80D89-17AF-B873-3CF2-2D00D319D930}"/>
              </a:ext>
            </a:extLst>
          </p:cNvPr>
          <p:cNvSpPr txBox="1"/>
          <p:nvPr/>
        </p:nvSpPr>
        <p:spPr>
          <a:xfrm>
            <a:off x="8572430" y="5290702"/>
            <a:ext cx="2720566" cy="830997"/>
          </a:xfrm>
          <a:prstGeom prst="rect">
            <a:avLst/>
          </a:prstGeom>
          <a:noFill/>
        </p:spPr>
        <p:txBody>
          <a:bodyPr wrap="square" rtlCol="0">
            <a:spAutoFit/>
          </a:bodyPr>
          <a:lstStyle/>
          <a:p>
            <a:r>
              <a:rPr lang="en-GB" sz="2400" dirty="0"/>
              <a:t>Does it make you feel sick?</a:t>
            </a:r>
          </a:p>
        </p:txBody>
      </p:sp>
      <p:sp>
        <p:nvSpPr>
          <p:cNvPr id="9" name="TextBox 8">
            <a:extLst>
              <a:ext uri="{FF2B5EF4-FFF2-40B4-BE49-F238E27FC236}">
                <a16:creationId xmlns:a16="http://schemas.microsoft.com/office/drawing/2014/main" id="{59EC58F0-0117-E899-1108-A6A4A5070DD6}"/>
              </a:ext>
            </a:extLst>
          </p:cNvPr>
          <p:cNvSpPr txBox="1"/>
          <p:nvPr/>
        </p:nvSpPr>
        <p:spPr>
          <a:xfrm>
            <a:off x="670216" y="5290702"/>
            <a:ext cx="2668892" cy="830997"/>
          </a:xfrm>
          <a:prstGeom prst="rect">
            <a:avLst/>
          </a:prstGeom>
          <a:noFill/>
        </p:spPr>
        <p:txBody>
          <a:bodyPr wrap="square" rtlCol="0">
            <a:spAutoFit/>
          </a:bodyPr>
          <a:lstStyle/>
          <a:p>
            <a:r>
              <a:rPr lang="en-GB" sz="2400" dirty="0"/>
              <a:t>Where did it come from?</a:t>
            </a:r>
          </a:p>
        </p:txBody>
      </p:sp>
      <p:pic>
        <p:nvPicPr>
          <p:cNvPr id="11" name="Picture 10" descr="A colorful rectangular sign with black text&#10;&#10;AI-generated content may be incorrect.">
            <a:extLst>
              <a:ext uri="{FF2B5EF4-FFF2-40B4-BE49-F238E27FC236}">
                <a16:creationId xmlns:a16="http://schemas.microsoft.com/office/drawing/2014/main" id="{8F9E9044-8111-F7B8-FB31-7FF2F5C4909D}"/>
              </a:ext>
            </a:extLst>
          </p:cNvPr>
          <p:cNvPicPr>
            <a:picLocks noChangeAspect="1"/>
          </p:cNvPicPr>
          <p:nvPr/>
        </p:nvPicPr>
        <p:blipFill>
          <a:blip r:embed="rId4"/>
          <a:stretch>
            <a:fillRect/>
          </a:stretch>
        </p:blipFill>
        <p:spPr>
          <a:xfrm>
            <a:off x="-3853" y="4412"/>
            <a:ext cx="1415444" cy="1038226"/>
          </a:xfrm>
          <a:prstGeom prst="rect">
            <a:avLst/>
          </a:prstGeom>
        </p:spPr>
      </p:pic>
    </p:spTree>
    <p:extLst>
      <p:ext uri="{BB962C8B-B14F-4D97-AF65-F5344CB8AC3E}">
        <p14:creationId xmlns:p14="http://schemas.microsoft.com/office/powerpoint/2010/main" val="177267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E9E30-CDF5-C9E6-114D-6D3B826F9617}"/>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AD63649F-2AC0-FA68-AF90-8BE683087430}"/>
              </a:ext>
            </a:extLst>
          </p:cNvPr>
          <p:cNvSpPr txBox="1"/>
          <p:nvPr/>
        </p:nvSpPr>
        <p:spPr>
          <a:xfrm>
            <a:off x="526212" y="1319320"/>
            <a:ext cx="11139575" cy="4219360"/>
          </a:xfrm>
          <a:prstGeom prst="rect">
            <a:avLst/>
          </a:prstGeom>
          <a:noFill/>
          <a:ln w="28575">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endParaRPr lang="en-US" sz="2600" b="1" i="1" dirty="0">
              <a:latin typeface="Segoe UI" panose="020B0502040204020203" pitchFamily="34" charset="0"/>
              <a:cs typeface="Segoe UI" panose="020B0502040204020203" pitchFamily="34" charset="0"/>
            </a:endParaRPr>
          </a:p>
          <a:p>
            <a:pPr>
              <a:lnSpc>
                <a:spcPct val="150000"/>
              </a:lnSpc>
            </a:pPr>
            <a:r>
              <a:rPr lang="en-US" sz="2600" dirty="0">
                <a:latin typeface="Segoe UI" panose="020B0502040204020203" pitchFamily="34" charset="0"/>
                <a:ea typeface="+mn-lt"/>
                <a:cs typeface="Segoe UI" panose="020B0502040204020203" pitchFamily="34" charset="0"/>
              </a:rPr>
              <a:t>What’s a </a:t>
            </a:r>
            <a:r>
              <a:rPr lang="en-US" sz="2600" b="1" dirty="0">
                <a:latin typeface="Segoe UI" panose="020B0502040204020203" pitchFamily="34" charset="0"/>
                <a:ea typeface="+mn-lt"/>
                <a:cs typeface="Segoe UI" panose="020B0502040204020203" pitchFamily="34" charset="0"/>
              </a:rPr>
              <a:t>healthy habit</a:t>
            </a:r>
            <a:r>
              <a:rPr lang="en-US" sz="2600" dirty="0">
                <a:latin typeface="Segoe UI" panose="020B0502040204020203" pitchFamily="34" charset="0"/>
                <a:ea typeface="+mn-lt"/>
                <a:cs typeface="Segoe UI" panose="020B0502040204020203" pitchFamily="34" charset="0"/>
              </a:rPr>
              <a:t> you have that helps you feel good?</a:t>
            </a:r>
            <a:br>
              <a:rPr lang="en-US" sz="2600" dirty="0">
                <a:latin typeface="Segoe UI" panose="020B0502040204020203" pitchFamily="34" charset="0"/>
                <a:ea typeface="+mn-lt"/>
                <a:cs typeface="Segoe UI" panose="020B0502040204020203" pitchFamily="34" charset="0"/>
              </a:rPr>
            </a:br>
            <a:endParaRPr lang="en-US" sz="2600" dirty="0">
              <a:latin typeface="Segoe UI" panose="020B0502040204020203" pitchFamily="34" charset="0"/>
              <a:ea typeface="+mn-lt"/>
              <a:cs typeface="Segoe UI" panose="020B0502040204020203" pitchFamily="34" charset="0"/>
            </a:endParaRPr>
          </a:p>
          <a:p>
            <a:pPr>
              <a:lnSpc>
                <a:spcPct val="150000"/>
              </a:lnSpc>
            </a:pPr>
            <a:r>
              <a:rPr lang="en-US" sz="2600" dirty="0">
                <a:latin typeface="Segoe UI" panose="020B0502040204020203" pitchFamily="34" charset="0"/>
                <a:ea typeface="+mn-lt"/>
                <a:cs typeface="Segoe UI" panose="020B0502040204020203" pitchFamily="34" charset="0"/>
              </a:rPr>
              <a:t>Can you think of a </a:t>
            </a:r>
            <a:r>
              <a:rPr lang="en-US" sz="2600" b="1" dirty="0">
                <a:latin typeface="Segoe UI" panose="020B0502040204020203" pitchFamily="34" charset="0"/>
                <a:ea typeface="+mn-lt"/>
                <a:cs typeface="Segoe UI" panose="020B0502040204020203" pitchFamily="34" charset="0"/>
              </a:rPr>
              <a:t>new healthy choice</a:t>
            </a:r>
            <a:r>
              <a:rPr lang="en-US" sz="2600" dirty="0">
                <a:latin typeface="Segoe UI" panose="020B0502040204020203" pitchFamily="34" charset="0"/>
                <a:ea typeface="+mn-lt"/>
                <a:cs typeface="Segoe UI" panose="020B0502040204020203" pitchFamily="34" charset="0"/>
              </a:rPr>
              <a:t> you might try?</a:t>
            </a:r>
            <a:br>
              <a:rPr lang="en-US" sz="2600" dirty="0">
                <a:latin typeface="Segoe UI" panose="020B0502040204020203" pitchFamily="34" charset="0"/>
                <a:ea typeface="+mn-lt"/>
                <a:cs typeface="Segoe UI" panose="020B0502040204020203" pitchFamily="34" charset="0"/>
              </a:rPr>
            </a:br>
            <a:endParaRPr lang="en-US" sz="2600" dirty="0">
              <a:latin typeface="Segoe UI" panose="020B0502040204020203" pitchFamily="34" charset="0"/>
              <a:cs typeface="Segoe UI" panose="020B0502040204020203" pitchFamily="34" charset="0"/>
            </a:endParaRPr>
          </a:p>
          <a:p>
            <a:pPr>
              <a:lnSpc>
                <a:spcPct val="150000"/>
              </a:lnSpc>
            </a:pPr>
            <a:r>
              <a:rPr lang="en-US" sz="2600" dirty="0">
                <a:latin typeface="Segoe UI" panose="020B0502040204020203" pitchFamily="34" charset="0"/>
                <a:ea typeface="+mn-lt"/>
                <a:cs typeface="Segoe UI" panose="020B0502040204020203" pitchFamily="34" charset="0"/>
              </a:rPr>
              <a:t>Why is it important to make </a:t>
            </a:r>
            <a:r>
              <a:rPr lang="en-US" sz="2600" b="1" dirty="0">
                <a:latin typeface="Segoe UI" panose="020B0502040204020203" pitchFamily="34" charset="0"/>
                <a:ea typeface="+mn-lt"/>
                <a:cs typeface="Segoe UI" panose="020B0502040204020203" pitchFamily="34" charset="0"/>
              </a:rPr>
              <a:t>informed choices</a:t>
            </a:r>
            <a:r>
              <a:rPr lang="en-US" sz="2600" dirty="0">
                <a:latin typeface="Segoe UI" panose="020B0502040204020203" pitchFamily="34" charset="0"/>
                <a:ea typeface="+mn-lt"/>
                <a:cs typeface="Segoe UI" panose="020B0502040204020203" pitchFamily="34" charset="0"/>
              </a:rPr>
              <a:t> every day?</a:t>
            </a:r>
            <a:br>
              <a:rPr lang="en-US" sz="2600" dirty="0">
                <a:latin typeface="Arial"/>
                <a:cs typeface="Arial"/>
              </a:rPr>
            </a:br>
            <a:endParaRPr lang="en-US" sz="2600" dirty="0">
              <a:latin typeface="Arial"/>
              <a:cs typeface="Arial"/>
            </a:endParaRPr>
          </a:p>
        </p:txBody>
      </p:sp>
      <p:sp>
        <p:nvSpPr>
          <p:cNvPr id="5" name="Title 1">
            <a:extLst>
              <a:ext uri="{FF2B5EF4-FFF2-40B4-BE49-F238E27FC236}">
                <a16:creationId xmlns:a16="http://schemas.microsoft.com/office/drawing/2014/main" id="{49B92171-FED0-3DAC-F75E-F979369AA4A1}"/>
              </a:ext>
            </a:extLst>
          </p:cNvPr>
          <p:cNvSpPr txBox="1">
            <a:spLocks/>
          </p:cNvSpPr>
          <p:nvPr/>
        </p:nvSpPr>
        <p:spPr>
          <a:xfrm>
            <a:off x="0" y="-104617"/>
            <a:ext cx="12192000" cy="1093445"/>
          </a:xfrm>
          <a:prstGeom prst="rect">
            <a:avLst/>
          </a:prstGeom>
          <a:solidFill>
            <a:srgbClr val="ED7D3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dirty="0">
                <a:solidFill>
                  <a:schemeClr val="bg1"/>
                </a:solidFill>
                <a:effectLst>
                  <a:outerShdw blurRad="50800" dist="38100" dir="2700000" algn="tl" rotWithShape="0">
                    <a:prstClr val="black">
                      <a:alpha val="40000"/>
                    </a:prstClr>
                  </a:outerShdw>
                </a:effectLst>
                <a:latin typeface="Arial"/>
                <a:cs typeface="Arial"/>
              </a:rPr>
              <a:t>Talk About It…</a:t>
            </a:r>
            <a:endParaRPr lang="en-US" dirty="0">
              <a:solidFill>
                <a:schemeClr val="bg1"/>
              </a:solidFill>
            </a:endParaRPr>
          </a:p>
        </p:txBody>
      </p:sp>
      <p:pic>
        <p:nvPicPr>
          <p:cNvPr id="3" name="Picture 2" descr="A colorful rectangular sign with black text&#10;&#10;AI-generated content may be incorrect.">
            <a:extLst>
              <a:ext uri="{FF2B5EF4-FFF2-40B4-BE49-F238E27FC236}">
                <a16:creationId xmlns:a16="http://schemas.microsoft.com/office/drawing/2014/main" id="{DF8F0F7D-5DCC-E37C-D495-65C33BE9C6C1}"/>
              </a:ext>
            </a:extLst>
          </p:cNvPr>
          <p:cNvPicPr>
            <a:picLocks noChangeAspect="1"/>
          </p:cNvPicPr>
          <p:nvPr/>
        </p:nvPicPr>
        <p:blipFill>
          <a:blip r:embed="rId3"/>
          <a:stretch>
            <a:fillRect/>
          </a:stretch>
        </p:blipFill>
        <p:spPr>
          <a:xfrm>
            <a:off x="231471" y="4412"/>
            <a:ext cx="1415444" cy="1038226"/>
          </a:xfrm>
          <a:prstGeom prst="rect">
            <a:avLst/>
          </a:prstGeom>
        </p:spPr>
      </p:pic>
    </p:spTree>
    <p:extLst>
      <p:ext uri="{BB962C8B-B14F-4D97-AF65-F5344CB8AC3E}">
        <p14:creationId xmlns:p14="http://schemas.microsoft.com/office/powerpoint/2010/main" val="159904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7026F8-E999-9526-FDDE-4C420596A070}"/>
              </a:ext>
            </a:extLst>
          </p:cNvPr>
          <p:cNvSpPr txBox="1"/>
          <p:nvPr/>
        </p:nvSpPr>
        <p:spPr>
          <a:xfrm>
            <a:off x="5049536" y="1177307"/>
            <a:ext cx="692586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000000"/>
                </a:solidFill>
                <a:latin typeface="Segoe UI" panose="020B0502040204020203" pitchFamily="34" charset="0"/>
                <a:cs typeface="Segoe UI" panose="020B0502040204020203" pitchFamily="34" charset="0"/>
              </a:rPr>
              <a:t>Safe, Unsafe, Legal, Illegal?</a:t>
            </a:r>
            <a:endParaRPr lang="en-US" sz="2400" dirty="0">
              <a:solidFill>
                <a:srgbClr val="000000"/>
              </a:solidFill>
              <a:latin typeface="Segoe UI" panose="020B0502040204020203" pitchFamily="34" charset="0"/>
              <a:cs typeface="Segoe UI" panose="020B0502040204020203" pitchFamily="34" charset="0"/>
            </a:endParaRPr>
          </a:p>
          <a:p>
            <a:endParaRPr lang="en-GB" sz="2400" dirty="0">
              <a:latin typeface="Segoe UI" panose="020B0502040204020203" pitchFamily="34" charset="0"/>
              <a:cs typeface="Segoe UI" panose="020B0502040204020203" pitchFamily="34" charset="0"/>
            </a:endParaRPr>
          </a:p>
          <a:p>
            <a:r>
              <a:rPr lang="en-GB" sz="2400" dirty="0">
                <a:solidFill>
                  <a:srgbClr val="000000"/>
                </a:solidFill>
                <a:latin typeface="Segoe UI" panose="020B0502040204020203" pitchFamily="34" charset="0"/>
                <a:ea typeface="+mn-lt"/>
                <a:cs typeface="Segoe UI" panose="020B0502040204020203" pitchFamily="34" charset="0"/>
              </a:rPr>
              <a:t>You decide!</a:t>
            </a:r>
          </a:p>
          <a:p>
            <a:endParaRPr lang="en-GB" sz="2400" dirty="0">
              <a:solidFill>
                <a:srgbClr val="000000"/>
              </a:solidFill>
              <a:latin typeface="Segoe UI" panose="020B0502040204020203" pitchFamily="34" charset="0"/>
              <a:ea typeface="+mn-lt"/>
              <a:cs typeface="Segoe UI" panose="020B0502040204020203" pitchFamily="34" charset="0"/>
            </a:endParaRPr>
          </a:p>
          <a:p>
            <a:r>
              <a:rPr lang="en-GB" sz="2400" dirty="0">
                <a:solidFill>
                  <a:srgbClr val="000000"/>
                </a:solidFill>
                <a:latin typeface="Segoe UI" panose="020B0502040204020203" pitchFamily="34" charset="0"/>
                <a:ea typeface="+mn-lt"/>
                <a:cs typeface="Segoe UI" panose="020B0502040204020203" pitchFamily="34" charset="0"/>
              </a:rPr>
              <a:t>You’ll see a situation on the screen.</a:t>
            </a:r>
          </a:p>
          <a:p>
            <a:endParaRPr lang="en-GB" sz="2400" dirty="0">
              <a:solidFill>
                <a:srgbClr val="000000"/>
              </a:solidFill>
              <a:latin typeface="Segoe UI" panose="020B0502040204020203" pitchFamily="34" charset="0"/>
              <a:ea typeface="+mn-lt"/>
              <a:cs typeface="Segoe UI" panose="020B0502040204020203" pitchFamily="34" charset="0"/>
            </a:endParaRPr>
          </a:p>
          <a:p>
            <a:r>
              <a:rPr lang="en-GB" sz="2400" dirty="0">
                <a:solidFill>
                  <a:srgbClr val="000000"/>
                </a:solidFill>
                <a:latin typeface="Segoe UI" panose="020B0502040204020203" pitchFamily="34" charset="0"/>
                <a:ea typeface="+mn-lt"/>
                <a:cs typeface="Segoe UI" panose="020B0502040204020203" pitchFamily="34" charset="0"/>
              </a:rPr>
              <a:t>Is it </a:t>
            </a:r>
            <a:r>
              <a:rPr lang="en-GB" sz="2400" b="1" dirty="0">
                <a:solidFill>
                  <a:srgbClr val="000000"/>
                </a:solidFill>
                <a:latin typeface="Segoe UI" panose="020B0502040204020203" pitchFamily="34" charset="0"/>
                <a:ea typeface="+mn-lt"/>
                <a:cs typeface="Segoe UI" panose="020B0502040204020203" pitchFamily="34" charset="0"/>
              </a:rPr>
              <a:t>SAFE? UNSAFE? LEGAL? ILLEGAL?</a:t>
            </a:r>
          </a:p>
          <a:p>
            <a:endParaRPr lang="en-GB" sz="2400" dirty="0">
              <a:solidFill>
                <a:srgbClr val="000000"/>
              </a:solidFill>
              <a:latin typeface="Segoe UI" panose="020B0502040204020203" pitchFamily="34" charset="0"/>
              <a:ea typeface="+mn-lt"/>
              <a:cs typeface="Segoe UI" panose="020B0502040204020203" pitchFamily="34" charset="0"/>
            </a:endParaRPr>
          </a:p>
          <a:p>
            <a:r>
              <a:rPr lang="en-GB" sz="2400" dirty="0">
                <a:solidFill>
                  <a:srgbClr val="000000"/>
                </a:solidFill>
                <a:latin typeface="Segoe UI" panose="020B0502040204020203" pitchFamily="34" charset="0"/>
                <a:ea typeface="+mn-lt"/>
                <a:cs typeface="Segoe UI" panose="020B0502040204020203" pitchFamily="34" charset="0"/>
              </a:rPr>
              <a:t>Some situations will have more than one answer!</a:t>
            </a:r>
            <a:endParaRPr lang="en-GB" sz="2400" dirty="0">
              <a:latin typeface="Segoe UI" panose="020B0502040204020203" pitchFamily="34" charset="0"/>
              <a:cs typeface="Segoe UI" panose="020B0502040204020203" pitchFamily="34" charset="0"/>
            </a:endParaRPr>
          </a:p>
          <a:p>
            <a:endParaRPr lang="en-GB" sz="2400" dirty="0">
              <a:solidFill>
                <a:srgbClr val="000000"/>
              </a:solidFill>
              <a:latin typeface="Arial"/>
              <a:cs typeface="Arial"/>
            </a:endParaRPr>
          </a:p>
          <a:p>
            <a:endParaRPr lang="en-GB" sz="2400" dirty="0">
              <a:solidFill>
                <a:srgbClr val="000000"/>
              </a:solidFill>
              <a:latin typeface="Arial"/>
              <a:cs typeface="Arial"/>
            </a:endParaRPr>
          </a:p>
          <a:p>
            <a:endParaRPr lang="en-GB" sz="2400" dirty="0">
              <a:solidFill>
                <a:srgbClr val="000000"/>
              </a:solidFill>
              <a:latin typeface="Arial"/>
              <a:cs typeface="Arial"/>
            </a:endParaRPr>
          </a:p>
        </p:txBody>
      </p:sp>
      <p:sp>
        <p:nvSpPr>
          <p:cNvPr id="41" name="Title 1">
            <a:extLst>
              <a:ext uri="{FF2B5EF4-FFF2-40B4-BE49-F238E27FC236}">
                <a16:creationId xmlns:a16="http://schemas.microsoft.com/office/drawing/2014/main" id="{539092E9-2D91-4DF8-977F-3CD70F67853D}"/>
              </a:ext>
            </a:extLst>
          </p:cNvPr>
          <p:cNvSpPr>
            <a:spLocks noGrp="1"/>
          </p:cNvSpPr>
          <p:nvPr/>
        </p:nvSpPr>
        <p:spPr>
          <a:xfrm>
            <a:off x="5502110" y="354456"/>
            <a:ext cx="5579378" cy="4410291"/>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000">
              <a:solidFill>
                <a:srgbClr val="D5127B"/>
              </a:solidFill>
              <a:latin typeface="Arial"/>
              <a:cs typeface="Arial"/>
            </a:endParaRPr>
          </a:p>
        </p:txBody>
      </p:sp>
      <p:sp>
        <p:nvSpPr>
          <p:cNvPr id="42" name="TextBox 9">
            <a:extLst>
              <a:ext uri="{FF2B5EF4-FFF2-40B4-BE49-F238E27FC236}">
                <a16:creationId xmlns:a16="http://schemas.microsoft.com/office/drawing/2014/main" id="{3A1DE533-73EB-12A4-0A64-87DC44E57EA3}"/>
              </a:ext>
            </a:extLst>
          </p:cNvPr>
          <p:cNvSpPr txBox="1"/>
          <p:nvPr/>
        </p:nvSpPr>
        <p:spPr>
          <a:xfrm>
            <a:off x="5047716" y="349845"/>
            <a:ext cx="6529261" cy="7232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a:solidFill>
                  <a:srgbClr val="EB8B2D"/>
                </a:solidFill>
                <a:latin typeface="Arial"/>
                <a:cs typeface="Arial"/>
              </a:rPr>
              <a:t>Talk About</a:t>
            </a:r>
            <a:r>
              <a:rPr lang="en-GB" sz="4000" b="1">
                <a:solidFill>
                  <a:srgbClr val="8D2456"/>
                </a:solidFill>
                <a:latin typeface="Arial"/>
                <a:cs typeface="Arial"/>
              </a:rPr>
              <a:t> </a:t>
            </a:r>
            <a:r>
              <a:rPr lang="en-GB" sz="4000">
                <a:solidFill>
                  <a:srgbClr val="8D2456"/>
                </a:solidFill>
                <a:latin typeface="Arial"/>
                <a:cs typeface="Arial"/>
              </a:rPr>
              <a:t>|</a:t>
            </a:r>
            <a:endParaRPr lang="en-US" sz="4000">
              <a:latin typeface="Arial"/>
              <a:ea typeface="Calibri" panose="020F0502020204030204"/>
              <a:cs typeface="Arial"/>
            </a:endParaRPr>
          </a:p>
        </p:txBody>
      </p:sp>
      <p:sp>
        <p:nvSpPr>
          <p:cNvPr id="43" name="TextBox 42">
            <a:extLst>
              <a:ext uri="{FF2B5EF4-FFF2-40B4-BE49-F238E27FC236}">
                <a16:creationId xmlns:a16="http://schemas.microsoft.com/office/drawing/2014/main" id="{C9C28258-165C-B7F5-4818-AE4239C461F4}"/>
              </a:ext>
            </a:extLst>
          </p:cNvPr>
          <p:cNvSpPr txBox="1"/>
          <p:nvPr/>
        </p:nvSpPr>
        <p:spPr>
          <a:xfrm>
            <a:off x="7998122" y="387800"/>
            <a:ext cx="35359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rgbClr val="8D2456"/>
                </a:solidFill>
                <a:latin typeface="Arial"/>
                <a:cs typeface="Arial"/>
              </a:rPr>
              <a:t>Staying Safe</a:t>
            </a:r>
            <a:endParaRPr lang="en-US" sz="3600" dirty="0">
              <a:latin typeface="Arial"/>
              <a:cs typeface="Arial"/>
            </a:endParaRPr>
          </a:p>
        </p:txBody>
      </p:sp>
      <p:sp>
        <p:nvSpPr>
          <p:cNvPr id="2" name="Oval 1">
            <a:extLst>
              <a:ext uri="{FF2B5EF4-FFF2-40B4-BE49-F238E27FC236}">
                <a16:creationId xmlns:a16="http://schemas.microsoft.com/office/drawing/2014/main" id="{119CECB2-E022-10F7-80EC-C7D0A393E0D3}"/>
              </a:ext>
            </a:extLst>
          </p:cNvPr>
          <p:cNvSpPr/>
          <p:nvPr/>
        </p:nvSpPr>
        <p:spPr>
          <a:xfrm>
            <a:off x="-2041730" y="-675441"/>
            <a:ext cx="6912112" cy="6809451"/>
          </a:xfrm>
          <a:prstGeom prst="ellipse">
            <a:avLst/>
          </a:prstGeom>
          <a:solidFill>
            <a:srgbClr val="F894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yellow and orange text&#10;&#10;Description automatically generated with medium confidence">
            <a:extLst>
              <a:ext uri="{FF2B5EF4-FFF2-40B4-BE49-F238E27FC236}">
                <a16:creationId xmlns:a16="http://schemas.microsoft.com/office/drawing/2014/main" id="{0367866B-503D-6DB1-9ADF-8B44FBE0DABC}"/>
              </a:ext>
            </a:extLst>
          </p:cNvPr>
          <p:cNvPicPr>
            <a:picLocks noChangeAspect="1"/>
          </p:cNvPicPr>
          <p:nvPr/>
        </p:nvPicPr>
        <p:blipFill>
          <a:blip r:embed="rId3"/>
          <a:stretch>
            <a:fillRect/>
          </a:stretch>
        </p:blipFill>
        <p:spPr>
          <a:xfrm>
            <a:off x="517995" y="542796"/>
            <a:ext cx="3633709" cy="4145410"/>
          </a:xfrm>
          <a:prstGeom prst="rect">
            <a:avLst/>
          </a:prstGeom>
          <a:ln>
            <a:noFill/>
          </a:ln>
        </p:spPr>
      </p:pic>
      <p:sp>
        <p:nvSpPr>
          <p:cNvPr id="5" name="Oval 4">
            <a:extLst>
              <a:ext uri="{FF2B5EF4-FFF2-40B4-BE49-F238E27FC236}">
                <a16:creationId xmlns:a16="http://schemas.microsoft.com/office/drawing/2014/main" id="{11E3C109-7FC1-E435-F48D-C4C76B55ACDF}"/>
              </a:ext>
            </a:extLst>
          </p:cNvPr>
          <p:cNvSpPr/>
          <p:nvPr/>
        </p:nvSpPr>
        <p:spPr>
          <a:xfrm>
            <a:off x="3565741" y="-92619"/>
            <a:ext cx="1186188" cy="1270535"/>
          </a:xfrm>
          <a:prstGeom prst="ellipse">
            <a:avLst/>
          </a:prstGeom>
          <a:solidFill>
            <a:srgbClr val="8D2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olorful rectangular sign with black text&#10;&#10;AI-generated content may be incorrect.">
            <a:extLst>
              <a:ext uri="{FF2B5EF4-FFF2-40B4-BE49-F238E27FC236}">
                <a16:creationId xmlns:a16="http://schemas.microsoft.com/office/drawing/2014/main" id="{FE1F86A1-2DF4-1846-FCF3-E1F694330562}"/>
              </a:ext>
            </a:extLst>
          </p:cNvPr>
          <p:cNvPicPr>
            <a:picLocks noChangeAspect="1"/>
          </p:cNvPicPr>
          <p:nvPr/>
        </p:nvPicPr>
        <p:blipFill>
          <a:blip r:embed="rId4"/>
          <a:stretch>
            <a:fillRect/>
          </a:stretch>
        </p:blipFill>
        <p:spPr>
          <a:xfrm>
            <a:off x="9509942" y="5607353"/>
            <a:ext cx="1415444" cy="1038226"/>
          </a:xfrm>
          <a:prstGeom prst="rect">
            <a:avLst/>
          </a:prstGeom>
        </p:spPr>
      </p:pic>
    </p:spTree>
    <p:extLst>
      <p:ext uri="{BB962C8B-B14F-4D97-AF65-F5344CB8AC3E}">
        <p14:creationId xmlns:p14="http://schemas.microsoft.com/office/powerpoint/2010/main" val="3102250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96B36C60-7CD1-D4DB-EBF2-2D1CF7125A38}"/>
              </a:ext>
            </a:extLst>
          </p:cNvPr>
          <p:cNvPicPr>
            <a:picLocks noGrp="1" noRot="1" noChangeAspect="1" noMove="1" noResize="1" noEditPoints="1" noAdjustHandles="1" noChangeArrowheads="1" noChangeShapeType="1" noCrop="1"/>
          </p:cNvPicPr>
          <p:nvPr/>
        </p:nvPicPr>
        <p:blipFill rotWithShape="1">
          <a:blip r:embed="rId3">
            <a:alphaModFix amt="20000"/>
            <a:extLst>
              <a:ext uri="{28A0092B-C50C-407E-A947-70E740481C1C}">
                <a14:useLocalDpi xmlns:a14="http://schemas.microsoft.com/office/drawing/2010/main" val="0"/>
              </a:ext>
            </a:extLst>
          </a:blip>
          <a:srcRect l="6047" r="6047"/>
          <a:stretch/>
        </p:blipFill>
        <p:spPr>
          <a:xfrm>
            <a:off x="-1230" y="857"/>
            <a:ext cx="12192000" cy="6857143"/>
          </a:xfrm>
          <a:prstGeom prst="rect">
            <a:avLst/>
          </a:prstGeom>
        </p:spPr>
      </p:pic>
      <p:sp>
        <p:nvSpPr>
          <p:cNvPr id="4" name="TextBox 4"/>
          <p:cNvSpPr txBox="1"/>
          <p:nvPr/>
        </p:nvSpPr>
        <p:spPr>
          <a:xfrm>
            <a:off x="790576" y="1924424"/>
            <a:ext cx="8169906" cy="376065"/>
          </a:xfrm>
          <a:prstGeom prst="rect">
            <a:avLst/>
          </a:prstGeom>
        </p:spPr>
        <p:txBody>
          <a:bodyPr lIns="0" tIns="0" rIns="0" bIns="0" rtlCol="0" anchor="t">
            <a:spAutoFit/>
          </a:bodyPr>
          <a:lstStyle/>
          <a:p>
            <a:pPr>
              <a:lnSpc>
                <a:spcPts val="3619"/>
              </a:lnSpc>
            </a:pPr>
            <a:endParaRPr lang="en-US" sz="1021" spc="35">
              <a:solidFill>
                <a:srgbClr val="000000"/>
              </a:solidFill>
              <a:latin typeface="Arimo Bold Italics"/>
            </a:endParaRPr>
          </a:p>
        </p:txBody>
      </p:sp>
      <p:grpSp>
        <p:nvGrpSpPr>
          <p:cNvPr id="25" name="Group 24">
            <a:extLst>
              <a:ext uri="{FF2B5EF4-FFF2-40B4-BE49-F238E27FC236}">
                <a16:creationId xmlns:a16="http://schemas.microsoft.com/office/drawing/2014/main" id="{8C5643F0-1E4B-2C1D-3827-2000B7697CAD}"/>
              </a:ext>
            </a:extLst>
          </p:cNvPr>
          <p:cNvGrpSpPr/>
          <p:nvPr/>
        </p:nvGrpSpPr>
        <p:grpSpPr>
          <a:xfrm>
            <a:off x="487015" y="871762"/>
            <a:ext cx="6307612" cy="5100598"/>
            <a:chOff x="2005262" y="1275422"/>
            <a:chExt cx="8733865" cy="7182097"/>
          </a:xfrm>
        </p:grpSpPr>
        <p:pic>
          <p:nvPicPr>
            <p:cNvPr id="5" name="Picture 4" descr="Logo&#10;&#10;Description automatically generated">
              <a:extLst>
                <a:ext uri="{FF2B5EF4-FFF2-40B4-BE49-F238E27FC236}">
                  <a16:creationId xmlns:a16="http://schemas.microsoft.com/office/drawing/2014/main" id="{B3ECC90C-D793-E882-2264-320F33870230}"/>
                </a:ext>
              </a:extLst>
            </p:cNvPr>
            <p:cNvPicPr>
              <a:picLocks noChangeAspect="1"/>
            </p:cNvPicPr>
            <p:nvPr/>
          </p:nvPicPr>
          <p:blipFill rotWithShape="1">
            <a:blip r:embed="rId4">
              <a:extLst>
                <a:ext uri="{28A0092B-C50C-407E-A947-70E740481C1C}">
                  <a14:useLocalDpi xmlns:a14="http://schemas.microsoft.com/office/drawing/2010/main" val="0"/>
                </a:ext>
              </a:extLst>
            </a:blip>
            <a:srcRect l="15708" r="15889"/>
            <a:stretch/>
          </p:blipFill>
          <p:spPr>
            <a:xfrm>
              <a:off x="2005262" y="1275422"/>
              <a:ext cx="8733865" cy="7182097"/>
            </a:xfrm>
            <a:prstGeom prst="rect">
              <a:avLst/>
            </a:prstGeom>
          </p:spPr>
        </p:pic>
        <p:sp>
          <p:nvSpPr>
            <p:cNvPr id="12" name="TextBox 11">
              <a:extLst>
                <a:ext uri="{FF2B5EF4-FFF2-40B4-BE49-F238E27FC236}">
                  <a16:creationId xmlns:a16="http://schemas.microsoft.com/office/drawing/2014/main" id="{62E0DDB9-FFD6-4240-A5AD-827CF9D3000B}"/>
                </a:ext>
              </a:extLst>
            </p:cNvPr>
            <p:cNvSpPr txBox="1"/>
            <p:nvPr/>
          </p:nvSpPr>
          <p:spPr>
            <a:xfrm>
              <a:off x="4015706" y="3541766"/>
              <a:ext cx="5347725" cy="2513586"/>
            </a:xfrm>
            <a:prstGeom prst="rect">
              <a:avLst/>
            </a:prstGeom>
            <a:noFill/>
          </p:spPr>
          <p:txBody>
            <a:bodyPr wrap="square" lIns="60960" tIns="30480" rIns="60960" bIns="30480" rtlCol="0" anchor="t">
              <a:spAutoFit/>
            </a:bodyPr>
            <a:lstStyle/>
            <a:p>
              <a:r>
                <a:rPr lang="en-GB" sz="2800" b="1" dirty="0"/>
                <a:t>“Legal” means something that is allowed by the rules or laws of a place.  </a:t>
              </a:r>
            </a:p>
          </p:txBody>
        </p:sp>
      </p:grpSp>
      <p:grpSp>
        <p:nvGrpSpPr>
          <p:cNvPr id="23" name="Group 22">
            <a:extLst>
              <a:ext uri="{FF2B5EF4-FFF2-40B4-BE49-F238E27FC236}">
                <a16:creationId xmlns:a16="http://schemas.microsoft.com/office/drawing/2014/main" id="{5A37765F-4D56-5075-C1EF-D876D3C1785B}"/>
              </a:ext>
            </a:extLst>
          </p:cNvPr>
          <p:cNvGrpSpPr/>
          <p:nvPr/>
        </p:nvGrpSpPr>
        <p:grpSpPr>
          <a:xfrm>
            <a:off x="487015" y="-13878"/>
            <a:ext cx="4853512" cy="2002248"/>
            <a:chOff x="154250" y="1007118"/>
            <a:chExt cx="7214760" cy="2666515"/>
          </a:xfrm>
        </p:grpSpPr>
        <p:pic>
          <p:nvPicPr>
            <p:cNvPr id="7" name="Picture 6" descr="Shape, arrow&#10;&#10;Description automatically generated">
              <a:extLst>
                <a:ext uri="{FF2B5EF4-FFF2-40B4-BE49-F238E27FC236}">
                  <a16:creationId xmlns:a16="http://schemas.microsoft.com/office/drawing/2014/main" id="{50094BEB-1CB5-FBBE-DB05-0CFB0A486B06}"/>
                </a:ext>
              </a:extLst>
            </p:cNvPr>
            <p:cNvPicPr>
              <a:picLocks noChangeAspect="1"/>
            </p:cNvPicPr>
            <p:nvPr/>
          </p:nvPicPr>
          <p:blipFill rotWithShape="1">
            <a:blip r:embed="rId5">
              <a:extLst>
                <a:ext uri="{28A0092B-C50C-407E-A947-70E740481C1C}">
                  <a14:useLocalDpi xmlns:a14="http://schemas.microsoft.com/office/drawing/2010/main" val="0"/>
                </a:ext>
              </a:extLst>
            </a:blip>
            <a:srcRect t="21202" r="802" b="14581"/>
            <a:stretch/>
          </p:blipFill>
          <p:spPr>
            <a:xfrm rot="21417972" flipH="1">
              <a:off x="154250" y="1007118"/>
              <a:ext cx="7212085" cy="2666515"/>
            </a:xfrm>
            <a:prstGeom prst="rect">
              <a:avLst/>
            </a:prstGeom>
          </p:spPr>
        </p:pic>
        <p:sp>
          <p:nvSpPr>
            <p:cNvPr id="9" name="TextBox 8">
              <a:extLst>
                <a:ext uri="{FF2B5EF4-FFF2-40B4-BE49-F238E27FC236}">
                  <a16:creationId xmlns:a16="http://schemas.microsoft.com/office/drawing/2014/main" id="{D86F084F-9DA8-A62C-85C3-EC8EE4DD1976}"/>
                </a:ext>
              </a:extLst>
            </p:cNvPr>
            <p:cNvSpPr txBox="1"/>
            <p:nvPr/>
          </p:nvSpPr>
          <p:spPr>
            <a:xfrm>
              <a:off x="800596" y="1758053"/>
              <a:ext cx="6568414" cy="778780"/>
            </a:xfrm>
            <a:prstGeom prst="rect">
              <a:avLst/>
            </a:prstGeom>
            <a:noFill/>
          </p:spPr>
          <p:txBody>
            <a:bodyPr wrap="square" rtlCol="0">
              <a:spAutoFit/>
            </a:bodyPr>
            <a:lstStyle/>
            <a:p>
              <a:r>
                <a:rPr lang="en-US" sz="3200" dirty="0">
                  <a:solidFill>
                    <a:srgbClr val="FF0000"/>
                  </a:solidFill>
                </a:rPr>
                <a:t>What does Legal mean?</a:t>
              </a:r>
              <a:endParaRPr lang="en-GB" sz="3200" dirty="0">
                <a:solidFill>
                  <a:srgbClr val="FF0000"/>
                </a:solidFill>
              </a:endParaRPr>
            </a:p>
          </p:txBody>
        </p:sp>
      </p:grpSp>
      <p:grpSp>
        <p:nvGrpSpPr>
          <p:cNvPr id="26" name="Group 25">
            <a:extLst>
              <a:ext uri="{FF2B5EF4-FFF2-40B4-BE49-F238E27FC236}">
                <a16:creationId xmlns:a16="http://schemas.microsoft.com/office/drawing/2014/main" id="{ED45D5CD-6656-762C-1685-BB1932259051}"/>
              </a:ext>
            </a:extLst>
          </p:cNvPr>
          <p:cNvGrpSpPr/>
          <p:nvPr/>
        </p:nvGrpSpPr>
        <p:grpSpPr>
          <a:xfrm>
            <a:off x="4221357" y="829326"/>
            <a:ext cx="9566832" cy="5282716"/>
            <a:chOff x="6351990" y="1275421"/>
            <a:chExt cx="13684103" cy="7210917"/>
          </a:xfrm>
        </p:grpSpPr>
        <p:pic>
          <p:nvPicPr>
            <p:cNvPr id="14" name="Picture 13" descr="Icon&#10;&#10;Description automatically generated">
              <a:extLst>
                <a:ext uri="{FF2B5EF4-FFF2-40B4-BE49-F238E27FC236}">
                  <a16:creationId xmlns:a16="http://schemas.microsoft.com/office/drawing/2014/main" id="{298266A2-A8D6-1370-2B9A-935C20D98D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1990" y="1275421"/>
              <a:ext cx="13684103" cy="7210917"/>
            </a:xfrm>
            <a:prstGeom prst="rect">
              <a:avLst/>
            </a:prstGeom>
          </p:spPr>
        </p:pic>
        <p:sp>
          <p:nvSpPr>
            <p:cNvPr id="13" name="TextBox 12">
              <a:extLst>
                <a:ext uri="{FF2B5EF4-FFF2-40B4-BE49-F238E27FC236}">
                  <a16:creationId xmlns:a16="http://schemas.microsoft.com/office/drawing/2014/main" id="{6EA6C97D-EDFE-462C-A000-222021705251}"/>
                </a:ext>
              </a:extLst>
            </p:cNvPr>
            <p:cNvSpPr txBox="1"/>
            <p:nvPr/>
          </p:nvSpPr>
          <p:spPr>
            <a:xfrm>
              <a:off x="10602330" y="3687423"/>
              <a:ext cx="5595422" cy="707984"/>
            </a:xfrm>
            <a:prstGeom prst="rect">
              <a:avLst/>
            </a:prstGeom>
            <a:noFill/>
          </p:spPr>
          <p:txBody>
            <a:bodyPr wrap="square" lIns="60960" tIns="30480" rIns="60960" bIns="30480" rtlCol="0" anchor="t">
              <a:spAutoFit/>
            </a:bodyPr>
            <a:lstStyle/>
            <a:p>
              <a:endParaRPr lang="en-US" sz="2667" dirty="0"/>
            </a:p>
          </p:txBody>
        </p:sp>
      </p:grpSp>
      <p:grpSp>
        <p:nvGrpSpPr>
          <p:cNvPr id="24" name="Group 23">
            <a:extLst>
              <a:ext uri="{FF2B5EF4-FFF2-40B4-BE49-F238E27FC236}">
                <a16:creationId xmlns:a16="http://schemas.microsoft.com/office/drawing/2014/main" id="{ADE22004-511F-6966-9D50-4C63421505E9}"/>
              </a:ext>
            </a:extLst>
          </p:cNvPr>
          <p:cNvGrpSpPr/>
          <p:nvPr/>
        </p:nvGrpSpPr>
        <p:grpSpPr>
          <a:xfrm>
            <a:off x="6422116" y="-800818"/>
            <a:ext cx="4979308" cy="3325082"/>
            <a:chOff x="9434890" y="-288829"/>
            <a:chExt cx="7468962" cy="4987623"/>
          </a:xfrm>
        </p:grpSpPr>
        <p:pic>
          <p:nvPicPr>
            <p:cNvPr id="20" name="Picture 19" descr="Shape, arrow&#10;&#10;Description automatically generated">
              <a:extLst>
                <a:ext uri="{FF2B5EF4-FFF2-40B4-BE49-F238E27FC236}">
                  <a16:creationId xmlns:a16="http://schemas.microsoft.com/office/drawing/2014/main" id="{002B72E2-4C8A-A27A-FC05-01E42E9871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29490" flipH="1">
              <a:off x="9434890" y="-288829"/>
              <a:ext cx="7468962" cy="4987623"/>
            </a:xfrm>
            <a:prstGeom prst="rect">
              <a:avLst/>
            </a:prstGeom>
          </p:spPr>
        </p:pic>
        <p:sp>
          <p:nvSpPr>
            <p:cNvPr id="22" name="TextBox 21">
              <a:extLst>
                <a:ext uri="{FF2B5EF4-FFF2-40B4-BE49-F238E27FC236}">
                  <a16:creationId xmlns:a16="http://schemas.microsoft.com/office/drawing/2014/main" id="{5C46EFDA-50D0-4472-FA4E-C77D9419BFFE}"/>
                </a:ext>
              </a:extLst>
            </p:cNvPr>
            <p:cNvSpPr txBox="1"/>
            <p:nvPr/>
          </p:nvSpPr>
          <p:spPr>
            <a:xfrm>
              <a:off x="10031484" y="1670566"/>
              <a:ext cx="6416843" cy="877163"/>
            </a:xfrm>
            <a:prstGeom prst="rect">
              <a:avLst/>
            </a:prstGeom>
            <a:noFill/>
          </p:spPr>
          <p:txBody>
            <a:bodyPr wrap="square" rtlCol="0">
              <a:spAutoFit/>
            </a:bodyPr>
            <a:lstStyle/>
            <a:p>
              <a:r>
                <a:rPr lang="en-US" sz="3200" dirty="0">
                  <a:solidFill>
                    <a:srgbClr val="FF0000"/>
                  </a:solidFill>
                </a:rPr>
                <a:t>What does Illegal mean?</a:t>
              </a:r>
              <a:endParaRPr lang="en-GB" sz="3200" dirty="0">
                <a:solidFill>
                  <a:srgbClr val="FF0000"/>
                </a:solidFill>
              </a:endParaRPr>
            </a:p>
          </p:txBody>
        </p:sp>
      </p:grpSp>
      <p:pic>
        <p:nvPicPr>
          <p:cNvPr id="4098" name="Picture 2" descr="A colorful rectangular sign with black text&#10;&#10;AI-generated content may be incorrect.">
            <a:extLst>
              <a:ext uri="{FF2B5EF4-FFF2-40B4-BE49-F238E27FC236}">
                <a16:creationId xmlns:a16="http://schemas.microsoft.com/office/drawing/2014/main" id="{7AC8D107-865A-4680-B241-5DDD048E82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2694" y="5636604"/>
            <a:ext cx="1801129" cy="13448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522340-DB3C-10A2-A337-E83D2F3828DF}"/>
              </a:ext>
            </a:extLst>
          </p:cNvPr>
          <p:cNvSpPr txBox="1"/>
          <p:nvPr/>
        </p:nvSpPr>
        <p:spPr>
          <a:xfrm>
            <a:off x="7321122" y="2603842"/>
            <a:ext cx="3862136" cy="1785104"/>
          </a:xfrm>
          <a:prstGeom prst="rect">
            <a:avLst/>
          </a:prstGeom>
          <a:noFill/>
        </p:spPr>
        <p:txBody>
          <a:bodyPr wrap="square" lIns="60960" tIns="30480" rIns="60960" bIns="30480" rtlCol="0" anchor="t">
            <a:spAutoFit/>
          </a:bodyPr>
          <a:lstStyle/>
          <a:p>
            <a:r>
              <a:rPr lang="en-GB" sz="2800" b="1" dirty="0"/>
              <a:t>“Illegal” means something that is not allowed by the rules or laws of a place.  </a:t>
            </a:r>
          </a:p>
        </p:txBody>
      </p:sp>
    </p:spTree>
    <p:extLst>
      <p:ext uri="{BB962C8B-B14F-4D97-AF65-F5344CB8AC3E}">
        <p14:creationId xmlns:p14="http://schemas.microsoft.com/office/powerpoint/2010/main" val="165987252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6BD96-715B-EA51-59EA-C591D2AFB585}"/>
            </a:ext>
          </a:extLst>
        </p:cNvPr>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9C0507D4-40F4-169C-BF15-47D27B1C3934}"/>
              </a:ext>
            </a:extLst>
          </p:cNvPr>
          <p:cNvPicPr>
            <a:picLocks noGrp="1" noRot="1" noChangeAspect="1" noMove="1" noResize="1" noEditPoints="1" noAdjustHandles="1" noChangeArrowheads="1" noChangeShapeType="1" noCrop="1"/>
          </p:cNvPicPr>
          <p:nvPr/>
        </p:nvPicPr>
        <p:blipFill rotWithShape="1">
          <a:blip r:embed="rId3">
            <a:alphaModFix amt="20000"/>
            <a:extLst>
              <a:ext uri="{28A0092B-C50C-407E-A947-70E740481C1C}">
                <a14:useLocalDpi xmlns:a14="http://schemas.microsoft.com/office/drawing/2010/main" val="0"/>
              </a:ext>
            </a:extLst>
          </a:blip>
          <a:srcRect l="6047" r="6047"/>
          <a:stretch/>
        </p:blipFill>
        <p:spPr>
          <a:xfrm>
            <a:off x="-1230" y="857"/>
            <a:ext cx="12192000" cy="6857143"/>
          </a:xfrm>
          <a:prstGeom prst="rect">
            <a:avLst/>
          </a:prstGeom>
        </p:spPr>
      </p:pic>
      <p:sp>
        <p:nvSpPr>
          <p:cNvPr id="4" name="TextBox 4">
            <a:extLst>
              <a:ext uri="{FF2B5EF4-FFF2-40B4-BE49-F238E27FC236}">
                <a16:creationId xmlns:a16="http://schemas.microsoft.com/office/drawing/2014/main" id="{383DF513-4AD6-DDA0-5B76-DD43E8CECB3C}"/>
              </a:ext>
            </a:extLst>
          </p:cNvPr>
          <p:cNvSpPr txBox="1"/>
          <p:nvPr/>
        </p:nvSpPr>
        <p:spPr>
          <a:xfrm>
            <a:off x="790576" y="1924424"/>
            <a:ext cx="8169906" cy="376065"/>
          </a:xfrm>
          <a:prstGeom prst="rect">
            <a:avLst/>
          </a:prstGeom>
        </p:spPr>
        <p:txBody>
          <a:bodyPr lIns="0" tIns="0" rIns="0" bIns="0" rtlCol="0" anchor="t">
            <a:spAutoFit/>
          </a:bodyPr>
          <a:lstStyle/>
          <a:p>
            <a:pPr>
              <a:lnSpc>
                <a:spcPts val="3619"/>
              </a:lnSpc>
            </a:pPr>
            <a:endParaRPr lang="en-US" sz="1021" spc="35">
              <a:solidFill>
                <a:srgbClr val="000000"/>
              </a:solidFill>
              <a:latin typeface="Arimo Bold Italics"/>
            </a:endParaRPr>
          </a:p>
        </p:txBody>
      </p:sp>
      <p:grpSp>
        <p:nvGrpSpPr>
          <p:cNvPr id="25" name="Group 24">
            <a:extLst>
              <a:ext uri="{FF2B5EF4-FFF2-40B4-BE49-F238E27FC236}">
                <a16:creationId xmlns:a16="http://schemas.microsoft.com/office/drawing/2014/main" id="{8C74E9A8-587E-E04D-674D-FBBDFF6686DA}"/>
              </a:ext>
            </a:extLst>
          </p:cNvPr>
          <p:cNvGrpSpPr/>
          <p:nvPr/>
        </p:nvGrpSpPr>
        <p:grpSpPr>
          <a:xfrm>
            <a:off x="487015" y="871762"/>
            <a:ext cx="5796550" cy="4687332"/>
            <a:chOff x="2005262" y="1275422"/>
            <a:chExt cx="8026221" cy="6600182"/>
          </a:xfrm>
        </p:grpSpPr>
        <p:pic>
          <p:nvPicPr>
            <p:cNvPr id="5" name="Picture 4" descr="Logo&#10;&#10;Description automatically generated">
              <a:extLst>
                <a:ext uri="{FF2B5EF4-FFF2-40B4-BE49-F238E27FC236}">
                  <a16:creationId xmlns:a16="http://schemas.microsoft.com/office/drawing/2014/main" id="{CC57AEA5-7E36-90C2-0130-46FD4923601B}"/>
                </a:ext>
              </a:extLst>
            </p:cNvPr>
            <p:cNvPicPr>
              <a:picLocks noChangeAspect="1"/>
            </p:cNvPicPr>
            <p:nvPr/>
          </p:nvPicPr>
          <p:blipFill rotWithShape="1">
            <a:blip r:embed="rId4">
              <a:extLst>
                <a:ext uri="{28A0092B-C50C-407E-A947-70E740481C1C}">
                  <a14:useLocalDpi xmlns:a14="http://schemas.microsoft.com/office/drawing/2010/main" val="0"/>
                </a:ext>
              </a:extLst>
            </a:blip>
            <a:srcRect l="15708" r="15889"/>
            <a:stretch/>
          </p:blipFill>
          <p:spPr>
            <a:xfrm>
              <a:off x="2005262" y="1275422"/>
              <a:ext cx="8026221" cy="6600182"/>
            </a:xfrm>
            <a:prstGeom prst="rect">
              <a:avLst/>
            </a:prstGeom>
          </p:spPr>
        </p:pic>
        <p:sp>
          <p:nvSpPr>
            <p:cNvPr id="12" name="TextBox 11">
              <a:extLst>
                <a:ext uri="{FF2B5EF4-FFF2-40B4-BE49-F238E27FC236}">
                  <a16:creationId xmlns:a16="http://schemas.microsoft.com/office/drawing/2014/main" id="{E6F8BD09-F4AA-92E7-3864-E06F0B66B04E}"/>
                </a:ext>
              </a:extLst>
            </p:cNvPr>
            <p:cNvSpPr txBox="1"/>
            <p:nvPr/>
          </p:nvSpPr>
          <p:spPr>
            <a:xfrm>
              <a:off x="3546639" y="3444523"/>
              <a:ext cx="5347725" cy="2513586"/>
            </a:xfrm>
            <a:prstGeom prst="rect">
              <a:avLst/>
            </a:prstGeom>
            <a:noFill/>
          </p:spPr>
          <p:txBody>
            <a:bodyPr wrap="square" lIns="60960" tIns="30480" rIns="60960" bIns="30480" rtlCol="0" anchor="t">
              <a:spAutoFit/>
            </a:bodyPr>
            <a:lstStyle/>
            <a:p>
              <a:r>
                <a:rPr lang="en-GB" sz="2800" b="1" dirty="0"/>
                <a:t>“Safe” means that you are not in danger, and nothing is likely to hurt you.</a:t>
              </a:r>
            </a:p>
          </p:txBody>
        </p:sp>
      </p:grpSp>
      <p:grpSp>
        <p:nvGrpSpPr>
          <p:cNvPr id="23" name="Group 22">
            <a:extLst>
              <a:ext uri="{FF2B5EF4-FFF2-40B4-BE49-F238E27FC236}">
                <a16:creationId xmlns:a16="http://schemas.microsoft.com/office/drawing/2014/main" id="{C21975E4-EA65-D30B-682C-864AB976783C}"/>
              </a:ext>
            </a:extLst>
          </p:cNvPr>
          <p:cNvGrpSpPr/>
          <p:nvPr/>
        </p:nvGrpSpPr>
        <p:grpSpPr>
          <a:xfrm>
            <a:off x="793646" y="-9176"/>
            <a:ext cx="4853512" cy="2002248"/>
            <a:chOff x="154250" y="1007118"/>
            <a:chExt cx="7214760" cy="2666515"/>
          </a:xfrm>
        </p:grpSpPr>
        <p:pic>
          <p:nvPicPr>
            <p:cNvPr id="7" name="Picture 6" descr="Shape, arrow&#10;&#10;Description automatically generated">
              <a:extLst>
                <a:ext uri="{FF2B5EF4-FFF2-40B4-BE49-F238E27FC236}">
                  <a16:creationId xmlns:a16="http://schemas.microsoft.com/office/drawing/2014/main" id="{7AEE3E6C-3449-B80C-D552-96B35DDD98DA}"/>
                </a:ext>
              </a:extLst>
            </p:cNvPr>
            <p:cNvPicPr>
              <a:picLocks noChangeAspect="1"/>
            </p:cNvPicPr>
            <p:nvPr/>
          </p:nvPicPr>
          <p:blipFill rotWithShape="1">
            <a:blip r:embed="rId5">
              <a:extLst>
                <a:ext uri="{28A0092B-C50C-407E-A947-70E740481C1C}">
                  <a14:useLocalDpi xmlns:a14="http://schemas.microsoft.com/office/drawing/2010/main" val="0"/>
                </a:ext>
              </a:extLst>
            </a:blip>
            <a:srcRect t="21202" r="802" b="14581"/>
            <a:stretch/>
          </p:blipFill>
          <p:spPr>
            <a:xfrm rot="21417972" flipH="1">
              <a:off x="154250" y="1007118"/>
              <a:ext cx="7212085" cy="2666515"/>
            </a:xfrm>
            <a:prstGeom prst="rect">
              <a:avLst/>
            </a:prstGeom>
          </p:spPr>
        </p:pic>
        <p:sp>
          <p:nvSpPr>
            <p:cNvPr id="9" name="TextBox 8">
              <a:extLst>
                <a:ext uri="{FF2B5EF4-FFF2-40B4-BE49-F238E27FC236}">
                  <a16:creationId xmlns:a16="http://schemas.microsoft.com/office/drawing/2014/main" id="{75E8E522-FF47-4856-CBF4-38F14D17A70C}"/>
                </a:ext>
              </a:extLst>
            </p:cNvPr>
            <p:cNvSpPr txBox="1"/>
            <p:nvPr/>
          </p:nvSpPr>
          <p:spPr>
            <a:xfrm>
              <a:off x="800596" y="1758053"/>
              <a:ext cx="6568414" cy="778780"/>
            </a:xfrm>
            <a:prstGeom prst="rect">
              <a:avLst/>
            </a:prstGeom>
            <a:noFill/>
          </p:spPr>
          <p:txBody>
            <a:bodyPr wrap="square" rtlCol="0">
              <a:spAutoFit/>
            </a:bodyPr>
            <a:lstStyle/>
            <a:p>
              <a:r>
                <a:rPr lang="en-US" sz="3200" dirty="0">
                  <a:solidFill>
                    <a:srgbClr val="FF0000"/>
                  </a:solidFill>
                </a:rPr>
                <a:t>What does safe mean?</a:t>
              </a:r>
              <a:endParaRPr lang="en-GB" sz="3200" dirty="0">
                <a:solidFill>
                  <a:srgbClr val="FF0000"/>
                </a:solidFill>
              </a:endParaRPr>
            </a:p>
          </p:txBody>
        </p:sp>
      </p:grpSp>
      <p:grpSp>
        <p:nvGrpSpPr>
          <p:cNvPr id="26" name="Group 25">
            <a:extLst>
              <a:ext uri="{FF2B5EF4-FFF2-40B4-BE49-F238E27FC236}">
                <a16:creationId xmlns:a16="http://schemas.microsoft.com/office/drawing/2014/main" id="{61242388-93DB-FBD9-743B-949C30256806}"/>
              </a:ext>
            </a:extLst>
          </p:cNvPr>
          <p:cNvGrpSpPr/>
          <p:nvPr/>
        </p:nvGrpSpPr>
        <p:grpSpPr>
          <a:xfrm>
            <a:off x="4221357" y="829326"/>
            <a:ext cx="9122735" cy="4807278"/>
            <a:chOff x="6351990" y="1275421"/>
            <a:chExt cx="13684103" cy="7210917"/>
          </a:xfrm>
        </p:grpSpPr>
        <p:pic>
          <p:nvPicPr>
            <p:cNvPr id="14" name="Picture 13" descr="Icon&#10;&#10;Description automatically generated">
              <a:extLst>
                <a:ext uri="{FF2B5EF4-FFF2-40B4-BE49-F238E27FC236}">
                  <a16:creationId xmlns:a16="http://schemas.microsoft.com/office/drawing/2014/main" id="{6F570F1F-70A5-4ED3-431F-674C898C23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1990" y="1275421"/>
              <a:ext cx="13684103" cy="7210917"/>
            </a:xfrm>
            <a:prstGeom prst="rect">
              <a:avLst/>
            </a:prstGeom>
          </p:spPr>
        </p:pic>
        <p:sp>
          <p:nvSpPr>
            <p:cNvPr id="13" name="TextBox 12">
              <a:extLst>
                <a:ext uri="{FF2B5EF4-FFF2-40B4-BE49-F238E27FC236}">
                  <a16:creationId xmlns:a16="http://schemas.microsoft.com/office/drawing/2014/main" id="{5A1B9466-ADB5-C75C-C3AA-C9837DE33C10}"/>
                </a:ext>
              </a:extLst>
            </p:cNvPr>
            <p:cNvSpPr txBox="1"/>
            <p:nvPr/>
          </p:nvSpPr>
          <p:spPr>
            <a:xfrm>
              <a:off x="10602330" y="3687423"/>
              <a:ext cx="5595422" cy="707984"/>
            </a:xfrm>
            <a:prstGeom prst="rect">
              <a:avLst/>
            </a:prstGeom>
            <a:noFill/>
          </p:spPr>
          <p:txBody>
            <a:bodyPr wrap="square" lIns="60960" tIns="30480" rIns="60960" bIns="30480" rtlCol="0" anchor="t">
              <a:spAutoFit/>
            </a:bodyPr>
            <a:lstStyle/>
            <a:p>
              <a:endParaRPr lang="en-US" sz="2667" dirty="0"/>
            </a:p>
          </p:txBody>
        </p:sp>
      </p:grpSp>
      <p:grpSp>
        <p:nvGrpSpPr>
          <p:cNvPr id="24" name="Group 23">
            <a:extLst>
              <a:ext uri="{FF2B5EF4-FFF2-40B4-BE49-F238E27FC236}">
                <a16:creationId xmlns:a16="http://schemas.microsoft.com/office/drawing/2014/main" id="{D4ABD9C3-233A-A75E-836F-A34DD5F75920}"/>
              </a:ext>
            </a:extLst>
          </p:cNvPr>
          <p:cNvGrpSpPr/>
          <p:nvPr/>
        </p:nvGrpSpPr>
        <p:grpSpPr>
          <a:xfrm>
            <a:off x="6131553" y="-714663"/>
            <a:ext cx="4979308" cy="3325082"/>
            <a:chOff x="9434890" y="-288829"/>
            <a:chExt cx="7468962" cy="4987623"/>
          </a:xfrm>
        </p:grpSpPr>
        <p:pic>
          <p:nvPicPr>
            <p:cNvPr id="20" name="Picture 19" descr="Shape, arrow&#10;&#10;Description automatically generated">
              <a:extLst>
                <a:ext uri="{FF2B5EF4-FFF2-40B4-BE49-F238E27FC236}">
                  <a16:creationId xmlns:a16="http://schemas.microsoft.com/office/drawing/2014/main" id="{AB323041-95CB-4743-701F-5D75D7C967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29490" flipH="1">
              <a:off x="9434890" y="-288829"/>
              <a:ext cx="7468962" cy="4987623"/>
            </a:xfrm>
            <a:prstGeom prst="rect">
              <a:avLst/>
            </a:prstGeom>
          </p:spPr>
        </p:pic>
        <p:sp>
          <p:nvSpPr>
            <p:cNvPr id="22" name="TextBox 21">
              <a:extLst>
                <a:ext uri="{FF2B5EF4-FFF2-40B4-BE49-F238E27FC236}">
                  <a16:creationId xmlns:a16="http://schemas.microsoft.com/office/drawing/2014/main" id="{06FF8584-C5EE-E2CB-7622-1420A49BF9F7}"/>
                </a:ext>
              </a:extLst>
            </p:cNvPr>
            <p:cNvSpPr txBox="1"/>
            <p:nvPr/>
          </p:nvSpPr>
          <p:spPr>
            <a:xfrm>
              <a:off x="10008967" y="1302049"/>
              <a:ext cx="6416843" cy="1615827"/>
            </a:xfrm>
            <a:prstGeom prst="rect">
              <a:avLst/>
            </a:prstGeom>
            <a:noFill/>
          </p:spPr>
          <p:txBody>
            <a:bodyPr wrap="square" rtlCol="0">
              <a:spAutoFit/>
            </a:bodyPr>
            <a:lstStyle/>
            <a:p>
              <a:r>
                <a:rPr lang="en-US" sz="3200" dirty="0">
                  <a:solidFill>
                    <a:srgbClr val="FF0000"/>
                  </a:solidFill>
                </a:rPr>
                <a:t>What does unsafe mean?</a:t>
              </a:r>
              <a:endParaRPr lang="en-GB" sz="3200" dirty="0">
                <a:solidFill>
                  <a:srgbClr val="FF0000"/>
                </a:solidFill>
              </a:endParaRPr>
            </a:p>
          </p:txBody>
        </p:sp>
      </p:grpSp>
      <p:pic>
        <p:nvPicPr>
          <p:cNvPr id="4098" name="Picture 2" descr="A colorful rectangular sign with black text&#10;&#10;AI-generated content may be incorrect.">
            <a:extLst>
              <a:ext uri="{FF2B5EF4-FFF2-40B4-BE49-F238E27FC236}">
                <a16:creationId xmlns:a16="http://schemas.microsoft.com/office/drawing/2014/main" id="{E5EC41FA-A4B5-CCAF-6AA8-EBE1F5E15F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2694" y="5636604"/>
            <a:ext cx="1801129" cy="13448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91C211-A3A0-F715-AE6B-94D8368E9AE8}"/>
              </a:ext>
            </a:extLst>
          </p:cNvPr>
          <p:cNvSpPr txBox="1"/>
          <p:nvPr/>
        </p:nvSpPr>
        <p:spPr>
          <a:xfrm>
            <a:off x="7054917" y="2412219"/>
            <a:ext cx="3536883" cy="1785104"/>
          </a:xfrm>
          <a:prstGeom prst="rect">
            <a:avLst/>
          </a:prstGeom>
          <a:noFill/>
        </p:spPr>
        <p:txBody>
          <a:bodyPr wrap="square" lIns="60960" tIns="30480" rIns="60960" bIns="30480" rtlCol="0" anchor="t">
            <a:spAutoFit/>
          </a:bodyPr>
          <a:lstStyle/>
          <a:p>
            <a:r>
              <a:rPr lang="en-GB" sz="2800" b="1" dirty="0"/>
              <a:t>“Unsafe” means not safe — it could hurt you or put you in danger.</a:t>
            </a:r>
            <a:endParaRPr lang="en-GB" sz="2800" dirty="0"/>
          </a:p>
        </p:txBody>
      </p:sp>
    </p:spTree>
    <p:extLst>
      <p:ext uri="{BB962C8B-B14F-4D97-AF65-F5344CB8AC3E}">
        <p14:creationId xmlns:p14="http://schemas.microsoft.com/office/powerpoint/2010/main" val="33100169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37742" y="82306"/>
            <a:ext cx="3752950" cy="800219"/>
          </a:xfrm>
          <a:prstGeom prst="rect">
            <a:avLst/>
          </a:prstGeom>
          <a:noFill/>
        </p:spPr>
        <p:txBody>
          <a:bodyPr wrap="none" anchor="t">
            <a:spAutoFit/>
          </a:bodyPr>
          <a:lstStyle/>
          <a:p>
            <a:pPr algn="l"/>
            <a:endParaRPr dirty="0"/>
          </a:p>
          <a:p>
            <a:pPr algn="ctr">
              <a:defRPr sz="4400" b="1">
                <a:solidFill>
                  <a:srgbClr val="FFFFFF"/>
                </a:solidFill>
                <a:latin typeface="Segoe UI"/>
              </a:defRPr>
            </a:pPr>
            <a:r>
              <a:rPr sz="2800" dirty="0">
                <a:solidFill>
                  <a:srgbClr val="000000"/>
                </a:solidFill>
                <a:latin typeface="Segoe UI"/>
              </a:rPr>
              <a:t>Your Amazing Body</a:t>
            </a:r>
          </a:p>
        </p:txBody>
      </p:sp>
      <p:sp>
        <p:nvSpPr>
          <p:cNvPr id="4" name="TextBox 3"/>
          <p:cNvSpPr txBox="1"/>
          <p:nvPr/>
        </p:nvSpPr>
        <p:spPr>
          <a:xfrm>
            <a:off x="780288" y="1194681"/>
            <a:ext cx="8885384" cy="4756046"/>
          </a:xfrm>
          <a:prstGeom prst="rect">
            <a:avLst/>
          </a:prstGeom>
          <a:noFill/>
        </p:spPr>
        <p:txBody>
          <a:bodyPr wrap="square">
            <a:spAutoFit/>
          </a:bodyPr>
          <a:lstStyle/>
          <a:p>
            <a:endParaRPr dirty="0"/>
          </a:p>
          <a:p>
            <a:pPr>
              <a:lnSpc>
                <a:spcPts val="6000"/>
              </a:lnSpc>
              <a:defRPr sz="3600">
                <a:solidFill>
                  <a:srgbClr val="000000"/>
                </a:solidFill>
                <a:latin typeface="Segoe UI"/>
              </a:defRPr>
            </a:pPr>
            <a:r>
              <a:rPr lang="en-GB" sz="4800" dirty="0">
                <a:solidFill>
                  <a:srgbClr val="000000"/>
                </a:solidFill>
                <a:latin typeface="Segoe UI"/>
              </a:rPr>
              <a:t>The</a:t>
            </a:r>
            <a:r>
              <a:rPr sz="4800" dirty="0">
                <a:solidFill>
                  <a:srgbClr val="000000"/>
                </a:solidFill>
                <a:latin typeface="Segoe UI"/>
              </a:rPr>
              <a:t> body has special parts that keep you alive </a:t>
            </a:r>
            <a:endParaRPr lang="en-GB" sz="4800" dirty="0"/>
          </a:p>
          <a:p>
            <a:pPr>
              <a:lnSpc>
                <a:spcPct val="150000"/>
              </a:lnSpc>
              <a:defRPr sz="3600">
                <a:solidFill>
                  <a:srgbClr val="000000"/>
                </a:solidFill>
                <a:latin typeface="Segoe UI"/>
              </a:defRPr>
            </a:pPr>
            <a:r>
              <a:rPr lang="en-GB" sz="4800" dirty="0"/>
              <a:t>We are going to look at our: </a:t>
            </a:r>
            <a:endParaRPr sz="4800" dirty="0"/>
          </a:p>
          <a:p>
            <a:pPr>
              <a:lnSpc>
                <a:spcPts val="6000"/>
              </a:lnSpc>
              <a:defRPr sz="3600">
                <a:solidFill>
                  <a:srgbClr val="000000"/>
                </a:solidFill>
                <a:latin typeface="Segoe UI"/>
              </a:defRPr>
            </a:pPr>
            <a:r>
              <a:rPr sz="4800" dirty="0">
                <a:solidFill>
                  <a:srgbClr val="000000"/>
                </a:solidFill>
                <a:latin typeface="Segoe UI"/>
              </a:rPr>
              <a:t>Lungs 🫁, Heart ❤️, Gums 😁</a:t>
            </a:r>
            <a:endParaRPr sz="4800" dirty="0"/>
          </a:p>
          <a:p>
            <a:pPr>
              <a:lnSpc>
                <a:spcPct val="150000"/>
              </a:lnSpc>
              <a:defRPr sz="3600">
                <a:solidFill>
                  <a:srgbClr val="000000"/>
                </a:solidFill>
                <a:latin typeface="Segoe UI"/>
              </a:defRPr>
            </a:pPr>
            <a:r>
              <a:rPr sz="4800" dirty="0">
                <a:solidFill>
                  <a:srgbClr val="000000"/>
                </a:solidFill>
                <a:latin typeface="Segoe UI"/>
              </a:rPr>
              <a:t>Let’s find out why they matter!</a:t>
            </a:r>
          </a:p>
        </p:txBody>
      </p:sp>
      <p:sp>
        <p:nvSpPr>
          <p:cNvPr id="5" name="TextBox 4"/>
          <p:cNvSpPr txBox="1"/>
          <p:nvPr/>
        </p:nvSpPr>
        <p:spPr>
          <a:xfrm>
            <a:off x="6096000" y="5890798"/>
            <a:ext cx="5610831" cy="738664"/>
          </a:xfrm>
          <a:prstGeom prst="rect">
            <a:avLst/>
          </a:prstGeom>
          <a:noFill/>
        </p:spPr>
        <p:txBody>
          <a:bodyPr wrap="none">
            <a:spAutoFit/>
          </a:bodyPr>
          <a:lstStyle/>
          <a:p>
            <a:pPr algn="l"/>
            <a:endParaRPr dirty="0"/>
          </a:p>
          <a:p>
            <a:pPr>
              <a:defRPr sz="3400" i="1">
                <a:solidFill>
                  <a:srgbClr val="000000"/>
                </a:solidFill>
                <a:latin typeface="Segoe UI"/>
              </a:defRPr>
            </a:pPr>
            <a:r>
              <a:rPr sz="2400" dirty="0">
                <a:solidFill>
                  <a:srgbClr val="000000"/>
                </a:solidFill>
                <a:latin typeface="Segoe UI"/>
              </a:rPr>
              <a:t>Your body is amazing – let’s look after it!</a:t>
            </a:r>
          </a:p>
        </p:txBody>
      </p:sp>
      <p:sp>
        <p:nvSpPr>
          <p:cNvPr id="6" name="TextBox 5"/>
          <p:cNvSpPr txBox="1"/>
          <p:nvPr/>
        </p:nvSpPr>
        <p:spPr>
          <a:xfrm>
            <a:off x="10134600" y="973063"/>
            <a:ext cx="1828800" cy="1938992"/>
          </a:xfrm>
          <a:prstGeom prst="rect">
            <a:avLst/>
          </a:prstGeom>
          <a:noFill/>
        </p:spPr>
        <p:txBody>
          <a:bodyPr wrap="square">
            <a:spAutoFit/>
          </a:bodyPr>
          <a:lstStyle/>
          <a:p>
            <a:r>
              <a:rPr sz="12000" dirty="0"/>
              <a:t>🫁</a:t>
            </a:r>
          </a:p>
        </p:txBody>
      </p:sp>
      <p:sp>
        <p:nvSpPr>
          <p:cNvPr id="7" name="TextBox 6"/>
          <p:cNvSpPr txBox="1"/>
          <p:nvPr/>
        </p:nvSpPr>
        <p:spPr>
          <a:xfrm>
            <a:off x="10134904" y="2570945"/>
            <a:ext cx="2297424" cy="1938992"/>
          </a:xfrm>
          <a:prstGeom prst="rect">
            <a:avLst/>
          </a:prstGeom>
          <a:noFill/>
        </p:spPr>
        <p:txBody>
          <a:bodyPr wrap="none">
            <a:spAutoFit/>
          </a:bodyPr>
          <a:lstStyle/>
          <a:p>
            <a:r>
              <a:rPr sz="12000" dirty="0"/>
              <a:t>❤️</a:t>
            </a:r>
          </a:p>
        </p:txBody>
      </p:sp>
      <p:sp>
        <p:nvSpPr>
          <p:cNvPr id="8" name="TextBox 7"/>
          <p:cNvSpPr txBox="1"/>
          <p:nvPr/>
        </p:nvSpPr>
        <p:spPr>
          <a:xfrm>
            <a:off x="10134904" y="4182812"/>
            <a:ext cx="2297424" cy="1938992"/>
          </a:xfrm>
          <a:prstGeom prst="rect">
            <a:avLst/>
          </a:prstGeom>
          <a:noFill/>
        </p:spPr>
        <p:txBody>
          <a:bodyPr wrap="none">
            <a:spAutoFit/>
          </a:bodyPr>
          <a:lstStyle/>
          <a:p>
            <a:r>
              <a:rPr sz="12000" dirty="0"/>
              <a:t>😁</a:t>
            </a:r>
          </a:p>
        </p:txBody>
      </p:sp>
      <p:sp>
        <p:nvSpPr>
          <p:cNvPr id="9" name="Title 5">
            <a:extLst>
              <a:ext uri="{FF2B5EF4-FFF2-40B4-BE49-F238E27FC236}">
                <a16:creationId xmlns:a16="http://schemas.microsoft.com/office/drawing/2014/main" id="{874191AD-7A22-C073-CA80-6BC597BA6B16}"/>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cs typeface="Arial"/>
              </a:rPr>
              <a:t>Our Amazing Bodies</a:t>
            </a:r>
            <a:endParaRPr lang="en-US" sz="3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10" name="Picture 9" descr="A colorful rectangular sign with black text&#10;&#10;AI-generated content may be incorrect.">
            <a:extLst>
              <a:ext uri="{FF2B5EF4-FFF2-40B4-BE49-F238E27FC236}">
                <a16:creationId xmlns:a16="http://schemas.microsoft.com/office/drawing/2014/main" id="{6180C96C-B565-95AD-C40F-9355714D530C}"/>
              </a:ext>
            </a:extLst>
          </p:cNvPr>
          <p:cNvPicPr>
            <a:picLocks noChangeAspect="1"/>
          </p:cNvPicPr>
          <p:nvPr/>
        </p:nvPicPr>
        <p:blipFill>
          <a:blip r:embed="rId3"/>
          <a:stretch>
            <a:fillRect/>
          </a:stretch>
        </p:blipFill>
        <p:spPr>
          <a:xfrm>
            <a:off x="231471" y="4412"/>
            <a:ext cx="1415444" cy="103822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aporizer on a table&#10;&#10;AI-generated content may be incorrect.">
            <a:extLst>
              <a:ext uri="{FF2B5EF4-FFF2-40B4-BE49-F238E27FC236}">
                <a16:creationId xmlns:a16="http://schemas.microsoft.com/office/drawing/2014/main" id="{96AAEDAD-0188-80AA-027A-3A3A23FC5C33}"/>
              </a:ext>
            </a:extLst>
          </p:cNvPr>
          <p:cNvPicPr>
            <a:picLocks noChangeAspect="1"/>
          </p:cNvPicPr>
          <p:nvPr/>
        </p:nvPicPr>
        <p:blipFill>
          <a:blip r:embed="rId3"/>
          <a:srcRect b="12712"/>
          <a:stretch>
            <a:fillRect/>
          </a:stretch>
        </p:blipFill>
        <p:spPr>
          <a:xfrm>
            <a:off x="2738034" y="2305373"/>
            <a:ext cx="3357967" cy="2931767"/>
          </a:xfrm>
          <a:prstGeom prst="rect">
            <a:avLst/>
          </a:prstGeom>
        </p:spPr>
      </p:pic>
      <p:pic>
        <p:nvPicPr>
          <p:cNvPr id="5" name="Picture 4" descr="A cartoon of a child with a question mark above her head&#10;&#10;AI-generated content may be incorrect.">
            <a:extLst>
              <a:ext uri="{FF2B5EF4-FFF2-40B4-BE49-F238E27FC236}">
                <a16:creationId xmlns:a16="http://schemas.microsoft.com/office/drawing/2014/main" id="{1DD15149-7CAE-84D5-0DF9-0CA6E90992D1}"/>
              </a:ext>
            </a:extLst>
          </p:cNvPr>
          <p:cNvPicPr>
            <a:picLocks noChangeAspect="1"/>
          </p:cNvPicPr>
          <p:nvPr/>
        </p:nvPicPr>
        <p:blipFill>
          <a:blip r:embed="rId4"/>
          <a:stretch>
            <a:fillRect/>
          </a:stretch>
        </p:blipFill>
        <p:spPr>
          <a:xfrm>
            <a:off x="6263899" y="2292458"/>
            <a:ext cx="3022170" cy="2944678"/>
          </a:xfrm>
          <a:prstGeom prst="rect">
            <a:avLst/>
          </a:prstGeom>
        </p:spPr>
      </p:pic>
      <p:sp>
        <p:nvSpPr>
          <p:cNvPr id="7" name="Title 5">
            <a:extLst>
              <a:ext uri="{FF2B5EF4-FFF2-40B4-BE49-F238E27FC236}">
                <a16:creationId xmlns:a16="http://schemas.microsoft.com/office/drawing/2014/main" id="{845241C2-CD39-E99E-8621-D90066A7118F}"/>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2700000" algn="tl" rotWithShape="0">
                    <a:prstClr val="black">
                      <a:alpha val="40000"/>
                    </a:prstClr>
                  </a:outerShdw>
                </a:effectLst>
                <a:latin typeface="Arial"/>
                <a:cs typeface="Segoe UI"/>
              </a:rPr>
              <a:t>A 12-year-old tries a vape they find at home</a:t>
            </a:r>
            <a:endParaRPr lang="en-US">
              <a:latin typeface="Arial"/>
              <a:cs typeface="Arial"/>
            </a:endParaRPr>
          </a:p>
        </p:txBody>
      </p:sp>
      <p:sp>
        <p:nvSpPr>
          <p:cNvPr id="8" name="Oval 7">
            <a:extLst>
              <a:ext uri="{FF2B5EF4-FFF2-40B4-BE49-F238E27FC236}">
                <a16:creationId xmlns:a16="http://schemas.microsoft.com/office/drawing/2014/main" id="{75287599-B162-F006-572F-1F28D32A8BC1}"/>
              </a:ext>
            </a:extLst>
          </p:cNvPr>
          <p:cNvSpPr/>
          <p:nvPr/>
        </p:nvSpPr>
        <p:spPr>
          <a:xfrm>
            <a:off x="145968" y="2576020"/>
            <a:ext cx="2404522" cy="236582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a:t>SAFE?</a:t>
            </a:r>
            <a:endParaRPr lang="en-US" sz="4000" b="1"/>
          </a:p>
        </p:txBody>
      </p:sp>
      <p:sp>
        <p:nvSpPr>
          <p:cNvPr id="12" name="Oval 11">
            <a:extLst>
              <a:ext uri="{FF2B5EF4-FFF2-40B4-BE49-F238E27FC236}">
                <a16:creationId xmlns:a16="http://schemas.microsoft.com/office/drawing/2014/main" id="{09C7349E-168B-9B09-214D-13FBBE787BC5}"/>
              </a:ext>
            </a:extLst>
          </p:cNvPr>
          <p:cNvSpPr/>
          <p:nvPr/>
        </p:nvSpPr>
        <p:spPr>
          <a:xfrm>
            <a:off x="9638677" y="2421035"/>
            <a:ext cx="2404522" cy="236582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dirty="0"/>
              <a:t>UNSAFE?</a:t>
            </a:r>
            <a:endParaRPr lang="en-US" sz="2800" dirty="0"/>
          </a:p>
        </p:txBody>
      </p:sp>
    </p:spTree>
    <p:extLst>
      <p:ext uri="{BB962C8B-B14F-4D97-AF65-F5344CB8AC3E}">
        <p14:creationId xmlns:p14="http://schemas.microsoft.com/office/powerpoint/2010/main" val="3776445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F33C7-9609-1440-6F33-EDEFBBC41336}"/>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558408C5-F7E1-7D87-4E93-FDD91AD17374}"/>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effectLst>
                  <a:outerShdw blurRad="50800" dist="38100" dir="2700000" algn="tl" rotWithShape="0">
                    <a:prstClr val="black">
                      <a:alpha val="40000"/>
                    </a:prstClr>
                  </a:outerShdw>
                </a:effectLst>
                <a:latin typeface="Arial"/>
                <a:ea typeface="+mn-lt"/>
                <a:cs typeface="+mn-lt"/>
              </a:rPr>
              <a:t>An adult uses a vape to try to stop smoking.</a:t>
            </a:r>
            <a:endParaRPr lang="en-US" sz="4000" b="1" dirty="0">
              <a:latin typeface="Arial"/>
              <a:cs typeface="Arial"/>
            </a:endParaRPr>
          </a:p>
        </p:txBody>
      </p:sp>
      <p:sp>
        <p:nvSpPr>
          <p:cNvPr id="8" name="Oval 7">
            <a:extLst>
              <a:ext uri="{FF2B5EF4-FFF2-40B4-BE49-F238E27FC236}">
                <a16:creationId xmlns:a16="http://schemas.microsoft.com/office/drawing/2014/main" id="{FB776E55-6BC9-5028-1DCB-B6EC63343BCE}"/>
              </a:ext>
            </a:extLst>
          </p:cNvPr>
          <p:cNvSpPr/>
          <p:nvPr/>
        </p:nvSpPr>
        <p:spPr>
          <a:xfrm>
            <a:off x="145968" y="1103681"/>
            <a:ext cx="2404522" cy="236582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a:t>SAFE?</a:t>
            </a:r>
            <a:endParaRPr lang="en-US" sz="4000" b="1"/>
          </a:p>
        </p:txBody>
      </p:sp>
      <p:sp>
        <p:nvSpPr>
          <p:cNvPr id="9" name="Oval 8">
            <a:extLst>
              <a:ext uri="{FF2B5EF4-FFF2-40B4-BE49-F238E27FC236}">
                <a16:creationId xmlns:a16="http://schemas.microsoft.com/office/drawing/2014/main" id="{B40AB223-702B-76B7-6914-19678B47277A}"/>
              </a:ext>
            </a:extLst>
          </p:cNvPr>
          <p:cNvSpPr/>
          <p:nvPr/>
        </p:nvSpPr>
        <p:spPr>
          <a:xfrm>
            <a:off x="9651594" y="4267917"/>
            <a:ext cx="2404522" cy="236582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a:t>LEGAL?</a:t>
            </a:r>
            <a:endParaRPr lang="en-US" sz="1400"/>
          </a:p>
        </p:txBody>
      </p:sp>
      <p:sp>
        <p:nvSpPr>
          <p:cNvPr id="10" name="Oval 9">
            <a:extLst>
              <a:ext uri="{FF2B5EF4-FFF2-40B4-BE49-F238E27FC236}">
                <a16:creationId xmlns:a16="http://schemas.microsoft.com/office/drawing/2014/main" id="{FEF21207-4BA4-3854-23DB-B286A263AA7E}"/>
              </a:ext>
            </a:extLst>
          </p:cNvPr>
          <p:cNvSpPr/>
          <p:nvPr/>
        </p:nvSpPr>
        <p:spPr>
          <a:xfrm>
            <a:off x="9651593" y="1052018"/>
            <a:ext cx="2404522" cy="236582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t>ILLEGAL?</a:t>
            </a:r>
            <a:endParaRPr lang="en-US" sz="2800"/>
          </a:p>
        </p:txBody>
      </p:sp>
      <p:sp>
        <p:nvSpPr>
          <p:cNvPr id="12" name="Oval 11">
            <a:extLst>
              <a:ext uri="{FF2B5EF4-FFF2-40B4-BE49-F238E27FC236}">
                <a16:creationId xmlns:a16="http://schemas.microsoft.com/office/drawing/2014/main" id="{0B001669-0CB8-754C-8ECE-63282458DCA2}"/>
              </a:ext>
            </a:extLst>
          </p:cNvPr>
          <p:cNvSpPr/>
          <p:nvPr/>
        </p:nvSpPr>
        <p:spPr>
          <a:xfrm>
            <a:off x="145965" y="4267916"/>
            <a:ext cx="2404522" cy="236582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t>UNSAFE?</a:t>
            </a:r>
            <a:endParaRPr lang="en-US" sz="2800"/>
          </a:p>
        </p:txBody>
      </p:sp>
      <p:pic>
        <p:nvPicPr>
          <p:cNvPr id="2" name="Picture 1" descr="A close-up of a cigarette&#10;&#10;Description automatically generated">
            <a:extLst>
              <a:ext uri="{FF2B5EF4-FFF2-40B4-BE49-F238E27FC236}">
                <a16:creationId xmlns:a16="http://schemas.microsoft.com/office/drawing/2014/main" id="{EFCC7E2B-DBB9-95BE-F56D-3F0F75344690}"/>
              </a:ext>
            </a:extLst>
          </p:cNvPr>
          <p:cNvPicPr>
            <a:picLocks noChangeAspect="1"/>
          </p:cNvPicPr>
          <p:nvPr/>
        </p:nvPicPr>
        <p:blipFill>
          <a:blip r:embed="rId3"/>
          <a:stretch>
            <a:fillRect/>
          </a:stretch>
        </p:blipFill>
        <p:spPr>
          <a:xfrm>
            <a:off x="6096807" y="2519283"/>
            <a:ext cx="2596934" cy="2287452"/>
          </a:xfrm>
          <a:prstGeom prst="rect">
            <a:avLst/>
          </a:prstGeom>
        </p:spPr>
      </p:pic>
      <p:pic>
        <p:nvPicPr>
          <p:cNvPr id="3" name="Picture 2" descr="A close-up of a cigarette&#10;&#10;Description automatically generated">
            <a:extLst>
              <a:ext uri="{FF2B5EF4-FFF2-40B4-BE49-F238E27FC236}">
                <a16:creationId xmlns:a16="http://schemas.microsoft.com/office/drawing/2014/main" id="{79805F5C-03FA-05A0-95DC-BC930F41D013}"/>
              </a:ext>
            </a:extLst>
          </p:cNvPr>
          <p:cNvPicPr>
            <a:picLocks noChangeAspect="1"/>
          </p:cNvPicPr>
          <p:nvPr/>
        </p:nvPicPr>
        <p:blipFill>
          <a:blip r:embed="rId4"/>
          <a:stretch>
            <a:fillRect/>
          </a:stretch>
        </p:blipFill>
        <p:spPr>
          <a:xfrm>
            <a:off x="4069920" y="2494259"/>
            <a:ext cx="2430973" cy="2316027"/>
          </a:xfrm>
          <a:prstGeom prst="rect">
            <a:avLst/>
          </a:prstGeom>
        </p:spPr>
      </p:pic>
    </p:spTree>
    <p:extLst>
      <p:ext uri="{BB962C8B-B14F-4D97-AF65-F5344CB8AC3E}">
        <p14:creationId xmlns:p14="http://schemas.microsoft.com/office/powerpoint/2010/main" val="435809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AB098-8D0B-CF32-D97F-3C3D5FA44C2C}"/>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EDB64A97-1218-1147-49CB-88676EA812C6}"/>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dirty="0">
                <a:effectLst>
                  <a:outerShdw blurRad="50800" dist="38100" dir="2700000" algn="tl" rotWithShape="0">
                    <a:prstClr val="black">
                      <a:alpha val="40000"/>
                    </a:prstClr>
                  </a:outerShdw>
                </a:effectLst>
                <a:latin typeface="Arial"/>
                <a:ea typeface="+mn-lt"/>
                <a:cs typeface="+mn-lt"/>
              </a:rPr>
              <a:t>A child knowing what vaping is.</a:t>
            </a:r>
            <a:endParaRPr lang="en-US" sz="4000" b="1" dirty="0">
              <a:latin typeface="Arial"/>
              <a:ea typeface="+mn-lt"/>
              <a:cs typeface="+mn-lt"/>
            </a:endParaRPr>
          </a:p>
        </p:txBody>
      </p:sp>
      <p:sp>
        <p:nvSpPr>
          <p:cNvPr id="8" name="Oval 7">
            <a:extLst>
              <a:ext uri="{FF2B5EF4-FFF2-40B4-BE49-F238E27FC236}">
                <a16:creationId xmlns:a16="http://schemas.microsoft.com/office/drawing/2014/main" id="{A784CB59-5A53-D5D4-09FC-0C6CEF64613F}"/>
              </a:ext>
            </a:extLst>
          </p:cNvPr>
          <p:cNvSpPr/>
          <p:nvPr/>
        </p:nvSpPr>
        <p:spPr>
          <a:xfrm>
            <a:off x="145968" y="1103681"/>
            <a:ext cx="2404522" cy="236582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a:t>SAFE?</a:t>
            </a:r>
            <a:endParaRPr lang="en-US" sz="4000" b="1"/>
          </a:p>
        </p:txBody>
      </p:sp>
      <p:sp>
        <p:nvSpPr>
          <p:cNvPr id="9" name="Oval 8">
            <a:extLst>
              <a:ext uri="{FF2B5EF4-FFF2-40B4-BE49-F238E27FC236}">
                <a16:creationId xmlns:a16="http://schemas.microsoft.com/office/drawing/2014/main" id="{4BB59F43-2DDF-44A5-95D4-752B211F2BE4}"/>
              </a:ext>
            </a:extLst>
          </p:cNvPr>
          <p:cNvSpPr/>
          <p:nvPr/>
        </p:nvSpPr>
        <p:spPr>
          <a:xfrm>
            <a:off x="9651594" y="4267917"/>
            <a:ext cx="2404522" cy="236582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a:t>LEGAL?</a:t>
            </a:r>
            <a:endParaRPr lang="en-US" sz="1400"/>
          </a:p>
        </p:txBody>
      </p:sp>
      <p:sp>
        <p:nvSpPr>
          <p:cNvPr id="10" name="Oval 9">
            <a:extLst>
              <a:ext uri="{FF2B5EF4-FFF2-40B4-BE49-F238E27FC236}">
                <a16:creationId xmlns:a16="http://schemas.microsoft.com/office/drawing/2014/main" id="{57E1DC7C-A990-EC80-960F-62A9A1298594}"/>
              </a:ext>
            </a:extLst>
          </p:cNvPr>
          <p:cNvSpPr/>
          <p:nvPr/>
        </p:nvSpPr>
        <p:spPr>
          <a:xfrm>
            <a:off x="9651593" y="1052018"/>
            <a:ext cx="2404522" cy="236582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t>ILLEGAL?</a:t>
            </a:r>
            <a:endParaRPr lang="en-US" sz="2800"/>
          </a:p>
        </p:txBody>
      </p:sp>
      <p:sp>
        <p:nvSpPr>
          <p:cNvPr id="12" name="Oval 11">
            <a:extLst>
              <a:ext uri="{FF2B5EF4-FFF2-40B4-BE49-F238E27FC236}">
                <a16:creationId xmlns:a16="http://schemas.microsoft.com/office/drawing/2014/main" id="{5B043159-28EC-77FD-979D-743622AE3022}"/>
              </a:ext>
            </a:extLst>
          </p:cNvPr>
          <p:cNvSpPr/>
          <p:nvPr/>
        </p:nvSpPr>
        <p:spPr>
          <a:xfrm>
            <a:off x="145965" y="4267916"/>
            <a:ext cx="2404522" cy="236582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t>UNSAFE?</a:t>
            </a:r>
            <a:endParaRPr lang="en-US" sz="2800"/>
          </a:p>
        </p:txBody>
      </p:sp>
      <p:pic>
        <p:nvPicPr>
          <p:cNvPr id="2" name="Picture 1" descr="A grey and white vape device&#10;&#10;AI-generated content may be incorrect.">
            <a:extLst>
              <a:ext uri="{FF2B5EF4-FFF2-40B4-BE49-F238E27FC236}">
                <a16:creationId xmlns:a16="http://schemas.microsoft.com/office/drawing/2014/main" id="{B2B9C6A3-6081-4ADE-9721-9D8411B84A06}"/>
              </a:ext>
            </a:extLst>
          </p:cNvPr>
          <p:cNvPicPr>
            <a:picLocks noChangeAspect="1"/>
          </p:cNvPicPr>
          <p:nvPr/>
        </p:nvPicPr>
        <p:blipFill>
          <a:blip r:embed="rId3"/>
          <a:stretch>
            <a:fillRect/>
          </a:stretch>
        </p:blipFill>
        <p:spPr>
          <a:xfrm>
            <a:off x="4389767" y="2039069"/>
            <a:ext cx="3412467" cy="3412467"/>
          </a:xfrm>
          <a:prstGeom prst="rect">
            <a:avLst/>
          </a:prstGeom>
        </p:spPr>
      </p:pic>
    </p:spTree>
    <p:extLst>
      <p:ext uri="{BB962C8B-B14F-4D97-AF65-F5344CB8AC3E}">
        <p14:creationId xmlns:p14="http://schemas.microsoft.com/office/powerpoint/2010/main" val="2144371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86B2C-3ADB-5E1B-1F91-293E9CF7EF3A}"/>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9C48559E-ED48-46BF-BE1D-1FE512C17E87}"/>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ea typeface="+mn-lt"/>
                <a:cs typeface="+mn-lt"/>
              </a:rPr>
              <a:t>Someone over 18 years old buying a vape from a shop</a:t>
            </a:r>
            <a:endParaRPr lang="en-US" sz="3200" b="1" dirty="0">
              <a:latin typeface="Arial"/>
              <a:ea typeface="+mn-lt"/>
              <a:cs typeface="+mn-lt"/>
            </a:endParaRPr>
          </a:p>
        </p:txBody>
      </p:sp>
      <p:sp>
        <p:nvSpPr>
          <p:cNvPr id="8" name="Oval 7">
            <a:extLst>
              <a:ext uri="{FF2B5EF4-FFF2-40B4-BE49-F238E27FC236}">
                <a16:creationId xmlns:a16="http://schemas.microsoft.com/office/drawing/2014/main" id="{2ADD0F3A-57ED-C3FA-CA58-0DEEEB874FF8}"/>
              </a:ext>
            </a:extLst>
          </p:cNvPr>
          <p:cNvSpPr/>
          <p:nvPr/>
        </p:nvSpPr>
        <p:spPr>
          <a:xfrm>
            <a:off x="145968" y="1103681"/>
            <a:ext cx="2404522" cy="236582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a:t>SAFE?</a:t>
            </a:r>
            <a:endParaRPr lang="en-US" sz="4000" b="1"/>
          </a:p>
        </p:txBody>
      </p:sp>
      <p:sp>
        <p:nvSpPr>
          <p:cNvPr id="9" name="Oval 8">
            <a:extLst>
              <a:ext uri="{FF2B5EF4-FFF2-40B4-BE49-F238E27FC236}">
                <a16:creationId xmlns:a16="http://schemas.microsoft.com/office/drawing/2014/main" id="{C914D5ED-48B6-8676-8723-D868D79A6BE2}"/>
              </a:ext>
            </a:extLst>
          </p:cNvPr>
          <p:cNvSpPr/>
          <p:nvPr/>
        </p:nvSpPr>
        <p:spPr>
          <a:xfrm>
            <a:off x="9651594" y="4267917"/>
            <a:ext cx="2404522" cy="236582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a:t>LEGAL?</a:t>
            </a:r>
            <a:endParaRPr lang="en-US" sz="1400"/>
          </a:p>
        </p:txBody>
      </p:sp>
      <p:sp>
        <p:nvSpPr>
          <p:cNvPr id="10" name="Oval 9">
            <a:extLst>
              <a:ext uri="{FF2B5EF4-FFF2-40B4-BE49-F238E27FC236}">
                <a16:creationId xmlns:a16="http://schemas.microsoft.com/office/drawing/2014/main" id="{994804DA-1FB4-DF4D-37CC-931D327CF0CF}"/>
              </a:ext>
            </a:extLst>
          </p:cNvPr>
          <p:cNvSpPr/>
          <p:nvPr/>
        </p:nvSpPr>
        <p:spPr>
          <a:xfrm>
            <a:off x="9651593" y="1052018"/>
            <a:ext cx="2404522" cy="236582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t>ILLEGAL?</a:t>
            </a:r>
            <a:endParaRPr lang="en-US" sz="2800"/>
          </a:p>
        </p:txBody>
      </p:sp>
      <p:sp>
        <p:nvSpPr>
          <p:cNvPr id="12" name="Oval 11">
            <a:extLst>
              <a:ext uri="{FF2B5EF4-FFF2-40B4-BE49-F238E27FC236}">
                <a16:creationId xmlns:a16="http://schemas.microsoft.com/office/drawing/2014/main" id="{4AB9FE6D-ED16-D911-DF97-85F328511857}"/>
              </a:ext>
            </a:extLst>
          </p:cNvPr>
          <p:cNvSpPr/>
          <p:nvPr/>
        </p:nvSpPr>
        <p:spPr>
          <a:xfrm>
            <a:off x="145965" y="4267916"/>
            <a:ext cx="2404522" cy="236582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t>UNSAFE?</a:t>
            </a:r>
            <a:endParaRPr lang="en-US" sz="2800"/>
          </a:p>
        </p:txBody>
      </p:sp>
      <p:pic>
        <p:nvPicPr>
          <p:cNvPr id="3" name="Picture 2" descr="A shelf with different colored bottles&#10;&#10;AI-generated content may be incorrect.">
            <a:extLst>
              <a:ext uri="{FF2B5EF4-FFF2-40B4-BE49-F238E27FC236}">
                <a16:creationId xmlns:a16="http://schemas.microsoft.com/office/drawing/2014/main" id="{A5E07AA3-392B-1B4F-6DF0-A557FE4F29CA}"/>
              </a:ext>
            </a:extLst>
          </p:cNvPr>
          <p:cNvPicPr>
            <a:picLocks noChangeAspect="1"/>
          </p:cNvPicPr>
          <p:nvPr/>
        </p:nvPicPr>
        <p:blipFill>
          <a:blip r:embed="rId3"/>
          <a:stretch>
            <a:fillRect/>
          </a:stretch>
        </p:blipFill>
        <p:spPr>
          <a:xfrm>
            <a:off x="4680327" y="2294960"/>
            <a:ext cx="3322127" cy="3081741"/>
          </a:xfrm>
          <a:prstGeom prst="rect">
            <a:avLst/>
          </a:prstGeom>
        </p:spPr>
      </p:pic>
    </p:spTree>
    <p:extLst>
      <p:ext uri="{BB962C8B-B14F-4D97-AF65-F5344CB8AC3E}">
        <p14:creationId xmlns:p14="http://schemas.microsoft.com/office/powerpoint/2010/main" val="38874782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10C7D-5A14-F36B-5EC9-78FEF5D93776}"/>
            </a:ext>
          </a:extLst>
        </p:cNvPr>
        <p:cNvGrpSpPr/>
        <p:nvPr/>
      </p:nvGrpSpPr>
      <p:grpSpPr>
        <a:xfrm>
          <a:off x="0" y="0"/>
          <a:ext cx="0" cy="0"/>
          <a:chOff x="0" y="0"/>
          <a:chExt cx="0" cy="0"/>
        </a:xfrm>
      </p:grpSpPr>
      <p:sp>
        <p:nvSpPr>
          <p:cNvPr id="7" name="Title 5">
            <a:extLst>
              <a:ext uri="{FF2B5EF4-FFF2-40B4-BE49-F238E27FC236}">
                <a16:creationId xmlns:a16="http://schemas.microsoft.com/office/drawing/2014/main" id="{32C2D442-BE4F-FE4E-2543-E7CE77A19E12}"/>
              </a:ext>
            </a:extLst>
          </p:cNvPr>
          <p:cNvSpPr txBox="1">
            <a:spLocks/>
          </p:cNvSpPr>
          <p:nvPr/>
        </p:nvSpPr>
        <p:spPr>
          <a:xfrm>
            <a:off x="1" y="-1"/>
            <a:ext cx="12192000" cy="923637"/>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lnSpc>
                <a:spcPct val="90000"/>
              </a:lnSpc>
              <a:spcBef>
                <a:spcPct val="0"/>
              </a:spcBef>
              <a:buNone/>
              <a:defRPr sz="44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effectLst>
                  <a:outerShdw blurRad="50800" dist="38100" dir="2700000" algn="tl" rotWithShape="0">
                    <a:prstClr val="black">
                      <a:alpha val="40000"/>
                    </a:prstClr>
                  </a:outerShdw>
                </a:effectLst>
                <a:ea typeface="+mn-lt"/>
                <a:cs typeface="+mn-lt"/>
              </a:rPr>
              <a:t>Buying a vape online under 18</a:t>
            </a:r>
            <a:endParaRPr lang="en-US" dirty="0"/>
          </a:p>
        </p:txBody>
      </p:sp>
      <p:sp>
        <p:nvSpPr>
          <p:cNvPr id="8" name="Oval 7">
            <a:extLst>
              <a:ext uri="{FF2B5EF4-FFF2-40B4-BE49-F238E27FC236}">
                <a16:creationId xmlns:a16="http://schemas.microsoft.com/office/drawing/2014/main" id="{0CE91AC8-162F-02AB-C29F-F5352B2FB2EB}"/>
              </a:ext>
            </a:extLst>
          </p:cNvPr>
          <p:cNvSpPr/>
          <p:nvPr/>
        </p:nvSpPr>
        <p:spPr>
          <a:xfrm>
            <a:off x="145968" y="1103681"/>
            <a:ext cx="2404522" cy="236582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b="1"/>
              <a:t>SAFE?</a:t>
            </a:r>
            <a:endParaRPr lang="en-US" sz="4000" b="1"/>
          </a:p>
        </p:txBody>
      </p:sp>
      <p:sp>
        <p:nvSpPr>
          <p:cNvPr id="9" name="Oval 8">
            <a:extLst>
              <a:ext uri="{FF2B5EF4-FFF2-40B4-BE49-F238E27FC236}">
                <a16:creationId xmlns:a16="http://schemas.microsoft.com/office/drawing/2014/main" id="{3439586D-2C1D-2A25-1A66-5FEBDC1625DA}"/>
              </a:ext>
            </a:extLst>
          </p:cNvPr>
          <p:cNvSpPr/>
          <p:nvPr/>
        </p:nvSpPr>
        <p:spPr>
          <a:xfrm>
            <a:off x="9651594" y="4267917"/>
            <a:ext cx="2404522" cy="2365827"/>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a:t>LEGAL?</a:t>
            </a:r>
            <a:endParaRPr lang="en-US" sz="1400"/>
          </a:p>
        </p:txBody>
      </p:sp>
      <p:sp>
        <p:nvSpPr>
          <p:cNvPr id="10" name="Oval 9">
            <a:extLst>
              <a:ext uri="{FF2B5EF4-FFF2-40B4-BE49-F238E27FC236}">
                <a16:creationId xmlns:a16="http://schemas.microsoft.com/office/drawing/2014/main" id="{27C52855-B92A-C79D-E102-D142B1FE82CC}"/>
              </a:ext>
            </a:extLst>
          </p:cNvPr>
          <p:cNvSpPr/>
          <p:nvPr/>
        </p:nvSpPr>
        <p:spPr>
          <a:xfrm>
            <a:off x="9651593" y="1052018"/>
            <a:ext cx="2404522" cy="236582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t>ILLEGAL?</a:t>
            </a:r>
            <a:endParaRPr lang="en-US" sz="2800"/>
          </a:p>
        </p:txBody>
      </p:sp>
      <p:sp>
        <p:nvSpPr>
          <p:cNvPr id="12" name="Oval 11">
            <a:extLst>
              <a:ext uri="{FF2B5EF4-FFF2-40B4-BE49-F238E27FC236}">
                <a16:creationId xmlns:a16="http://schemas.microsoft.com/office/drawing/2014/main" id="{B9B87512-5FDA-7F3E-EBFD-A496FA8CC614}"/>
              </a:ext>
            </a:extLst>
          </p:cNvPr>
          <p:cNvSpPr/>
          <p:nvPr/>
        </p:nvSpPr>
        <p:spPr>
          <a:xfrm>
            <a:off x="145965" y="4267916"/>
            <a:ext cx="2404522" cy="2365827"/>
          </a:xfrm>
          <a:prstGeom prst="ellipse">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b="1"/>
              <a:t>UNSAFE?</a:t>
            </a:r>
            <a:endParaRPr lang="en-US" sz="2800"/>
          </a:p>
        </p:txBody>
      </p:sp>
      <p:pic>
        <p:nvPicPr>
          <p:cNvPr id="3" name="Picture 2" descr="A computer on a desk&#10;&#10;AI-generated content may be incorrect.">
            <a:extLst>
              <a:ext uri="{FF2B5EF4-FFF2-40B4-BE49-F238E27FC236}">
                <a16:creationId xmlns:a16="http://schemas.microsoft.com/office/drawing/2014/main" id="{776D18E5-CC88-FA54-991E-2D8F4DE6FA55}"/>
              </a:ext>
            </a:extLst>
          </p:cNvPr>
          <p:cNvPicPr>
            <a:picLocks noChangeAspect="1"/>
          </p:cNvPicPr>
          <p:nvPr/>
        </p:nvPicPr>
        <p:blipFill>
          <a:blip r:embed="rId3"/>
          <a:stretch>
            <a:fillRect/>
          </a:stretch>
        </p:blipFill>
        <p:spPr>
          <a:xfrm>
            <a:off x="3881887" y="1416170"/>
            <a:ext cx="4413850" cy="4413850"/>
          </a:xfrm>
          <a:prstGeom prst="rect">
            <a:avLst/>
          </a:prstGeom>
        </p:spPr>
      </p:pic>
    </p:spTree>
    <p:extLst>
      <p:ext uri="{BB962C8B-B14F-4D97-AF65-F5344CB8AC3E}">
        <p14:creationId xmlns:p14="http://schemas.microsoft.com/office/powerpoint/2010/main" val="1566001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AE0CBF-1E41-4D26-AA1D-FF141EDEF5C3}"/>
              </a:ext>
            </a:extLst>
          </p:cNvPr>
          <p:cNvSpPr/>
          <p:nvPr/>
        </p:nvSpPr>
        <p:spPr>
          <a:xfrm>
            <a:off x="0" y="6843"/>
            <a:ext cx="12197389" cy="868074"/>
          </a:xfrm>
          <a:prstGeom prst="rect">
            <a:avLst/>
          </a:prstGeom>
          <a:solidFill>
            <a:schemeClr val="accent2"/>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87171" tIns="43585" rIns="87171" bIns="43585" anchor="ctr"/>
          <a:lstStyle/>
          <a:p>
            <a:pPr algn="ctr">
              <a:defRPr/>
            </a:pPr>
            <a:r>
              <a:rPr lang="en-GB" sz="3600" b="1" dirty="0">
                <a:solidFill>
                  <a:schemeClr val="bg1"/>
                </a:solidFill>
                <a:latin typeface="Arial"/>
                <a:cs typeface="Arial"/>
              </a:rPr>
              <a:t>4 Corners: True or False?</a:t>
            </a:r>
            <a:endParaRPr lang="en-US" sz="3600" dirty="0">
              <a:solidFill>
                <a:schemeClr val="bg1"/>
              </a:solidFill>
              <a:latin typeface="Arial"/>
              <a:cs typeface="Arial"/>
            </a:endParaRPr>
          </a:p>
        </p:txBody>
      </p:sp>
      <p:sp>
        <p:nvSpPr>
          <p:cNvPr id="12" name="TextBox 11">
            <a:extLst>
              <a:ext uri="{FF2B5EF4-FFF2-40B4-BE49-F238E27FC236}">
                <a16:creationId xmlns:a16="http://schemas.microsoft.com/office/drawing/2014/main" id="{C8410915-B9EE-7EF7-AF14-650C801F2BC0}"/>
              </a:ext>
            </a:extLst>
          </p:cNvPr>
          <p:cNvSpPr txBox="1"/>
          <p:nvPr/>
        </p:nvSpPr>
        <p:spPr>
          <a:xfrm>
            <a:off x="1340646" y="1223189"/>
            <a:ext cx="9616343"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GB" sz="2000" b="1" dirty="0">
                <a:latin typeface="Segoe UI" panose="020B0502040204020203" pitchFamily="34" charset="0"/>
                <a:ea typeface="Calibri"/>
                <a:cs typeface="Segoe UI" panose="020B0502040204020203" pitchFamily="34" charset="0"/>
              </a:rPr>
              <a:t>Around the room are 4 statements. </a:t>
            </a:r>
          </a:p>
          <a:p>
            <a:pPr algn="ctr">
              <a:lnSpc>
                <a:spcPct val="150000"/>
              </a:lnSpc>
            </a:pPr>
            <a:r>
              <a:rPr lang="en-GB" sz="2000" b="1" dirty="0">
                <a:latin typeface="Segoe UI"/>
                <a:ea typeface="Calibri"/>
                <a:cs typeface="Segoe UI"/>
              </a:rPr>
              <a:t>Visit them in small groups and discuss if each statement is true, give reasons/examples.</a:t>
            </a:r>
          </a:p>
          <a:p>
            <a:pPr algn="ctr">
              <a:lnSpc>
                <a:spcPct val="150000"/>
              </a:lnSpc>
            </a:pPr>
            <a:endParaRPr lang="en-GB" sz="2000" b="1" dirty="0">
              <a:latin typeface="Segoe UI" panose="020B0502040204020203" pitchFamily="34" charset="0"/>
              <a:ea typeface="Calibri"/>
              <a:cs typeface="Segoe UI" panose="020B0502040204020203" pitchFamily="34" charset="0"/>
            </a:endParaRPr>
          </a:p>
          <a:p>
            <a:pPr algn="ctr"/>
            <a:r>
              <a:rPr lang="en-GB" sz="2000" dirty="0">
                <a:latin typeface="Segoe UI" panose="020B0502040204020203" pitchFamily="34" charset="0"/>
                <a:ea typeface="Calibri"/>
                <a:cs typeface="Segoe UI" panose="020B0502040204020203" pitchFamily="34" charset="0"/>
              </a:rPr>
              <a:t>Nicotine is a drug.</a:t>
            </a:r>
          </a:p>
          <a:p>
            <a:pPr algn="ctr"/>
            <a:endParaRPr lang="en-US" sz="2000" dirty="0">
              <a:latin typeface="Segoe UI" panose="020B0502040204020203" pitchFamily="34" charset="0"/>
              <a:ea typeface="Calibri"/>
              <a:cs typeface="Segoe UI" panose="020B0502040204020203" pitchFamily="34" charset="0"/>
            </a:endParaRPr>
          </a:p>
          <a:p>
            <a:pPr algn="ctr"/>
            <a:r>
              <a:rPr lang="en-GB" sz="2000" dirty="0">
                <a:latin typeface="Segoe UI"/>
                <a:ea typeface="Calibri"/>
                <a:cs typeface="Segoe UI"/>
              </a:rPr>
              <a:t>People who vape are trying to stop smoking.</a:t>
            </a:r>
          </a:p>
          <a:p>
            <a:pPr algn="ctr"/>
            <a:endParaRPr lang="en-GB" sz="2000" dirty="0">
              <a:latin typeface="Segoe UI"/>
              <a:ea typeface="Calibri"/>
              <a:cs typeface="Segoe UI"/>
            </a:endParaRPr>
          </a:p>
          <a:p>
            <a:pPr algn="ctr"/>
            <a:r>
              <a:rPr lang="en-GB" sz="2000" dirty="0">
                <a:latin typeface="Segoe UI"/>
                <a:ea typeface="Calibri"/>
                <a:cs typeface="Segoe UI"/>
              </a:rPr>
              <a:t>There are laws about vaping in Scotland. </a:t>
            </a:r>
          </a:p>
          <a:p>
            <a:pPr algn="ctr"/>
            <a:endParaRPr lang="en-GB" sz="2000" dirty="0">
              <a:latin typeface="Segoe UI"/>
              <a:ea typeface="Calibri"/>
              <a:cs typeface="Segoe UI"/>
            </a:endParaRPr>
          </a:p>
          <a:p>
            <a:pPr algn="ctr"/>
            <a:r>
              <a:rPr lang="en-GB" sz="2000" dirty="0">
                <a:latin typeface="Segoe UI"/>
                <a:ea typeface="Calibri"/>
                <a:cs typeface="Segoe UI"/>
              </a:rPr>
              <a:t>Vaping is good for the heart, lungs and gums.  </a:t>
            </a:r>
          </a:p>
          <a:p>
            <a:pPr algn="ctr"/>
            <a:endParaRPr lang="en-GB" sz="2000" dirty="0">
              <a:latin typeface="Segoe UI"/>
              <a:ea typeface="Calibri"/>
              <a:cs typeface="Segoe UI"/>
            </a:endParaRPr>
          </a:p>
          <a:p>
            <a:pPr algn="ctr"/>
            <a:endParaRPr lang="en-GB" sz="2000" dirty="0">
              <a:latin typeface="Segoe UI"/>
              <a:ea typeface="Calibri"/>
              <a:cs typeface="Segoe UI"/>
            </a:endParaRPr>
          </a:p>
          <a:p>
            <a:pPr algn="ctr"/>
            <a:endParaRPr lang="en-GB" sz="2000" dirty="0">
              <a:latin typeface="Segoe UI"/>
              <a:ea typeface="Calibri"/>
              <a:cs typeface="Segoe UI"/>
            </a:endParaRPr>
          </a:p>
          <a:p>
            <a:pPr algn="ctr"/>
            <a:endParaRPr lang="en-GB" sz="2000" dirty="0">
              <a:latin typeface="Segoe UI" panose="020B0502040204020203" pitchFamily="34" charset="0"/>
              <a:ea typeface="Calibri"/>
              <a:cs typeface="Segoe UI" panose="020B0502040204020203" pitchFamily="34" charset="0"/>
            </a:endParaRPr>
          </a:p>
          <a:p>
            <a:pPr algn="ctr"/>
            <a:r>
              <a:rPr lang="en-GB" sz="2000" dirty="0">
                <a:latin typeface="Segoe UI"/>
                <a:ea typeface="Calibri"/>
                <a:cs typeface="Segoe UI"/>
              </a:rPr>
              <a:t>.</a:t>
            </a:r>
          </a:p>
          <a:p>
            <a:pPr algn="ctr"/>
            <a:endParaRPr lang="en-GB" sz="2000" dirty="0">
              <a:latin typeface="Segoe UI" panose="020B0502040204020203" pitchFamily="34" charset="0"/>
              <a:ea typeface="Calibri"/>
              <a:cs typeface="Segoe UI" panose="020B0502040204020203" pitchFamily="34" charset="0"/>
            </a:endParaRPr>
          </a:p>
          <a:p>
            <a:pPr algn="ctr"/>
            <a:endParaRPr lang="en-GB" sz="2000" dirty="0">
              <a:latin typeface="Segoe UI" panose="020B0502040204020203" pitchFamily="34" charset="0"/>
              <a:ea typeface="Calibri"/>
              <a:cs typeface="Segoe UI" panose="020B0502040204020203" pitchFamily="34" charset="0"/>
            </a:endParaRPr>
          </a:p>
          <a:p>
            <a:pPr algn="ctr"/>
            <a:endParaRPr lang="en-GB" sz="2000" dirty="0">
              <a:latin typeface="Segoe UI" panose="020B0502040204020203" pitchFamily="34" charset="0"/>
              <a:ea typeface="Calibri"/>
              <a:cs typeface="Segoe UI" panose="020B0502040204020203" pitchFamily="34" charset="0"/>
            </a:endParaRPr>
          </a:p>
        </p:txBody>
      </p:sp>
      <p:sp>
        <p:nvSpPr>
          <p:cNvPr id="2" name="Right Triangle 1">
            <a:extLst>
              <a:ext uri="{FF2B5EF4-FFF2-40B4-BE49-F238E27FC236}">
                <a16:creationId xmlns:a16="http://schemas.microsoft.com/office/drawing/2014/main" id="{ADAB2018-2EF3-582F-A0EF-C7851128AFBA}"/>
              </a:ext>
            </a:extLst>
          </p:cNvPr>
          <p:cNvSpPr/>
          <p:nvPr/>
        </p:nvSpPr>
        <p:spPr>
          <a:xfrm>
            <a:off x="0" y="5179671"/>
            <a:ext cx="1551008" cy="1678329"/>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2C764845-2B87-4217-4AFA-726142BBD26A}"/>
              </a:ext>
            </a:extLst>
          </p:cNvPr>
          <p:cNvSpPr/>
          <p:nvPr/>
        </p:nvSpPr>
        <p:spPr>
          <a:xfrm rot="5400000">
            <a:off x="58271" y="811257"/>
            <a:ext cx="1551008" cy="1678329"/>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A5531467-3216-F8D3-E8E3-519FD0AFFA6C}"/>
              </a:ext>
            </a:extLst>
          </p:cNvPr>
          <p:cNvSpPr/>
          <p:nvPr/>
        </p:nvSpPr>
        <p:spPr>
          <a:xfrm rot="16200000">
            <a:off x="10577332" y="5243331"/>
            <a:ext cx="1551008" cy="1678329"/>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56E813D6-3D6E-EA6C-39D3-17ADAF9745AE}"/>
              </a:ext>
            </a:extLst>
          </p:cNvPr>
          <p:cNvSpPr/>
          <p:nvPr/>
        </p:nvSpPr>
        <p:spPr>
          <a:xfrm rot="10800000">
            <a:off x="10640992" y="863456"/>
            <a:ext cx="1551008" cy="1678329"/>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olorful rectangular sign with black text&#10;&#10;AI-generated content may be incorrect.">
            <a:extLst>
              <a:ext uri="{FF2B5EF4-FFF2-40B4-BE49-F238E27FC236}">
                <a16:creationId xmlns:a16="http://schemas.microsoft.com/office/drawing/2014/main" id="{FA60AF63-0697-962D-6E14-F71B3E3EAEF4}"/>
              </a:ext>
            </a:extLst>
          </p:cNvPr>
          <p:cNvPicPr>
            <a:picLocks noChangeAspect="1"/>
          </p:cNvPicPr>
          <p:nvPr/>
        </p:nvPicPr>
        <p:blipFill>
          <a:blip r:embed="rId3"/>
          <a:stretch>
            <a:fillRect/>
          </a:stretch>
        </p:blipFill>
        <p:spPr>
          <a:xfrm>
            <a:off x="63383" y="4412"/>
            <a:ext cx="1415444" cy="1038226"/>
          </a:xfrm>
          <a:prstGeom prst="rect">
            <a:avLst/>
          </a:prstGeom>
        </p:spPr>
      </p:pic>
    </p:spTree>
    <p:extLst>
      <p:ext uri="{BB962C8B-B14F-4D97-AF65-F5344CB8AC3E}">
        <p14:creationId xmlns:p14="http://schemas.microsoft.com/office/powerpoint/2010/main" val="4285510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87BBF-46F2-EA0D-9536-07B890D5CF2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5DB7C4-82EE-C124-9AB9-3B6D89014D53}"/>
              </a:ext>
            </a:extLst>
          </p:cNvPr>
          <p:cNvSpPr txBox="1"/>
          <p:nvPr/>
        </p:nvSpPr>
        <p:spPr>
          <a:xfrm>
            <a:off x="7837794" y="5152472"/>
            <a:ext cx="2135892" cy="646331"/>
          </a:xfrm>
          <a:prstGeom prst="rect">
            <a:avLst/>
          </a:prstGeom>
          <a:noFill/>
        </p:spPr>
        <p:txBody>
          <a:bodyPr wrap="square" rtlCol="0">
            <a:spAutoFit/>
          </a:bodyPr>
          <a:lstStyle/>
          <a:p>
            <a:pPr algn="ctr"/>
            <a:r>
              <a:rPr lang="en-US">
                <a:solidFill>
                  <a:schemeClr val="bg1"/>
                </a:solidFill>
                <a:latin typeface="Segoe UI" panose="020B0502040204020203" pitchFamily="34" charset="0"/>
                <a:cs typeface="Segoe UI" panose="020B0502040204020203" pitchFamily="34" charset="0"/>
              </a:rPr>
              <a:t>Can you think of anything else ? </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4E890C2-F6FB-08B8-0EB0-3DA5F02BA1C9}"/>
                  </a:ext>
                </a:extLst>
              </p14:cNvPr>
              <p14:cNvContentPartPr/>
              <p14:nvPr/>
            </p14:nvContentPartPr>
            <p14:xfrm flipV="1">
              <a:off x="2170866" y="2339609"/>
              <a:ext cx="127193" cy="56627"/>
            </p14:xfrm>
          </p:contentPart>
        </mc:Choice>
        <mc:Fallback xmlns="">
          <p:pic>
            <p:nvPicPr>
              <p:cNvPr id="18" name="Ink 17">
                <a:extLst>
                  <a:ext uri="{FF2B5EF4-FFF2-40B4-BE49-F238E27FC236}">
                    <a16:creationId xmlns:a16="http://schemas.microsoft.com/office/drawing/2014/main" id="{D5B3A297-6835-8E66-E2DC-79B88CFCED46}"/>
                  </a:ext>
                </a:extLst>
              </p:cNvPr>
              <p:cNvPicPr/>
              <p:nvPr/>
            </p:nvPicPr>
            <p:blipFill>
              <a:blip r:embed="rId5"/>
              <a:stretch>
                <a:fillRect/>
              </a:stretch>
            </p:blipFill>
            <p:spPr>
              <a:xfrm flipV="1">
                <a:off x="2107810" y="2276490"/>
                <a:ext cx="252945" cy="18250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635105C0-15CA-EA4A-0CF5-26F217CAD239}"/>
                  </a:ext>
                </a:extLst>
              </p14:cNvPr>
              <p14:cNvContentPartPr/>
              <p14:nvPr/>
            </p14:nvContentPartPr>
            <p14:xfrm flipH="1" flipV="1">
              <a:off x="2523894" y="2293889"/>
              <a:ext cx="399610" cy="68546"/>
            </p14:xfrm>
          </p:contentPart>
        </mc:Choice>
        <mc:Fallback xmlns="">
          <p:pic>
            <p:nvPicPr>
              <p:cNvPr id="19" name="Ink 18">
                <a:extLst>
                  <a:ext uri="{FF2B5EF4-FFF2-40B4-BE49-F238E27FC236}">
                    <a16:creationId xmlns:a16="http://schemas.microsoft.com/office/drawing/2014/main" id="{C2B2C09E-E7B4-C2CA-B427-F34BD744F688}"/>
                  </a:ext>
                </a:extLst>
              </p:cNvPr>
              <p:cNvPicPr/>
              <p:nvPr/>
            </p:nvPicPr>
            <p:blipFill>
              <a:blip r:embed="rId7"/>
              <a:stretch>
                <a:fillRect/>
              </a:stretch>
            </p:blipFill>
            <p:spPr>
              <a:xfrm flipH="1" flipV="1">
                <a:off x="2460892" y="2230755"/>
                <a:ext cx="525253" cy="194454"/>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424E1C06-10A3-EF2F-D4C5-3D410A3D63AC}"/>
                  </a:ext>
                </a:extLst>
              </p14:cNvPr>
              <p14:cNvContentPartPr/>
              <p14:nvPr/>
            </p14:nvContentPartPr>
            <p14:xfrm>
              <a:off x="961986" y="3051796"/>
              <a:ext cx="360" cy="360"/>
            </p14:xfrm>
          </p:contentPart>
        </mc:Choice>
        <mc:Fallback xmlns="">
          <p:pic>
            <p:nvPicPr>
              <p:cNvPr id="20" name="Ink 19">
                <a:extLst>
                  <a:ext uri="{FF2B5EF4-FFF2-40B4-BE49-F238E27FC236}">
                    <a16:creationId xmlns:a16="http://schemas.microsoft.com/office/drawing/2014/main" id="{17BD417A-4362-B551-06B1-BE763041528C}"/>
                  </a:ext>
                </a:extLst>
              </p:cNvPr>
              <p:cNvPicPr/>
              <p:nvPr/>
            </p:nvPicPr>
            <p:blipFill>
              <a:blip r:embed="rId9"/>
              <a:stretch>
                <a:fillRect/>
              </a:stretch>
            </p:blipFill>
            <p:spPr>
              <a:xfrm>
                <a:off x="898986" y="298879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67614E13-7FF6-C76C-6BFD-4FEEEC884C79}"/>
                  </a:ext>
                </a:extLst>
              </p14:cNvPr>
              <p14:cNvContentPartPr/>
              <p14:nvPr/>
            </p14:nvContentPartPr>
            <p14:xfrm>
              <a:off x="8076666" y="2591356"/>
              <a:ext cx="360" cy="360"/>
            </p14:xfrm>
          </p:contentPart>
        </mc:Choice>
        <mc:Fallback xmlns="">
          <p:pic>
            <p:nvPicPr>
              <p:cNvPr id="21" name="Ink 20">
                <a:extLst>
                  <a:ext uri="{FF2B5EF4-FFF2-40B4-BE49-F238E27FC236}">
                    <a16:creationId xmlns:a16="http://schemas.microsoft.com/office/drawing/2014/main" id="{D7C727E6-6092-A956-5FC2-A17154DE3FC3}"/>
                  </a:ext>
                </a:extLst>
              </p:cNvPr>
              <p:cNvPicPr/>
              <p:nvPr/>
            </p:nvPicPr>
            <p:blipFill>
              <a:blip r:embed="rId9"/>
              <a:stretch>
                <a:fillRect/>
              </a:stretch>
            </p:blipFill>
            <p:spPr>
              <a:xfrm>
                <a:off x="8013666" y="2528356"/>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Ink 23">
                <a:extLst>
                  <a:ext uri="{FF2B5EF4-FFF2-40B4-BE49-F238E27FC236}">
                    <a16:creationId xmlns:a16="http://schemas.microsoft.com/office/drawing/2014/main" id="{12E978BB-71B9-1F7F-B220-B8B3ECAB1C49}"/>
                  </a:ext>
                </a:extLst>
              </p14:cNvPr>
              <p14:cNvContentPartPr/>
              <p14:nvPr/>
            </p14:nvContentPartPr>
            <p14:xfrm>
              <a:off x="8092866" y="2380036"/>
              <a:ext cx="524880" cy="130680"/>
            </p14:xfrm>
          </p:contentPart>
        </mc:Choice>
        <mc:Fallback xmlns="">
          <p:pic>
            <p:nvPicPr>
              <p:cNvPr id="24" name="Ink 23">
                <a:extLst>
                  <a:ext uri="{FF2B5EF4-FFF2-40B4-BE49-F238E27FC236}">
                    <a16:creationId xmlns:a16="http://schemas.microsoft.com/office/drawing/2014/main" id="{A36F6481-5FBF-A7E5-F983-C2DDB062A4BE}"/>
                  </a:ext>
                </a:extLst>
              </p:cNvPr>
              <p:cNvPicPr/>
              <p:nvPr/>
            </p:nvPicPr>
            <p:blipFill>
              <a:blip r:embed="rId12"/>
              <a:stretch>
                <a:fillRect/>
              </a:stretch>
            </p:blipFill>
            <p:spPr>
              <a:xfrm>
                <a:off x="8029866" y="2317036"/>
                <a:ext cx="6505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Ink 24">
                <a:extLst>
                  <a:ext uri="{FF2B5EF4-FFF2-40B4-BE49-F238E27FC236}">
                    <a16:creationId xmlns:a16="http://schemas.microsoft.com/office/drawing/2014/main" id="{2CF9979A-82C2-5575-1307-DFBE500974B4}"/>
                  </a:ext>
                </a:extLst>
              </p14:cNvPr>
              <p14:cNvContentPartPr/>
              <p14:nvPr/>
            </p14:nvContentPartPr>
            <p14:xfrm>
              <a:off x="8949306" y="2261236"/>
              <a:ext cx="391680" cy="147960"/>
            </p14:xfrm>
          </p:contentPart>
        </mc:Choice>
        <mc:Fallback xmlns="">
          <p:pic>
            <p:nvPicPr>
              <p:cNvPr id="25" name="Ink 24">
                <a:extLst>
                  <a:ext uri="{FF2B5EF4-FFF2-40B4-BE49-F238E27FC236}">
                    <a16:creationId xmlns:a16="http://schemas.microsoft.com/office/drawing/2014/main" id="{B92009B6-1FFA-7B28-8670-D0ECF00B0160}"/>
                  </a:ext>
                </a:extLst>
              </p:cNvPr>
              <p:cNvPicPr/>
              <p:nvPr/>
            </p:nvPicPr>
            <p:blipFill>
              <a:blip r:embed="rId14"/>
              <a:stretch>
                <a:fillRect/>
              </a:stretch>
            </p:blipFill>
            <p:spPr>
              <a:xfrm>
                <a:off x="8886364" y="2198389"/>
                <a:ext cx="517205" cy="27329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Ink 27">
                <a:extLst>
                  <a:ext uri="{FF2B5EF4-FFF2-40B4-BE49-F238E27FC236}">
                    <a16:creationId xmlns:a16="http://schemas.microsoft.com/office/drawing/2014/main" id="{1F8AFC6F-AC64-AF60-EB38-5EBED6D27D7B}"/>
                  </a:ext>
                </a:extLst>
              </p14:cNvPr>
              <p14:cNvContentPartPr/>
              <p14:nvPr/>
            </p14:nvContentPartPr>
            <p14:xfrm>
              <a:off x="4045026" y="2056036"/>
              <a:ext cx="360" cy="360"/>
            </p14:xfrm>
          </p:contentPart>
        </mc:Choice>
        <mc:Fallback xmlns="">
          <p:pic>
            <p:nvPicPr>
              <p:cNvPr id="28" name="Ink 27">
                <a:extLst>
                  <a:ext uri="{FF2B5EF4-FFF2-40B4-BE49-F238E27FC236}">
                    <a16:creationId xmlns:a16="http://schemas.microsoft.com/office/drawing/2014/main" id="{C7B12C41-594A-40E4-74D4-95FFEE1FD2F4}"/>
                  </a:ext>
                </a:extLst>
              </p:cNvPr>
              <p:cNvPicPr/>
              <p:nvPr/>
            </p:nvPicPr>
            <p:blipFill>
              <a:blip r:embed="rId9"/>
              <a:stretch>
                <a:fillRect/>
              </a:stretch>
            </p:blipFill>
            <p:spPr>
              <a:xfrm>
                <a:off x="3982026" y="1993036"/>
                <a:ext cx="126000" cy="126000"/>
              </a:xfrm>
              <a:prstGeom prst="rect">
                <a:avLst/>
              </a:prstGeom>
            </p:spPr>
          </p:pic>
        </mc:Fallback>
      </mc:AlternateContent>
      <p:sp>
        <p:nvSpPr>
          <p:cNvPr id="14" name="TextBox 13">
            <a:extLst>
              <a:ext uri="{FF2B5EF4-FFF2-40B4-BE49-F238E27FC236}">
                <a16:creationId xmlns:a16="http://schemas.microsoft.com/office/drawing/2014/main" id="{E88D287C-84DB-B2DC-A793-CADB6523934A}"/>
              </a:ext>
            </a:extLst>
          </p:cNvPr>
          <p:cNvSpPr txBox="1"/>
          <p:nvPr/>
        </p:nvSpPr>
        <p:spPr>
          <a:xfrm>
            <a:off x="299591" y="1882015"/>
            <a:ext cx="7205922" cy="3170099"/>
          </a:xfrm>
          <a:prstGeom prst="rect">
            <a:avLst/>
          </a:prstGeom>
          <a:noFill/>
        </p:spPr>
        <p:txBody>
          <a:bodyPr wrap="square" lIns="91440" tIns="45720" rIns="91440" bIns="45720" anchor="t">
            <a:spAutoFit/>
          </a:bodyPr>
          <a:lstStyle/>
          <a:p>
            <a:r>
              <a:rPr lang="en-GB" sz="2000" b="1" dirty="0">
                <a:latin typeface="Segoe UI" panose="020B0502040204020203" pitchFamily="34" charset="0"/>
                <a:ea typeface="Calibri"/>
                <a:cs typeface="Segoe UI" panose="020B0502040204020203" pitchFamily="34" charset="0"/>
              </a:rPr>
              <a:t>If you are worried about vaping talk to a trusted adult, such as a teacher, parent/carer.</a:t>
            </a:r>
          </a:p>
          <a:p>
            <a:endParaRPr lang="en-US" sz="2000" dirty="0">
              <a:solidFill>
                <a:srgbClr val="0C3D52"/>
              </a:solidFill>
              <a:latin typeface="Segoe UI" panose="020B0502040204020203" pitchFamily="34" charset="0"/>
              <a:ea typeface="Calibri"/>
              <a:cs typeface="Segoe UI" panose="020B0502040204020203" pitchFamily="34" charset="0"/>
            </a:endParaRPr>
          </a:p>
          <a:p>
            <a:r>
              <a:rPr lang="en-GB" sz="2000" b="1" i="0" dirty="0">
                <a:effectLst/>
                <a:latin typeface="Segoe UI" panose="020B0502040204020203" pitchFamily="34" charset="0"/>
                <a:ea typeface="Calibri Light"/>
                <a:cs typeface="Segoe UI" panose="020B0502040204020203" pitchFamily="34" charset="0"/>
              </a:rPr>
              <a:t>You can talk to Childline about anything. </a:t>
            </a:r>
            <a:endParaRPr lang="en-US" sz="2000" b="1" dirty="0">
              <a:latin typeface="Segoe UI" panose="020B0502040204020203" pitchFamily="34" charset="0"/>
              <a:ea typeface="Calibri Light"/>
              <a:cs typeface="Segoe UI" panose="020B0502040204020203" pitchFamily="34" charset="0"/>
            </a:endParaRPr>
          </a:p>
          <a:p>
            <a:endParaRPr lang="en-GB" sz="2000" b="1" dirty="0">
              <a:latin typeface="Segoe UI" panose="020B0502040204020203" pitchFamily="34" charset="0"/>
              <a:ea typeface="Calibri Light"/>
              <a:cs typeface="Segoe UI" panose="020B0502040204020203" pitchFamily="34" charset="0"/>
            </a:endParaRPr>
          </a:p>
          <a:p>
            <a:r>
              <a:rPr lang="en-GB" sz="2000" b="1" i="0" dirty="0">
                <a:effectLst/>
                <a:latin typeface="Segoe UI" panose="020B0502040204020203" pitchFamily="34" charset="0"/>
                <a:ea typeface="Calibri Light"/>
                <a:cs typeface="Segoe UI" panose="020B0502040204020203" pitchFamily="34" charset="0"/>
              </a:rPr>
              <a:t>No problem is too big or too small</a:t>
            </a:r>
            <a:endParaRPr lang="en-US" sz="2000" b="1" dirty="0">
              <a:latin typeface="Segoe UI" panose="020B0502040204020203" pitchFamily="34" charset="0"/>
              <a:ea typeface="Calibri Light"/>
              <a:cs typeface="Segoe UI" panose="020B0502040204020203" pitchFamily="34" charset="0"/>
            </a:endParaRPr>
          </a:p>
          <a:p>
            <a:endParaRPr lang="en-US" sz="2000" b="1" dirty="0">
              <a:latin typeface="Segoe UI" panose="020B0502040204020203" pitchFamily="34" charset="0"/>
              <a:ea typeface="Calibri"/>
              <a:cs typeface="Segoe UI" panose="020B0502040204020203" pitchFamily="34" charset="0"/>
            </a:endParaRPr>
          </a:p>
          <a:p>
            <a:r>
              <a:rPr lang="en-GB" sz="2000" b="1" dirty="0">
                <a:latin typeface="Segoe UI" panose="020B0502040204020203" pitchFamily="34" charset="0"/>
                <a:ea typeface="Calibri Light"/>
                <a:cs typeface="Segoe UI" panose="020B0502040204020203" pitchFamily="34" charset="0"/>
                <a:hlinkClick r:id="rId16"/>
              </a:rPr>
              <a:t>Vaping | Childline</a:t>
            </a:r>
            <a:r>
              <a:rPr lang="en-GB" sz="2000" b="1" dirty="0">
                <a:latin typeface="Segoe UI" panose="020B0502040204020203" pitchFamily="34" charset="0"/>
                <a:ea typeface="Calibri Light"/>
                <a:cs typeface="Segoe UI" panose="020B0502040204020203" pitchFamily="34" charset="0"/>
              </a:rPr>
              <a:t> </a:t>
            </a:r>
          </a:p>
          <a:p>
            <a:endParaRPr lang="en-GB" sz="2000" b="1" dirty="0">
              <a:solidFill>
                <a:srgbClr val="000000"/>
              </a:solidFill>
              <a:latin typeface="Segoe UI" panose="020B0502040204020203" pitchFamily="34" charset="0"/>
              <a:ea typeface="Calibri"/>
              <a:cs typeface="Segoe UI" panose="020B0502040204020203" pitchFamily="34" charset="0"/>
            </a:endParaRPr>
          </a:p>
          <a:p>
            <a:r>
              <a:rPr lang="en-GB" sz="2000" b="1" i="0" dirty="0">
                <a:solidFill>
                  <a:srgbClr val="C00000"/>
                </a:solidFill>
                <a:effectLst/>
                <a:latin typeface="Segoe UI" panose="020B0502040204020203" pitchFamily="34" charset="0"/>
                <a:ea typeface="Calibri Light"/>
                <a:cs typeface="Segoe UI" panose="020B0502040204020203" pitchFamily="34" charset="0"/>
              </a:rPr>
              <a:t>Call 0800 1111</a:t>
            </a:r>
            <a:endParaRPr lang="en-US" sz="2000" b="1" dirty="0">
              <a:solidFill>
                <a:srgbClr val="C00000"/>
              </a:solidFill>
              <a:latin typeface="Segoe UI" panose="020B0502040204020203" pitchFamily="34" charset="0"/>
              <a:ea typeface="Calibri Light"/>
              <a:cs typeface="Segoe UI" panose="020B0502040204020203" pitchFamily="34" charset="0"/>
            </a:endParaRPr>
          </a:p>
        </p:txBody>
      </p:sp>
      <p:sp>
        <p:nvSpPr>
          <p:cNvPr id="7" name="Title 5">
            <a:extLst>
              <a:ext uri="{FF2B5EF4-FFF2-40B4-BE49-F238E27FC236}">
                <a16:creationId xmlns:a16="http://schemas.microsoft.com/office/drawing/2014/main" id="{ABADBDE7-1E3D-C70B-A08C-D80C538EBBD5}"/>
              </a:ext>
            </a:extLst>
          </p:cNvPr>
          <p:cNvSpPr txBox="1">
            <a:spLocks/>
          </p:cNvSpPr>
          <p:nvPr/>
        </p:nvSpPr>
        <p:spPr>
          <a:xfrm>
            <a:off x="0" y="0"/>
            <a:ext cx="12192000" cy="1045029"/>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kumimoji="0" lang="en-US" sz="32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egoe UI"/>
                <a:cs typeface="Segoe UI"/>
              </a:rPr>
              <a:t>    </a:t>
            </a:r>
            <a:r>
              <a:rPr lang="en-US" sz="3200" b="1" dirty="0">
                <a:solidFill>
                  <a:prstClr val="white"/>
                </a:solidFill>
                <a:effectLst>
                  <a:outerShdw blurRad="50800" dist="38100" dir="2700000" algn="tl" rotWithShape="0">
                    <a:prstClr val="black">
                      <a:alpha val="40000"/>
                    </a:prstClr>
                  </a:outerShdw>
                </a:effectLst>
                <a:latin typeface="Segoe UI"/>
                <a:cs typeface="Segoe UI"/>
              </a:rPr>
              <a:t>Support &amp; Advice</a:t>
            </a:r>
            <a:endParaRPr kumimoji="0" lang="en-US" sz="32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Segoe UI"/>
              <a:cs typeface="Segoe UI"/>
            </a:endParaRPr>
          </a:p>
        </p:txBody>
      </p:sp>
      <p:pic>
        <p:nvPicPr>
          <p:cNvPr id="8" name="Picture 7">
            <a:extLst>
              <a:ext uri="{FF2B5EF4-FFF2-40B4-BE49-F238E27FC236}">
                <a16:creationId xmlns:a16="http://schemas.microsoft.com/office/drawing/2014/main" id="{773DAA22-9CA8-B58B-5674-76EF7CF71390}"/>
              </a:ext>
            </a:extLst>
          </p:cNvPr>
          <p:cNvPicPr>
            <a:picLocks noChangeAspect="1"/>
          </p:cNvPicPr>
          <p:nvPr/>
        </p:nvPicPr>
        <p:blipFill>
          <a:blip r:embed="rId17"/>
          <a:stretch>
            <a:fillRect/>
          </a:stretch>
        </p:blipFill>
        <p:spPr>
          <a:xfrm>
            <a:off x="3890215" y="4567416"/>
            <a:ext cx="8305543" cy="1742302"/>
          </a:xfrm>
          <a:prstGeom prst="rect">
            <a:avLst/>
          </a:prstGeom>
        </p:spPr>
      </p:pic>
      <p:pic>
        <p:nvPicPr>
          <p:cNvPr id="4" name="Picture 3" descr="A colorful rectangular sign with black text&#10;&#10;AI-generated content may be incorrect.">
            <a:extLst>
              <a:ext uri="{FF2B5EF4-FFF2-40B4-BE49-F238E27FC236}">
                <a16:creationId xmlns:a16="http://schemas.microsoft.com/office/drawing/2014/main" id="{5A7D5824-39E6-9162-8080-8109B9F2E59E}"/>
              </a:ext>
            </a:extLst>
          </p:cNvPr>
          <p:cNvPicPr>
            <a:picLocks noChangeAspect="1"/>
          </p:cNvPicPr>
          <p:nvPr/>
        </p:nvPicPr>
        <p:blipFill>
          <a:blip r:embed="rId18"/>
          <a:stretch>
            <a:fillRect/>
          </a:stretch>
        </p:blipFill>
        <p:spPr>
          <a:xfrm>
            <a:off x="231471" y="4412"/>
            <a:ext cx="1415444" cy="1038226"/>
          </a:xfrm>
          <a:prstGeom prst="rect">
            <a:avLst/>
          </a:prstGeom>
        </p:spPr>
      </p:pic>
      <p:sp>
        <p:nvSpPr>
          <p:cNvPr id="2" name="Oval 1">
            <a:extLst>
              <a:ext uri="{FF2B5EF4-FFF2-40B4-BE49-F238E27FC236}">
                <a16:creationId xmlns:a16="http://schemas.microsoft.com/office/drawing/2014/main" id="{4B1C9156-7922-1C0A-AD93-5CA65C129DA6}"/>
              </a:ext>
            </a:extLst>
          </p:cNvPr>
          <p:cNvSpPr/>
          <p:nvPr/>
        </p:nvSpPr>
        <p:spPr>
          <a:xfrm>
            <a:off x="9853107" y="1368971"/>
            <a:ext cx="1863344" cy="1682825"/>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8E383F3-C85E-8E57-A1B0-08F59A067642}"/>
              </a:ext>
            </a:extLst>
          </p:cNvPr>
          <p:cNvSpPr/>
          <p:nvPr/>
        </p:nvSpPr>
        <p:spPr>
          <a:xfrm>
            <a:off x="10061539" y="1561615"/>
            <a:ext cx="1462341" cy="129753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b="1" dirty="0">
                <a:solidFill>
                  <a:schemeClr val="tx1"/>
                </a:solidFill>
                <a:latin typeface="Segoe UI" panose="020B0502040204020203" pitchFamily="34" charset="0"/>
                <a:cs typeface="Segoe UI" panose="020B0502040204020203" pitchFamily="34" charset="0"/>
              </a:rPr>
              <a:t>TRUSTED</a:t>
            </a:r>
            <a:br>
              <a:rPr lang="en-US" sz="1400" b="1" dirty="0">
                <a:latin typeface="Segoe UI" panose="020B0502040204020203" pitchFamily="34" charset="0"/>
                <a:cs typeface="Segoe UI" panose="020B0502040204020203" pitchFamily="34" charset="0"/>
              </a:rPr>
            </a:br>
            <a:r>
              <a:rPr lang="en-US" sz="1400" b="1" dirty="0">
                <a:solidFill>
                  <a:schemeClr val="tx1"/>
                </a:solidFill>
                <a:latin typeface="Segoe UI" panose="020B0502040204020203" pitchFamily="34" charset="0"/>
                <a:cs typeface="Segoe UI" panose="020B0502040204020203" pitchFamily="34" charset="0"/>
              </a:rPr>
              <a:t>ADULT</a:t>
            </a:r>
            <a:endParaRPr lang="en-US" sz="1400" b="1" dirty="0">
              <a:solidFill>
                <a:schemeClr val="tx1"/>
              </a:solidFill>
              <a:latin typeface="Segoe UI" panose="020B0502040204020203" pitchFamily="34" charset="0"/>
              <a:ea typeface="Calibri"/>
              <a:cs typeface="Segoe UI" panose="020B0502040204020203" pitchFamily="34" charset="0"/>
            </a:endParaRPr>
          </a:p>
        </p:txBody>
      </p:sp>
    </p:spTree>
    <p:extLst>
      <p:ext uri="{BB962C8B-B14F-4D97-AF65-F5344CB8AC3E}">
        <p14:creationId xmlns:p14="http://schemas.microsoft.com/office/powerpoint/2010/main" val="2063864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92891" y="0"/>
            <a:ext cx="1842171" cy="3046988"/>
          </a:xfrm>
          <a:prstGeom prst="rect">
            <a:avLst/>
          </a:prstGeom>
          <a:noFill/>
        </p:spPr>
        <p:txBody>
          <a:bodyPr wrap="none" anchor="t">
            <a:spAutoFit/>
          </a:bodyPr>
          <a:lstStyle/>
          <a:p>
            <a:pPr algn="l"/>
            <a:endParaRPr sz="9600" dirty="0"/>
          </a:p>
          <a:p>
            <a:pPr>
              <a:defRPr sz="4400" b="1">
                <a:solidFill>
                  <a:srgbClr val="FFFFFF"/>
                </a:solidFill>
                <a:latin typeface="Segoe UI"/>
              </a:defRPr>
            </a:pPr>
            <a:r>
              <a:rPr sz="9600" dirty="0">
                <a:solidFill>
                  <a:srgbClr val="000000"/>
                </a:solidFill>
                <a:latin typeface="Segoe UI"/>
              </a:rPr>
              <a:t>🫁</a:t>
            </a:r>
          </a:p>
        </p:txBody>
      </p:sp>
      <p:sp>
        <p:nvSpPr>
          <p:cNvPr id="4" name="TextBox 3"/>
          <p:cNvSpPr txBox="1"/>
          <p:nvPr/>
        </p:nvSpPr>
        <p:spPr>
          <a:xfrm>
            <a:off x="718377" y="1045029"/>
            <a:ext cx="7354812" cy="5702459"/>
          </a:xfrm>
          <a:prstGeom prst="rect">
            <a:avLst/>
          </a:prstGeom>
          <a:noFill/>
        </p:spPr>
        <p:txBody>
          <a:bodyPr wrap="square">
            <a:spAutoFit/>
          </a:bodyPr>
          <a:lstStyle/>
          <a:p>
            <a:endParaRPr dirty="0"/>
          </a:p>
          <a:p>
            <a:pPr>
              <a:lnSpc>
                <a:spcPts val="6000"/>
              </a:lnSpc>
              <a:defRPr sz="3600">
                <a:solidFill>
                  <a:srgbClr val="000000"/>
                </a:solidFill>
                <a:latin typeface="Segoe UI"/>
              </a:defRPr>
            </a:pPr>
            <a:r>
              <a:rPr sz="4800" dirty="0">
                <a:solidFill>
                  <a:srgbClr val="000000"/>
                </a:solidFill>
                <a:latin typeface="Segoe UI"/>
              </a:rPr>
              <a:t>Breathe in fresh air 🌬️</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sz="4800" dirty="0">
                <a:solidFill>
                  <a:srgbClr val="000000"/>
                </a:solidFill>
                <a:latin typeface="Segoe UI"/>
              </a:rPr>
              <a:t>Give you energy to play ⚽🏃‍♀️</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sz="4800" dirty="0">
                <a:solidFill>
                  <a:srgbClr val="000000"/>
                </a:solidFill>
                <a:latin typeface="Segoe UI"/>
              </a:rPr>
              <a:t>Stay strong with exercise 💪</a:t>
            </a:r>
          </a:p>
        </p:txBody>
      </p:sp>
      <p:sp>
        <p:nvSpPr>
          <p:cNvPr id="5" name="TextBox 4"/>
          <p:cNvSpPr txBox="1"/>
          <p:nvPr/>
        </p:nvSpPr>
        <p:spPr>
          <a:xfrm>
            <a:off x="8526379" y="5859379"/>
            <a:ext cx="3490058" cy="738664"/>
          </a:xfrm>
          <a:prstGeom prst="rect">
            <a:avLst/>
          </a:prstGeom>
          <a:noFill/>
        </p:spPr>
        <p:txBody>
          <a:bodyPr wrap="none">
            <a:spAutoFit/>
          </a:bodyPr>
          <a:lstStyle/>
          <a:p>
            <a:pPr algn="l"/>
            <a:endParaRPr dirty="0"/>
          </a:p>
          <a:p>
            <a:pPr>
              <a:defRPr sz="3400" i="1">
                <a:solidFill>
                  <a:srgbClr val="000000"/>
                </a:solidFill>
                <a:latin typeface="Segoe UI"/>
              </a:defRPr>
            </a:pPr>
            <a:r>
              <a:rPr sz="2400" dirty="0">
                <a:solidFill>
                  <a:srgbClr val="000000"/>
                </a:solidFill>
                <a:latin typeface="Segoe UI"/>
              </a:rPr>
              <a:t>Your lungs love fresh air!</a:t>
            </a:r>
          </a:p>
        </p:txBody>
      </p:sp>
      <p:sp>
        <p:nvSpPr>
          <p:cNvPr id="6" name="Title 5">
            <a:extLst>
              <a:ext uri="{FF2B5EF4-FFF2-40B4-BE49-F238E27FC236}">
                <a16:creationId xmlns:a16="http://schemas.microsoft.com/office/drawing/2014/main" id="{6AABD1DC-CEBF-913E-3519-C7D05F1AF0BB}"/>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cs typeface="Arial"/>
              </a:rPr>
              <a:t>Lungs</a:t>
            </a:r>
            <a:endParaRPr lang="en-US" sz="3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7" name="Picture 6" descr="A colorful rectangular sign with black text&#10;&#10;AI-generated content may be incorrect.">
            <a:extLst>
              <a:ext uri="{FF2B5EF4-FFF2-40B4-BE49-F238E27FC236}">
                <a16:creationId xmlns:a16="http://schemas.microsoft.com/office/drawing/2014/main" id="{53EE659F-3F57-28DD-37C1-915A80BD7747}"/>
              </a:ext>
            </a:extLst>
          </p:cNvPr>
          <p:cNvPicPr>
            <a:picLocks noChangeAspect="1"/>
          </p:cNvPicPr>
          <p:nvPr/>
        </p:nvPicPr>
        <p:blipFill>
          <a:blip r:embed="rId3"/>
          <a:stretch>
            <a:fillRect/>
          </a:stretch>
        </p:blipFill>
        <p:spPr>
          <a:xfrm>
            <a:off x="231471" y="15618"/>
            <a:ext cx="1415444" cy="103822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14515" y="1045029"/>
            <a:ext cx="1842171" cy="1846659"/>
          </a:xfrm>
          <a:prstGeom prst="rect">
            <a:avLst/>
          </a:prstGeom>
          <a:noFill/>
        </p:spPr>
        <p:txBody>
          <a:bodyPr wrap="none" anchor="t">
            <a:spAutoFit/>
          </a:bodyPr>
          <a:lstStyle/>
          <a:p>
            <a:pPr algn="l"/>
            <a:endParaRPr dirty="0"/>
          </a:p>
          <a:p>
            <a:pPr>
              <a:defRPr sz="4400" b="1">
                <a:solidFill>
                  <a:srgbClr val="FFFFFF"/>
                </a:solidFill>
                <a:latin typeface="Segoe UI"/>
              </a:defRPr>
            </a:pPr>
            <a:r>
              <a:rPr sz="9600" dirty="0">
                <a:solidFill>
                  <a:srgbClr val="000000"/>
                </a:solidFill>
                <a:latin typeface="Segoe UI"/>
              </a:rPr>
              <a:t>❤️</a:t>
            </a:r>
          </a:p>
        </p:txBody>
      </p:sp>
      <p:sp>
        <p:nvSpPr>
          <p:cNvPr id="4" name="TextBox 3"/>
          <p:cNvSpPr txBox="1"/>
          <p:nvPr/>
        </p:nvSpPr>
        <p:spPr>
          <a:xfrm>
            <a:off x="804671" y="929240"/>
            <a:ext cx="8674529" cy="5702459"/>
          </a:xfrm>
          <a:prstGeom prst="rect">
            <a:avLst/>
          </a:prstGeom>
          <a:noFill/>
        </p:spPr>
        <p:txBody>
          <a:bodyPr wrap="square">
            <a:spAutoFit/>
          </a:bodyPr>
          <a:lstStyle/>
          <a:p>
            <a:endParaRPr dirty="0"/>
          </a:p>
          <a:p>
            <a:pPr>
              <a:lnSpc>
                <a:spcPts val="6000"/>
              </a:lnSpc>
              <a:defRPr sz="3600">
                <a:solidFill>
                  <a:srgbClr val="000000"/>
                </a:solidFill>
                <a:latin typeface="Segoe UI"/>
              </a:defRPr>
            </a:pPr>
            <a:r>
              <a:rPr sz="4800" dirty="0">
                <a:solidFill>
                  <a:srgbClr val="000000"/>
                </a:solidFill>
                <a:latin typeface="Segoe UI"/>
              </a:rPr>
              <a:t>A </a:t>
            </a:r>
            <a:r>
              <a:rPr lang="en-GB" sz="4800" dirty="0">
                <a:solidFill>
                  <a:srgbClr val="000000"/>
                </a:solidFill>
                <a:latin typeface="Segoe UI"/>
              </a:rPr>
              <a:t>powerful</a:t>
            </a:r>
            <a:r>
              <a:rPr sz="4800" dirty="0">
                <a:solidFill>
                  <a:srgbClr val="000000"/>
                </a:solidFill>
                <a:latin typeface="Segoe UI"/>
              </a:rPr>
              <a:t> pump moving blood </a:t>
            </a:r>
            <a:r>
              <a:rPr lang="en-GB" sz="4800" dirty="0">
                <a:solidFill>
                  <a:srgbClr val="000000"/>
                </a:solidFill>
                <a:latin typeface="Segoe UI"/>
              </a:rPr>
              <a:t>around the body</a:t>
            </a:r>
            <a:r>
              <a:rPr sz="4800" dirty="0">
                <a:solidFill>
                  <a:srgbClr val="000000"/>
                </a:solidFill>
                <a:latin typeface="Segoe UI"/>
              </a:rPr>
              <a:t> 💓</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sz="4800" dirty="0">
                <a:solidFill>
                  <a:srgbClr val="000000"/>
                </a:solidFill>
                <a:latin typeface="Segoe UI"/>
              </a:rPr>
              <a:t>Bring</a:t>
            </a:r>
            <a:r>
              <a:rPr lang="en-GB" sz="4800" dirty="0" err="1">
                <a:solidFill>
                  <a:srgbClr val="000000"/>
                </a:solidFill>
                <a:latin typeface="Segoe UI"/>
              </a:rPr>
              <a:t>ing</a:t>
            </a:r>
            <a:r>
              <a:rPr sz="4800" dirty="0">
                <a:solidFill>
                  <a:srgbClr val="000000"/>
                </a:solidFill>
                <a:latin typeface="Segoe UI"/>
              </a:rPr>
              <a:t> oxygen &amp; food🍎</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lang="en-GB" sz="4800" dirty="0">
                <a:solidFill>
                  <a:srgbClr val="000000"/>
                </a:solidFill>
                <a:latin typeface="Segoe UI"/>
              </a:rPr>
              <a:t>Needs</a:t>
            </a:r>
            <a:r>
              <a:rPr sz="4800" dirty="0">
                <a:solidFill>
                  <a:srgbClr val="000000"/>
                </a:solidFill>
                <a:latin typeface="Segoe UI"/>
              </a:rPr>
              <a:t> activity &amp; healthy food 🚴‍♀️🥦</a:t>
            </a:r>
          </a:p>
        </p:txBody>
      </p:sp>
      <p:sp>
        <p:nvSpPr>
          <p:cNvPr id="5" name="TextBox 4"/>
          <p:cNvSpPr txBox="1"/>
          <p:nvPr/>
        </p:nvSpPr>
        <p:spPr>
          <a:xfrm>
            <a:off x="7287126" y="5879899"/>
            <a:ext cx="4802918" cy="738664"/>
          </a:xfrm>
          <a:prstGeom prst="rect">
            <a:avLst/>
          </a:prstGeom>
          <a:noFill/>
        </p:spPr>
        <p:txBody>
          <a:bodyPr wrap="none">
            <a:spAutoFit/>
          </a:bodyPr>
          <a:lstStyle/>
          <a:p>
            <a:pPr algn="l"/>
            <a:endParaRPr dirty="0"/>
          </a:p>
          <a:p>
            <a:pPr>
              <a:defRPr sz="3400" i="1">
                <a:solidFill>
                  <a:srgbClr val="000000"/>
                </a:solidFill>
                <a:latin typeface="Segoe UI"/>
              </a:defRPr>
            </a:pPr>
            <a:r>
              <a:rPr sz="2400" dirty="0">
                <a:solidFill>
                  <a:srgbClr val="000000"/>
                </a:solidFill>
                <a:latin typeface="Segoe UI"/>
              </a:rPr>
              <a:t>A healthy heart keeps you moving!</a:t>
            </a:r>
          </a:p>
        </p:txBody>
      </p:sp>
      <p:sp>
        <p:nvSpPr>
          <p:cNvPr id="6" name="Title 5">
            <a:extLst>
              <a:ext uri="{FF2B5EF4-FFF2-40B4-BE49-F238E27FC236}">
                <a16:creationId xmlns:a16="http://schemas.microsoft.com/office/drawing/2014/main" id="{6539908F-734D-F5FC-6145-A1A1F2EB591B}"/>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cs typeface="Arial"/>
              </a:rPr>
              <a:t>Heart </a:t>
            </a:r>
            <a:endParaRPr lang="en-US" sz="3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7" name="Picture 6" descr="A colorful rectangular sign with black text&#10;&#10;AI-generated content may be incorrect.">
            <a:extLst>
              <a:ext uri="{FF2B5EF4-FFF2-40B4-BE49-F238E27FC236}">
                <a16:creationId xmlns:a16="http://schemas.microsoft.com/office/drawing/2014/main" id="{7F006752-C2E1-D056-C0E9-696B4EEDD06E}"/>
              </a:ext>
            </a:extLst>
          </p:cNvPr>
          <p:cNvPicPr>
            <a:picLocks noChangeAspect="1"/>
          </p:cNvPicPr>
          <p:nvPr/>
        </p:nvPicPr>
        <p:blipFill>
          <a:blip r:embed="rId3"/>
          <a:stretch>
            <a:fillRect/>
          </a:stretch>
        </p:blipFill>
        <p:spPr>
          <a:xfrm>
            <a:off x="231471" y="26824"/>
            <a:ext cx="1415444" cy="103822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8368" y="1032837"/>
            <a:ext cx="9682925" cy="4961230"/>
          </a:xfrm>
          <a:prstGeom prst="rect">
            <a:avLst/>
          </a:prstGeom>
          <a:noFill/>
        </p:spPr>
        <p:txBody>
          <a:bodyPr wrap="square">
            <a:spAutoFit/>
          </a:bodyPr>
          <a:lstStyle/>
          <a:p>
            <a:endParaRPr dirty="0"/>
          </a:p>
          <a:p>
            <a:pPr>
              <a:lnSpc>
                <a:spcPts val="6000"/>
              </a:lnSpc>
              <a:defRPr sz="3600">
                <a:solidFill>
                  <a:srgbClr val="000000"/>
                </a:solidFill>
                <a:latin typeface="Segoe UI"/>
              </a:defRPr>
            </a:pPr>
            <a:r>
              <a:rPr sz="4800" dirty="0">
                <a:solidFill>
                  <a:srgbClr val="000000"/>
                </a:solidFill>
                <a:latin typeface="Segoe UI"/>
              </a:rPr>
              <a:t>Hold your teeth in place 🦷</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sz="4800" dirty="0">
                <a:solidFill>
                  <a:srgbClr val="000000"/>
                </a:solidFill>
                <a:latin typeface="Segoe UI"/>
              </a:rPr>
              <a:t>Keep your smile strong 😀</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sz="4800" dirty="0">
                <a:solidFill>
                  <a:srgbClr val="000000"/>
                </a:solidFill>
                <a:latin typeface="Segoe UI"/>
              </a:rPr>
              <a:t>Stay healthy with brushing &amp; care 🪥</a:t>
            </a:r>
          </a:p>
        </p:txBody>
      </p:sp>
      <p:sp>
        <p:nvSpPr>
          <p:cNvPr id="5" name="TextBox 4"/>
          <p:cNvSpPr txBox="1"/>
          <p:nvPr/>
        </p:nvSpPr>
        <p:spPr>
          <a:xfrm>
            <a:off x="7872376" y="5812971"/>
            <a:ext cx="4081567" cy="738664"/>
          </a:xfrm>
          <a:prstGeom prst="rect">
            <a:avLst/>
          </a:prstGeom>
          <a:noFill/>
        </p:spPr>
        <p:txBody>
          <a:bodyPr wrap="none">
            <a:spAutoFit/>
          </a:bodyPr>
          <a:lstStyle/>
          <a:p>
            <a:pPr algn="l"/>
            <a:endParaRPr dirty="0"/>
          </a:p>
          <a:p>
            <a:pPr>
              <a:defRPr sz="3400" i="1">
                <a:solidFill>
                  <a:srgbClr val="000000"/>
                </a:solidFill>
                <a:latin typeface="Segoe UI"/>
              </a:defRPr>
            </a:pPr>
            <a:r>
              <a:rPr sz="2400" dirty="0">
                <a:solidFill>
                  <a:srgbClr val="000000"/>
                </a:solidFill>
                <a:latin typeface="Segoe UI"/>
              </a:rPr>
              <a:t>Happy gums = healthy teeth!</a:t>
            </a:r>
          </a:p>
        </p:txBody>
      </p:sp>
      <p:sp>
        <p:nvSpPr>
          <p:cNvPr id="7" name="TextBox 6">
            <a:extLst>
              <a:ext uri="{FF2B5EF4-FFF2-40B4-BE49-F238E27FC236}">
                <a16:creationId xmlns:a16="http://schemas.microsoft.com/office/drawing/2014/main" id="{760DFF01-D7C0-D60E-3DD0-B8FCE7137D37}"/>
              </a:ext>
            </a:extLst>
          </p:cNvPr>
          <p:cNvSpPr txBox="1"/>
          <p:nvPr/>
        </p:nvSpPr>
        <p:spPr>
          <a:xfrm>
            <a:off x="10078108" y="1305228"/>
            <a:ext cx="1875835" cy="1569660"/>
          </a:xfrm>
          <a:prstGeom prst="rect">
            <a:avLst/>
          </a:prstGeom>
          <a:noFill/>
        </p:spPr>
        <p:txBody>
          <a:bodyPr wrap="none">
            <a:spAutoFit/>
          </a:bodyPr>
          <a:lstStyle/>
          <a:p>
            <a:r>
              <a:rPr sz="9600" dirty="0"/>
              <a:t>😁</a:t>
            </a:r>
          </a:p>
        </p:txBody>
      </p:sp>
      <p:sp>
        <p:nvSpPr>
          <p:cNvPr id="6" name="Title 5">
            <a:extLst>
              <a:ext uri="{FF2B5EF4-FFF2-40B4-BE49-F238E27FC236}">
                <a16:creationId xmlns:a16="http://schemas.microsoft.com/office/drawing/2014/main" id="{879DA4CB-499E-A8A6-DA7D-AE4202DAD7A6}"/>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cs typeface="Arial"/>
              </a:rPr>
              <a:t>Gums </a:t>
            </a:r>
            <a:endParaRPr lang="en-US" sz="3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3" name="Picture 2" descr="A colorful rectangular sign with black text&#10;&#10;AI-generated content may be incorrect.">
            <a:extLst>
              <a:ext uri="{FF2B5EF4-FFF2-40B4-BE49-F238E27FC236}">
                <a16:creationId xmlns:a16="http://schemas.microsoft.com/office/drawing/2014/main" id="{08C5F714-8C59-9033-A2EA-93D1F73E6725}"/>
              </a:ext>
            </a:extLst>
          </p:cNvPr>
          <p:cNvPicPr>
            <a:picLocks noChangeAspect="1"/>
          </p:cNvPicPr>
          <p:nvPr/>
        </p:nvPicPr>
        <p:blipFill>
          <a:blip r:embed="rId3"/>
          <a:stretch>
            <a:fillRect/>
          </a:stretch>
        </p:blipFill>
        <p:spPr>
          <a:xfrm>
            <a:off x="231471" y="4412"/>
            <a:ext cx="1415444" cy="103822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4340" y="1042638"/>
            <a:ext cx="9966960" cy="4817601"/>
          </a:xfrm>
          <a:prstGeom prst="rect">
            <a:avLst/>
          </a:prstGeom>
          <a:noFill/>
        </p:spPr>
        <p:txBody>
          <a:bodyPr wrap="square">
            <a:spAutoFit/>
          </a:bodyPr>
          <a:lstStyle/>
          <a:p>
            <a:endParaRPr dirty="0"/>
          </a:p>
          <a:p>
            <a:pPr>
              <a:lnSpc>
                <a:spcPts val="6000"/>
              </a:lnSpc>
              <a:spcBef>
                <a:spcPts val="1200"/>
              </a:spcBef>
              <a:defRPr sz="3600">
                <a:solidFill>
                  <a:srgbClr val="000000"/>
                </a:solidFill>
                <a:latin typeface="Segoe UI"/>
              </a:defRPr>
            </a:pPr>
            <a:r>
              <a:rPr sz="4800" dirty="0">
                <a:solidFill>
                  <a:srgbClr val="000000"/>
                </a:solidFill>
                <a:latin typeface="Segoe UI"/>
              </a:rPr>
              <a:t>Why are </a:t>
            </a:r>
            <a:r>
              <a:rPr lang="en-GB" sz="4800" dirty="0">
                <a:solidFill>
                  <a:srgbClr val="000000"/>
                </a:solidFill>
                <a:latin typeface="Segoe UI"/>
              </a:rPr>
              <a:t>the</a:t>
            </a:r>
            <a:r>
              <a:rPr sz="4800" dirty="0">
                <a:solidFill>
                  <a:srgbClr val="000000"/>
                </a:solidFill>
                <a:latin typeface="Segoe UI"/>
              </a:rPr>
              <a:t> lungs, heart, and gums important?</a:t>
            </a:r>
            <a:endParaRPr sz="4800" dirty="0"/>
          </a:p>
          <a:p>
            <a:pPr>
              <a:spcBef>
                <a:spcPts val="1200"/>
              </a:spcBef>
              <a:defRPr sz="3600">
                <a:solidFill>
                  <a:srgbClr val="000000"/>
                </a:solidFill>
                <a:latin typeface="Segoe UI"/>
              </a:defRPr>
            </a:pPr>
            <a:r>
              <a:rPr sz="4800" dirty="0">
                <a:solidFill>
                  <a:srgbClr val="000000"/>
                </a:solidFill>
                <a:latin typeface="Segoe UI"/>
              </a:rPr>
              <a:t>Which one would be hardest to live without? Why?</a:t>
            </a:r>
            <a:endParaRPr sz="4800" dirty="0"/>
          </a:p>
          <a:p>
            <a:pPr>
              <a:lnSpc>
                <a:spcPct val="150000"/>
              </a:lnSpc>
              <a:spcBef>
                <a:spcPts val="1200"/>
              </a:spcBef>
              <a:defRPr sz="3600">
                <a:solidFill>
                  <a:srgbClr val="000000"/>
                </a:solidFill>
                <a:latin typeface="Segoe UI"/>
              </a:defRPr>
            </a:pPr>
            <a:r>
              <a:rPr sz="4800" dirty="0">
                <a:solidFill>
                  <a:srgbClr val="000000"/>
                </a:solidFill>
                <a:latin typeface="Segoe UI"/>
              </a:rPr>
              <a:t>How can </a:t>
            </a:r>
            <a:r>
              <a:rPr lang="en-GB" sz="4800" dirty="0">
                <a:solidFill>
                  <a:srgbClr val="000000"/>
                </a:solidFill>
                <a:latin typeface="Segoe UI"/>
              </a:rPr>
              <a:t>we</a:t>
            </a:r>
            <a:r>
              <a:rPr sz="4800" dirty="0">
                <a:solidFill>
                  <a:srgbClr val="000000"/>
                </a:solidFill>
                <a:latin typeface="Segoe UI"/>
              </a:rPr>
              <a:t> keep them healthy?</a:t>
            </a:r>
          </a:p>
        </p:txBody>
      </p:sp>
      <p:sp>
        <p:nvSpPr>
          <p:cNvPr id="5" name="TextBox 4"/>
          <p:cNvSpPr txBox="1"/>
          <p:nvPr/>
        </p:nvSpPr>
        <p:spPr>
          <a:xfrm>
            <a:off x="10269858" y="1136619"/>
            <a:ext cx="2297424" cy="1938992"/>
          </a:xfrm>
          <a:prstGeom prst="rect">
            <a:avLst/>
          </a:prstGeom>
          <a:noFill/>
        </p:spPr>
        <p:txBody>
          <a:bodyPr wrap="none">
            <a:spAutoFit/>
          </a:bodyPr>
          <a:lstStyle/>
          <a:p>
            <a:r>
              <a:rPr sz="12000" dirty="0"/>
              <a:t>🧠</a:t>
            </a:r>
          </a:p>
        </p:txBody>
      </p:sp>
      <p:sp>
        <p:nvSpPr>
          <p:cNvPr id="6" name="Title 5">
            <a:extLst>
              <a:ext uri="{FF2B5EF4-FFF2-40B4-BE49-F238E27FC236}">
                <a16:creationId xmlns:a16="http://schemas.microsoft.com/office/drawing/2014/main" id="{776310DA-B116-49D2-FF38-3DEAB2E8B47E}"/>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cs typeface="Arial"/>
              </a:rPr>
              <a:t>Talk About it…</a:t>
            </a:r>
            <a:endParaRPr lang="en-US" sz="3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3" name="Picture 2" descr="A colorful rectangular sign with black text&#10;&#10;AI-generated content may be incorrect.">
            <a:extLst>
              <a:ext uri="{FF2B5EF4-FFF2-40B4-BE49-F238E27FC236}">
                <a16:creationId xmlns:a16="http://schemas.microsoft.com/office/drawing/2014/main" id="{4A2F8A04-1704-110B-9FCD-8E3480882F12}"/>
              </a:ext>
            </a:extLst>
          </p:cNvPr>
          <p:cNvPicPr>
            <a:picLocks noChangeAspect="1"/>
          </p:cNvPicPr>
          <p:nvPr/>
        </p:nvPicPr>
        <p:blipFill>
          <a:blip r:embed="rId3"/>
          <a:stretch>
            <a:fillRect/>
          </a:stretch>
        </p:blipFill>
        <p:spPr>
          <a:xfrm>
            <a:off x="231471" y="4412"/>
            <a:ext cx="1415444" cy="103822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1471" y="1042638"/>
            <a:ext cx="10894754" cy="5330452"/>
          </a:xfrm>
          <a:prstGeom prst="rect">
            <a:avLst/>
          </a:prstGeom>
          <a:noFill/>
        </p:spPr>
        <p:txBody>
          <a:bodyPr wrap="square">
            <a:spAutoFit/>
          </a:bodyPr>
          <a:lstStyle/>
          <a:p>
            <a:endParaRPr sz="4800" dirty="0"/>
          </a:p>
          <a:p>
            <a:pPr>
              <a:lnSpc>
                <a:spcPts val="6000"/>
              </a:lnSpc>
              <a:defRPr sz="3600">
                <a:solidFill>
                  <a:srgbClr val="000000"/>
                </a:solidFill>
                <a:latin typeface="Segoe UI"/>
              </a:defRPr>
            </a:pPr>
            <a:r>
              <a:rPr sz="4800" dirty="0">
                <a:solidFill>
                  <a:srgbClr val="000000"/>
                </a:solidFill>
                <a:latin typeface="Segoe UI"/>
              </a:rPr>
              <a:t>Something </a:t>
            </a:r>
            <a:r>
              <a:rPr lang="en-GB" sz="4800" dirty="0">
                <a:solidFill>
                  <a:srgbClr val="000000"/>
                </a:solidFill>
                <a:latin typeface="Segoe UI"/>
              </a:rPr>
              <a:t>that goes into the </a:t>
            </a:r>
            <a:r>
              <a:rPr sz="4800" dirty="0">
                <a:solidFill>
                  <a:srgbClr val="000000"/>
                </a:solidFill>
                <a:latin typeface="Segoe UI"/>
              </a:rPr>
              <a:t>body </a:t>
            </a:r>
            <a:r>
              <a:rPr lang="en-GB" sz="4800" dirty="0"/>
              <a:t>💊</a:t>
            </a: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sz="4800" dirty="0">
                <a:solidFill>
                  <a:srgbClr val="000000"/>
                </a:solidFill>
                <a:latin typeface="Segoe UI"/>
              </a:rPr>
              <a:t>It can change how </a:t>
            </a:r>
            <a:r>
              <a:rPr lang="en-GB" sz="4800" dirty="0">
                <a:solidFill>
                  <a:srgbClr val="000000"/>
                </a:solidFill>
                <a:latin typeface="Segoe UI"/>
              </a:rPr>
              <a:t>the</a:t>
            </a:r>
            <a:r>
              <a:rPr sz="4800" dirty="0">
                <a:solidFill>
                  <a:srgbClr val="000000"/>
                </a:solidFill>
                <a:latin typeface="Segoe UI"/>
              </a:rPr>
              <a:t> body works ⚡</a:t>
            </a:r>
            <a:endParaRPr lang="en-GB" sz="4800" dirty="0">
              <a:solidFill>
                <a:srgbClr val="000000"/>
              </a:solidFill>
              <a:latin typeface="Segoe UI"/>
            </a:endParaRPr>
          </a:p>
          <a:p>
            <a:pPr>
              <a:lnSpc>
                <a:spcPts val="6000"/>
              </a:lnSpc>
              <a:defRPr sz="3600">
                <a:solidFill>
                  <a:srgbClr val="000000"/>
                </a:solidFill>
                <a:latin typeface="Segoe UI"/>
              </a:defRPr>
            </a:pPr>
            <a:endParaRPr sz="4800" dirty="0">
              <a:solidFill>
                <a:srgbClr val="000000"/>
              </a:solidFill>
              <a:latin typeface="Segoe UI"/>
            </a:endParaRPr>
          </a:p>
          <a:p>
            <a:pPr>
              <a:lnSpc>
                <a:spcPts val="6000"/>
              </a:lnSpc>
              <a:defRPr sz="3600">
                <a:solidFill>
                  <a:srgbClr val="000000"/>
                </a:solidFill>
                <a:latin typeface="Segoe UI"/>
              </a:defRPr>
            </a:pPr>
            <a:r>
              <a:rPr sz="4800" dirty="0">
                <a:solidFill>
                  <a:srgbClr val="000000"/>
                </a:solidFill>
                <a:latin typeface="Segoe UI"/>
              </a:rPr>
              <a:t>Some are helpful, some are harmful</a:t>
            </a:r>
            <a:r>
              <a:rPr lang="en-GB" sz="4800" dirty="0">
                <a:solidFill>
                  <a:srgbClr val="000000"/>
                </a:solidFill>
                <a:latin typeface="Segoe UI"/>
              </a:rPr>
              <a:t> </a:t>
            </a:r>
            <a:r>
              <a:rPr lang="en-GB" sz="4800" dirty="0"/>
              <a:t>🧠</a:t>
            </a:r>
          </a:p>
          <a:p>
            <a:pPr>
              <a:lnSpc>
                <a:spcPts val="6000"/>
              </a:lnSpc>
              <a:defRPr sz="3600">
                <a:solidFill>
                  <a:srgbClr val="000000"/>
                </a:solidFill>
                <a:latin typeface="Segoe UI"/>
              </a:defRPr>
            </a:pPr>
            <a:endParaRPr sz="2400" dirty="0">
              <a:solidFill>
                <a:srgbClr val="000000"/>
              </a:solidFill>
              <a:latin typeface="Segoe UI"/>
            </a:endParaRPr>
          </a:p>
        </p:txBody>
      </p:sp>
      <p:sp>
        <p:nvSpPr>
          <p:cNvPr id="5" name="TextBox 4"/>
          <p:cNvSpPr txBox="1"/>
          <p:nvPr/>
        </p:nvSpPr>
        <p:spPr>
          <a:xfrm>
            <a:off x="8061960" y="6003758"/>
            <a:ext cx="3781805" cy="738664"/>
          </a:xfrm>
          <a:prstGeom prst="rect">
            <a:avLst/>
          </a:prstGeom>
          <a:noFill/>
        </p:spPr>
        <p:txBody>
          <a:bodyPr wrap="none">
            <a:spAutoFit/>
          </a:bodyPr>
          <a:lstStyle/>
          <a:p>
            <a:pPr algn="l"/>
            <a:endParaRPr dirty="0"/>
          </a:p>
          <a:p>
            <a:pPr>
              <a:defRPr sz="3400" i="1">
                <a:solidFill>
                  <a:srgbClr val="000000"/>
                </a:solidFill>
                <a:latin typeface="Segoe UI"/>
              </a:defRPr>
            </a:pPr>
            <a:r>
              <a:rPr sz="2400" dirty="0">
                <a:solidFill>
                  <a:srgbClr val="000000"/>
                </a:solidFill>
                <a:latin typeface="Segoe UI"/>
              </a:rPr>
              <a:t>Not all drugs are the same</a:t>
            </a:r>
            <a:r>
              <a:rPr lang="en-GB" sz="2400" dirty="0">
                <a:solidFill>
                  <a:srgbClr val="000000"/>
                </a:solidFill>
                <a:latin typeface="Segoe UI"/>
              </a:rPr>
              <a:t>.</a:t>
            </a:r>
            <a:endParaRPr sz="2400" dirty="0">
              <a:solidFill>
                <a:srgbClr val="000000"/>
              </a:solidFill>
              <a:latin typeface="Segoe UI"/>
            </a:endParaRPr>
          </a:p>
        </p:txBody>
      </p:sp>
      <p:sp>
        <p:nvSpPr>
          <p:cNvPr id="7" name="TextBox 6"/>
          <p:cNvSpPr txBox="1"/>
          <p:nvPr/>
        </p:nvSpPr>
        <p:spPr>
          <a:xfrm>
            <a:off x="10191096" y="2348565"/>
            <a:ext cx="2297424" cy="1938992"/>
          </a:xfrm>
          <a:prstGeom prst="rect">
            <a:avLst/>
          </a:prstGeom>
          <a:noFill/>
        </p:spPr>
        <p:txBody>
          <a:bodyPr wrap="none">
            <a:spAutoFit/>
          </a:bodyPr>
          <a:lstStyle/>
          <a:p>
            <a:r>
              <a:rPr sz="12000" dirty="0"/>
              <a:t>💊</a:t>
            </a:r>
          </a:p>
        </p:txBody>
      </p:sp>
      <p:sp>
        <p:nvSpPr>
          <p:cNvPr id="8" name="Title 5">
            <a:extLst>
              <a:ext uri="{FF2B5EF4-FFF2-40B4-BE49-F238E27FC236}">
                <a16:creationId xmlns:a16="http://schemas.microsoft.com/office/drawing/2014/main" id="{EEBA2F06-F1B4-439C-FBF4-3211BCEA5F46}"/>
              </a:ext>
            </a:extLst>
          </p:cNvPr>
          <p:cNvSpPr txBox="1">
            <a:spLocks/>
          </p:cNvSpPr>
          <p:nvPr/>
        </p:nvSpPr>
        <p:spPr>
          <a:xfrm>
            <a:off x="0" y="0"/>
            <a:ext cx="12192000" cy="1045029"/>
          </a:xfrm>
          <a:prstGeom prst="rect">
            <a:avLst/>
          </a:prstGeom>
          <a:solidFill>
            <a:srgbClr val="F894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200" b="1" dirty="0">
                <a:effectLst>
                  <a:outerShdw blurRad="50800" dist="38100" dir="2700000" algn="tl" rotWithShape="0">
                    <a:prstClr val="black">
                      <a:alpha val="40000"/>
                    </a:prstClr>
                  </a:outerShdw>
                </a:effectLst>
                <a:latin typeface="Arial"/>
                <a:cs typeface="Arial"/>
              </a:rPr>
              <a:t>What is a drug? </a:t>
            </a:r>
            <a:endParaRPr lang="en-US" sz="3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3" name="Picture 2" descr="A colorful rectangular sign with black text&#10;&#10;AI-generated content may be incorrect.">
            <a:extLst>
              <a:ext uri="{FF2B5EF4-FFF2-40B4-BE49-F238E27FC236}">
                <a16:creationId xmlns:a16="http://schemas.microsoft.com/office/drawing/2014/main" id="{3444A97C-61E4-9FF9-65CE-B186EABB81E3}"/>
              </a:ext>
            </a:extLst>
          </p:cNvPr>
          <p:cNvPicPr>
            <a:picLocks noChangeAspect="1"/>
          </p:cNvPicPr>
          <p:nvPr/>
        </p:nvPicPr>
        <p:blipFill>
          <a:blip r:embed="rId3"/>
          <a:stretch>
            <a:fillRect/>
          </a:stretch>
        </p:blipFill>
        <p:spPr>
          <a:xfrm>
            <a:off x="231471" y="4412"/>
            <a:ext cx="1415444" cy="1038226"/>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6703458EBEC74CADFBC7A519F2ADC6" ma:contentTypeVersion="3" ma:contentTypeDescription="Create a new document." ma:contentTypeScope="" ma:versionID="b896e97b6ed2893460f347cf8cec154b">
  <xsd:schema xmlns:xsd="http://www.w3.org/2001/XMLSchema" xmlns:xs="http://www.w3.org/2001/XMLSchema" xmlns:p="http://schemas.microsoft.com/office/2006/metadata/properties" xmlns:ns2="2761b625-a584-410c-adaf-08fc1fe68648" targetNamespace="http://schemas.microsoft.com/office/2006/metadata/properties" ma:root="true" ma:fieldsID="0b9dfb3f50d3f44f82fab4e93bfa1e2a" ns2:_="">
    <xsd:import namespace="2761b625-a584-410c-adaf-08fc1fe68648"/>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1b625-a584-410c-adaf-08fc1fe686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686B8B-2A67-427F-85C4-19A8231A1BAF}">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2761b625-a584-410c-adaf-08fc1fe68648"/>
    <ds:schemaRef ds:uri="http://www.w3.org/XML/1998/namespace"/>
  </ds:schemaRefs>
</ds:datastoreItem>
</file>

<file path=customXml/itemProps2.xml><?xml version="1.0" encoding="utf-8"?>
<ds:datastoreItem xmlns:ds="http://schemas.openxmlformats.org/officeDocument/2006/customXml" ds:itemID="{ABBB4FED-DEA5-4A00-A33A-A94F9A54C883}">
  <ds:schemaRefs>
    <ds:schemaRef ds:uri="http://schemas.microsoft.com/sharepoint/v3/contenttype/forms"/>
  </ds:schemaRefs>
</ds:datastoreItem>
</file>

<file path=customXml/itemProps3.xml><?xml version="1.0" encoding="utf-8"?>
<ds:datastoreItem xmlns:ds="http://schemas.openxmlformats.org/officeDocument/2006/customXml" ds:itemID="{7C463A61-00AB-4747-A6C6-D707C419F6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61b625-a584-410c-adaf-08fc1fe686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21962</TotalTime>
  <Words>6538</Words>
  <Application>Microsoft Macintosh PowerPoint</Application>
  <PresentationFormat>Widescreen</PresentationFormat>
  <Paragraphs>693</Paragraphs>
  <Slides>46</Slides>
  <Notes>46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Aller</vt:lpstr>
      <vt:lpstr>Aptos</vt:lpstr>
      <vt:lpstr>Arial</vt:lpstr>
      <vt:lpstr>Arimo Bold Italics</vt:lpstr>
      <vt:lpstr>Calibri</vt:lpstr>
      <vt:lpstr>Calibri Light</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Whitcombe</dc:creator>
  <cp:lastModifiedBy>Alison Rees</cp:lastModifiedBy>
  <cp:revision>162</cp:revision>
  <dcterms:created xsi:type="dcterms:W3CDTF">2025-01-10T13:49:39Z</dcterms:created>
  <dcterms:modified xsi:type="dcterms:W3CDTF">2025-12-04T20:26:57Z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0x010100336703458EBEC74CADFBC7A519F2ADC6</vt:lpwstr>
  </property>
</Properties>
</file>