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1260" r:id="rId5"/>
    <p:sldId id="1261" r:id="rId6"/>
    <p:sldId id="1262" r:id="rId7"/>
    <p:sldId id="1263" r:id="rId8"/>
    <p:sldId id="1264" r:id="rId9"/>
    <p:sldId id="1265" r:id="rId10"/>
    <p:sldId id="1266" r:id="rId11"/>
    <p:sldId id="1267" r:id="rId12"/>
    <p:sldId id="1268" r:id="rId13"/>
    <p:sldId id="1269" r:id="rId14"/>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0128372-6DDB-3CD6-2C9F-EC98DC67B7C1}" name="Sophie Whitcombe" initials="" userId="S::sophie@talkabouttrust.org::96b93879-58c2-43c8-8be0-05735f70e199" providerId="AD"/>
  <p188:author id="{43D5E991-F6D5-0ECE-6CB6-F9ABF44FF63E}" name="Helena Conibear" initials="HC" userId="S::helena@talkabouttrust.org::14702610-6db2-485a-bfee-48fdd19d955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894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on Rees" userId="S::alison@talkabouttrust.org::643807b7-95c8-4d06-bfbd-2c8a4c2b8f9b" providerId="AD" clId="Web-{A45E041F-165A-0709-E18E-078AC2BD88E3}"/>
    <pc:docChg chg="modSld">
      <pc:chgData name="Alison Rees" userId="S::alison@talkabouttrust.org::643807b7-95c8-4d06-bfbd-2c8a4c2b8f9b" providerId="AD" clId="Web-{A45E041F-165A-0709-E18E-078AC2BD88E3}" dt="2026-04-13T13:21:08.440" v="13"/>
      <pc:docMkLst>
        <pc:docMk/>
      </pc:docMkLst>
      <pc:sldChg chg="modNotes">
        <pc:chgData name="Alison Rees" userId="S::alison@talkabouttrust.org::643807b7-95c8-4d06-bfbd-2c8a4c2b8f9b" providerId="AD" clId="Web-{A45E041F-165A-0709-E18E-078AC2BD88E3}" dt="2026-04-13T13:17:38.512" v="1"/>
        <pc:sldMkLst>
          <pc:docMk/>
          <pc:sldMk cId="1179438177" sldId="1261"/>
        </pc:sldMkLst>
      </pc:sldChg>
      <pc:sldChg chg="modNotes">
        <pc:chgData name="Alison Rees" userId="S::alison@talkabouttrust.org::643807b7-95c8-4d06-bfbd-2c8a4c2b8f9b" providerId="AD" clId="Web-{A45E041F-165A-0709-E18E-078AC2BD88E3}" dt="2026-04-13T13:18:08.793" v="3"/>
        <pc:sldMkLst>
          <pc:docMk/>
          <pc:sldMk cId="990414972" sldId="1263"/>
        </pc:sldMkLst>
      </pc:sldChg>
      <pc:sldChg chg="modNotes">
        <pc:chgData name="Alison Rees" userId="S::alison@talkabouttrust.org::643807b7-95c8-4d06-bfbd-2c8a4c2b8f9b" providerId="AD" clId="Web-{A45E041F-165A-0709-E18E-078AC2BD88E3}" dt="2026-04-13T13:18:54.685" v="5"/>
        <pc:sldMkLst>
          <pc:docMk/>
          <pc:sldMk cId="2925935892" sldId="1264"/>
        </pc:sldMkLst>
      </pc:sldChg>
      <pc:sldChg chg="modNotes">
        <pc:chgData name="Alison Rees" userId="S::alison@talkabouttrust.org::643807b7-95c8-4d06-bfbd-2c8a4c2b8f9b" providerId="AD" clId="Web-{A45E041F-165A-0709-E18E-078AC2BD88E3}" dt="2026-04-13T13:20:02.579" v="7"/>
        <pc:sldMkLst>
          <pc:docMk/>
          <pc:sldMk cId="3156820022" sldId="1266"/>
        </pc:sldMkLst>
      </pc:sldChg>
      <pc:sldChg chg="modNotes">
        <pc:chgData name="Alison Rees" userId="S::alison@talkabouttrust.org::643807b7-95c8-4d06-bfbd-2c8a4c2b8f9b" providerId="AD" clId="Web-{A45E041F-165A-0709-E18E-078AC2BD88E3}" dt="2026-04-13T13:20:33.705" v="9"/>
        <pc:sldMkLst>
          <pc:docMk/>
          <pc:sldMk cId="1685205730" sldId="1267"/>
        </pc:sldMkLst>
      </pc:sldChg>
      <pc:sldChg chg="modNotes">
        <pc:chgData name="Alison Rees" userId="S::alison@talkabouttrust.org::643807b7-95c8-4d06-bfbd-2c8a4c2b8f9b" providerId="AD" clId="Web-{A45E041F-165A-0709-E18E-078AC2BD88E3}" dt="2026-04-13T13:21:08.440" v="13"/>
        <pc:sldMkLst>
          <pc:docMk/>
          <pc:sldMk cId="1566001243" sldId="1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1C329E-52D9-438A-9BCC-176CA45E0711}" type="datetimeFigureOut">
              <a:t>4/13/2026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2DB525-C6EE-4621-AFDD-9E6C7BFBC1D2}" type="slidenum">
              <a:t>‹#›</a:t>
            </a:fld>
            <a:endParaRPr lang="en-GB"/>
          </a:p>
        </p:txBody>
      </p:sp>
    </p:spTree>
    <p:extLst>
      <p:ext uri="{BB962C8B-B14F-4D97-AF65-F5344CB8AC3E}">
        <p14:creationId xmlns:p14="http://schemas.microsoft.com/office/powerpoint/2010/main" val="779871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a:t>Teacher Notes -</a:t>
            </a:r>
            <a:r>
              <a:rPr lang="en-GB" b="1"/>
              <a:t> </a:t>
            </a:r>
            <a:r>
              <a:rPr lang="en-GB"/>
              <a:t>Teachers will read out or display one scenario at a time from the PowerPoint slide deck. Each scenario presents a situation related to vaping, such as trying a vape, buying one, or resisting peer pressure. Ask students to decide whether the situation is </a:t>
            </a:r>
            <a:r>
              <a:rPr lang="en-GB" b="1"/>
              <a:t>Safe</a:t>
            </a:r>
            <a:r>
              <a:rPr lang="en-GB"/>
              <a:t>, </a:t>
            </a:r>
            <a:r>
              <a:rPr lang="en-GB" b="1"/>
              <a:t>Unsafe</a:t>
            </a:r>
            <a:r>
              <a:rPr lang="en-GB"/>
              <a:t>, </a:t>
            </a:r>
            <a:r>
              <a:rPr lang="en-GB" b="1"/>
              <a:t>Legal</a:t>
            </a:r>
            <a:r>
              <a:rPr lang="en-GB"/>
              <a:t>, or </a:t>
            </a:r>
            <a:r>
              <a:rPr lang="en-GB" b="1"/>
              <a:t>Illegal</a:t>
            </a:r>
            <a:r>
              <a:rPr lang="en-GB"/>
              <a:t>. This can be done interactively with minimal printing by using classroom corners, finger signals, or pointing to labelled sections on the board/screen. After each response, ask students to explain their reasoning. Encourage respectful discussion, especially when opinions vary. Use this opportunity to clarify the law around vaping (e.g., age limits, what makes an ad legal or illegal) and highlight positive behaviours like saying no to peer pressure or seeking help from trusted adults.</a:t>
            </a:r>
            <a:endParaRPr lang="en-GB">
              <a:ea typeface="Calibri"/>
              <a:cs typeface="Calibri"/>
            </a:endParaRPr>
          </a:p>
          <a:p>
            <a:r>
              <a:rPr lang="en-GB"/>
              <a:t>Let students know some answers may fall into </a:t>
            </a:r>
            <a:r>
              <a:rPr lang="en-GB" b="1"/>
              <a:t>more than one category</a:t>
            </a:r>
            <a:r>
              <a:rPr lang="en-GB"/>
              <a:t> (e.g., a behaviour might be legal but unsafe). This activity can be done as a whole class or in small groups. The teacher can decide to print out "legal", "illegal", "safe", "unsafe" labels and place them around the room. Alternatively, the teacher could print off the slides and place them around the room, asking the students to visit each statement and discuss it before feeding back as a whole class. </a:t>
            </a:r>
            <a:endParaRPr lang="en-GB">
              <a:ea typeface="Calibri"/>
              <a:cs typeface="Calibri"/>
            </a:endParaRPr>
          </a:p>
        </p:txBody>
      </p:sp>
      <p:sp>
        <p:nvSpPr>
          <p:cNvPr id="4" name="Slide Number Placeholder 3"/>
          <p:cNvSpPr>
            <a:spLocks noGrp="1"/>
          </p:cNvSpPr>
          <p:nvPr>
            <p:ph type="sldNum" sz="quarter" idx="5"/>
          </p:nvPr>
        </p:nvSpPr>
        <p:spPr/>
        <p:txBody>
          <a:bodyPr/>
          <a:lstStyle/>
          <a:p>
            <a:fld id="{148689C8-C92C-4FAC-AD59-D06DD6FFE5B6}" type="slidenum">
              <a:t>1</a:t>
            </a:fld>
            <a:endParaRPr lang="en-GB"/>
          </a:p>
        </p:txBody>
      </p:sp>
    </p:spTree>
    <p:extLst>
      <p:ext uri="{BB962C8B-B14F-4D97-AF65-F5344CB8AC3E}">
        <p14:creationId xmlns:p14="http://schemas.microsoft.com/office/powerpoint/2010/main" val="7828656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BBE79-2202-4079-B42A-0D421D43B8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435B1-D5DA-2D3C-DE83-ED8679547E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73ADB0-D11D-E9D1-6564-F962DA8F84C8}"/>
              </a:ext>
            </a:extLst>
          </p:cNvPr>
          <p:cNvSpPr>
            <a:spLocks noGrp="1"/>
          </p:cNvSpPr>
          <p:nvPr>
            <p:ph type="body" idx="1"/>
          </p:nvPr>
        </p:nvSpPr>
        <p:spPr/>
        <p:txBody>
          <a:bodyPr/>
          <a:lstStyle/>
          <a:p>
            <a:endParaRPr lang="en-GB">
              <a:ea typeface="Calibri"/>
              <a:cs typeface="Calibri"/>
            </a:endParaRPr>
          </a:p>
        </p:txBody>
      </p:sp>
      <p:sp>
        <p:nvSpPr>
          <p:cNvPr id="4" name="Slide Number Placeholder 3">
            <a:extLst>
              <a:ext uri="{FF2B5EF4-FFF2-40B4-BE49-F238E27FC236}">
                <a16:creationId xmlns:a16="http://schemas.microsoft.com/office/drawing/2014/main" id="{FCD40888-B248-A06A-8F0B-9ED289DDD628}"/>
              </a:ext>
            </a:extLst>
          </p:cNvPr>
          <p:cNvSpPr>
            <a:spLocks noGrp="1"/>
          </p:cNvSpPr>
          <p:nvPr>
            <p:ph type="sldNum" sz="quarter" idx="5"/>
          </p:nvPr>
        </p:nvSpPr>
        <p:spPr/>
        <p:txBody>
          <a:bodyPr/>
          <a:lstStyle/>
          <a:p>
            <a:fld id="{162DB525-C6EE-4621-AFDD-9E6C7BFBC1D2}" type="slidenum">
              <a:t>10</a:t>
            </a:fld>
            <a:endParaRPr lang="en-GB"/>
          </a:p>
        </p:txBody>
      </p:sp>
    </p:spTree>
    <p:extLst>
      <p:ext uri="{BB962C8B-B14F-4D97-AF65-F5344CB8AC3E}">
        <p14:creationId xmlns:p14="http://schemas.microsoft.com/office/powerpoint/2010/main" val="491219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dirty="0"/>
              <a:t>Teacher Notes – </a:t>
            </a:r>
            <a:r>
              <a:rPr lang="en-GB" i="1" dirty="0"/>
              <a:t>"</a:t>
            </a:r>
            <a:r>
              <a:rPr lang="en-US" dirty="0"/>
              <a:t>A 12-year-old tries a vape they find at home." </a:t>
            </a:r>
            <a:r>
              <a:rPr lang="en-US" b="1" dirty="0"/>
              <a:t>Unsafe.</a:t>
            </a:r>
            <a:r>
              <a:rPr lang="en-US" dirty="0"/>
              <a:t> Highlight that it is illegal to sell a vape to anyone under 18 in the UK. Vaping can lead to dizziness, headaches and vomiting. Vapes contain nicotine which is a drug. This is not meant for children. </a:t>
            </a:r>
            <a:endParaRPr lang="en-GB" dirty="0"/>
          </a:p>
          <a:p>
            <a:endParaRPr lang="en-GB" b="1" i="1">
              <a:ea typeface="Calibri"/>
              <a:cs typeface="Calibri"/>
            </a:endParaRPr>
          </a:p>
        </p:txBody>
      </p:sp>
      <p:sp>
        <p:nvSpPr>
          <p:cNvPr id="4" name="Slide Number Placeholder 3"/>
          <p:cNvSpPr>
            <a:spLocks noGrp="1"/>
          </p:cNvSpPr>
          <p:nvPr>
            <p:ph type="sldNum" sz="quarter" idx="5"/>
          </p:nvPr>
        </p:nvSpPr>
        <p:spPr/>
        <p:txBody>
          <a:bodyPr/>
          <a:lstStyle/>
          <a:p>
            <a:fld id="{162DB525-C6EE-4621-AFDD-9E6C7BFBC1D2}" type="slidenum">
              <a:t>2</a:t>
            </a:fld>
            <a:endParaRPr lang="en-GB"/>
          </a:p>
        </p:txBody>
      </p:sp>
    </p:spTree>
    <p:extLst>
      <p:ext uri="{BB962C8B-B14F-4D97-AF65-F5344CB8AC3E}">
        <p14:creationId xmlns:p14="http://schemas.microsoft.com/office/powerpoint/2010/main" val="134061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a:t>Teacher Notes – </a:t>
            </a:r>
            <a:r>
              <a:rPr lang="en-GB" i="1"/>
              <a:t>"</a:t>
            </a:r>
            <a:r>
              <a:rPr lang="en-US"/>
              <a:t>A parent uses a vape to help them stop smoking." </a:t>
            </a:r>
            <a:r>
              <a:rPr lang="en-US" b="1"/>
              <a:t>Legal. There may be some discussion around whether this is "safe", or "unsafe". </a:t>
            </a:r>
            <a:r>
              <a:rPr lang="en-US"/>
              <a:t>Highlight that vapes were originally created to help adults stop smoking and are considered </a:t>
            </a:r>
            <a:r>
              <a:rPr lang="en-US" b="1"/>
              <a:t>less harmful </a:t>
            </a:r>
            <a:r>
              <a:rPr lang="en-US"/>
              <a:t>than cigarettes. However, </a:t>
            </a:r>
            <a:r>
              <a:rPr lang="en-US" b="1"/>
              <a:t>be clear that vaping still has health risks</a:t>
            </a:r>
            <a:r>
              <a:rPr lang="en-US"/>
              <a:t> including lung problems, shortness of breath, dizziness, jitteriness and headaches.</a:t>
            </a:r>
            <a:r>
              <a:rPr lang="en-US" b="1"/>
              <a:t> </a:t>
            </a:r>
            <a:endParaRPr lang="en-US">
              <a:ea typeface="Calibri"/>
              <a:cs typeface="Calibri"/>
            </a:endParaRPr>
          </a:p>
        </p:txBody>
      </p:sp>
      <p:sp>
        <p:nvSpPr>
          <p:cNvPr id="4" name="Slide Number Placeholder 3"/>
          <p:cNvSpPr>
            <a:spLocks noGrp="1"/>
          </p:cNvSpPr>
          <p:nvPr>
            <p:ph type="sldNum" sz="quarter" idx="5"/>
          </p:nvPr>
        </p:nvSpPr>
        <p:spPr/>
        <p:txBody>
          <a:bodyPr/>
          <a:lstStyle/>
          <a:p>
            <a:fld id="{162DB525-C6EE-4621-AFDD-9E6C7BFBC1D2}" type="slidenum">
              <a:t>3</a:t>
            </a:fld>
            <a:endParaRPr lang="en-GB"/>
          </a:p>
        </p:txBody>
      </p:sp>
    </p:spTree>
    <p:extLst>
      <p:ext uri="{BB962C8B-B14F-4D97-AF65-F5344CB8AC3E}">
        <p14:creationId xmlns:p14="http://schemas.microsoft.com/office/powerpoint/2010/main" val="1131066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dirty="0"/>
              <a:t>Teacher Notes – </a:t>
            </a:r>
            <a:r>
              <a:rPr lang="en-GB" dirty="0"/>
              <a:t>"</a:t>
            </a:r>
            <a:r>
              <a:rPr lang="en-US" dirty="0"/>
              <a:t>A child knowing what vaping is, and the risks".</a:t>
            </a:r>
            <a:r>
              <a:rPr lang="en-US" b="1" dirty="0"/>
              <a:t> Safe. Legal. </a:t>
            </a:r>
            <a:r>
              <a:rPr lang="en-US" dirty="0"/>
              <a:t>Some children are worried that they should not know anything about vaping because it's not for children. </a:t>
            </a:r>
            <a:r>
              <a:rPr lang="en-US" err="1"/>
              <a:t>Emphasise</a:t>
            </a:r>
            <a:r>
              <a:rPr lang="en-US" dirty="0"/>
              <a:t> that it is acceptable for young people to know about vaping and </a:t>
            </a:r>
            <a:r>
              <a:rPr lang="en-US"/>
              <a:t>its</a:t>
            </a:r>
            <a:r>
              <a:rPr lang="en-US" dirty="0"/>
              <a:t> risks so they are able to make positive decisions outside of school.  </a:t>
            </a:r>
            <a:endParaRPr lang="en-GB" dirty="0">
              <a:ea typeface="Calibri" panose="020F0502020204030204"/>
              <a:cs typeface="Calibri" panose="020F0502020204030204"/>
            </a:endParaRPr>
          </a:p>
          <a:p>
            <a:endParaRPr lang="en-GB">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162DB525-C6EE-4621-AFDD-9E6C7BFBC1D2}" type="slidenum">
              <a:t>4</a:t>
            </a:fld>
            <a:endParaRPr lang="en-GB"/>
          </a:p>
        </p:txBody>
      </p:sp>
    </p:spTree>
    <p:extLst>
      <p:ext uri="{BB962C8B-B14F-4D97-AF65-F5344CB8AC3E}">
        <p14:creationId xmlns:p14="http://schemas.microsoft.com/office/powerpoint/2010/main" val="17250003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dirty="0"/>
              <a:t>Teacher Notes – </a:t>
            </a:r>
            <a:r>
              <a:rPr lang="en-GB" dirty="0"/>
              <a:t>"</a:t>
            </a:r>
            <a:r>
              <a:rPr lang="en-US" dirty="0"/>
              <a:t>Refusing to try a vape even when others are doing it.".</a:t>
            </a:r>
            <a:r>
              <a:rPr lang="en-US" b="1" dirty="0"/>
              <a:t> Safe. Legal. </a:t>
            </a:r>
            <a:r>
              <a:rPr lang="en-US" dirty="0"/>
              <a:t>Emphasise that it is okay to say “no” to something that makes you uncomfortable, or that you know is wrong. Highlight that a person has to be over the age of 18 to vape. Vaping under the age of 18 is illegal. Vaping can lead to dizziness, headaches and vomiting. Vapes contain nicotine which is a drug. This is not meant for children. Highlight that it is illegal to give or buy a vape for a person who is under 18. </a:t>
            </a:r>
          </a:p>
          <a:p>
            <a:endParaRPr lang="en-US" b="1">
              <a:ea typeface="Calibri"/>
              <a:cs typeface="Calibri"/>
            </a:endParaRPr>
          </a:p>
        </p:txBody>
      </p:sp>
      <p:sp>
        <p:nvSpPr>
          <p:cNvPr id="4" name="Slide Number Placeholder 3"/>
          <p:cNvSpPr>
            <a:spLocks noGrp="1"/>
          </p:cNvSpPr>
          <p:nvPr>
            <p:ph type="sldNum" sz="quarter" idx="5"/>
          </p:nvPr>
        </p:nvSpPr>
        <p:spPr/>
        <p:txBody>
          <a:bodyPr/>
          <a:lstStyle/>
          <a:p>
            <a:fld id="{162DB525-C6EE-4621-AFDD-9E6C7BFBC1D2}" type="slidenum">
              <a:t>5</a:t>
            </a:fld>
            <a:endParaRPr lang="en-GB"/>
          </a:p>
        </p:txBody>
      </p:sp>
    </p:spTree>
    <p:extLst>
      <p:ext uri="{BB962C8B-B14F-4D97-AF65-F5344CB8AC3E}">
        <p14:creationId xmlns:p14="http://schemas.microsoft.com/office/powerpoint/2010/main" val="2508833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a:t>Teacher Notes – </a:t>
            </a:r>
            <a:r>
              <a:rPr lang="en-GB"/>
              <a:t>"</a:t>
            </a:r>
            <a:r>
              <a:rPr lang="en-US"/>
              <a:t>An adult buys a vape from a supermarket".</a:t>
            </a:r>
            <a:r>
              <a:rPr lang="en-US" b="1"/>
              <a:t> Legal. There may be some discussion around whether this is "safe", or "unsafe". Discuss with the students the health risks of vaping. </a:t>
            </a:r>
            <a:r>
              <a:rPr lang="en-US"/>
              <a:t>Vapes contain </a:t>
            </a:r>
            <a:r>
              <a:rPr lang="en-US" b="1"/>
              <a:t>nicotine</a:t>
            </a:r>
            <a:r>
              <a:rPr lang="en-US"/>
              <a:t>, which is addictive and can affect the heart and lungs. Even though vapes are sometimes used to help people </a:t>
            </a:r>
            <a:r>
              <a:rPr lang="en-US" b="1"/>
              <a:t>quit smoking</a:t>
            </a:r>
            <a:r>
              <a:rPr lang="en-US"/>
              <a:t>, they are </a:t>
            </a:r>
            <a:r>
              <a:rPr lang="en-US" b="1"/>
              <a:t>not harmless</a:t>
            </a:r>
            <a:r>
              <a:rPr lang="en-US"/>
              <a:t>. Some vapes have </a:t>
            </a:r>
            <a:r>
              <a:rPr lang="en-US" b="1"/>
              <a:t>harmful chemicals</a:t>
            </a:r>
            <a:r>
              <a:rPr lang="en-US"/>
              <a:t> or </a:t>
            </a:r>
            <a:r>
              <a:rPr lang="en-US" b="1"/>
              <a:t>incorrect labels</a:t>
            </a:r>
            <a:r>
              <a:rPr lang="en-US"/>
              <a:t>, especially disposable or unregulated brands. Even though it’s legal for adults, </a:t>
            </a:r>
            <a:r>
              <a:rPr lang="en-US" b="1"/>
              <a:t>buying a vape is not necessarily safe</a:t>
            </a:r>
            <a:r>
              <a:rPr lang="en-US"/>
              <a:t>, and using it still has risks, especially for younger people who might see adults doing it and think it’s okay for them too. Buying a vape from a supermarket is the "safest" way to buy a vape because the sale of vapes from well-known supermarkets is highlight regulated, unlike, for example, buying a vape online.</a:t>
            </a:r>
            <a:endParaRPr lang="en-US">
              <a:ea typeface="Calibri" panose="020F0502020204030204"/>
              <a:cs typeface="Calibri" panose="020F0502020204030204"/>
            </a:endParaRPr>
          </a:p>
          <a:p>
            <a:endParaRPr lang="en-US" b="1">
              <a:ea typeface="Calibri" panose="020F0502020204030204"/>
              <a:cs typeface="Calibri" panose="020F0502020204030204"/>
            </a:endParaRPr>
          </a:p>
          <a:p>
            <a:endParaRPr lang="en-US">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162DB525-C6EE-4621-AFDD-9E6C7BFBC1D2}" type="slidenum">
              <a:t>6</a:t>
            </a:fld>
            <a:endParaRPr lang="en-GB"/>
          </a:p>
        </p:txBody>
      </p:sp>
    </p:spTree>
    <p:extLst>
      <p:ext uri="{BB962C8B-B14F-4D97-AF65-F5344CB8AC3E}">
        <p14:creationId xmlns:p14="http://schemas.microsoft.com/office/powerpoint/2010/main" val="4134895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i="1" dirty="0"/>
              <a:t>Teacher Notes – </a:t>
            </a:r>
            <a:r>
              <a:rPr lang="en-GB" i="1" dirty="0"/>
              <a:t>"</a:t>
            </a:r>
            <a:r>
              <a:rPr lang="en-US" dirty="0"/>
              <a:t>A friend buys a vape and dares a child to try it."</a:t>
            </a:r>
            <a:r>
              <a:rPr lang="en-US" b="1" dirty="0"/>
              <a:t> Illegal. Unsafe. </a:t>
            </a:r>
            <a:r>
              <a:rPr lang="en-US"/>
              <a:t>It</a:t>
            </a:r>
            <a:r>
              <a:rPr lang="en-US" dirty="0"/>
              <a:t> is illegal to sell a vape to anyone under 18 in the UK. It is illegal for someone aged 18 or over to buy a vape for anyone under the age of 18 - this is called buying by proxy. Encouraging someone else who is underage to try a vape also breaks the law, especially if it involves pressure or sharing. Vaping can be harmful to young people’s lungs and heart and may lead to nicotine addiction. Peer pressure in this context makes it emotionally unsafe, too - it can make someone feel uncomfortable or pressured to do something harmful. </a:t>
            </a:r>
            <a:endParaRPr lang="en-US" dirty="0">
              <a:highlight>
                <a:srgbClr val="FFFF00"/>
              </a:highlight>
            </a:endParaRPr>
          </a:p>
          <a:p>
            <a:endParaRPr lang="en-US" dirty="0">
              <a:ea typeface="Calibri"/>
              <a:cs typeface="Calibri"/>
            </a:endParaRPr>
          </a:p>
          <a:p>
            <a:endParaRPr lang="en-US">
              <a:ea typeface="Calibri"/>
              <a:cs typeface="Calibri"/>
            </a:endParaRPr>
          </a:p>
          <a:p>
            <a:endParaRPr lang="en-US" b="1">
              <a:ea typeface="Calibri"/>
              <a:cs typeface="Calibri"/>
            </a:endParaRPr>
          </a:p>
        </p:txBody>
      </p:sp>
      <p:sp>
        <p:nvSpPr>
          <p:cNvPr id="4" name="Slide Number Placeholder 3"/>
          <p:cNvSpPr>
            <a:spLocks noGrp="1"/>
          </p:cNvSpPr>
          <p:nvPr>
            <p:ph type="sldNum" sz="quarter" idx="5"/>
          </p:nvPr>
        </p:nvSpPr>
        <p:spPr/>
        <p:txBody>
          <a:bodyPr/>
          <a:lstStyle/>
          <a:p>
            <a:fld id="{162DB525-C6EE-4621-AFDD-9E6C7BFBC1D2}" type="slidenum">
              <a:t>7</a:t>
            </a:fld>
            <a:endParaRPr lang="en-GB"/>
          </a:p>
        </p:txBody>
      </p:sp>
    </p:spTree>
    <p:extLst>
      <p:ext uri="{BB962C8B-B14F-4D97-AF65-F5344CB8AC3E}">
        <p14:creationId xmlns:p14="http://schemas.microsoft.com/office/powerpoint/2010/main" val="460880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55320-E006-F931-B2B2-9B339D1B41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3DE460-7C50-9765-183D-7FB27B966B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2DC2E9-79CB-1F54-AC6C-37F772EEA22D}"/>
              </a:ext>
            </a:extLst>
          </p:cNvPr>
          <p:cNvSpPr>
            <a:spLocks noGrp="1"/>
          </p:cNvSpPr>
          <p:nvPr>
            <p:ph type="body" idx="1"/>
          </p:nvPr>
        </p:nvSpPr>
        <p:spPr/>
        <p:txBody>
          <a:bodyPr/>
          <a:lstStyle/>
          <a:p>
            <a:r>
              <a:rPr lang="en-GB" b="1" i="1" dirty="0"/>
              <a:t>Teacher Notes – </a:t>
            </a:r>
            <a:r>
              <a:rPr lang="en-GB" i="1" dirty="0"/>
              <a:t>"</a:t>
            </a:r>
            <a:r>
              <a:rPr lang="en-US" dirty="0"/>
              <a:t>Picking up a vape in the park and trying it." </a:t>
            </a:r>
            <a:r>
              <a:rPr lang="en-US" b="1" dirty="0"/>
              <a:t>Unsafe.</a:t>
            </a:r>
            <a:r>
              <a:rPr lang="en-US" dirty="0"/>
              <a:t> Picking up a vape in a public place can be very dangerous. It could be contaminated, damaged, or contain unknown substances. Vaping under the age of 18 is illegal. Vapes often contain nicotine, which is a drug and can be highly addictive.  Vaping can lead to dizziness, headaches and vomiting. This is not safe for children. </a:t>
            </a:r>
          </a:p>
        </p:txBody>
      </p:sp>
      <p:sp>
        <p:nvSpPr>
          <p:cNvPr id="4" name="Slide Number Placeholder 3">
            <a:extLst>
              <a:ext uri="{FF2B5EF4-FFF2-40B4-BE49-F238E27FC236}">
                <a16:creationId xmlns:a16="http://schemas.microsoft.com/office/drawing/2014/main" id="{D66CA517-529C-A1E9-0BDC-76DCE41A5933}"/>
              </a:ext>
            </a:extLst>
          </p:cNvPr>
          <p:cNvSpPr>
            <a:spLocks noGrp="1"/>
          </p:cNvSpPr>
          <p:nvPr>
            <p:ph type="sldNum" sz="quarter" idx="5"/>
          </p:nvPr>
        </p:nvSpPr>
        <p:spPr/>
        <p:txBody>
          <a:bodyPr/>
          <a:lstStyle/>
          <a:p>
            <a:fld id="{162DB525-C6EE-4621-AFDD-9E6C7BFBC1D2}" type="slidenum">
              <a:t>8</a:t>
            </a:fld>
            <a:endParaRPr lang="en-GB"/>
          </a:p>
        </p:txBody>
      </p:sp>
    </p:spTree>
    <p:extLst>
      <p:ext uri="{BB962C8B-B14F-4D97-AF65-F5344CB8AC3E}">
        <p14:creationId xmlns:p14="http://schemas.microsoft.com/office/powerpoint/2010/main" val="870430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E7794-9A4B-6D9A-0C8C-4E3B4288B8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F3B727-0352-38EA-7E94-0E1E04E05D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675BE7-309C-FBDD-4B7F-520087ECE953}"/>
              </a:ext>
            </a:extLst>
          </p:cNvPr>
          <p:cNvSpPr>
            <a:spLocks noGrp="1"/>
          </p:cNvSpPr>
          <p:nvPr>
            <p:ph type="body" idx="1"/>
          </p:nvPr>
        </p:nvSpPr>
        <p:spPr/>
        <p:txBody>
          <a:bodyPr/>
          <a:lstStyle/>
          <a:p>
            <a:r>
              <a:rPr lang="en-GB" b="1" i="1" dirty="0"/>
              <a:t>Teacher Notes – </a:t>
            </a:r>
            <a:r>
              <a:rPr lang="en-GB" b="1" dirty="0"/>
              <a:t>Unsafe, illegal.</a:t>
            </a:r>
            <a:r>
              <a:rPr lang="en-GB" dirty="0"/>
              <a:t> It is illegal to sell a vape to  anyone who is under the age of 18, including online. Vapes bought online may not be safe - they can come from unregulated sources and contain harmful substances. Vaping can cause side effects like headaches, nausea and addiction. This behaviour is unsafe for young people and is not legal.</a:t>
            </a:r>
            <a:endParaRPr lang="en-GB" dirty="0">
              <a:ea typeface="Calibri"/>
              <a:cs typeface="Calibri"/>
            </a:endParaRPr>
          </a:p>
          <a:p>
            <a:endParaRPr lang="en-US" b="1">
              <a:ea typeface="Calibri"/>
              <a:cs typeface="Calibri"/>
            </a:endParaRPr>
          </a:p>
        </p:txBody>
      </p:sp>
      <p:sp>
        <p:nvSpPr>
          <p:cNvPr id="4" name="Slide Number Placeholder 3">
            <a:extLst>
              <a:ext uri="{FF2B5EF4-FFF2-40B4-BE49-F238E27FC236}">
                <a16:creationId xmlns:a16="http://schemas.microsoft.com/office/drawing/2014/main" id="{F799C088-BACA-A3A3-94A7-FB06C3CB0827}"/>
              </a:ext>
            </a:extLst>
          </p:cNvPr>
          <p:cNvSpPr>
            <a:spLocks noGrp="1"/>
          </p:cNvSpPr>
          <p:nvPr>
            <p:ph type="sldNum" sz="quarter" idx="5"/>
          </p:nvPr>
        </p:nvSpPr>
        <p:spPr/>
        <p:txBody>
          <a:bodyPr/>
          <a:lstStyle/>
          <a:p>
            <a:fld id="{162DB525-C6EE-4621-AFDD-9E6C7BFBC1D2}" type="slidenum">
              <a:t>9</a:t>
            </a:fld>
            <a:endParaRPr lang="en-GB"/>
          </a:p>
        </p:txBody>
      </p:sp>
    </p:spTree>
    <p:extLst>
      <p:ext uri="{BB962C8B-B14F-4D97-AF65-F5344CB8AC3E}">
        <p14:creationId xmlns:p14="http://schemas.microsoft.com/office/powerpoint/2010/main" val="3134993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13/04/2026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13/04/2026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13/04/2026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13/04/2026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13/04/2026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13/04/2026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13/04/2026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13/04/2026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13/04/2026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hyperlink" Target="https://www.childline.org.uk/" TargetMode="External"/><Relationship Id="rId7" Type="http://schemas.microsoft.com/office/2007/relationships/hdphoto" Target="../media/hdphoto1.wdp"/><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hyperlink" Target="https://www.youngminds.org.uk/" TargetMode="External"/><Relationship Id="rId4" Type="http://schemas.openxmlformats.org/officeDocument/2006/relationships/hyperlink" Target="https://www.kooth.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97026F8-E999-9526-FDDE-4C420596A070}"/>
              </a:ext>
            </a:extLst>
          </p:cNvPr>
          <p:cNvSpPr txBox="1"/>
          <p:nvPr/>
        </p:nvSpPr>
        <p:spPr>
          <a:xfrm>
            <a:off x="5049536" y="1177307"/>
            <a:ext cx="5685223" cy="60631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800" dirty="0">
                <a:solidFill>
                  <a:srgbClr val="000000"/>
                </a:solidFill>
                <a:latin typeface="Arial"/>
                <a:cs typeface="Arial"/>
              </a:rPr>
              <a:t>Safe, Unsafe, Legal, Illegal?</a:t>
            </a:r>
            <a:endParaRPr lang="en-US" sz="2800" dirty="0">
              <a:solidFill>
                <a:srgbClr val="000000"/>
              </a:solidFill>
              <a:latin typeface="Arial"/>
              <a:cs typeface="Arial"/>
            </a:endParaRPr>
          </a:p>
          <a:p>
            <a:endParaRPr lang="en-GB" sz="2400">
              <a:latin typeface="Arial"/>
              <a:cs typeface="Arial"/>
            </a:endParaRPr>
          </a:p>
          <a:p>
            <a:r>
              <a:rPr lang="en-GB" sz="2400">
                <a:solidFill>
                  <a:srgbClr val="000000"/>
                </a:solidFill>
                <a:latin typeface="Arial"/>
                <a:ea typeface="+mn-lt"/>
                <a:cs typeface="+mn-lt"/>
              </a:rPr>
              <a:t>Today, you’ll be the judge! Can you work out which situations are safe or unsafe, legal or illegal?</a:t>
            </a:r>
            <a:endParaRPr lang="en-GB" sz="2400">
              <a:latin typeface="Arial"/>
              <a:cs typeface="Arial"/>
            </a:endParaRPr>
          </a:p>
          <a:p>
            <a:endParaRPr lang="en-GB" sz="2400">
              <a:solidFill>
                <a:srgbClr val="000000"/>
              </a:solidFill>
              <a:latin typeface="Arial"/>
              <a:ea typeface="+mn-lt"/>
              <a:cs typeface="+mn-lt"/>
            </a:endParaRPr>
          </a:p>
          <a:p>
            <a:r>
              <a:rPr lang="en-GB" sz="2400">
                <a:solidFill>
                  <a:srgbClr val="000000"/>
                </a:solidFill>
                <a:latin typeface="Arial"/>
                <a:ea typeface="+mn-lt"/>
                <a:cs typeface="+mn-lt"/>
              </a:rPr>
              <a:t>You’ll see a situation on the screen.</a:t>
            </a:r>
          </a:p>
          <a:p>
            <a:endParaRPr lang="en-GB" sz="2400">
              <a:solidFill>
                <a:srgbClr val="000000"/>
              </a:solidFill>
              <a:latin typeface="Arial"/>
              <a:ea typeface="+mn-lt"/>
              <a:cs typeface="+mn-lt"/>
            </a:endParaRPr>
          </a:p>
          <a:p>
            <a:r>
              <a:rPr lang="en-GB" sz="2400">
                <a:solidFill>
                  <a:srgbClr val="000000"/>
                </a:solidFill>
                <a:latin typeface="Arial"/>
                <a:ea typeface="+mn-lt"/>
                <a:cs typeface="+mn-lt"/>
              </a:rPr>
              <a:t>Think: Is it </a:t>
            </a:r>
            <a:r>
              <a:rPr lang="en-GB" sz="2400" b="1">
                <a:solidFill>
                  <a:srgbClr val="000000"/>
                </a:solidFill>
                <a:latin typeface="Arial"/>
                <a:ea typeface="+mn-lt"/>
                <a:cs typeface="+mn-lt"/>
              </a:rPr>
              <a:t>SAFE? UNSAFE? LEGAL? ILLEGAL?</a:t>
            </a:r>
          </a:p>
          <a:p>
            <a:endParaRPr lang="en-GB" sz="2400">
              <a:solidFill>
                <a:srgbClr val="000000"/>
              </a:solidFill>
              <a:latin typeface="Arial"/>
              <a:ea typeface="+mn-lt"/>
              <a:cs typeface="+mn-lt"/>
            </a:endParaRPr>
          </a:p>
          <a:p>
            <a:r>
              <a:rPr lang="en-GB" sz="2400">
                <a:solidFill>
                  <a:srgbClr val="000000"/>
                </a:solidFill>
                <a:latin typeface="Arial"/>
                <a:ea typeface="+mn-lt"/>
                <a:cs typeface="+mn-lt"/>
              </a:rPr>
              <a:t>Some answers might have more than one correct label!</a:t>
            </a:r>
            <a:endParaRPr lang="en-GB" sz="2400">
              <a:latin typeface="Arial"/>
              <a:cs typeface="Arial"/>
            </a:endParaRPr>
          </a:p>
          <a:p>
            <a:endParaRPr lang="en-GB" sz="2400">
              <a:solidFill>
                <a:srgbClr val="000000"/>
              </a:solidFill>
              <a:latin typeface="Arial"/>
              <a:cs typeface="Arial"/>
            </a:endParaRPr>
          </a:p>
          <a:p>
            <a:endParaRPr lang="en-GB" sz="2400">
              <a:solidFill>
                <a:srgbClr val="000000"/>
              </a:solidFill>
              <a:latin typeface="Arial"/>
              <a:cs typeface="Arial"/>
            </a:endParaRPr>
          </a:p>
          <a:p>
            <a:endParaRPr lang="en-GB" sz="2400">
              <a:solidFill>
                <a:srgbClr val="000000"/>
              </a:solidFill>
              <a:latin typeface="Arial"/>
              <a:cs typeface="Arial"/>
            </a:endParaRPr>
          </a:p>
        </p:txBody>
      </p:sp>
      <p:pic>
        <p:nvPicPr>
          <p:cNvPr id="12" name="Picture 11" descr="A close up of a logo&#10;&#10;Description automatically generated">
            <a:extLst>
              <a:ext uri="{FF2B5EF4-FFF2-40B4-BE49-F238E27FC236}">
                <a16:creationId xmlns:a16="http://schemas.microsoft.com/office/drawing/2014/main" id="{C7183A02-0FAB-2288-3191-302072203E9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559444" y="6004815"/>
            <a:ext cx="2381486" cy="728890"/>
          </a:xfrm>
          <a:prstGeom prst="rect">
            <a:avLst/>
          </a:prstGeom>
          <a:ln>
            <a:noFill/>
          </a:ln>
        </p:spPr>
      </p:pic>
      <p:sp>
        <p:nvSpPr>
          <p:cNvPr id="41" name="Title 1">
            <a:extLst>
              <a:ext uri="{FF2B5EF4-FFF2-40B4-BE49-F238E27FC236}">
                <a16:creationId xmlns:a16="http://schemas.microsoft.com/office/drawing/2014/main" id="{539092E9-2D91-4DF8-977F-3CD70F67853D}"/>
              </a:ext>
            </a:extLst>
          </p:cNvPr>
          <p:cNvSpPr>
            <a:spLocks noGrp="1"/>
          </p:cNvSpPr>
          <p:nvPr/>
        </p:nvSpPr>
        <p:spPr>
          <a:xfrm>
            <a:off x="5502110" y="354456"/>
            <a:ext cx="5579378" cy="441029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GB" sz="4000">
              <a:solidFill>
                <a:srgbClr val="D5127B"/>
              </a:solidFill>
              <a:latin typeface="Arial"/>
              <a:cs typeface="Arial"/>
            </a:endParaRPr>
          </a:p>
        </p:txBody>
      </p:sp>
      <p:sp>
        <p:nvSpPr>
          <p:cNvPr id="42" name="TextBox 9">
            <a:extLst>
              <a:ext uri="{FF2B5EF4-FFF2-40B4-BE49-F238E27FC236}">
                <a16:creationId xmlns:a16="http://schemas.microsoft.com/office/drawing/2014/main" id="{3A1DE533-73EB-12A4-0A64-87DC44E57EA3}"/>
              </a:ext>
            </a:extLst>
          </p:cNvPr>
          <p:cNvSpPr txBox="1"/>
          <p:nvPr/>
        </p:nvSpPr>
        <p:spPr>
          <a:xfrm>
            <a:off x="5047716" y="349845"/>
            <a:ext cx="6529261" cy="723275"/>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4000" b="1">
                <a:solidFill>
                  <a:srgbClr val="EB8B2D"/>
                </a:solidFill>
                <a:latin typeface="Arial"/>
                <a:cs typeface="Arial"/>
              </a:rPr>
              <a:t>talk</a:t>
            </a:r>
            <a:r>
              <a:rPr lang="en-GB" sz="2000" b="1">
                <a:solidFill>
                  <a:srgbClr val="EB8B2D"/>
                </a:solidFill>
                <a:latin typeface="Arial"/>
                <a:cs typeface="Arial"/>
              </a:rPr>
              <a:t> </a:t>
            </a:r>
            <a:r>
              <a:rPr lang="en-GB" sz="4000" b="1">
                <a:solidFill>
                  <a:srgbClr val="EB8B2D"/>
                </a:solidFill>
                <a:latin typeface="Arial"/>
                <a:cs typeface="Arial"/>
              </a:rPr>
              <a:t>about</a:t>
            </a:r>
            <a:r>
              <a:rPr lang="en-GB" sz="2000" b="1">
                <a:solidFill>
                  <a:srgbClr val="8D2456"/>
                </a:solidFill>
                <a:latin typeface="Arial"/>
                <a:cs typeface="Arial"/>
              </a:rPr>
              <a:t> </a:t>
            </a:r>
            <a:r>
              <a:rPr lang="en-GB" sz="4000">
                <a:solidFill>
                  <a:srgbClr val="8D2456"/>
                </a:solidFill>
                <a:latin typeface="Arial"/>
                <a:cs typeface="Arial"/>
              </a:rPr>
              <a:t>|</a:t>
            </a:r>
            <a:endParaRPr lang="en-US" sz="4000">
              <a:latin typeface="Arial"/>
              <a:ea typeface="Calibri" panose="020F0502020204030204"/>
              <a:cs typeface="Arial"/>
            </a:endParaRPr>
          </a:p>
        </p:txBody>
      </p:sp>
      <p:sp>
        <p:nvSpPr>
          <p:cNvPr id="43" name="TextBox 42">
            <a:extLst>
              <a:ext uri="{FF2B5EF4-FFF2-40B4-BE49-F238E27FC236}">
                <a16:creationId xmlns:a16="http://schemas.microsoft.com/office/drawing/2014/main" id="{C9C28258-165C-B7F5-4818-AE4239C461F4}"/>
              </a:ext>
            </a:extLst>
          </p:cNvPr>
          <p:cNvSpPr txBox="1"/>
          <p:nvPr/>
        </p:nvSpPr>
        <p:spPr>
          <a:xfrm>
            <a:off x="7628290" y="349509"/>
            <a:ext cx="1749199"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000">
                <a:solidFill>
                  <a:srgbClr val="8D2456"/>
                </a:solidFill>
                <a:latin typeface="Arial"/>
                <a:cs typeface="Arial"/>
              </a:rPr>
              <a:t>v</a:t>
            </a:r>
            <a:r>
              <a:rPr lang="en-GB" sz="3600">
                <a:solidFill>
                  <a:srgbClr val="8D2456"/>
                </a:solidFill>
                <a:latin typeface="Arial"/>
                <a:cs typeface="Arial"/>
              </a:rPr>
              <a:t>aping</a:t>
            </a:r>
            <a:endParaRPr lang="en-US" sz="3600">
              <a:latin typeface="Arial"/>
              <a:cs typeface="Arial"/>
            </a:endParaRPr>
          </a:p>
        </p:txBody>
      </p:sp>
      <p:sp>
        <p:nvSpPr>
          <p:cNvPr id="2" name="Oval 1">
            <a:extLst>
              <a:ext uri="{FF2B5EF4-FFF2-40B4-BE49-F238E27FC236}">
                <a16:creationId xmlns:a16="http://schemas.microsoft.com/office/drawing/2014/main" id="{119CECB2-E022-10F7-80EC-C7D0A393E0D3}"/>
              </a:ext>
            </a:extLst>
          </p:cNvPr>
          <p:cNvSpPr/>
          <p:nvPr/>
        </p:nvSpPr>
        <p:spPr>
          <a:xfrm>
            <a:off x="-2041730" y="-675441"/>
            <a:ext cx="6912112" cy="6809451"/>
          </a:xfrm>
          <a:prstGeom prst="ellipse">
            <a:avLst/>
          </a:prstGeom>
          <a:solidFill>
            <a:srgbClr val="F894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A yellow and orange text&#10;&#10;Description automatically generated with medium confidence">
            <a:extLst>
              <a:ext uri="{FF2B5EF4-FFF2-40B4-BE49-F238E27FC236}">
                <a16:creationId xmlns:a16="http://schemas.microsoft.com/office/drawing/2014/main" id="{0367866B-503D-6DB1-9ADF-8B44FBE0DABC}"/>
              </a:ext>
            </a:extLst>
          </p:cNvPr>
          <p:cNvPicPr>
            <a:picLocks noChangeAspect="1"/>
          </p:cNvPicPr>
          <p:nvPr/>
        </p:nvPicPr>
        <p:blipFill>
          <a:blip r:embed="rId4"/>
          <a:stretch>
            <a:fillRect/>
          </a:stretch>
        </p:blipFill>
        <p:spPr>
          <a:xfrm>
            <a:off x="517995" y="542796"/>
            <a:ext cx="3633709" cy="4145410"/>
          </a:xfrm>
          <a:prstGeom prst="rect">
            <a:avLst/>
          </a:prstGeom>
          <a:ln>
            <a:noFill/>
          </a:ln>
        </p:spPr>
      </p:pic>
      <p:sp>
        <p:nvSpPr>
          <p:cNvPr id="5" name="Oval 4">
            <a:extLst>
              <a:ext uri="{FF2B5EF4-FFF2-40B4-BE49-F238E27FC236}">
                <a16:creationId xmlns:a16="http://schemas.microsoft.com/office/drawing/2014/main" id="{11E3C109-7FC1-E435-F48D-C4C76B55ACDF}"/>
              </a:ext>
            </a:extLst>
          </p:cNvPr>
          <p:cNvSpPr/>
          <p:nvPr/>
        </p:nvSpPr>
        <p:spPr>
          <a:xfrm>
            <a:off x="3565741" y="-92619"/>
            <a:ext cx="1186188" cy="1270535"/>
          </a:xfrm>
          <a:prstGeom prst="ellipse">
            <a:avLst/>
          </a:prstGeom>
          <a:solidFill>
            <a:srgbClr val="8D24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A yellow circle with black text&#10;&#10;AI-generated content may be incorrect.">
            <a:extLst>
              <a:ext uri="{FF2B5EF4-FFF2-40B4-BE49-F238E27FC236}">
                <a16:creationId xmlns:a16="http://schemas.microsoft.com/office/drawing/2014/main" id="{782BB14A-C69D-EEB5-F2C8-CE4C2AA59383}"/>
              </a:ext>
            </a:extLst>
          </p:cNvPr>
          <p:cNvPicPr>
            <a:picLocks noChangeAspect="1"/>
          </p:cNvPicPr>
          <p:nvPr/>
        </p:nvPicPr>
        <p:blipFill>
          <a:blip r:embed="rId5"/>
          <a:stretch>
            <a:fillRect/>
          </a:stretch>
        </p:blipFill>
        <p:spPr>
          <a:xfrm>
            <a:off x="10616653" y="2726907"/>
            <a:ext cx="1484752" cy="1218339"/>
          </a:xfrm>
          <a:prstGeom prst="rect">
            <a:avLst/>
          </a:prstGeom>
          <a:ln>
            <a:solidFill>
              <a:schemeClr val="bg1"/>
            </a:solidFill>
          </a:ln>
        </p:spPr>
      </p:pic>
    </p:spTree>
    <p:extLst>
      <p:ext uri="{BB962C8B-B14F-4D97-AF65-F5344CB8AC3E}">
        <p14:creationId xmlns:p14="http://schemas.microsoft.com/office/powerpoint/2010/main" val="268071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4CA57-C16E-7685-FA25-87EDBCA3885C}"/>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B09BAE75-0131-3836-0F4B-496F97A1D851}"/>
              </a:ext>
            </a:extLst>
          </p:cNvPr>
          <p:cNvSpPr/>
          <p:nvPr/>
        </p:nvSpPr>
        <p:spPr>
          <a:xfrm>
            <a:off x="-973" y="-3794"/>
            <a:ext cx="5442377" cy="6864393"/>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3200">
              <a:solidFill>
                <a:srgbClr val="000000"/>
              </a:solidFill>
              <a:latin typeface="Calibri"/>
              <a:ea typeface="Calibri"/>
              <a:cs typeface="Arial"/>
            </a:endParaRPr>
          </a:p>
          <a:p>
            <a:pPr algn="ctr"/>
            <a:endParaRPr lang="en-GB" sz="3200">
              <a:solidFill>
                <a:srgbClr val="000000"/>
              </a:solidFill>
              <a:latin typeface="Calibri"/>
              <a:ea typeface="Calibri"/>
              <a:cs typeface="Arial"/>
            </a:endParaRPr>
          </a:p>
          <a:p>
            <a:pPr algn="ctr"/>
            <a:endParaRPr lang="en-GB" sz="3200">
              <a:solidFill>
                <a:srgbClr val="000000"/>
              </a:solidFill>
              <a:latin typeface="Arial"/>
              <a:ea typeface="Calibri"/>
              <a:cs typeface="Arial"/>
            </a:endParaRPr>
          </a:p>
          <a:p>
            <a:pPr marL="457200" indent="-457200" algn="ctr">
              <a:buFont typeface="Arial,Sans-Serif"/>
              <a:buChar char="•"/>
            </a:pPr>
            <a:endParaRPr lang="en-US" sz="3200" b="1" i="1">
              <a:solidFill>
                <a:srgbClr val="000000"/>
              </a:solidFill>
              <a:latin typeface="Calibri"/>
              <a:ea typeface="Calibri"/>
              <a:cs typeface="Arial"/>
            </a:endParaRPr>
          </a:p>
          <a:p>
            <a:pPr algn="ctr"/>
            <a:endParaRPr lang="en-US" sz="3200" b="1">
              <a:latin typeface="Calibri"/>
              <a:ea typeface="Calibri"/>
              <a:cs typeface="Arial"/>
            </a:endParaRPr>
          </a:p>
        </p:txBody>
      </p:sp>
      <p:sp>
        <p:nvSpPr>
          <p:cNvPr id="18" name="TextBox 1">
            <a:extLst>
              <a:ext uri="{FF2B5EF4-FFF2-40B4-BE49-F238E27FC236}">
                <a16:creationId xmlns:a16="http://schemas.microsoft.com/office/drawing/2014/main" id="{A1963799-84C0-F4E4-2F20-8E446133501F}"/>
              </a:ext>
            </a:extLst>
          </p:cNvPr>
          <p:cNvSpPr txBox="1"/>
          <p:nvPr/>
        </p:nvSpPr>
        <p:spPr>
          <a:xfrm>
            <a:off x="5900599" y="619457"/>
            <a:ext cx="5498816" cy="594008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000">
                <a:latin typeface="Arial"/>
                <a:ea typeface="Calibri"/>
                <a:cs typeface="Calibri"/>
              </a:rPr>
              <a:t>If you are worried about anything we have talked about today, you can find support or information from Childline or talk to a trusted adult. </a:t>
            </a:r>
            <a:endParaRPr lang="en-GB" sz="2000">
              <a:latin typeface="Arial"/>
              <a:ea typeface="Calibri"/>
              <a:cs typeface="Segoe UI"/>
            </a:endParaRPr>
          </a:p>
          <a:p>
            <a:endParaRPr lang="en-US" sz="2000">
              <a:latin typeface="Arial"/>
              <a:ea typeface="Calibri"/>
              <a:cs typeface="Segoe UI"/>
            </a:endParaRPr>
          </a:p>
          <a:p>
            <a:r>
              <a:rPr lang="en-US" sz="2000">
                <a:latin typeface="Arial"/>
                <a:ea typeface="Calibri"/>
                <a:cs typeface="Segoe UI"/>
              </a:rPr>
              <a:t>Childline has a website and a free, confidential telephone counselling service for children. Call: 0800 1111 </a:t>
            </a:r>
          </a:p>
          <a:p>
            <a:r>
              <a:rPr lang="en-US" sz="2000">
                <a:latin typeface="Arial"/>
                <a:ea typeface="Calibri"/>
                <a:cs typeface="Segoe UI"/>
                <a:hlinkClick r:id="rId3">
                  <a:extLst>
                    <a:ext uri="{A12FA001-AC4F-418D-AE19-62706E023703}">
                      <ahyp:hlinkClr xmlns:ahyp="http://schemas.microsoft.com/office/drawing/2018/hyperlinkcolor" val="tx"/>
                    </a:ext>
                  </a:extLst>
                </a:hlinkClick>
              </a:rPr>
              <a:t>https://www.childline.org.uk/</a:t>
            </a:r>
            <a:endParaRPr lang="en-US" sz="2000">
              <a:latin typeface="Arial"/>
              <a:ea typeface="Calibri"/>
              <a:cs typeface="Calibri"/>
            </a:endParaRPr>
          </a:p>
          <a:p>
            <a:endParaRPr lang="en-US" sz="2000">
              <a:latin typeface="Arial"/>
              <a:ea typeface="Calibri"/>
              <a:cs typeface="Segoe UI"/>
            </a:endParaRPr>
          </a:p>
          <a:p>
            <a:r>
              <a:rPr lang="en-US" sz="2000">
                <a:latin typeface="Arial"/>
                <a:ea typeface="Calibri"/>
                <a:cs typeface="Segoe UI"/>
              </a:rPr>
              <a:t>Children aged 10+ can visit </a:t>
            </a:r>
            <a:r>
              <a:rPr lang="en-US" sz="2000" err="1">
                <a:latin typeface="Arial"/>
                <a:ea typeface="Calibri"/>
                <a:cs typeface="Segoe UI"/>
              </a:rPr>
              <a:t>Kooth</a:t>
            </a:r>
            <a:r>
              <a:rPr lang="en-US" sz="2000">
                <a:latin typeface="Arial"/>
                <a:ea typeface="Calibri"/>
                <a:cs typeface="Segoe UI"/>
              </a:rPr>
              <a:t>. </a:t>
            </a:r>
            <a:r>
              <a:rPr lang="en-US" sz="2000" err="1">
                <a:latin typeface="Arial"/>
                <a:ea typeface="+mn-lt"/>
                <a:cs typeface="+mn-lt"/>
              </a:rPr>
              <a:t>Kooth</a:t>
            </a:r>
            <a:r>
              <a:rPr lang="en-US" sz="2000">
                <a:latin typeface="Arial"/>
                <a:ea typeface="+mn-lt"/>
                <a:cs typeface="+mn-lt"/>
              </a:rPr>
              <a:t> is a free, safe, and anonymous online mental health and wellbeing platform. </a:t>
            </a:r>
            <a:r>
              <a:rPr lang="en-US" sz="2000">
                <a:latin typeface="Arial"/>
                <a:ea typeface="+mn-lt"/>
                <a:cs typeface="+mn-lt"/>
                <a:hlinkClick r:id="rId4">
                  <a:extLst>
                    <a:ext uri="{A12FA001-AC4F-418D-AE19-62706E023703}">
                      <ahyp:hlinkClr xmlns:ahyp="http://schemas.microsoft.com/office/drawing/2018/hyperlinkcolor" val="tx"/>
                    </a:ext>
                  </a:extLst>
                </a:hlinkClick>
              </a:rPr>
              <a:t>https://www.kooth.com/</a:t>
            </a:r>
            <a:r>
              <a:rPr lang="en-US" sz="2000">
                <a:latin typeface="Arial"/>
                <a:ea typeface="+mn-lt"/>
                <a:cs typeface="+mn-lt"/>
              </a:rPr>
              <a:t> </a:t>
            </a:r>
            <a:endParaRPr lang="en-US" sz="2000">
              <a:latin typeface="Arial"/>
              <a:ea typeface="Calibri"/>
              <a:cs typeface="Segoe UI"/>
            </a:endParaRPr>
          </a:p>
          <a:p>
            <a:endParaRPr lang="en-US" sz="2000">
              <a:latin typeface="Arial"/>
              <a:ea typeface="Calibri"/>
              <a:cs typeface="Calibri"/>
            </a:endParaRPr>
          </a:p>
          <a:p>
            <a:r>
              <a:rPr lang="en-US" sz="2000" b="1" err="1">
                <a:latin typeface="Arial"/>
                <a:ea typeface="Calibri"/>
                <a:cs typeface="Calibri"/>
              </a:rPr>
              <a:t>YoungMinds</a:t>
            </a:r>
            <a:r>
              <a:rPr lang="en-US" sz="2000">
                <a:latin typeface="Arial"/>
                <a:ea typeface="Calibri"/>
                <a:cs typeface="Calibri"/>
              </a:rPr>
              <a:t> – </a:t>
            </a:r>
            <a:r>
              <a:rPr lang="en-US" sz="2000">
                <a:latin typeface="Arial"/>
                <a:ea typeface="Calibri"/>
                <a:cs typeface="Calibri"/>
                <a:hlinkClick r:id="rId5">
                  <a:extLst>
                    <a:ext uri="{A12FA001-AC4F-418D-AE19-62706E023703}">
                      <ahyp:hlinkClr xmlns:ahyp="http://schemas.microsoft.com/office/drawing/2018/hyperlinkcolor" val="tx"/>
                    </a:ext>
                  </a:extLst>
                </a:hlinkClick>
              </a:rPr>
              <a:t>youngminds.org.uk</a:t>
            </a:r>
            <a:br>
              <a:rPr lang="en-US" sz="2000">
                <a:latin typeface="Arial"/>
                <a:ea typeface="Calibri"/>
                <a:cs typeface="Calibri"/>
              </a:rPr>
            </a:br>
            <a:r>
              <a:rPr lang="en-US" sz="2000">
                <a:latin typeface="Arial"/>
                <a:ea typeface="Calibri"/>
                <a:cs typeface="Calibri"/>
              </a:rPr>
              <a:t> </a:t>
            </a:r>
            <a:r>
              <a:rPr lang="en-US" sz="2000" i="1">
                <a:latin typeface="Arial"/>
                <a:ea typeface="Calibri"/>
                <a:cs typeface="Calibri"/>
              </a:rPr>
              <a:t>(Great tips and support on mental health for young people and their families)</a:t>
            </a:r>
            <a:endParaRPr lang="en-US" sz="2000">
              <a:latin typeface="Arial"/>
              <a:cs typeface="Arial"/>
            </a:endParaRPr>
          </a:p>
          <a:p>
            <a:endParaRPr lang="en-GB" sz="2000">
              <a:latin typeface="Arial"/>
              <a:ea typeface="Calibri"/>
              <a:cs typeface="Calibri"/>
            </a:endParaRPr>
          </a:p>
        </p:txBody>
      </p:sp>
      <p:pic>
        <p:nvPicPr>
          <p:cNvPr id="19" name="Picture 18" descr="A yellow circle with black text&#10;&#10;AI-generated content may be incorrect.">
            <a:extLst>
              <a:ext uri="{FF2B5EF4-FFF2-40B4-BE49-F238E27FC236}">
                <a16:creationId xmlns:a16="http://schemas.microsoft.com/office/drawing/2014/main" id="{58057DF4-D335-5804-F676-5A804139BE53}"/>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imgEffect>
                  </a14:imgLayer>
                </a14:imgProps>
              </a:ext>
            </a:extLst>
          </a:blip>
          <a:stretch>
            <a:fillRect/>
          </a:stretch>
        </p:blipFill>
        <p:spPr>
          <a:xfrm>
            <a:off x="10821061" y="4533081"/>
            <a:ext cx="1165862" cy="934165"/>
          </a:xfrm>
          <a:prstGeom prst="rect">
            <a:avLst/>
          </a:prstGeom>
        </p:spPr>
      </p:pic>
      <p:sp>
        <p:nvSpPr>
          <p:cNvPr id="2" name="TextBox 1">
            <a:extLst>
              <a:ext uri="{FF2B5EF4-FFF2-40B4-BE49-F238E27FC236}">
                <a16:creationId xmlns:a16="http://schemas.microsoft.com/office/drawing/2014/main" id="{6BE5E9B1-8A97-755B-1DB8-499FE040995A}"/>
              </a:ext>
            </a:extLst>
          </p:cNvPr>
          <p:cNvSpPr txBox="1"/>
          <p:nvPr/>
        </p:nvSpPr>
        <p:spPr>
          <a:xfrm>
            <a:off x="269874" y="1158874"/>
            <a:ext cx="5032375"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spcBef>
                <a:spcPts val="1200"/>
              </a:spcBef>
            </a:pPr>
            <a:r>
              <a:rPr lang="en-GB" sz="3200" b="0" i="0" u="none" strike="noStrike" baseline="0">
                <a:solidFill>
                  <a:srgbClr val="000000"/>
                </a:solidFill>
                <a:latin typeface="Calibri"/>
              </a:rPr>
              <a:t>​</a:t>
            </a:r>
            <a:r>
              <a:rPr lang="en-GB" sz="2400" b="0" i="0" u="none" strike="noStrike" baseline="0">
                <a:solidFill>
                  <a:srgbClr val="000000"/>
                </a:solidFill>
                <a:latin typeface="Arial"/>
                <a:cs typeface="Arial"/>
              </a:rPr>
              <a:t>How old should someone be to buy a vape legally?</a:t>
            </a:r>
            <a:r>
              <a:rPr lang="en-US" sz="2400" b="0" i="0">
                <a:latin typeface="Arial"/>
                <a:cs typeface="Arial"/>
              </a:rPr>
              <a:t>​</a:t>
            </a:r>
            <a:endParaRPr lang="en-GB" sz="2400" b="0" i="0">
              <a:latin typeface="Arial"/>
              <a:ea typeface="Calibri"/>
              <a:cs typeface="Calibri"/>
            </a:endParaRPr>
          </a:p>
          <a:p>
            <a:pPr rtl="0">
              <a:spcBef>
                <a:spcPts val="1200"/>
              </a:spcBef>
            </a:pPr>
            <a:r>
              <a:rPr lang="en-US" sz="2400" b="1" i="1" u="none" strike="noStrike" baseline="0">
                <a:solidFill>
                  <a:srgbClr val="000000"/>
                </a:solidFill>
                <a:latin typeface="Arial"/>
                <a:cs typeface="Arial"/>
              </a:rPr>
              <a:t>18 years old </a:t>
            </a:r>
            <a:r>
              <a:rPr lang="en-US" sz="2400" b="0" i="0">
                <a:latin typeface="Arial"/>
                <a:cs typeface="Arial"/>
              </a:rPr>
              <a:t>​</a:t>
            </a:r>
          </a:p>
          <a:p>
            <a:pPr rtl="0">
              <a:spcBef>
                <a:spcPts val="1200"/>
              </a:spcBef>
            </a:pPr>
            <a:r>
              <a:rPr lang="en-GB" sz="2400" b="0" i="0" u="none" strike="noStrike" baseline="0">
                <a:solidFill>
                  <a:srgbClr val="000000"/>
                </a:solidFill>
                <a:latin typeface="Arial"/>
                <a:cs typeface="Arial"/>
              </a:rPr>
              <a:t>Give a situation where vaping would be both unsafe and illegal</a:t>
            </a:r>
            <a:r>
              <a:rPr lang="en-US" sz="2400" b="0" i="0">
                <a:latin typeface="Arial"/>
                <a:cs typeface="Arial"/>
              </a:rPr>
              <a:t>​</a:t>
            </a:r>
          </a:p>
          <a:p>
            <a:pPr marL="914400" lvl="0" indent="-457200" rtl="0">
              <a:spcBef>
                <a:spcPts val="1200"/>
              </a:spcBef>
              <a:buFont typeface="Arial"/>
              <a:buChar char="•"/>
            </a:pPr>
            <a:r>
              <a:rPr lang="en-US" sz="2400" b="1" i="1" u="none" strike="noStrike" baseline="0">
                <a:solidFill>
                  <a:srgbClr val="000000"/>
                </a:solidFill>
                <a:latin typeface="Arial"/>
                <a:ea typeface="Arial"/>
                <a:cs typeface="Arial"/>
              </a:rPr>
              <a:t>Buying a vape under the age of 18</a:t>
            </a:r>
            <a:r>
              <a:rPr lang="en-US" sz="2400" b="0" i="0">
                <a:latin typeface="Arial"/>
                <a:ea typeface="Arial"/>
                <a:cs typeface="Arial"/>
              </a:rPr>
              <a:t>​</a:t>
            </a:r>
          </a:p>
          <a:p>
            <a:pPr marL="914400" lvl="0" indent="-457200" rtl="0">
              <a:spcBef>
                <a:spcPts val="1200"/>
              </a:spcBef>
              <a:buFont typeface="Arial"/>
              <a:buChar char="•"/>
            </a:pPr>
            <a:r>
              <a:rPr lang="en-US" sz="2400" b="1" i="1" u="none" strike="noStrike" baseline="0">
                <a:solidFill>
                  <a:srgbClr val="000000"/>
                </a:solidFill>
                <a:latin typeface="Arial"/>
                <a:ea typeface="Arial"/>
                <a:cs typeface="Arial"/>
              </a:rPr>
              <a:t>Buying a vape for someone under the age of 18.</a:t>
            </a:r>
            <a:endParaRPr lang="en-US" sz="2800">
              <a:latin typeface="Arial"/>
              <a:cs typeface="Arial"/>
            </a:endParaRPr>
          </a:p>
        </p:txBody>
      </p:sp>
      <p:sp>
        <p:nvSpPr>
          <p:cNvPr id="3" name="TextBox 2">
            <a:extLst>
              <a:ext uri="{FF2B5EF4-FFF2-40B4-BE49-F238E27FC236}">
                <a16:creationId xmlns:a16="http://schemas.microsoft.com/office/drawing/2014/main" id="{CE730F8F-268F-7EB6-33AD-BD972C7A0BE1}"/>
              </a:ext>
            </a:extLst>
          </p:cNvPr>
          <p:cNvSpPr txBox="1"/>
          <p:nvPr/>
        </p:nvSpPr>
        <p:spPr>
          <a:xfrm>
            <a:off x="1414462" y="295275"/>
            <a:ext cx="2743200"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b="1">
                <a:solidFill>
                  <a:srgbClr val="FFFFFF"/>
                </a:solidFill>
                <a:latin typeface="Arial"/>
                <a:cs typeface="Arial"/>
              </a:rPr>
              <a:t>Reflection</a:t>
            </a:r>
            <a:endParaRPr lang="en-US"/>
          </a:p>
        </p:txBody>
      </p:sp>
    </p:spTree>
    <p:extLst>
      <p:ext uri="{BB962C8B-B14F-4D97-AF65-F5344CB8AC3E}">
        <p14:creationId xmlns:p14="http://schemas.microsoft.com/office/powerpoint/2010/main" val="3040930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uild="p" animBg="1"/>
      <p:bldP spid="1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vaporizer on a table&#10;&#10;AI-generated content may be incorrect.">
            <a:extLst>
              <a:ext uri="{FF2B5EF4-FFF2-40B4-BE49-F238E27FC236}">
                <a16:creationId xmlns:a16="http://schemas.microsoft.com/office/drawing/2014/main" id="{96AAEDAD-0188-80AA-027A-3A3A23FC5C33}"/>
              </a:ext>
            </a:extLst>
          </p:cNvPr>
          <p:cNvPicPr>
            <a:picLocks noChangeAspect="1"/>
          </p:cNvPicPr>
          <p:nvPr/>
        </p:nvPicPr>
        <p:blipFill>
          <a:blip r:embed="rId3"/>
          <a:srcRect b="12712"/>
          <a:stretch>
            <a:fillRect/>
          </a:stretch>
        </p:blipFill>
        <p:spPr>
          <a:xfrm>
            <a:off x="2738034" y="2305373"/>
            <a:ext cx="3357967" cy="2931767"/>
          </a:xfrm>
          <a:prstGeom prst="rect">
            <a:avLst/>
          </a:prstGeom>
        </p:spPr>
      </p:pic>
      <p:pic>
        <p:nvPicPr>
          <p:cNvPr id="5" name="Picture 4" descr="A cartoon of a child with a question mark above her head&#10;&#10;AI-generated content may be incorrect.">
            <a:extLst>
              <a:ext uri="{FF2B5EF4-FFF2-40B4-BE49-F238E27FC236}">
                <a16:creationId xmlns:a16="http://schemas.microsoft.com/office/drawing/2014/main" id="{1DD15149-7CAE-84D5-0DF9-0CA6E90992D1}"/>
              </a:ext>
            </a:extLst>
          </p:cNvPr>
          <p:cNvPicPr>
            <a:picLocks noChangeAspect="1"/>
          </p:cNvPicPr>
          <p:nvPr/>
        </p:nvPicPr>
        <p:blipFill>
          <a:blip r:embed="rId4"/>
          <a:stretch>
            <a:fillRect/>
          </a:stretch>
        </p:blipFill>
        <p:spPr>
          <a:xfrm>
            <a:off x="6263899" y="2292458"/>
            <a:ext cx="3022170" cy="2944678"/>
          </a:xfrm>
          <a:prstGeom prst="rect">
            <a:avLst/>
          </a:prstGeom>
        </p:spPr>
      </p:pic>
      <p:sp>
        <p:nvSpPr>
          <p:cNvPr id="7" name="Title 5">
            <a:extLst>
              <a:ext uri="{FF2B5EF4-FFF2-40B4-BE49-F238E27FC236}">
                <a16:creationId xmlns:a16="http://schemas.microsoft.com/office/drawing/2014/main" id="{845241C2-CD39-E99E-8621-D90066A7118F}"/>
              </a:ext>
            </a:extLst>
          </p:cNvPr>
          <p:cNvSpPr txBox="1">
            <a:spLocks/>
          </p:cNvSpPr>
          <p:nvPr/>
        </p:nvSpPr>
        <p:spPr>
          <a:xfrm>
            <a:off x="1" y="-1"/>
            <a:ext cx="12192000" cy="1019365"/>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600" b="1">
                <a:effectLst>
                  <a:outerShdw blurRad="50800" dist="38100" dir="2700000" algn="tl" rotWithShape="0">
                    <a:prstClr val="black">
                      <a:alpha val="40000"/>
                    </a:prstClr>
                  </a:outerShdw>
                </a:effectLst>
                <a:latin typeface="Arial"/>
                <a:cs typeface="Segoe UI"/>
              </a:rPr>
              <a:t>A 12-year-old tries a vape they find at home</a:t>
            </a:r>
            <a:endParaRPr lang="en-US" b="1">
              <a:effectLst>
                <a:outerShdw blurRad="50800" dist="38100" dir="2700000" algn="tl" rotWithShape="0">
                  <a:prstClr val="black">
                    <a:alpha val="40000"/>
                  </a:prstClr>
                </a:outerShdw>
              </a:effectLst>
              <a:latin typeface="Arial"/>
              <a:cs typeface="Segoe UI"/>
            </a:endParaRPr>
          </a:p>
        </p:txBody>
      </p:sp>
      <p:sp>
        <p:nvSpPr>
          <p:cNvPr id="8" name="Oval 7">
            <a:extLst>
              <a:ext uri="{FF2B5EF4-FFF2-40B4-BE49-F238E27FC236}">
                <a16:creationId xmlns:a16="http://schemas.microsoft.com/office/drawing/2014/main" id="{75287599-B162-F006-572F-1F28D32A8BC1}"/>
              </a:ext>
            </a:extLst>
          </p:cNvPr>
          <p:cNvSpPr/>
          <p:nvPr/>
        </p:nvSpPr>
        <p:spPr>
          <a:xfrm>
            <a:off x="199576" y="2576020"/>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000" b="1"/>
              <a:t>SAFE?</a:t>
            </a:r>
            <a:endParaRPr lang="en-US" sz="4000" b="1"/>
          </a:p>
        </p:txBody>
      </p:sp>
      <p:sp>
        <p:nvSpPr>
          <p:cNvPr id="12" name="Oval 11">
            <a:extLst>
              <a:ext uri="{FF2B5EF4-FFF2-40B4-BE49-F238E27FC236}">
                <a16:creationId xmlns:a16="http://schemas.microsoft.com/office/drawing/2014/main" id="{09C7349E-168B-9B09-214D-13FBBE787BC5}"/>
              </a:ext>
            </a:extLst>
          </p:cNvPr>
          <p:cNvSpPr/>
          <p:nvPr/>
        </p:nvSpPr>
        <p:spPr>
          <a:xfrm>
            <a:off x="9470195" y="2421035"/>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800" b="1"/>
              <a:t>UNSAFE?</a:t>
            </a:r>
            <a:endParaRPr lang="en-US" sz="2800"/>
          </a:p>
        </p:txBody>
      </p:sp>
    </p:spTree>
    <p:extLst>
      <p:ext uri="{BB962C8B-B14F-4D97-AF65-F5344CB8AC3E}">
        <p14:creationId xmlns:p14="http://schemas.microsoft.com/office/powerpoint/2010/main" val="1179438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F33C7-9609-1440-6F33-EDEFBBC41336}"/>
            </a:ext>
          </a:extLst>
        </p:cNvPr>
        <p:cNvGrpSpPr/>
        <p:nvPr/>
      </p:nvGrpSpPr>
      <p:grpSpPr>
        <a:xfrm>
          <a:off x="0" y="0"/>
          <a:ext cx="0" cy="0"/>
          <a:chOff x="0" y="0"/>
          <a:chExt cx="0" cy="0"/>
        </a:xfrm>
      </p:grpSpPr>
      <p:sp>
        <p:nvSpPr>
          <p:cNvPr id="7" name="Title 5">
            <a:extLst>
              <a:ext uri="{FF2B5EF4-FFF2-40B4-BE49-F238E27FC236}">
                <a16:creationId xmlns:a16="http://schemas.microsoft.com/office/drawing/2014/main" id="{558408C5-F7E1-7D87-4E93-FDD91AD17374}"/>
              </a:ext>
            </a:extLst>
          </p:cNvPr>
          <p:cNvSpPr txBox="1">
            <a:spLocks/>
          </p:cNvSpPr>
          <p:nvPr/>
        </p:nvSpPr>
        <p:spPr>
          <a:xfrm>
            <a:off x="1" y="-1"/>
            <a:ext cx="12192000" cy="923637"/>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600" b="1">
                <a:effectLst>
                  <a:outerShdw blurRad="50800" dist="38100" dir="2700000" algn="tl" rotWithShape="0">
                    <a:prstClr val="black">
                      <a:alpha val="40000"/>
                    </a:prstClr>
                  </a:outerShdw>
                </a:effectLst>
                <a:latin typeface="Arial"/>
                <a:ea typeface="+mn-lt"/>
                <a:cs typeface="+mn-lt"/>
              </a:rPr>
              <a:t>A parent uses a vape to help them stop smoking.</a:t>
            </a:r>
            <a:endParaRPr lang="en-US" sz="3600" b="1">
              <a:latin typeface="Arial"/>
              <a:cs typeface="Arial"/>
            </a:endParaRPr>
          </a:p>
        </p:txBody>
      </p:sp>
      <p:sp>
        <p:nvSpPr>
          <p:cNvPr id="8" name="Oval 7">
            <a:extLst>
              <a:ext uri="{FF2B5EF4-FFF2-40B4-BE49-F238E27FC236}">
                <a16:creationId xmlns:a16="http://schemas.microsoft.com/office/drawing/2014/main" id="{FB776E55-6BC9-5028-1DCB-B6EC63343BCE}"/>
              </a:ext>
            </a:extLst>
          </p:cNvPr>
          <p:cNvSpPr/>
          <p:nvPr/>
        </p:nvSpPr>
        <p:spPr>
          <a:xfrm>
            <a:off x="145968" y="1103681"/>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latin typeface="Arial"/>
                <a:cs typeface="Arial"/>
              </a:rPr>
              <a:t>SAFE?</a:t>
            </a:r>
            <a:endParaRPr lang="en-US" sz="3200" b="1">
              <a:latin typeface="Arial"/>
              <a:cs typeface="Arial"/>
            </a:endParaRPr>
          </a:p>
        </p:txBody>
      </p:sp>
      <p:sp>
        <p:nvSpPr>
          <p:cNvPr id="9" name="Oval 8">
            <a:extLst>
              <a:ext uri="{FF2B5EF4-FFF2-40B4-BE49-F238E27FC236}">
                <a16:creationId xmlns:a16="http://schemas.microsoft.com/office/drawing/2014/main" id="{B40AB223-702B-76B7-6914-19678B47277A}"/>
              </a:ext>
            </a:extLst>
          </p:cNvPr>
          <p:cNvSpPr/>
          <p:nvPr/>
        </p:nvSpPr>
        <p:spPr>
          <a:xfrm>
            <a:off x="9651594" y="4267917"/>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t>LEGAL?</a:t>
            </a:r>
            <a:endParaRPr lang="en-US" sz="1400"/>
          </a:p>
        </p:txBody>
      </p:sp>
      <p:sp>
        <p:nvSpPr>
          <p:cNvPr id="10" name="Oval 9">
            <a:extLst>
              <a:ext uri="{FF2B5EF4-FFF2-40B4-BE49-F238E27FC236}">
                <a16:creationId xmlns:a16="http://schemas.microsoft.com/office/drawing/2014/main" id="{FEF21207-4BA4-3854-23DB-B286A263AA7E}"/>
              </a:ext>
            </a:extLst>
          </p:cNvPr>
          <p:cNvSpPr/>
          <p:nvPr/>
        </p:nvSpPr>
        <p:spPr>
          <a:xfrm>
            <a:off x="9651593" y="1052018"/>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2" name="Oval 11">
            <a:extLst>
              <a:ext uri="{FF2B5EF4-FFF2-40B4-BE49-F238E27FC236}">
                <a16:creationId xmlns:a16="http://schemas.microsoft.com/office/drawing/2014/main" id="{0B001669-0CB8-754C-8ECE-63282458DCA2}"/>
              </a:ext>
            </a:extLst>
          </p:cNvPr>
          <p:cNvSpPr/>
          <p:nvPr/>
        </p:nvSpPr>
        <p:spPr>
          <a:xfrm>
            <a:off x="145965" y="4267916"/>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pic>
        <p:nvPicPr>
          <p:cNvPr id="2" name="Picture 1" descr="A close-up of a cigarette&#10;&#10;Description automatically generated">
            <a:extLst>
              <a:ext uri="{FF2B5EF4-FFF2-40B4-BE49-F238E27FC236}">
                <a16:creationId xmlns:a16="http://schemas.microsoft.com/office/drawing/2014/main" id="{EFCC7E2B-DBB9-95BE-F56D-3F0F75344690}"/>
              </a:ext>
            </a:extLst>
          </p:cNvPr>
          <p:cNvPicPr>
            <a:picLocks noChangeAspect="1"/>
          </p:cNvPicPr>
          <p:nvPr/>
        </p:nvPicPr>
        <p:blipFill>
          <a:blip r:embed="rId3"/>
          <a:stretch>
            <a:fillRect/>
          </a:stretch>
        </p:blipFill>
        <p:spPr>
          <a:xfrm>
            <a:off x="6017432" y="2582783"/>
            <a:ext cx="2596934" cy="2287452"/>
          </a:xfrm>
          <a:prstGeom prst="rect">
            <a:avLst/>
          </a:prstGeom>
          <a:ln>
            <a:solidFill>
              <a:schemeClr val="bg1"/>
            </a:solidFill>
          </a:ln>
        </p:spPr>
      </p:pic>
      <p:pic>
        <p:nvPicPr>
          <p:cNvPr id="3" name="Picture 2" descr="A close-up of a cigarette&#10;&#10;Description automatically generated">
            <a:extLst>
              <a:ext uri="{FF2B5EF4-FFF2-40B4-BE49-F238E27FC236}">
                <a16:creationId xmlns:a16="http://schemas.microsoft.com/office/drawing/2014/main" id="{79805F5C-03FA-05A0-95DC-BC930F41D013}"/>
              </a:ext>
            </a:extLst>
          </p:cNvPr>
          <p:cNvPicPr>
            <a:picLocks noChangeAspect="1"/>
          </p:cNvPicPr>
          <p:nvPr/>
        </p:nvPicPr>
        <p:blipFill>
          <a:blip r:embed="rId4"/>
          <a:stretch>
            <a:fillRect/>
          </a:stretch>
        </p:blipFill>
        <p:spPr>
          <a:xfrm>
            <a:off x="4069920" y="2494259"/>
            <a:ext cx="2430973" cy="2316027"/>
          </a:xfrm>
          <a:prstGeom prst="rect">
            <a:avLst/>
          </a:prstGeom>
          <a:ln>
            <a:solidFill>
              <a:schemeClr val="bg1"/>
            </a:solidFill>
          </a:ln>
        </p:spPr>
      </p:pic>
      <p:sp>
        <p:nvSpPr>
          <p:cNvPr id="4" name="TextBox 3">
            <a:extLst>
              <a:ext uri="{FF2B5EF4-FFF2-40B4-BE49-F238E27FC236}">
                <a16:creationId xmlns:a16="http://schemas.microsoft.com/office/drawing/2014/main" id="{14FB2C8C-DF89-63FC-D6D6-6BE89FA52A9D}"/>
              </a:ext>
            </a:extLst>
          </p:cNvPr>
          <p:cNvSpPr txBox="1"/>
          <p:nvPr/>
        </p:nvSpPr>
        <p:spPr>
          <a:xfrm>
            <a:off x="381000" y="5159374"/>
            <a:ext cx="250825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a:solidFill>
                  <a:srgbClr val="FFFFFF"/>
                </a:solidFill>
              </a:rPr>
              <a:t>UNSAFE?</a:t>
            </a:r>
            <a:endParaRPr lang="en-US"/>
          </a:p>
        </p:txBody>
      </p:sp>
      <p:sp>
        <p:nvSpPr>
          <p:cNvPr id="5" name="TextBox 4">
            <a:extLst>
              <a:ext uri="{FF2B5EF4-FFF2-40B4-BE49-F238E27FC236}">
                <a16:creationId xmlns:a16="http://schemas.microsoft.com/office/drawing/2014/main" id="{E2FA24CB-CA15-012A-661E-76040F8B8ADC}"/>
              </a:ext>
            </a:extLst>
          </p:cNvPr>
          <p:cNvSpPr txBox="1"/>
          <p:nvPr/>
        </p:nvSpPr>
        <p:spPr>
          <a:xfrm>
            <a:off x="9937750" y="1841500"/>
            <a:ext cx="20320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i="0" u="none" strike="noStrike" baseline="0">
                <a:solidFill>
                  <a:srgbClr val="FFFFFF"/>
                </a:solidFill>
                <a:latin typeface="Aptos"/>
                <a:ea typeface="Aptos"/>
                <a:cs typeface="Aptos"/>
              </a:rPr>
              <a:t>ILLEGAL?</a:t>
            </a:r>
            <a:endParaRPr lang="en-US"/>
          </a:p>
        </p:txBody>
      </p:sp>
    </p:spTree>
    <p:extLst>
      <p:ext uri="{BB962C8B-B14F-4D97-AF65-F5344CB8AC3E}">
        <p14:creationId xmlns:p14="http://schemas.microsoft.com/office/powerpoint/2010/main" val="3198121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AB098-8D0B-CF32-D97F-3C3D5FA44C2C}"/>
            </a:ext>
          </a:extLst>
        </p:cNvPr>
        <p:cNvGrpSpPr/>
        <p:nvPr/>
      </p:nvGrpSpPr>
      <p:grpSpPr>
        <a:xfrm>
          <a:off x="0" y="0"/>
          <a:ext cx="0" cy="0"/>
          <a:chOff x="0" y="0"/>
          <a:chExt cx="0" cy="0"/>
        </a:xfrm>
      </p:grpSpPr>
      <p:sp>
        <p:nvSpPr>
          <p:cNvPr id="7" name="Title 5">
            <a:extLst>
              <a:ext uri="{FF2B5EF4-FFF2-40B4-BE49-F238E27FC236}">
                <a16:creationId xmlns:a16="http://schemas.microsoft.com/office/drawing/2014/main" id="{EDB64A97-1218-1147-49CB-88676EA812C6}"/>
              </a:ext>
            </a:extLst>
          </p:cNvPr>
          <p:cNvSpPr txBox="1">
            <a:spLocks/>
          </p:cNvSpPr>
          <p:nvPr/>
        </p:nvSpPr>
        <p:spPr>
          <a:xfrm>
            <a:off x="1" y="-1"/>
            <a:ext cx="12192000" cy="923637"/>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600" b="1">
                <a:effectLst>
                  <a:outerShdw blurRad="50800" dist="38100" dir="2700000" algn="tl" rotWithShape="0">
                    <a:prstClr val="black">
                      <a:alpha val="40000"/>
                    </a:prstClr>
                  </a:outerShdw>
                </a:effectLst>
                <a:latin typeface="Arial"/>
                <a:ea typeface="+mn-lt"/>
                <a:cs typeface="+mn-lt"/>
              </a:rPr>
              <a:t>A child knowing what vaping is, and the risks</a:t>
            </a:r>
            <a:endParaRPr lang="en-US" sz="3600" b="1">
              <a:latin typeface="Arial"/>
              <a:ea typeface="+mn-lt"/>
              <a:cs typeface="+mn-lt"/>
            </a:endParaRPr>
          </a:p>
        </p:txBody>
      </p:sp>
      <p:pic>
        <p:nvPicPr>
          <p:cNvPr id="2" name="Picture 1" descr="A grey and white vape device&#10;&#10;AI-generated content may be incorrect.">
            <a:extLst>
              <a:ext uri="{FF2B5EF4-FFF2-40B4-BE49-F238E27FC236}">
                <a16:creationId xmlns:a16="http://schemas.microsoft.com/office/drawing/2014/main" id="{B2B9C6A3-6081-4ADE-9721-9D8411B84A06}"/>
              </a:ext>
            </a:extLst>
          </p:cNvPr>
          <p:cNvPicPr>
            <a:picLocks noChangeAspect="1"/>
          </p:cNvPicPr>
          <p:nvPr/>
        </p:nvPicPr>
        <p:blipFill>
          <a:blip r:embed="rId3"/>
          <a:stretch>
            <a:fillRect/>
          </a:stretch>
        </p:blipFill>
        <p:spPr>
          <a:xfrm>
            <a:off x="4389767" y="2039069"/>
            <a:ext cx="3412467" cy="3412467"/>
          </a:xfrm>
          <a:prstGeom prst="rect">
            <a:avLst/>
          </a:prstGeom>
        </p:spPr>
      </p:pic>
      <p:sp>
        <p:nvSpPr>
          <p:cNvPr id="4" name="Oval 3">
            <a:extLst>
              <a:ext uri="{FF2B5EF4-FFF2-40B4-BE49-F238E27FC236}">
                <a16:creationId xmlns:a16="http://schemas.microsoft.com/office/drawing/2014/main" id="{76BEC6C3-D8D0-E97A-969A-71BF7AC73E09}"/>
              </a:ext>
            </a:extLst>
          </p:cNvPr>
          <p:cNvSpPr/>
          <p:nvPr/>
        </p:nvSpPr>
        <p:spPr>
          <a:xfrm>
            <a:off x="145968" y="1103681"/>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latin typeface="Arial"/>
                <a:cs typeface="Arial"/>
              </a:rPr>
              <a:t>SAFE?</a:t>
            </a:r>
            <a:endParaRPr lang="en-US" sz="3200" b="1">
              <a:latin typeface="Arial"/>
              <a:cs typeface="Arial"/>
            </a:endParaRPr>
          </a:p>
        </p:txBody>
      </p:sp>
      <p:sp>
        <p:nvSpPr>
          <p:cNvPr id="6" name="Oval 5">
            <a:extLst>
              <a:ext uri="{FF2B5EF4-FFF2-40B4-BE49-F238E27FC236}">
                <a16:creationId xmlns:a16="http://schemas.microsoft.com/office/drawing/2014/main" id="{5E2A7E80-18C1-974A-25F5-23511EACCEC0}"/>
              </a:ext>
            </a:extLst>
          </p:cNvPr>
          <p:cNvSpPr/>
          <p:nvPr/>
        </p:nvSpPr>
        <p:spPr>
          <a:xfrm>
            <a:off x="9651594" y="4267917"/>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t>LEGAL?</a:t>
            </a:r>
            <a:endParaRPr lang="en-US" sz="1400"/>
          </a:p>
        </p:txBody>
      </p:sp>
      <p:sp>
        <p:nvSpPr>
          <p:cNvPr id="13" name="Oval 12">
            <a:extLst>
              <a:ext uri="{FF2B5EF4-FFF2-40B4-BE49-F238E27FC236}">
                <a16:creationId xmlns:a16="http://schemas.microsoft.com/office/drawing/2014/main" id="{4C30899E-4BA3-1CEA-345D-A7AA50E01FF6}"/>
              </a:ext>
            </a:extLst>
          </p:cNvPr>
          <p:cNvSpPr/>
          <p:nvPr/>
        </p:nvSpPr>
        <p:spPr>
          <a:xfrm>
            <a:off x="9651593" y="1052018"/>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5" name="Oval 14">
            <a:extLst>
              <a:ext uri="{FF2B5EF4-FFF2-40B4-BE49-F238E27FC236}">
                <a16:creationId xmlns:a16="http://schemas.microsoft.com/office/drawing/2014/main" id="{81D82787-062F-FBF6-08D2-A1C3F76B398E}"/>
              </a:ext>
            </a:extLst>
          </p:cNvPr>
          <p:cNvSpPr/>
          <p:nvPr/>
        </p:nvSpPr>
        <p:spPr>
          <a:xfrm>
            <a:off x="145965" y="4267916"/>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7" name="TextBox 16">
            <a:extLst>
              <a:ext uri="{FF2B5EF4-FFF2-40B4-BE49-F238E27FC236}">
                <a16:creationId xmlns:a16="http://schemas.microsoft.com/office/drawing/2014/main" id="{CD541D94-7B1C-99B9-D6EC-CC015CD88A61}"/>
              </a:ext>
            </a:extLst>
          </p:cNvPr>
          <p:cNvSpPr txBox="1"/>
          <p:nvPr/>
        </p:nvSpPr>
        <p:spPr>
          <a:xfrm>
            <a:off x="381000" y="5159374"/>
            <a:ext cx="250825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a:solidFill>
                  <a:srgbClr val="FFFFFF"/>
                </a:solidFill>
              </a:rPr>
              <a:t>UNSAFE?</a:t>
            </a:r>
            <a:endParaRPr lang="en-US"/>
          </a:p>
        </p:txBody>
      </p:sp>
      <p:sp>
        <p:nvSpPr>
          <p:cNvPr id="19" name="TextBox 18">
            <a:extLst>
              <a:ext uri="{FF2B5EF4-FFF2-40B4-BE49-F238E27FC236}">
                <a16:creationId xmlns:a16="http://schemas.microsoft.com/office/drawing/2014/main" id="{12A9A076-5049-331B-E0DE-8688097C5D78}"/>
              </a:ext>
            </a:extLst>
          </p:cNvPr>
          <p:cNvSpPr txBox="1"/>
          <p:nvPr/>
        </p:nvSpPr>
        <p:spPr>
          <a:xfrm>
            <a:off x="9937750" y="1841500"/>
            <a:ext cx="20320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i="0" u="none" strike="noStrike" baseline="0">
                <a:solidFill>
                  <a:srgbClr val="FFFFFF"/>
                </a:solidFill>
                <a:latin typeface="Aptos"/>
                <a:ea typeface="Aptos"/>
                <a:cs typeface="Aptos"/>
              </a:rPr>
              <a:t>ILLEGAL?</a:t>
            </a:r>
            <a:endParaRPr lang="en-US"/>
          </a:p>
        </p:txBody>
      </p:sp>
    </p:spTree>
    <p:extLst>
      <p:ext uri="{BB962C8B-B14F-4D97-AF65-F5344CB8AC3E}">
        <p14:creationId xmlns:p14="http://schemas.microsoft.com/office/powerpoint/2010/main" val="990414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7BF38B-544E-DED9-88E4-4423E7BE6CA6}"/>
            </a:ext>
          </a:extLst>
        </p:cNvPr>
        <p:cNvGrpSpPr/>
        <p:nvPr/>
      </p:nvGrpSpPr>
      <p:grpSpPr>
        <a:xfrm>
          <a:off x="0" y="0"/>
          <a:ext cx="0" cy="0"/>
          <a:chOff x="0" y="0"/>
          <a:chExt cx="0" cy="0"/>
        </a:xfrm>
      </p:grpSpPr>
      <p:sp>
        <p:nvSpPr>
          <p:cNvPr id="7" name="Title 5">
            <a:extLst>
              <a:ext uri="{FF2B5EF4-FFF2-40B4-BE49-F238E27FC236}">
                <a16:creationId xmlns:a16="http://schemas.microsoft.com/office/drawing/2014/main" id="{A98D8CDA-4000-C0BF-0962-FCAFD979CA61}"/>
              </a:ext>
            </a:extLst>
          </p:cNvPr>
          <p:cNvSpPr txBox="1">
            <a:spLocks/>
          </p:cNvSpPr>
          <p:nvPr/>
        </p:nvSpPr>
        <p:spPr>
          <a:xfrm>
            <a:off x="1" y="-1"/>
            <a:ext cx="12192000" cy="923637"/>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600" b="1">
                <a:effectLst>
                  <a:outerShdw blurRad="50800" dist="38100" dir="2700000" algn="tl" rotWithShape="0">
                    <a:prstClr val="black">
                      <a:alpha val="40000"/>
                    </a:prstClr>
                  </a:outerShdw>
                </a:effectLst>
                <a:ea typeface="+mn-lt"/>
                <a:cs typeface="+mn-lt"/>
              </a:rPr>
              <a:t>Refusing to try a vape even when others are doing it.</a:t>
            </a:r>
          </a:p>
        </p:txBody>
      </p:sp>
      <p:pic>
        <p:nvPicPr>
          <p:cNvPr id="2" name="Picture 1" descr="A yellow emoji with a hand up&#10;&#10;Description automatically generated">
            <a:extLst>
              <a:ext uri="{FF2B5EF4-FFF2-40B4-BE49-F238E27FC236}">
                <a16:creationId xmlns:a16="http://schemas.microsoft.com/office/drawing/2014/main" id="{584E7BA9-FDB9-4E9A-6CA6-DC589870CA4A}"/>
              </a:ext>
            </a:extLst>
          </p:cNvPr>
          <p:cNvPicPr>
            <a:picLocks noChangeAspect="1"/>
          </p:cNvPicPr>
          <p:nvPr/>
        </p:nvPicPr>
        <p:blipFill>
          <a:blip r:embed="rId3"/>
          <a:stretch>
            <a:fillRect/>
          </a:stretch>
        </p:blipFill>
        <p:spPr>
          <a:xfrm>
            <a:off x="4450354" y="2242895"/>
            <a:ext cx="3058816" cy="2927565"/>
          </a:xfrm>
          <a:prstGeom prst="rect">
            <a:avLst/>
          </a:prstGeom>
          <a:ln>
            <a:solidFill>
              <a:schemeClr val="bg1"/>
            </a:solidFill>
          </a:ln>
        </p:spPr>
      </p:pic>
      <p:sp>
        <p:nvSpPr>
          <p:cNvPr id="4" name="Oval 3">
            <a:extLst>
              <a:ext uri="{FF2B5EF4-FFF2-40B4-BE49-F238E27FC236}">
                <a16:creationId xmlns:a16="http://schemas.microsoft.com/office/drawing/2014/main" id="{DC87B8C7-336C-97B4-1BD8-6E633999042A}"/>
              </a:ext>
            </a:extLst>
          </p:cNvPr>
          <p:cNvSpPr/>
          <p:nvPr/>
        </p:nvSpPr>
        <p:spPr>
          <a:xfrm>
            <a:off x="145968" y="1103681"/>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latin typeface="Arial"/>
                <a:cs typeface="Arial"/>
              </a:rPr>
              <a:t>SAFE?</a:t>
            </a:r>
            <a:endParaRPr lang="en-US" sz="3200" b="1">
              <a:latin typeface="Arial"/>
              <a:cs typeface="Arial"/>
            </a:endParaRPr>
          </a:p>
        </p:txBody>
      </p:sp>
      <p:sp>
        <p:nvSpPr>
          <p:cNvPr id="6" name="Oval 5">
            <a:extLst>
              <a:ext uri="{FF2B5EF4-FFF2-40B4-BE49-F238E27FC236}">
                <a16:creationId xmlns:a16="http://schemas.microsoft.com/office/drawing/2014/main" id="{C59CB01B-D14B-37AB-7077-195A75207EF8}"/>
              </a:ext>
            </a:extLst>
          </p:cNvPr>
          <p:cNvSpPr/>
          <p:nvPr/>
        </p:nvSpPr>
        <p:spPr>
          <a:xfrm>
            <a:off x="9651594" y="4267917"/>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t>LEGAL?</a:t>
            </a:r>
            <a:endParaRPr lang="en-US" sz="1400"/>
          </a:p>
        </p:txBody>
      </p:sp>
      <p:sp>
        <p:nvSpPr>
          <p:cNvPr id="13" name="Oval 12">
            <a:extLst>
              <a:ext uri="{FF2B5EF4-FFF2-40B4-BE49-F238E27FC236}">
                <a16:creationId xmlns:a16="http://schemas.microsoft.com/office/drawing/2014/main" id="{80E35C64-3EE7-C6A6-EA82-C6D6A8B77A5D}"/>
              </a:ext>
            </a:extLst>
          </p:cNvPr>
          <p:cNvSpPr/>
          <p:nvPr/>
        </p:nvSpPr>
        <p:spPr>
          <a:xfrm>
            <a:off x="9651593" y="1052018"/>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5" name="Oval 14">
            <a:extLst>
              <a:ext uri="{FF2B5EF4-FFF2-40B4-BE49-F238E27FC236}">
                <a16:creationId xmlns:a16="http://schemas.microsoft.com/office/drawing/2014/main" id="{D0AA26E9-80A8-7A08-0B3C-92ACB1270A46}"/>
              </a:ext>
            </a:extLst>
          </p:cNvPr>
          <p:cNvSpPr/>
          <p:nvPr/>
        </p:nvSpPr>
        <p:spPr>
          <a:xfrm>
            <a:off x="145965" y="4267916"/>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7" name="TextBox 16">
            <a:extLst>
              <a:ext uri="{FF2B5EF4-FFF2-40B4-BE49-F238E27FC236}">
                <a16:creationId xmlns:a16="http://schemas.microsoft.com/office/drawing/2014/main" id="{ADDC3103-0C4C-879A-99D4-356FDA8B30EA}"/>
              </a:ext>
            </a:extLst>
          </p:cNvPr>
          <p:cNvSpPr txBox="1"/>
          <p:nvPr/>
        </p:nvSpPr>
        <p:spPr>
          <a:xfrm>
            <a:off x="381000" y="5159374"/>
            <a:ext cx="250825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a:solidFill>
                  <a:srgbClr val="FFFFFF"/>
                </a:solidFill>
              </a:rPr>
              <a:t>UNSAFE?</a:t>
            </a:r>
            <a:endParaRPr lang="en-US"/>
          </a:p>
        </p:txBody>
      </p:sp>
      <p:sp>
        <p:nvSpPr>
          <p:cNvPr id="19" name="TextBox 18">
            <a:extLst>
              <a:ext uri="{FF2B5EF4-FFF2-40B4-BE49-F238E27FC236}">
                <a16:creationId xmlns:a16="http://schemas.microsoft.com/office/drawing/2014/main" id="{D7501D85-9F20-2A46-99EF-C20A3BF4F1C5}"/>
              </a:ext>
            </a:extLst>
          </p:cNvPr>
          <p:cNvSpPr txBox="1"/>
          <p:nvPr/>
        </p:nvSpPr>
        <p:spPr>
          <a:xfrm>
            <a:off x="9937750" y="1841500"/>
            <a:ext cx="20320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i="0" u="none" strike="noStrike" baseline="0">
                <a:solidFill>
                  <a:srgbClr val="FFFFFF"/>
                </a:solidFill>
                <a:latin typeface="Aptos"/>
                <a:ea typeface="Aptos"/>
                <a:cs typeface="Aptos"/>
              </a:rPr>
              <a:t>ILLEGAL?</a:t>
            </a:r>
            <a:endParaRPr lang="en-US"/>
          </a:p>
        </p:txBody>
      </p:sp>
    </p:spTree>
    <p:extLst>
      <p:ext uri="{BB962C8B-B14F-4D97-AF65-F5344CB8AC3E}">
        <p14:creationId xmlns:p14="http://schemas.microsoft.com/office/powerpoint/2010/main" val="2925935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86B2C-3ADB-5E1B-1F91-293E9CF7EF3A}"/>
            </a:ext>
          </a:extLst>
        </p:cNvPr>
        <p:cNvGrpSpPr/>
        <p:nvPr/>
      </p:nvGrpSpPr>
      <p:grpSpPr>
        <a:xfrm>
          <a:off x="0" y="0"/>
          <a:ext cx="0" cy="0"/>
          <a:chOff x="0" y="0"/>
          <a:chExt cx="0" cy="0"/>
        </a:xfrm>
      </p:grpSpPr>
      <p:sp>
        <p:nvSpPr>
          <p:cNvPr id="7" name="Title 5">
            <a:extLst>
              <a:ext uri="{FF2B5EF4-FFF2-40B4-BE49-F238E27FC236}">
                <a16:creationId xmlns:a16="http://schemas.microsoft.com/office/drawing/2014/main" id="{9C48559E-ED48-46BF-BE1D-1FE512C17E87}"/>
              </a:ext>
            </a:extLst>
          </p:cNvPr>
          <p:cNvSpPr txBox="1">
            <a:spLocks/>
          </p:cNvSpPr>
          <p:nvPr/>
        </p:nvSpPr>
        <p:spPr>
          <a:xfrm>
            <a:off x="1" y="-1"/>
            <a:ext cx="12192000" cy="923637"/>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200" b="1">
                <a:effectLst>
                  <a:outerShdw blurRad="50800" dist="38100" dir="2700000" algn="tl" rotWithShape="0">
                    <a:prstClr val="black">
                      <a:alpha val="40000"/>
                    </a:prstClr>
                  </a:outerShdw>
                </a:effectLst>
                <a:latin typeface="Arial"/>
                <a:ea typeface="+mn-lt"/>
                <a:cs typeface="+mn-lt"/>
              </a:rPr>
              <a:t>Someone over 18 years old buys a vape from a supermarket</a:t>
            </a:r>
            <a:endParaRPr lang="en-US" sz="3200" b="1">
              <a:latin typeface="Arial"/>
              <a:ea typeface="+mn-lt"/>
              <a:cs typeface="+mn-lt"/>
            </a:endParaRPr>
          </a:p>
        </p:txBody>
      </p:sp>
      <p:pic>
        <p:nvPicPr>
          <p:cNvPr id="3" name="Picture 2" descr="A shelf with different colored bottles&#10;&#10;AI-generated content may be incorrect.">
            <a:extLst>
              <a:ext uri="{FF2B5EF4-FFF2-40B4-BE49-F238E27FC236}">
                <a16:creationId xmlns:a16="http://schemas.microsoft.com/office/drawing/2014/main" id="{A5E07AA3-392B-1B4F-6DF0-A557FE4F29CA}"/>
              </a:ext>
            </a:extLst>
          </p:cNvPr>
          <p:cNvPicPr>
            <a:picLocks noChangeAspect="1"/>
          </p:cNvPicPr>
          <p:nvPr/>
        </p:nvPicPr>
        <p:blipFill>
          <a:blip r:embed="rId3"/>
          <a:stretch>
            <a:fillRect/>
          </a:stretch>
        </p:blipFill>
        <p:spPr>
          <a:xfrm>
            <a:off x="4680327" y="2294960"/>
            <a:ext cx="3322127" cy="3081741"/>
          </a:xfrm>
          <a:prstGeom prst="rect">
            <a:avLst/>
          </a:prstGeom>
        </p:spPr>
      </p:pic>
      <p:sp>
        <p:nvSpPr>
          <p:cNvPr id="4" name="Oval 3">
            <a:extLst>
              <a:ext uri="{FF2B5EF4-FFF2-40B4-BE49-F238E27FC236}">
                <a16:creationId xmlns:a16="http://schemas.microsoft.com/office/drawing/2014/main" id="{290EEAB1-6C7F-7E71-0C26-06E603672095}"/>
              </a:ext>
            </a:extLst>
          </p:cNvPr>
          <p:cNvSpPr/>
          <p:nvPr/>
        </p:nvSpPr>
        <p:spPr>
          <a:xfrm>
            <a:off x="145968" y="1103681"/>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latin typeface="Arial"/>
                <a:cs typeface="Arial"/>
              </a:rPr>
              <a:t>SAFE?</a:t>
            </a:r>
            <a:endParaRPr lang="en-US" sz="3200" b="1">
              <a:latin typeface="Arial"/>
              <a:cs typeface="Arial"/>
            </a:endParaRPr>
          </a:p>
        </p:txBody>
      </p:sp>
      <p:sp>
        <p:nvSpPr>
          <p:cNvPr id="6" name="Oval 5">
            <a:extLst>
              <a:ext uri="{FF2B5EF4-FFF2-40B4-BE49-F238E27FC236}">
                <a16:creationId xmlns:a16="http://schemas.microsoft.com/office/drawing/2014/main" id="{AFE670E8-1D73-D56A-8C23-77F9BA74916C}"/>
              </a:ext>
            </a:extLst>
          </p:cNvPr>
          <p:cNvSpPr/>
          <p:nvPr/>
        </p:nvSpPr>
        <p:spPr>
          <a:xfrm>
            <a:off x="9651594" y="4267917"/>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t>LEGAL?</a:t>
            </a:r>
            <a:endParaRPr lang="en-US" sz="1400"/>
          </a:p>
        </p:txBody>
      </p:sp>
      <p:sp>
        <p:nvSpPr>
          <p:cNvPr id="13" name="Oval 12">
            <a:extLst>
              <a:ext uri="{FF2B5EF4-FFF2-40B4-BE49-F238E27FC236}">
                <a16:creationId xmlns:a16="http://schemas.microsoft.com/office/drawing/2014/main" id="{864B4409-5EB5-2A01-0615-843D6ABA4505}"/>
              </a:ext>
            </a:extLst>
          </p:cNvPr>
          <p:cNvSpPr/>
          <p:nvPr/>
        </p:nvSpPr>
        <p:spPr>
          <a:xfrm>
            <a:off x="9651593" y="1052018"/>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5" name="Oval 14">
            <a:extLst>
              <a:ext uri="{FF2B5EF4-FFF2-40B4-BE49-F238E27FC236}">
                <a16:creationId xmlns:a16="http://schemas.microsoft.com/office/drawing/2014/main" id="{A7C674D0-4406-2B5B-6BBD-D736CDFA3D9D}"/>
              </a:ext>
            </a:extLst>
          </p:cNvPr>
          <p:cNvSpPr/>
          <p:nvPr/>
        </p:nvSpPr>
        <p:spPr>
          <a:xfrm>
            <a:off x="145965" y="4267916"/>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7" name="TextBox 16">
            <a:extLst>
              <a:ext uri="{FF2B5EF4-FFF2-40B4-BE49-F238E27FC236}">
                <a16:creationId xmlns:a16="http://schemas.microsoft.com/office/drawing/2014/main" id="{D39FC5A8-E06F-9353-204F-9696F6CEB96D}"/>
              </a:ext>
            </a:extLst>
          </p:cNvPr>
          <p:cNvSpPr txBox="1"/>
          <p:nvPr/>
        </p:nvSpPr>
        <p:spPr>
          <a:xfrm>
            <a:off x="381000" y="5159374"/>
            <a:ext cx="250825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a:solidFill>
                  <a:srgbClr val="FFFFFF"/>
                </a:solidFill>
              </a:rPr>
              <a:t>UNSAFE?</a:t>
            </a:r>
            <a:endParaRPr lang="en-US"/>
          </a:p>
        </p:txBody>
      </p:sp>
      <p:sp>
        <p:nvSpPr>
          <p:cNvPr id="19" name="TextBox 18">
            <a:extLst>
              <a:ext uri="{FF2B5EF4-FFF2-40B4-BE49-F238E27FC236}">
                <a16:creationId xmlns:a16="http://schemas.microsoft.com/office/drawing/2014/main" id="{49A0F555-15D9-5F68-E6FF-BDE66D796229}"/>
              </a:ext>
            </a:extLst>
          </p:cNvPr>
          <p:cNvSpPr txBox="1"/>
          <p:nvPr/>
        </p:nvSpPr>
        <p:spPr>
          <a:xfrm>
            <a:off x="9937750" y="1841500"/>
            <a:ext cx="20320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i="0" u="none" strike="noStrike" baseline="0">
                <a:solidFill>
                  <a:srgbClr val="FFFFFF"/>
                </a:solidFill>
                <a:latin typeface="Aptos"/>
                <a:ea typeface="Aptos"/>
                <a:cs typeface="Aptos"/>
              </a:rPr>
              <a:t>ILLEGAL?</a:t>
            </a:r>
            <a:endParaRPr lang="en-US"/>
          </a:p>
        </p:txBody>
      </p:sp>
    </p:spTree>
    <p:extLst>
      <p:ext uri="{BB962C8B-B14F-4D97-AF65-F5344CB8AC3E}">
        <p14:creationId xmlns:p14="http://schemas.microsoft.com/office/powerpoint/2010/main" val="3743550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4EB40-067D-3615-12DB-A0AF4812133A}"/>
            </a:ext>
          </a:extLst>
        </p:cNvPr>
        <p:cNvGrpSpPr/>
        <p:nvPr/>
      </p:nvGrpSpPr>
      <p:grpSpPr>
        <a:xfrm>
          <a:off x="0" y="0"/>
          <a:ext cx="0" cy="0"/>
          <a:chOff x="0" y="0"/>
          <a:chExt cx="0" cy="0"/>
        </a:xfrm>
      </p:grpSpPr>
      <p:sp>
        <p:nvSpPr>
          <p:cNvPr id="7" name="Title 5">
            <a:extLst>
              <a:ext uri="{FF2B5EF4-FFF2-40B4-BE49-F238E27FC236}">
                <a16:creationId xmlns:a16="http://schemas.microsoft.com/office/drawing/2014/main" id="{6D10DF4C-7FBF-92C6-E948-402AAB6E2CD4}"/>
              </a:ext>
            </a:extLst>
          </p:cNvPr>
          <p:cNvSpPr txBox="1">
            <a:spLocks/>
          </p:cNvSpPr>
          <p:nvPr/>
        </p:nvSpPr>
        <p:spPr>
          <a:xfrm>
            <a:off x="1" y="-1"/>
            <a:ext cx="12192000" cy="923637"/>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600" b="1">
                <a:effectLst>
                  <a:outerShdw blurRad="50800" dist="38100" dir="2700000" algn="tl" rotWithShape="0">
                    <a:prstClr val="black">
                      <a:alpha val="40000"/>
                    </a:prstClr>
                  </a:outerShdw>
                </a:effectLst>
                <a:ea typeface="+mn-lt"/>
                <a:cs typeface="+mn-lt"/>
              </a:rPr>
              <a:t>A friend buys a vape and dares a child to try it.</a:t>
            </a:r>
          </a:p>
        </p:txBody>
      </p:sp>
      <p:pic>
        <p:nvPicPr>
          <p:cNvPr id="11" name="Picture 10" descr="A person holding a cigarette next to a person in a hallway&#10;&#10;AI-generated content may be incorrect.">
            <a:extLst>
              <a:ext uri="{FF2B5EF4-FFF2-40B4-BE49-F238E27FC236}">
                <a16:creationId xmlns:a16="http://schemas.microsoft.com/office/drawing/2014/main" id="{B30F6D5A-6AC1-7E6B-6053-970B7A75B4DD}"/>
              </a:ext>
            </a:extLst>
          </p:cNvPr>
          <p:cNvPicPr>
            <a:picLocks noChangeAspect="1"/>
          </p:cNvPicPr>
          <p:nvPr/>
        </p:nvPicPr>
        <p:blipFill>
          <a:blip r:embed="rId3"/>
          <a:stretch>
            <a:fillRect/>
          </a:stretch>
        </p:blipFill>
        <p:spPr>
          <a:xfrm>
            <a:off x="3810000" y="1718094"/>
            <a:ext cx="4212567" cy="4155058"/>
          </a:xfrm>
          <a:prstGeom prst="rect">
            <a:avLst/>
          </a:prstGeom>
        </p:spPr>
      </p:pic>
      <p:sp>
        <p:nvSpPr>
          <p:cNvPr id="3" name="Oval 2">
            <a:extLst>
              <a:ext uri="{FF2B5EF4-FFF2-40B4-BE49-F238E27FC236}">
                <a16:creationId xmlns:a16="http://schemas.microsoft.com/office/drawing/2014/main" id="{A5F02C7A-0D03-B611-C767-8DFDB4557680}"/>
              </a:ext>
            </a:extLst>
          </p:cNvPr>
          <p:cNvSpPr/>
          <p:nvPr/>
        </p:nvSpPr>
        <p:spPr>
          <a:xfrm>
            <a:off x="145968" y="1103681"/>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latin typeface="Arial"/>
                <a:cs typeface="Arial"/>
              </a:rPr>
              <a:t>SAFE?</a:t>
            </a:r>
            <a:endParaRPr lang="en-US" sz="3200" b="1">
              <a:latin typeface="Arial"/>
              <a:cs typeface="Arial"/>
            </a:endParaRPr>
          </a:p>
        </p:txBody>
      </p:sp>
      <p:sp>
        <p:nvSpPr>
          <p:cNvPr id="5" name="Oval 4">
            <a:extLst>
              <a:ext uri="{FF2B5EF4-FFF2-40B4-BE49-F238E27FC236}">
                <a16:creationId xmlns:a16="http://schemas.microsoft.com/office/drawing/2014/main" id="{4952A9EE-A136-39B6-B0A3-12B02543DB2B}"/>
              </a:ext>
            </a:extLst>
          </p:cNvPr>
          <p:cNvSpPr/>
          <p:nvPr/>
        </p:nvSpPr>
        <p:spPr>
          <a:xfrm>
            <a:off x="9651594" y="4267917"/>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t>LEGAL?</a:t>
            </a:r>
            <a:endParaRPr lang="en-US" sz="1400"/>
          </a:p>
        </p:txBody>
      </p:sp>
      <p:sp>
        <p:nvSpPr>
          <p:cNvPr id="13" name="Oval 12">
            <a:extLst>
              <a:ext uri="{FF2B5EF4-FFF2-40B4-BE49-F238E27FC236}">
                <a16:creationId xmlns:a16="http://schemas.microsoft.com/office/drawing/2014/main" id="{3A3E2435-CA21-0BE4-E655-AD2044F576E9}"/>
              </a:ext>
            </a:extLst>
          </p:cNvPr>
          <p:cNvSpPr/>
          <p:nvPr/>
        </p:nvSpPr>
        <p:spPr>
          <a:xfrm>
            <a:off x="9651593" y="1052018"/>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5" name="Oval 14">
            <a:extLst>
              <a:ext uri="{FF2B5EF4-FFF2-40B4-BE49-F238E27FC236}">
                <a16:creationId xmlns:a16="http://schemas.microsoft.com/office/drawing/2014/main" id="{3B70992B-2182-B170-11E3-67D0BA118654}"/>
              </a:ext>
            </a:extLst>
          </p:cNvPr>
          <p:cNvSpPr/>
          <p:nvPr/>
        </p:nvSpPr>
        <p:spPr>
          <a:xfrm>
            <a:off x="145965" y="4267916"/>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7" name="TextBox 16">
            <a:extLst>
              <a:ext uri="{FF2B5EF4-FFF2-40B4-BE49-F238E27FC236}">
                <a16:creationId xmlns:a16="http://schemas.microsoft.com/office/drawing/2014/main" id="{F53B6B34-936F-13B1-2F54-14C23DBADEE4}"/>
              </a:ext>
            </a:extLst>
          </p:cNvPr>
          <p:cNvSpPr txBox="1"/>
          <p:nvPr/>
        </p:nvSpPr>
        <p:spPr>
          <a:xfrm>
            <a:off x="381000" y="5159374"/>
            <a:ext cx="250825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a:solidFill>
                  <a:srgbClr val="FFFFFF"/>
                </a:solidFill>
              </a:rPr>
              <a:t>UNSAFE?</a:t>
            </a:r>
            <a:endParaRPr lang="en-US"/>
          </a:p>
        </p:txBody>
      </p:sp>
      <p:sp>
        <p:nvSpPr>
          <p:cNvPr id="19" name="TextBox 18">
            <a:extLst>
              <a:ext uri="{FF2B5EF4-FFF2-40B4-BE49-F238E27FC236}">
                <a16:creationId xmlns:a16="http://schemas.microsoft.com/office/drawing/2014/main" id="{2C9089CE-09AE-57C3-6623-13EE790B68E6}"/>
              </a:ext>
            </a:extLst>
          </p:cNvPr>
          <p:cNvSpPr txBox="1"/>
          <p:nvPr/>
        </p:nvSpPr>
        <p:spPr>
          <a:xfrm>
            <a:off x="9937750" y="1841500"/>
            <a:ext cx="20320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i="0" u="none" strike="noStrike" baseline="0">
                <a:solidFill>
                  <a:srgbClr val="FFFFFF"/>
                </a:solidFill>
                <a:latin typeface="Aptos"/>
                <a:ea typeface="Aptos"/>
                <a:cs typeface="Aptos"/>
              </a:rPr>
              <a:t>ILLEGAL?</a:t>
            </a:r>
            <a:endParaRPr lang="en-US"/>
          </a:p>
        </p:txBody>
      </p:sp>
    </p:spTree>
    <p:extLst>
      <p:ext uri="{BB962C8B-B14F-4D97-AF65-F5344CB8AC3E}">
        <p14:creationId xmlns:p14="http://schemas.microsoft.com/office/powerpoint/2010/main" val="3156820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0F1D2-B7E9-A633-801B-AF5456A39E48}"/>
            </a:ext>
          </a:extLst>
        </p:cNvPr>
        <p:cNvGrpSpPr/>
        <p:nvPr/>
      </p:nvGrpSpPr>
      <p:grpSpPr>
        <a:xfrm>
          <a:off x="0" y="0"/>
          <a:ext cx="0" cy="0"/>
          <a:chOff x="0" y="0"/>
          <a:chExt cx="0" cy="0"/>
        </a:xfrm>
      </p:grpSpPr>
      <p:sp>
        <p:nvSpPr>
          <p:cNvPr id="7" name="Title 5">
            <a:extLst>
              <a:ext uri="{FF2B5EF4-FFF2-40B4-BE49-F238E27FC236}">
                <a16:creationId xmlns:a16="http://schemas.microsoft.com/office/drawing/2014/main" id="{07357DDA-8FC8-A28A-58B9-E83C8571EC21}"/>
              </a:ext>
            </a:extLst>
          </p:cNvPr>
          <p:cNvSpPr txBox="1">
            <a:spLocks/>
          </p:cNvSpPr>
          <p:nvPr/>
        </p:nvSpPr>
        <p:spPr>
          <a:xfrm>
            <a:off x="1" y="-1"/>
            <a:ext cx="12192000" cy="923637"/>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600" b="1">
                <a:effectLst>
                  <a:outerShdw blurRad="50800" dist="38100" dir="2700000" algn="tl" rotWithShape="0">
                    <a:prstClr val="black">
                      <a:alpha val="40000"/>
                    </a:prstClr>
                  </a:outerShdw>
                </a:effectLst>
                <a:latin typeface="Arial"/>
                <a:ea typeface="+mn-lt"/>
                <a:cs typeface="+mn-lt"/>
              </a:rPr>
              <a:t>Picking up a vape in the park and trying it.</a:t>
            </a:r>
            <a:endParaRPr lang="en-US" sz="3600">
              <a:latin typeface="Arial"/>
            </a:endParaRPr>
          </a:p>
        </p:txBody>
      </p:sp>
      <p:pic>
        <p:nvPicPr>
          <p:cNvPr id="2" name="Picture 1" descr="A smoke coming out of a vaporizer&#10;&#10;AI-generated content may be incorrect.">
            <a:extLst>
              <a:ext uri="{FF2B5EF4-FFF2-40B4-BE49-F238E27FC236}">
                <a16:creationId xmlns:a16="http://schemas.microsoft.com/office/drawing/2014/main" id="{CBA7EFAC-8007-8C98-0D7A-03182D42FEA9}"/>
              </a:ext>
            </a:extLst>
          </p:cNvPr>
          <p:cNvPicPr>
            <a:picLocks noChangeAspect="1"/>
          </p:cNvPicPr>
          <p:nvPr/>
        </p:nvPicPr>
        <p:blipFill>
          <a:blip r:embed="rId3"/>
          <a:stretch>
            <a:fillRect/>
          </a:stretch>
        </p:blipFill>
        <p:spPr>
          <a:xfrm>
            <a:off x="4153161" y="1496599"/>
            <a:ext cx="4251021" cy="4240583"/>
          </a:xfrm>
          <a:prstGeom prst="rect">
            <a:avLst/>
          </a:prstGeom>
        </p:spPr>
      </p:pic>
      <p:sp>
        <p:nvSpPr>
          <p:cNvPr id="4" name="Oval 3">
            <a:extLst>
              <a:ext uri="{FF2B5EF4-FFF2-40B4-BE49-F238E27FC236}">
                <a16:creationId xmlns:a16="http://schemas.microsoft.com/office/drawing/2014/main" id="{C0862C88-0C2F-DB56-92E8-B8432962F63D}"/>
              </a:ext>
            </a:extLst>
          </p:cNvPr>
          <p:cNvSpPr/>
          <p:nvPr/>
        </p:nvSpPr>
        <p:spPr>
          <a:xfrm>
            <a:off x="1447878" y="2256254"/>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latin typeface="Arial"/>
                <a:cs typeface="Arial"/>
              </a:rPr>
              <a:t>SAFE?</a:t>
            </a:r>
            <a:endParaRPr lang="en-US" sz="3200" b="1">
              <a:latin typeface="Arial"/>
              <a:cs typeface="Arial"/>
            </a:endParaRPr>
          </a:p>
        </p:txBody>
      </p:sp>
      <p:sp>
        <p:nvSpPr>
          <p:cNvPr id="13" name="Oval 12">
            <a:extLst>
              <a:ext uri="{FF2B5EF4-FFF2-40B4-BE49-F238E27FC236}">
                <a16:creationId xmlns:a16="http://schemas.microsoft.com/office/drawing/2014/main" id="{B152EEF6-46F4-6C76-B62F-D89E5AE6318B}"/>
              </a:ext>
            </a:extLst>
          </p:cNvPr>
          <p:cNvSpPr/>
          <p:nvPr/>
        </p:nvSpPr>
        <p:spPr>
          <a:xfrm>
            <a:off x="8715593" y="2246127"/>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5" name="TextBox 14">
            <a:extLst>
              <a:ext uri="{FF2B5EF4-FFF2-40B4-BE49-F238E27FC236}">
                <a16:creationId xmlns:a16="http://schemas.microsoft.com/office/drawing/2014/main" id="{956F066F-E46A-5D8F-D1BF-532833E14399}"/>
              </a:ext>
            </a:extLst>
          </p:cNvPr>
          <p:cNvSpPr txBox="1"/>
          <p:nvPr/>
        </p:nvSpPr>
        <p:spPr>
          <a:xfrm>
            <a:off x="9031040" y="3030369"/>
            <a:ext cx="250825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a:solidFill>
                  <a:srgbClr val="FFFFFF"/>
                </a:solidFill>
              </a:rPr>
              <a:t>UNSAFE?</a:t>
            </a:r>
            <a:endParaRPr lang="en-US"/>
          </a:p>
        </p:txBody>
      </p:sp>
    </p:spTree>
    <p:extLst>
      <p:ext uri="{BB962C8B-B14F-4D97-AF65-F5344CB8AC3E}">
        <p14:creationId xmlns:p14="http://schemas.microsoft.com/office/powerpoint/2010/main" val="1685205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10C7D-5A14-F36B-5EC9-78FEF5D93776}"/>
            </a:ext>
          </a:extLst>
        </p:cNvPr>
        <p:cNvGrpSpPr/>
        <p:nvPr/>
      </p:nvGrpSpPr>
      <p:grpSpPr>
        <a:xfrm>
          <a:off x="0" y="0"/>
          <a:ext cx="0" cy="0"/>
          <a:chOff x="0" y="0"/>
          <a:chExt cx="0" cy="0"/>
        </a:xfrm>
      </p:grpSpPr>
      <p:sp>
        <p:nvSpPr>
          <p:cNvPr id="7" name="Title 5">
            <a:extLst>
              <a:ext uri="{FF2B5EF4-FFF2-40B4-BE49-F238E27FC236}">
                <a16:creationId xmlns:a16="http://schemas.microsoft.com/office/drawing/2014/main" id="{32C2D442-BE4F-FE4E-2543-E7CE77A19E12}"/>
              </a:ext>
            </a:extLst>
          </p:cNvPr>
          <p:cNvSpPr txBox="1">
            <a:spLocks/>
          </p:cNvSpPr>
          <p:nvPr/>
        </p:nvSpPr>
        <p:spPr>
          <a:xfrm>
            <a:off x="1" y="-1"/>
            <a:ext cx="12192000" cy="923637"/>
          </a:xfrm>
          <a:prstGeom prst="rect">
            <a:avLst/>
          </a:prstGeom>
          <a:solidFill>
            <a:srgbClr val="F8941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lnSpc>
                <a:spcPct val="90000"/>
              </a:lnSpc>
              <a:spcBef>
                <a:spcPct val="0"/>
              </a:spcBef>
              <a:buNone/>
              <a:defRPr sz="44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3600" b="1">
                <a:effectLst>
                  <a:outerShdw blurRad="50800" dist="38100" dir="2700000" algn="tl" rotWithShape="0">
                    <a:prstClr val="black">
                      <a:alpha val="40000"/>
                    </a:prstClr>
                  </a:outerShdw>
                </a:effectLst>
                <a:latin typeface="Arial"/>
                <a:ea typeface="+mn-lt"/>
                <a:cs typeface="+mn-lt"/>
              </a:rPr>
              <a:t>Buying a vape online under the age of 18</a:t>
            </a:r>
            <a:endParaRPr lang="en-US" sz="3600">
              <a:latin typeface="Arial"/>
              <a:cs typeface="Arial"/>
            </a:endParaRPr>
          </a:p>
        </p:txBody>
      </p:sp>
      <p:pic>
        <p:nvPicPr>
          <p:cNvPr id="3" name="Picture 2" descr="A computer on a desk&#10;&#10;AI-generated content may be incorrect.">
            <a:extLst>
              <a:ext uri="{FF2B5EF4-FFF2-40B4-BE49-F238E27FC236}">
                <a16:creationId xmlns:a16="http://schemas.microsoft.com/office/drawing/2014/main" id="{776D18E5-CC88-FA54-991E-2D8F4DE6FA55}"/>
              </a:ext>
            </a:extLst>
          </p:cNvPr>
          <p:cNvPicPr>
            <a:picLocks noChangeAspect="1"/>
          </p:cNvPicPr>
          <p:nvPr/>
        </p:nvPicPr>
        <p:blipFill>
          <a:blip r:embed="rId3"/>
          <a:stretch>
            <a:fillRect/>
          </a:stretch>
        </p:blipFill>
        <p:spPr>
          <a:xfrm>
            <a:off x="3881887" y="1416170"/>
            <a:ext cx="4413850" cy="4413850"/>
          </a:xfrm>
          <a:prstGeom prst="rect">
            <a:avLst/>
          </a:prstGeom>
        </p:spPr>
      </p:pic>
      <p:sp>
        <p:nvSpPr>
          <p:cNvPr id="4" name="Oval 3">
            <a:extLst>
              <a:ext uri="{FF2B5EF4-FFF2-40B4-BE49-F238E27FC236}">
                <a16:creationId xmlns:a16="http://schemas.microsoft.com/office/drawing/2014/main" id="{2DC1C06F-521A-EE74-37B0-CC17D0154B20}"/>
              </a:ext>
            </a:extLst>
          </p:cNvPr>
          <p:cNvSpPr/>
          <p:nvPr/>
        </p:nvSpPr>
        <p:spPr>
          <a:xfrm>
            <a:off x="145968" y="1103681"/>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latin typeface="Arial"/>
                <a:cs typeface="Arial"/>
              </a:rPr>
              <a:t>SAFE?</a:t>
            </a:r>
            <a:endParaRPr lang="en-US" sz="3200" b="1">
              <a:latin typeface="Arial"/>
              <a:cs typeface="Arial"/>
            </a:endParaRPr>
          </a:p>
        </p:txBody>
      </p:sp>
      <p:sp>
        <p:nvSpPr>
          <p:cNvPr id="6" name="Oval 5">
            <a:extLst>
              <a:ext uri="{FF2B5EF4-FFF2-40B4-BE49-F238E27FC236}">
                <a16:creationId xmlns:a16="http://schemas.microsoft.com/office/drawing/2014/main" id="{4B22EACA-C297-C0AD-738A-42BB33AC538A}"/>
              </a:ext>
            </a:extLst>
          </p:cNvPr>
          <p:cNvSpPr/>
          <p:nvPr/>
        </p:nvSpPr>
        <p:spPr>
          <a:xfrm>
            <a:off x="9651594" y="4267917"/>
            <a:ext cx="2404522" cy="2365827"/>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3200" b="1"/>
              <a:t>LEGAL?</a:t>
            </a:r>
            <a:endParaRPr lang="en-US" sz="1400"/>
          </a:p>
        </p:txBody>
      </p:sp>
      <p:sp>
        <p:nvSpPr>
          <p:cNvPr id="13" name="Oval 12">
            <a:extLst>
              <a:ext uri="{FF2B5EF4-FFF2-40B4-BE49-F238E27FC236}">
                <a16:creationId xmlns:a16="http://schemas.microsoft.com/office/drawing/2014/main" id="{C36A4459-92FD-EA78-1EDB-87B327417C18}"/>
              </a:ext>
            </a:extLst>
          </p:cNvPr>
          <p:cNvSpPr/>
          <p:nvPr/>
        </p:nvSpPr>
        <p:spPr>
          <a:xfrm>
            <a:off x="9651593" y="1052018"/>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5" name="Oval 14">
            <a:extLst>
              <a:ext uri="{FF2B5EF4-FFF2-40B4-BE49-F238E27FC236}">
                <a16:creationId xmlns:a16="http://schemas.microsoft.com/office/drawing/2014/main" id="{8B497DAF-A8AF-E50B-E50C-C40FC62AA387}"/>
              </a:ext>
            </a:extLst>
          </p:cNvPr>
          <p:cNvSpPr/>
          <p:nvPr/>
        </p:nvSpPr>
        <p:spPr>
          <a:xfrm>
            <a:off x="145965" y="4267916"/>
            <a:ext cx="2404522" cy="2365827"/>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3200" b="1"/>
          </a:p>
        </p:txBody>
      </p:sp>
      <p:sp>
        <p:nvSpPr>
          <p:cNvPr id="17" name="TextBox 16">
            <a:extLst>
              <a:ext uri="{FF2B5EF4-FFF2-40B4-BE49-F238E27FC236}">
                <a16:creationId xmlns:a16="http://schemas.microsoft.com/office/drawing/2014/main" id="{6C8BB1AB-6362-CFFE-396C-FB74F0BA37AC}"/>
              </a:ext>
            </a:extLst>
          </p:cNvPr>
          <p:cNvSpPr txBox="1"/>
          <p:nvPr/>
        </p:nvSpPr>
        <p:spPr>
          <a:xfrm>
            <a:off x="381000" y="5159374"/>
            <a:ext cx="250825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a:solidFill>
                  <a:srgbClr val="FFFFFF"/>
                </a:solidFill>
              </a:rPr>
              <a:t>UNSAFE?</a:t>
            </a:r>
            <a:endParaRPr lang="en-US"/>
          </a:p>
        </p:txBody>
      </p:sp>
      <p:sp>
        <p:nvSpPr>
          <p:cNvPr id="19" name="TextBox 18">
            <a:extLst>
              <a:ext uri="{FF2B5EF4-FFF2-40B4-BE49-F238E27FC236}">
                <a16:creationId xmlns:a16="http://schemas.microsoft.com/office/drawing/2014/main" id="{52CDEA92-36DD-F216-EA56-E3EFA18E60EB}"/>
              </a:ext>
            </a:extLst>
          </p:cNvPr>
          <p:cNvSpPr txBox="1"/>
          <p:nvPr/>
        </p:nvSpPr>
        <p:spPr>
          <a:xfrm>
            <a:off x="9937750" y="1841500"/>
            <a:ext cx="20320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3200" b="1" i="0" u="none" strike="noStrike" baseline="0">
                <a:solidFill>
                  <a:srgbClr val="FFFFFF"/>
                </a:solidFill>
                <a:latin typeface="Aptos"/>
                <a:ea typeface="Aptos"/>
                <a:cs typeface="Aptos"/>
              </a:rPr>
              <a:t>ILLEGAL?</a:t>
            </a:r>
            <a:endParaRPr lang="en-US"/>
          </a:p>
        </p:txBody>
      </p:sp>
    </p:spTree>
    <p:extLst>
      <p:ext uri="{BB962C8B-B14F-4D97-AF65-F5344CB8AC3E}">
        <p14:creationId xmlns:p14="http://schemas.microsoft.com/office/powerpoint/2010/main" val="15660012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mments xmlns="7c018c91-8c3e-4273-991e-cd83a2252de2" xsi:nil="true"/>
    <lcf76f155ced4ddcb4097134ff3c332f xmlns="7c018c91-8c3e-4273-991e-cd83a2252de2">
      <Terms xmlns="http://schemas.microsoft.com/office/infopath/2007/PartnerControls"/>
    </lcf76f155ced4ddcb4097134ff3c332f>
    <TaxCatchAll xmlns="e5eba343-45e7-4b06-b0d4-1724b516bed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DAE24FF560251419F994932156E1A7B" ma:contentTypeVersion="19" ma:contentTypeDescription="Create a new document." ma:contentTypeScope="" ma:versionID="af7315c5e6f40b5e59f0744e66706ad4">
  <xsd:schema xmlns:xsd="http://www.w3.org/2001/XMLSchema" xmlns:xs="http://www.w3.org/2001/XMLSchema" xmlns:p="http://schemas.microsoft.com/office/2006/metadata/properties" xmlns:ns2="7c018c91-8c3e-4273-991e-cd83a2252de2" xmlns:ns3="e5eba343-45e7-4b06-b0d4-1724b516bedd" targetNamespace="http://schemas.microsoft.com/office/2006/metadata/properties" ma:root="true" ma:fieldsID="e60446893c8420fa9fa880abbeee2019" ns2:_="" ns3:_="">
    <xsd:import namespace="7c018c91-8c3e-4273-991e-cd83a2252de2"/>
    <xsd:import namespace="e5eba343-45e7-4b06-b0d4-1724b516bedd"/>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Comme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18c91-8c3e-4273-991e-cd83a2252d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Comments" ma:index="15" nillable="true" ma:displayName="Comments" ma:format="Dropdown" ma:internalName="Comments">
      <xsd:simpleType>
        <xsd:restriction base="dms:Text">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2587771-b97d-4f8f-a128-1a1aaef264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eba343-45e7-4b06-b0d4-1724b516bed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b280afb4-37b2-4f1b-bdd1-078353812f6b}" ma:internalName="TaxCatchAll" ma:showField="CatchAllData" ma:web="e5eba343-45e7-4b06-b0d4-1724b516bed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9EE6B2-BD5D-43C6-960F-3BE01F0B7F9B}">
  <ds:schemaRefs>
    <ds:schemaRef ds:uri="http://schemas.microsoft.com/sharepoint/v3/contenttype/forms"/>
  </ds:schemaRefs>
</ds:datastoreItem>
</file>

<file path=customXml/itemProps2.xml><?xml version="1.0" encoding="utf-8"?>
<ds:datastoreItem xmlns:ds="http://schemas.openxmlformats.org/officeDocument/2006/customXml" ds:itemID="{4FB9DBE3-4806-4B72-8DF5-2A55B880F2F9}">
  <ds:schemaRefs>
    <ds:schemaRef ds:uri="7c018c91-8c3e-4273-991e-cd83a2252de2"/>
    <ds:schemaRef ds:uri="e5eba343-45e7-4b06-b0d4-1724b516bedd"/>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D0B947B-C173-449B-B322-C88C7A74D2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18c91-8c3e-4273-991e-cd83a2252de2"/>
    <ds:schemaRef ds:uri="e5eba343-45e7-4b06-b0d4-1724b516bed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10</Slides>
  <Notes>10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14</cp:revision>
  <dcterms:created xsi:type="dcterms:W3CDTF">2025-05-29T13:27:12Z</dcterms:created>
  <dcterms:modified xsi:type="dcterms:W3CDTF">2026-04-13T13:21:08Z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0x0101006DAE24FF560251419F994932156E1A7B</vt:lpwstr>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y fmtid="{D5CDD505-2E9C-101B-9397-08002B2CF9AE}" pid="7" name="_ExtendedDescription">
    <vt:lpwstr/>
  </property>
  <property fmtid="{D5CDD505-2E9C-101B-9397-08002B2CF9AE}" pid="8" name="TriggerFlowInfo">
    <vt:lpwstr/>
  </property>
</Properties>
</file>