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3.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42.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tags/tag8.xml" ContentType="application/vnd.openxmlformats-officedocument.presentationml.tags+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sldIdLst>
    <p:sldId id="349" r:id="rId5"/>
    <p:sldId id="461" r:id="rId6"/>
    <p:sldId id="1326" r:id="rId7"/>
    <p:sldId id="463" r:id="rId8"/>
    <p:sldId id="1310" r:id="rId9"/>
    <p:sldId id="1327" r:id="rId10"/>
    <p:sldId id="1344" r:id="rId11"/>
    <p:sldId id="1349" r:id="rId12"/>
    <p:sldId id="1350" r:id="rId13"/>
    <p:sldId id="1351" r:id="rId14"/>
    <p:sldId id="1352" r:id="rId15"/>
    <p:sldId id="1354" r:id="rId16"/>
    <p:sldId id="1356" r:id="rId17"/>
    <p:sldId id="1358" r:id="rId18"/>
    <p:sldId id="1357" r:id="rId19"/>
    <p:sldId id="1355" r:id="rId20"/>
    <p:sldId id="1353" r:id="rId21"/>
    <p:sldId id="1299" r:id="rId22"/>
    <p:sldId id="1301" r:id="rId23"/>
    <p:sldId id="1298" r:id="rId24"/>
    <p:sldId id="1297" r:id="rId25"/>
    <p:sldId id="1318" r:id="rId26"/>
    <p:sldId id="1334" r:id="rId27"/>
    <p:sldId id="1302" r:id="rId28"/>
    <p:sldId id="1361" r:id="rId29"/>
    <p:sldId id="1336" r:id="rId30"/>
    <p:sldId id="1335" r:id="rId31"/>
    <p:sldId id="290" r:id="rId32"/>
    <p:sldId id="1311" r:id="rId33"/>
    <p:sldId id="1345" r:id="rId34"/>
    <p:sldId id="1290" r:id="rId35"/>
    <p:sldId id="1346" r:id="rId36"/>
    <p:sldId id="1359" r:id="rId37"/>
    <p:sldId id="1312" r:id="rId38"/>
    <p:sldId id="1360" r:id="rId39"/>
    <p:sldId id="1347" r:id="rId40"/>
    <p:sldId id="1314" r:id="rId41"/>
    <p:sldId id="1287" r:id="rId42"/>
    <p:sldId id="1234" r:id="rId43"/>
    <p:sldId id="1238" r:id="rId44"/>
    <p:sldId id="1319" r:id="rId45"/>
    <p:sldId id="1342" r:id="rId46"/>
    <p:sldId id="1195" r:id="rId47"/>
    <p:sldId id="1246" r:id="rId48"/>
    <p:sldId id="1245" r:id="rId49"/>
    <p:sldId id="1340" r:id="rId50"/>
    <p:sldId id="1330" r:id="rId51"/>
    <p:sldId id="1328" r:id="rId52"/>
    <p:sldId id="1266" r:id="rId53"/>
    <p:sldId id="1343" r:id="rId54"/>
    <p:sldId id="128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9E9102-7751-3200-BC32-A785280C1941}" name="jacqueline.mackay9@nhs.scot" initials="ja" userId="S::urn:spo:guest#jacqueline.mackay9@nhs.scot::" providerId="AD"/>
  <p188:author id="{56C37038-7B7C-137C-9F53-4F38122B0D9A}" name="Ailsa Christie" initials="AC" userId="S::ailsa@talkabouttrust.org::8e0f5b20-19f0-4ab6-b829-f10df5086ccb" providerId="AD"/>
  <p188:author id="{43D5E991-F6D5-0ECE-6CB6-F9ABF44FF63E}" name="Helena Conibear" initials="HC" userId="S::helena@talkabouttrust.org::14702610-6db2-485a-bfee-48fdd19d9556" providerId="AD"/>
  <p188:author id="{46A8A6CA-38D8-F96E-D684-7CF62C2E970E}" name="Ailsa Christie" initials="AC" userId="5876f2cbc96fb4d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205"/>
    <a:srgbClr val="49D4D6"/>
    <a:srgbClr val="62F2F5"/>
    <a:srgbClr val="FCB2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D6F8E4-64CD-DD36-B971-D9E846324A99}" v="90" dt="2025-09-12T12:46:37.0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6"/>
  </p:normalViewPr>
  <p:slideViewPr>
    <p:cSldViewPr snapToGrid="0">
      <p:cViewPr varScale="1">
        <p:scale>
          <a:sx n="102" d="100"/>
          <a:sy n="102" d="100"/>
        </p:scale>
        <p:origin x="19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95BCAC-B034-4E34-8401-5C66798A245C}"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2F9F6D42-F947-448D-AD5B-379985E8114C}">
      <dgm:prSet/>
      <dgm:spPr/>
      <dgm:t>
        <a:bodyPr/>
        <a:lstStyle/>
        <a:p>
          <a:r>
            <a:rPr lang="en-US" b="1"/>
            <a:t>Scottish Government’s Health &amp; Wellbeing Census (2022)</a:t>
          </a:r>
        </a:p>
        <a:p>
          <a:endParaRPr lang="en-US"/>
        </a:p>
      </dgm:t>
    </dgm:pt>
    <dgm:pt modelId="{0E4E38E8-C428-4462-B3DB-83A15B9A967E}" type="parTrans" cxnId="{E5131509-DC95-4A8C-AFF1-170F1FC1A1D0}">
      <dgm:prSet/>
      <dgm:spPr/>
      <dgm:t>
        <a:bodyPr/>
        <a:lstStyle/>
        <a:p>
          <a:endParaRPr lang="en-US"/>
        </a:p>
      </dgm:t>
    </dgm:pt>
    <dgm:pt modelId="{2A9EDA65-C8F2-4660-A90D-E3215D90CC46}" type="sibTrans" cxnId="{E5131509-DC95-4A8C-AFF1-170F1FC1A1D0}">
      <dgm:prSet/>
      <dgm:spPr/>
      <dgm:t>
        <a:bodyPr/>
        <a:lstStyle/>
        <a:p>
          <a:pPr rtl="0"/>
          <a:endParaRPr lang="en-US"/>
        </a:p>
      </dgm:t>
    </dgm:pt>
    <dgm:pt modelId="{EED92119-2010-8A4A-8ACE-2A14A1358294}">
      <dgm:prSet/>
      <dgm:spPr/>
      <dgm:t>
        <a:bodyPr/>
        <a:lstStyle/>
        <a:p>
          <a:pPr rtl="0"/>
          <a:r>
            <a:rPr lang="en-US">
              <a:latin typeface="Segoe UI" panose="020B0502040204020203" pitchFamily="34" charset="0"/>
              <a:cs typeface="Segoe UI" panose="020B0502040204020203" pitchFamily="34" charset="0"/>
            </a:rPr>
            <a:t>Vape use had doubled for 11-17yrs from 2021</a:t>
          </a:r>
        </a:p>
      </dgm:t>
    </dgm:pt>
    <dgm:pt modelId="{18B06B80-0AB7-5D41-B1B3-544C219B4FD6}" type="parTrans" cxnId="{ABF9F48A-4877-4342-9DE7-5E4B347438FD}">
      <dgm:prSet/>
      <dgm:spPr/>
      <dgm:t>
        <a:bodyPr/>
        <a:lstStyle/>
        <a:p>
          <a:endParaRPr lang="en-GB"/>
        </a:p>
      </dgm:t>
    </dgm:pt>
    <dgm:pt modelId="{871F44E4-5C46-2546-962C-B62E83B0DFF9}" type="sibTrans" cxnId="{ABF9F48A-4877-4342-9DE7-5E4B347438FD}">
      <dgm:prSet/>
      <dgm:spPr/>
      <dgm:t>
        <a:bodyPr/>
        <a:lstStyle/>
        <a:p>
          <a:endParaRPr lang="en-GB"/>
        </a:p>
      </dgm:t>
    </dgm:pt>
    <dgm:pt modelId="{94C96920-3440-4F42-BA90-CF5F5C2DB02C}">
      <dgm:prSet/>
      <dgm:spPr/>
      <dgm:t>
        <a:bodyPr/>
        <a:lstStyle/>
        <a:p>
          <a:pPr rtl="0"/>
          <a:r>
            <a:rPr lang="en-US">
              <a:latin typeface="Segoe UI" panose="020B0502040204020203" pitchFamily="34" charset="0"/>
              <a:cs typeface="Segoe UI" panose="020B0502040204020203" pitchFamily="34" charset="0"/>
            </a:rPr>
            <a:t>40% of young people vaping had never smoked </a:t>
          </a:r>
        </a:p>
      </dgm:t>
    </dgm:pt>
    <dgm:pt modelId="{25E7A661-033A-214F-8EF4-D9262B5C71FC}" type="parTrans" cxnId="{FB753F8A-6EB7-D444-9F17-17A6048B086A}">
      <dgm:prSet/>
      <dgm:spPr/>
      <dgm:t>
        <a:bodyPr/>
        <a:lstStyle/>
        <a:p>
          <a:endParaRPr lang="en-GB"/>
        </a:p>
      </dgm:t>
    </dgm:pt>
    <dgm:pt modelId="{F18F717D-6778-BA4D-A538-153E75DB2511}" type="sibTrans" cxnId="{FB753F8A-6EB7-D444-9F17-17A6048B086A}">
      <dgm:prSet/>
      <dgm:spPr/>
      <dgm:t>
        <a:bodyPr/>
        <a:lstStyle/>
        <a:p>
          <a:endParaRPr lang="en-GB"/>
        </a:p>
      </dgm:t>
    </dgm:pt>
    <dgm:pt modelId="{47358AB1-17BF-4021-896A-28CACBBBD1EF}">
      <dgm:prSet/>
      <dgm:spPr/>
      <dgm:t>
        <a:bodyPr/>
        <a:lstStyle/>
        <a:p>
          <a:pPr>
            <a:buFontTx/>
            <a:buNone/>
          </a:pPr>
          <a:r>
            <a:rPr lang="en-US" b="1">
              <a:latin typeface="Segoe UI" panose="020B0502040204020203" pitchFamily="34" charset="0"/>
              <a:cs typeface="Segoe UI" panose="020B0502040204020203" pitchFamily="34" charset="0"/>
            </a:rPr>
            <a:t>YouGov survey (2022) showed:</a:t>
          </a:r>
          <a:endParaRPr lang="en-US"/>
        </a:p>
      </dgm:t>
    </dgm:pt>
    <dgm:pt modelId="{521C7CCF-2861-4495-8568-2BA6FEEADABD}" type="sibTrans" cxnId="{367B0867-D068-41E9-BD41-D2FD84D2255D}">
      <dgm:prSet/>
      <dgm:spPr/>
      <dgm:t>
        <a:bodyPr/>
        <a:lstStyle/>
        <a:p>
          <a:endParaRPr lang="en-US"/>
        </a:p>
      </dgm:t>
    </dgm:pt>
    <dgm:pt modelId="{EF7F7E42-9D26-4BB2-9A56-D94422D185C9}" type="parTrans" cxnId="{367B0867-D068-41E9-BD41-D2FD84D2255D}">
      <dgm:prSet/>
      <dgm:spPr/>
      <dgm:t>
        <a:bodyPr/>
        <a:lstStyle/>
        <a:p>
          <a:endParaRPr lang="en-US"/>
        </a:p>
      </dgm:t>
    </dgm:pt>
    <dgm:pt modelId="{AD49CDF6-4B63-E34D-8887-8B77CA29969A}">
      <dgm:prSet/>
      <dgm:spPr/>
      <dgm:t>
        <a:bodyPr/>
        <a:lstStyle/>
        <a:p>
          <a:r>
            <a:rPr lang="en-US"/>
            <a:t>Showed % regular use of vapes:</a:t>
          </a:r>
        </a:p>
        <a:p>
          <a:r>
            <a:rPr lang="en-US"/>
            <a:t>4.3% of 13 yrs</a:t>
          </a:r>
        </a:p>
        <a:p>
          <a:r>
            <a:rPr lang="en-US"/>
            <a:t>10% of 15 yrs </a:t>
          </a:r>
          <a:endParaRPr lang="en-GB"/>
        </a:p>
      </dgm:t>
    </dgm:pt>
    <dgm:pt modelId="{A0033B24-BD8B-7F47-923B-8C4654DB7835}" type="parTrans" cxnId="{4B5A206A-F96F-AB46-B3EC-1340D2E8453C}">
      <dgm:prSet/>
      <dgm:spPr/>
      <dgm:t>
        <a:bodyPr/>
        <a:lstStyle/>
        <a:p>
          <a:endParaRPr lang="en-GB"/>
        </a:p>
      </dgm:t>
    </dgm:pt>
    <dgm:pt modelId="{4823E3CC-9873-0748-A2A1-D672476DDFB3}" type="sibTrans" cxnId="{4B5A206A-F96F-AB46-B3EC-1340D2E8453C}">
      <dgm:prSet/>
      <dgm:spPr/>
      <dgm:t>
        <a:bodyPr/>
        <a:lstStyle/>
        <a:p>
          <a:endParaRPr lang="en-GB"/>
        </a:p>
      </dgm:t>
    </dgm:pt>
    <dgm:pt modelId="{43A44998-E2FA-EB4F-B7AC-41AC8D9BFB62}" type="pres">
      <dgm:prSet presAssocID="{F295BCAC-B034-4E34-8401-5C66798A245C}" presName="linearFlow" presStyleCnt="0">
        <dgm:presLayoutVars>
          <dgm:dir/>
          <dgm:animLvl val="lvl"/>
          <dgm:resizeHandles val="exact"/>
        </dgm:presLayoutVars>
      </dgm:prSet>
      <dgm:spPr/>
    </dgm:pt>
    <dgm:pt modelId="{16AE6C9F-2B0A-724C-AFAD-4D83FBE9DE23}" type="pres">
      <dgm:prSet presAssocID="{2F9F6D42-F947-448D-AD5B-379985E8114C}" presName="composite" presStyleCnt="0"/>
      <dgm:spPr/>
    </dgm:pt>
    <dgm:pt modelId="{AF8E0898-5530-6246-B2BA-C2DF8378808A}" type="pres">
      <dgm:prSet presAssocID="{2F9F6D42-F947-448D-AD5B-379985E8114C}" presName="parentText" presStyleLbl="alignNode1" presStyleIdx="0" presStyleCnt="2">
        <dgm:presLayoutVars>
          <dgm:chMax val="1"/>
          <dgm:bulletEnabled val="1"/>
        </dgm:presLayoutVars>
      </dgm:prSet>
      <dgm:spPr/>
    </dgm:pt>
    <dgm:pt modelId="{60F9087E-A559-734C-89E2-1B8EF26FEAA1}" type="pres">
      <dgm:prSet presAssocID="{2F9F6D42-F947-448D-AD5B-379985E8114C}" presName="descendantText" presStyleLbl="alignAcc1" presStyleIdx="0" presStyleCnt="2">
        <dgm:presLayoutVars>
          <dgm:bulletEnabled val="1"/>
        </dgm:presLayoutVars>
      </dgm:prSet>
      <dgm:spPr/>
    </dgm:pt>
    <dgm:pt modelId="{66CFEFAE-1AF0-B647-82BF-DBA671B1D988}" type="pres">
      <dgm:prSet presAssocID="{2A9EDA65-C8F2-4660-A90D-E3215D90CC46}" presName="sp" presStyleCnt="0"/>
      <dgm:spPr/>
    </dgm:pt>
    <dgm:pt modelId="{1A297A72-36A1-2040-AB82-209D8D8E1FE8}" type="pres">
      <dgm:prSet presAssocID="{47358AB1-17BF-4021-896A-28CACBBBD1EF}" presName="composite" presStyleCnt="0"/>
      <dgm:spPr/>
    </dgm:pt>
    <dgm:pt modelId="{843B2A9F-C2FD-414E-BCEB-A4ED00C9B1A6}" type="pres">
      <dgm:prSet presAssocID="{47358AB1-17BF-4021-896A-28CACBBBD1EF}" presName="parentText" presStyleLbl="alignNode1" presStyleIdx="1" presStyleCnt="2">
        <dgm:presLayoutVars>
          <dgm:chMax val="1"/>
          <dgm:bulletEnabled val="1"/>
        </dgm:presLayoutVars>
      </dgm:prSet>
      <dgm:spPr/>
    </dgm:pt>
    <dgm:pt modelId="{E09CD240-65F3-3C48-889C-6F4C67FB71F0}" type="pres">
      <dgm:prSet presAssocID="{47358AB1-17BF-4021-896A-28CACBBBD1EF}" presName="descendantText" presStyleLbl="alignAcc1" presStyleIdx="1" presStyleCnt="2">
        <dgm:presLayoutVars>
          <dgm:bulletEnabled val="1"/>
        </dgm:presLayoutVars>
      </dgm:prSet>
      <dgm:spPr/>
    </dgm:pt>
  </dgm:ptLst>
  <dgm:cxnLst>
    <dgm:cxn modelId="{E5131509-DC95-4A8C-AFF1-170F1FC1A1D0}" srcId="{F295BCAC-B034-4E34-8401-5C66798A245C}" destId="{2F9F6D42-F947-448D-AD5B-379985E8114C}" srcOrd="0" destOrd="0" parTransId="{0E4E38E8-C428-4462-B3DB-83A15B9A967E}" sibTransId="{2A9EDA65-C8F2-4660-A90D-E3215D90CC46}"/>
    <dgm:cxn modelId="{3F429836-DC69-7A45-B2CC-A5C7650240B7}" type="presOf" srcId="{F295BCAC-B034-4E34-8401-5C66798A245C}" destId="{43A44998-E2FA-EB4F-B7AC-41AC8D9BFB62}" srcOrd="0" destOrd="0" presId="urn:microsoft.com/office/officeart/2005/8/layout/chevron2"/>
    <dgm:cxn modelId="{70827137-EEBE-6D4A-AD49-1E2E2D1115E0}" type="presOf" srcId="{94C96920-3440-4F42-BA90-CF5F5C2DB02C}" destId="{E09CD240-65F3-3C48-889C-6F4C67FB71F0}" srcOrd="0" destOrd="1" presId="urn:microsoft.com/office/officeart/2005/8/layout/chevron2"/>
    <dgm:cxn modelId="{2E3A895C-72CE-6846-9CEC-EFA53A82CF79}" type="presOf" srcId="{47358AB1-17BF-4021-896A-28CACBBBD1EF}" destId="{843B2A9F-C2FD-414E-BCEB-A4ED00C9B1A6}" srcOrd="0" destOrd="0" presId="urn:microsoft.com/office/officeart/2005/8/layout/chevron2"/>
    <dgm:cxn modelId="{DAE5D164-7E1A-4643-818A-AF8B1691C3D3}" type="presOf" srcId="{AD49CDF6-4B63-E34D-8887-8B77CA29969A}" destId="{60F9087E-A559-734C-89E2-1B8EF26FEAA1}" srcOrd="0" destOrd="0" presId="urn:microsoft.com/office/officeart/2005/8/layout/chevron2"/>
    <dgm:cxn modelId="{367B0867-D068-41E9-BD41-D2FD84D2255D}" srcId="{F295BCAC-B034-4E34-8401-5C66798A245C}" destId="{47358AB1-17BF-4021-896A-28CACBBBD1EF}" srcOrd="1" destOrd="0" parTransId="{EF7F7E42-9D26-4BB2-9A56-D94422D185C9}" sibTransId="{521C7CCF-2861-4495-8568-2BA6FEEADABD}"/>
    <dgm:cxn modelId="{4B5A206A-F96F-AB46-B3EC-1340D2E8453C}" srcId="{2F9F6D42-F947-448D-AD5B-379985E8114C}" destId="{AD49CDF6-4B63-E34D-8887-8B77CA29969A}" srcOrd="0" destOrd="0" parTransId="{A0033B24-BD8B-7F47-923B-8C4654DB7835}" sibTransId="{4823E3CC-9873-0748-A2A1-D672476DDFB3}"/>
    <dgm:cxn modelId="{FB753F8A-6EB7-D444-9F17-17A6048B086A}" srcId="{47358AB1-17BF-4021-896A-28CACBBBD1EF}" destId="{94C96920-3440-4F42-BA90-CF5F5C2DB02C}" srcOrd="1" destOrd="0" parTransId="{25E7A661-033A-214F-8EF4-D9262B5C71FC}" sibTransId="{F18F717D-6778-BA4D-A538-153E75DB2511}"/>
    <dgm:cxn modelId="{ABF9F48A-4877-4342-9DE7-5E4B347438FD}" srcId="{47358AB1-17BF-4021-896A-28CACBBBD1EF}" destId="{EED92119-2010-8A4A-8ACE-2A14A1358294}" srcOrd="0" destOrd="0" parTransId="{18B06B80-0AB7-5D41-B1B3-544C219B4FD6}" sibTransId="{871F44E4-5C46-2546-962C-B62E83B0DFF9}"/>
    <dgm:cxn modelId="{FEDC80DC-829A-9746-94A3-016A157CC402}" type="presOf" srcId="{2F9F6D42-F947-448D-AD5B-379985E8114C}" destId="{AF8E0898-5530-6246-B2BA-C2DF8378808A}" srcOrd="0" destOrd="0" presId="urn:microsoft.com/office/officeart/2005/8/layout/chevron2"/>
    <dgm:cxn modelId="{C4C48FFE-F42F-1F4D-9399-B6E5D9B8A894}" type="presOf" srcId="{EED92119-2010-8A4A-8ACE-2A14A1358294}" destId="{E09CD240-65F3-3C48-889C-6F4C67FB71F0}" srcOrd="0" destOrd="0" presId="urn:microsoft.com/office/officeart/2005/8/layout/chevron2"/>
    <dgm:cxn modelId="{E124FF97-398E-E94C-A3A7-F113CF782B64}" type="presParOf" srcId="{43A44998-E2FA-EB4F-B7AC-41AC8D9BFB62}" destId="{16AE6C9F-2B0A-724C-AFAD-4D83FBE9DE23}" srcOrd="0" destOrd="0" presId="urn:microsoft.com/office/officeart/2005/8/layout/chevron2"/>
    <dgm:cxn modelId="{647EE3A8-9FB6-DC41-A3AF-49B59C6E6269}" type="presParOf" srcId="{16AE6C9F-2B0A-724C-AFAD-4D83FBE9DE23}" destId="{AF8E0898-5530-6246-B2BA-C2DF8378808A}" srcOrd="0" destOrd="0" presId="urn:microsoft.com/office/officeart/2005/8/layout/chevron2"/>
    <dgm:cxn modelId="{AAF9C28E-CCAF-054F-91CB-CB29AAD9D8A0}" type="presParOf" srcId="{16AE6C9F-2B0A-724C-AFAD-4D83FBE9DE23}" destId="{60F9087E-A559-734C-89E2-1B8EF26FEAA1}" srcOrd="1" destOrd="0" presId="urn:microsoft.com/office/officeart/2005/8/layout/chevron2"/>
    <dgm:cxn modelId="{431BFD91-0C02-484D-9101-AFDF6F67F1F5}" type="presParOf" srcId="{43A44998-E2FA-EB4F-B7AC-41AC8D9BFB62}" destId="{66CFEFAE-1AF0-B647-82BF-DBA671B1D988}" srcOrd="1" destOrd="0" presId="urn:microsoft.com/office/officeart/2005/8/layout/chevron2"/>
    <dgm:cxn modelId="{7FA4B5B0-64D0-1A4F-A954-EE63F0E8F059}" type="presParOf" srcId="{43A44998-E2FA-EB4F-B7AC-41AC8D9BFB62}" destId="{1A297A72-36A1-2040-AB82-209D8D8E1FE8}" srcOrd="2" destOrd="0" presId="urn:microsoft.com/office/officeart/2005/8/layout/chevron2"/>
    <dgm:cxn modelId="{A35F34F0-D512-7B4E-9C7F-728797B3E618}" type="presParOf" srcId="{1A297A72-36A1-2040-AB82-209D8D8E1FE8}" destId="{843B2A9F-C2FD-414E-BCEB-A4ED00C9B1A6}" srcOrd="0" destOrd="0" presId="urn:microsoft.com/office/officeart/2005/8/layout/chevron2"/>
    <dgm:cxn modelId="{88D9385E-B01F-4B49-8CA5-6F638623A230}" type="presParOf" srcId="{1A297A72-36A1-2040-AB82-209D8D8E1FE8}" destId="{E09CD240-65F3-3C48-889C-6F4C67FB71F0}"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97DA-2580-4DA3-A4FD-915A5A559C3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8F7686D-36FF-42E2-A05B-E9653FEBD9D2}">
      <dgm:prSet/>
      <dgm:spPr/>
      <dgm:t>
        <a:bodyPr/>
        <a:lstStyle/>
        <a:p>
          <a:pPr rtl="0"/>
          <a:r>
            <a:rPr lang="en-GB" dirty="0">
              <a:latin typeface="Aptos"/>
              <a:ea typeface="Calibri"/>
              <a:cs typeface="Calibri"/>
            </a:rPr>
            <a:t>1 in 3 vapes sold in shops, online, from dealers and on social media do not comply with UK regulations and are unsafe. </a:t>
          </a:r>
          <a:endParaRPr lang="en-US" dirty="0">
            <a:latin typeface="Aptos"/>
            <a:ea typeface="Calibri"/>
            <a:cs typeface="Calibri"/>
          </a:endParaRPr>
        </a:p>
      </dgm:t>
    </dgm:pt>
    <dgm:pt modelId="{4EABC116-E7FD-47E5-A65C-7CBFBE265EFC}" type="parTrans" cxnId="{274E835F-DC1F-49C9-B931-70F9AF5EF804}">
      <dgm:prSet/>
      <dgm:spPr/>
      <dgm:t>
        <a:bodyPr/>
        <a:lstStyle/>
        <a:p>
          <a:endParaRPr lang="en-US"/>
        </a:p>
      </dgm:t>
    </dgm:pt>
    <dgm:pt modelId="{F31FE935-30D1-4E78-B382-DA66FA9929D6}" type="sibTrans" cxnId="{274E835F-DC1F-49C9-B931-70F9AF5EF804}">
      <dgm:prSet/>
      <dgm:spPr/>
      <dgm:t>
        <a:bodyPr/>
        <a:lstStyle/>
        <a:p>
          <a:endParaRPr lang="en-US"/>
        </a:p>
      </dgm:t>
    </dgm:pt>
    <dgm:pt modelId="{EFE448F0-F4D6-487B-BAA3-C9407A1A480C}">
      <dgm:prSet/>
      <dgm:spPr/>
      <dgm:t>
        <a:bodyPr/>
        <a:lstStyle/>
        <a:p>
          <a:r>
            <a:rPr lang="en-GB" dirty="0">
              <a:latin typeface="Aptos"/>
              <a:ea typeface="Calibri"/>
              <a:cs typeface="Calibri"/>
            </a:rPr>
            <a:t>These products when tested  contained substances including lead, nickel, chromium, acetaldehyde, formaldehyde spice or THC.</a:t>
          </a:r>
          <a:endParaRPr lang="en-US" dirty="0">
            <a:latin typeface="Aptos"/>
            <a:ea typeface="Calibri"/>
            <a:cs typeface="Calibri"/>
          </a:endParaRPr>
        </a:p>
      </dgm:t>
    </dgm:pt>
    <dgm:pt modelId="{78DB73F3-2E51-4F8C-A0AD-5827A19D1725}" type="parTrans" cxnId="{7F5A2BA0-2214-44BF-8BD7-FA82DDE02A11}">
      <dgm:prSet/>
      <dgm:spPr/>
      <dgm:t>
        <a:bodyPr/>
        <a:lstStyle/>
        <a:p>
          <a:endParaRPr lang="en-US"/>
        </a:p>
      </dgm:t>
    </dgm:pt>
    <dgm:pt modelId="{2C200216-F361-42FF-84F7-D1B85FC4A15D}" type="sibTrans" cxnId="{7F5A2BA0-2214-44BF-8BD7-FA82DDE02A11}">
      <dgm:prSet/>
      <dgm:spPr/>
      <dgm:t>
        <a:bodyPr/>
        <a:lstStyle/>
        <a:p>
          <a:endParaRPr lang="en-US"/>
        </a:p>
      </dgm:t>
    </dgm:pt>
    <dgm:pt modelId="{36EB7A9B-E66A-41A6-AE4C-28557E5E249C}">
      <dgm:prSet/>
      <dgm:spPr/>
      <dgm:t>
        <a:bodyPr/>
        <a:lstStyle/>
        <a:p>
          <a:pPr rtl="0"/>
          <a:r>
            <a:rPr lang="en-GB" dirty="0">
              <a:latin typeface="Aptos"/>
              <a:ea typeface="Calibri"/>
              <a:cs typeface="Calibri"/>
            </a:rPr>
            <a:t>Any single use disposable vapes are fake. </a:t>
          </a:r>
          <a:endParaRPr lang="en-US" dirty="0">
            <a:latin typeface="Aptos"/>
            <a:ea typeface="Calibri"/>
            <a:cs typeface="Calibri"/>
          </a:endParaRPr>
        </a:p>
      </dgm:t>
    </dgm:pt>
    <dgm:pt modelId="{74DB4964-7BBF-4EC1-9391-7D3D60D32F8A}" type="parTrans" cxnId="{C6BAFC2D-B8DC-41A4-9BCE-450CACDE09BD}">
      <dgm:prSet/>
      <dgm:spPr/>
      <dgm:t>
        <a:bodyPr/>
        <a:lstStyle/>
        <a:p>
          <a:endParaRPr lang="en-US"/>
        </a:p>
      </dgm:t>
    </dgm:pt>
    <dgm:pt modelId="{7C138D61-82B8-4AB6-8932-2265768E6799}" type="sibTrans" cxnId="{C6BAFC2D-B8DC-41A4-9BCE-450CACDE09BD}">
      <dgm:prSet/>
      <dgm:spPr/>
      <dgm:t>
        <a:bodyPr/>
        <a:lstStyle/>
        <a:p>
          <a:endParaRPr lang="en-US"/>
        </a:p>
      </dgm:t>
    </dgm:pt>
    <dgm:pt modelId="{AA5F12F8-8CBC-44FF-B3C9-FC5D29B653E3}">
      <dgm:prSet phldr="0"/>
      <dgm:spPr/>
      <dgm:t>
        <a:bodyPr/>
        <a:lstStyle/>
        <a:p>
          <a:pPr rtl="0"/>
          <a:r>
            <a:rPr lang="en-GB" dirty="0">
              <a:solidFill>
                <a:srgbClr val="000000"/>
              </a:solidFill>
              <a:latin typeface="Aptos"/>
              <a:ea typeface="Calibri"/>
              <a:cs typeface="Arial"/>
            </a:rPr>
            <a:t>Fake vapes can contain</a:t>
          </a:r>
          <a:r>
            <a:rPr lang="en-GB" dirty="0">
              <a:latin typeface="Aptos"/>
              <a:ea typeface="Calibri"/>
              <a:cs typeface="Arial"/>
            </a:rPr>
            <a:t> high nicotine levels.</a:t>
          </a:r>
          <a:endParaRPr lang="en-GB" dirty="0">
            <a:latin typeface="Aptos"/>
            <a:ea typeface="Calibri"/>
            <a:cs typeface="Calibri"/>
          </a:endParaRPr>
        </a:p>
      </dgm:t>
    </dgm:pt>
    <dgm:pt modelId="{E1FFE0EF-2552-4BF7-B748-BC72B4382656}" type="parTrans" cxnId="{86FDC1D3-A5CA-48E7-92A7-FF9F0AF257EA}">
      <dgm:prSet/>
      <dgm:spPr/>
      <dgm:t>
        <a:bodyPr/>
        <a:lstStyle/>
        <a:p>
          <a:endParaRPr lang="en-GB"/>
        </a:p>
      </dgm:t>
    </dgm:pt>
    <dgm:pt modelId="{63A1FEAD-726A-4523-982B-380E536C4B1F}" type="sibTrans" cxnId="{86FDC1D3-A5CA-48E7-92A7-FF9F0AF257EA}">
      <dgm:prSet/>
      <dgm:spPr/>
      <dgm:t>
        <a:bodyPr/>
        <a:lstStyle/>
        <a:p>
          <a:endParaRPr lang="en-GB"/>
        </a:p>
      </dgm:t>
    </dgm:pt>
    <dgm:pt modelId="{15E7FAB7-A9A6-408D-BD23-59BA291F3AD8}">
      <dgm:prSet phldr="0"/>
      <dgm:spPr/>
      <dgm:t>
        <a:bodyPr/>
        <a:lstStyle/>
        <a:p>
          <a:pPr rtl="0"/>
          <a:r>
            <a:rPr lang="en-GB" dirty="0">
              <a:latin typeface="Aptos"/>
              <a:ea typeface="Calibri"/>
              <a:cs typeface="Arial"/>
            </a:rPr>
            <a:t>Over 6,000 fake vapes were seized in Glasgow in 2024 and 1.9 million across the UK.</a:t>
          </a:r>
        </a:p>
      </dgm:t>
    </dgm:pt>
    <dgm:pt modelId="{1235706F-8121-474E-B1B7-8DB519409C61}" type="parTrans" cxnId="{FE02CB98-03AE-4B59-B71B-A5BE4F6D6A73}">
      <dgm:prSet/>
      <dgm:spPr/>
      <dgm:t>
        <a:bodyPr/>
        <a:lstStyle/>
        <a:p>
          <a:endParaRPr lang="en-GB"/>
        </a:p>
      </dgm:t>
    </dgm:pt>
    <dgm:pt modelId="{9325EA8D-D8BC-4C95-BB2C-1BDA8247559B}" type="sibTrans" cxnId="{FE02CB98-03AE-4B59-B71B-A5BE4F6D6A73}">
      <dgm:prSet/>
      <dgm:spPr/>
      <dgm:t>
        <a:bodyPr/>
        <a:lstStyle/>
        <a:p>
          <a:endParaRPr lang="en-GB"/>
        </a:p>
      </dgm:t>
    </dgm:pt>
    <dgm:pt modelId="{D573A583-A24F-4FDF-B4F3-FE1F2F1B6305}" type="pres">
      <dgm:prSet presAssocID="{5C8597DA-2580-4DA3-A4FD-915A5A559C3C}" presName="vert0" presStyleCnt="0">
        <dgm:presLayoutVars>
          <dgm:dir/>
          <dgm:animOne val="branch"/>
          <dgm:animLvl val="lvl"/>
        </dgm:presLayoutVars>
      </dgm:prSet>
      <dgm:spPr/>
    </dgm:pt>
    <dgm:pt modelId="{526C9562-4B1F-495C-8D16-11DDE11FDB0F}" type="pres">
      <dgm:prSet presAssocID="{78F7686D-36FF-42E2-A05B-E9653FEBD9D2}" presName="thickLine" presStyleLbl="alignNode1" presStyleIdx="0" presStyleCnt="5"/>
      <dgm:spPr/>
    </dgm:pt>
    <dgm:pt modelId="{07DEB2E7-1C24-432E-B889-DEFC5AEE6FF7}" type="pres">
      <dgm:prSet presAssocID="{78F7686D-36FF-42E2-A05B-E9653FEBD9D2}" presName="horz1" presStyleCnt="0"/>
      <dgm:spPr/>
    </dgm:pt>
    <dgm:pt modelId="{CFC7FAEB-FB9B-4661-AFE2-D03639955A63}" type="pres">
      <dgm:prSet presAssocID="{78F7686D-36FF-42E2-A05B-E9653FEBD9D2}" presName="tx1" presStyleLbl="revTx" presStyleIdx="0" presStyleCnt="5"/>
      <dgm:spPr/>
    </dgm:pt>
    <dgm:pt modelId="{FC2636DD-509F-42C2-B1FF-F902BA072F7C}" type="pres">
      <dgm:prSet presAssocID="{78F7686D-36FF-42E2-A05B-E9653FEBD9D2}" presName="vert1" presStyleCnt="0"/>
      <dgm:spPr/>
    </dgm:pt>
    <dgm:pt modelId="{8A5EF901-5098-44DB-B722-B465D7A5183E}" type="pres">
      <dgm:prSet presAssocID="{EFE448F0-F4D6-487B-BAA3-C9407A1A480C}" presName="thickLine" presStyleLbl="alignNode1" presStyleIdx="1" presStyleCnt="5"/>
      <dgm:spPr/>
    </dgm:pt>
    <dgm:pt modelId="{65B3671D-A27B-4BF8-AD10-B9FCE1744681}" type="pres">
      <dgm:prSet presAssocID="{EFE448F0-F4D6-487B-BAA3-C9407A1A480C}" presName="horz1" presStyleCnt="0"/>
      <dgm:spPr/>
    </dgm:pt>
    <dgm:pt modelId="{5D2D7A61-A21A-4E89-BD9C-AACBD05F8261}" type="pres">
      <dgm:prSet presAssocID="{EFE448F0-F4D6-487B-BAA3-C9407A1A480C}" presName="tx1" presStyleLbl="revTx" presStyleIdx="1" presStyleCnt="5"/>
      <dgm:spPr/>
    </dgm:pt>
    <dgm:pt modelId="{1B48040F-FBA6-4F99-85EA-063A2EA8E589}" type="pres">
      <dgm:prSet presAssocID="{EFE448F0-F4D6-487B-BAA3-C9407A1A480C}" presName="vert1" presStyleCnt="0"/>
      <dgm:spPr/>
    </dgm:pt>
    <dgm:pt modelId="{FD8EB457-F210-4029-B76D-C27D26B9B3E3}" type="pres">
      <dgm:prSet presAssocID="{36EB7A9B-E66A-41A6-AE4C-28557E5E249C}" presName="thickLine" presStyleLbl="alignNode1" presStyleIdx="2" presStyleCnt="5"/>
      <dgm:spPr/>
    </dgm:pt>
    <dgm:pt modelId="{5ACCA743-3BEC-487E-9478-B2CE682EB181}" type="pres">
      <dgm:prSet presAssocID="{36EB7A9B-E66A-41A6-AE4C-28557E5E249C}" presName="horz1" presStyleCnt="0"/>
      <dgm:spPr/>
    </dgm:pt>
    <dgm:pt modelId="{6CE1F8DB-4711-4F86-9A0A-7B6E70C224DB}" type="pres">
      <dgm:prSet presAssocID="{36EB7A9B-E66A-41A6-AE4C-28557E5E249C}" presName="tx1" presStyleLbl="revTx" presStyleIdx="2" presStyleCnt="5"/>
      <dgm:spPr/>
    </dgm:pt>
    <dgm:pt modelId="{1D758A01-EE29-48B5-80CF-E5132FA445C4}" type="pres">
      <dgm:prSet presAssocID="{36EB7A9B-E66A-41A6-AE4C-28557E5E249C}" presName="vert1" presStyleCnt="0"/>
      <dgm:spPr/>
    </dgm:pt>
    <dgm:pt modelId="{3D000B11-F2DD-4DD5-93F6-06C07A4F6809}" type="pres">
      <dgm:prSet presAssocID="{AA5F12F8-8CBC-44FF-B3C9-FC5D29B653E3}" presName="thickLine" presStyleLbl="alignNode1" presStyleIdx="3" presStyleCnt="5"/>
      <dgm:spPr/>
    </dgm:pt>
    <dgm:pt modelId="{9D68C91E-6B93-4080-8F24-80417288BC6D}" type="pres">
      <dgm:prSet presAssocID="{AA5F12F8-8CBC-44FF-B3C9-FC5D29B653E3}" presName="horz1" presStyleCnt="0"/>
      <dgm:spPr/>
    </dgm:pt>
    <dgm:pt modelId="{EEE89ED5-0173-4F4C-84E9-FBF99F69A594}" type="pres">
      <dgm:prSet presAssocID="{AA5F12F8-8CBC-44FF-B3C9-FC5D29B653E3}" presName="tx1" presStyleLbl="revTx" presStyleIdx="3" presStyleCnt="5"/>
      <dgm:spPr/>
    </dgm:pt>
    <dgm:pt modelId="{016F4C04-B505-45F4-B7DE-B83B1D945AD4}" type="pres">
      <dgm:prSet presAssocID="{AA5F12F8-8CBC-44FF-B3C9-FC5D29B653E3}" presName="vert1" presStyleCnt="0"/>
      <dgm:spPr/>
    </dgm:pt>
    <dgm:pt modelId="{24459D2D-DECB-4BB5-AE4E-D90FB14FEA49}" type="pres">
      <dgm:prSet presAssocID="{15E7FAB7-A9A6-408D-BD23-59BA291F3AD8}" presName="thickLine" presStyleLbl="alignNode1" presStyleIdx="4" presStyleCnt="5"/>
      <dgm:spPr/>
    </dgm:pt>
    <dgm:pt modelId="{A0B816EF-8956-4FEB-867B-50888FFF2B9C}" type="pres">
      <dgm:prSet presAssocID="{15E7FAB7-A9A6-408D-BD23-59BA291F3AD8}" presName="horz1" presStyleCnt="0"/>
      <dgm:spPr/>
    </dgm:pt>
    <dgm:pt modelId="{459014FF-BDC1-45DC-8603-6491F6CCAA0D}" type="pres">
      <dgm:prSet presAssocID="{15E7FAB7-A9A6-408D-BD23-59BA291F3AD8}" presName="tx1" presStyleLbl="revTx" presStyleIdx="4" presStyleCnt="5"/>
      <dgm:spPr/>
    </dgm:pt>
    <dgm:pt modelId="{67109FFF-1189-46EB-B1E3-1CC6E032EA5B}" type="pres">
      <dgm:prSet presAssocID="{15E7FAB7-A9A6-408D-BD23-59BA291F3AD8}" presName="vert1" presStyleCnt="0"/>
      <dgm:spPr/>
    </dgm:pt>
  </dgm:ptLst>
  <dgm:cxnLst>
    <dgm:cxn modelId="{EBFCB605-0EE0-4141-837B-4948A3652B02}" type="presOf" srcId="{EFE448F0-F4D6-487B-BAA3-C9407A1A480C}" destId="{5D2D7A61-A21A-4E89-BD9C-AACBD05F8261}" srcOrd="0" destOrd="0" presId="urn:microsoft.com/office/officeart/2008/layout/LinedList"/>
    <dgm:cxn modelId="{CAE75114-0F83-4405-8029-C1E8D01A97B9}" type="presOf" srcId="{78F7686D-36FF-42E2-A05B-E9653FEBD9D2}" destId="{CFC7FAEB-FB9B-4661-AFE2-D03639955A63}" srcOrd="0" destOrd="0" presId="urn:microsoft.com/office/officeart/2008/layout/LinedList"/>
    <dgm:cxn modelId="{C6BAFC2D-B8DC-41A4-9BCE-450CACDE09BD}" srcId="{5C8597DA-2580-4DA3-A4FD-915A5A559C3C}" destId="{36EB7A9B-E66A-41A6-AE4C-28557E5E249C}" srcOrd="2" destOrd="0" parTransId="{74DB4964-7BBF-4EC1-9391-7D3D60D32F8A}" sibTransId="{7C138D61-82B8-4AB6-8932-2265768E6799}"/>
    <dgm:cxn modelId="{274E835F-DC1F-49C9-B931-70F9AF5EF804}" srcId="{5C8597DA-2580-4DA3-A4FD-915A5A559C3C}" destId="{78F7686D-36FF-42E2-A05B-E9653FEBD9D2}" srcOrd="0" destOrd="0" parTransId="{4EABC116-E7FD-47E5-A65C-7CBFBE265EFC}" sibTransId="{F31FE935-30D1-4E78-B382-DA66FA9929D6}"/>
    <dgm:cxn modelId="{A536478B-9939-4B7F-B546-A23A3B015E4A}" type="presOf" srcId="{36EB7A9B-E66A-41A6-AE4C-28557E5E249C}" destId="{6CE1F8DB-4711-4F86-9A0A-7B6E70C224DB}" srcOrd="0" destOrd="0" presId="urn:microsoft.com/office/officeart/2008/layout/LinedList"/>
    <dgm:cxn modelId="{FE02CB98-03AE-4B59-B71B-A5BE4F6D6A73}" srcId="{5C8597DA-2580-4DA3-A4FD-915A5A559C3C}" destId="{15E7FAB7-A9A6-408D-BD23-59BA291F3AD8}" srcOrd="4" destOrd="0" parTransId="{1235706F-8121-474E-B1B7-8DB519409C61}" sibTransId="{9325EA8D-D8BC-4C95-BB2C-1BDA8247559B}"/>
    <dgm:cxn modelId="{68BD069E-1372-4C28-AE1D-5EC57CA2B344}" type="presOf" srcId="{15E7FAB7-A9A6-408D-BD23-59BA291F3AD8}" destId="{459014FF-BDC1-45DC-8603-6491F6CCAA0D}" srcOrd="0" destOrd="0" presId="urn:microsoft.com/office/officeart/2008/layout/LinedList"/>
    <dgm:cxn modelId="{7F5A2BA0-2214-44BF-8BD7-FA82DDE02A11}" srcId="{5C8597DA-2580-4DA3-A4FD-915A5A559C3C}" destId="{EFE448F0-F4D6-487B-BAA3-C9407A1A480C}" srcOrd="1" destOrd="0" parTransId="{78DB73F3-2E51-4F8C-A0AD-5827A19D1725}" sibTransId="{2C200216-F361-42FF-84F7-D1B85FC4A15D}"/>
    <dgm:cxn modelId="{1377C5A4-B543-4EA5-842C-84004930FF41}" type="presOf" srcId="{AA5F12F8-8CBC-44FF-B3C9-FC5D29B653E3}" destId="{EEE89ED5-0173-4F4C-84E9-FBF99F69A594}" srcOrd="0" destOrd="0" presId="urn:microsoft.com/office/officeart/2008/layout/LinedList"/>
    <dgm:cxn modelId="{5386AACC-1D85-4B79-B731-AA3C9725A736}" type="presOf" srcId="{5C8597DA-2580-4DA3-A4FD-915A5A559C3C}" destId="{D573A583-A24F-4FDF-B4F3-FE1F2F1B6305}" srcOrd="0" destOrd="0" presId="urn:microsoft.com/office/officeart/2008/layout/LinedList"/>
    <dgm:cxn modelId="{86FDC1D3-A5CA-48E7-92A7-FF9F0AF257EA}" srcId="{5C8597DA-2580-4DA3-A4FD-915A5A559C3C}" destId="{AA5F12F8-8CBC-44FF-B3C9-FC5D29B653E3}" srcOrd="3" destOrd="0" parTransId="{E1FFE0EF-2552-4BF7-B748-BC72B4382656}" sibTransId="{63A1FEAD-726A-4523-982B-380E536C4B1F}"/>
    <dgm:cxn modelId="{EA2A1EC1-8C90-4136-BC4C-936BC8CDE04A}" type="presParOf" srcId="{D573A583-A24F-4FDF-B4F3-FE1F2F1B6305}" destId="{526C9562-4B1F-495C-8D16-11DDE11FDB0F}" srcOrd="0" destOrd="0" presId="urn:microsoft.com/office/officeart/2008/layout/LinedList"/>
    <dgm:cxn modelId="{B074192E-B214-4530-8FE6-D8BA23CA80D3}" type="presParOf" srcId="{D573A583-A24F-4FDF-B4F3-FE1F2F1B6305}" destId="{07DEB2E7-1C24-432E-B889-DEFC5AEE6FF7}" srcOrd="1" destOrd="0" presId="urn:microsoft.com/office/officeart/2008/layout/LinedList"/>
    <dgm:cxn modelId="{7DE1D7BF-41C6-49E5-81CD-94D234FEE5E8}" type="presParOf" srcId="{07DEB2E7-1C24-432E-B889-DEFC5AEE6FF7}" destId="{CFC7FAEB-FB9B-4661-AFE2-D03639955A63}" srcOrd="0" destOrd="0" presId="urn:microsoft.com/office/officeart/2008/layout/LinedList"/>
    <dgm:cxn modelId="{62775B8F-9C3A-49D1-A19D-2C434C665342}" type="presParOf" srcId="{07DEB2E7-1C24-432E-B889-DEFC5AEE6FF7}" destId="{FC2636DD-509F-42C2-B1FF-F902BA072F7C}" srcOrd="1" destOrd="0" presId="urn:microsoft.com/office/officeart/2008/layout/LinedList"/>
    <dgm:cxn modelId="{0F0253AA-8B86-433A-935A-228DF6C1FBB1}" type="presParOf" srcId="{D573A583-A24F-4FDF-B4F3-FE1F2F1B6305}" destId="{8A5EF901-5098-44DB-B722-B465D7A5183E}" srcOrd="2" destOrd="0" presId="urn:microsoft.com/office/officeart/2008/layout/LinedList"/>
    <dgm:cxn modelId="{2EEA5298-9A0B-40EE-8911-57238FB93B3B}" type="presParOf" srcId="{D573A583-A24F-4FDF-B4F3-FE1F2F1B6305}" destId="{65B3671D-A27B-4BF8-AD10-B9FCE1744681}" srcOrd="3" destOrd="0" presId="urn:microsoft.com/office/officeart/2008/layout/LinedList"/>
    <dgm:cxn modelId="{489F6679-9CD2-4259-A5BD-F808B2A6AD9E}" type="presParOf" srcId="{65B3671D-A27B-4BF8-AD10-B9FCE1744681}" destId="{5D2D7A61-A21A-4E89-BD9C-AACBD05F8261}" srcOrd="0" destOrd="0" presId="urn:microsoft.com/office/officeart/2008/layout/LinedList"/>
    <dgm:cxn modelId="{AF3FC8A0-1F63-4D17-9468-9694BA247470}" type="presParOf" srcId="{65B3671D-A27B-4BF8-AD10-B9FCE1744681}" destId="{1B48040F-FBA6-4F99-85EA-063A2EA8E589}" srcOrd="1" destOrd="0" presId="urn:microsoft.com/office/officeart/2008/layout/LinedList"/>
    <dgm:cxn modelId="{505A64C6-9446-4F2D-ABEF-4A8FF8C03743}" type="presParOf" srcId="{D573A583-A24F-4FDF-B4F3-FE1F2F1B6305}" destId="{FD8EB457-F210-4029-B76D-C27D26B9B3E3}" srcOrd="4" destOrd="0" presId="urn:microsoft.com/office/officeart/2008/layout/LinedList"/>
    <dgm:cxn modelId="{8D364A95-C430-47D0-903D-F8384430ADA3}" type="presParOf" srcId="{D573A583-A24F-4FDF-B4F3-FE1F2F1B6305}" destId="{5ACCA743-3BEC-487E-9478-B2CE682EB181}" srcOrd="5" destOrd="0" presId="urn:microsoft.com/office/officeart/2008/layout/LinedList"/>
    <dgm:cxn modelId="{1817A7C9-610D-43E4-B847-A2D5F8EFB101}" type="presParOf" srcId="{5ACCA743-3BEC-487E-9478-B2CE682EB181}" destId="{6CE1F8DB-4711-4F86-9A0A-7B6E70C224DB}" srcOrd="0" destOrd="0" presId="urn:microsoft.com/office/officeart/2008/layout/LinedList"/>
    <dgm:cxn modelId="{F7549C2C-10CD-4304-8A24-19327C72BFFD}" type="presParOf" srcId="{5ACCA743-3BEC-487E-9478-B2CE682EB181}" destId="{1D758A01-EE29-48B5-80CF-E5132FA445C4}" srcOrd="1" destOrd="0" presId="urn:microsoft.com/office/officeart/2008/layout/LinedList"/>
    <dgm:cxn modelId="{E3B7E4C6-4E2E-4017-99D6-3F78F3A267CE}" type="presParOf" srcId="{D573A583-A24F-4FDF-B4F3-FE1F2F1B6305}" destId="{3D000B11-F2DD-4DD5-93F6-06C07A4F6809}" srcOrd="6" destOrd="0" presId="urn:microsoft.com/office/officeart/2008/layout/LinedList"/>
    <dgm:cxn modelId="{BEA8C3CF-967D-4351-B26B-9201BAFA1C4A}" type="presParOf" srcId="{D573A583-A24F-4FDF-B4F3-FE1F2F1B6305}" destId="{9D68C91E-6B93-4080-8F24-80417288BC6D}" srcOrd="7" destOrd="0" presId="urn:microsoft.com/office/officeart/2008/layout/LinedList"/>
    <dgm:cxn modelId="{73B21188-1596-4075-BBE0-6D1E1B16ADBC}" type="presParOf" srcId="{9D68C91E-6B93-4080-8F24-80417288BC6D}" destId="{EEE89ED5-0173-4F4C-84E9-FBF99F69A594}" srcOrd="0" destOrd="0" presId="urn:microsoft.com/office/officeart/2008/layout/LinedList"/>
    <dgm:cxn modelId="{7D1CE74A-B2BF-4600-B5C5-601C618EDC83}" type="presParOf" srcId="{9D68C91E-6B93-4080-8F24-80417288BC6D}" destId="{016F4C04-B505-45F4-B7DE-B83B1D945AD4}" srcOrd="1" destOrd="0" presId="urn:microsoft.com/office/officeart/2008/layout/LinedList"/>
    <dgm:cxn modelId="{2396BA99-87B1-4103-8CCC-BD50E00AD7D1}" type="presParOf" srcId="{D573A583-A24F-4FDF-B4F3-FE1F2F1B6305}" destId="{24459D2D-DECB-4BB5-AE4E-D90FB14FEA49}" srcOrd="8" destOrd="0" presId="urn:microsoft.com/office/officeart/2008/layout/LinedList"/>
    <dgm:cxn modelId="{9D7874AC-EEF5-4E10-8152-F1C76F7D0D81}" type="presParOf" srcId="{D573A583-A24F-4FDF-B4F3-FE1F2F1B6305}" destId="{A0B816EF-8956-4FEB-867B-50888FFF2B9C}" srcOrd="9" destOrd="0" presId="urn:microsoft.com/office/officeart/2008/layout/LinedList"/>
    <dgm:cxn modelId="{851D0DD9-930D-4BD0-A6EF-52459C74B6CB}" type="presParOf" srcId="{A0B816EF-8956-4FEB-867B-50888FFF2B9C}" destId="{459014FF-BDC1-45DC-8603-6491F6CCAA0D}" srcOrd="0" destOrd="0" presId="urn:microsoft.com/office/officeart/2008/layout/LinedList"/>
    <dgm:cxn modelId="{A2F8E828-9E61-486F-947A-73102361DAE7}" type="presParOf" srcId="{A0B816EF-8956-4FEB-867B-50888FFF2B9C}" destId="{67109FFF-1189-46EB-B1E3-1CC6E032EA5B}"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E0898-5530-6246-B2BA-C2DF8378808A}">
      <dsp:nvSpPr>
        <dsp:cNvPr id="0" name=""/>
        <dsp:cNvSpPr/>
      </dsp:nvSpPr>
      <dsp:spPr>
        <a:xfrm rot="5400000">
          <a:off x="-703779" y="705945"/>
          <a:ext cx="2563405" cy="1155846"/>
        </a:xfrm>
        <a:prstGeom prst="chevron">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a:t>Scottish Government’s Health &amp; Wellbeing Census (2022)</a:t>
          </a:r>
        </a:p>
        <a:p>
          <a:pPr marL="0" lvl="0" indent="0" algn="ctr" defTabSz="577850">
            <a:lnSpc>
              <a:spcPct val="90000"/>
            </a:lnSpc>
            <a:spcBef>
              <a:spcPct val="0"/>
            </a:spcBef>
            <a:spcAft>
              <a:spcPct val="35000"/>
            </a:spcAft>
            <a:buNone/>
          </a:pPr>
          <a:endParaRPr lang="en-US" sz="1300" kern="1200"/>
        </a:p>
      </dsp:txBody>
      <dsp:txXfrm rot="-5400000">
        <a:off x="0" y="580089"/>
        <a:ext cx="1155846" cy="1407559"/>
      </dsp:txXfrm>
    </dsp:sp>
    <dsp:sp modelId="{60F9087E-A559-734C-89E2-1B8EF26FEAA1}">
      <dsp:nvSpPr>
        <dsp:cNvPr id="0" name=""/>
        <dsp:cNvSpPr/>
      </dsp:nvSpPr>
      <dsp:spPr>
        <a:xfrm rot="5400000">
          <a:off x="1029990" y="128022"/>
          <a:ext cx="1985482" cy="1733769"/>
        </a:xfrm>
        <a:prstGeom prst="round2Same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Showed % regular use of vapes:</a:t>
          </a:r>
        </a:p>
        <a:p>
          <a:pPr marL="114300" lvl="1" indent="-114300" algn="l" defTabSz="666750">
            <a:lnSpc>
              <a:spcPct val="90000"/>
            </a:lnSpc>
            <a:spcBef>
              <a:spcPct val="0"/>
            </a:spcBef>
            <a:spcAft>
              <a:spcPct val="15000"/>
            </a:spcAft>
            <a:buChar char="•"/>
          </a:pPr>
          <a:r>
            <a:rPr lang="en-US" sz="1500" kern="1200"/>
            <a:t>4.3% of 13 yrs</a:t>
          </a:r>
        </a:p>
        <a:p>
          <a:pPr marL="114300" lvl="1" indent="-114300" algn="l" defTabSz="666750">
            <a:lnSpc>
              <a:spcPct val="90000"/>
            </a:lnSpc>
            <a:spcBef>
              <a:spcPct val="0"/>
            </a:spcBef>
            <a:spcAft>
              <a:spcPct val="15000"/>
            </a:spcAft>
            <a:buChar char="•"/>
          </a:pPr>
          <a:r>
            <a:rPr lang="en-US" sz="1500" kern="1200"/>
            <a:t>10% of 15 yrs </a:t>
          </a:r>
          <a:endParaRPr lang="en-GB" sz="1500" kern="1200"/>
        </a:p>
      </dsp:txBody>
      <dsp:txXfrm rot="-5400000">
        <a:off x="1155846" y="86802"/>
        <a:ext cx="1649133" cy="1816210"/>
      </dsp:txXfrm>
    </dsp:sp>
    <dsp:sp modelId="{843B2A9F-C2FD-414E-BCEB-A4ED00C9B1A6}">
      <dsp:nvSpPr>
        <dsp:cNvPr id="0" name=""/>
        <dsp:cNvSpPr/>
      </dsp:nvSpPr>
      <dsp:spPr>
        <a:xfrm rot="5400000">
          <a:off x="-703779" y="2873345"/>
          <a:ext cx="2563405" cy="1155846"/>
        </a:xfrm>
        <a:prstGeom prst="chevron">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FontTx/>
            <a:buNone/>
          </a:pPr>
          <a:r>
            <a:rPr lang="en-US" sz="1300" b="1" kern="1200">
              <a:latin typeface="Segoe UI" panose="020B0502040204020203" pitchFamily="34" charset="0"/>
              <a:cs typeface="Segoe UI" panose="020B0502040204020203" pitchFamily="34" charset="0"/>
            </a:rPr>
            <a:t>YouGov survey (2022) showed:</a:t>
          </a:r>
          <a:endParaRPr lang="en-US" sz="1300" kern="1200"/>
        </a:p>
      </dsp:txBody>
      <dsp:txXfrm rot="-5400000">
        <a:off x="0" y="2747489"/>
        <a:ext cx="1155846" cy="1407559"/>
      </dsp:txXfrm>
    </dsp:sp>
    <dsp:sp modelId="{E09CD240-65F3-3C48-889C-6F4C67FB71F0}">
      <dsp:nvSpPr>
        <dsp:cNvPr id="0" name=""/>
        <dsp:cNvSpPr/>
      </dsp:nvSpPr>
      <dsp:spPr>
        <a:xfrm rot="5400000">
          <a:off x="1029990" y="2295422"/>
          <a:ext cx="1985482" cy="1733769"/>
        </a:xfrm>
        <a:prstGeom prst="round2SameRect">
          <a:avLst/>
        </a:prstGeom>
        <a:solidFill>
          <a:schemeClr val="lt1">
            <a:alpha val="90000"/>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US" sz="1500" kern="1200">
              <a:latin typeface="Segoe UI" panose="020B0502040204020203" pitchFamily="34" charset="0"/>
              <a:cs typeface="Segoe UI" panose="020B0502040204020203" pitchFamily="34" charset="0"/>
            </a:rPr>
            <a:t>Vape use had doubled for 11-17yrs from 2021</a:t>
          </a:r>
        </a:p>
        <a:p>
          <a:pPr marL="114300" lvl="1" indent="-114300" algn="l" defTabSz="666750" rtl="0">
            <a:lnSpc>
              <a:spcPct val="90000"/>
            </a:lnSpc>
            <a:spcBef>
              <a:spcPct val="0"/>
            </a:spcBef>
            <a:spcAft>
              <a:spcPct val="15000"/>
            </a:spcAft>
            <a:buChar char="•"/>
          </a:pPr>
          <a:r>
            <a:rPr lang="en-US" sz="1500" kern="1200">
              <a:latin typeface="Segoe UI" panose="020B0502040204020203" pitchFamily="34" charset="0"/>
              <a:cs typeface="Segoe UI" panose="020B0502040204020203" pitchFamily="34" charset="0"/>
            </a:rPr>
            <a:t>40% of young people vaping had never smoked </a:t>
          </a:r>
        </a:p>
      </dsp:txBody>
      <dsp:txXfrm rot="-5400000">
        <a:off x="1155846" y="2254202"/>
        <a:ext cx="1649133" cy="1816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C9562-4B1F-495C-8D16-11DDE11FDB0F}">
      <dsp:nvSpPr>
        <dsp:cNvPr id="0" name=""/>
        <dsp:cNvSpPr/>
      </dsp:nvSpPr>
      <dsp:spPr>
        <a:xfrm>
          <a:off x="0" y="651"/>
          <a:ext cx="47595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C7FAEB-FB9B-4661-AFE2-D03639955A63}">
      <dsp:nvSpPr>
        <dsp:cNvPr id="0" name=""/>
        <dsp:cNvSpPr/>
      </dsp:nvSpPr>
      <dsp:spPr>
        <a:xfrm>
          <a:off x="0" y="651"/>
          <a:ext cx="4759596" cy="1066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dirty="0">
              <a:latin typeface="Aptos"/>
              <a:ea typeface="Calibri"/>
              <a:cs typeface="Calibri"/>
            </a:rPr>
            <a:t>1 in 3 vapes sold in shops, online, from dealers and on social media do not comply with UK regulations and are unsafe. </a:t>
          </a:r>
          <a:endParaRPr lang="en-US" sz="1800" kern="1200" dirty="0">
            <a:latin typeface="Aptos"/>
            <a:ea typeface="Calibri"/>
            <a:cs typeface="Calibri"/>
          </a:endParaRPr>
        </a:p>
      </dsp:txBody>
      <dsp:txXfrm>
        <a:off x="0" y="651"/>
        <a:ext cx="4759596" cy="1066365"/>
      </dsp:txXfrm>
    </dsp:sp>
    <dsp:sp modelId="{8A5EF901-5098-44DB-B722-B465D7A5183E}">
      <dsp:nvSpPr>
        <dsp:cNvPr id="0" name=""/>
        <dsp:cNvSpPr/>
      </dsp:nvSpPr>
      <dsp:spPr>
        <a:xfrm>
          <a:off x="0" y="1067016"/>
          <a:ext cx="47595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D7A61-A21A-4E89-BD9C-AACBD05F8261}">
      <dsp:nvSpPr>
        <dsp:cNvPr id="0" name=""/>
        <dsp:cNvSpPr/>
      </dsp:nvSpPr>
      <dsp:spPr>
        <a:xfrm>
          <a:off x="0" y="1067016"/>
          <a:ext cx="4759596" cy="1066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latin typeface="Aptos"/>
              <a:ea typeface="Calibri"/>
              <a:cs typeface="Calibri"/>
            </a:rPr>
            <a:t>These products when tested  contained substances including lead, nickel, chromium, acetaldehyde, formaldehyde spice or THC.</a:t>
          </a:r>
          <a:endParaRPr lang="en-US" sz="1800" kern="1200" dirty="0">
            <a:latin typeface="Aptos"/>
            <a:ea typeface="Calibri"/>
            <a:cs typeface="Calibri"/>
          </a:endParaRPr>
        </a:p>
      </dsp:txBody>
      <dsp:txXfrm>
        <a:off x="0" y="1067016"/>
        <a:ext cx="4759596" cy="1066365"/>
      </dsp:txXfrm>
    </dsp:sp>
    <dsp:sp modelId="{FD8EB457-F210-4029-B76D-C27D26B9B3E3}">
      <dsp:nvSpPr>
        <dsp:cNvPr id="0" name=""/>
        <dsp:cNvSpPr/>
      </dsp:nvSpPr>
      <dsp:spPr>
        <a:xfrm>
          <a:off x="0" y="2133382"/>
          <a:ext cx="47595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E1F8DB-4711-4F86-9A0A-7B6E70C224DB}">
      <dsp:nvSpPr>
        <dsp:cNvPr id="0" name=""/>
        <dsp:cNvSpPr/>
      </dsp:nvSpPr>
      <dsp:spPr>
        <a:xfrm>
          <a:off x="0" y="2133382"/>
          <a:ext cx="4759596" cy="1066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dirty="0">
              <a:latin typeface="Aptos"/>
              <a:ea typeface="Calibri"/>
              <a:cs typeface="Calibri"/>
            </a:rPr>
            <a:t>Any single use disposable vapes are fake. </a:t>
          </a:r>
          <a:endParaRPr lang="en-US" sz="1800" kern="1200" dirty="0">
            <a:latin typeface="Aptos"/>
            <a:ea typeface="Calibri"/>
            <a:cs typeface="Calibri"/>
          </a:endParaRPr>
        </a:p>
      </dsp:txBody>
      <dsp:txXfrm>
        <a:off x="0" y="2133382"/>
        <a:ext cx="4759596" cy="1066365"/>
      </dsp:txXfrm>
    </dsp:sp>
    <dsp:sp modelId="{3D000B11-F2DD-4DD5-93F6-06C07A4F6809}">
      <dsp:nvSpPr>
        <dsp:cNvPr id="0" name=""/>
        <dsp:cNvSpPr/>
      </dsp:nvSpPr>
      <dsp:spPr>
        <a:xfrm>
          <a:off x="0" y="3199747"/>
          <a:ext cx="47595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E89ED5-0173-4F4C-84E9-FBF99F69A594}">
      <dsp:nvSpPr>
        <dsp:cNvPr id="0" name=""/>
        <dsp:cNvSpPr/>
      </dsp:nvSpPr>
      <dsp:spPr>
        <a:xfrm>
          <a:off x="0" y="3199747"/>
          <a:ext cx="4759596" cy="1066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dirty="0">
              <a:solidFill>
                <a:srgbClr val="000000"/>
              </a:solidFill>
              <a:latin typeface="Aptos"/>
              <a:ea typeface="Calibri"/>
              <a:cs typeface="Arial"/>
            </a:rPr>
            <a:t>Fake vapes can contain</a:t>
          </a:r>
          <a:r>
            <a:rPr lang="en-GB" sz="1800" kern="1200" dirty="0">
              <a:latin typeface="Aptos"/>
              <a:ea typeface="Calibri"/>
              <a:cs typeface="Arial"/>
            </a:rPr>
            <a:t> high nicotine levels.</a:t>
          </a:r>
          <a:endParaRPr lang="en-GB" sz="1800" kern="1200" dirty="0">
            <a:latin typeface="Aptos"/>
            <a:ea typeface="Calibri"/>
            <a:cs typeface="Calibri"/>
          </a:endParaRPr>
        </a:p>
      </dsp:txBody>
      <dsp:txXfrm>
        <a:off x="0" y="3199747"/>
        <a:ext cx="4759596" cy="1066365"/>
      </dsp:txXfrm>
    </dsp:sp>
    <dsp:sp modelId="{24459D2D-DECB-4BB5-AE4E-D90FB14FEA49}">
      <dsp:nvSpPr>
        <dsp:cNvPr id="0" name=""/>
        <dsp:cNvSpPr/>
      </dsp:nvSpPr>
      <dsp:spPr>
        <a:xfrm>
          <a:off x="0" y="4266113"/>
          <a:ext cx="47595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9014FF-BDC1-45DC-8603-6491F6CCAA0D}">
      <dsp:nvSpPr>
        <dsp:cNvPr id="0" name=""/>
        <dsp:cNvSpPr/>
      </dsp:nvSpPr>
      <dsp:spPr>
        <a:xfrm>
          <a:off x="0" y="4266113"/>
          <a:ext cx="4759596" cy="1066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dirty="0">
              <a:latin typeface="Aptos"/>
              <a:ea typeface="Calibri"/>
              <a:cs typeface="Arial"/>
            </a:rPr>
            <a:t>Over 6,000 fake vapes were seized in Glasgow in 2024 and 1.9 million across the UK.</a:t>
          </a:r>
        </a:p>
      </dsp:txBody>
      <dsp:txXfrm>
        <a:off x="0" y="4266113"/>
        <a:ext cx="4759596" cy="106636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35E8D-1970-514E-B141-F5D92C022D2B}" type="datetimeFigureOut">
              <a:rPr lang="en-US" smtClean="0"/>
              <a:t>9/12/25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3DB98F-6C2B-4949-B3FD-B1FAAD83D033}" type="slidenum">
              <a:rPr lang="en-US" smtClean="0"/>
              <a:t>‹#›</a:t>
            </a:fld>
            <a:endParaRPr lang="en-US"/>
          </a:p>
        </p:txBody>
      </p:sp>
    </p:spTree>
    <p:extLst>
      <p:ext uri="{BB962C8B-B14F-4D97-AF65-F5344CB8AC3E}">
        <p14:creationId xmlns:p14="http://schemas.microsoft.com/office/powerpoint/2010/main" val="29370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ov.scot/collections/scottish-schools-adolescent-lifestyle-and-substance-use-survey-salsu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ashscotland.org.uk/wp-content/uploads/2024/06/Smoking-and-vaping-statistics-factsheet_June_2024.pdf" TargetMode="External"/><Relationship Id="rId4" Type="http://schemas.openxmlformats.org/officeDocument/2006/relationships/hyperlink" Target="https://www.gov.scot/publications/health-and-wellbeing-census-scotland-2021-22/pages/substance-us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ov.scot/collections/scottish-schools-adolescent-lifestyle-and-substance-use-survey-salsus/"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ashscotland.org.uk/wp-content/uploads/2024/06/Smoking-and-vaping-statistics-factsheet_June_2024.pdf" TargetMode="External"/><Relationship Id="rId4" Type="http://schemas.openxmlformats.org/officeDocument/2006/relationships/hyperlink" Target="https://www.gov.scot/publications/health-and-wellbeing-census-scotland-2021-22/pages/substance-us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gov.scot/collections/scottish-schools-adolescent-lifestyle-and-substance-use-survey-salsus/"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ashscotland.org.uk/wp-content/uploads/2024/06/Smoking-and-vaping-statistics-factsheet_June_2024.pdf" TargetMode="External"/><Relationship Id="rId4" Type="http://schemas.openxmlformats.org/officeDocument/2006/relationships/hyperlink" Target="https://www.gov.scot/publications/health-and-wellbeing-census-scotland-2021-22/pages/substance-us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bills.parliament.uk/bills/3879"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gov.scot/publications/tobacco-vaping-framework-roadmap-2034/pages/5/"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forms.office.com/"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surveymonkey.c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ublichealthscotland.scot/news/2024/march/calls-for-action-on-stopping-tobacco-smoking-and-youth-vaping/?utm_source=chatgpt.com"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gov.scot/publications/vaping-youth-perceptions-attitudes-evidence-briefing/pages/4/?utm_source=chatgpt.com" TargetMode="External"/><Relationship Id="rId4" Type="http://schemas.openxmlformats.org/officeDocument/2006/relationships/hyperlink" Target="https://ashscotland.org.uk/get-support/working-with-young-people/young-people-vaping/?utm_source=chatgpt.com"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gov.scot/collections/scottish-schools-adolescent-lifestyle-and-substance-use-survey-salsu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ashscotland.org.uk/wp-content/uploads/2024/06/Smoking-and-vaping-statistics-factsheet_June_2024.pdf" TargetMode="External"/><Relationship Id="rId4" Type="http://schemas.openxmlformats.org/officeDocument/2006/relationships/hyperlink" Target="https://www.gov.scot/publications/health-and-wellbeing-census-scotland-2021-22/pages/substance-us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ews.sky.com/climat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ashscotland.org.uk/wp-content/uploads/2024/06/Smoking-and-vaping-statistics-factsheet_June_2024.pdf"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nationaltradingstandards.uk/news/millions-of-illicit-vapes-and-tobacco-products-seized-by-trading-standards/"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knowthescore.info/drug/synthetic-cannabinoids/?streetname=spice" TargetMode="External"/><Relationship Id="rId4" Type="http://schemas.openxmlformats.org/officeDocument/2006/relationships/hyperlink" Target="https://www.bath.ac.uk/announcements/english-school-children-unwittingly-smoking-spice-spiked-vapes-finds-university-of-bath/"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bbc.co.uk/programmes/p0js8g2j"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ashscotland.org.uk/briefing/nicotine-pouches/"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bbc.co.uk/sport/football/articles/c100p6572n4o"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ur01.safelinks.protection.outlook.com/?url=https%3A%2F%2Fwww.nhsggc.scot%2Fyour-health%2Fquit-your-way%2Fquit-your-way-youth%2F&amp;data=05%7C02%7Cailsa%40talkabouttrust.org%7C3aec4726526649b6b15308dd8ca8b72e%7Cbd6b2b15beb6435991c67a164a4a0e4f%7C0%7C0%7C638821378463215545%7CUnknown%7CTWFpbGZsb3d8eyJFbXB0eU1hcGkiOnRydWUsIlYiOiIwLjAuMDAwMCIsIlAiOiJXaW4zMiIsIkFOIjoiTWFpbCIsIldUIjoyfQ%3D%3D%7C0%7C%7C%7C&amp;sdata=ptyvcg3TWB%2FcI3hHHmFL7vD31nJP%2Bw8TeT%2FvSLDWzAw%3D&amp;reserved=0"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eur01.safelinks.protection.outlook.com/?url=https%3A%2F%2Fwww.nhsinform.scot%2Fcampaigns%2Fvaping%2F&amp;data=05%7C02%7Cailsa%40talkabouttrust.org%7C3aec4726526649b6b15308dd8ca8b72e%7Cbd6b2b15beb6435991c67a164a4a0e4f%7C0%7C0%7C638821378463276679%7CUnknown%7CTWFpbGZsb3d8eyJFbXB0eU1hcGkiOnRydWUsIlYiOiIwLjAuMDAwMCIsIlAiOiJXaW4zMiIsIkFOIjoiTWFpbCIsIldUIjoyfQ%3D%3D%7C0%7C%7C%7C&amp;sdata=hn5ngUnx%2BqTAAGJb4OB5SNeYtcSn3TgWkZtOoTO2JXo%3D&amp;reserved=0" TargetMode="External"/><Relationship Id="rId4" Type="http://schemas.openxmlformats.org/officeDocument/2006/relationships/hyperlink" Target="https://eur01.safelinks.protection.outlook.com/?url=https%3A%2F%2Fwww.nhsggc.scot%2Fdownloads%2Fyoung-people-and-vaping-briefing-paper%2F&amp;data=05%7C02%7Cailsa%40talkabouttrust.org%7C3aec4726526649b6b15308dd8ca8b72e%7Cbd6b2b15beb6435991c67a164a4a0e4f%7C0%7C0%7C638821378463244695%7CUnknown%7CTWFpbGZsb3d8eyJFbXB0eU1hcGkiOnRydWUsIlYiOiIwLjAuMDAwMCIsIlAiOiJXaW4zMiIsIkFOIjoiTWFpbCIsIldUIjoyfQ%3D%3D%7C0%7C%7C%7C&amp;sdata=BDuJOAc3qTOGfceJTZuRysV3aWjPmxFxBMU4%2Fl9eGJ8%3D&amp;reserved=0"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D1E24-C5EF-9F7B-E9FE-D51BB3648444}"/>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9EF36BA-5B35-5C16-2204-A6931AF99ED2}"/>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663BD7CA-A58B-E554-7C68-E0BC040043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Summary of Curriculum for Excellence Experiences &amp; Outcomes</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ptos" panose="020B0004020202020204" pitchFamily="34" charset="0"/>
              </a:rPr>
              <a:t>I am developing a range of skills which can support decision making about substance use. I can demonstrate strategies for making informed choices to maintain and improve my health and wellbeing and can apply these in situations that may be stressful or challenging or involve peer pressure. </a:t>
            </a:r>
            <a:r>
              <a:rPr lang="en-GB" sz="1800" b="1" i="0">
                <a:solidFill>
                  <a:srgbClr val="000000"/>
                </a:solidFill>
                <a:effectLst/>
                <a:latin typeface="Aptos" panose="020B0004020202020204" pitchFamily="34" charset="0"/>
              </a:rPr>
              <a:t>HWB 4-40a</a:t>
            </a:r>
            <a:r>
              <a:rPr lang="en-GB" sz="1800" b="0" i="0">
                <a:solidFill>
                  <a:srgbClr val="000000"/>
                </a:solidFill>
                <a:effectLst/>
                <a:latin typeface="Aptos" panose="020B0004020202020204" pitchFamily="34" charset="0"/>
              </a:rPr>
              <a:t> </a:t>
            </a:r>
          </a:p>
          <a:p>
            <a:pPr algn="l" rtl="0" fontAlgn="base">
              <a:lnSpc>
                <a:spcPts val="1350"/>
              </a:lnSpc>
              <a:buNone/>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ptos" panose="020B0004020202020204" pitchFamily="34" charset="0"/>
              </a:rPr>
              <a:t>I understand the </a:t>
            </a:r>
            <a:r>
              <a:rPr lang="en-GB" sz="1800" b="1" i="0">
                <a:solidFill>
                  <a:srgbClr val="000000"/>
                </a:solidFill>
                <a:effectLst/>
                <a:latin typeface="Aptos" panose="020B0004020202020204" pitchFamily="34" charset="0"/>
              </a:rPr>
              <a:t>local, national</a:t>
            </a:r>
            <a:r>
              <a:rPr lang="en-GB" sz="1800" b="0" i="0">
                <a:solidFill>
                  <a:srgbClr val="000000"/>
                </a:solidFill>
                <a:effectLst/>
                <a:latin typeface="Aptos" panose="020B0004020202020204" pitchFamily="34" charset="0"/>
              </a:rPr>
              <a:t> and international impact of substance misuse. </a:t>
            </a:r>
            <a:r>
              <a:rPr lang="en-GB" sz="1800" b="1" i="0">
                <a:solidFill>
                  <a:srgbClr val="000000"/>
                </a:solidFill>
                <a:effectLst/>
                <a:latin typeface="Aptos" panose="020B0004020202020204" pitchFamily="34" charset="0"/>
              </a:rPr>
              <a:t>HWB 4-43c</a:t>
            </a:r>
            <a:r>
              <a:rPr lang="en-GB" sz="1800" b="0" i="0">
                <a:solidFill>
                  <a:srgbClr val="000000"/>
                </a:solidFill>
                <a:effectLst/>
                <a:latin typeface="Aptos" panose="020B0004020202020204" pitchFamily="34" charset="0"/>
              </a:rPr>
              <a:t> </a:t>
            </a:r>
          </a:p>
          <a:p>
            <a:pPr algn="l" rtl="0" fontAlgn="base">
              <a:lnSpc>
                <a:spcPts val="1350"/>
              </a:lnSpc>
              <a:buNone/>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ptos" panose="020B0004020202020204" pitchFamily="34" charset="0"/>
              </a:rPr>
              <a:t>I understand the positive effects that some substances have on the mind and body, but I am also aware of the negative and serious physical, mental, emotional, social and legal consequences of substances </a:t>
            </a:r>
            <a:r>
              <a:rPr lang="en-GB" sz="1800" b="1" i="0">
                <a:solidFill>
                  <a:srgbClr val="000000"/>
                </a:solidFill>
                <a:effectLst/>
                <a:latin typeface="Aptos" panose="020B0004020202020204" pitchFamily="34" charset="0"/>
              </a:rPr>
              <a:t>HWB 4-38a</a:t>
            </a:r>
            <a:r>
              <a:rPr lang="en-GB" sz="1800" b="0" i="0">
                <a:solidFill>
                  <a:srgbClr val="000000"/>
                </a:solidFill>
                <a:effectLst/>
                <a:latin typeface="Aptos" panose="020B0004020202020204" pitchFamily="34" charset="0"/>
              </a:rPr>
              <a:t> </a:t>
            </a:r>
          </a:p>
          <a:p>
            <a:pPr algn="l" rtl="0" fontAlgn="base">
              <a:lnSpc>
                <a:spcPts val="1350"/>
              </a:lnSpc>
              <a:buNone/>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ptos" panose="020B0004020202020204" pitchFamily="34" charset="0"/>
              </a:rPr>
              <a:t>After accessing options and the consequences of my decisions, I can identify safe and unsafe behaviours and actions.</a:t>
            </a:r>
            <a:r>
              <a:rPr lang="en-GB" sz="1800" b="1" i="0">
                <a:solidFill>
                  <a:srgbClr val="000000"/>
                </a:solidFill>
                <a:effectLst/>
                <a:latin typeface="Aptos" panose="020B0004020202020204" pitchFamily="34" charset="0"/>
              </a:rPr>
              <a:t> HWB 4-41a</a:t>
            </a:r>
            <a:r>
              <a:rPr lang="en-GB" sz="1800" b="0" i="0">
                <a:solidFill>
                  <a:srgbClr val="000000"/>
                </a:solidFill>
                <a:effectLst/>
                <a:latin typeface="Aptos" panose="020B0004020202020204" pitchFamily="34" charset="0"/>
              </a:rPr>
              <a:t> </a:t>
            </a:r>
          </a:p>
          <a:p>
            <a:pPr algn="l" rtl="0" fontAlgn="base">
              <a:lnSpc>
                <a:spcPts val="1350"/>
              </a:lnSpc>
              <a:buNone/>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ptos" panose="020B0004020202020204" pitchFamily="34" charset="0"/>
              </a:rPr>
              <a:t>I can develop my understanding of the interaction between humans and the environment by describing and assessing the impact of human activity on an area. </a:t>
            </a:r>
            <a:r>
              <a:rPr lang="en-GB" sz="1800" b="1" i="0">
                <a:solidFill>
                  <a:srgbClr val="000000"/>
                </a:solidFill>
                <a:effectLst/>
                <a:latin typeface="Aptos" panose="020B0004020202020204" pitchFamily="34" charset="0"/>
              </a:rPr>
              <a:t>SOC 4-10a</a:t>
            </a:r>
            <a:r>
              <a:rPr lang="en-GB" sz="1800" b="0" i="0">
                <a:solidFill>
                  <a:srgbClr val="000000"/>
                </a:solidFill>
                <a:effectLst/>
                <a:latin typeface="Aptos" panose="020B0004020202020204" pitchFamily="34" charset="0"/>
              </a:rPr>
              <a:t> </a:t>
            </a:r>
          </a:p>
          <a:p>
            <a:pPr algn="l" rtl="0" fontAlgn="base">
              <a:lnSpc>
                <a:spcPts val="1350"/>
              </a:lnSpc>
              <a:buNone/>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ptos" panose="020B0004020202020204" pitchFamily="34" charset="0"/>
              </a:rPr>
              <a:t>Through investigation, I can explain how images of substance use, and misuse can influence people’s behaviour. </a:t>
            </a:r>
            <a:r>
              <a:rPr lang="en-GB" sz="1800" b="1" i="0">
                <a:solidFill>
                  <a:srgbClr val="000000"/>
                </a:solidFill>
                <a:effectLst/>
                <a:latin typeface="Aptos" panose="020B0004020202020204" pitchFamily="34" charset="0"/>
              </a:rPr>
              <a:t>HWB 4-39a</a:t>
            </a:r>
            <a:r>
              <a:rPr lang="en-GB" sz="1800" b="0" i="0">
                <a:solidFill>
                  <a:srgbClr val="000000"/>
                </a:solidFill>
                <a:effectLst/>
                <a:latin typeface="Aptos" panose="020B0004020202020204" pitchFamily="34" charset="0"/>
              </a:rPr>
              <a:t> </a:t>
            </a:r>
          </a:p>
          <a:p>
            <a:pPr algn="l" rtl="0" fontAlgn="base">
              <a:lnSpc>
                <a:spcPts val="1350"/>
              </a:lnSpc>
              <a:buNone/>
            </a:pP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0" i="0">
                <a:solidFill>
                  <a:srgbClr val="000000"/>
                </a:solidFill>
                <a:effectLst/>
                <a:latin typeface="Aptos" panose="020B0004020202020204" pitchFamily="34" charset="0"/>
              </a:rPr>
              <a:t>I know how to access information and support for substance-related issues. </a:t>
            </a:r>
            <a:r>
              <a:rPr lang="en-GB" sz="1800" b="1" i="0">
                <a:solidFill>
                  <a:srgbClr val="000000"/>
                </a:solidFill>
                <a:effectLst/>
                <a:latin typeface="Aptos" panose="020B0004020202020204" pitchFamily="34" charset="0"/>
              </a:rPr>
              <a:t>HWB 4-40b</a:t>
            </a:r>
            <a:r>
              <a:rPr lang="en-GB" sz="1800" b="0" i="0">
                <a:solidFill>
                  <a:srgbClr val="000000"/>
                </a:solidFill>
                <a:effectLst/>
                <a:latin typeface="Aptos" panose="020B0004020202020204" pitchFamily="34" charset="0"/>
              </a:rPr>
              <a:t> </a:t>
            </a:r>
          </a:p>
          <a:p>
            <a:pPr>
              <a:lnSpc>
                <a:spcPct val="115000"/>
              </a:lnSpc>
              <a:spcAft>
                <a:spcPts val="800"/>
              </a:spcAft>
            </a:pPr>
            <a:endParaRPr lang="en-GB" sz="1800" b="1" kern="100">
              <a:cs typeface="Calibri"/>
            </a:endParaRPr>
          </a:p>
        </p:txBody>
      </p:sp>
      <p:sp>
        <p:nvSpPr>
          <p:cNvPr id="15364" name="Slide Number Placeholder 3">
            <a:extLst>
              <a:ext uri="{FF2B5EF4-FFF2-40B4-BE49-F238E27FC236}">
                <a16:creationId xmlns:a16="http://schemas.microsoft.com/office/drawing/2014/main" id="{1ED9FE9D-FCDF-674A-3E63-09BA7F95F4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MS PGothic" panose="020B0600070205080204" pitchFamily="34" charset="-128"/>
              </a:defRPr>
            </a:lvl1pPr>
            <a:lvl2pPr marL="742950" indent="-285750">
              <a:spcBef>
                <a:spcPct val="30000"/>
              </a:spcBef>
              <a:defRPr sz="1200">
                <a:solidFill>
                  <a:schemeClr val="tx1"/>
                </a:solidFill>
                <a:latin typeface="Times" pitchFamily="2" charset="0"/>
                <a:ea typeface="MS PGothic" panose="020B0600070205080204" pitchFamily="34" charset="-128"/>
              </a:defRPr>
            </a:lvl2pPr>
            <a:lvl3pPr marL="1143000" indent="-228600">
              <a:spcBef>
                <a:spcPct val="30000"/>
              </a:spcBef>
              <a:defRPr sz="1200">
                <a:solidFill>
                  <a:schemeClr val="tx1"/>
                </a:solidFill>
                <a:latin typeface="Times" pitchFamily="2" charset="0"/>
                <a:ea typeface="MS PGothic" panose="020B0600070205080204" pitchFamily="34" charset="-128"/>
              </a:defRPr>
            </a:lvl3pPr>
            <a:lvl4pPr marL="1600200" indent="-228600">
              <a:spcBef>
                <a:spcPct val="30000"/>
              </a:spcBef>
              <a:defRPr sz="1200">
                <a:solidFill>
                  <a:schemeClr val="tx1"/>
                </a:solidFill>
                <a:latin typeface="Times" pitchFamily="2" charset="0"/>
                <a:ea typeface="MS PGothic" panose="020B0600070205080204" pitchFamily="34" charset="-128"/>
              </a:defRPr>
            </a:lvl4pPr>
            <a:lvl5pPr marL="2057400" indent="-228600">
              <a:spcBef>
                <a:spcPct val="30000"/>
              </a:spcBef>
              <a:defRPr sz="1200">
                <a:solidFill>
                  <a:schemeClr val="tx1"/>
                </a:solidFill>
                <a:latin typeface="Times" pitchFamily="2"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9pPr>
          </a:lstStyle>
          <a:p>
            <a:pPr>
              <a:spcBef>
                <a:spcPct val="0"/>
              </a:spcBef>
            </a:pPr>
            <a:fld id="{E8352466-ED9E-6241-8FB4-582E8A116C0B}"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120431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2F369-1027-F097-CB6B-31CA4F453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919F3-F4A2-8155-5F0F-F5298E4E4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DFF7B-3773-D934-FAF9-A50EE5688DC8}"/>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Slide 7</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a:t>
            </a:r>
            <a:r>
              <a:rPr lang="en-GB" sz="1800" b="0" i="0">
                <a:solidFill>
                  <a:srgbClr val="000000"/>
                </a:solidFill>
                <a:effectLst/>
                <a:latin typeface="Aptos" panose="020B0004020202020204" pitchFamily="34" charset="0"/>
              </a:rPr>
              <a:t> Vaping True OR False </a:t>
            </a:r>
          </a:p>
          <a:p>
            <a:pPr algn="l" rtl="0" fontAlgn="base">
              <a:lnSpc>
                <a:spcPts val="1564"/>
              </a:lnSpc>
              <a:spcAft>
                <a:spcPts val="800"/>
              </a:spcAft>
              <a:buNone/>
            </a:pPr>
            <a:r>
              <a:rPr lang="en-GB" sz="1800" b="0" i="0">
                <a:solidFill>
                  <a:srgbClr val="000000"/>
                </a:solidFill>
                <a:effectLst/>
                <a:latin typeface="Aptos" panose="020B0004020202020204" pitchFamily="34" charset="0"/>
              </a:rPr>
              <a:t>This activity can be facilitated as a whole class activity, without need for printing, by using the slides.  It could also be delivered with movement where young people can be invited to cross the circle if they believe statement to be True.  Or each side of the room could be allocated True OR False status with young people moving to the side they feel is the correct answer.  To facilitate for individuals or in small groups pupils can be provided with statements to sort into True OR False.  Each group placing statements to Left for True OR Right for False.    </a:t>
            </a:r>
          </a:p>
          <a:p>
            <a:pPr algn="l" rtl="0" fontAlgn="base">
              <a:lnSpc>
                <a:spcPts val="1564"/>
              </a:lnSpc>
              <a:buFont typeface="+mj-lt"/>
              <a:buNone/>
            </a:pPr>
            <a:r>
              <a:rPr lang="en-GB" sz="1800" b="0" i="0">
                <a:solidFill>
                  <a:srgbClr val="000000"/>
                </a:solidFill>
                <a:effectLst/>
                <a:latin typeface="Aptos" panose="020B0004020202020204" pitchFamily="34" charset="0"/>
              </a:rPr>
              <a:t>Talk over answers as a full class whilst holding space for further discussion.  </a:t>
            </a:r>
          </a:p>
          <a:p>
            <a:pPr algn="l" rtl="0" fontAlgn="base">
              <a:lnSpc>
                <a:spcPts val="1564"/>
              </a:lnSpc>
              <a:buFont typeface="+mj-lt"/>
              <a:buNone/>
            </a:pPr>
            <a:endParaRPr lang="en-GB" sz="1800"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Vaping True OR False Statements</a:t>
            </a:r>
            <a:r>
              <a:rPr lang="en-GB" sz="18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harm a person’s lungs.”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 vape has around 2% nicotine”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is just water vapor, so it’s safe.”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"There are illegal chemicals in UK vapes.”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"Vapes are not risk-free, they contain nicotine (a stimulant) which is addictive and can harm young people health"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 vapes is safe for young people.”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increases the risk of harm from other substances in the future.”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help adults who smoke to quit.”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"While some adults use vaping as a smoking cessation tool, studies show that most young people who vape have never smoked.”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"Nicotine raises blood pressure and can cause feelings of anxiety” TRUE</a:t>
            </a:r>
            <a:endParaRPr lang="en-GB" sz="1800"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5A3FC131-427B-EEEC-BA42-DADBA43D895F}"/>
              </a:ext>
            </a:extLst>
          </p:cNvPr>
          <p:cNvSpPr>
            <a:spLocks noGrp="1"/>
          </p:cNvSpPr>
          <p:nvPr>
            <p:ph type="sldNum" sz="quarter" idx="5"/>
          </p:nvPr>
        </p:nvSpPr>
        <p:spPr/>
        <p:txBody>
          <a:bodyPr/>
          <a:lstStyle/>
          <a:p>
            <a:fld id="{713DB98F-6C2B-4949-B3FD-B1FAAD83D033}" type="slidenum">
              <a:rPr lang="en-US" smtClean="0"/>
              <a:t>10</a:t>
            </a:fld>
            <a:endParaRPr lang="en-US"/>
          </a:p>
        </p:txBody>
      </p:sp>
    </p:spTree>
    <p:extLst>
      <p:ext uri="{BB962C8B-B14F-4D97-AF65-F5344CB8AC3E}">
        <p14:creationId xmlns:p14="http://schemas.microsoft.com/office/powerpoint/2010/main" val="1674532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EC16F-2BE9-31D7-6325-FAB848CAD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26BA7-7D3B-079C-1D9E-5925E9EBA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C26C6-8167-EE14-EFA4-1550AD39C06A}"/>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Slide 7</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a:t>
            </a:r>
            <a:r>
              <a:rPr lang="en-GB" sz="1800" b="0" i="0">
                <a:solidFill>
                  <a:srgbClr val="000000"/>
                </a:solidFill>
                <a:effectLst/>
                <a:latin typeface="Aptos" panose="020B0004020202020204" pitchFamily="34" charset="0"/>
              </a:rPr>
              <a:t> Vaping True OR False </a:t>
            </a:r>
          </a:p>
          <a:p>
            <a:pPr algn="l" rtl="0" fontAlgn="base">
              <a:lnSpc>
                <a:spcPts val="1564"/>
              </a:lnSpc>
              <a:spcAft>
                <a:spcPts val="800"/>
              </a:spcAft>
              <a:buNone/>
            </a:pPr>
            <a:r>
              <a:rPr lang="en-GB" sz="1800" b="0" i="0">
                <a:solidFill>
                  <a:srgbClr val="000000"/>
                </a:solidFill>
                <a:effectLst/>
                <a:latin typeface="Aptos" panose="020B0004020202020204" pitchFamily="34" charset="0"/>
              </a:rPr>
              <a:t>This activity can be facilitated as a whole class activity, without need for printing, by using the slides.  It could also be delivered with movement where young people can be invited to cross the circle if they believe statement to be True.  Or each side of the room could be allocated True OR False status with young people moving to the side they feel is the correct answer.  To facilitate for individuals or in small groups pupils can be provided with statements to sort into True OR False.  Each group placing statements to Left for True OR Right for False.    </a:t>
            </a:r>
          </a:p>
          <a:p>
            <a:pPr algn="l" rtl="0" fontAlgn="base">
              <a:lnSpc>
                <a:spcPts val="1564"/>
              </a:lnSpc>
              <a:buFont typeface="+mj-lt"/>
              <a:buNone/>
            </a:pPr>
            <a:r>
              <a:rPr lang="en-GB" sz="1800" b="0" i="0">
                <a:solidFill>
                  <a:srgbClr val="000000"/>
                </a:solidFill>
                <a:effectLst/>
                <a:latin typeface="Aptos" panose="020B0004020202020204" pitchFamily="34" charset="0"/>
              </a:rPr>
              <a:t>Talk over answers as a full class whilst holding space for further discussion.  </a:t>
            </a:r>
          </a:p>
          <a:p>
            <a:pPr algn="l" rtl="0" fontAlgn="base">
              <a:lnSpc>
                <a:spcPts val="1564"/>
              </a:lnSpc>
              <a:buFont typeface="+mj-lt"/>
              <a:buNone/>
            </a:pPr>
            <a:endParaRPr lang="en-GB" sz="1800"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Vaping True OR False Statements</a:t>
            </a:r>
            <a:r>
              <a:rPr lang="en-GB" sz="18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harm a person’s lungs.”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 vape has around 2% nicotine”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is just water vapor, so it’s safe.”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"There are illegal chemicals in UK vapes.”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"Vapes are not risk-free, they contain nicotine (a stimulant) which is addictive and can harm young people health"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 vapes is safe for young people.”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increases the risk of harm from other substances in the future.”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help adults who smoke to quit.”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"While some adults use vaping as a smoking cessation tool, studies show that most young people who vape have never smoked.”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"Nicotine raises blood pressure and can cause feelings of anxiety” TRUE</a:t>
            </a:r>
            <a:endParaRPr lang="en-GB" sz="1800"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BE9F41F6-29A7-CE63-4CD0-7D13C0E93BD8}"/>
              </a:ext>
            </a:extLst>
          </p:cNvPr>
          <p:cNvSpPr>
            <a:spLocks noGrp="1"/>
          </p:cNvSpPr>
          <p:nvPr>
            <p:ph type="sldNum" sz="quarter" idx="5"/>
          </p:nvPr>
        </p:nvSpPr>
        <p:spPr/>
        <p:txBody>
          <a:bodyPr/>
          <a:lstStyle/>
          <a:p>
            <a:fld id="{713DB98F-6C2B-4949-B3FD-B1FAAD83D033}" type="slidenum">
              <a:rPr lang="en-US" smtClean="0"/>
              <a:t>11</a:t>
            </a:fld>
            <a:endParaRPr lang="en-US"/>
          </a:p>
        </p:txBody>
      </p:sp>
    </p:spTree>
    <p:extLst>
      <p:ext uri="{BB962C8B-B14F-4D97-AF65-F5344CB8AC3E}">
        <p14:creationId xmlns:p14="http://schemas.microsoft.com/office/powerpoint/2010/main" val="172447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0AAF6-FF1B-965B-5C08-A18F1437F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27CB2-E325-7B9F-A156-1A7C104B2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D7350D-7A75-3F39-F514-DFADD54993CB}"/>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Slide 7</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a:t>
            </a:r>
            <a:r>
              <a:rPr lang="en-GB" sz="1800" b="0" i="0">
                <a:solidFill>
                  <a:srgbClr val="000000"/>
                </a:solidFill>
                <a:effectLst/>
                <a:latin typeface="Aptos" panose="020B0004020202020204" pitchFamily="34" charset="0"/>
              </a:rPr>
              <a:t> Vaping True OR False </a:t>
            </a:r>
          </a:p>
          <a:p>
            <a:pPr algn="l" rtl="0" fontAlgn="base">
              <a:lnSpc>
                <a:spcPts val="1564"/>
              </a:lnSpc>
              <a:spcAft>
                <a:spcPts val="800"/>
              </a:spcAft>
              <a:buNone/>
            </a:pPr>
            <a:r>
              <a:rPr lang="en-GB" sz="1800" b="0" i="0">
                <a:solidFill>
                  <a:srgbClr val="000000"/>
                </a:solidFill>
                <a:effectLst/>
                <a:latin typeface="Aptos" panose="020B0004020202020204" pitchFamily="34" charset="0"/>
              </a:rPr>
              <a:t>This activity can be facilitated as a whole class activity, without need for printing, by using the slides.  It could also be delivered with movement where young people can be invited to cross the circle if they believe statement to be True.  Or each side of the room could be allocated True OR False status with young people moving to the side they feel is the correct answer.  To facilitate for individuals or in small groups pupils can be provided with statements to sort into True OR False.  Each group placing statements to Left for True OR Right for False.    </a:t>
            </a:r>
          </a:p>
          <a:p>
            <a:pPr algn="l" rtl="0" fontAlgn="base">
              <a:lnSpc>
                <a:spcPts val="1564"/>
              </a:lnSpc>
              <a:buFont typeface="+mj-lt"/>
              <a:buNone/>
            </a:pPr>
            <a:r>
              <a:rPr lang="en-GB" sz="1800" b="0" i="0">
                <a:solidFill>
                  <a:srgbClr val="000000"/>
                </a:solidFill>
                <a:effectLst/>
                <a:latin typeface="Aptos" panose="020B0004020202020204" pitchFamily="34" charset="0"/>
              </a:rPr>
              <a:t>Talk over answers as a full class whilst holding space for further discussion.  </a:t>
            </a:r>
          </a:p>
          <a:p>
            <a:pPr algn="l" rtl="0" fontAlgn="base">
              <a:lnSpc>
                <a:spcPts val="1564"/>
              </a:lnSpc>
              <a:buFont typeface="+mj-lt"/>
              <a:buNone/>
            </a:pPr>
            <a:endParaRPr lang="en-GB" sz="1800"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Vaping True OR False Statements</a:t>
            </a:r>
            <a:r>
              <a:rPr lang="en-GB" sz="18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harm a person’s lungs.”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 vape has around 2% nicotine”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is just water vapor, so it’s safe.”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"There are illegal chemicals in UK vapes.”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"Vapes are not risk-free, they contain nicotine (a stimulant) which is addictive and can harm young people health"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 vapes is safe for young people.”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increases the risk of harm from other substances in the future.”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help adults who smoke to quit.”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"While some adults use vaping as a smoking cessation tool, studies show that most young people who vape have never smoked.”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"Nicotine raises blood pressure and can cause feelings of anxiety” TRUE</a:t>
            </a:r>
            <a:endParaRPr lang="en-GB" sz="1800"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08562B15-2681-5EFD-9676-E274B1C9035C}"/>
              </a:ext>
            </a:extLst>
          </p:cNvPr>
          <p:cNvSpPr>
            <a:spLocks noGrp="1"/>
          </p:cNvSpPr>
          <p:nvPr>
            <p:ph type="sldNum" sz="quarter" idx="5"/>
          </p:nvPr>
        </p:nvSpPr>
        <p:spPr/>
        <p:txBody>
          <a:bodyPr/>
          <a:lstStyle/>
          <a:p>
            <a:fld id="{713DB98F-6C2B-4949-B3FD-B1FAAD83D033}" type="slidenum">
              <a:rPr lang="en-US" smtClean="0"/>
              <a:t>12</a:t>
            </a:fld>
            <a:endParaRPr lang="en-US"/>
          </a:p>
        </p:txBody>
      </p:sp>
    </p:spTree>
    <p:extLst>
      <p:ext uri="{BB962C8B-B14F-4D97-AF65-F5344CB8AC3E}">
        <p14:creationId xmlns:p14="http://schemas.microsoft.com/office/powerpoint/2010/main" val="596881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89BC1-77F6-EC68-B72A-D17D15906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D4E87-2A1E-1FA8-479D-FA0D554CC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F4044-2392-9138-CB4F-74B7EF6D5BEA}"/>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Slide 7</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a:t>
            </a:r>
            <a:r>
              <a:rPr lang="en-GB" sz="1800" b="0" i="0">
                <a:solidFill>
                  <a:srgbClr val="000000"/>
                </a:solidFill>
                <a:effectLst/>
                <a:latin typeface="Aptos" panose="020B0004020202020204" pitchFamily="34" charset="0"/>
              </a:rPr>
              <a:t> Vaping True OR False </a:t>
            </a:r>
          </a:p>
          <a:p>
            <a:pPr algn="l" rtl="0" fontAlgn="base">
              <a:lnSpc>
                <a:spcPts val="1564"/>
              </a:lnSpc>
              <a:spcAft>
                <a:spcPts val="800"/>
              </a:spcAft>
              <a:buNone/>
            </a:pPr>
            <a:r>
              <a:rPr lang="en-GB" sz="1800" b="0" i="0">
                <a:solidFill>
                  <a:srgbClr val="000000"/>
                </a:solidFill>
                <a:effectLst/>
                <a:latin typeface="Aptos" panose="020B0004020202020204" pitchFamily="34" charset="0"/>
              </a:rPr>
              <a:t>This activity can be facilitated as a whole class activity, without need for printing, by using the slides.  It could also be delivered with movement where young people can be invited to cross the circle if they believe statement to be True.  Or each side of the room could be allocated True OR False status with young people moving to the side they feel is the correct answer.  To facilitate for individuals or in small groups pupils can be provided with statements to sort into True OR False.  Each group placing statements to Left for True OR Right for False.    </a:t>
            </a:r>
          </a:p>
          <a:p>
            <a:pPr algn="l" rtl="0" fontAlgn="base">
              <a:lnSpc>
                <a:spcPts val="1564"/>
              </a:lnSpc>
              <a:buFont typeface="+mj-lt"/>
              <a:buNone/>
            </a:pPr>
            <a:r>
              <a:rPr lang="en-GB" sz="1800" b="0" i="0">
                <a:solidFill>
                  <a:srgbClr val="000000"/>
                </a:solidFill>
                <a:effectLst/>
                <a:latin typeface="Aptos" panose="020B0004020202020204" pitchFamily="34" charset="0"/>
              </a:rPr>
              <a:t>Talk over answers as a full class whilst holding space for further discussion.  </a:t>
            </a:r>
          </a:p>
          <a:p>
            <a:pPr algn="l" rtl="0" fontAlgn="base">
              <a:lnSpc>
                <a:spcPts val="1564"/>
              </a:lnSpc>
              <a:buFont typeface="+mj-lt"/>
              <a:buNone/>
            </a:pPr>
            <a:endParaRPr lang="en-GB" sz="1800"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Vaping True OR False Statements</a:t>
            </a:r>
            <a:r>
              <a:rPr lang="en-GB" sz="18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harm a person’s lungs.”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 vape has around 2% nicotine”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is just water vapor, so it’s safe.”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"There are illegal chemicals in UK vapes.”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"Vapes are not risk-free, they contain nicotine (a stimulant) which is addictive and can harm young people health"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 vapes is safe for young people.”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increases the risk of harm from other substances in the future.”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help adults who smoke to quit.”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"While some adults use vaping as a smoking cessation tool, studies show that most young people who vape have never smoked.”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"Nicotine raises blood pressure and can cause feelings of anxiety” TRUE</a:t>
            </a:r>
            <a:endParaRPr lang="en-GB" sz="1800"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3D6EE03D-4224-284D-92F8-C5C12D9B1A4F}"/>
              </a:ext>
            </a:extLst>
          </p:cNvPr>
          <p:cNvSpPr>
            <a:spLocks noGrp="1"/>
          </p:cNvSpPr>
          <p:nvPr>
            <p:ph type="sldNum" sz="quarter" idx="5"/>
          </p:nvPr>
        </p:nvSpPr>
        <p:spPr/>
        <p:txBody>
          <a:bodyPr/>
          <a:lstStyle/>
          <a:p>
            <a:fld id="{713DB98F-6C2B-4949-B3FD-B1FAAD83D033}" type="slidenum">
              <a:rPr lang="en-US" smtClean="0"/>
              <a:t>13</a:t>
            </a:fld>
            <a:endParaRPr lang="en-US"/>
          </a:p>
        </p:txBody>
      </p:sp>
    </p:spTree>
    <p:extLst>
      <p:ext uri="{BB962C8B-B14F-4D97-AF65-F5344CB8AC3E}">
        <p14:creationId xmlns:p14="http://schemas.microsoft.com/office/powerpoint/2010/main" val="626855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ACA37-AA7A-B528-D726-CDFD71EE1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BE851-E874-C6C7-267B-06BF13B31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41A40-B54F-8A8F-8CA4-73A6308AF621}"/>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Slide 7</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a:t>
            </a:r>
            <a:r>
              <a:rPr lang="en-GB" sz="1800" b="0" i="0">
                <a:solidFill>
                  <a:srgbClr val="000000"/>
                </a:solidFill>
                <a:effectLst/>
                <a:latin typeface="Aptos" panose="020B0004020202020204" pitchFamily="34" charset="0"/>
              </a:rPr>
              <a:t> Vaping True OR False </a:t>
            </a:r>
          </a:p>
          <a:p>
            <a:pPr algn="l" rtl="0" fontAlgn="base">
              <a:lnSpc>
                <a:spcPts val="1564"/>
              </a:lnSpc>
              <a:spcAft>
                <a:spcPts val="800"/>
              </a:spcAft>
              <a:buNone/>
            </a:pPr>
            <a:r>
              <a:rPr lang="en-GB" sz="1800" b="0" i="0">
                <a:solidFill>
                  <a:srgbClr val="000000"/>
                </a:solidFill>
                <a:effectLst/>
                <a:latin typeface="Aptos" panose="020B0004020202020204" pitchFamily="34" charset="0"/>
              </a:rPr>
              <a:t>This activity can be facilitated as a whole class activity, without need for printing, by using the slides.  It could also be delivered with movement where young people can be invited to cross the circle if they believe statement to be True.  Or each side of the room could be allocated True OR False status with young people moving to the side they feel is the correct answer.  To facilitate for individuals or in small groups pupils can be provided with statements to sort into True OR False.  Each group placing statements to Left for True OR Right for False.    </a:t>
            </a:r>
          </a:p>
          <a:p>
            <a:pPr algn="l" rtl="0" fontAlgn="base">
              <a:lnSpc>
                <a:spcPts val="1564"/>
              </a:lnSpc>
              <a:buFont typeface="+mj-lt"/>
              <a:buNone/>
            </a:pPr>
            <a:r>
              <a:rPr lang="en-GB" sz="1800" b="0" i="0">
                <a:solidFill>
                  <a:srgbClr val="000000"/>
                </a:solidFill>
                <a:effectLst/>
                <a:latin typeface="Aptos" panose="020B0004020202020204" pitchFamily="34" charset="0"/>
              </a:rPr>
              <a:t>Talk over answers as a full class whilst holding space for further discussion.  </a:t>
            </a:r>
          </a:p>
          <a:p>
            <a:pPr algn="l" rtl="0" fontAlgn="base">
              <a:lnSpc>
                <a:spcPts val="1564"/>
              </a:lnSpc>
              <a:buFont typeface="+mj-lt"/>
              <a:buNone/>
            </a:pPr>
            <a:endParaRPr lang="en-GB" sz="1800"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Vaping True OR False Statements</a:t>
            </a:r>
            <a:r>
              <a:rPr lang="en-GB" sz="18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harm a person’s lungs.”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 vape has around 2% nicotine”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is just water vapor, so it’s safe.”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"There are illegal chemicals in UK vapes.”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"Vapes are not risk-free, they contain nicotine (a stimulant) which is addictive and can harm young people health"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 vapes is safe for young people.”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increases the risk of harm from other substances in the future.”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help adults who smoke to quit.”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"While some adults use vaping as a smoking cessation tool, studies show that most young people who vape have never smoked.”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"Nicotine raises blood pressure and can cause feelings of anxiety” TRUE</a:t>
            </a:r>
            <a:endParaRPr lang="en-GB" sz="1800"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2D589058-B215-4467-6C0C-80A8801F0635}"/>
              </a:ext>
            </a:extLst>
          </p:cNvPr>
          <p:cNvSpPr>
            <a:spLocks noGrp="1"/>
          </p:cNvSpPr>
          <p:nvPr>
            <p:ph type="sldNum" sz="quarter" idx="5"/>
          </p:nvPr>
        </p:nvSpPr>
        <p:spPr/>
        <p:txBody>
          <a:bodyPr/>
          <a:lstStyle/>
          <a:p>
            <a:fld id="{713DB98F-6C2B-4949-B3FD-B1FAAD83D033}" type="slidenum">
              <a:rPr lang="en-US" smtClean="0"/>
              <a:t>14</a:t>
            </a:fld>
            <a:endParaRPr lang="en-US"/>
          </a:p>
        </p:txBody>
      </p:sp>
    </p:spTree>
    <p:extLst>
      <p:ext uri="{BB962C8B-B14F-4D97-AF65-F5344CB8AC3E}">
        <p14:creationId xmlns:p14="http://schemas.microsoft.com/office/powerpoint/2010/main" val="2717586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422B2-0BA3-F5D8-82D9-58FA1F2E2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32036-7105-220B-7D6C-1826E27496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1BC21-EEB4-6F55-7DF3-8C1D40F8C6B5}"/>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Slide 7</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a:t>
            </a:r>
            <a:r>
              <a:rPr lang="en-GB" sz="1800" b="0" i="0">
                <a:solidFill>
                  <a:srgbClr val="000000"/>
                </a:solidFill>
                <a:effectLst/>
                <a:latin typeface="Aptos" panose="020B0004020202020204" pitchFamily="34" charset="0"/>
              </a:rPr>
              <a:t> Vaping True OR False </a:t>
            </a:r>
          </a:p>
          <a:p>
            <a:pPr algn="l" rtl="0" fontAlgn="base">
              <a:lnSpc>
                <a:spcPts val="1564"/>
              </a:lnSpc>
              <a:spcAft>
                <a:spcPts val="800"/>
              </a:spcAft>
              <a:buNone/>
            </a:pPr>
            <a:r>
              <a:rPr lang="en-GB" sz="1800" b="0" i="0">
                <a:solidFill>
                  <a:srgbClr val="000000"/>
                </a:solidFill>
                <a:effectLst/>
                <a:latin typeface="Aptos" panose="020B0004020202020204" pitchFamily="34" charset="0"/>
              </a:rPr>
              <a:t>This activity can be facilitated as a whole class activity, without need for printing, by using the slides.  It could also be delivered with movement where young people can be invited to cross the circle if they believe statement to be True.  Or each side of the room could be allocated True OR False status with young people moving to the side they feel is the correct answer.  To facilitate for individuals or in small groups pupils can be provided with statements to sort into True OR False.  Each group placing statements to Left for True OR Right for False.    </a:t>
            </a:r>
          </a:p>
          <a:p>
            <a:pPr algn="l" rtl="0" fontAlgn="base">
              <a:lnSpc>
                <a:spcPts val="1564"/>
              </a:lnSpc>
              <a:buFont typeface="+mj-lt"/>
              <a:buNone/>
            </a:pPr>
            <a:r>
              <a:rPr lang="en-GB" sz="1800" b="0" i="0">
                <a:solidFill>
                  <a:srgbClr val="000000"/>
                </a:solidFill>
                <a:effectLst/>
                <a:latin typeface="Aptos" panose="020B0004020202020204" pitchFamily="34" charset="0"/>
              </a:rPr>
              <a:t>Talk over answers as a full class whilst holding space for further discussion.  </a:t>
            </a:r>
          </a:p>
          <a:p>
            <a:pPr algn="l" rtl="0" fontAlgn="base">
              <a:lnSpc>
                <a:spcPts val="1564"/>
              </a:lnSpc>
              <a:buFont typeface="+mj-lt"/>
              <a:buNone/>
            </a:pPr>
            <a:endParaRPr lang="en-GB" sz="1800"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Vaping True OR False Statements</a:t>
            </a:r>
            <a:r>
              <a:rPr lang="en-GB" sz="18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harm a person’s lungs.”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 vape has around 2% nicotine”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is just water vapor, so it’s safe.”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"There are illegal chemicals in UK vapes.”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"Vapes are not risk-free, they contain nicotine (a stimulant) which is addictive and can harm young people health"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 vapes is safe for young people.”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increases the risk of harm from other substances in the future.”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help adults who smoke to quit.”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"While some adults use vaping as a smoking cessation tool, studies show that most young people who vape have never smoked.”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"Nicotine raises blood pressure and can cause feelings of anxiety” TRUE</a:t>
            </a:r>
            <a:endParaRPr lang="en-GB" sz="1800"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8716F5A9-7D0A-640C-2554-1FF0D6C12303}"/>
              </a:ext>
            </a:extLst>
          </p:cNvPr>
          <p:cNvSpPr>
            <a:spLocks noGrp="1"/>
          </p:cNvSpPr>
          <p:nvPr>
            <p:ph type="sldNum" sz="quarter" idx="5"/>
          </p:nvPr>
        </p:nvSpPr>
        <p:spPr/>
        <p:txBody>
          <a:bodyPr/>
          <a:lstStyle/>
          <a:p>
            <a:fld id="{713DB98F-6C2B-4949-B3FD-B1FAAD83D033}" type="slidenum">
              <a:rPr lang="en-US" smtClean="0"/>
              <a:t>15</a:t>
            </a:fld>
            <a:endParaRPr lang="en-US"/>
          </a:p>
        </p:txBody>
      </p:sp>
    </p:spTree>
    <p:extLst>
      <p:ext uri="{BB962C8B-B14F-4D97-AF65-F5344CB8AC3E}">
        <p14:creationId xmlns:p14="http://schemas.microsoft.com/office/powerpoint/2010/main" val="2988268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93168-0142-2C22-D14A-8F37A9C56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141DD-BDDE-9C3C-80C6-10FF8F532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3D66E-A8DE-3B63-A2D3-308F83E6B7CA}"/>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Slide 7</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a:t>
            </a:r>
            <a:r>
              <a:rPr lang="en-GB" sz="1800" b="0" i="0">
                <a:solidFill>
                  <a:srgbClr val="000000"/>
                </a:solidFill>
                <a:effectLst/>
                <a:latin typeface="Aptos" panose="020B0004020202020204" pitchFamily="34" charset="0"/>
              </a:rPr>
              <a:t> Vaping True OR False </a:t>
            </a:r>
          </a:p>
          <a:p>
            <a:pPr algn="l" rtl="0" fontAlgn="base">
              <a:lnSpc>
                <a:spcPts val="1564"/>
              </a:lnSpc>
              <a:spcAft>
                <a:spcPts val="800"/>
              </a:spcAft>
              <a:buNone/>
            </a:pPr>
            <a:r>
              <a:rPr lang="en-GB" sz="1800" b="0" i="0">
                <a:solidFill>
                  <a:srgbClr val="000000"/>
                </a:solidFill>
                <a:effectLst/>
                <a:latin typeface="Aptos" panose="020B0004020202020204" pitchFamily="34" charset="0"/>
              </a:rPr>
              <a:t>This activity can be facilitated as a whole class activity, without need for printing, by using the slides.  It could also be delivered with movement where young people can be invited to cross the circle if they believe statement to be True.  Or each side of the room could be allocated True OR False status with young people moving to the side they feel is the correct answer.  To facilitate for individuals or in small groups pupils can be provided with statements to sort into True OR False.  Each group placing statements to Left for True OR Right for False.    </a:t>
            </a:r>
          </a:p>
          <a:p>
            <a:pPr algn="l" rtl="0" fontAlgn="base">
              <a:lnSpc>
                <a:spcPts val="1564"/>
              </a:lnSpc>
              <a:buFont typeface="+mj-lt"/>
              <a:buNone/>
            </a:pPr>
            <a:r>
              <a:rPr lang="en-GB" sz="1800" b="0" i="0">
                <a:solidFill>
                  <a:srgbClr val="000000"/>
                </a:solidFill>
                <a:effectLst/>
                <a:latin typeface="Aptos" panose="020B0004020202020204" pitchFamily="34" charset="0"/>
              </a:rPr>
              <a:t>Talk over answers as a full class whilst holding space for further discussion.  </a:t>
            </a:r>
          </a:p>
          <a:p>
            <a:pPr algn="l" rtl="0" fontAlgn="base">
              <a:lnSpc>
                <a:spcPts val="1564"/>
              </a:lnSpc>
              <a:buFont typeface="+mj-lt"/>
              <a:buNone/>
            </a:pPr>
            <a:endParaRPr lang="en-GB" sz="1800"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Vaping True OR False Statements</a:t>
            </a:r>
            <a:r>
              <a:rPr lang="en-GB" sz="18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harm a person’s lungs.”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 vape has around 2% nicotine”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is just water vapor, so it’s safe.”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"There are illegal chemicals in UK vapes.”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"Vapes are not risk-free, they contain nicotine (a stimulant) which is addictive and can harm young people health"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 vapes is safe for young people.”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increases the risk of harm from other substances in the future.”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help adults who smoke to quit.”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"While some adults use vaping as a smoking cessation tool, studies show that most young people who vape have never smoked.”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"Nicotine raises blood pressure and can cause feelings of anxiety” TRUE</a:t>
            </a:r>
            <a:endParaRPr lang="en-GB" sz="1800"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7E5D25E0-9ADF-9918-6768-198CF6E063F9}"/>
              </a:ext>
            </a:extLst>
          </p:cNvPr>
          <p:cNvSpPr>
            <a:spLocks noGrp="1"/>
          </p:cNvSpPr>
          <p:nvPr>
            <p:ph type="sldNum" sz="quarter" idx="5"/>
          </p:nvPr>
        </p:nvSpPr>
        <p:spPr/>
        <p:txBody>
          <a:bodyPr/>
          <a:lstStyle/>
          <a:p>
            <a:fld id="{713DB98F-6C2B-4949-B3FD-B1FAAD83D033}" type="slidenum">
              <a:rPr lang="en-US" smtClean="0"/>
              <a:t>16</a:t>
            </a:fld>
            <a:endParaRPr lang="en-US"/>
          </a:p>
        </p:txBody>
      </p:sp>
    </p:spTree>
    <p:extLst>
      <p:ext uri="{BB962C8B-B14F-4D97-AF65-F5344CB8AC3E}">
        <p14:creationId xmlns:p14="http://schemas.microsoft.com/office/powerpoint/2010/main" val="177833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2C01F-FEB5-7008-9DC6-661E41444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78DE4-4969-D2DE-6268-06E43D2DBF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6C081-9189-D0BC-84DB-26456BF18402}"/>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Slide 7</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a:t>
            </a:r>
            <a:r>
              <a:rPr lang="en-GB" sz="1800" b="0" i="0">
                <a:solidFill>
                  <a:srgbClr val="000000"/>
                </a:solidFill>
                <a:effectLst/>
                <a:latin typeface="Aptos" panose="020B0004020202020204" pitchFamily="34" charset="0"/>
              </a:rPr>
              <a:t> Vaping True OR False Quiz</a:t>
            </a:r>
          </a:p>
          <a:p>
            <a:pPr algn="l" rtl="0" fontAlgn="base">
              <a:lnSpc>
                <a:spcPts val="1564"/>
              </a:lnSpc>
              <a:spcAft>
                <a:spcPts val="800"/>
              </a:spcAft>
              <a:buNone/>
            </a:pPr>
            <a:r>
              <a:rPr lang="en-GB" sz="1800" b="0" i="0">
                <a:solidFill>
                  <a:srgbClr val="000000"/>
                </a:solidFill>
                <a:effectLst/>
                <a:latin typeface="Aptos" panose="020B0004020202020204" pitchFamily="34" charset="0"/>
              </a:rPr>
              <a:t>This activity can be facilitated as a whole class activity, without need for printing, by using the slides.  It could also be delivered with movement where young people can be invited to cross the circle if they believe statement to be True.  Or each side of the room could be allocated True OR False status with young people moving to the side they feel is the correct answer.  To facilitate for individuals or in small groups pupils can be provided with statements to sort into True OR False.  Each group placing statements to Left for True OR Right for False.    </a:t>
            </a:r>
          </a:p>
          <a:p>
            <a:pPr algn="l" rtl="0" fontAlgn="base">
              <a:lnSpc>
                <a:spcPts val="1564"/>
              </a:lnSpc>
              <a:buFont typeface="+mj-lt"/>
              <a:buNone/>
            </a:pPr>
            <a:r>
              <a:rPr lang="en-GB" sz="1800" b="0" i="0">
                <a:solidFill>
                  <a:srgbClr val="000000"/>
                </a:solidFill>
                <a:effectLst/>
                <a:latin typeface="Aptos" panose="020B0004020202020204" pitchFamily="34" charset="0"/>
              </a:rPr>
              <a:t>Talk over answers as a full class whilst holding space for further discussion.  </a:t>
            </a:r>
          </a:p>
          <a:p>
            <a:pPr algn="l" rtl="0" fontAlgn="base">
              <a:lnSpc>
                <a:spcPts val="1564"/>
              </a:lnSpc>
              <a:buFont typeface="+mj-lt"/>
              <a:buNone/>
            </a:pPr>
            <a:endParaRPr lang="en-GB" sz="1800"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Vaping True OR False Statements</a:t>
            </a:r>
            <a:r>
              <a:rPr lang="en-GB" sz="18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harm a person’s lungs.”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 vape has around 2% nicotine”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is just water vapor, so it’s safe.”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"There are illegal chemicals in UK vapes.”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"Vapes are not risk-free, they contain nicotine (a stimulant) which is addictive and can harm young people health"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 vapes is safe for young people.”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increases the risk of harm from other substances in the future.”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help adults who smoke to quit.”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"While some adults use vaping as a smoking cessation tool, studies show that most young people who vape have never smoked.”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"Nicotine raises blood pressure and can cause feelings of anxiety” TRUE</a:t>
            </a:r>
            <a:endParaRPr lang="en-GB" sz="1800"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6D5AA7BC-0FDB-37F5-60D0-82701F6D8690}"/>
              </a:ext>
            </a:extLst>
          </p:cNvPr>
          <p:cNvSpPr>
            <a:spLocks noGrp="1"/>
          </p:cNvSpPr>
          <p:nvPr>
            <p:ph type="sldNum" sz="quarter" idx="5"/>
          </p:nvPr>
        </p:nvSpPr>
        <p:spPr/>
        <p:txBody>
          <a:bodyPr/>
          <a:lstStyle/>
          <a:p>
            <a:fld id="{713DB98F-6C2B-4949-B3FD-B1FAAD83D033}" type="slidenum">
              <a:rPr lang="en-US" smtClean="0"/>
              <a:t>17</a:t>
            </a:fld>
            <a:endParaRPr lang="en-US"/>
          </a:p>
        </p:txBody>
      </p:sp>
    </p:spTree>
    <p:extLst>
      <p:ext uri="{BB962C8B-B14F-4D97-AF65-F5344CB8AC3E}">
        <p14:creationId xmlns:p14="http://schemas.microsoft.com/office/powerpoint/2010/main" val="1383081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2A2EC-FF97-02C6-CD00-AD8165E03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10C6A-2DEB-7667-DAE0-18C4C324E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D02A2-D20E-A814-486C-695BF9967104}"/>
              </a:ext>
            </a:extLst>
          </p:cNvPr>
          <p:cNvSpPr>
            <a:spLocks noGrp="1"/>
          </p:cNvSpPr>
          <p:nvPr>
            <p:ph type="body" idx="1"/>
          </p:nvPr>
        </p:nvSpPr>
        <p:spPr/>
        <p:txBody>
          <a:bodyPr/>
          <a:lstStyle/>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Activity Slide: Insights</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Teacher/Facilitator leads quiz either directly from the slides with a show of hands or by asking pupils to stand up when they think the answer is correct (and then sit down again) or answers can be placed in the four corners of the room.  Young people select answers by moving to corresponding corner where they think the answer is correct.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Insights activity supports social norms approach and ensures that prevalence is not exaggerated.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Further discussion can focus on whether national statistics reflect young people’s local experience and explore their thoughts around this.  Have they been surprised by the data?  Why might fewer young people vape than they thought?</a:t>
            </a:r>
          </a:p>
          <a:p>
            <a:pPr>
              <a:lnSpc>
                <a:spcPct val="115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a:effectLst/>
                <a:latin typeface="Aptos" panose="020B0004020202020204" pitchFamily="34" charset="0"/>
                <a:ea typeface="Aptos" panose="020B0004020202020204" pitchFamily="34" charset="0"/>
                <a:cs typeface="Times New Roman" panose="02020603050405020304" pitchFamily="18" charset="0"/>
              </a:rPr>
              <a:t>Answer: </a:t>
            </a:r>
            <a:r>
              <a:rPr lang="en-GB" sz="1800" kern="100">
                <a:effectLst/>
                <a:latin typeface="Aptos" panose="020B0004020202020204" pitchFamily="34" charset="0"/>
                <a:ea typeface="Aptos" panose="020B0004020202020204" pitchFamily="34" charset="0"/>
                <a:cs typeface="Times New Roman" panose="02020603050405020304" pitchFamily="18" charset="0"/>
              </a:rPr>
              <a:t>10%</a:t>
            </a:r>
          </a:p>
          <a:p>
            <a:pPr algn="l"/>
            <a:endParaRPr lang="en-GB" sz="1200" b="0" i="0" u="none" strike="noStrike">
              <a:solidFill>
                <a:srgbClr val="000000"/>
              </a:solidFill>
              <a:effectLst/>
              <a:latin typeface="Aptos" panose="020B0004020202020204" pitchFamily="34" charset="0"/>
            </a:endParaRPr>
          </a:p>
          <a:p>
            <a:pPr algn="l"/>
            <a:r>
              <a:rPr lang="en-GB" sz="1200" b="0" i="0" u="none" strike="noStrike">
                <a:solidFill>
                  <a:srgbClr val="000000"/>
                </a:solidFill>
                <a:effectLst/>
                <a:latin typeface="Aptos" panose="020B0004020202020204" pitchFamily="34" charset="0"/>
              </a:rPr>
              <a:t>References for all statistics:</a:t>
            </a:r>
          </a:p>
          <a:p>
            <a:pPr algn="l"/>
            <a:endParaRPr lang="en-GB" sz="1200" b="0" i="0" u="none" strike="noStrike">
              <a:solidFill>
                <a:srgbClr val="000000"/>
              </a:solidFill>
              <a:effectLst/>
              <a:latin typeface="Aptos" panose="020B0004020202020204" pitchFamily="34" charset="0"/>
            </a:endParaRPr>
          </a:p>
          <a:p>
            <a:pPr algn="l"/>
            <a:r>
              <a:rPr lang="en-GB" sz="1200" b="0" i="0" u="none" strike="noStrike">
                <a:solidFill>
                  <a:srgbClr val="000000"/>
                </a:solidFill>
                <a:effectLst/>
                <a:latin typeface="Aptos" panose="020B0004020202020204" pitchFamily="34" charset="0"/>
              </a:rPr>
              <a:t>Scottish Schools Adolescent Lifestyle and Substance (SALSUS)</a:t>
            </a:r>
          </a:p>
          <a:p>
            <a:pPr algn="l"/>
            <a:r>
              <a:rPr lang="en-GB" sz="1200" b="0" i="0" u="none" strike="noStrike">
                <a:solidFill>
                  <a:srgbClr val="000000"/>
                </a:solidFill>
                <a:effectLst/>
                <a:latin typeface="Aptos" panose="020B0004020202020204" pitchFamily="34" charset="0"/>
                <a:hlinkClick r:id="rId3"/>
              </a:rPr>
              <a:t>https://www.gov.scot/collections/scottish-schools-adolescent-lifestyle-and-substance-use-survey-salsus/</a:t>
            </a:r>
            <a:endParaRPr lang="en-GB" sz="1200" b="0" i="0" u="none" strike="noStrike">
              <a:solidFill>
                <a:srgbClr val="000000"/>
              </a:solidFill>
              <a:effectLst/>
              <a:latin typeface="Aptos" panose="020B0004020202020204" pitchFamily="34" charset="0"/>
            </a:endParaRPr>
          </a:p>
          <a:p>
            <a:pPr algn="l"/>
            <a:r>
              <a:rPr lang="en-GB" sz="1200" b="0" i="0" u="none" strike="noStrike">
                <a:solidFill>
                  <a:srgbClr val="000000"/>
                </a:solidFill>
                <a:effectLst/>
                <a:latin typeface="Aptos" panose="020B0004020202020204" pitchFamily="34" charset="0"/>
              </a:rPr>
              <a:t>Scottish Government Health and Wellbeing Census</a:t>
            </a:r>
          </a:p>
          <a:p>
            <a:pPr algn="l"/>
            <a:r>
              <a:rPr lang="en-GB" sz="1200" b="0" i="0" u="none" strike="noStrike">
                <a:solidFill>
                  <a:srgbClr val="000000"/>
                </a:solidFill>
                <a:effectLst/>
                <a:latin typeface="Aptos" panose="020B0004020202020204" pitchFamily="34" charset="0"/>
                <a:hlinkClick r:id="rId4"/>
              </a:rPr>
              <a:t>https://www.gov.scot/publications/health-and-wellbeing-census-scotland-2021-22/pages/substance-use/</a:t>
            </a:r>
            <a:endParaRPr lang="en-GB" sz="1200" b="0" i="0" u="none" strike="noStrike">
              <a:solidFill>
                <a:srgbClr val="000000"/>
              </a:solidFill>
              <a:effectLst/>
              <a:latin typeface="Aptos" panose="020B0004020202020204" pitchFamily="34" charset="0"/>
            </a:endParaRPr>
          </a:p>
          <a:p>
            <a:pPr algn="l"/>
            <a:r>
              <a:rPr lang="en-GB" sz="1200" b="0" i="0" u="none" strike="noStrike">
                <a:solidFill>
                  <a:srgbClr val="000000"/>
                </a:solidFill>
                <a:effectLst/>
                <a:latin typeface="Aptos" panose="020B0004020202020204" pitchFamily="34" charset="0"/>
              </a:rPr>
              <a:t>ASH Scotland</a:t>
            </a:r>
          </a:p>
          <a:p>
            <a:pPr algn="l"/>
            <a:r>
              <a:rPr lang="en-GB" sz="1200" b="0" i="0" u="none" strike="noStrike">
                <a:solidFill>
                  <a:srgbClr val="000000"/>
                </a:solidFill>
                <a:effectLst/>
                <a:latin typeface="Aptos" panose="020B0004020202020204" pitchFamily="34" charset="0"/>
                <a:hlinkClick r:id="rId5"/>
              </a:rPr>
              <a:t>https://ashscotland.org.uk/wp-content/uploads/2024/06/Smoking-and-vaping-statistics-factsheet_June_2024.pdf</a:t>
            </a:r>
            <a:r>
              <a:rPr lang="en-GB" sz="1200" b="0" i="0" u="none" strike="noStrike">
                <a:solidFill>
                  <a:srgbClr val="000000"/>
                </a:solidFill>
                <a:effectLst/>
                <a:latin typeface="Aptos" panose="020B0004020202020204" pitchFamily="34" charset="0"/>
              </a:rPr>
              <a:t> </a:t>
            </a:r>
          </a:p>
          <a:p>
            <a:br>
              <a:rPr lang="en-GB" sz="1400"/>
            </a:br>
            <a:endParaRPr lang="en-US" sz="1050">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A89710CC-DF41-90E9-21BF-9F4B30449804}"/>
              </a:ext>
            </a:extLst>
          </p:cNvPr>
          <p:cNvSpPr>
            <a:spLocks noGrp="1"/>
          </p:cNvSpPr>
          <p:nvPr>
            <p:ph type="sldNum" sz="quarter" idx="5"/>
          </p:nvPr>
        </p:nvSpPr>
        <p:spPr/>
        <p:txBody>
          <a:bodyPr/>
          <a:lstStyle/>
          <a:p>
            <a:fld id="{713DB98F-6C2B-4949-B3FD-B1FAAD83D033}" type="slidenum">
              <a:rPr lang="en-US" smtClean="0"/>
              <a:t>18</a:t>
            </a:fld>
            <a:endParaRPr lang="en-US"/>
          </a:p>
        </p:txBody>
      </p:sp>
    </p:spTree>
    <p:extLst>
      <p:ext uri="{BB962C8B-B14F-4D97-AF65-F5344CB8AC3E}">
        <p14:creationId xmlns:p14="http://schemas.microsoft.com/office/powerpoint/2010/main" val="1969800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59EB6-3648-A8FD-EA41-6242BEF84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08C9F-16A0-0315-0B13-15AE3B1AA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EABD0-B689-700D-52B2-06B3EBD1C9AE}"/>
              </a:ext>
            </a:extLst>
          </p:cNvPr>
          <p:cNvSpPr>
            <a:spLocks noGrp="1"/>
          </p:cNvSpPr>
          <p:nvPr>
            <p:ph type="body" idx="1"/>
          </p:nvPr>
        </p:nvSpPr>
        <p:spPr/>
        <p:txBody>
          <a:bodyPr/>
          <a:lstStyle/>
          <a:p>
            <a:pPr>
              <a:lnSpc>
                <a:spcPct val="115000"/>
              </a:lnSpc>
              <a:spcAft>
                <a:spcPts val="800"/>
              </a:spcAft>
            </a:pPr>
            <a:r>
              <a:rPr lang="en-US" sz="1200" b="1" kern="100">
                <a:effectLst/>
                <a:latin typeface="Aptos" panose="020B0004020202020204" pitchFamily="34" charset="0"/>
                <a:ea typeface="Aptos" panose="020B0004020202020204" pitchFamily="34" charset="0"/>
                <a:cs typeface="Times New Roman" panose="02020603050405020304" pitchFamily="18" charset="0"/>
              </a:rPr>
              <a:t>Activity Slide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Teacher/Facilitator leads quiz either directly from the slides with a show of hands or by asking pupils to stand up when they think the answer is correct (and then sit down again) or answers can be placed in the four corners of the room.  Young people select answers by moving to corresponding corner where they think the answer is correct.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Insights activity supports social norms approach and ensures that prevalence is not exaggerated.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Further discussion can focus on whether national statistics reflect young people’s local experience and explore their thoughts around this.  Have they been surprised by the data?  Why might fewer young people vape than they thought?</a:t>
            </a:r>
          </a:p>
          <a:p>
            <a:endParaRPr lang="en-US"/>
          </a:p>
          <a:p>
            <a:r>
              <a:rPr lang="en-GB" b="1"/>
              <a:t>Answer: </a:t>
            </a:r>
            <a:r>
              <a:rPr lang="en-GB"/>
              <a:t>78%</a:t>
            </a:r>
          </a:p>
          <a:p>
            <a:endParaRPr lang="en-GB"/>
          </a:p>
          <a:p>
            <a:pPr algn="l"/>
            <a:r>
              <a:rPr lang="en-GB" sz="1200" b="0" i="0" u="none" strike="noStrike">
                <a:solidFill>
                  <a:srgbClr val="000000"/>
                </a:solidFill>
                <a:effectLst/>
                <a:latin typeface="Aptos" panose="020B0004020202020204" pitchFamily="34" charset="0"/>
              </a:rPr>
              <a:t>References for all Scottish statistics</a:t>
            </a:r>
          </a:p>
          <a:p>
            <a:pPr algn="l"/>
            <a:endParaRPr lang="en-GB" sz="1200" b="0" i="0" u="none" strike="noStrike">
              <a:solidFill>
                <a:srgbClr val="000000"/>
              </a:solidFill>
              <a:effectLst/>
              <a:latin typeface="Aptos" panose="020B0004020202020204" pitchFamily="34" charset="0"/>
            </a:endParaRPr>
          </a:p>
          <a:p>
            <a:pPr algn="l"/>
            <a:r>
              <a:rPr lang="en-GB" sz="1200" b="0" i="0" u="none" strike="noStrike">
                <a:solidFill>
                  <a:srgbClr val="000000"/>
                </a:solidFill>
                <a:effectLst/>
                <a:latin typeface="Aptos" panose="020B0004020202020204" pitchFamily="34" charset="0"/>
              </a:rPr>
              <a:t>Scottish Schools Adolescent Lifestyle and Substance (SALSUS)</a:t>
            </a:r>
          </a:p>
          <a:p>
            <a:pPr algn="l"/>
            <a:r>
              <a:rPr lang="en-GB" sz="1200" b="0" i="0" u="none" strike="noStrike">
                <a:solidFill>
                  <a:srgbClr val="000000"/>
                </a:solidFill>
                <a:effectLst/>
                <a:latin typeface="Aptos" panose="020B0004020202020204" pitchFamily="34" charset="0"/>
                <a:hlinkClick r:id="rId3"/>
              </a:rPr>
              <a:t>https://www.gov.scot/collections/scottish-schools-adolescent-lifestyle-and-substance-use-survey-salsus/</a:t>
            </a:r>
            <a:endParaRPr lang="en-GB" sz="1200" b="0" i="0" u="none" strike="noStrike">
              <a:solidFill>
                <a:srgbClr val="000000"/>
              </a:solidFill>
              <a:effectLst/>
              <a:latin typeface="Aptos" panose="020B0004020202020204" pitchFamily="34" charset="0"/>
            </a:endParaRPr>
          </a:p>
          <a:p>
            <a:pPr algn="l"/>
            <a:r>
              <a:rPr lang="en-GB" sz="1200" b="0" i="0" u="none" strike="noStrike">
                <a:solidFill>
                  <a:srgbClr val="000000"/>
                </a:solidFill>
                <a:effectLst/>
                <a:latin typeface="Aptos" panose="020B0004020202020204" pitchFamily="34" charset="0"/>
              </a:rPr>
              <a:t>Scottish Government Health and Wellbeing Census</a:t>
            </a:r>
          </a:p>
          <a:p>
            <a:pPr algn="l"/>
            <a:r>
              <a:rPr lang="en-GB" sz="1200" b="0" i="0" u="none" strike="noStrike">
                <a:solidFill>
                  <a:srgbClr val="000000"/>
                </a:solidFill>
                <a:effectLst/>
                <a:latin typeface="Aptos" panose="020B0004020202020204" pitchFamily="34" charset="0"/>
                <a:hlinkClick r:id="rId4"/>
              </a:rPr>
              <a:t>https://www.gov.scot/publications/health-and-wellbeing-census-scotland-2021-22/pages/substance-use/</a:t>
            </a:r>
            <a:endParaRPr lang="en-GB" sz="1200" b="0" i="0" u="none" strike="noStrike">
              <a:solidFill>
                <a:srgbClr val="000000"/>
              </a:solidFill>
              <a:effectLst/>
              <a:latin typeface="Aptos" panose="020B0004020202020204" pitchFamily="34" charset="0"/>
            </a:endParaRPr>
          </a:p>
          <a:p>
            <a:pPr algn="l"/>
            <a:r>
              <a:rPr lang="en-GB" sz="1200" b="0" i="0" u="none" strike="noStrike">
                <a:solidFill>
                  <a:srgbClr val="000000"/>
                </a:solidFill>
                <a:effectLst/>
                <a:latin typeface="Aptos" panose="020B0004020202020204" pitchFamily="34" charset="0"/>
              </a:rPr>
              <a:t>ASH Scotland</a:t>
            </a:r>
          </a:p>
          <a:p>
            <a:pPr algn="l"/>
            <a:r>
              <a:rPr lang="en-GB" sz="1200" b="0" i="0" u="none" strike="noStrike">
                <a:solidFill>
                  <a:srgbClr val="000000"/>
                </a:solidFill>
                <a:effectLst/>
                <a:latin typeface="Aptos" panose="020B0004020202020204" pitchFamily="34" charset="0"/>
                <a:hlinkClick r:id="rId5"/>
              </a:rPr>
              <a:t>https://ashscotland.org.uk/wp-content/uploads/2024/06/Smoking-and-vaping-statistics-factsheet_June_2024.pdf</a:t>
            </a:r>
            <a:r>
              <a:rPr lang="en-GB" sz="1200" b="0" i="0" u="none" strike="noStrike">
                <a:solidFill>
                  <a:srgbClr val="000000"/>
                </a:solidFill>
                <a:effectLst/>
                <a:latin typeface="Aptos" panose="020B0004020202020204" pitchFamily="34" charset="0"/>
              </a:rPr>
              <a:t> </a:t>
            </a:r>
          </a:p>
          <a:p>
            <a:br>
              <a:rPr lang="en-GB" sz="1400"/>
            </a:br>
            <a:endParaRPr lang="en-US" sz="1050">
              <a:latin typeface="Arial" panose="020B0604020202020204" pitchFamily="34" charset="0"/>
              <a:cs typeface="Arial" panose="020B0604020202020204" pitchFamily="34" charset="0"/>
            </a:endParaRPr>
          </a:p>
          <a:p>
            <a:br>
              <a:rPr lang="en-GB"/>
            </a:br>
            <a:endParaRPr lang="en-US"/>
          </a:p>
        </p:txBody>
      </p:sp>
      <p:sp>
        <p:nvSpPr>
          <p:cNvPr id="4" name="Slide Number Placeholder 3">
            <a:extLst>
              <a:ext uri="{FF2B5EF4-FFF2-40B4-BE49-F238E27FC236}">
                <a16:creationId xmlns:a16="http://schemas.microsoft.com/office/drawing/2014/main" id="{61512144-D65C-BFB2-4157-DF9446A4C761}"/>
              </a:ext>
            </a:extLst>
          </p:cNvPr>
          <p:cNvSpPr>
            <a:spLocks noGrp="1"/>
          </p:cNvSpPr>
          <p:nvPr>
            <p:ph type="sldNum" sz="quarter" idx="5"/>
          </p:nvPr>
        </p:nvSpPr>
        <p:spPr/>
        <p:txBody>
          <a:bodyPr/>
          <a:lstStyle/>
          <a:p>
            <a:fld id="{713DB98F-6C2B-4949-B3FD-B1FAAD83D033}" type="slidenum">
              <a:rPr lang="en-US" smtClean="0"/>
              <a:t>19</a:t>
            </a:fld>
            <a:endParaRPr lang="en-US"/>
          </a:p>
        </p:txBody>
      </p:sp>
    </p:spTree>
    <p:extLst>
      <p:ext uri="{BB962C8B-B14F-4D97-AF65-F5344CB8AC3E}">
        <p14:creationId xmlns:p14="http://schemas.microsoft.com/office/powerpoint/2010/main" val="1615190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 Group Agreement</a:t>
            </a:r>
            <a:r>
              <a:rPr lang="en-GB" sz="1800" b="0" i="0">
                <a:solidFill>
                  <a:srgbClr val="000000"/>
                </a:solidFill>
                <a:effectLst/>
                <a:latin typeface="Aptos" panose="020B0004020202020204" pitchFamily="34" charset="0"/>
              </a:rPr>
              <a:t>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establishes a </a:t>
            </a:r>
            <a:r>
              <a:rPr lang="en-GB" sz="1800" b="1" i="0">
                <a:solidFill>
                  <a:srgbClr val="000000"/>
                </a:solidFill>
                <a:effectLst/>
                <a:latin typeface="Aptos" panose="020B0004020202020204" pitchFamily="34" charset="0"/>
              </a:rPr>
              <a:t>group agreement</a:t>
            </a:r>
            <a:r>
              <a:rPr lang="en-GB" sz="1800" b="0" i="0">
                <a:solidFill>
                  <a:srgbClr val="000000"/>
                </a:solidFill>
                <a:effectLst/>
                <a:latin typeface="Aptos" panose="020B0004020202020204" pitchFamily="34" charset="0"/>
              </a:rPr>
              <a:t> with young people.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Prompts on slide can be used to gather other ideas through class discussion/post it note suggestions from young people.  </a:t>
            </a:r>
            <a:endParaRPr lang="en-GB" sz="2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‘Careful sharing’ refers to pupils not feeling pressured to directly disclose theirs/others use of nicotine and considering what/how much they wish to share about themselves.   </a:t>
            </a:r>
            <a:endParaRPr lang="en-GB" sz="2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Teacher/Facilitator will be aware of child protection and health &amp; wellbeing procedures for their own setting should anything arise following lesson/workshop.   </a:t>
            </a:r>
            <a:endParaRPr lang="en-GB" sz="28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C08248B4-05AC-4B1A-992B-69771E8850E2}" type="slidenum">
              <a:rPr lang="en-GB" smtClean="0"/>
              <a:t>2</a:t>
            </a:fld>
            <a:endParaRPr lang="en-GB"/>
          </a:p>
        </p:txBody>
      </p:sp>
    </p:spTree>
    <p:extLst>
      <p:ext uri="{BB962C8B-B14F-4D97-AF65-F5344CB8AC3E}">
        <p14:creationId xmlns:p14="http://schemas.microsoft.com/office/powerpoint/2010/main" val="4152303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CE35E-B431-3FCC-8D49-4C14AEC55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87FE2-330B-A735-5EA4-059F061F4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1B6AA3-ED45-E947-C007-D283AC5E29CC}"/>
              </a:ext>
            </a:extLst>
          </p:cNvPr>
          <p:cNvSpPr>
            <a:spLocks noGrp="1"/>
          </p:cNvSpPr>
          <p:nvPr>
            <p:ph type="body" idx="1"/>
          </p:nvPr>
        </p:nvSpPr>
        <p:spPr/>
        <p:txBody>
          <a:bodyPr/>
          <a:lstStyle/>
          <a:p>
            <a:r>
              <a:rPr lang="en-GB" kern="100"/>
              <a:t>A UK standard legal vape delivers a similar amount of nicotine as 20 cigarettes.</a:t>
            </a:r>
          </a:p>
          <a:p>
            <a:endParaRPr lang="en-GB" kern="100"/>
          </a:p>
          <a:p>
            <a:r>
              <a:rPr lang="en-GB" kern="100"/>
              <a:t>A UK-regulated vape with the highest legal nicotine level (20mg/ml) contains 2ml of liquid and 40mg of nicotine. This delivers, on average, about 20mg of nicotine to the user.</a:t>
            </a:r>
          </a:p>
          <a:p>
            <a:endParaRPr lang="en-GB" kern="100"/>
          </a:p>
          <a:p>
            <a:r>
              <a:rPr lang="en-GB" kern="100"/>
              <a:t>A pack of 20 cigarettes contains 200 to 300mg of nicotine. This delivers, on average, 20 to 30mg of nicotine to the smoker.</a:t>
            </a:r>
            <a:endParaRPr lang="en-GB" kern="100">
              <a:latin typeface="Aptos"/>
              <a:cs typeface="Times New Roman" panose="02020603050405020304" pitchFamily="18" charset="0"/>
            </a:endParaRPr>
          </a:p>
          <a:p>
            <a:endParaRPr lang="en-US" b="1" kern="100">
              <a:latin typeface="Aptos"/>
              <a:ea typeface="Aptos" panose="020B0004020202020204" pitchFamily="34" charset="0"/>
              <a:cs typeface="Times New Roman" panose="02020603050405020304" pitchFamily="18" charset="0"/>
            </a:endParaRPr>
          </a:p>
          <a:p>
            <a:r>
              <a:rPr lang="en-US" sz="1200" b="1" kern="100">
                <a:effectLst/>
                <a:latin typeface="Aptos"/>
                <a:ea typeface="Aptos" panose="020B0004020202020204" pitchFamily="34" charset="0"/>
                <a:cs typeface="Times New Roman" panose="02020603050405020304" pitchFamily="18" charset="0"/>
              </a:rPr>
              <a:t>Activity Slide</a:t>
            </a:r>
            <a:endParaRPr lang="en-GB" sz="1200" kern="100">
              <a:effectLst/>
              <a:latin typeface="Aptos"/>
              <a:ea typeface="Aptos" panose="020B0004020202020204" pitchFamily="34" charset="0"/>
              <a:cs typeface="Times New Roman" panose="02020603050405020304" pitchFamily="18" charset="0"/>
            </a:endParaRPr>
          </a:p>
          <a:p>
            <a:pPr>
              <a:lnSpc>
                <a:spcPct val="115000"/>
              </a:lnSpc>
              <a:spcAft>
                <a:spcPts val="800"/>
              </a:spcAft>
            </a:pPr>
            <a:r>
              <a:rPr lang="en-US" sz="1200" kern="100">
                <a:effectLst/>
                <a:latin typeface="Aptos"/>
                <a:ea typeface="Aptos" panose="020B0004020202020204" pitchFamily="34" charset="0"/>
                <a:cs typeface="Times New Roman" panose="02020603050405020304" pitchFamily="18" charset="0"/>
              </a:rPr>
              <a:t>Teacher/Facilitator leads quiz either directly from the slides with a show of hands or by asking pupils to stand up when they think the answer is correct (and then sit down again) or answers can be placed in the four corners of the room.  Young people select answers by moving to corresponding corner where they think the answer is correct.  </a:t>
            </a:r>
            <a:endParaRPr lang="en-GB" sz="1200" kern="100">
              <a:effectLst/>
              <a:latin typeface="Aptos"/>
              <a:ea typeface="Aptos" panose="020B0004020202020204" pitchFamily="34" charset="0"/>
              <a:cs typeface="Times New Roman" panose="02020603050405020304" pitchFamily="18" charset="0"/>
            </a:endParaRPr>
          </a:p>
          <a:p>
            <a:pPr>
              <a:lnSpc>
                <a:spcPct val="115000"/>
              </a:lnSpc>
              <a:spcAft>
                <a:spcPts val="800"/>
              </a:spcAft>
            </a:pPr>
            <a:r>
              <a:rPr lang="en-US" sz="1200" kern="100">
                <a:effectLst/>
                <a:latin typeface="Aptos"/>
                <a:ea typeface="Aptos" panose="020B0004020202020204" pitchFamily="34" charset="0"/>
                <a:cs typeface="Times New Roman" panose="02020603050405020304" pitchFamily="18" charset="0"/>
              </a:rPr>
              <a:t>Insights activity supports social norms approach and ensures that prevalence is not exaggerated.  </a:t>
            </a:r>
            <a:endParaRPr lang="en-GB" sz="1200" kern="100">
              <a:effectLst/>
              <a:latin typeface="Aptos"/>
              <a:ea typeface="Aptos" panose="020B0004020202020204" pitchFamily="34" charset="0"/>
              <a:cs typeface="Times New Roman" panose="02020603050405020304" pitchFamily="18" charset="0"/>
            </a:endParaRPr>
          </a:p>
          <a:p>
            <a:pPr>
              <a:lnSpc>
                <a:spcPct val="115000"/>
              </a:lnSpc>
              <a:spcAft>
                <a:spcPts val="800"/>
              </a:spcAft>
            </a:pPr>
            <a:r>
              <a:rPr lang="en-US" sz="1200" kern="100">
                <a:effectLst/>
                <a:latin typeface="Aptos"/>
                <a:ea typeface="Aptos" panose="020B0004020202020204" pitchFamily="34" charset="0"/>
                <a:cs typeface="Times New Roman" panose="02020603050405020304" pitchFamily="18" charset="0"/>
              </a:rPr>
              <a:t>Further discussion can focus on whether national statistics reflect young people’s local experience and explore their thoughts around this.  Have they been surprised by the data?  Why might fewer young people vape than they thought?</a:t>
            </a:r>
          </a:p>
          <a:p>
            <a:pPr algn="l"/>
            <a:endParaRPr lang="en-GB" b="0" i="0" u="none" strike="noStrike">
              <a:solidFill>
                <a:srgbClr val="000000"/>
              </a:solidFill>
              <a:effectLst/>
            </a:endParaRPr>
          </a:p>
          <a:p>
            <a:pPr algn="l"/>
            <a:r>
              <a:rPr lang="en-GB" b="1" i="0" u="none" strike="noStrike">
                <a:solidFill>
                  <a:srgbClr val="000000"/>
                </a:solidFill>
                <a:effectLst/>
              </a:rPr>
              <a:t>Answer:</a:t>
            </a:r>
            <a:br>
              <a:rPr lang="en-GB" b="0" i="0" u="none" strike="noStrike">
                <a:effectLst/>
                <a:cs typeface="+mn-lt"/>
              </a:rPr>
            </a:br>
            <a:r>
              <a:rPr lang="en-GB" b="0" i="0" u="none" strike="noStrike">
                <a:solidFill>
                  <a:srgbClr val="000000"/>
                </a:solidFill>
                <a:effectLst/>
              </a:rPr>
              <a:t>C) It depends on the vape and the cigarette </a:t>
            </a:r>
          </a:p>
          <a:p>
            <a:pPr algn="l"/>
            <a:endParaRPr lang="en-GB" b="0" i="0" u="none" strike="noStrike">
              <a:solidFill>
                <a:srgbClr val="000000"/>
              </a:solidFill>
              <a:effectLst/>
            </a:endParaRPr>
          </a:p>
          <a:p>
            <a:pPr algn="l"/>
            <a:r>
              <a:rPr lang="en-GB" b="0" i="0" u="none" strike="noStrike">
                <a:solidFill>
                  <a:srgbClr val="000000"/>
                </a:solidFill>
                <a:effectLst/>
                <a:latin typeface="-webkit-standard"/>
              </a:rPr>
              <a:t>In Glasgow, Trading Standards seized about 6,000 illegal vapes this financial year, mostly because their tanks were too large or the nicotine levels were higher than allowed.</a:t>
            </a:r>
          </a:p>
          <a:p>
            <a:pPr algn="l"/>
            <a:r>
              <a:rPr lang="en-GB" b="0" i="0" u="none" strike="noStrike">
                <a:solidFill>
                  <a:srgbClr val="000000"/>
                </a:solidFill>
                <a:effectLst/>
                <a:latin typeface="-webkit-standard"/>
              </a:rPr>
              <a:t>Source from trading standards Jan 2025 email </a:t>
            </a:r>
            <a:endParaRPr lang="en-US"/>
          </a:p>
        </p:txBody>
      </p:sp>
      <p:sp>
        <p:nvSpPr>
          <p:cNvPr id="4" name="Slide Number Placeholder 3">
            <a:extLst>
              <a:ext uri="{FF2B5EF4-FFF2-40B4-BE49-F238E27FC236}">
                <a16:creationId xmlns:a16="http://schemas.microsoft.com/office/drawing/2014/main" id="{D4015AD9-76DE-4544-EB6B-B7A6B3DB9A55}"/>
              </a:ext>
            </a:extLst>
          </p:cNvPr>
          <p:cNvSpPr>
            <a:spLocks noGrp="1"/>
          </p:cNvSpPr>
          <p:nvPr>
            <p:ph type="sldNum" sz="quarter" idx="5"/>
          </p:nvPr>
        </p:nvSpPr>
        <p:spPr/>
        <p:txBody>
          <a:bodyPr/>
          <a:lstStyle/>
          <a:p>
            <a:fld id="{713DB98F-6C2B-4949-B3FD-B1FAAD83D033}" type="slidenum">
              <a:rPr lang="en-US" smtClean="0"/>
              <a:t>20</a:t>
            </a:fld>
            <a:endParaRPr lang="en-US"/>
          </a:p>
        </p:txBody>
      </p:sp>
    </p:spTree>
    <p:extLst>
      <p:ext uri="{BB962C8B-B14F-4D97-AF65-F5344CB8AC3E}">
        <p14:creationId xmlns:p14="http://schemas.microsoft.com/office/powerpoint/2010/main" val="103690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55E28-9B49-A48B-D8CB-6425EC0DB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E1AEE-A432-1181-504E-79AC676F8E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59087A-463C-02F1-FF69-C5FE24DC0FAA}"/>
              </a:ext>
            </a:extLst>
          </p:cNvPr>
          <p:cNvSpPr>
            <a:spLocks noGrp="1"/>
          </p:cNvSpPr>
          <p:nvPr>
            <p:ph type="body" idx="1"/>
          </p:nvPr>
        </p:nvSpPr>
        <p:spPr/>
        <p:txBody>
          <a:bodyPr/>
          <a:lstStyle/>
          <a:p>
            <a:pPr>
              <a:lnSpc>
                <a:spcPct val="115000"/>
              </a:lnSpc>
              <a:spcAft>
                <a:spcPts val="800"/>
              </a:spcAft>
            </a:pPr>
            <a:r>
              <a:rPr lang="en-US" sz="1200" b="1" kern="100">
                <a:effectLst/>
                <a:latin typeface="Aptos" panose="020B0004020202020204" pitchFamily="34" charset="0"/>
                <a:ea typeface="Aptos" panose="020B0004020202020204" pitchFamily="34" charset="0"/>
                <a:cs typeface="Times New Roman" panose="02020603050405020304" pitchFamily="18" charset="0"/>
              </a:rPr>
              <a:t>Activity Slide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Teacher/Facilitator leads quiz either directly from the slides with a show of hands or by asking pupils to stand up when they think the answer is correct (and then sit down again) or answers can be placed in the four corners of the room.  Young people select answers by moving to corresponding corner where they think the answer is correct.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Insights activity supports social norms approach and ensures that prevalence is not exaggerated.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Further discussion can focus on whether national statistics reflect young people’s local experience and explore their thoughts around this.  Have they been surprised by the data?  Why might fewer young people vape than they thought?</a:t>
            </a:r>
          </a:p>
          <a:p>
            <a:endParaRPr lang="en-GB" b="0" i="0" u="none" strike="noStrike">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a:solidFill>
                  <a:srgbClr val="000000"/>
                </a:solidFill>
                <a:effectLst/>
              </a:rPr>
              <a:t>Answer:</a:t>
            </a:r>
            <a:br>
              <a:rPr lang="en-GB" b="0" i="0" u="none" strike="noStrike">
                <a:solidFill>
                  <a:srgbClr val="000000"/>
                </a:solidFill>
                <a:effectLst/>
              </a:rPr>
            </a:br>
            <a:r>
              <a:rPr lang="en-GB" b="0" i="0" u="none" strike="noStrike">
                <a:solidFill>
                  <a:srgbClr val="000000"/>
                </a:solidFill>
                <a:effectLst/>
              </a:rPr>
              <a:t>C) 33%</a:t>
            </a:r>
          </a:p>
          <a:p>
            <a:endParaRPr lang="en-GB"/>
          </a:p>
          <a:p>
            <a:r>
              <a:rPr lang="en-GB"/>
              <a:t>Source – Glasgow Trading Standards Jan 2024 email </a:t>
            </a:r>
          </a:p>
          <a:p>
            <a:endParaRPr lang="en-GB"/>
          </a:p>
          <a:p>
            <a:pPr algn="l"/>
            <a:r>
              <a:rPr lang="en-GB" sz="1200" b="0" i="0" u="none" strike="noStrike">
                <a:solidFill>
                  <a:srgbClr val="000000"/>
                </a:solidFill>
                <a:effectLst/>
                <a:latin typeface="Aptos" panose="020B0004020202020204" pitchFamily="34" charset="0"/>
              </a:rPr>
              <a:t>References for all statistics</a:t>
            </a:r>
          </a:p>
          <a:p>
            <a:pPr algn="l"/>
            <a:endParaRPr lang="en-GB" sz="1200" b="0" i="0" u="none" strike="noStrike">
              <a:solidFill>
                <a:srgbClr val="000000"/>
              </a:solidFill>
              <a:effectLst/>
              <a:latin typeface="Aptos" panose="020B0004020202020204" pitchFamily="34" charset="0"/>
            </a:endParaRPr>
          </a:p>
          <a:p>
            <a:pPr algn="l"/>
            <a:r>
              <a:rPr lang="en-GB" sz="1200" b="0" i="0" u="none" strike="noStrike">
                <a:solidFill>
                  <a:srgbClr val="000000"/>
                </a:solidFill>
                <a:effectLst/>
                <a:latin typeface="Aptos" panose="020B0004020202020204" pitchFamily="34" charset="0"/>
              </a:rPr>
              <a:t>Scottish Schools Adolescent Lifestyle and Substance (SALSUS)</a:t>
            </a:r>
          </a:p>
          <a:p>
            <a:pPr algn="l"/>
            <a:r>
              <a:rPr lang="en-GB" sz="1200" b="0" i="0" u="none" strike="noStrike">
                <a:solidFill>
                  <a:srgbClr val="000000"/>
                </a:solidFill>
                <a:effectLst/>
                <a:latin typeface="Aptos" panose="020B0004020202020204" pitchFamily="34" charset="0"/>
                <a:hlinkClick r:id="rId3"/>
              </a:rPr>
              <a:t>https://www.gov.scot/collections/scottish-schools-adolescent-lifestyle-and-substance-use-survey-salsus/</a:t>
            </a:r>
            <a:endParaRPr lang="en-GB" sz="1200" b="0" i="0" u="none" strike="noStrike">
              <a:solidFill>
                <a:srgbClr val="000000"/>
              </a:solidFill>
              <a:effectLst/>
              <a:latin typeface="Aptos" panose="020B0004020202020204" pitchFamily="34" charset="0"/>
            </a:endParaRPr>
          </a:p>
          <a:p>
            <a:pPr algn="l"/>
            <a:r>
              <a:rPr lang="en-GB" sz="1200" b="0" i="0" u="none" strike="noStrike">
                <a:solidFill>
                  <a:srgbClr val="000000"/>
                </a:solidFill>
                <a:effectLst/>
                <a:latin typeface="Aptos" panose="020B0004020202020204" pitchFamily="34" charset="0"/>
              </a:rPr>
              <a:t>Scottish Government Health and Wellbeing Census</a:t>
            </a:r>
          </a:p>
          <a:p>
            <a:pPr algn="l"/>
            <a:r>
              <a:rPr lang="en-GB" sz="1200" b="0" i="0" u="none" strike="noStrike">
                <a:solidFill>
                  <a:srgbClr val="000000"/>
                </a:solidFill>
                <a:effectLst/>
                <a:latin typeface="Aptos" panose="020B0004020202020204" pitchFamily="34" charset="0"/>
                <a:hlinkClick r:id="rId4"/>
              </a:rPr>
              <a:t>https://www.gov.scot/publications/health-and-wellbeing-census-scotland-2021-22/pages/substance-use/</a:t>
            </a:r>
            <a:endParaRPr lang="en-GB" sz="1200" b="0" i="0" u="none" strike="noStrike">
              <a:solidFill>
                <a:srgbClr val="000000"/>
              </a:solidFill>
              <a:effectLst/>
              <a:latin typeface="Aptos" panose="020B0004020202020204" pitchFamily="34" charset="0"/>
            </a:endParaRPr>
          </a:p>
          <a:p>
            <a:pPr algn="l"/>
            <a:r>
              <a:rPr lang="en-GB" sz="1200" b="0" i="0" u="none" strike="noStrike">
                <a:solidFill>
                  <a:srgbClr val="000000"/>
                </a:solidFill>
                <a:effectLst/>
                <a:latin typeface="Aptos" panose="020B0004020202020204" pitchFamily="34" charset="0"/>
              </a:rPr>
              <a:t>ASH Scotland</a:t>
            </a:r>
          </a:p>
          <a:p>
            <a:pPr algn="l"/>
            <a:r>
              <a:rPr lang="en-GB" sz="1200" b="0" i="0" u="none" strike="noStrike">
                <a:solidFill>
                  <a:srgbClr val="000000"/>
                </a:solidFill>
                <a:effectLst/>
                <a:latin typeface="Aptos" panose="020B0004020202020204" pitchFamily="34" charset="0"/>
                <a:hlinkClick r:id="rId5"/>
              </a:rPr>
              <a:t>https://ashscotland.org.uk/wp-content/uploads/2024/06/Smoking-and-vaping-statistics-factsheet_June_2024.pdf</a:t>
            </a:r>
            <a:r>
              <a:rPr lang="en-GB" sz="1200" b="0" i="0" u="none" strike="noStrike">
                <a:solidFill>
                  <a:srgbClr val="000000"/>
                </a:solidFill>
                <a:effectLst/>
                <a:latin typeface="Aptos" panose="020B0004020202020204" pitchFamily="34" charset="0"/>
              </a:rPr>
              <a:t> </a:t>
            </a:r>
          </a:p>
          <a:p>
            <a:br>
              <a:rPr lang="en-GB" sz="1400"/>
            </a:br>
            <a:endParaRPr lang="en-US" sz="1050">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D4230693-224F-7814-B313-48E3C98A416F}"/>
              </a:ext>
            </a:extLst>
          </p:cNvPr>
          <p:cNvSpPr>
            <a:spLocks noGrp="1"/>
          </p:cNvSpPr>
          <p:nvPr>
            <p:ph type="sldNum" sz="quarter" idx="5"/>
          </p:nvPr>
        </p:nvSpPr>
        <p:spPr/>
        <p:txBody>
          <a:bodyPr/>
          <a:lstStyle/>
          <a:p>
            <a:fld id="{713DB98F-6C2B-4949-B3FD-B1FAAD83D033}" type="slidenum">
              <a:rPr lang="en-US" smtClean="0"/>
              <a:t>21</a:t>
            </a:fld>
            <a:endParaRPr lang="en-US"/>
          </a:p>
        </p:txBody>
      </p:sp>
    </p:spTree>
    <p:extLst>
      <p:ext uri="{BB962C8B-B14F-4D97-AF65-F5344CB8AC3E}">
        <p14:creationId xmlns:p14="http://schemas.microsoft.com/office/powerpoint/2010/main" val="604415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EB1B6-1411-4AE5-387A-7FA50F26C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B0EDF-9CF8-ED83-255A-10D733570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55FE4-E44B-B324-46DB-66A983EAA6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Activity Slide: Vapes and Social Media</a:t>
            </a:r>
          </a:p>
          <a:p>
            <a:r>
              <a:rPr lang="en-US" b="0"/>
              <a:t>Teacher/Facilitator asks all young people to stand.  Then as each social media option is shared young people sit down if they have never seen vapes promoted on this site.  All standing again for each option.</a:t>
            </a:r>
          </a:p>
          <a:p>
            <a:endParaRPr lang="en-US" b="0"/>
          </a:p>
          <a:p>
            <a:r>
              <a:rPr lang="en-US" b="0"/>
              <a:t>Further class discussion can happen around: W</a:t>
            </a:r>
            <a:r>
              <a:rPr lang="en-US"/>
              <a:t>hat was the message? How were they presented?  What age range was the likely audience? </a:t>
            </a:r>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B72A5EF6-D057-58AF-DBBC-BE92C4502A01}"/>
              </a:ext>
            </a:extLst>
          </p:cNvPr>
          <p:cNvSpPr>
            <a:spLocks noGrp="1"/>
          </p:cNvSpPr>
          <p:nvPr>
            <p:ph type="sldNum" sz="quarter" idx="5"/>
          </p:nvPr>
        </p:nvSpPr>
        <p:spPr/>
        <p:txBody>
          <a:bodyPr/>
          <a:lstStyle/>
          <a:p>
            <a:fld id="{713DB98F-6C2B-4949-B3FD-B1FAAD83D033}" type="slidenum">
              <a:rPr lang="en-US" smtClean="0"/>
              <a:t>22</a:t>
            </a:fld>
            <a:endParaRPr lang="en-US"/>
          </a:p>
        </p:txBody>
      </p:sp>
    </p:spTree>
    <p:extLst>
      <p:ext uri="{BB962C8B-B14F-4D97-AF65-F5344CB8AC3E}">
        <p14:creationId xmlns:p14="http://schemas.microsoft.com/office/powerpoint/2010/main" val="2302805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5A38-6953-0F8A-268B-81E48EF4F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49BBB-1C59-5D12-DBEF-8274438CD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B83EC1-4756-53F0-F465-347EFAC23858}"/>
              </a:ext>
            </a:extLst>
          </p:cNvPr>
          <p:cNvSpPr>
            <a:spLocks noGrp="1"/>
          </p:cNvSpPr>
          <p:nvPr>
            <p:ph type="body" idx="1"/>
          </p:nvPr>
        </p:nvSpPr>
        <p:spPr/>
        <p:txBody>
          <a:bodyPr/>
          <a:lstStyle/>
          <a:p>
            <a:r>
              <a:rPr lang="en-US" b="1"/>
              <a:t>Discussion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cs typeface="Arial" panose="020B0604020202020204" pitchFamily="34" charset="0"/>
              </a:rPr>
              <a:t>Teacher/Facilitator shares with young people and hold discussion around vapes and their prevalence/promotion on social media.  </a:t>
            </a:r>
          </a:p>
          <a:p>
            <a:endParaRPr lang="en-US"/>
          </a:p>
          <a:p>
            <a:endParaRPr lang="en-US"/>
          </a:p>
          <a:p>
            <a:endParaRPr lang="en-US"/>
          </a:p>
        </p:txBody>
      </p:sp>
      <p:sp>
        <p:nvSpPr>
          <p:cNvPr id="4" name="Slide Number Placeholder 3">
            <a:extLst>
              <a:ext uri="{FF2B5EF4-FFF2-40B4-BE49-F238E27FC236}">
                <a16:creationId xmlns:a16="http://schemas.microsoft.com/office/drawing/2014/main" id="{2AFDD6C5-903C-F898-4F72-4CD836DBD8A5}"/>
              </a:ext>
            </a:extLst>
          </p:cNvPr>
          <p:cNvSpPr>
            <a:spLocks noGrp="1"/>
          </p:cNvSpPr>
          <p:nvPr>
            <p:ph type="sldNum" sz="quarter" idx="5"/>
          </p:nvPr>
        </p:nvSpPr>
        <p:spPr/>
        <p:txBody>
          <a:bodyPr/>
          <a:lstStyle/>
          <a:p>
            <a:fld id="{713DB98F-6C2B-4949-B3FD-B1FAAD83D033}" type="slidenum">
              <a:rPr lang="en-US" smtClean="0"/>
              <a:t>23</a:t>
            </a:fld>
            <a:endParaRPr lang="en-US"/>
          </a:p>
        </p:txBody>
      </p:sp>
    </p:spTree>
    <p:extLst>
      <p:ext uri="{BB962C8B-B14F-4D97-AF65-F5344CB8AC3E}">
        <p14:creationId xmlns:p14="http://schemas.microsoft.com/office/powerpoint/2010/main" val="19639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55B66-70FD-51C8-7220-729C10CAE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E1882-DD1F-8941-A2AC-8086DB4A77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C9846-442F-002A-611D-CFCAECB77369}"/>
              </a:ext>
            </a:extLst>
          </p:cNvPr>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Discussion Slide: What would you do to reduce the appeal of vaping to younger teenagers?</a:t>
            </a:r>
          </a:p>
          <a:p>
            <a:endParaRPr lang="en-US" sz="12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Teacher/Facilitator poses questions for class discussion:</a:t>
            </a:r>
            <a:r>
              <a:rPr lang="en-US" sz="1200" b="0">
                <a:solidFill>
                  <a:schemeClr val="tx1"/>
                </a:solidFill>
                <a:latin typeface="Segoe UI" panose="020B0502040204020203" pitchFamily="34" charset="0"/>
                <a:cs typeface="Segoe UI" panose="020B0502040204020203" pitchFamily="34" charset="0"/>
              </a:rPr>
              <a:t> What are manufacturers of vapes doing to promote them?</a:t>
            </a:r>
            <a:r>
              <a:rPr lang="en-GB" sz="1200" b="0">
                <a:latin typeface="Segoe UI"/>
                <a:cs typeface="Segoe UI"/>
              </a:rPr>
              <a:t> What could you do reduce the appeal of vaping to younger teenagers?  </a:t>
            </a:r>
            <a:endParaRPr lang="en-US" sz="1200" b="0">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1"/>
              </a:solidFill>
              <a:latin typeface="Segoe UI" panose="020B0502040204020203" pitchFamily="34" charset="0"/>
              <a:cs typeface="Segoe UI" panose="020B0502040204020203" pitchFamily="34" charset="0"/>
            </a:endParaRPr>
          </a:p>
          <a:p>
            <a:endParaRPr lang="en-US" sz="12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D03B736-1DE7-82A4-D645-EC80019589E6}"/>
              </a:ext>
            </a:extLst>
          </p:cNvPr>
          <p:cNvSpPr>
            <a:spLocks noGrp="1"/>
          </p:cNvSpPr>
          <p:nvPr>
            <p:ph type="sldNum" sz="quarter" idx="5"/>
          </p:nvPr>
        </p:nvSpPr>
        <p:spPr/>
        <p:txBody>
          <a:bodyPr/>
          <a:lstStyle/>
          <a:p>
            <a:fld id="{713DB98F-6C2B-4949-B3FD-B1FAAD83D033}" type="slidenum">
              <a:rPr lang="en-US" smtClean="0"/>
              <a:t>24</a:t>
            </a:fld>
            <a:endParaRPr lang="en-US"/>
          </a:p>
        </p:txBody>
      </p:sp>
    </p:spTree>
    <p:extLst>
      <p:ext uri="{BB962C8B-B14F-4D97-AF65-F5344CB8AC3E}">
        <p14:creationId xmlns:p14="http://schemas.microsoft.com/office/powerpoint/2010/main" val="1492290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284B4-BD81-E1F3-06D0-909CBE1FF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58DE4-1A40-88E2-8A95-3D76BEE72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ADA7F-DD00-8A2C-FA3A-92B97BB16345}"/>
              </a:ext>
            </a:extLst>
          </p:cNvPr>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Discussion Slide: What would you do to reduce the appeal of vaping to younger teenagers?</a:t>
            </a:r>
          </a:p>
          <a:p>
            <a:endParaRPr lang="en-US" sz="12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Teacher/Facilitator poses questions for class discussion:</a:t>
            </a:r>
            <a:r>
              <a:rPr lang="en-US" sz="1200" b="0">
                <a:solidFill>
                  <a:schemeClr val="tx1"/>
                </a:solidFill>
                <a:latin typeface="Segoe UI" panose="020B0502040204020203" pitchFamily="34" charset="0"/>
                <a:cs typeface="Segoe UI" panose="020B0502040204020203" pitchFamily="34" charset="0"/>
              </a:rPr>
              <a:t> What are manufacturers of vapes doing to promote them?</a:t>
            </a:r>
            <a:r>
              <a:rPr lang="en-GB" sz="1200" b="0">
                <a:latin typeface="Segoe UI"/>
                <a:cs typeface="Segoe UI"/>
              </a:rPr>
              <a:t> What could you do reduce the appeal of vaping to younger teenagers?  </a:t>
            </a:r>
            <a:endParaRPr lang="en-US" sz="1200" b="0">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1"/>
              </a:solidFill>
              <a:latin typeface="Segoe UI" panose="020B0502040204020203" pitchFamily="34" charset="0"/>
              <a:cs typeface="Segoe UI" panose="020B0502040204020203" pitchFamily="34" charset="0"/>
            </a:endParaRPr>
          </a:p>
          <a:p>
            <a:endParaRPr lang="en-US" sz="12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AF10A4-6C89-CE9E-A798-351A9C3D2004}"/>
              </a:ext>
            </a:extLst>
          </p:cNvPr>
          <p:cNvSpPr>
            <a:spLocks noGrp="1"/>
          </p:cNvSpPr>
          <p:nvPr>
            <p:ph type="sldNum" sz="quarter" idx="5"/>
          </p:nvPr>
        </p:nvSpPr>
        <p:spPr/>
        <p:txBody>
          <a:bodyPr/>
          <a:lstStyle/>
          <a:p>
            <a:fld id="{713DB98F-6C2B-4949-B3FD-B1FAAD83D033}" type="slidenum">
              <a:rPr lang="en-US" smtClean="0"/>
              <a:t>25</a:t>
            </a:fld>
            <a:endParaRPr lang="en-US"/>
          </a:p>
        </p:txBody>
      </p:sp>
    </p:spTree>
    <p:extLst>
      <p:ext uri="{BB962C8B-B14F-4D97-AF65-F5344CB8AC3E}">
        <p14:creationId xmlns:p14="http://schemas.microsoft.com/office/powerpoint/2010/main" val="1677185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EEE7E-4776-55A7-E6B3-4A714BB129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7A1D3-8BF8-F704-2FDC-DEF2976ABF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8ABA3E-3A52-5784-62DD-4ADB010522D0}"/>
              </a:ext>
            </a:extLst>
          </p:cNvPr>
          <p:cNvSpPr>
            <a:spLocks noGrp="1"/>
          </p:cNvSpPr>
          <p:nvPr>
            <p:ph type="body" idx="1"/>
          </p:nvPr>
        </p:nvSpPr>
        <p:spPr/>
        <p:txBody>
          <a:bodyPr/>
          <a:lstStyle/>
          <a:p>
            <a:pPr algn="just" rtl="0" fontAlgn="base">
              <a:lnSpc>
                <a:spcPts val="1564"/>
              </a:lnSpc>
              <a:buNone/>
            </a:pPr>
            <a:r>
              <a:rPr lang="en-GB" sz="1800" b="1" i="0">
                <a:solidFill>
                  <a:srgbClr val="000000"/>
                </a:solidFill>
                <a:effectLst/>
                <a:latin typeface="Aptos" panose="020B0004020202020204" pitchFamily="34" charset="0"/>
              </a:rPr>
              <a:t>Activity Slide: Vaping and the law:  Research Task</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What can you find out about current laws around vaping in: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1" i="0">
                <a:solidFill>
                  <a:srgbClr val="000000"/>
                </a:solidFill>
                <a:effectLst/>
                <a:latin typeface="Aptos" panose="020B0004020202020204" pitchFamily="34" charset="0"/>
              </a:rPr>
              <a:t>Scotland and the UK</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1" i="0">
                <a:solidFill>
                  <a:srgbClr val="000000"/>
                </a:solidFill>
                <a:effectLst/>
                <a:latin typeface="Aptos" panose="020B0004020202020204" pitchFamily="34" charset="0"/>
              </a:rPr>
              <a:t>China</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1" i="0">
                <a:solidFill>
                  <a:srgbClr val="000000"/>
                </a:solidFill>
                <a:effectLst/>
                <a:latin typeface="Aptos" panose="020B0004020202020204" pitchFamily="34" charset="0"/>
              </a:rPr>
              <a:t>Australia </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What changes are planned with the</a:t>
            </a:r>
            <a:r>
              <a:rPr lang="en-GB" sz="1800" b="1" i="0">
                <a:solidFill>
                  <a:srgbClr val="000000"/>
                </a:solidFill>
                <a:effectLst/>
                <a:latin typeface="Aptos" panose="020B0004020202020204" pitchFamily="34" charset="0"/>
              </a:rPr>
              <a:t> UK Tobacco and Vapes Bill?</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3"/>
              </a:rPr>
              <a:t>https://bills.parliament.uk/bills/3879</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What can you find out about the</a:t>
            </a:r>
            <a:r>
              <a:rPr lang="en-GB" sz="1800" b="1" i="0">
                <a:solidFill>
                  <a:srgbClr val="000000"/>
                </a:solidFill>
                <a:effectLst/>
                <a:latin typeface="Aptos" panose="020B0004020202020204" pitchFamily="34" charset="0"/>
              </a:rPr>
              <a:t> Scottish Government’s Tobacco &amp; Vaping Framework?</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4"/>
              </a:rPr>
              <a:t>https://www.gov.scot/publications/tobacco-vaping-framework</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15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1500"/>
              </a:spcAft>
              <a:buNone/>
            </a:pPr>
            <a:r>
              <a:rPr lang="en-GB" sz="1800" b="1" i="0">
                <a:solidFill>
                  <a:srgbClr val="000000"/>
                </a:solidFill>
                <a:effectLst/>
                <a:latin typeface="Aptos" panose="020B0004020202020204" pitchFamily="34" charset="0"/>
              </a:rPr>
              <a:t>China</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1500"/>
              </a:spcAft>
              <a:buNone/>
            </a:pPr>
            <a:r>
              <a:rPr lang="en-GB" sz="1800" b="0" i="0">
                <a:solidFill>
                  <a:srgbClr val="000000"/>
                </a:solidFill>
                <a:effectLst/>
                <a:latin typeface="Aptos" panose="020B0004020202020204" pitchFamily="34" charset="0"/>
              </a:rPr>
              <a:t>In China, the vaping industry is heavily regulated, with a focus on limiting youth access and promoting public health. Specifically, the sale of </a:t>
            </a:r>
            <a:r>
              <a:rPr lang="en-GB" sz="1800" b="0" i="0" err="1">
                <a:solidFill>
                  <a:srgbClr val="000000"/>
                </a:solidFill>
                <a:effectLst/>
                <a:latin typeface="Aptos" panose="020B0004020202020204" pitchFamily="34" charset="0"/>
              </a:rPr>
              <a:t>flavored</a:t>
            </a:r>
            <a:r>
              <a:rPr lang="en-GB" sz="1800" b="0" i="0">
                <a:solidFill>
                  <a:srgbClr val="000000"/>
                </a:solidFill>
                <a:effectLst/>
                <a:latin typeface="Aptos" panose="020B0004020202020204" pitchFamily="34" charset="0"/>
              </a:rPr>
              <a:t> vapes are prohibited, and online sales are also banned.  </a:t>
            </a:r>
            <a:endParaRPr lang="en-GB" b="0" i="0">
              <a:solidFill>
                <a:srgbClr val="000000"/>
              </a:solidFill>
              <a:effectLst/>
              <a:latin typeface="Segoe UI" panose="020B0502040204020203" pitchFamily="34" charset="0"/>
            </a:endParaRPr>
          </a:p>
          <a:p>
            <a:pPr algn="l" rtl="0" fontAlgn="base">
              <a:lnSpc>
                <a:spcPts val="1856"/>
              </a:lnSpc>
              <a:buFont typeface="Arial" panose="020B0604020202020204" pitchFamily="34" charset="0"/>
              <a:buChar char="•"/>
            </a:pPr>
            <a:r>
              <a:rPr lang="en-GB" sz="1800" b="1" i="0">
                <a:solidFill>
                  <a:srgbClr val="000000"/>
                </a:solidFill>
                <a:effectLst/>
                <a:latin typeface="Aptos" panose="020B0004020202020204" pitchFamily="34" charset="0"/>
              </a:rPr>
              <a:t>Flavors:</a:t>
            </a:r>
            <a:r>
              <a:rPr lang="en-GB" sz="1800" b="0" i="0">
                <a:solidFill>
                  <a:srgbClr val="000000"/>
                </a:solidFill>
                <a:effectLst/>
                <a:latin typeface="Aptos" panose="020B0004020202020204" pitchFamily="34" charset="0"/>
              </a:rPr>
              <a:t> The sale of vapes with </a:t>
            </a:r>
            <a:r>
              <a:rPr lang="en-GB" sz="1800" b="0" i="0" err="1">
                <a:solidFill>
                  <a:srgbClr val="000000"/>
                </a:solidFill>
                <a:effectLst/>
                <a:latin typeface="Aptos" panose="020B0004020202020204" pitchFamily="34" charset="0"/>
              </a:rPr>
              <a:t>flavors</a:t>
            </a:r>
            <a:r>
              <a:rPr lang="en-GB" sz="1800" b="0" i="0">
                <a:solidFill>
                  <a:srgbClr val="000000"/>
                </a:solidFill>
                <a:effectLst/>
                <a:latin typeface="Aptos" panose="020B0004020202020204" pitchFamily="34" charset="0"/>
              </a:rPr>
              <a:t> other than tobacco is strictly prohibited. This ban aims to reduce the appeal of vapes to young people.  </a:t>
            </a:r>
          </a:p>
          <a:p>
            <a:pPr algn="l" rtl="0" fontAlgn="base">
              <a:lnSpc>
                <a:spcPts val="1856"/>
              </a:lnSpc>
              <a:buFont typeface="Arial" panose="020B0604020202020204" pitchFamily="34" charset="0"/>
              <a:buChar char="•"/>
            </a:pPr>
            <a:r>
              <a:rPr lang="en-GB" sz="1800" b="1" i="0">
                <a:solidFill>
                  <a:srgbClr val="000000"/>
                </a:solidFill>
                <a:effectLst/>
                <a:latin typeface="Aptos" panose="020B0004020202020204" pitchFamily="34" charset="0"/>
              </a:rPr>
              <a:t>Online Sales:</a:t>
            </a:r>
            <a:r>
              <a:rPr lang="en-GB" sz="1800" b="0" i="0">
                <a:solidFill>
                  <a:srgbClr val="000000"/>
                </a:solidFill>
                <a:effectLst/>
                <a:latin typeface="Aptos" panose="020B0004020202020204" pitchFamily="34" charset="0"/>
              </a:rPr>
              <a:t> Selling vapes online is also prohibited.  </a:t>
            </a:r>
          </a:p>
          <a:p>
            <a:pPr algn="l" rtl="0" fontAlgn="base">
              <a:lnSpc>
                <a:spcPts val="1856"/>
              </a:lnSpc>
              <a:buFont typeface="Arial" panose="020B0604020202020204" pitchFamily="34" charset="0"/>
              <a:buChar char="•"/>
            </a:pPr>
            <a:r>
              <a:rPr lang="en-GB" sz="1800" b="1" i="0">
                <a:solidFill>
                  <a:srgbClr val="000000"/>
                </a:solidFill>
                <a:effectLst/>
                <a:latin typeface="Aptos" panose="020B0004020202020204" pitchFamily="34" charset="0"/>
              </a:rPr>
              <a:t>Young people:</a:t>
            </a:r>
            <a:r>
              <a:rPr lang="en-GB" sz="1800" b="0" i="0">
                <a:solidFill>
                  <a:srgbClr val="000000"/>
                </a:solidFill>
                <a:effectLst/>
                <a:latin typeface="Aptos" panose="020B0004020202020204" pitchFamily="34" charset="0"/>
              </a:rPr>
              <a:t> Vapes cannot be sold to young people.  </a:t>
            </a:r>
          </a:p>
          <a:p>
            <a:pPr algn="l" rtl="0" fontAlgn="base">
              <a:lnSpc>
                <a:spcPts val="1856"/>
              </a:lnSpc>
              <a:buFont typeface="Arial" panose="020B0604020202020204" pitchFamily="34" charset="0"/>
              <a:buChar char="•"/>
            </a:pPr>
            <a:r>
              <a:rPr lang="en-GB" sz="1800" b="1" i="0">
                <a:solidFill>
                  <a:srgbClr val="000000"/>
                </a:solidFill>
                <a:effectLst/>
                <a:latin typeface="Aptos" panose="020B0004020202020204" pitchFamily="34" charset="0"/>
              </a:rPr>
              <a:t>Packaging:</a:t>
            </a:r>
            <a:r>
              <a:rPr lang="en-GB" sz="1800" b="0" i="0">
                <a:solidFill>
                  <a:srgbClr val="000000"/>
                </a:solidFill>
                <a:effectLst/>
                <a:latin typeface="Aptos" panose="020B0004020202020204" pitchFamily="34" charset="0"/>
              </a:rPr>
              <a:t> Vape packaging must include strong warnings about the health risks and the prohibition of use by children.  </a:t>
            </a:r>
          </a:p>
          <a:p>
            <a:pPr algn="l" rtl="0" fontAlgn="base">
              <a:lnSpc>
                <a:spcPts val="1856"/>
              </a:lnSpc>
              <a:buFont typeface="Arial" panose="020B0604020202020204" pitchFamily="34" charset="0"/>
              <a:buChar char="•"/>
            </a:pPr>
            <a:r>
              <a:rPr lang="en-GB" sz="1800" b="1" i="0">
                <a:solidFill>
                  <a:srgbClr val="000000"/>
                </a:solidFill>
                <a:effectLst/>
                <a:latin typeface="Aptos" panose="020B0004020202020204" pitchFamily="34" charset="0"/>
              </a:rPr>
              <a:t>Public Spaces:</a:t>
            </a:r>
            <a:r>
              <a:rPr lang="en-GB" sz="1800" b="0" i="0">
                <a:solidFill>
                  <a:srgbClr val="000000"/>
                </a:solidFill>
                <a:effectLst/>
                <a:latin typeface="Aptos" panose="020B0004020202020204" pitchFamily="34" charset="0"/>
              </a:rPr>
              <a:t> Using vapes is prohibited in schools and other places where young people may gather.  </a:t>
            </a: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1" i="0">
                <a:solidFill>
                  <a:srgbClr val="000000"/>
                </a:solidFill>
                <a:effectLst/>
                <a:latin typeface="Aptos" panose="020B0004020202020204" pitchFamily="34" charset="0"/>
              </a:rPr>
              <a:t>Australia:</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1500"/>
              </a:spcAft>
              <a:buNone/>
            </a:pPr>
            <a:r>
              <a:rPr lang="en-GB" sz="1800" b="0" i="0">
                <a:solidFill>
                  <a:srgbClr val="000000"/>
                </a:solidFill>
                <a:effectLst/>
                <a:latin typeface="Aptos" panose="020B0004020202020204" pitchFamily="34" charset="0"/>
              </a:rPr>
              <a:t>In Australia, the sale of all vapes, regardless of nicotine content, is restricted to pharmacies for the purpose of smoking cessation or managing nicotine dependence. Adults aged 18 and over can purchase vapes with a nicotine concentration of 20 mg/ml or less from participating pharmacies without a prescription after consulting with a pharmacist. Individuals under 18, or those seeking higher nicotine concentrations, require a prescription for vapes.  </a:t>
            </a:r>
            <a:endParaRPr lang="en-GB" b="0" i="0">
              <a:solidFill>
                <a:srgbClr val="000000"/>
              </a:solidFill>
              <a:effectLst/>
              <a:latin typeface="Segoe UI" panose="020B0502040204020203" pitchFamily="34" charset="0"/>
            </a:endParaRPr>
          </a:p>
          <a:p>
            <a:pPr algn="l" rtl="0" fontAlgn="base">
              <a:lnSpc>
                <a:spcPts val="2194"/>
              </a:lnSpc>
              <a:spcBef>
                <a:spcPts val="1500"/>
              </a:spcBef>
              <a:spcAft>
                <a:spcPts val="750"/>
              </a:spcAft>
              <a:buNone/>
            </a:pPr>
            <a:r>
              <a:rPr lang="en-GB" sz="1800" b="0" i="0">
                <a:solidFill>
                  <a:srgbClr val="000000"/>
                </a:solidFill>
                <a:effectLst/>
                <a:latin typeface="Aptos" panose="020B0004020202020204" pitchFamily="34" charset="0"/>
              </a:rPr>
              <a:t>Key aspects of the vaping laws: </a:t>
            </a:r>
            <a:endParaRPr lang="en-GB" b="0" i="0">
              <a:solidFill>
                <a:srgbClr val="000000"/>
              </a:solidFill>
              <a:effectLst/>
              <a:latin typeface="Segoe UI" panose="020B0502040204020203" pitchFamily="34" charset="0"/>
            </a:endParaRPr>
          </a:p>
          <a:p>
            <a:pPr algn="l" rtl="0" fontAlgn="base">
              <a:lnSpc>
                <a:spcPts val="1856"/>
              </a:lnSpc>
              <a:buFont typeface="Arial" panose="020B0604020202020204" pitchFamily="34" charset="0"/>
              <a:buChar char="•"/>
            </a:pPr>
            <a:r>
              <a:rPr lang="en-GB" sz="1800" b="1" i="0">
                <a:solidFill>
                  <a:srgbClr val="000000"/>
                </a:solidFill>
                <a:effectLst/>
                <a:latin typeface="Aptos" panose="020B0004020202020204" pitchFamily="34" charset="0"/>
              </a:rPr>
              <a:t>Sale Restrictions:</a:t>
            </a:r>
            <a:r>
              <a:rPr lang="en-GB" sz="1800" b="0" i="0">
                <a:solidFill>
                  <a:srgbClr val="000000"/>
                </a:solidFill>
                <a:effectLst/>
                <a:latin typeface="Aptos" panose="020B0004020202020204" pitchFamily="34" charset="0"/>
              </a:rPr>
              <a:t> All vapes, including those without nicotine, can only be sold in pharmacies.  </a:t>
            </a:r>
          </a:p>
          <a:p>
            <a:pPr algn="l" rtl="0" fontAlgn="base">
              <a:lnSpc>
                <a:spcPts val="1856"/>
              </a:lnSpc>
              <a:buFont typeface="Arial" panose="020B0604020202020204" pitchFamily="34" charset="0"/>
              <a:buChar char="•"/>
            </a:pPr>
            <a:r>
              <a:rPr lang="en-GB" sz="1800" b="1" i="0">
                <a:solidFill>
                  <a:srgbClr val="000000"/>
                </a:solidFill>
                <a:effectLst/>
                <a:latin typeface="Aptos" panose="020B0004020202020204" pitchFamily="34" charset="0"/>
              </a:rPr>
              <a:t>Age Restrictions:</a:t>
            </a:r>
            <a:r>
              <a:rPr lang="en-GB" sz="1800" b="0" i="0">
                <a:solidFill>
                  <a:srgbClr val="000000"/>
                </a:solidFill>
                <a:effectLst/>
                <a:latin typeface="Aptos" panose="020B0004020202020204" pitchFamily="34" charset="0"/>
              </a:rPr>
              <a:t> Individuals under 18 need a prescription to access vapes.  </a:t>
            </a:r>
          </a:p>
          <a:p>
            <a:pPr algn="l" rtl="0" fontAlgn="base">
              <a:lnSpc>
                <a:spcPts val="1856"/>
              </a:lnSpc>
              <a:buFont typeface="Arial" panose="020B0604020202020204" pitchFamily="34" charset="0"/>
              <a:buChar char="•"/>
            </a:pPr>
            <a:r>
              <a:rPr lang="en-GB" sz="1800" b="1" i="0">
                <a:solidFill>
                  <a:srgbClr val="000000"/>
                </a:solidFill>
                <a:effectLst/>
                <a:latin typeface="Aptos" panose="020B0004020202020204" pitchFamily="34" charset="0"/>
              </a:rPr>
              <a:t>Nicotine Concentration:</a:t>
            </a:r>
            <a:r>
              <a:rPr lang="en-GB" sz="1800" b="0" i="0">
                <a:solidFill>
                  <a:srgbClr val="000000"/>
                </a:solidFill>
                <a:effectLst/>
                <a:latin typeface="Aptos" panose="020B0004020202020204" pitchFamily="34" charset="0"/>
              </a:rPr>
              <a:t> Vapes with 20 mg/mL or less nicotine can be purchased over-the-counter by adults otherwise, a prescription is needed.  </a:t>
            </a:r>
          </a:p>
          <a:p>
            <a:pPr algn="l" rtl="0" fontAlgn="base">
              <a:lnSpc>
                <a:spcPts val="1856"/>
              </a:lnSpc>
              <a:buFont typeface="Arial" panose="020B0604020202020204" pitchFamily="34" charset="0"/>
              <a:buChar char="•"/>
            </a:pPr>
            <a:r>
              <a:rPr lang="en-GB" sz="1800" b="1" i="0">
                <a:solidFill>
                  <a:srgbClr val="000000"/>
                </a:solidFill>
                <a:effectLst/>
                <a:latin typeface="Aptos" panose="020B0004020202020204" pitchFamily="34" charset="0"/>
              </a:rPr>
              <a:t>Pharmacist Consultation:</a:t>
            </a:r>
            <a:r>
              <a:rPr lang="en-GB" sz="1800" b="0" i="0">
                <a:solidFill>
                  <a:srgbClr val="000000"/>
                </a:solidFill>
                <a:effectLst/>
                <a:latin typeface="Aptos" panose="020B0004020202020204" pitchFamily="34" charset="0"/>
              </a:rPr>
              <a:t> Before purchasing a vape without a prescription, individuals must consult with a pharmacist, who will discuss the product, dosage, and other smoking cessation options.  </a:t>
            </a:r>
          </a:p>
          <a:p>
            <a:pPr algn="l" rtl="0" fontAlgn="base">
              <a:lnSpc>
                <a:spcPts val="1856"/>
              </a:lnSpc>
              <a:buFont typeface="Arial" panose="020B0604020202020204" pitchFamily="34" charset="0"/>
              <a:buChar char="•"/>
            </a:pPr>
            <a:r>
              <a:rPr lang="en-GB" sz="1800" b="1" i="0">
                <a:solidFill>
                  <a:srgbClr val="000000"/>
                </a:solidFill>
                <a:effectLst/>
                <a:latin typeface="Aptos" panose="020B0004020202020204" pitchFamily="34" charset="0"/>
              </a:rPr>
              <a:t>Limited Supply:</a:t>
            </a:r>
            <a:r>
              <a:rPr lang="en-GB" sz="1800" b="0" i="0">
                <a:solidFill>
                  <a:srgbClr val="000000"/>
                </a:solidFill>
                <a:effectLst/>
                <a:latin typeface="Aptos" panose="020B0004020202020204" pitchFamily="34" charset="0"/>
              </a:rPr>
              <a:t> A maximum of one month's supply can be purchased in a month.  </a:t>
            </a:r>
          </a:p>
          <a:p>
            <a:pPr algn="l" rtl="0" fontAlgn="base">
              <a:lnSpc>
                <a:spcPts val="1856"/>
              </a:lnSpc>
              <a:buFont typeface="Arial" panose="020B0604020202020204" pitchFamily="34" charset="0"/>
              <a:buChar char="•"/>
            </a:pPr>
            <a:r>
              <a:rPr lang="en-GB" sz="1800" b="1" i="0">
                <a:solidFill>
                  <a:srgbClr val="000000"/>
                </a:solidFill>
                <a:effectLst/>
                <a:latin typeface="Aptos" panose="020B0004020202020204" pitchFamily="34" charset="0"/>
              </a:rPr>
              <a:t>Enforcement:</a:t>
            </a:r>
            <a:r>
              <a:rPr lang="en-GB" sz="1800" b="0" i="0">
                <a:solidFill>
                  <a:srgbClr val="000000"/>
                </a:solidFill>
                <a:effectLst/>
                <a:latin typeface="Aptos" panose="020B0004020202020204" pitchFamily="34" charset="0"/>
              </a:rPr>
              <a:t> New penalties apply for the unlawful importation, manufacture, advertisement, supply, and commercial possession of vapes.  </a:t>
            </a:r>
          </a:p>
        </p:txBody>
      </p:sp>
      <p:sp>
        <p:nvSpPr>
          <p:cNvPr id="4" name="Slide Number Placeholder 3">
            <a:extLst>
              <a:ext uri="{FF2B5EF4-FFF2-40B4-BE49-F238E27FC236}">
                <a16:creationId xmlns:a16="http://schemas.microsoft.com/office/drawing/2014/main" id="{E100A1A9-DBDD-39C0-9C74-267BE97690AB}"/>
              </a:ext>
            </a:extLst>
          </p:cNvPr>
          <p:cNvSpPr>
            <a:spLocks noGrp="1"/>
          </p:cNvSpPr>
          <p:nvPr>
            <p:ph type="sldNum" sz="quarter" idx="10"/>
          </p:nvPr>
        </p:nvSpPr>
        <p:spPr/>
        <p:txBody>
          <a:bodyPr/>
          <a:lstStyle/>
          <a:p>
            <a:fld id="{C08248B4-05AC-4B1A-992B-69771E8850E2}" type="slidenum">
              <a:rPr lang="en-GB" smtClean="0"/>
              <a:t>26</a:t>
            </a:fld>
            <a:endParaRPr lang="en-GB"/>
          </a:p>
        </p:txBody>
      </p:sp>
    </p:spTree>
    <p:extLst>
      <p:ext uri="{BB962C8B-B14F-4D97-AF65-F5344CB8AC3E}">
        <p14:creationId xmlns:p14="http://schemas.microsoft.com/office/powerpoint/2010/main" val="1382206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65374-1BB9-12A2-FEBE-1AE293010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3FB1F-AA8A-545F-697D-09E384894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E55E1-AE61-94F8-EC16-8889B03A5A2E}"/>
              </a:ext>
            </a:extLst>
          </p:cNvPr>
          <p:cNvSpPr>
            <a:spLocks noGrp="1"/>
          </p:cNvSpPr>
          <p:nvPr>
            <p:ph type="body" idx="1"/>
          </p:nvPr>
        </p:nvSpPr>
        <p:spPr/>
        <p:txBody>
          <a:bodyPr/>
          <a:lstStyle/>
          <a:p>
            <a:r>
              <a:rPr lang="en-US" sz="1200" b="1">
                <a:latin typeface="Arial"/>
                <a:cs typeface="Arial"/>
              </a:rPr>
              <a:t>Information Slide: Vaping and the law</a:t>
            </a:r>
            <a:endParaRPr lang="en-US" sz="1200">
              <a:latin typeface="Arial"/>
              <a:cs typeface="Arial"/>
            </a:endParaRPr>
          </a:p>
          <a:p>
            <a:pPr algn="l"/>
            <a:r>
              <a:rPr lang="en-US" sz="1200" b="0" i="0" u="none" strike="noStrike">
                <a:solidFill>
                  <a:srgbClr val="000000"/>
                </a:solidFill>
                <a:effectLst/>
                <a:latin typeface="Arial"/>
                <a:cs typeface="Arial"/>
              </a:rPr>
              <a:t>Teacher/Facilitator shares information with young people.  </a:t>
            </a:r>
          </a:p>
          <a:p>
            <a:pPr marL="342900" indent="-342900">
              <a:spcBef>
                <a:spcPts val="1000"/>
              </a:spcBef>
              <a:buFont typeface="Arial"/>
              <a:buChar char="•"/>
            </a:pPr>
            <a:r>
              <a:rPr lang="en-GB">
                <a:latin typeface="Segoe UI"/>
                <a:cs typeface="Segoe UI"/>
              </a:rPr>
              <a:t>It's </a:t>
            </a:r>
            <a:r>
              <a:rPr lang="en-GB" b="1">
                <a:latin typeface="Segoe UI"/>
                <a:cs typeface="Segoe UI"/>
              </a:rPr>
              <a:t>illegal</a:t>
            </a:r>
            <a:r>
              <a:rPr lang="en-GB">
                <a:latin typeface="Segoe UI"/>
                <a:cs typeface="Segoe UI"/>
              </a:rPr>
              <a:t> for someone 18 and older to buy vapes for anyone under 18.  This is called proxy buying.  </a:t>
            </a:r>
            <a:endParaRPr lang="en-US">
              <a:latin typeface="Segoe UI"/>
              <a:cs typeface="Segoe UI"/>
            </a:endParaRPr>
          </a:p>
          <a:p>
            <a:pPr marL="342900" indent="-342900">
              <a:spcBef>
                <a:spcPts val="1000"/>
              </a:spcBef>
              <a:buFont typeface="Arial"/>
              <a:buChar char="•"/>
            </a:pPr>
            <a:r>
              <a:rPr lang="en-GB">
                <a:latin typeface="Segoe UI"/>
                <a:cs typeface="Segoe UI"/>
              </a:rPr>
              <a:t>Shops must not sell vapes to anyone under 18.</a:t>
            </a:r>
          </a:p>
          <a:p>
            <a:pPr marL="342900" indent="-342900">
              <a:spcBef>
                <a:spcPts val="1000"/>
              </a:spcBef>
              <a:buFont typeface="Arial"/>
              <a:buChar char="•"/>
            </a:pPr>
            <a:r>
              <a:rPr lang="en-GB">
                <a:latin typeface="Segoe UI"/>
                <a:cs typeface="Segoe UI"/>
              </a:rPr>
              <a:t>If someone looks under 25 a retailer must ask for proof of age. </a:t>
            </a:r>
          </a:p>
          <a:p>
            <a:pPr marL="342900" indent="-342900">
              <a:spcBef>
                <a:spcPts val="1000"/>
              </a:spcBef>
              <a:buFont typeface="Arial"/>
              <a:buChar char="•"/>
            </a:pPr>
            <a:r>
              <a:rPr lang="en-GB">
                <a:latin typeface="Segoe UI"/>
                <a:cs typeface="Segoe UI"/>
              </a:rPr>
              <a:t>A person must be still be 18+ to buy a nicotine free vape/liquid.</a:t>
            </a:r>
          </a:p>
          <a:p>
            <a:pPr marL="342900" indent="-342900">
              <a:spcBef>
                <a:spcPts val="1000"/>
              </a:spcBef>
              <a:buFont typeface="Arial"/>
              <a:buChar char="•"/>
            </a:pPr>
            <a:r>
              <a:rPr lang="en-GB">
                <a:latin typeface="Segoe UI"/>
                <a:cs typeface="Segoe UI"/>
              </a:rPr>
              <a:t>Most public places don’t allow vaping: trains, buses, stations, shops, restaurants and planes.</a:t>
            </a:r>
          </a:p>
          <a:p>
            <a:pPr marL="342900" indent="-342900">
              <a:spcBef>
                <a:spcPts val="1000"/>
              </a:spcBef>
              <a:buFont typeface="Arial"/>
              <a:buChar char="•"/>
            </a:pPr>
            <a:r>
              <a:rPr lang="en-GB">
                <a:latin typeface="Segoe UI"/>
                <a:cs typeface="Segoe UI"/>
              </a:rPr>
              <a:t>Single use (disposable) vapes are now illegal.  All vapes must be rechargeable and refillable.  </a:t>
            </a:r>
          </a:p>
          <a:p>
            <a:pPr marL="342900" indent="-342900">
              <a:spcBef>
                <a:spcPts val="1000"/>
              </a:spcBef>
              <a:buFont typeface="Arial"/>
              <a:buChar char="•"/>
            </a:pPr>
            <a:r>
              <a:rPr lang="en-GB">
                <a:latin typeface="Segoe UI"/>
                <a:cs typeface="Segoe UI"/>
              </a:rPr>
              <a:t>THC vapes are illegal.</a:t>
            </a:r>
          </a:p>
          <a:p>
            <a:pPr algn="l"/>
            <a:endParaRPr lang="en-US" sz="1200" b="0" i="0" u="none" strike="noStrike">
              <a:solidFill>
                <a:srgbClr val="000000"/>
              </a:solidFill>
              <a:effectLst/>
              <a:latin typeface="Arial"/>
              <a:cs typeface="Arial"/>
            </a:endParaRPr>
          </a:p>
        </p:txBody>
      </p:sp>
      <p:sp>
        <p:nvSpPr>
          <p:cNvPr id="4" name="Slide Number Placeholder 3">
            <a:extLst>
              <a:ext uri="{FF2B5EF4-FFF2-40B4-BE49-F238E27FC236}">
                <a16:creationId xmlns:a16="http://schemas.microsoft.com/office/drawing/2014/main" id="{8C05D206-A3A6-0041-8ADF-7AA3CF5F83A1}"/>
              </a:ext>
            </a:extLst>
          </p:cNvPr>
          <p:cNvSpPr>
            <a:spLocks noGrp="1"/>
          </p:cNvSpPr>
          <p:nvPr>
            <p:ph type="sldNum" sz="quarter" idx="10"/>
          </p:nvPr>
        </p:nvSpPr>
        <p:spPr/>
        <p:txBody>
          <a:bodyPr/>
          <a:lstStyle/>
          <a:p>
            <a:fld id="{C08248B4-05AC-4B1A-992B-69771E8850E2}" type="slidenum">
              <a:rPr lang="en-GB" smtClean="0"/>
              <a:t>27</a:t>
            </a:fld>
            <a:endParaRPr lang="en-GB"/>
          </a:p>
        </p:txBody>
      </p:sp>
    </p:spTree>
    <p:extLst>
      <p:ext uri="{BB962C8B-B14F-4D97-AF65-F5344CB8AC3E}">
        <p14:creationId xmlns:p14="http://schemas.microsoft.com/office/powerpoint/2010/main" val="1378226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4279F54A-2DD5-FA98-409D-CA4F3DD8A2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71DDFE8-885A-30D1-06F1-5D3C594FA9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latin typeface="Arial" panose="020B0604020202020204" pitchFamily="34" charset="0"/>
                <a:cs typeface="Arial" panose="020B0604020202020204" pitchFamily="34" charset="0"/>
              </a:rPr>
              <a:t>Discussion Slide: Why do some young people vape?</a:t>
            </a:r>
          </a:p>
          <a:p>
            <a:pPr marL="0" indent="0">
              <a:buFont typeface="Arial" panose="020B0604020202020204" pitchFamily="34" charset="0"/>
              <a:buNone/>
              <a:defRPr/>
            </a:pPr>
            <a:r>
              <a:rPr lang="en-GB" altLang="en-US"/>
              <a:t>Teacher/Facilitator opens class discussion around reasons why young people may vape. We know most young people who vape have never smoked before.  This is an open discussion designed to ensure young people have a voice around the issue. </a:t>
            </a:r>
          </a:p>
          <a:p>
            <a:pPr marL="0" indent="0">
              <a:buFont typeface="Arial" panose="020B0604020202020204" pitchFamily="34" charset="0"/>
              <a:buNone/>
              <a:defRPr/>
            </a:pPr>
            <a:endParaRPr lang="en-GB"/>
          </a:p>
          <a:p>
            <a:pPr algn="l"/>
            <a:r>
              <a:rPr lang="en-GB" b="0" i="0" u="none" strike="noStrike">
                <a:solidFill>
                  <a:srgbClr val="000000"/>
                </a:solidFill>
                <a:effectLst/>
              </a:rPr>
              <a:t>Young people vape for a variety of reasons, including:</a:t>
            </a:r>
          </a:p>
          <a:p>
            <a:pPr algn="l">
              <a:buFont typeface="+mj-lt"/>
              <a:buAutoNum type="arabicPeriod"/>
            </a:pPr>
            <a:r>
              <a:rPr lang="en-GB" b="1" i="0" u="none" strike="noStrike">
                <a:solidFill>
                  <a:srgbClr val="000000"/>
                </a:solidFill>
                <a:effectLst/>
              </a:rPr>
              <a:t>Curiosity</a:t>
            </a:r>
            <a:r>
              <a:rPr lang="en-GB" b="0" i="0" u="none" strike="noStrike">
                <a:solidFill>
                  <a:srgbClr val="000000"/>
                </a:solidFill>
                <a:effectLst/>
              </a:rPr>
              <a:t>: Many try vaping out of curiosity about the flavours, experience, or the device itself.</a:t>
            </a:r>
          </a:p>
          <a:p>
            <a:pPr algn="l">
              <a:buFont typeface="+mj-lt"/>
              <a:buAutoNum type="arabicPeriod"/>
            </a:pPr>
            <a:r>
              <a:rPr lang="en-GB" b="1" i="0" u="none" strike="noStrike">
                <a:solidFill>
                  <a:srgbClr val="000000"/>
                </a:solidFill>
                <a:effectLst/>
              </a:rPr>
              <a:t>Peer Pressure</a:t>
            </a:r>
            <a:r>
              <a:rPr lang="en-GB" b="0" i="0" u="none" strike="noStrike">
                <a:solidFill>
                  <a:srgbClr val="000000"/>
                </a:solidFill>
                <a:effectLst/>
              </a:rPr>
              <a:t>: Social influence from friends or peers who vape can encourage young people to try it.</a:t>
            </a:r>
          </a:p>
          <a:p>
            <a:pPr algn="l">
              <a:buFont typeface="+mj-lt"/>
              <a:buAutoNum type="arabicPeriod"/>
            </a:pPr>
            <a:r>
              <a:rPr lang="en-GB" b="1" i="0" u="none" strike="noStrike">
                <a:solidFill>
                  <a:srgbClr val="000000"/>
                </a:solidFill>
                <a:effectLst/>
              </a:rPr>
              <a:t>Perception of Safety</a:t>
            </a:r>
            <a:r>
              <a:rPr lang="en-GB" b="0" i="0" u="none" strike="noStrike">
                <a:solidFill>
                  <a:srgbClr val="000000"/>
                </a:solidFill>
                <a:effectLst/>
              </a:rPr>
              <a:t>: Some believe vaping is less harmful than smoking traditional cigarettes.</a:t>
            </a:r>
          </a:p>
          <a:p>
            <a:pPr algn="l">
              <a:buFont typeface="+mj-lt"/>
              <a:buAutoNum type="arabicPeriod"/>
            </a:pPr>
            <a:r>
              <a:rPr lang="en-GB" b="1" i="0" u="none" strike="noStrike">
                <a:solidFill>
                  <a:srgbClr val="000000"/>
                </a:solidFill>
                <a:effectLst/>
              </a:rPr>
              <a:t>Flavors</a:t>
            </a:r>
            <a:r>
              <a:rPr lang="en-GB" b="0" i="0" u="none" strike="noStrike">
                <a:solidFill>
                  <a:srgbClr val="000000"/>
                </a:solidFill>
                <a:effectLst/>
              </a:rPr>
              <a:t>: The wide range of appealing flavours, such as fruit, candy, and desserts, attracts younger users.</a:t>
            </a:r>
          </a:p>
          <a:p>
            <a:pPr algn="l">
              <a:buFont typeface="+mj-lt"/>
              <a:buNone/>
            </a:pPr>
            <a:r>
              <a:rPr lang="en-GB" sz="1800" b="1" i="0">
                <a:solidFill>
                  <a:srgbClr val="000000"/>
                </a:solidFill>
                <a:effectLst/>
                <a:latin typeface="Aptos" panose="020B0004020202020204" pitchFamily="34" charset="0"/>
              </a:rPr>
              <a:t>5.Stress Relief</a:t>
            </a:r>
            <a:r>
              <a:rPr lang="en-GB" sz="1800" b="0" i="0">
                <a:solidFill>
                  <a:srgbClr val="000000"/>
                </a:solidFill>
                <a:effectLst/>
                <a:latin typeface="Aptos" panose="020B0004020202020204" pitchFamily="34" charset="0"/>
              </a:rPr>
              <a:t>: Some view vaping to cope with stress, anxiety, or other emotional challenges. </a:t>
            </a:r>
          </a:p>
          <a:p>
            <a:pPr algn="l">
              <a:buFont typeface="+mj-lt"/>
              <a:buAutoNum type="arabicPeriod"/>
            </a:pPr>
            <a:r>
              <a:rPr lang="en-GB" b="1" i="0" u="none" strike="noStrike">
                <a:solidFill>
                  <a:srgbClr val="000000"/>
                </a:solidFill>
                <a:effectLst/>
              </a:rPr>
              <a:t>Advertising and Social Media</a:t>
            </a:r>
            <a:r>
              <a:rPr lang="en-GB" b="0" i="0" u="none" strike="noStrike">
                <a:solidFill>
                  <a:srgbClr val="000000"/>
                </a:solidFill>
                <a:effectLst/>
              </a:rPr>
              <a:t>: Marketing and the portrayal of vaping on social media can make it appear trendy or cool.</a:t>
            </a:r>
          </a:p>
          <a:p>
            <a:pPr algn="l">
              <a:buFont typeface="+mj-lt"/>
              <a:buAutoNum type="arabicPeriod"/>
            </a:pPr>
            <a:r>
              <a:rPr lang="en-GB" b="1" i="0" u="none" strike="noStrike">
                <a:solidFill>
                  <a:srgbClr val="000000"/>
                </a:solidFill>
                <a:effectLst/>
              </a:rPr>
              <a:t>Nicotine Addiction</a:t>
            </a:r>
            <a:r>
              <a:rPr lang="en-GB" b="0" i="0" u="none" strike="noStrike">
                <a:solidFill>
                  <a:srgbClr val="000000"/>
                </a:solidFill>
                <a:effectLst/>
              </a:rPr>
              <a:t>: For those who have tried vaping, the nicotine content can lead to dependency, keeping them vaping.</a:t>
            </a:r>
          </a:p>
          <a:p>
            <a:pPr algn="l">
              <a:buFont typeface="+mj-lt"/>
              <a:buAutoNum type="arabicPeriod"/>
            </a:pPr>
            <a:r>
              <a:rPr lang="en-GB" b="1" i="0" u="none" strike="noStrike">
                <a:solidFill>
                  <a:srgbClr val="000000"/>
                </a:solidFill>
                <a:effectLst/>
              </a:rPr>
              <a:t>Easy Accessibility</a:t>
            </a:r>
            <a:r>
              <a:rPr lang="en-GB" b="0" i="0" u="none" strike="noStrike">
                <a:solidFill>
                  <a:srgbClr val="000000"/>
                </a:solidFill>
                <a:effectLst/>
              </a:rPr>
              <a:t>: Despite restrictions, vapes are often easy for young people to access.</a:t>
            </a:r>
          </a:p>
          <a:p>
            <a:pPr marL="0" indent="0">
              <a:buFont typeface="Arial" panose="020B0604020202020204" pitchFamily="34" charset="0"/>
              <a:buNone/>
              <a:defRPr/>
            </a:pPr>
            <a:endParaRPr lang="en-GB"/>
          </a:p>
        </p:txBody>
      </p:sp>
      <p:sp>
        <p:nvSpPr>
          <p:cNvPr id="15364" name="Slide Number Placeholder 3">
            <a:extLst>
              <a:ext uri="{FF2B5EF4-FFF2-40B4-BE49-F238E27FC236}">
                <a16:creationId xmlns:a16="http://schemas.microsoft.com/office/drawing/2014/main" id="{0ABF18CE-862F-1E26-F793-7BA43518FB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C0BE08-EB6F-4CC0-BF9A-CDB3C26B4FB6}" type="slidenum">
              <a:rPr lang="en-GB" altLang="en-US">
                <a:latin typeface="Calibri" panose="020F0502020204030204" pitchFamily="34" charset="0"/>
              </a:rPr>
              <a:pPr/>
              <a:t>28</a:t>
            </a:fld>
            <a:endParaRPr lang="en-GB" altLang="en-US">
              <a:latin typeface="Calibri" panose="020F0502020204030204" pitchFamily="34" charset="0"/>
            </a:endParaRPr>
          </a:p>
        </p:txBody>
      </p:sp>
    </p:spTree>
    <p:extLst>
      <p:ext uri="{BB962C8B-B14F-4D97-AF65-F5344CB8AC3E}">
        <p14:creationId xmlns:p14="http://schemas.microsoft.com/office/powerpoint/2010/main" val="3483737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Activity Slide: Youth perceptions of vaping?</a:t>
            </a:r>
          </a:p>
          <a:p>
            <a:endParaRPr lang="en-US">
              <a:latin typeface="Arial" panose="020B0604020202020204" pitchFamily="34" charset="0"/>
              <a:cs typeface="Arial" panose="020B0604020202020204" pitchFamily="34" charset="0"/>
            </a:endParaRPr>
          </a:p>
          <a:p>
            <a:r>
              <a:rPr lang="en-GB" sz="1200">
                <a:latin typeface="Segoe UI"/>
                <a:cs typeface="Segoe UI"/>
              </a:rPr>
              <a:t>Can you design a survey to gather information about attitudes to vaping in your school/community?  </a:t>
            </a:r>
          </a:p>
          <a:p>
            <a:endParaRPr lang="en-GB" sz="1200" b="1">
              <a:latin typeface="Segoe UI"/>
              <a:cs typeface="Segoe UI"/>
            </a:endParaRPr>
          </a:p>
          <a:p>
            <a:r>
              <a:rPr lang="en-GB" sz="1200">
                <a:latin typeface="Segoe UI"/>
                <a:cs typeface="Segoe UI"/>
              </a:rPr>
              <a:t>Consider the following areas:</a:t>
            </a:r>
          </a:p>
          <a:p>
            <a:endParaRPr lang="en-GB" sz="1200" b="1">
              <a:latin typeface="Segoe UI"/>
              <a:cs typeface="Segoe UI"/>
            </a:endParaRPr>
          </a:p>
          <a:p>
            <a:r>
              <a:rPr lang="en-GB" sz="1200" b="1">
                <a:latin typeface="Segoe UI"/>
                <a:cs typeface="Segoe UI"/>
              </a:rPr>
              <a:t>Health </a:t>
            </a:r>
            <a:endParaRPr lang="en-GB" sz="1200">
              <a:latin typeface="Segoe UI"/>
              <a:cs typeface="Segoe UI"/>
            </a:endParaRPr>
          </a:p>
          <a:p>
            <a:endParaRPr lang="en-GB" sz="1200" b="1">
              <a:latin typeface="Segoe UI"/>
              <a:cs typeface="Segoe UI"/>
            </a:endParaRPr>
          </a:p>
          <a:p>
            <a:r>
              <a:rPr lang="en-GB" sz="1200" b="1">
                <a:latin typeface="Segoe UI"/>
                <a:cs typeface="Segoe UI"/>
              </a:rPr>
              <a:t>Usage Trends</a:t>
            </a:r>
            <a:endParaRPr lang="en-GB"/>
          </a:p>
          <a:p>
            <a:endParaRPr lang="en-GB" sz="1200">
              <a:latin typeface="Segoe UI"/>
              <a:cs typeface="Segoe UI"/>
            </a:endParaRPr>
          </a:p>
          <a:p>
            <a:r>
              <a:rPr lang="en-GB" sz="1200" b="1">
                <a:latin typeface="Segoe UI"/>
                <a:cs typeface="Segoe UI"/>
              </a:rPr>
              <a:t>Social Influences</a:t>
            </a:r>
            <a:endParaRPr lang="en-GB" sz="1200">
              <a:latin typeface="Segoe UI"/>
              <a:cs typeface="Segoe UI"/>
            </a:endParaRPr>
          </a:p>
          <a:p>
            <a:endParaRPr lang="en-GB" sz="1200">
              <a:latin typeface="Segoe UI" panose="020B0502040204020203" pitchFamily="34" charset="0"/>
              <a:cs typeface="Segoe UI" panose="020B0502040204020203" pitchFamily="34" charset="0"/>
            </a:endParaRPr>
          </a:p>
          <a:p>
            <a:r>
              <a:rPr lang="en-GB" sz="1200">
                <a:ea typeface="+mn-lt"/>
                <a:cs typeface="+mn-lt"/>
                <a:hlinkClick r:id="rId3"/>
              </a:rPr>
              <a:t>https://forms.office.com/</a:t>
            </a:r>
            <a:endParaRPr lang="en-GB"/>
          </a:p>
          <a:p>
            <a:endParaRPr lang="en-GB" sz="1200">
              <a:latin typeface="Aptos"/>
              <a:cs typeface="Segoe UI" panose="020B0502040204020203" pitchFamily="34" charset="0"/>
            </a:endParaRPr>
          </a:p>
          <a:p>
            <a:r>
              <a:rPr lang="en-GB" sz="1200">
                <a:ea typeface="+mn-lt"/>
                <a:cs typeface="+mn-lt"/>
                <a:hlinkClick r:id="rId4"/>
              </a:rPr>
              <a:t>https://www.surveymonkey.com/</a:t>
            </a:r>
            <a:r>
              <a:rPr lang="en-GB" sz="1200">
                <a:ea typeface="+mn-lt"/>
                <a:cs typeface="+mn-lt"/>
              </a:rPr>
              <a:t> </a:t>
            </a:r>
            <a:endParaRPr lang="en-GB"/>
          </a:p>
          <a:p>
            <a:endParaRPr lang="en-US"/>
          </a:p>
        </p:txBody>
      </p:sp>
      <p:sp>
        <p:nvSpPr>
          <p:cNvPr id="4" name="Slide Number Placeholder 3"/>
          <p:cNvSpPr>
            <a:spLocks noGrp="1"/>
          </p:cNvSpPr>
          <p:nvPr>
            <p:ph type="sldNum" sz="quarter" idx="5"/>
          </p:nvPr>
        </p:nvSpPr>
        <p:spPr/>
        <p:txBody>
          <a:bodyPr/>
          <a:lstStyle/>
          <a:p>
            <a:fld id="{713DB98F-6C2B-4949-B3FD-B1FAAD83D033}" type="slidenum">
              <a:rPr lang="en-US" smtClean="0"/>
              <a:t>29</a:t>
            </a:fld>
            <a:endParaRPr lang="en-US"/>
          </a:p>
        </p:txBody>
      </p:sp>
    </p:spTree>
    <p:extLst>
      <p:ext uri="{BB962C8B-B14F-4D97-AF65-F5344CB8AC3E}">
        <p14:creationId xmlns:p14="http://schemas.microsoft.com/office/powerpoint/2010/main" val="623491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304A5-16FE-003D-310D-40B267B0E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01BBD-3B97-CB46-A506-3D46E3684C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18944-8297-0820-6F91-6FDF31005D49}"/>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What we will explore today</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just" rtl="0" fontAlgn="base">
              <a:lnSpc>
                <a:spcPts val="1564"/>
              </a:lnSpc>
              <a:spcAft>
                <a:spcPts val="800"/>
              </a:spcAft>
            </a:pPr>
            <a:r>
              <a:rPr lang="en-GB" sz="1800" b="0" i="0">
                <a:solidFill>
                  <a:srgbClr val="000000"/>
                </a:solidFill>
                <a:effectLst/>
                <a:latin typeface="Aptos" panose="020B0004020202020204" pitchFamily="34" charset="0"/>
              </a:rPr>
              <a:t>Teacher/Facilitator shares summary of the </a:t>
            </a:r>
            <a:r>
              <a:rPr lang="en-GB" sz="1800" b="1" i="0">
                <a:solidFill>
                  <a:srgbClr val="000000"/>
                </a:solidFill>
                <a:effectLst/>
                <a:latin typeface="Aptos" panose="020B0004020202020204" pitchFamily="34" charset="0"/>
              </a:rPr>
              <a:t>learning outcomes </a:t>
            </a:r>
            <a:r>
              <a:rPr lang="en-GB" sz="1800" b="0" i="0">
                <a:solidFill>
                  <a:srgbClr val="000000"/>
                </a:solidFill>
                <a:effectLst/>
                <a:latin typeface="Aptos" panose="020B0004020202020204" pitchFamily="34" charset="0"/>
              </a:rPr>
              <a:t>for lesson/workshop with young people.  </a:t>
            </a:r>
            <a:endParaRPr lang="en-GB"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608A818A-7E6E-CBBA-4552-1F694F688FFE}"/>
              </a:ext>
            </a:extLst>
          </p:cNvPr>
          <p:cNvSpPr>
            <a:spLocks noGrp="1"/>
          </p:cNvSpPr>
          <p:nvPr>
            <p:ph type="sldNum" sz="quarter" idx="10"/>
          </p:nvPr>
        </p:nvSpPr>
        <p:spPr/>
        <p:txBody>
          <a:bodyPr/>
          <a:lstStyle/>
          <a:p>
            <a:fld id="{C08248B4-05AC-4B1A-992B-69771E8850E2}" type="slidenum">
              <a:rPr lang="en-GB" smtClean="0"/>
              <a:t>3</a:t>
            </a:fld>
            <a:endParaRPr lang="en-GB"/>
          </a:p>
        </p:txBody>
      </p:sp>
    </p:spTree>
    <p:extLst>
      <p:ext uri="{BB962C8B-B14F-4D97-AF65-F5344CB8AC3E}">
        <p14:creationId xmlns:p14="http://schemas.microsoft.com/office/powerpoint/2010/main" val="3068497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987E5-0186-04D5-E6E4-ABF6493AF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FEF26-2F70-8164-03F3-A90B4366A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9C266-0915-FD28-FFDD-5D05C8B41E65}"/>
              </a:ext>
            </a:extLst>
          </p:cNvPr>
          <p:cNvSpPr>
            <a:spLocks noGrp="1"/>
          </p:cNvSpPr>
          <p:nvPr>
            <p:ph type="body" idx="1"/>
          </p:nvPr>
        </p:nvSpPr>
        <p:spPr/>
        <p:txBody>
          <a:bodyPr/>
          <a:lstStyle/>
          <a:p>
            <a:r>
              <a:rPr lang="en-US" b="1">
                <a:latin typeface="Arial" panose="020B0604020202020204" pitchFamily="34" charset="0"/>
                <a:cs typeface="Arial" panose="020B0604020202020204" pitchFamily="34" charset="0"/>
              </a:rPr>
              <a:t>Information Slide: Youth perceptions of vaping: Scottish Government Findings</a:t>
            </a:r>
            <a:endParaRPr lang="en-US">
              <a:latin typeface="Arial" panose="020B0604020202020204" pitchFamily="34" charset="0"/>
              <a:cs typeface="Arial" panose="020B0604020202020204" pitchFamily="34" charset="0"/>
            </a:endParaRPr>
          </a:p>
          <a:p>
            <a:pPr algn="l"/>
            <a:r>
              <a:rPr lang="en-US" b="0" i="0" u="none" strike="noStrike">
                <a:solidFill>
                  <a:srgbClr val="000000"/>
                </a:solidFill>
                <a:effectLst/>
                <a:latin typeface="Arial" panose="020B0604020202020204" pitchFamily="34" charset="0"/>
                <a:cs typeface="Arial" panose="020B0604020202020204" pitchFamily="34" charset="0"/>
              </a:rPr>
              <a:t>Teacher/Facilitator shares with young people.  </a:t>
            </a:r>
          </a:p>
          <a:p>
            <a:pPr algn="l"/>
            <a:endParaRPr lang="en-GB" b="0" i="0" u="none" strike="noStrike">
              <a:solidFill>
                <a:srgbClr val="000000"/>
              </a:solidFill>
              <a:effectLst/>
              <a:latin typeface="Arial" panose="020B0604020202020204" pitchFamily="34" charset="0"/>
              <a:cs typeface="Arial" panose="020B0604020202020204" pitchFamily="34" charset="0"/>
            </a:endParaRPr>
          </a:p>
          <a:p>
            <a:pPr algn="l"/>
            <a:r>
              <a:rPr lang="en-GB" b="0" i="0" u="none" strike="noStrike">
                <a:solidFill>
                  <a:srgbClr val="000000"/>
                </a:solidFill>
                <a:effectLst/>
                <a:latin typeface="Arial" panose="020B0604020202020204" pitchFamily="34" charset="0"/>
                <a:cs typeface="Arial" panose="020B0604020202020204" pitchFamily="34" charset="0"/>
              </a:rPr>
              <a:t>In Scotland, young people's perceptions of vaping are shaped by various factors, including social influences, health awareness, and regulatory changes. Key insights include:</a:t>
            </a:r>
          </a:p>
          <a:p>
            <a:pPr algn="l" rtl="0" fontAlgn="base">
              <a:lnSpc>
                <a:spcPts val="1564"/>
              </a:lnSpc>
              <a:buNone/>
            </a:pP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Perceived Harmfulness and Social Acceptance</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Health Concerns: Many Scottish youths recognise potential health risks associated with vaping, though some perceive it as less harmful than traditional smoking.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Social Influences: Peer pressure and the portrayal of vaping in media contribute to its perception as a socially acceptable or even trendy activity among some young people.  </a:t>
            </a:r>
          </a:p>
          <a:p>
            <a:pPr algn="l" rtl="0" fontAlgn="base">
              <a:lnSpc>
                <a:spcPts val="1564"/>
              </a:lnSpc>
              <a:spcAft>
                <a:spcPts val="800"/>
              </a:spcAft>
              <a:buNone/>
            </a:pPr>
            <a:r>
              <a:rPr lang="en-GB" sz="1800" b="1" i="0">
                <a:solidFill>
                  <a:srgbClr val="000000"/>
                </a:solidFill>
                <a:effectLst/>
                <a:latin typeface="Aptos" panose="020B0004020202020204" pitchFamily="34" charset="0"/>
              </a:rPr>
              <a:t>Prevalence and Usage Trends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Increasing Experimentation: Experimentation with e-cigarettes has risen among Scottish adolescents, with a notable increase in occasional use. </a:t>
            </a: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Regular Use: Despite increased experimentation, regular use remains relatively low and is primarily observed among current or former smokers.  </a:t>
            </a:r>
          </a:p>
          <a:p>
            <a:pPr algn="l" rtl="0" fontAlgn="base">
              <a:lnSpc>
                <a:spcPts val="1564"/>
              </a:lnSpc>
              <a:spcAft>
                <a:spcPts val="800"/>
              </a:spcAft>
              <a:buNone/>
            </a:pPr>
            <a:r>
              <a:rPr lang="en-GB" sz="1800" b="0" i="0" u="sng" strike="noStrike">
                <a:solidFill>
                  <a:srgbClr val="467886"/>
                </a:solidFill>
                <a:effectLst/>
                <a:latin typeface="Aptos" panose="020B0004020202020204" pitchFamily="34" charset="0"/>
                <a:hlinkClick r:id="rId3"/>
              </a:rPr>
              <a:t>Calls for action on stopping tobacco smoking and youth vaping - News - Public Health Scotland</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u="sng" strike="noStrike">
                <a:solidFill>
                  <a:srgbClr val="467886"/>
                </a:solidFill>
                <a:effectLst/>
                <a:latin typeface="Aptos" panose="020B0004020202020204" pitchFamily="34" charset="0"/>
                <a:hlinkClick r:id="rId4"/>
              </a:rPr>
              <a:t>Young People and Vaping - ASH Scotland</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u="sng" strike="noStrike">
                <a:solidFill>
                  <a:srgbClr val="467886"/>
                </a:solidFill>
                <a:effectLst/>
                <a:latin typeface="Aptos" panose="020B0004020202020204" pitchFamily="34" charset="0"/>
                <a:hlinkClick r:id="rId5"/>
              </a:rPr>
              <a:t>Key findings - Vaping – Youth perceptions and attitudes: evidence briefing - </a:t>
            </a:r>
            <a:r>
              <a:rPr lang="en-GB" sz="1800" b="0" i="0" u="sng" strike="noStrike" err="1">
                <a:solidFill>
                  <a:srgbClr val="467886"/>
                </a:solidFill>
                <a:effectLst/>
                <a:latin typeface="Aptos" panose="020B0004020202020204" pitchFamily="34" charset="0"/>
                <a:hlinkClick r:id="rId5"/>
              </a:rPr>
              <a:t>gov.scot</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61323722-D816-69FC-A62D-EBE432E50A79}"/>
              </a:ext>
            </a:extLst>
          </p:cNvPr>
          <p:cNvSpPr>
            <a:spLocks noGrp="1"/>
          </p:cNvSpPr>
          <p:nvPr>
            <p:ph type="sldNum" sz="quarter" idx="5"/>
          </p:nvPr>
        </p:nvSpPr>
        <p:spPr/>
        <p:txBody>
          <a:bodyPr/>
          <a:lstStyle/>
          <a:p>
            <a:fld id="{713DB98F-6C2B-4949-B3FD-B1FAAD83D033}" type="slidenum">
              <a:rPr lang="en-US" smtClean="0"/>
              <a:t>30</a:t>
            </a:fld>
            <a:endParaRPr lang="en-US"/>
          </a:p>
        </p:txBody>
      </p:sp>
    </p:spTree>
    <p:extLst>
      <p:ext uri="{BB962C8B-B14F-4D97-AF65-F5344CB8AC3E}">
        <p14:creationId xmlns:p14="http://schemas.microsoft.com/office/powerpoint/2010/main" val="1572481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FB6BC-A77B-A196-202B-C7CA0C8B7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25E9A-BA4C-D7A8-2DD1-02BA7E22B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B1F95-B307-89EA-758E-5B12ABA8175D}"/>
              </a:ext>
            </a:extLst>
          </p:cNvPr>
          <p:cNvSpPr>
            <a:spLocks noGrp="1"/>
          </p:cNvSpPr>
          <p:nvPr>
            <p:ph type="body" idx="1"/>
          </p:nvPr>
        </p:nvSpPr>
        <p:spPr/>
        <p:txBody>
          <a:bodyPr/>
          <a:lstStyle/>
          <a:p>
            <a:r>
              <a:rPr lang="en-US" sz="1400" b="1">
                <a:latin typeface="Arial" panose="020B0604020202020204" pitchFamily="34" charset="0"/>
                <a:cs typeface="Arial" panose="020B0604020202020204" pitchFamily="34" charset="0"/>
              </a:rPr>
              <a:t>Information Slide: Why do we overestimate the number of young people who vape? </a:t>
            </a:r>
            <a:endParaRPr lang="en-US" sz="1400">
              <a:latin typeface="Arial" panose="020B0604020202020204" pitchFamily="34" charset="0"/>
              <a:cs typeface="Arial" panose="020B0604020202020204" pitchFamily="34" charset="0"/>
            </a:endParaRPr>
          </a:p>
          <a:p>
            <a:pPr algn="l"/>
            <a:r>
              <a:rPr lang="en-US" sz="1400" b="0" i="0" u="none" strike="noStrike">
                <a:solidFill>
                  <a:srgbClr val="000000"/>
                </a:solidFill>
                <a:effectLst/>
                <a:latin typeface="Arial" panose="020B0604020202020204" pitchFamily="34" charset="0"/>
                <a:cs typeface="Arial" panose="020B0604020202020204" pitchFamily="34" charset="0"/>
              </a:rPr>
              <a:t>Teacher/Facilitator shares with young people.  </a:t>
            </a:r>
          </a:p>
          <a:p>
            <a:pPr algn="l"/>
            <a:endParaRPr lang="en-US" sz="1400" b="0" i="0" u="none" strike="noStrike">
              <a:solidFill>
                <a:srgbClr val="000000"/>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400">
                <a:latin typeface="Arial" panose="020B0604020202020204" pitchFamily="34" charset="0"/>
                <a:cs typeface="Arial" panose="020B0604020202020204" pitchFamily="34" charset="0"/>
              </a:rPr>
              <a:t>A social norms approach ensures that prevalence is not exaggerated, and young people are aware that most young people are not vaping regularly.  </a:t>
            </a:r>
          </a:p>
          <a:p>
            <a:pPr marL="285750" indent="-28575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algn="l"/>
            <a:r>
              <a:rPr lang="en-GB" sz="1800" b="0" i="0" u="none" strike="noStrike">
                <a:solidFill>
                  <a:srgbClr val="000000"/>
                </a:solidFill>
                <a:effectLst/>
                <a:latin typeface="Aptos" panose="020B0004020202020204" pitchFamily="34" charset="0"/>
              </a:rPr>
              <a:t>References for all statistics</a:t>
            </a:r>
          </a:p>
          <a:p>
            <a:pPr algn="l"/>
            <a:endParaRPr lang="en-GB" sz="1800" b="0" i="0" u="none" strike="noStrike">
              <a:solidFill>
                <a:srgbClr val="000000"/>
              </a:solidFill>
              <a:effectLst/>
              <a:latin typeface="Aptos" panose="020B0004020202020204" pitchFamily="34" charset="0"/>
            </a:endParaRPr>
          </a:p>
          <a:p>
            <a:pPr algn="l"/>
            <a:r>
              <a:rPr lang="en-GB" sz="1800" b="0" i="0" u="none" strike="noStrike">
                <a:solidFill>
                  <a:srgbClr val="000000"/>
                </a:solidFill>
                <a:effectLst/>
                <a:latin typeface="Aptos" panose="020B0004020202020204" pitchFamily="34" charset="0"/>
              </a:rPr>
              <a:t>Scottish Schools Adolescent Lifestyle and Substance (SALSUS)</a:t>
            </a:r>
          </a:p>
          <a:p>
            <a:pPr algn="l"/>
            <a:r>
              <a:rPr lang="en-GB" sz="1800" b="0" i="0" u="none" strike="noStrike">
                <a:solidFill>
                  <a:srgbClr val="000000"/>
                </a:solidFill>
                <a:effectLst/>
                <a:latin typeface="Aptos" panose="020B0004020202020204" pitchFamily="34" charset="0"/>
                <a:hlinkClick r:id="rId3"/>
              </a:rPr>
              <a:t>https://www.gov.scot/collections/scottish-schools-adolescent-lifestyle-and-substance-use-survey-salsus/</a:t>
            </a:r>
            <a:endParaRPr lang="en-GB" sz="1800" b="0" i="0" u="none" strike="noStrike">
              <a:solidFill>
                <a:srgbClr val="000000"/>
              </a:solidFill>
              <a:effectLst/>
              <a:latin typeface="Aptos" panose="020B0004020202020204" pitchFamily="34" charset="0"/>
            </a:endParaRPr>
          </a:p>
          <a:p>
            <a:pPr algn="l"/>
            <a:r>
              <a:rPr lang="en-GB" sz="1800" b="0" i="0" u="none" strike="noStrike">
                <a:solidFill>
                  <a:srgbClr val="000000"/>
                </a:solidFill>
                <a:effectLst/>
                <a:latin typeface="Aptos" panose="020B0004020202020204" pitchFamily="34" charset="0"/>
              </a:rPr>
              <a:t>Scottish Government Health and Wellbeing Census</a:t>
            </a:r>
          </a:p>
          <a:p>
            <a:pPr algn="l"/>
            <a:r>
              <a:rPr lang="en-GB" sz="1800" b="0" i="0" u="none" strike="noStrike">
                <a:solidFill>
                  <a:srgbClr val="000000"/>
                </a:solidFill>
                <a:effectLst/>
                <a:latin typeface="Aptos" panose="020B0004020202020204" pitchFamily="34" charset="0"/>
                <a:hlinkClick r:id="rId4"/>
              </a:rPr>
              <a:t>https://www.gov.scot/publications/health-and-wellbeing-census-scotland-2021-22/pages/substance-use/</a:t>
            </a:r>
            <a:endParaRPr lang="en-GB" sz="1800" b="0" i="0" u="none" strike="noStrike">
              <a:solidFill>
                <a:srgbClr val="000000"/>
              </a:solidFill>
              <a:effectLst/>
              <a:latin typeface="Aptos" panose="020B0004020202020204" pitchFamily="34" charset="0"/>
            </a:endParaRPr>
          </a:p>
          <a:p>
            <a:pPr algn="l"/>
            <a:r>
              <a:rPr lang="en-GB" sz="1800" b="0" i="0" u="none" strike="noStrike">
                <a:solidFill>
                  <a:srgbClr val="000000"/>
                </a:solidFill>
                <a:effectLst/>
                <a:latin typeface="Aptos" panose="020B0004020202020204" pitchFamily="34" charset="0"/>
              </a:rPr>
              <a:t>ASH Scotland</a:t>
            </a:r>
          </a:p>
          <a:p>
            <a:pPr algn="l"/>
            <a:r>
              <a:rPr lang="en-GB" sz="1800" b="0" i="0" u="none" strike="noStrike">
                <a:solidFill>
                  <a:srgbClr val="000000"/>
                </a:solidFill>
                <a:effectLst/>
                <a:latin typeface="Aptos" panose="020B0004020202020204" pitchFamily="34" charset="0"/>
                <a:hlinkClick r:id="rId5"/>
              </a:rPr>
              <a:t>https://ashscotland.org.uk/wp-content/uploads/2024/06/Smoking-and-vaping-statistics-factsheet_June_2024.pdf</a:t>
            </a:r>
            <a:r>
              <a:rPr lang="en-GB" sz="1800" b="0" i="0" u="none" strike="noStrike">
                <a:solidFill>
                  <a:srgbClr val="000000"/>
                </a:solidFill>
                <a:effectLst/>
                <a:latin typeface="Aptos" panose="020B0004020202020204" pitchFamily="34" charset="0"/>
              </a:rPr>
              <a:t> </a:t>
            </a:r>
          </a:p>
          <a:p>
            <a:br>
              <a:rPr lang="en-GB" sz="2000"/>
            </a:br>
            <a:endParaRPr lang="en-US" sz="14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8C875A5-3322-AC92-A12C-A0BB4767AEEA}"/>
              </a:ext>
            </a:extLst>
          </p:cNvPr>
          <p:cNvSpPr>
            <a:spLocks noGrp="1"/>
          </p:cNvSpPr>
          <p:nvPr>
            <p:ph type="sldNum" sz="quarter" idx="10"/>
          </p:nvPr>
        </p:nvSpPr>
        <p:spPr/>
        <p:txBody>
          <a:bodyPr/>
          <a:lstStyle/>
          <a:p>
            <a:fld id="{C08248B4-05AC-4B1A-992B-69771E8850E2}" type="slidenum">
              <a:rPr lang="en-GB" smtClean="0"/>
              <a:t>31</a:t>
            </a:fld>
            <a:endParaRPr lang="en-GB"/>
          </a:p>
        </p:txBody>
      </p:sp>
    </p:spTree>
    <p:extLst>
      <p:ext uri="{BB962C8B-B14F-4D97-AF65-F5344CB8AC3E}">
        <p14:creationId xmlns:p14="http://schemas.microsoft.com/office/powerpoint/2010/main" val="2727106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71278-C2E4-BEBC-99EF-7EA77D11EE0A}"/>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EC3FD59-B2EE-3E5D-402A-0DB3972640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970685C-3F7C-40FF-333B-6985CE3D194B}"/>
              </a:ext>
            </a:extLst>
          </p:cNvPr>
          <p:cNvSpPr>
            <a:spLocks noGrp="1"/>
          </p:cNvSpPr>
          <p:nvPr>
            <p:ph type="body" idx="1"/>
          </p:nvPr>
        </p:nvSpPr>
        <p:spPr/>
        <p:txBody>
          <a:bodyPr/>
          <a:lstStyle/>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Discussion Slide: Why do we overestimate the number of young people who vape?  </a:t>
            </a:r>
          </a:p>
          <a:p>
            <a:pPr>
              <a:lnSpc>
                <a:spcPct val="115000"/>
              </a:lnSpc>
              <a:spcAft>
                <a:spcPts val="800"/>
              </a:spcAft>
            </a:pPr>
            <a:endParaRPr lang="en-US" sz="1800" b="1" kern="100">
              <a:effectLst/>
              <a:latin typeface="Aptos" panose="020B0004020202020204" pitchFamily="34" charset="0"/>
              <a:cs typeface="Times New Roman" panose="02020603050405020304" pitchFamily="18" charset="0"/>
            </a:endParaRPr>
          </a:p>
          <a:p>
            <a:pPr>
              <a:lnSpc>
                <a:spcPct val="115000"/>
              </a:lnSpc>
              <a:spcAft>
                <a:spcPts val="800"/>
              </a:spcAft>
            </a:pPr>
            <a:r>
              <a:rPr lang="en-US" sz="1800" b="1" kern="100">
                <a:effectLst/>
                <a:latin typeface="Aptos" panose="020B0004020202020204" pitchFamily="34" charset="0"/>
                <a:cs typeface="Times New Roman" panose="02020603050405020304" pitchFamily="18" charset="0"/>
              </a:rPr>
              <a:t>Teacher facilitates class discussion around perceptions of numbers of young people who vape.  Are the statistics surprising?  What can young people think of as to why we might perceive numbers of young people vaping to be higher than reality?  </a:t>
            </a:r>
            <a:endParaRPr lang="en-GB"/>
          </a:p>
        </p:txBody>
      </p:sp>
      <p:sp>
        <p:nvSpPr>
          <p:cNvPr id="15364" name="Slide Number Placeholder 3">
            <a:extLst>
              <a:ext uri="{FF2B5EF4-FFF2-40B4-BE49-F238E27FC236}">
                <a16:creationId xmlns:a16="http://schemas.microsoft.com/office/drawing/2014/main" id="{4FB7B853-5733-332B-A30A-70BC5BB88F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C0BE08-EB6F-4CC0-BF9A-CDB3C26B4FB6}" type="slidenum">
              <a:rPr lang="en-GB" altLang="en-US">
                <a:latin typeface="Calibri" panose="020F0502020204030204" pitchFamily="34" charset="0"/>
              </a:rPr>
              <a:pPr/>
              <a:t>32</a:t>
            </a:fld>
            <a:endParaRPr lang="en-GB" altLang="en-US">
              <a:latin typeface="Calibri" panose="020F0502020204030204" pitchFamily="34" charset="0"/>
            </a:endParaRPr>
          </a:p>
        </p:txBody>
      </p:sp>
    </p:spTree>
    <p:extLst>
      <p:ext uri="{BB962C8B-B14F-4D97-AF65-F5344CB8AC3E}">
        <p14:creationId xmlns:p14="http://schemas.microsoft.com/office/powerpoint/2010/main" val="764329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C7880-F87F-B508-E1BB-CE4D14DA1C3F}"/>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BDA3E07-05F7-4D2A-2A09-2C84F494F9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50D36BA-B09B-1D22-FDB8-9CEC7C3CE8E0}"/>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Discussion Slide: Why do most young people choose NOT to vape?</a:t>
            </a:r>
            <a:r>
              <a:rPr lang="en-GB" sz="1800" b="0" i="0">
                <a:solidFill>
                  <a:srgbClr val="000000"/>
                </a:solidFill>
                <a:effectLst/>
                <a:latin typeface="Aptos" panose="020B0004020202020204" pitchFamily="34" charset="0"/>
              </a:rPr>
              <a:t> </a:t>
            </a:r>
            <a:endParaRPr lang="en-GB" sz="2800" b="0" i="0">
              <a:solidFill>
                <a:srgbClr val="000000"/>
              </a:solidFill>
              <a:effectLst/>
              <a:latin typeface="Aptos" panose="020B0004020202020204"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opens class discussion, which builds on the social norms approach, around reasons why most young people do not vape.  This is an open discussion designed to ensure young people have a voice around the issue and can identify their own positive reasons for not vaping.     </a:t>
            </a:r>
            <a:endParaRPr lang="en-GB" sz="2800" b="0" i="0">
              <a:solidFill>
                <a:srgbClr val="000000"/>
              </a:solidFill>
              <a:effectLst/>
              <a:latin typeface="Aptos" panose="020B0004020202020204"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Young people may choose not to vape for several reasons, including: </a:t>
            </a:r>
            <a:endParaRPr lang="en-GB" sz="2800" b="0" i="0">
              <a:solidFill>
                <a:srgbClr val="000000"/>
              </a:solidFill>
              <a:effectLst/>
              <a:latin typeface="Aptos" panose="020B0004020202020204" pitchFamily="34" charset="0"/>
            </a:endParaRPr>
          </a:p>
          <a:p>
            <a:pPr algn="l" rtl="0" fontAlgn="base">
              <a:lnSpc>
                <a:spcPts val="1564"/>
              </a:lnSpc>
              <a:buFont typeface="+mj-lt"/>
              <a:buAutoNum type="arabicPeriod"/>
            </a:pPr>
            <a:r>
              <a:rPr lang="en-GB" sz="1800" b="1" i="0">
                <a:solidFill>
                  <a:srgbClr val="000000"/>
                </a:solidFill>
                <a:effectLst/>
                <a:latin typeface="Aptos" panose="020B0004020202020204" pitchFamily="34" charset="0"/>
              </a:rPr>
              <a:t>Health Concerns</a:t>
            </a:r>
            <a:r>
              <a:rPr lang="en-GB" sz="1800" b="0" i="0">
                <a:solidFill>
                  <a:srgbClr val="000000"/>
                </a:solidFill>
                <a:effectLst/>
                <a:latin typeface="Aptos" panose="020B0004020202020204" pitchFamily="34" charset="0"/>
              </a:rPr>
              <a:t>: Awareness of the potential health risks, such as lung damage or nicotine addiction, can discourage vaping. </a:t>
            </a:r>
          </a:p>
          <a:p>
            <a:pPr algn="l" rtl="0" fontAlgn="base">
              <a:lnSpc>
                <a:spcPts val="1564"/>
              </a:lnSpc>
              <a:buFont typeface="+mj-lt"/>
              <a:buAutoNum type="arabicPeriod" startAt="2"/>
            </a:pPr>
            <a:r>
              <a:rPr lang="en-GB" sz="1800" b="1" i="0">
                <a:solidFill>
                  <a:srgbClr val="000000"/>
                </a:solidFill>
                <a:effectLst/>
                <a:latin typeface="Aptos" panose="020B0004020202020204" pitchFamily="34" charset="0"/>
              </a:rPr>
              <a:t>Lack of Interest</a:t>
            </a:r>
            <a:r>
              <a:rPr lang="en-GB" sz="1800" b="0" i="0">
                <a:solidFill>
                  <a:srgbClr val="000000"/>
                </a:solidFill>
                <a:effectLst/>
                <a:latin typeface="Aptos" panose="020B0004020202020204" pitchFamily="34" charset="0"/>
              </a:rPr>
              <a:t>: Some simply don’t find vaping appealing or see no reason to try it. </a:t>
            </a:r>
          </a:p>
          <a:p>
            <a:pPr algn="l" rtl="0" fontAlgn="base">
              <a:lnSpc>
                <a:spcPts val="1564"/>
              </a:lnSpc>
              <a:buFont typeface="+mj-lt"/>
              <a:buAutoNum type="arabicPeriod" startAt="3"/>
            </a:pPr>
            <a:r>
              <a:rPr lang="en-GB" sz="1800" b="1" i="0">
                <a:solidFill>
                  <a:srgbClr val="000000"/>
                </a:solidFill>
                <a:effectLst/>
                <a:latin typeface="Aptos" panose="020B0004020202020204" pitchFamily="34" charset="0"/>
              </a:rPr>
              <a:t>Parental or Educational Influence</a:t>
            </a:r>
            <a:r>
              <a:rPr lang="en-GB" sz="1800" b="0" i="0">
                <a:solidFill>
                  <a:srgbClr val="000000"/>
                </a:solidFill>
                <a:effectLst/>
                <a:latin typeface="Aptos" panose="020B0004020202020204" pitchFamily="34" charset="0"/>
              </a:rPr>
              <a:t>: Strong guidance from parents, teachers, or role models may steer them away from vaping. </a:t>
            </a:r>
          </a:p>
          <a:p>
            <a:pPr algn="l" rtl="0" fontAlgn="base">
              <a:lnSpc>
                <a:spcPts val="1564"/>
              </a:lnSpc>
              <a:buFont typeface="+mj-lt"/>
              <a:buAutoNum type="arabicPeriod" startAt="4"/>
            </a:pPr>
            <a:r>
              <a:rPr lang="en-GB" sz="1800" b="1" i="0">
                <a:solidFill>
                  <a:srgbClr val="000000"/>
                </a:solidFill>
                <a:effectLst/>
                <a:latin typeface="Aptos" panose="020B0004020202020204" pitchFamily="34" charset="0"/>
              </a:rPr>
              <a:t>Athletic Performance</a:t>
            </a:r>
            <a:r>
              <a:rPr lang="en-GB" sz="1800" b="0" i="0">
                <a:solidFill>
                  <a:srgbClr val="000000"/>
                </a:solidFill>
                <a:effectLst/>
                <a:latin typeface="Aptos" panose="020B0004020202020204" pitchFamily="34" charset="0"/>
              </a:rPr>
              <a:t>: Athletes might avoid vaping to maintain their fitness and lung health. </a:t>
            </a:r>
          </a:p>
          <a:p>
            <a:pPr algn="l" rtl="0" fontAlgn="base">
              <a:lnSpc>
                <a:spcPts val="1564"/>
              </a:lnSpc>
              <a:buFont typeface="+mj-lt"/>
              <a:buAutoNum type="arabicPeriod" startAt="5"/>
            </a:pPr>
            <a:r>
              <a:rPr lang="en-GB" sz="1800" b="1" i="0">
                <a:solidFill>
                  <a:srgbClr val="000000"/>
                </a:solidFill>
                <a:effectLst/>
                <a:latin typeface="Aptos" panose="020B0004020202020204" pitchFamily="34" charset="0"/>
              </a:rPr>
              <a:t>Financial Reasons</a:t>
            </a:r>
            <a:r>
              <a:rPr lang="en-GB" sz="1800" b="0" i="0">
                <a:solidFill>
                  <a:srgbClr val="000000"/>
                </a:solidFill>
                <a:effectLst/>
                <a:latin typeface="Aptos" panose="020B0004020202020204" pitchFamily="34" charset="0"/>
              </a:rPr>
              <a:t>: Vaping can be expensive, and some young people may not want to spend money on it. </a:t>
            </a:r>
          </a:p>
          <a:p>
            <a:pPr algn="l" rtl="0" fontAlgn="base">
              <a:lnSpc>
                <a:spcPts val="1564"/>
              </a:lnSpc>
              <a:buFont typeface="+mj-lt"/>
              <a:buAutoNum type="arabicPeriod" startAt="6"/>
            </a:pPr>
            <a:r>
              <a:rPr lang="en-GB" sz="1800" b="1" i="0">
                <a:solidFill>
                  <a:srgbClr val="000000"/>
                </a:solidFill>
                <a:effectLst/>
                <a:latin typeface="Aptos" panose="020B0004020202020204" pitchFamily="34" charset="0"/>
              </a:rPr>
              <a:t>Social Norms</a:t>
            </a:r>
            <a:r>
              <a:rPr lang="en-GB" sz="1800" b="0" i="0">
                <a:solidFill>
                  <a:srgbClr val="000000"/>
                </a:solidFill>
                <a:effectLst/>
                <a:latin typeface="Aptos" panose="020B0004020202020204" pitchFamily="34" charset="0"/>
              </a:rPr>
              <a:t>: Being part of a peer group that doesn’t vape can reduce the likelihood of trying it. </a:t>
            </a:r>
          </a:p>
          <a:p>
            <a:pPr algn="l" rtl="0" fontAlgn="base">
              <a:lnSpc>
                <a:spcPts val="1564"/>
              </a:lnSpc>
              <a:buFont typeface="+mj-lt"/>
              <a:buAutoNum type="arabicPeriod" startAt="7"/>
            </a:pPr>
            <a:r>
              <a:rPr lang="en-GB" sz="1800" b="1" i="0">
                <a:solidFill>
                  <a:srgbClr val="000000"/>
                </a:solidFill>
                <a:effectLst/>
                <a:latin typeface="Aptos" panose="020B0004020202020204" pitchFamily="34" charset="0"/>
              </a:rPr>
              <a:t>Moral or Ethical Beliefs</a:t>
            </a:r>
            <a:r>
              <a:rPr lang="en-GB" sz="1800" b="0" i="0">
                <a:solidFill>
                  <a:srgbClr val="000000"/>
                </a:solidFill>
                <a:effectLst/>
                <a:latin typeface="Aptos" panose="020B0004020202020204" pitchFamily="34" charset="0"/>
              </a:rPr>
              <a:t>: Personal values or beliefs may lead them to avoid substances like nicotine. </a:t>
            </a:r>
          </a:p>
          <a:p>
            <a:pPr algn="l" rtl="0" fontAlgn="base">
              <a:lnSpc>
                <a:spcPts val="1564"/>
              </a:lnSpc>
              <a:buFont typeface="+mj-lt"/>
              <a:buAutoNum type="arabicPeriod" startAt="8"/>
            </a:pPr>
            <a:r>
              <a:rPr lang="en-GB" sz="1800" b="1" i="0">
                <a:solidFill>
                  <a:srgbClr val="000000"/>
                </a:solidFill>
                <a:effectLst/>
                <a:latin typeface="Aptos" panose="020B0004020202020204" pitchFamily="34" charset="0"/>
              </a:rPr>
              <a:t>Negative Perceptions</a:t>
            </a:r>
            <a:r>
              <a:rPr lang="en-GB" sz="1800" b="0" i="0">
                <a:solidFill>
                  <a:srgbClr val="000000"/>
                </a:solidFill>
                <a:effectLst/>
                <a:latin typeface="Aptos" panose="020B0004020202020204" pitchFamily="34" charset="0"/>
              </a:rPr>
              <a:t>: Some view vaping as unappealing, unattractive, or associated with certain stereotypes. </a:t>
            </a:r>
          </a:p>
          <a:p>
            <a:pPr>
              <a:defRPr/>
            </a:pPr>
            <a:endParaRPr lang="en-GB"/>
          </a:p>
        </p:txBody>
      </p:sp>
      <p:sp>
        <p:nvSpPr>
          <p:cNvPr id="15364" name="Slide Number Placeholder 3">
            <a:extLst>
              <a:ext uri="{FF2B5EF4-FFF2-40B4-BE49-F238E27FC236}">
                <a16:creationId xmlns:a16="http://schemas.microsoft.com/office/drawing/2014/main" id="{7CBD6CA2-2075-2DCD-DA6B-CAAAC1F045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C0BE08-EB6F-4CC0-BF9A-CDB3C26B4FB6}" type="slidenum">
              <a:rPr lang="en-GB" altLang="en-US">
                <a:latin typeface="Calibri" panose="020F0502020204030204" pitchFamily="34" charset="0"/>
              </a:rPr>
              <a:pPr/>
              <a:t>33</a:t>
            </a:fld>
            <a:endParaRPr lang="en-GB" altLang="en-US">
              <a:latin typeface="Calibri" panose="020F0502020204030204" pitchFamily="34" charset="0"/>
            </a:endParaRPr>
          </a:p>
        </p:txBody>
      </p:sp>
    </p:spTree>
    <p:extLst>
      <p:ext uri="{BB962C8B-B14F-4D97-AF65-F5344CB8AC3E}">
        <p14:creationId xmlns:p14="http://schemas.microsoft.com/office/powerpoint/2010/main" val="75824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Activity Slide: How can vaping affect young people?</a:t>
            </a:r>
          </a:p>
          <a:p>
            <a:endParaRPr lang="en-US" sz="1200" b="1">
              <a:latin typeface="Arial" panose="020B0604020202020204" pitchFamily="34" charset="0"/>
              <a:cs typeface="Arial" panose="020B0604020202020204" pitchFamily="34" charset="0"/>
            </a:endParaRPr>
          </a:p>
          <a:p>
            <a:r>
              <a:rPr lang="en-GB" sz="1200">
                <a:latin typeface="Segoe UI"/>
                <a:cs typeface="Segoe UI"/>
              </a:rPr>
              <a:t>Teacher facilitates activity.  Draw a person on the board.</a:t>
            </a:r>
          </a:p>
          <a:p>
            <a:endParaRPr lang="en-GB" sz="1200">
              <a:latin typeface="Segoe UI"/>
              <a:cs typeface="Segoe UI"/>
            </a:endParaRPr>
          </a:p>
          <a:p>
            <a:r>
              <a:rPr lang="en-GB" sz="1200">
                <a:latin typeface="Segoe UI"/>
                <a:cs typeface="Segoe UI"/>
              </a:rPr>
              <a:t>Individually or in groups pupils can take 5 mins to note as many impacts of vaping as possible, using post its, then bring up their answers to surround the person.</a:t>
            </a:r>
          </a:p>
          <a:p>
            <a:endParaRPr lang="en-GB" sz="1200">
              <a:latin typeface="Segoe UI"/>
              <a:cs typeface="Segoe UI"/>
            </a:endParaRPr>
          </a:p>
          <a:p>
            <a:r>
              <a:rPr lang="en-GB" sz="1200">
                <a:latin typeface="Segoe UI"/>
                <a:cs typeface="Segoe UI"/>
              </a:rPr>
              <a:t>Support pupils to categorise these impacts into areas?  </a:t>
            </a:r>
          </a:p>
          <a:p>
            <a:endParaRPr lang="en-GB" sz="1200">
              <a:latin typeface="Segoe UI"/>
              <a:cs typeface="Segoe UI"/>
            </a:endParaRPr>
          </a:p>
          <a:p>
            <a:r>
              <a:rPr lang="en-GB" sz="1200">
                <a:latin typeface="Segoe UI"/>
                <a:cs typeface="Segoe UI"/>
              </a:rPr>
              <a:t>Physical health </a:t>
            </a:r>
          </a:p>
          <a:p>
            <a:r>
              <a:rPr lang="en-GB" sz="1200">
                <a:latin typeface="Segoe UI"/>
                <a:cs typeface="Segoe UI"/>
              </a:rPr>
              <a:t>Mental health</a:t>
            </a:r>
          </a:p>
          <a:p>
            <a:r>
              <a:rPr lang="en-GB" sz="1200">
                <a:latin typeface="Segoe UI"/>
                <a:cs typeface="Segoe UI"/>
              </a:rPr>
              <a:t>Finance</a:t>
            </a:r>
          </a:p>
          <a:p>
            <a:r>
              <a:rPr lang="en-GB" sz="1200">
                <a:latin typeface="Segoe UI"/>
                <a:cs typeface="Segoe UI"/>
              </a:rPr>
              <a:t>Environment</a:t>
            </a:r>
          </a:p>
          <a:p>
            <a:r>
              <a:rPr lang="en-US" sz="1200" b="1">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13DB98F-6C2B-4949-B3FD-B1FAAD83D033}" type="slidenum">
              <a:rPr lang="en-US" smtClean="0"/>
              <a:t>34</a:t>
            </a:fld>
            <a:endParaRPr lang="en-US"/>
          </a:p>
        </p:txBody>
      </p:sp>
    </p:spTree>
    <p:extLst>
      <p:ext uri="{BB962C8B-B14F-4D97-AF65-F5344CB8AC3E}">
        <p14:creationId xmlns:p14="http://schemas.microsoft.com/office/powerpoint/2010/main" val="2062890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321C1-232A-8207-1E4C-8D48984B8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2E9E6-72E4-BC3E-7B5C-0616CB00E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22384D-A19C-3889-30B4-1EC5A643ED83}"/>
              </a:ext>
            </a:extLst>
          </p:cNvPr>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Activity Slide: How can vaping affect young people?</a:t>
            </a:r>
          </a:p>
          <a:p>
            <a:endParaRPr lang="en-US" sz="1200" b="1">
              <a:latin typeface="Arial" panose="020B0604020202020204" pitchFamily="34" charset="0"/>
              <a:cs typeface="Arial" panose="020B0604020202020204" pitchFamily="34" charset="0"/>
            </a:endParaRPr>
          </a:p>
          <a:p>
            <a:r>
              <a:rPr lang="en-GB" sz="1200">
                <a:latin typeface="Segoe UI"/>
                <a:cs typeface="Segoe UI"/>
              </a:rPr>
              <a:t>Teacher facilitates activity.  Draw a person on the board.</a:t>
            </a:r>
          </a:p>
          <a:p>
            <a:endParaRPr lang="en-GB" sz="1200">
              <a:latin typeface="Segoe UI"/>
              <a:cs typeface="Segoe UI"/>
            </a:endParaRPr>
          </a:p>
          <a:p>
            <a:r>
              <a:rPr lang="en-GB" sz="1200">
                <a:latin typeface="Segoe UI"/>
                <a:cs typeface="Segoe UI"/>
              </a:rPr>
              <a:t>Individually or in groups pupils can take 5 mins to note as many impacts of vaping as possible, using post its, then bring up their answers to surround the person.</a:t>
            </a:r>
          </a:p>
          <a:p>
            <a:endParaRPr lang="en-GB" sz="1200">
              <a:latin typeface="Segoe UI"/>
              <a:cs typeface="Segoe UI"/>
            </a:endParaRPr>
          </a:p>
          <a:p>
            <a:r>
              <a:rPr lang="en-GB" sz="1200">
                <a:latin typeface="Segoe UI"/>
                <a:cs typeface="Segoe UI"/>
              </a:rPr>
              <a:t>Support pupils to categorise these impacts into areas?  </a:t>
            </a:r>
          </a:p>
          <a:p>
            <a:endParaRPr lang="en-GB" sz="1200">
              <a:latin typeface="Segoe UI"/>
              <a:cs typeface="Segoe UI"/>
            </a:endParaRPr>
          </a:p>
          <a:p>
            <a:r>
              <a:rPr lang="en-GB" sz="1200">
                <a:latin typeface="Segoe UI"/>
                <a:cs typeface="Segoe UI"/>
              </a:rPr>
              <a:t>Physical health </a:t>
            </a:r>
          </a:p>
          <a:p>
            <a:r>
              <a:rPr lang="en-GB" sz="1200">
                <a:latin typeface="Segoe UI"/>
                <a:cs typeface="Segoe UI"/>
              </a:rPr>
              <a:t>Mental health</a:t>
            </a:r>
          </a:p>
          <a:p>
            <a:r>
              <a:rPr lang="en-GB" sz="1200">
                <a:latin typeface="Segoe UI"/>
                <a:cs typeface="Segoe UI"/>
              </a:rPr>
              <a:t>Finance</a:t>
            </a:r>
          </a:p>
          <a:p>
            <a:r>
              <a:rPr lang="en-GB" sz="1200">
                <a:latin typeface="Segoe UI"/>
                <a:cs typeface="Segoe UI"/>
              </a:rPr>
              <a:t>Environment</a:t>
            </a:r>
          </a:p>
          <a:p>
            <a:r>
              <a:rPr lang="en-US" sz="1200" b="1">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B08C4C71-BE42-1067-88D1-9D008F9CB4FB}"/>
              </a:ext>
            </a:extLst>
          </p:cNvPr>
          <p:cNvSpPr>
            <a:spLocks noGrp="1"/>
          </p:cNvSpPr>
          <p:nvPr>
            <p:ph type="sldNum" sz="quarter" idx="5"/>
          </p:nvPr>
        </p:nvSpPr>
        <p:spPr/>
        <p:txBody>
          <a:bodyPr/>
          <a:lstStyle/>
          <a:p>
            <a:fld id="{713DB98F-6C2B-4949-B3FD-B1FAAD83D033}" type="slidenum">
              <a:rPr lang="en-US" smtClean="0"/>
              <a:t>35</a:t>
            </a:fld>
            <a:endParaRPr lang="en-US"/>
          </a:p>
        </p:txBody>
      </p:sp>
    </p:spTree>
    <p:extLst>
      <p:ext uri="{BB962C8B-B14F-4D97-AF65-F5344CB8AC3E}">
        <p14:creationId xmlns:p14="http://schemas.microsoft.com/office/powerpoint/2010/main" val="2417918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34D7E-7118-D217-7D5C-3A524AD03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02581-1BA8-98BB-612E-3E26CBA85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CF6B8-4D25-B2A1-D832-50D99E05A235}"/>
              </a:ext>
            </a:extLst>
          </p:cNvPr>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Information Slide: How can vaping affect young people? </a:t>
            </a:r>
          </a:p>
          <a:p>
            <a:r>
              <a:rPr lang="en-US" sz="1200" b="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algn="l"/>
            <a:r>
              <a:rPr lang="en-US" sz="1200" b="0" i="0" u="none" strike="noStrike">
                <a:solidFill>
                  <a:srgbClr val="000000"/>
                </a:solidFill>
                <a:effectLst/>
                <a:latin typeface="Arial" panose="020B0604020202020204" pitchFamily="34" charset="0"/>
                <a:cs typeface="Arial" panose="020B0604020202020204" pitchFamily="34" charset="0"/>
              </a:rPr>
              <a:t>Teacher/Facilitator shares information with young people.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Info taken from NHS Greater Glasgow &amp; Clyde Vaping and Young People Briefing Paper</a:t>
            </a:r>
          </a:p>
        </p:txBody>
      </p:sp>
      <p:sp>
        <p:nvSpPr>
          <p:cNvPr id="4" name="Slide Number Placeholder 3">
            <a:extLst>
              <a:ext uri="{FF2B5EF4-FFF2-40B4-BE49-F238E27FC236}">
                <a16:creationId xmlns:a16="http://schemas.microsoft.com/office/drawing/2014/main" id="{64A5D57A-7AB7-749E-3C08-99CB889553EF}"/>
              </a:ext>
            </a:extLst>
          </p:cNvPr>
          <p:cNvSpPr>
            <a:spLocks noGrp="1"/>
          </p:cNvSpPr>
          <p:nvPr>
            <p:ph type="sldNum" sz="quarter" idx="5"/>
          </p:nvPr>
        </p:nvSpPr>
        <p:spPr/>
        <p:txBody>
          <a:bodyPr/>
          <a:lstStyle/>
          <a:p>
            <a:fld id="{713DB98F-6C2B-4949-B3FD-B1FAAD83D033}" type="slidenum">
              <a:rPr lang="en-US" smtClean="0"/>
              <a:t>36</a:t>
            </a:fld>
            <a:endParaRPr lang="en-US"/>
          </a:p>
        </p:txBody>
      </p:sp>
    </p:spTree>
    <p:extLst>
      <p:ext uri="{BB962C8B-B14F-4D97-AF65-F5344CB8AC3E}">
        <p14:creationId xmlns:p14="http://schemas.microsoft.com/office/powerpoint/2010/main" val="2208722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a:cs typeface="Arial"/>
              </a:rPr>
              <a:t>Information Slide: Recap: Vapes and the environment</a:t>
            </a:r>
            <a:endParaRPr lang="en-US" sz="1200">
              <a:latin typeface="Arial"/>
              <a:cs typeface="Arial"/>
            </a:endParaRPr>
          </a:p>
          <a:p>
            <a:pPr algn="l"/>
            <a:r>
              <a:rPr lang="en-US" sz="1200" b="0" i="0" u="none" strike="noStrike">
                <a:solidFill>
                  <a:srgbClr val="000000"/>
                </a:solidFill>
                <a:effectLst/>
                <a:latin typeface="Arial"/>
                <a:cs typeface="Arial"/>
              </a:rPr>
              <a:t>Teacher/Facilitator shares information with young people.  </a:t>
            </a:r>
          </a:p>
          <a:p>
            <a:pPr algn="l"/>
            <a:endParaRPr lang="en-US" sz="1200" b="0" i="0" u="none" strike="noStrike">
              <a:solidFill>
                <a:srgbClr val="000000"/>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GB">
                <a:solidFill>
                  <a:srgbClr val="000000"/>
                </a:solidFill>
              </a:rPr>
              <a:t>Rather than decomposing, plastic turns into “microplastics” which continue to pollute the environment, our food and drinking water</a:t>
            </a:r>
            <a:endParaRPr lang="en-GB"/>
          </a:p>
          <a:p>
            <a:r>
              <a:rPr lang="en-GB">
                <a:solidFill>
                  <a:srgbClr val="000000"/>
                </a:solidFill>
              </a:rPr>
              <a:t>•Disposable vaping devices also contain lithium batteries which, if damaged, can pose a fire hazard when thrown away</a:t>
            </a:r>
            <a:endParaRPr lang="en-GB"/>
          </a:p>
          <a:p>
            <a:r>
              <a:rPr lang="en-GB">
                <a:solidFill>
                  <a:srgbClr val="000000"/>
                </a:solidFill>
              </a:rPr>
              <a:t>•Lithium is also a very valuable metal but tonnes of it each year is being thrown away and ends up in landfill or waste incinerators. This lithium could be used in things like electric cars which could help us address climate change</a:t>
            </a:r>
            <a:endParaRPr lang="en-GB"/>
          </a:p>
          <a:p>
            <a:r>
              <a:rPr lang="en-GB">
                <a:solidFill>
                  <a:srgbClr val="000000"/>
                </a:solidFill>
              </a:rPr>
              <a:t>•Disposable vaping devices are classed as Waste Electrical and Electronic Equipment (WEEE) and should be being recycled</a:t>
            </a:r>
            <a:endParaRPr lang="en-GB"/>
          </a:p>
          <a:p>
            <a:r>
              <a:rPr lang="en-GB">
                <a:solidFill>
                  <a:srgbClr val="000000"/>
                </a:solidFill>
              </a:rPr>
              <a:t>•Explore safe disposal of disposable vaping devices and other electrical equipment via recycling schemes. You can find your closest centre on the Recycle Your Electricals website.</a:t>
            </a:r>
            <a:endParaRPr lang="en-GB"/>
          </a:p>
          <a:p>
            <a:r>
              <a:rPr lang="en-GB" b="1">
                <a:solidFill>
                  <a:srgbClr val="000000"/>
                </a:solidFill>
              </a:rPr>
              <a:t>Vapes contain minerals needed to make the country more eco-friendly</a:t>
            </a:r>
            <a:endParaRPr lang="en-GB"/>
          </a:p>
          <a:p>
            <a:r>
              <a:rPr lang="en-GB">
                <a:solidFill>
                  <a:srgbClr val="000000"/>
                </a:solidFill>
              </a:rPr>
              <a:t>Vapes are made using plastic and critical minerals that are in demand for green technologies that will help tackle </a:t>
            </a:r>
            <a:r>
              <a:rPr lang="en-GB" b="1">
                <a:solidFill>
                  <a:srgbClr val="000000"/>
                </a:solidFill>
                <a:hlinkClick r:id="rId3"/>
              </a:rPr>
              <a:t>climate</a:t>
            </a:r>
            <a:r>
              <a:rPr lang="en-GB">
                <a:solidFill>
                  <a:srgbClr val="000000"/>
                </a:solidFill>
              </a:rPr>
              <a:t> change.</a:t>
            </a:r>
            <a:endParaRPr lang="en-GB"/>
          </a:p>
          <a:p>
            <a:r>
              <a:rPr lang="en-GB">
                <a:solidFill>
                  <a:srgbClr val="000000"/>
                </a:solidFill>
              </a:rPr>
              <a:t>Each single-use vape contains on average 0.15g of lithium.</a:t>
            </a:r>
            <a:endParaRPr lang="en-GB"/>
          </a:p>
          <a:p>
            <a:r>
              <a:rPr lang="en-GB">
                <a:solidFill>
                  <a:srgbClr val="000000"/>
                </a:solidFill>
              </a:rPr>
              <a:t>With more than 8 million thrown away every week, this adds up to 40 tonnes of lithium a year, equivalent to the lithium in batteries inside 5,000 electric vehicles, according to Material Focus.</a:t>
            </a:r>
            <a:endParaRPr lang="en-GB"/>
          </a:p>
          <a:p>
            <a:r>
              <a:rPr lang="en-GB">
                <a:solidFill>
                  <a:srgbClr val="000000"/>
                </a:solidFill>
              </a:rPr>
              <a:t>They also contain copper, which is "vital for a lot of infrastructure" such as rail and EV charging, said Libby Peake from thinktank Green Alliance.</a:t>
            </a:r>
            <a:endParaRPr lang="en-GB"/>
          </a:p>
          <a:p>
            <a:pPr algn="l"/>
            <a:endParaRPr lang="en-GB" sz="1200" b="0" i="0" u="none" strike="noStrike">
              <a:solidFill>
                <a:srgbClr val="000000"/>
              </a:solidFill>
              <a:effectLst/>
              <a:latin typeface="Aptos" panose="020B0004020202020204" pitchFamily="34" charset="0"/>
            </a:endParaRPr>
          </a:p>
          <a:p>
            <a:pPr algn="l"/>
            <a:r>
              <a:rPr lang="en-GB" sz="1200" b="0" i="0" u="none" strike="noStrike">
                <a:solidFill>
                  <a:srgbClr val="000000"/>
                </a:solidFill>
                <a:effectLst/>
                <a:latin typeface="Aptos"/>
                <a:hlinkClick r:id="rId4"/>
              </a:rPr>
              <a:t>https://ashscotland.org.uk/wp-content/uploads/2024/06/Smoking-and-vaping-statistics-factsheet_June_2024.pdf</a:t>
            </a:r>
            <a:r>
              <a:rPr lang="en-GB" sz="1200" b="0" i="0" u="none" strike="noStrike">
                <a:solidFill>
                  <a:srgbClr val="000000"/>
                </a:solidFill>
                <a:effectLst/>
                <a:latin typeface="Aptos"/>
              </a:rPr>
              <a:t> </a:t>
            </a:r>
          </a:p>
          <a:p>
            <a:endParaRPr lang="en-US"/>
          </a:p>
        </p:txBody>
      </p:sp>
      <p:sp>
        <p:nvSpPr>
          <p:cNvPr id="4" name="Slide Number Placeholder 3"/>
          <p:cNvSpPr>
            <a:spLocks noGrp="1"/>
          </p:cNvSpPr>
          <p:nvPr>
            <p:ph type="sldNum" sz="quarter" idx="5"/>
          </p:nvPr>
        </p:nvSpPr>
        <p:spPr/>
        <p:txBody>
          <a:bodyPr/>
          <a:lstStyle/>
          <a:p>
            <a:fld id="{713DB98F-6C2B-4949-B3FD-B1FAAD83D033}" type="slidenum">
              <a:rPr lang="en-US" smtClean="0"/>
              <a:t>37</a:t>
            </a:fld>
            <a:endParaRPr lang="en-US"/>
          </a:p>
        </p:txBody>
      </p:sp>
    </p:spTree>
    <p:extLst>
      <p:ext uri="{BB962C8B-B14F-4D97-AF65-F5344CB8AC3E}">
        <p14:creationId xmlns:p14="http://schemas.microsoft.com/office/powerpoint/2010/main" val="3599038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CC52E-36E1-76D7-1FEA-35FE46F3C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FCEF4-66B0-67B1-FE17-27827B773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FE28D-9B73-3B15-BDE1-240A6354B7F1}"/>
              </a:ext>
            </a:extLst>
          </p:cNvPr>
          <p:cNvSpPr>
            <a:spLocks noGrp="1"/>
          </p:cNvSpPr>
          <p:nvPr>
            <p:ph type="body" idx="1"/>
          </p:nvPr>
        </p:nvSpPr>
        <p:spPr/>
        <p:txBody>
          <a:bodyPr/>
          <a:lstStyle/>
          <a:p>
            <a:r>
              <a:rPr lang="en-US" b="1"/>
              <a:t>Activity Slide: Vaping and your environment Research Project</a:t>
            </a:r>
          </a:p>
          <a:p>
            <a:endParaRPr lang="en-US" b="0"/>
          </a:p>
          <a:p>
            <a:r>
              <a:rPr lang="en-US" b="0"/>
              <a:t>Teacher explains that research task is for pupils to identify what could be done to reduce the impact of vaping on their school/community.  </a:t>
            </a:r>
          </a:p>
          <a:p>
            <a:endParaRPr lang="en-US" b="0"/>
          </a:p>
          <a:p>
            <a:r>
              <a:rPr lang="en-US" b="0"/>
              <a:t>Pupils can build on the survey approaches around perceptions of vaping.  They may be supported to form a focus group/link with school’s existing mechanisms for gathering pupil voice and leadership.  Their findings and ideas could be integral in creating a school policy on Vaping/nicotine products.  </a:t>
            </a:r>
          </a:p>
        </p:txBody>
      </p:sp>
      <p:sp>
        <p:nvSpPr>
          <p:cNvPr id="4" name="Slide Number Placeholder 3">
            <a:extLst>
              <a:ext uri="{FF2B5EF4-FFF2-40B4-BE49-F238E27FC236}">
                <a16:creationId xmlns:a16="http://schemas.microsoft.com/office/drawing/2014/main" id="{D3B0E0E6-D632-D5A4-7908-2EF159B94A9C}"/>
              </a:ext>
            </a:extLst>
          </p:cNvPr>
          <p:cNvSpPr>
            <a:spLocks noGrp="1"/>
          </p:cNvSpPr>
          <p:nvPr>
            <p:ph type="sldNum" sz="quarter" idx="5"/>
          </p:nvPr>
        </p:nvSpPr>
        <p:spPr/>
        <p:txBody>
          <a:bodyPr/>
          <a:lstStyle/>
          <a:p>
            <a:fld id="{713DB98F-6C2B-4949-B3FD-B1FAAD83D033}" type="slidenum">
              <a:rPr lang="en-US" smtClean="0"/>
              <a:t>38</a:t>
            </a:fld>
            <a:endParaRPr lang="en-US"/>
          </a:p>
        </p:txBody>
      </p:sp>
    </p:spTree>
    <p:extLst>
      <p:ext uri="{BB962C8B-B14F-4D97-AF65-F5344CB8AC3E}">
        <p14:creationId xmlns:p14="http://schemas.microsoft.com/office/powerpoint/2010/main" val="427636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Information Slide: Unregulated/fake vapes</a:t>
            </a:r>
          </a:p>
          <a:p>
            <a:r>
              <a:rPr lang="en-US" b="1">
                <a:latin typeface="Arial"/>
                <a:cs typeface="Arial"/>
              </a:rPr>
              <a:t> </a:t>
            </a:r>
            <a:endParaRPr lang="en-US">
              <a:latin typeface="Arial"/>
              <a:cs typeface="Arial"/>
            </a:endParaRPr>
          </a:p>
          <a:p>
            <a:pPr algn="l"/>
            <a:r>
              <a:rPr lang="en-US" b="0" i="0" u="none" strike="noStrike">
                <a:solidFill>
                  <a:srgbClr val="000000"/>
                </a:solidFill>
                <a:effectLst/>
                <a:latin typeface="Arial"/>
                <a:cs typeface="Arial"/>
              </a:rPr>
              <a:t>Teacher/Facilitator shares information with young people.  </a:t>
            </a:r>
          </a:p>
          <a:p>
            <a:pPr algn="l"/>
            <a:endParaRPr lang="en-US" b="0" i="0" u="none" strike="noStrike">
              <a:solidFill>
                <a:srgbClr val="000000"/>
              </a:solidFill>
              <a:effectLst/>
              <a:latin typeface="Arial"/>
              <a:cs typeface="Arial"/>
            </a:endParaRPr>
          </a:p>
          <a:p>
            <a:r>
              <a:rPr lang="en-US">
                <a:latin typeface="Arial"/>
                <a:cs typeface="Arial"/>
              </a:rPr>
              <a:t>Sources: Trading Standards Glasgow and UK</a:t>
            </a:r>
          </a:p>
          <a:p>
            <a:endParaRPr lang="en-GB"/>
          </a:p>
        </p:txBody>
      </p:sp>
      <p:sp>
        <p:nvSpPr>
          <p:cNvPr id="4" name="Slide Number Placeholder 3"/>
          <p:cNvSpPr>
            <a:spLocks noGrp="1"/>
          </p:cNvSpPr>
          <p:nvPr>
            <p:ph type="sldNum" sz="quarter" idx="5"/>
          </p:nvPr>
        </p:nvSpPr>
        <p:spPr/>
        <p:txBody>
          <a:bodyPr/>
          <a:lstStyle/>
          <a:p>
            <a:fld id="{B2C0334D-C465-492B-A023-B7443076CB8E}" type="slidenum">
              <a:rPr lang="en-GB" smtClean="0"/>
              <a:t>39</a:t>
            </a:fld>
            <a:endParaRPr lang="en-GB"/>
          </a:p>
        </p:txBody>
      </p:sp>
    </p:spTree>
    <p:extLst>
      <p:ext uri="{BB962C8B-B14F-4D97-AF65-F5344CB8AC3E}">
        <p14:creationId xmlns:p14="http://schemas.microsoft.com/office/powerpoint/2010/main" val="3260716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7B396-971B-FF7D-BBCE-316EC92E0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A8291-46F9-60AC-01FF-07F38FB75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62642-6DA1-C864-1E44-871329716192}"/>
              </a:ext>
            </a:extLst>
          </p:cNvPr>
          <p:cNvSpPr>
            <a:spLocks noGrp="1"/>
          </p:cNvSpPr>
          <p:nvPr>
            <p:ph type="body" idx="1"/>
          </p:nvPr>
        </p:nvSpPr>
        <p:spPr/>
        <p:txBody>
          <a:bodyPr/>
          <a:lstStyle/>
          <a:p>
            <a:pPr algn="just" rtl="0" fontAlgn="base">
              <a:lnSpc>
                <a:spcPts val="1564"/>
              </a:lnSpc>
              <a:spcAft>
                <a:spcPts val="800"/>
              </a:spcAft>
              <a:buNone/>
            </a:pPr>
            <a:r>
              <a:rPr lang="en-GB" sz="1800" b="1" i="0">
                <a:solidFill>
                  <a:srgbClr val="000000"/>
                </a:solidFill>
                <a:effectLst/>
                <a:latin typeface="Aptos" panose="020B0004020202020204" pitchFamily="34" charset="0"/>
              </a:rPr>
              <a:t>Activity Slide: The Confidence Ruler</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just" rtl="0" fontAlgn="base">
              <a:lnSpc>
                <a:spcPts val="1564"/>
              </a:lnSpc>
              <a:spcAft>
                <a:spcPts val="800"/>
              </a:spcAft>
              <a:buNone/>
            </a:pPr>
            <a:r>
              <a:rPr lang="en-GB" sz="1800" b="0" i="0">
                <a:solidFill>
                  <a:srgbClr val="000000"/>
                </a:solidFill>
                <a:effectLst/>
                <a:latin typeface="Aptos" panose="020B0004020202020204" pitchFamily="34" charset="0"/>
              </a:rPr>
              <a:t>Teacher/Facilitator can ask young people to rate their knowledge and understanding around vaping and the topics to be covered in the lesson out of 10, providing a baseline.  This can be repeated at the end of input as a measure of progress.   </a:t>
            </a:r>
            <a:endParaRPr lang="en-GB" b="0" i="0">
              <a:solidFill>
                <a:srgbClr val="000000"/>
              </a:solidFill>
              <a:effectLst/>
              <a:latin typeface="Segoe UI" panose="020B0502040204020203" pitchFamily="34" charset="0"/>
            </a:endParaRPr>
          </a:p>
          <a:p>
            <a:pPr algn="just" rtl="0" fontAlgn="base">
              <a:lnSpc>
                <a:spcPts val="1564"/>
              </a:lnSpc>
              <a:spcAft>
                <a:spcPts val="800"/>
              </a:spcAft>
            </a:pPr>
            <a:r>
              <a:rPr lang="en-GB" sz="1800" b="0" i="0">
                <a:solidFill>
                  <a:srgbClr val="000000"/>
                </a:solidFill>
                <a:effectLst/>
                <a:latin typeface="Aptos" panose="020B0004020202020204" pitchFamily="34" charset="0"/>
              </a:rPr>
              <a:t>How confident are you in what you already know about Vaping? Fake vapes? Dope or THC vapes? The new laws on vaping? </a:t>
            </a:r>
            <a:endParaRPr lang="en-GB" b="0" i="0">
              <a:solidFill>
                <a:srgbClr val="000000"/>
              </a:solidFill>
              <a:effectLst/>
              <a:latin typeface="Segoe UI" panose="020B0502040204020203"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84D7D0-0AAC-8CD8-8AA0-6FDE99396D61}"/>
              </a:ext>
            </a:extLst>
          </p:cNvPr>
          <p:cNvSpPr>
            <a:spLocks noGrp="1"/>
          </p:cNvSpPr>
          <p:nvPr>
            <p:ph type="sldNum" sz="quarter" idx="10"/>
          </p:nvPr>
        </p:nvSpPr>
        <p:spPr/>
        <p:txBody>
          <a:bodyPr/>
          <a:lstStyle/>
          <a:p>
            <a:fld id="{C08248B4-05AC-4B1A-992B-69771E8850E2}" type="slidenum">
              <a:rPr lang="en-GB" smtClean="0"/>
              <a:t>4</a:t>
            </a:fld>
            <a:endParaRPr lang="en-GB"/>
          </a:p>
        </p:txBody>
      </p:sp>
    </p:spTree>
    <p:extLst>
      <p:ext uri="{BB962C8B-B14F-4D97-AF65-F5344CB8AC3E}">
        <p14:creationId xmlns:p14="http://schemas.microsoft.com/office/powerpoint/2010/main" val="415331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ts val="1564"/>
              </a:lnSpc>
              <a:spcBef>
                <a:spcPts val="0"/>
              </a:spcBef>
              <a:spcAft>
                <a:spcPts val="800"/>
              </a:spcAft>
              <a:buClrTx/>
              <a:buSzTx/>
              <a:buFontTx/>
              <a:buNone/>
              <a:tabLst/>
              <a:defRPr/>
            </a:pPr>
            <a:r>
              <a:rPr lang="en-US" sz="1800" b="1">
                <a:latin typeface="Arial"/>
                <a:cs typeface="Arial"/>
              </a:rPr>
              <a:t>Information Slide: THC and Spice in vapes</a:t>
            </a:r>
          </a:p>
          <a:p>
            <a:pPr marL="0" marR="0" lvl="0" indent="0" algn="l" defTabSz="914400" rtl="0" eaLnBrk="1" fontAlgn="base" latinLnBrk="0" hangingPunct="1">
              <a:lnSpc>
                <a:spcPts val="1564"/>
              </a:lnSpc>
              <a:spcBef>
                <a:spcPts val="0"/>
              </a:spcBef>
              <a:spcAft>
                <a:spcPts val="800"/>
              </a:spcAft>
              <a:buClrTx/>
              <a:buSzTx/>
              <a:buFontTx/>
              <a:buNone/>
              <a:tabLst/>
              <a:defRPr/>
            </a:pPr>
            <a:endParaRPr lang="en-US" sz="1800" b="1">
              <a:latin typeface="Arial"/>
              <a:cs typeface="Arial"/>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shares information on slide with young people.   </a:t>
            </a:r>
          </a:p>
          <a:p>
            <a:pPr algn="l" rtl="0" fontAlgn="base">
              <a:lnSpc>
                <a:spcPts val="1564"/>
              </a:lnSpc>
              <a:spcAft>
                <a:spcPts val="800"/>
              </a:spcAft>
              <a:buNone/>
            </a:pP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Some illegal vapes contain </a:t>
            </a:r>
            <a:r>
              <a:rPr lang="en-GB" sz="1800" b="1" i="0">
                <a:solidFill>
                  <a:srgbClr val="000000"/>
                </a:solidFill>
                <a:effectLst/>
                <a:latin typeface="Aptos" panose="020B0004020202020204" pitchFamily="34" charset="0"/>
              </a:rPr>
              <a:t>Tetrahydrocannabinol (THC) </a:t>
            </a:r>
            <a:r>
              <a:rPr lang="en-GB" sz="1800" b="0" i="0">
                <a:solidFill>
                  <a:srgbClr val="000000"/>
                </a:solidFill>
                <a:effectLst/>
                <a:latin typeface="Aptos" panose="020B0004020202020204" pitchFamily="34" charset="0"/>
              </a:rPr>
              <a:t>which is the</a:t>
            </a:r>
            <a:r>
              <a:rPr lang="en-GB" sz="1800" b="1" i="0">
                <a:solidFill>
                  <a:srgbClr val="000000"/>
                </a:solidFill>
                <a:effectLst/>
                <a:latin typeface="Aptos" panose="020B0004020202020204" pitchFamily="34" charset="0"/>
              </a:rPr>
              <a:t> </a:t>
            </a:r>
            <a:r>
              <a:rPr lang="en-GB" sz="1800" b="0" i="0">
                <a:solidFill>
                  <a:srgbClr val="000000"/>
                </a:solidFill>
                <a:effectLst/>
                <a:latin typeface="Aptos" panose="020B0004020202020204" pitchFamily="34" charset="0"/>
              </a:rPr>
              <a:t>psychoactive ingredient in cannabis, the part that gives a 'high'.   Others have been found to contain SPICE which is a harmful synthetic substance designed to mimic THC, it has very negative side effects.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467886"/>
                </a:solidFill>
                <a:effectLst/>
                <a:latin typeface="Aptos" panose="020B0004020202020204" pitchFamily="34" charset="0"/>
                <a:hlinkClick r:id="rId3"/>
              </a:rPr>
              <a:t>Millions of illicit vapes and tobacco products seized by Trading Standards - National Trading Standards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467886"/>
                </a:solidFill>
                <a:effectLst/>
                <a:latin typeface="Aptos" panose="020B0004020202020204" pitchFamily="34" charset="0"/>
                <a:hlinkClick r:id="rId4"/>
              </a:rPr>
              <a:t>English school children unwittingly smoking spice-spiked vapes, finds University of Bath</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467886"/>
                </a:solidFill>
                <a:effectLst/>
                <a:latin typeface="Aptos" panose="020B0004020202020204" pitchFamily="34" charset="0"/>
                <a:hlinkClick r:id="rId5"/>
              </a:rPr>
              <a:t>https://www.knowthescore.info/drug/synthetic-cannabinoids/?streetname=spice</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marL="0" indent="0">
              <a:buFontTx/>
              <a:buNone/>
            </a:pPr>
            <a:endParaRPr lang="en-US">
              <a:latin typeface="Aptos"/>
              <a:cs typeface="Arial"/>
            </a:endParaRPr>
          </a:p>
          <a:p>
            <a:endParaRPr lang="en-US">
              <a:latin typeface="Arial"/>
              <a:cs typeface="Arial"/>
            </a:endParaRPr>
          </a:p>
          <a:p>
            <a:pPr>
              <a:spcBef>
                <a:spcPts val="1200"/>
              </a:spcBef>
              <a:buClr>
                <a:srgbClr val="8D2456"/>
              </a:buClr>
              <a:buSzPct val="125000"/>
            </a:pPr>
            <a:endParaRPr lang="en-US"/>
          </a:p>
        </p:txBody>
      </p:sp>
      <p:sp>
        <p:nvSpPr>
          <p:cNvPr id="4" name="Slide Number Placeholder 3"/>
          <p:cNvSpPr>
            <a:spLocks noGrp="1"/>
          </p:cNvSpPr>
          <p:nvPr>
            <p:ph type="sldNum" sz="quarter" idx="5"/>
          </p:nvPr>
        </p:nvSpPr>
        <p:spPr/>
        <p:txBody>
          <a:bodyPr/>
          <a:lstStyle/>
          <a:p>
            <a:fld id="{4EE77BF9-CDD1-754D-A4CD-37869311AAB9}" type="slidenum">
              <a:rPr lang="en-US" smtClean="0"/>
              <a:t>40</a:t>
            </a:fld>
            <a:endParaRPr lang="en-US"/>
          </a:p>
        </p:txBody>
      </p:sp>
    </p:spTree>
    <p:extLst>
      <p:ext uri="{BB962C8B-B14F-4D97-AF65-F5344CB8AC3E}">
        <p14:creationId xmlns:p14="http://schemas.microsoft.com/office/powerpoint/2010/main" val="3641750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AE0E7-C237-C26B-457B-70C79D054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A1A53-404B-77FD-0BBE-6133136F2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2D529-9CC4-1E46-23F1-95C41B853E21}"/>
              </a:ext>
            </a:extLst>
          </p:cNvPr>
          <p:cNvSpPr>
            <a:spLocks noGrp="1"/>
          </p:cNvSpPr>
          <p:nvPr>
            <p:ph type="body" idx="1"/>
          </p:nvPr>
        </p:nvSpPr>
        <p:spPr/>
        <p:txBody>
          <a:bodyPr/>
          <a:lstStyle/>
          <a:p>
            <a:pPr algn="l" rtl="0" fontAlgn="base">
              <a:lnSpc>
                <a:spcPts val="1564"/>
              </a:lnSpc>
              <a:buNone/>
            </a:pPr>
            <a:r>
              <a:rPr lang="en-GB" sz="1800" b="1" i="0">
                <a:solidFill>
                  <a:srgbClr val="000000"/>
                </a:solidFill>
                <a:effectLst/>
                <a:latin typeface="Aptos" panose="020B0004020202020204" pitchFamily="34" charset="0"/>
              </a:rPr>
              <a:t>Activity Slide: Making Choices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Teacher/Facilitator explains to young people the ‘Making Choices’ framework.  A printable blank template can be used.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Discuss the question</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What +</a:t>
            </a:r>
            <a:r>
              <a:rPr lang="en-GB" sz="1800" b="0" i="0" err="1">
                <a:solidFill>
                  <a:srgbClr val="000000"/>
                </a:solidFill>
                <a:effectLst/>
                <a:latin typeface="Aptos" panose="020B0004020202020204" pitchFamily="34" charset="0"/>
              </a:rPr>
              <a:t>ve</a:t>
            </a:r>
            <a:r>
              <a:rPr lang="en-GB" sz="1800" b="0" i="0">
                <a:solidFill>
                  <a:srgbClr val="000000"/>
                </a:solidFill>
                <a:effectLst/>
                <a:latin typeface="Aptos" panose="020B0004020202020204" pitchFamily="34" charset="0"/>
              </a:rPr>
              <a:t> and –</a:t>
            </a:r>
            <a:r>
              <a:rPr lang="en-GB" sz="1800" b="0" i="0" err="1">
                <a:solidFill>
                  <a:srgbClr val="000000"/>
                </a:solidFill>
                <a:effectLst/>
                <a:latin typeface="Aptos" panose="020B0004020202020204" pitchFamily="34" charset="0"/>
              </a:rPr>
              <a:t>ve</a:t>
            </a:r>
            <a:r>
              <a:rPr lang="en-GB" sz="1800" b="0" i="0">
                <a:solidFill>
                  <a:srgbClr val="000000"/>
                </a:solidFill>
                <a:effectLst/>
                <a:latin typeface="Aptos" panose="020B0004020202020204" pitchFamily="34" charset="0"/>
              </a:rPr>
              <a:t> thoughts might Joe have?</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Agree 3 possible choices Joe could make</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Play each choice forward in your mind. What are the consequences of each choice? </a:t>
            </a: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This activity supports young people to explore the feeling of being torn between options and use the technique of linking cause and effect to support decision making. </a:t>
            </a:r>
            <a:endParaRPr lang="en-GB" b="0" i="0">
              <a:solidFill>
                <a:srgbClr val="000000"/>
              </a:solidFill>
              <a:effectLst/>
              <a:latin typeface="Segoe UI" panose="020B0502040204020203" pitchFamily="34" charset="0"/>
            </a:endParaRPr>
          </a:p>
          <a:p>
            <a:pPr algn="l" rtl="0" fontAlgn="base">
              <a:lnSpc>
                <a:spcPts val="1564"/>
              </a:lnSpc>
            </a:pPr>
            <a:r>
              <a:rPr lang="en-GB" sz="1800" b="0" i="0">
                <a:solidFill>
                  <a:srgbClr val="000000"/>
                </a:solidFill>
                <a:effectLst/>
                <a:latin typeface="Aptos" panose="020B0004020202020204" pitchFamily="34" charset="0"/>
              </a:rPr>
              <a:t>Exam stress is a common reason young people have shared for starting to vape.  The question can be altered to suit or young people can be encouraged to create relevant questions for the </a:t>
            </a:r>
            <a:r>
              <a:rPr lang="en-GB" sz="1800" b="1" i="0">
                <a:solidFill>
                  <a:srgbClr val="000000"/>
                </a:solidFill>
                <a:effectLst/>
                <a:latin typeface="Aptos" panose="020B0004020202020204" pitchFamily="34" charset="0"/>
              </a:rPr>
              <a:t>Making Choices </a:t>
            </a:r>
            <a:r>
              <a:rPr lang="en-GB" sz="1800" b="0" i="0">
                <a:solidFill>
                  <a:srgbClr val="000000"/>
                </a:solidFill>
                <a:effectLst/>
                <a:latin typeface="Aptos" panose="020B0004020202020204" pitchFamily="34" charset="0"/>
              </a:rPr>
              <a:t>approach. </a:t>
            </a:r>
            <a:endParaRPr lang="en-GB"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DA932B09-DE5A-71E7-399F-B3C050A36FEA}"/>
              </a:ext>
            </a:extLst>
          </p:cNvPr>
          <p:cNvSpPr>
            <a:spLocks noGrp="1"/>
          </p:cNvSpPr>
          <p:nvPr>
            <p:ph type="sldNum" sz="quarter" idx="5"/>
          </p:nvPr>
        </p:nvSpPr>
        <p:spPr/>
        <p:txBody>
          <a:bodyPr/>
          <a:lstStyle/>
          <a:p>
            <a:fld id="{713DB98F-6C2B-4949-B3FD-B1FAAD83D033}" type="slidenum">
              <a:rPr lang="en-US" smtClean="0"/>
              <a:t>41</a:t>
            </a:fld>
            <a:endParaRPr lang="en-US"/>
          </a:p>
        </p:txBody>
      </p:sp>
    </p:spTree>
    <p:extLst>
      <p:ext uri="{BB962C8B-B14F-4D97-AF65-F5344CB8AC3E}">
        <p14:creationId xmlns:p14="http://schemas.microsoft.com/office/powerpoint/2010/main" val="757486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0769-C05B-7DB5-C4C7-CBF59E5B9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E3E81-74EE-002B-E6D4-48C8BA00A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9C75D-2B3D-771F-8CD0-A6E6C6FAB515}"/>
              </a:ext>
            </a:extLst>
          </p:cNvPr>
          <p:cNvSpPr>
            <a:spLocks noGrp="1"/>
          </p:cNvSpPr>
          <p:nvPr>
            <p:ph type="body" idx="1"/>
          </p:nvPr>
        </p:nvSpPr>
        <p:spPr/>
        <p:txBody>
          <a:bodyPr/>
          <a:lstStyle/>
          <a:p>
            <a:pPr algn="l" rtl="0" fontAlgn="base">
              <a:lnSpc>
                <a:spcPts val="1564"/>
              </a:lnSpc>
              <a:buNone/>
            </a:pPr>
            <a:r>
              <a:rPr lang="en-GB" sz="1800" b="1" i="0">
                <a:solidFill>
                  <a:srgbClr val="000000"/>
                </a:solidFill>
                <a:effectLst/>
                <a:latin typeface="Aptos" panose="020B0004020202020204" pitchFamily="34" charset="0"/>
              </a:rPr>
              <a:t>Activity Slide: Making Choices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Teacher/Facilitator explains to young people the ‘Making Choices’ framework.  A printable blank template can be used.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1" i="0">
                <a:solidFill>
                  <a:srgbClr val="000000"/>
                </a:solidFill>
                <a:effectLst/>
                <a:latin typeface="Aptos" panose="020B0004020202020204" pitchFamily="34" charset="0"/>
              </a:rPr>
              <a:t>In groups:</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Discuss the question</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What +</a:t>
            </a:r>
            <a:r>
              <a:rPr lang="en-GB" sz="1800" b="0" i="0" err="1">
                <a:solidFill>
                  <a:srgbClr val="000000"/>
                </a:solidFill>
                <a:effectLst/>
                <a:latin typeface="Aptos" panose="020B0004020202020204" pitchFamily="34" charset="0"/>
              </a:rPr>
              <a:t>ve</a:t>
            </a:r>
            <a:r>
              <a:rPr lang="en-GB" sz="1800" b="0" i="0">
                <a:solidFill>
                  <a:srgbClr val="000000"/>
                </a:solidFill>
                <a:effectLst/>
                <a:latin typeface="Aptos" panose="020B0004020202020204" pitchFamily="34" charset="0"/>
              </a:rPr>
              <a:t> and –</a:t>
            </a:r>
            <a:r>
              <a:rPr lang="en-GB" sz="1800" b="0" i="0" err="1">
                <a:solidFill>
                  <a:srgbClr val="000000"/>
                </a:solidFill>
                <a:effectLst/>
                <a:latin typeface="Aptos" panose="020B0004020202020204" pitchFamily="34" charset="0"/>
              </a:rPr>
              <a:t>ve</a:t>
            </a:r>
            <a:r>
              <a:rPr lang="en-GB" sz="1800" b="0" i="0">
                <a:solidFill>
                  <a:srgbClr val="000000"/>
                </a:solidFill>
                <a:effectLst/>
                <a:latin typeface="Aptos" panose="020B0004020202020204" pitchFamily="34" charset="0"/>
              </a:rPr>
              <a:t> thoughts might Joe have?</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Agree 3 possible choices Joe could make</a:t>
            </a:r>
            <a:r>
              <a:rPr lang="en-GB" sz="1800" b="0" i="0">
                <a:solidFill>
                  <a:srgbClr val="000000"/>
                </a:solidFill>
                <a:effectLst/>
                <a:latin typeface="Arial" panose="020B0604020202020204" pitchFamily="34" charset="0"/>
              </a:rPr>
              <a:t>​ </a:t>
            </a:r>
            <a:endParaRPr lang="en-GB" sz="1800" b="0" i="0">
              <a:solidFill>
                <a:srgbClr val="000000"/>
              </a:solidFill>
              <a:effectLst/>
              <a:latin typeface="Aptos" panose="020B0004020202020204" pitchFamily="34" charset="0"/>
            </a:endParaRPr>
          </a:p>
          <a:p>
            <a:pPr algn="l" rtl="0" fontAlgn="base">
              <a:lnSpc>
                <a:spcPts val="1564"/>
              </a:lnSpc>
              <a:buFont typeface="Arial" panose="020B0604020202020204" pitchFamily="34" charset="0"/>
              <a:buChar char="•"/>
            </a:pPr>
            <a:r>
              <a:rPr lang="en-GB" sz="1800" b="0" i="0">
                <a:solidFill>
                  <a:srgbClr val="000000"/>
                </a:solidFill>
                <a:effectLst/>
                <a:latin typeface="Aptos" panose="020B0004020202020204" pitchFamily="34" charset="0"/>
              </a:rPr>
              <a:t>Play each choice forward in your mind. What are the consequences of each choice? </a:t>
            </a: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This activity supports young people to explore the feeling of being torn between options and use the technique of linking cause and effect to support decision making. </a:t>
            </a:r>
            <a:endParaRPr lang="en-GB" b="0" i="0">
              <a:solidFill>
                <a:srgbClr val="000000"/>
              </a:solidFill>
              <a:effectLst/>
              <a:latin typeface="Segoe UI" panose="020B0502040204020203" pitchFamily="34" charset="0"/>
            </a:endParaRPr>
          </a:p>
          <a:p>
            <a:pPr algn="l" rtl="0" fontAlgn="base">
              <a:lnSpc>
                <a:spcPts val="1564"/>
              </a:lnSpc>
            </a:pPr>
            <a:r>
              <a:rPr lang="en-GB" sz="1800" b="0" i="0">
                <a:solidFill>
                  <a:srgbClr val="000000"/>
                </a:solidFill>
                <a:effectLst/>
                <a:latin typeface="Aptos" panose="020B0004020202020204" pitchFamily="34" charset="0"/>
              </a:rPr>
              <a:t>Exam stress is a common reason young people have shared for starting to vape.  The question can be altered to suit or young people can be encouraged to create relevant questions for the </a:t>
            </a:r>
            <a:r>
              <a:rPr lang="en-GB" sz="1800" b="1" i="0">
                <a:solidFill>
                  <a:srgbClr val="000000"/>
                </a:solidFill>
                <a:effectLst/>
                <a:latin typeface="Aptos" panose="020B0004020202020204" pitchFamily="34" charset="0"/>
              </a:rPr>
              <a:t>Making Choices </a:t>
            </a:r>
            <a:r>
              <a:rPr lang="en-GB" sz="1800" b="0" i="0">
                <a:solidFill>
                  <a:srgbClr val="000000"/>
                </a:solidFill>
                <a:effectLst/>
                <a:latin typeface="Aptos" panose="020B0004020202020204" pitchFamily="34" charset="0"/>
              </a:rPr>
              <a:t>approach. </a:t>
            </a:r>
            <a:endParaRPr lang="en-GB"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15B757C2-8A87-F625-86F8-BA501A45379A}"/>
              </a:ext>
            </a:extLst>
          </p:cNvPr>
          <p:cNvSpPr>
            <a:spLocks noGrp="1"/>
          </p:cNvSpPr>
          <p:nvPr>
            <p:ph type="sldNum" sz="quarter" idx="5"/>
          </p:nvPr>
        </p:nvSpPr>
        <p:spPr/>
        <p:txBody>
          <a:bodyPr/>
          <a:lstStyle/>
          <a:p>
            <a:fld id="{713DB98F-6C2B-4949-B3FD-B1FAAD83D033}" type="slidenum">
              <a:rPr lang="en-US" smtClean="0"/>
              <a:t>42</a:t>
            </a:fld>
            <a:endParaRPr lang="en-US"/>
          </a:p>
        </p:txBody>
      </p:sp>
    </p:spTree>
    <p:extLst>
      <p:ext uri="{BB962C8B-B14F-4D97-AF65-F5344CB8AC3E}">
        <p14:creationId xmlns:p14="http://schemas.microsoft.com/office/powerpoint/2010/main" val="1325337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Information Slide: How to avoid vape spiking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cs typeface="Arial" panose="020B0604020202020204" pitchFamily="34" charset="0"/>
              </a:rPr>
              <a:t>Teacher/Facilitator shares information with young people.  </a:t>
            </a:r>
          </a:p>
          <a:p>
            <a:endParaRPr lang="en-US"/>
          </a:p>
        </p:txBody>
      </p:sp>
      <p:sp>
        <p:nvSpPr>
          <p:cNvPr id="4" name="Slide Number Placeholder 3"/>
          <p:cNvSpPr>
            <a:spLocks noGrp="1"/>
          </p:cNvSpPr>
          <p:nvPr>
            <p:ph type="sldNum" sz="quarter" idx="5"/>
          </p:nvPr>
        </p:nvSpPr>
        <p:spPr/>
        <p:txBody>
          <a:bodyPr/>
          <a:lstStyle/>
          <a:p>
            <a:pPr defTabSz="966612">
              <a:defRPr/>
            </a:pPr>
            <a:fld id="{4EE77BF9-CDD1-754D-A4CD-37869311AAB9}" type="slidenum">
              <a:rPr lang="en-US">
                <a:solidFill>
                  <a:prstClr val="black"/>
                </a:solidFill>
                <a:latin typeface="Calibri" panose="020F0502020204030204"/>
              </a:rPr>
              <a:pPr defTabSz="966612">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681775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Information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cs typeface="Arial" panose="020B0604020202020204" pitchFamily="34" charset="0"/>
              </a:rPr>
              <a:t>Teacher/Facilitator shares with young people.  </a:t>
            </a:r>
          </a:p>
          <a:p>
            <a:endParaRPr lang="en-US"/>
          </a:p>
        </p:txBody>
      </p:sp>
      <p:sp>
        <p:nvSpPr>
          <p:cNvPr id="4" name="Slide Number Placeholder 3"/>
          <p:cNvSpPr>
            <a:spLocks noGrp="1"/>
          </p:cNvSpPr>
          <p:nvPr>
            <p:ph type="sldNum" sz="quarter" idx="5"/>
          </p:nvPr>
        </p:nvSpPr>
        <p:spPr/>
        <p:txBody>
          <a:bodyPr/>
          <a:lstStyle/>
          <a:p>
            <a:pPr defTabSz="966612">
              <a:defRPr/>
            </a:pPr>
            <a:fld id="{4EE77BF9-CDD1-754D-A4CD-37869311AAB9}" type="slidenum">
              <a:rPr lang="en-US">
                <a:solidFill>
                  <a:prstClr val="black"/>
                </a:solidFill>
                <a:latin typeface="Calibri" panose="020F0502020204030204"/>
              </a:rPr>
              <a:pPr defTabSz="966612">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780328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0" i="0">
                <a:solidFill>
                  <a:srgbClr val="000000"/>
                </a:solidFill>
                <a:effectLst/>
                <a:latin typeface="Aptos" panose="020B0004020202020204" pitchFamily="34" charset="0"/>
              </a:rPr>
              <a:t> </a:t>
            </a:r>
          </a:p>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How to avoid vape spiking </a:t>
            </a:r>
            <a:r>
              <a:rPr lang="en-GB" sz="1800" b="0" i="0">
                <a:solidFill>
                  <a:srgbClr val="000000"/>
                </a:solidFill>
                <a:effectLst/>
                <a:latin typeface="Aptos" panose="020B0004020202020204" pitchFamily="34" charset="0"/>
              </a:rPr>
              <a:t> </a:t>
            </a:r>
          </a:p>
          <a:p>
            <a:pPr algn="l" rtl="0" fontAlgn="base">
              <a:lnSpc>
                <a:spcPts val="1564"/>
              </a:lnSpc>
              <a:spcAft>
                <a:spcPts val="800"/>
              </a:spcAft>
              <a:buNone/>
            </a:pP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Teacher/Facilitator shares information on slide with young people.  Discussion can take place around young people feeling empowered to use the website link to trading standards/report any concerns regarding vape spiking to Police Scotland using 101.   </a:t>
            </a:r>
            <a:endParaRPr lang="en-GB"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defTabSz="966612">
              <a:defRPr/>
            </a:pPr>
            <a:fld id="{4EE77BF9-CDD1-754D-A4CD-37869311AAB9}" type="slidenum">
              <a:rPr lang="en-US">
                <a:solidFill>
                  <a:prstClr val="black"/>
                </a:solidFill>
                <a:latin typeface="Calibri" panose="020F0502020204030204"/>
              </a:rPr>
              <a:pPr defTabSz="966612">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1360354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4DD0D-4807-A963-D736-B9CE6FA04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4C4D1-C406-8096-445F-F726E42B0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8257C-5EAB-E151-343E-EFDE7329D512}"/>
              </a:ext>
            </a:extLst>
          </p:cNvPr>
          <p:cNvSpPr>
            <a:spLocks noGrp="1"/>
          </p:cNvSpPr>
          <p:nvPr>
            <p:ph type="body" idx="1"/>
          </p:nvPr>
        </p:nvSpPr>
        <p:spPr/>
        <p:txBody>
          <a:bodyPr/>
          <a:lstStyle/>
          <a:p>
            <a:r>
              <a:rPr lang="en-US" b="1">
                <a:latin typeface="Arial"/>
                <a:cs typeface="Arial"/>
              </a:rPr>
              <a:t>Information Slide </a:t>
            </a:r>
            <a:endParaRPr lang="en-US">
              <a:latin typeface="Arial"/>
              <a:cs typeface="Arial"/>
            </a:endParaRPr>
          </a:p>
          <a:p>
            <a:r>
              <a:rPr lang="en-US" b="0" i="0" u="none" strike="noStrike">
                <a:solidFill>
                  <a:srgbClr val="000000"/>
                </a:solidFill>
                <a:effectLst/>
                <a:latin typeface="Arial"/>
                <a:cs typeface="Arial"/>
              </a:rPr>
              <a:t>Teacher/Facilitator shares information with young people.</a:t>
            </a:r>
            <a:endParaRPr lang="en-US">
              <a:solidFill>
                <a:srgbClr val="000000"/>
              </a:solidFill>
              <a:latin typeface="Arial"/>
              <a:cs typeface="Arial"/>
            </a:endParaRPr>
          </a:p>
          <a:p>
            <a:pPr marL="0" indent="0">
              <a:buFont typeface="Arial"/>
              <a:buNone/>
            </a:pPr>
            <a:endParaRPr lang="en-US">
              <a:solidFill>
                <a:srgbClr val="000000"/>
              </a:solidFill>
            </a:endParaRPr>
          </a:p>
          <a:p>
            <a:pPr marL="0" indent="0">
              <a:buFont typeface="Arial"/>
              <a:buNone/>
            </a:pPr>
            <a:r>
              <a:rPr lang="en-US">
                <a:solidFill>
                  <a:srgbClr val="000000"/>
                </a:solidFill>
              </a:rPr>
              <a:t>In Scotland and the UK, nicotine pouches are not covered by tobacco or vaping regulations. Nicotine pouches are not required to adhere to the same controls on advertising and retail displays as tobacco, nor age of sale restrictions which are in place for cigarettes and vapes. This is expected to change with the tobacco and vapes bill currently progressing through parliament. However, this means at present pouches can contain any level of nicotine, with higher strength pouches containing 50mg or more. </a:t>
            </a:r>
            <a:endParaRPr lang="en-US"/>
          </a:p>
          <a:p>
            <a:endParaRPr lang="en-US">
              <a:solidFill>
                <a:srgbClr val="000000"/>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solidFill>
                  <a:srgbClr val="0563C1"/>
                </a:solidFill>
                <a:latin typeface="Calibri"/>
                <a:ea typeface="Calibri"/>
                <a:cs typeface="Calibri"/>
                <a:hlinkClick r:id="rId3"/>
              </a:rPr>
              <a:t>BBC One - Morning Live, What are the dangers of snus?</a:t>
            </a:r>
          </a:p>
          <a:p>
            <a:endParaRPr lang="en-US">
              <a:solidFill>
                <a:srgbClr val="000000"/>
              </a:solidFill>
              <a:latin typeface="Arial"/>
              <a:cs typeface="Arial"/>
            </a:endParaRPr>
          </a:p>
          <a:p>
            <a:r>
              <a:rPr lang="en-US">
                <a:solidFill>
                  <a:srgbClr val="000000"/>
                </a:solidFill>
                <a:hlinkClick r:id="rId4"/>
              </a:rPr>
              <a:t>https://ashscotland.org.uk/briefing/nicotine-pouches/</a:t>
            </a:r>
            <a:endParaRPr lang="en-US">
              <a:solidFill>
                <a:srgbClr val="000000"/>
              </a:solidFill>
            </a:endParaRPr>
          </a:p>
          <a:p>
            <a:endParaRPr lang="en-US"/>
          </a:p>
          <a:p>
            <a:r>
              <a:rPr lang="en-US">
                <a:solidFill>
                  <a:srgbClr val="000000"/>
                </a:solidFill>
              </a:rPr>
              <a:t>A UK market analysis report for 2023 reported a significant growth of the nicotine pouches sector for the second year running. In 2023 the two most popular nicotine pouches brands sales </a:t>
            </a:r>
            <a:r>
              <a:rPr lang="en-US" b="1">
                <a:solidFill>
                  <a:srgbClr val="000000"/>
                </a:solidFill>
              </a:rPr>
              <a:t>grew by 121%</a:t>
            </a:r>
            <a:r>
              <a:rPr lang="en-US">
                <a:solidFill>
                  <a:srgbClr val="000000"/>
                </a:solidFill>
              </a:rPr>
              <a:t> and </a:t>
            </a:r>
            <a:r>
              <a:rPr lang="en-US" b="1">
                <a:solidFill>
                  <a:srgbClr val="000000"/>
                </a:solidFill>
              </a:rPr>
              <a:t>54%</a:t>
            </a:r>
            <a:r>
              <a:rPr lang="en-US">
                <a:solidFill>
                  <a:srgbClr val="000000"/>
                </a:solidFill>
              </a:rPr>
              <a:t> respectively.</a:t>
            </a:r>
            <a:endParaRPr lang="en-US"/>
          </a:p>
          <a:p>
            <a:endParaRPr lang="en-US">
              <a:latin typeface="Aptos"/>
              <a:cs typeface="Arial"/>
            </a:endParaRPr>
          </a:p>
          <a:p>
            <a:r>
              <a:rPr lang="en-US"/>
              <a:t>A 2023 review concluded that, whilst there is no published data on the impact of nicotine pouches on oral health, prolonged regular use may give an increased risk of oral problems such as receding gums and persistent ulcers.</a:t>
            </a:r>
          </a:p>
          <a:p>
            <a:endParaRPr lang="en-US">
              <a:latin typeface="Aptos"/>
              <a:cs typeface="Arial"/>
            </a:endParaRPr>
          </a:p>
          <a:p>
            <a:r>
              <a:rPr lang="en-US"/>
              <a:t>A report by Loughborough University published in May 2024 found one in five (20%) professional footballers in England currently use and two in five (40%) have used nicotine pouches at least once</a:t>
            </a:r>
          </a:p>
          <a:p>
            <a:endParaRPr lang="en-US">
              <a:cs typeface="Arial"/>
            </a:endParaRPr>
          </a:p>
          <a:p>
            <a:r>
              <a:rPr lang="en-US"/>
              <a:t>A health risk assessment on nicotine pouches by the German Federal Institute for Risk Assessment concluded that the main risk of using nicotine pouches is the high levels of nicotine which has strong effects on the cardiovascular system. Pouches also present high risks for children, pregnant and breastfeeding women, and people with cardiovascular disease.</a:t>
            </a:r>
          </a:p>
          <a:p>
            <a:endParaRPr lang="en-US">
              <a:latin typeface="Arial"/>
              <a:cs typeface="Arial"/>
            </a:endParaRPr>
          </a:p>
          <a:p>
            <a:pPr marL="342900" indent="-342900">
              <a:spcBef>
                <a:spcPts val="1000"/>
              </a:spcBef>
              <a:buFont typeface="Wingdings,Sans-Serif"/>
              <a:buChar char="§"/>
            </a:pPr>
            <a:endParaRPr lang="en-US"/>
          </a:p>
          <a:p>
            <a:pPr marL="285750" indent="-285750">
              <a:buFont typeface="Arial,Sans-Serif"/>
              <a:buChar char="•"/>
            </a:pPr>
            <a:endParaRPr lang="en-US"/>
          </a:p>
          <a:p>
            <a:pPr marL="285750" indent="-285750">
              <a:buFont typeface="Arial,Sans-Serif"/>
              <a:buChar char="•"/>
            </a:pPr>
            <a:endParaRPr lang="en-US"/>
          </a:p>
        </p:txBody>
      </p:sp>
      <p:sp>
        <p:nvSpPr>
          <p:cNvPr id="4" name="Slide Number Placeholder 3">
            <a:extLst>
              <a:ext uri="{FF2B5EF4-FFF2-40B4-BE49-F238E27FC236}">
                <a16:creationId xmlns:a16="http://schemas.microsoft.com/office/drawing/2014/main" id="{91355B9C-169A-2D98-95C3-A0ECFEAC26F2}"/>
              </a:ext>
            </a:extLst>
          </p:cNvPr>
          <p:cNvSpPr>
            <a:spLocks noGrp="1"/>
          </p:cNvSpPr>
          <p:nvPr>
            <p:ph type="sldNum" sz="quarter" idx="5"/>
          </p:nvPr>
        </p:nvSpPr>
        <p:spPr/>
        <p:txBody>
          <a:bodyPr/>
          <a:lstStyle/>
          <a:p>
            <a:fld id="{4EE77BF9-CDD1-754D-A4CD-37869311AAB9}" type="slidenum">
              <a:rPr lang="en-US" smtClean="0"/>
              <a:t>46</a:t>
            </a:fld>
            <a:endParaRPr lang="en-US"/>
          </a:p>
        </p:txBody>
      </p:sp>
    </p:spTree>
    <p:extLst>
      <p:ext uri="{BB962C8B-B14F-4D97-AF65-F5344CB8AC3E}">
        <p14:creationId xmlns:p14="http://schemas.microsoft.com/office/powerpoint/2010/main" val="1964489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216F7-6B2F-C23D-7A2D-E016182E6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19043-0404-ECB4-A538-0F4C36FB4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5A47C-6B88-8F15-7F1B-F325507B90BA}"/>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Discussion Slide: Nicotine pouches </a:t>
            </a:r>
            <a:r>
              <a:rPr lang="en-GB" sz="1800" b="0" i="0">
                <a:solidFill>
                  <a:srgbClr val="000000"/>
                </a:solidFill>
                <a:effectLst/>
                <a:latin typeface="Aptos" panose="020B0004020202020204" pitchFamily="34" charset="0"/>
              </a:rPr>
              <a:t> </a:t>
            </a:r>
          </a:p>
          <a:p>
            <a:pPr algn="l" rtl="0" fontAlgn="base">
              <a:lnSpc>
                <a:spcPts val="1564"/>
              </a:lnSpc>
              <a:spcAft>
                <a:spcPts val="800"/>
              </a:spcAft>
              <a:buNone/>
            </a:pP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Teacher/Facilitator opens class discussion around reasons why footballers started using Snus/pouches and why they wish to stop now.  Encourage discussion around the influences and marketing around these products.   </a:t>
            </a:r>
          </a:p>
          <a:p>
            <a:pPr algn="l" rtl="0" fontAlgn="base">
              <a:lnSpc>
                <a:spcPts val="1564"/>
              </a:lnSpc>
              <a:spcAft>
                <a:spcPts val="800"/>
              </a:spcAft>
              <a:buNone/>
            </a:pPr>
            <a:endParaRPr lang="en-GB" b="0" i="0">
              <a:solidFill>
                <a:srgbClr val="000000"/>
              </a:solidFill>
              <a:effectLst/>
              <a:latin typeface="Segoe UI" panose="020B0502040204020203" pitchFamily="34" charset="0"/>
            </a:endParaRPr>
          </a:p>
          <a:p>
            <a:pPr algn="l" rtl="0" fontAlgn="base">
              <a:lnSpc>
                <a:spcPts val="1564"/>
              </a:lnSpc>
            </a:pPr>
            <a:r>
              <a:rPr lang="en-GB" sz="1800" b="0" i="0" u="sng" strike="noStrike">
                <a:solidFill>
                  <a:srgbClr val="000000"/>
                </a:solidFill>
                <a:effectLst/>
                <a:latin typeface="Aptos" panose="020B0004020202020204" pitchFamily="34" charset="0"/>
                <a:hlinkClick r:id="rId3"/>
              </a:rPr>
              <a:t>https://www.bbc.co.uk/sport/football/articles/c100p6572n4o</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F9AFF970-9941-FE06-1355-D694FCD182C8}"/>
              </a:ext>
            </a:extLst>
          </p:cNvPr>
          <p:cNvSpPr>
            <a:spLocks noGrp="1"/>
          </p:cNvSpPr>
          <p:nvPr>
            <p:ph type="sldNum" sz="quarter" idx="5"/>
          </p:nvPr>
        </p:nvSpPr>
        <p:spPr/>
        <p:txBody>
          <a:bodyPr/>
          <a:lstStyle/>
          <a:p>
            <a:fld id="{713DB98F-6C2B-4949-B3FD-B1FAAD83D033}" type="slidenum">
              <a:rPr lang="en-US" smtClean="0"/>
              <a:t>47</a:t>
            </a:fld>
            <a:endParaRPr lang="en-US"/>
          </a:p>
        </p:txBody>
      </p:sp>
    </p:spTree>
    <p:extLst>
      <p:ext uri="{BB962C8B-B14F-4D97-AF65-F5344CB8AC3E}">
        <p14:creationId xmlns:p14="http://schemas.microsoft.com/office/powerpoint/2010/main" val="2213750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1BB48-1944-FE99-1CA9-778C6F391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5F4A0-5F70-96E3-C20D-A5071677D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A5971-30D7-955D-7481-840BB0221AE4}"/>
              </a:ext>
            </a:extLst>
          </p:cNvPr>
          <p:cNvSpPr>
            <a:spLocks noGrp="1"/>
          </p:cNvSpPr>
          <p:nvPr>
            <p:ph type="body" idx="1"/>
          </p:nvPr>
        </p:nvSpPr>
        <p:spPr/>
        <p:txBody>
          <a:bodyPr/>
          <a:lstStyle/>
          <a:p>
            <a:pPr algn="l">
              <a:buFont typeface="+mj-lt"/>
              <a:buNone/>
            </a:pPr>
            <a:r>
              <a:rPr lang="en-GB" b="1" i="0" u="none" strike="noStrike">
                <a:solidFill>
                  <a:srgbClr val="000000"/>
                </a:solidFill>
                <a:effectLst/>
              </a:rPr>
              <a:t>Activity Slide</a:t>
            </a:r>
          </a:p>
          <a:p>
            <a:pPr algn="l">
              <a:buFont typeface="+mj-lt"/>
              <a:buNone/>
            </a:pPr>
            <a:r>
              <a:rPr lang="en-GB" b="0" i="0" u="none" strike="noStrike">
                <a:solidFill>
                  <a:srgbClr val="000000"/>
                </a:solidFill>
                <a:effectLst/>
              </a:rPr>
              <a:t>Teacher/Facilitator to explain activity to young people:</a:t>
            </a:r>
          </a:p>
          <a:p>
            <a:pPr>
              <a:lnSpc>
                <a:spcPct val="150000"/>
              </a:lnSpc>
            </a:pPr>
            <a:r>
              <a:rPr lang="en-US" sz="1200" b="1">
                <a:latin typeface="Segoe UI"/>
                <a:cs typeface="Segoe UI"/>
              </a:rPr>
              <a:t>In groups:</a:t>
            </a:r>
          </a:p>
          <a:p>
            <a:pPr marL="342900" indent="-342900">
              <a:lnSpc>
                <a:spcPct val="150000"/>
              </a:lnSpc>
              <a:buFont typeface="Wingdings" panose="05000000000000000000" pitchFamily="2" charset="2"/>
              <a:buChar char="q"/>
            </a:pPr>
            <a:r>
              <a:rPr lang="en-US" sz="1200">
                <a:latin typeface="Segoe UI"/>
                <a:cs typeface="Segoe UI"/>
              </a:rPr>
              <a:t>Think about how you can make a positive impact around vaping and young people in your local area. </a:t>
            </a:r>
          </a:p>
          <a:p>
            <a:pPr>
              <a:lnSpc>
                <a:spcPct val="150000"/>
              </a:lnSpc>
            </a:pPr>
            <a:r>
              <a:rPr lang="en-US" sz="1200" b="1">
                <a:latin typeface="Segoe UI" panose="020B0502040204020203" pitchFamily="34" charset="0"/>
                <a:cs typeface="Segoe UI" panose="020B0502040204020203" pitchFamily="34" charset="0"/>
              </a:rPr>
              <a:t>You could:</a:t>
            </a:r>
          </a:p>
          <a:p>
            <a:pPr marL="342900" indent="-342900">
              <a:buFont typeface="Wingdings" panose="05000000000000000000" pitchFamily="2" charset="2"/>
              <a:buChar char="q"/>
            </a:pPr>
            <a:r>
              <a:rPr lang="en-US" sz="1200">
                <a:latin typeface="Segoe UI"/>
                <a:ea typeface="Calibri"/>
                <a:cs typeface="Segoe UI"/>
              </a:rPr>
              <a:t>Produce a poster or short presentation for a local primary school about the health harms of vaping</a:t>
            </a:r>
          </a:p>
          <a:p>
            <a:r>
              <a:rPr lang="en-US" sz="1200">
                <a:latin typeface="Segoe UI"/>
                <a:ea typeface="Calibri"/>
                <a:cs typeface="Segoe UI"/>
              </a:rPr>
              <a:t>OR</a:t>
            </a:r>
          </a:p>
          <a:p>
            <a:pPr marL="342900" indent="-342900">
              <a:buFont typeface="Wingdings" panose="05000000000000000000" pitchFamily="2" charset="2"/>
              <a:buChar char="q"/>
            </a:pPr>
            <a:r>
              <a:rPr lang="en-US" sz="1200">
                <a:latin typeface="Segoe UI"/>
                <a:ea typeface="Calibri"/>
                <a:cs typeface="Segoe UI"/>
              </a:rPr>
              <a:t>Produce a poster or short presentation raising awareness about the environmental issues</a:t>
            </a:r>
          </a:p>
          <a:p>
            <a:r>
              <a:rPr lang="en-US" sz="1200">
                <a:latin typeface="Segoe UI"/>
                <a:ea typeface="Calibri"/>
                <a:cs typeface="Segoe UI"/>
              </a:rPr>
              <a:t>OR</a:t>
            </a:r>
          </a:p>
          <a:p>
            <a:pPr marL="342900" indent="-342900">
              <a:buFont typeface="Wingdings" panose="05000000000000000000" pitchFamily="2" charset="2"/>
              <a:buChar char="q"/>
            </a:pPr>
            <a:r>
              <a:rPr lang="en-US" sz="1200">
                <a:latin typeface="Segoe UI"/>
                <a:ea typeface="Calibri"/>
                <a:cs typeface="Segoe UI"/>
              </a:rPr>
              <a:t>Write a letter to your MSP to influence laws on vaping in Scotland. </a:t>
            </a:r>
          </a:p>
          <a:p>
            <a:pPr algn="l">
              <a:buFont typeface="+mj-lt"/>
              <a:buNone/>
            </a:pPr>
            <a:endParaRPr lang="en-GB" b="0" i="0" u="none" strike="noStrike">
              <a:solidFill>
                <a:srgbClr val="000000"/>
              </a:solidFill>
              <a:effectLst/>
            </a:endParaRPr>
          </a:p>
        </p:txBody>
      </p:sp>
      <p:sp>
        <p:nvSpPr>
          <p:cNvPr id="4" name="Slide Number Placeholder 3">
            <a:extLst>
              <a:ext uri="{FF2B5EF4-FFF2-40B4-BE49-F238E27FC236}">
                <a16:creationId xmlns:a16="http://schemas.microsoft.com/office/drawing/2014/main" id="{DDC20ACC-28B5-15D7-520F-370ED55FC74D}"/>
              </a:ext>
            </a:extLst>
          </p:cNvPr>
          <p:cNvSpPr>
            <a:spLocks noGrp="1"/>
          </p:cNvSpPr>
          <p:nvPr>
            <p:ph type="sldNum" sz="quarter" idx="5"/>
          </p:nvPr>
        </p:nvSpPr>
        <p:spPr/>
        <p:txBody>
          <a:bodyPr/>
          <a:lstStyle/>
          <a:p>
            <a:fld id="{713DB98F-6C2B-4949-B3FD-B1FAAD83D033}" type="slidenum">
              <a:rPr lang="en-US" smtClean="0"/>
              <a:t>48</a:t>
            </a:fld>
            <a:endParaRPr lang="en-US"/>
          </a:p>
        </p:txBody>
      </p:sp>
    </p:spTree>
    <p:extLst>
      <p:ext uri="{BB962C8B-B14F-4D97-AF65-F5344CB8AC3E}">
        <p14:creationId xmlns:p14="http://schemas.microsoft.com/office/powerpoint/2010/main" val="3143494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GB" b="1" i="0" u="none" strike="noStrike">
                <a:solidFill>
                  <a:srgbClr val="000000"/>
                </a:solidFill>
                <a:effectLst/>
              </a:rPr>
              <a:t>Activity Slide</a:t>
            </a:r>
          </a:p>
          <a:p>
            <a:pPr algn="l">
              <a:buFont typeface="+mj-lt"/>
              <a:buNone/>
            </a:pPr>
            <a:r>
              <a:rPr lang="en-GB" b="0" i="0" u="none" strike="noStrike">
                <a:solidFill>
                  <a:srgbClr val="000000"/>
                </a:solidFill>
                <a:effectLst/>
              </a:rPr>
              <a:t>Teacher/Facilitator to explain activity to young people:</a:t>
            </a:r>
          </a:p>
          <a:p>
            <a:pPr algn="l">
              <a:buFont typeface="+mj-lt"/>
              <a:buNone/>
            </a:pPr>
            <a:endParaRPr lang="en-GB" b="0" i="0" u="none" strike="noStrike">
              <a:solidFill>
                <a:srgbClr val="000000"/>
              </a:solidFill>
              <a:effectLst/>
            </a:endParaRPr>
          </a:p>
          <a:p>
            <a:pPr>
              <a:lnSpc>
                <a:spcPct val="150000"/>
              </a:lnSpc>
            </a:pPr>
            <a:r>
              <a:rPr lang="en-US" sz="1200" b="1">
                <a:latin typeface="Segoe UI" panose="020B0502040204020203" pitchFamily="34" charset="0"/>
                <a:cs typeface="Segoe UI" panose="020B0502040204020203" pitchFamily="34" charset="0"/>
              </a:rPr>
              <a:t>In groups</a:t>
            </a:r>
          </a:p>
          <a:p>
            <a:pPr>
              <a:lnSpc>
                <a:spcPct val="150000"/>
              </a:lnSpc>
            </a:pPr>
            <a:endParaRPr lang="en-US" sz="1200" b="1">
              <a:latin typeface="Segoe UI" panose="020B0502040204020203" pitchFamily="34" charset="0"/>
              <a:cs typeface="Segoe UI" panose="020B0502040204020203" pitchFamily="34" charset="0"/>
            </a:endParaRPr>
          </a:p>
          <a:p>
            <a:pPr marL="285750" indent="-285750">
              <a:lnSpc>
                <a:spcPct val="150000"/>
              </a:lnSpc>
              <a:buFont typeface="Wingdings" panose="05000000000000000000" pitchFamily="2" charset="2"/>
              <a:buChar char="q"/>
            </a:pPr>
            <a:r>
              <a:rPr lang="en-US" sz="1200">
                <a:latin typeface="Segoe UI"/>
                <a:cs typeface="Segoe UI"/>
              </a:rPr>
              <a:t>Research what support is available on vaping in </a:t>
            </a:r>
            <a:r>
              <a:rPr lang="en-US" sz="1200" b="1">
                <a:latin typeface="Segoe UI"/>
                <a:cs typeface="Segoe UI"/>
              </a:rPr>
              <a:t>your</a:t>
            </a:r>
            <a:r>
              <a:rPr lang="en-US" sz="1200">
                <a:latin typeface="Segoe UI"/>
                <a:cs typeface="Segoe UI"/>
              </a:rPr>
              <a:t> local </a:t>
            </a:r>
            <a:r>
              <a:rPr lang="en-US" sz="1200" b="1">
                <a:latin typeface="Segoe UI"/>
                <a:cs typeface="Segoe UI"/>
              </a:rPr>
              <a:t>area</a:t>
            </a:r>
            <a:r>
              <a:rPr lang="en-US" sz="1200">
                <a:latin typeface="Segoe UI"/>
                <a:cs typeface="Segoe UI"/>
              </a:rPr>
              <a:t>.  The websites will help.</a:t>
            </a:r>
          </a:p>
          <a:p>
            <a:pPr marL="285750" indent="-285750">
              <a:lnSpc>
                <a:spcPct val="150000"/>
              </a:lnSpc>
              <a:buFont typeface="Wingdings" panose="05000000000000000000" pitchFamily="2" charset="2"/>
              <a:buChar char="q"/>
            </a:pPr>
            <a:endParaRPr lang="en-US" sz="1200">
              <a:latin typeface="Segoe UI" panose="020B0502040204020203" pitchFamily="34" charset="0"/>
              <a:cs typeface="Segoe UI" panose="020B0502040204020203" pitchFamily="34" charset="0"/>
            </a:endParaRPr>
          </a:p>
          <a:p>
            <a:pPr marL="285750" indent="-285750">
              <a:lnSpc>
                <a:spcPct val="150000"/>
              </a:lnSpc>
              <a:buFont typeface="Wingdings" panose="05000000000000000000" pitchFamily="2" charset="2"/>
              <a:buChar char="q"/>
            </a:pPr>
            <a:r>
              <a:rPr lang="en-US" sz="1200">
                <a:latin typeface="Segoe UI" panose="020B0502040204020203" pitchFamily="34" charset="0"/>
                <a:cs typeface="Segoe UI" panose="020B0502040204020203" pitchFamily="34" charset="0"/>
              </a:rPr>
              <a:t>Create a leaflet signposting young people to help &amp; advice around vaping.  </a:t>
            </a:r>
          </a:p>
          <a:p>
            <a:pPr algn="l">
              <a:buFont typeface="+mj-lt"/>
              <a:buNone/>
            </a:pPr>
            <a:endParaRPr lang="en-GB" b="1" i="0" u="none" strike="noStrike">
              <a:solidFill>
                <a:srgbClr val="000000"/>
              </a:solidFill>
              <a:effectLst/>
            </a:endParaRPr>
          </a:p>
          <a:p>
            <a:pPr algn="l">
              <a:buFont typeface="+mj-lt"/>
              <a:buNone/>
            </a:pPr>
            <a:r>
              <a:rPr lang="en-GB" b="1" i="0" u="none" strike="noStrike">
                <a:solidFill>
                  <a:srgbClr val="000000"/>
                </a:solidFill>
                <a:effectLst/>
              </a:rPr>
              <a:t>Title suggestions for leaflets</a:t>
            </a:r>
          </a:p>
          <a:p>
            <a:pPr algn="l">
              <a:buFont typeface="+mj-lt"/>
              <a:buAutoNum type="arabicPeriod"/>
            </a:pPr>
            <a:r>
              <a:rPr lang="en-GB" b="1" i="0" u="none" strike="noStrike">
                <a:solidFill>
                  <a:srgbClr val="000000"/>
                </a:solidFill>
                <a:effectLst/>
              </a:rPr>
              <a:t>"Your Guide to [Topic]"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"Helpful Tips and Resources for [Audience/Topic]"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"Everything You Need to Know About [Topic]"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"Quick Reference Guide to [Topic]"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"Essential Advice for [Audience/Topic]"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"Your Go-To Information on [Topic]"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"Practical Guidance for [Audience/Topic]"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"Support and Advice for [Audience/Topic]"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"Know More About [Topic]"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"Expert Insights and Tips for [Topic]"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"How-To Guide for [Audience/Topic]"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"Stay Informed: [Topic]"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"Step-by-Step Guide to [Topic]"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"Answers and Solutions for [Audience/Topic]"</a:t>
            </a:r>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"The Complete Resource on [Topic]"</a:t>
            </a:r>
            <a:endParaRPr lang="en-GB" b="0" i="0" u="none" strike="noStrike">
              <a:solidFill>
                <a:srgbClr val="000000"/>
              </a:solidFill>
              <a:effectLst/>
            </a:endParaRPr>
          </a:p>
          <a:p>
            <a:br>
              <a:rPr lang="en-GB"/>
            </a:br>
            <a:endParaRPr lang="en-US"/>
          </a:p>
        </p:txBody>
      </p:sp>
      <p:sp>
        <p:nvSpPr>
          <p:cNvPr id="4" name="Slide Number Placeholder 3"/>
          <p:cNvSpPr>
            <a:spLocks noGrp="1"/>
          </p:cNvSpPr>
          <p:nvPr>
            <p:ph type="sldNum" sz="quarter" idx="5"/>
          </p:nvPr>
        </p:nvSpPr>
        <p:spPr/>
        <p:txBody>
          <a:bodyPr/>
          <a:lstStyle/>
          <a:p>
            <a:fld id="{713DB98F-6C2B-4949-B3FD-B1FAAD83D033}" type="slidenum">
              <a:rPr lang="en-US" smtClean="0"/>
              <a:t>49</a:t>
            </a:fld>
            <a:endParaRPr lang="en-US"/>
          </a:p>
        </p:txBody>
      </p:sp>
    </p:spTree>
    <p:extLst>
      <p:ext uri="{BB962C8B-B14F-4D97-AF65-F5344CB8AC3E}">
        <p14:creationId xmlns:p14="http://schemas.microsoft.com/office/powerpoint/2010/main" val="3423702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a:cs typeface="Arial"/>
              </a:rPr>
              <a:t>Discussion Slide: Recap: What is vaping?</a:t>
            </a:r>
          </a:p>
          <a:p>
            <a:r>
              <a:rPr lang="en-US" sz="1200">
                <a:latin typeface="Arial"/>
                <a:cs typeface="Arial"/>
              </a:rPr>
              <a:t>Teacher/Facilitator poses questions: What is Vaping? Does anyone know what vapes contain?</a:t>
            </a:r>
          </a:p>
          <a:p>
            <a:endParaRPr lang="en-US" sz="1200">
              <a:latin typeface="Arial"/>
              <a:cs typeface="Arial"/>
            </a:endParaRPr>
          </a:p>
          <a:p>
            <a:pPr>
              <a:spcBef>
                <a:spcPts val="1000"/>
              </a:spcBef>
            </a:pPr>
            <a:r>
              <a:rPr lang="en-GB" sz="1200">
                <a:latin typeface="Segoe UI"/>
                <a:cs typeface="Arial"/>
              </a:rPr>
              <a:t>Vaping is using an electronic device to inhale a vapour. On heating the liquid (e-liquid or juice) becomes a mist that can be inhaled.</a:t>
            </a:r>
          </a:p>
          <a:p>
            <a:pPr>
              <a:spcBef>
                <a:spcPts val="1000"/>
              </a:spcBef>
            </a:pPr>
            <a:endParaRPr lang="en-US" sz="1200">
              <a:latin typeface="Segoe UI"/>
              <a:cs typeface="Arial"/>
            </a:endParaRPr>
          </a:p>
          <a:p>
            <a:pPr>
              <a:spcBef>
                <a:spcPts val="1000"/>
              </a:spcBef>
            </a:pPr>
            <a:r>
              <a:rPr lang="en-GB" sz="1200">
                <a:latin typeface="Segoe UI"/>
                <a:cs typeface="Segoe UI"/>
              </a:rPr>
              <a:t>This liquid usually contains nicotine, </a:t>
            </a:r>
            <a:r>
              <a:rPr lang="en-GB" sz="1200">
                <a:latin typeface="Segoe UI"/>
                <a:cs typeface="Arial"/>
              </a:rPr>
              <a:t>propylene glycol and vegetable glycerine (which gives vapour)</a:t>
            </a:r>
            <a:r>
              <a:rPr lang="en-US" sz="1200">
                <a:latin typeface="Segoe UI"/>
                <a:cs typeface="Segoe UI"/>
              </a:rPr>
              <a:t> </a:t>
            </a:r>
            <a:r>
              <a:rPr lang="en-GB" sz="1200">
                <a:latin typeface="Segoe UI"/>
                <a:cs typeface="Segoe UI"/>
              </a:rPr>
              <a:t>artificial flavourings, and other chemicals.</a:t>
            </a:r>
          </a:p>
          <a:p>
            <a:pPr>
              <a:spcBef>
                <a:spcPts val="1000"/>
              </a:spcBef>
            </a:pPr>
            <a:endParaRPr lang="en-GB" sz="1200">
              <a:latin typeface="Segoe UI"/>
              <a:cs typeface="Segoe UI"/>
            </a:endParaRPr>
          </a:p>
          <a:p>
            <a:pPr>
              <a:spcBef>
                <a:spcPts val="1000"/>
              </a:spcBef>
            </a:pPr>
            <a:r>
              <a:rPr lang="en-GB" sz="1200">
                <a:latin typeface="Segoe UI"/>
                <a:cs typeface="Segoe UI"/>
              </a:rPr>
              <a:t>The highest strength legal vape usually has 20mg/ml around 2% nicotine.</a:t>
            </a:r>
          </a:p>
          <a:p>
            <a:endParaRPr lang="en-US">
              <a:latin typeface="Arial"/>
              <a:cs typeface="Arial"/>
            </a:endParaRPr>
          </a:p>
          <a:p>
            <a:endParaRPr lang="en-US" sz="12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13DB98F-6C2B-4949-B3FD-B1FAAD83D033}" type="slidenum">
              <a:rPr lang="en-US" smtClean="0"/>
              <a:t>5</a:t>
            </a:fld>
            <a:endParaRPr lang="en-US"/>
          </a:p>
        </p:txBody>
      </p:sp>
    </p:spTree>
    <p:extLst>
      <p:ext uri="{BB962C8B-B14F-4D97-AF65-F5344CB8AC3E}">
        <p14:creationId xmlns:p14="http://schemas.microsoft.com/office/powerpoint/2010/main" val="1854976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4E002-2CD9-4AB3-A258-02A544DD0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9B073-C2EF-4C37-B6C6-A194F821E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3AA13-D992-3A91-0F0D-C10FF89E110C}"/>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Information Slide: Where to go for help and information</a:t>
            </a:r>
          </a:p>
          <a:p>
            <a:pPr algn="l" rtl="0" fontAlgn="base">
              <a:lnSpc>
                <a:spcPts val="1564"/>
              </a:lnSpc>
              <a:spcAft>
                <a:spcPts val="800"/>
              </a:spcAft>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Teacher shares information with young people.  Links can be accessed together as a class to familiarise young people with the resources.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3"/>
              </a:rPr>
              <a:t>Quit your way Youth - NHSGGC</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4"/>
              </a:rPr>
              <a:t>Young people and vaping briefing paper - NHSGGC</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u="sng" strike="noStrike">
                <a:solidFill>
                  <a:srgbClr val="000000"/>
                </a:solidFill>
                <a:effectLst/>
                <a:latin typeface="Aptos" panose="020B0004020202020204" pitchFamily="34" charset="0"/>
                <a:hlinkClick r:id="rId5"/>
              </a:rPr>
              <a:t>Vaping addiction soon takes hold | NHS inform</a:t>
            </a: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buNone/>
            </a:pPr>
            <a:r>
              <a:rPr lang="en-GB" sz="1800" b="0" i="0">
                <a:solidFill>
                  <a:srgbClr val="000000"/>
                </a:solidFill>
                <a:effectLst/>
                <a:latin typeface="Aptos" panose="020B0004020202020204" pitchFamily="34" charset="0"/>
              </a:rPr>
              <a:t> </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Encourage discussion about accessing support.  How easy is this for young people to do?  Who are their trusted adults both in and out of school?   </a:t>
            </a:r>
            <a:endParaRPr lang="en-GB"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Video short can be watched together which contains tips for cutting down and stopping.   </a:t>
            </a:r>
            <a:endParaRPr lang="en-GB"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C8F2787F-5A57-40F9-6FDA-A8737553B6EE}"/>
              </a:ext>
            </a:extLst>
          </p:cNvPr>
          <p:cNvSpPr>
            <a:spLocks noGrp="1"/>
          </p:cNvSpPr>
          <p:nvPr>
            <p:ph type="sldNum" sz="quarter" idx="5"/>
          </p:nvPr>
        </p:nvSpPr>
        <p:spPr/>
        <p:txBody>
          <a:bodyPr/>
          <a:lstStyle/>
          <a:p>
            <a:fld id="{713DB98F-6C2B-4949-B3FD-B1FAAD83D033}" type="slidenum">
              <a:rPr lang="en-US" smtClean="0"/>
              <a:t>50</a:t>
            </a:fld>
            <a:endParaRPr lang="en-US"/>
          </a:p>
        </p:txBody>
      </p:sp>
    </p:spTree>
    <p:extLst>
      <p:ext uri="{BB962C8B-B14F-4D97-AF65-F5344CB8AC3E}">
        <p14:creationId xmlns:p14="http://schemas.microsoft.com/office/powerpoint/2010/main" val="4210775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E9529-AC36-C83F-AC2A-BEE9C4BDD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6D13E-D9E5-C856-21B0-A8C3C9478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498F6-BF83-F351-6ADD-9942F2B8A0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Activity Slide: The confidence ruler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b="0">
                <a:latin typeface="Arial" panose="020B0604020202020204" pitchFamily="34" charset="0"/>
                <a:cs typeface="Arial" panose="020B0604020202020204" pitchFamily="34" charset="0"/>
              </a:rPr>
              <a:t>Teacher/Facilitator can ask young people to rate their knowledge and understanding around vaping out of 10, following the input.  </a:t>
            </a:r>
            <a:endParaRPr lang="en-US" b="1">
              <a:latin typeface="Arial" panose="020B0604020202020204" pitchFamily="34" charset="0"/>
              <a:cs typeface="Arial" panose="020B0604020202020204" pitchFamily="34" charset="0"/>
            </a:endParaRPr>
          </a:p>
          <a:p>
            <a:pPr marL="0" indent="0">
              <a:buFont typeface="Wingdings" pitchFamily="2" charset="2"/>
              <a:buNone/>
            </a:pPr>
            <a:r>
              <a:rPr lang="en-US">
                <a:latin typeface="Arial" panose="020B0604020202020204" pitchFamily="34" charset="0"/>
                <a:cs typeface="Arial" panose="020B0604020202020204" pitchFamily="34" charset="0"/>
              </a:rPr>
              <a:t>How confident are you NOW in your knowledge and understanding about Vaping ? </a:t>
            </a:r>
          </a:p>
          <a:p>
            <a:endParaRPr lang="en-US" b="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617D0AF-E252-8FEA-3A04-E0DF9EFA5D45}"/>
              </a:ext>
            </a:extLst>
          </p:cNvPr>
          <p:cNvSpPr>
            <a:spLocks noGrp="1"/>
          </p:cNvSpPr>
          <p:nvPr>
            <p:ph type="sldNum" sz="quarter" idx="10"/>
          </p:nvPr>
        </p:nvSpPr>
        <p:spPr/>
        <p:txBody>
          <a:bodyPr/>
          <a:lstStyle/>
          <a:p>
            <a:fld id="{C08248B4-05AC-4B1A-992B-69771E8850E2}" type="slidenum">
              <a:rPr lang="en-GB" smtClean="0"/>
              <a:t>51</a:t>
            </a:fld>
            <a:endParaRPr lang="en-GB"/>
          </a:p>
        </p:txBody>
      </p:sp>
    </p:spTree>
    <p:extLst>
      <p:ext uri="{BB962C8B-B14F-4D97-AF65-F5344CB8AC3E}">
        <p14:creationId xmlns:p14="http://schemas.microsoft.com/office/powerpoint/2010/main" val="292987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08D50-2B12-A154-73F5-64E6A1E09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3485B2-5BCA-D7A2-4FA6-3FC96DCA5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2DE97-47BA-A0FB-7525-D5F3A08ED3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Information Slide: Recap: Nicotine dependency cycle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cs typeface="Arial" panose="020B0604020202020204" pitchFamily="34" charset="0"/>
              </a:rPr>
              <a:t>Teacher/Facilitator shares information with young people.  </a:t>
            </a:r>
          </a:p>
          <a:p>
            <a:pPr algn="l">
              <a:buFont typeface="+mj-lt"/>
              <a:buNone/>
            </a:pPr>
            <a:endParaRPr lang="en-GB" b="0" i="0" u="none" strike="noStrike">
              <a:solidFill>
                <a:srgbClr val="000000"/>
              </a:solidFill>
              <a:effectLst/>
            </a:endParaRPr>
          </a:p>
        </p:txBody>
      </p:sp>
      <p:sp>
        <p:nvSpPr>
          <p:cNvPr id="4" name="Slide Number Placeholder 3">
            <a:extLst>
              <a:ext uri="{FF2B5EF4-FFF2-40B4-BE49-F238E27FC236}">
                <a16:creationId xmlns:a16="http://schemas.microsoft.com/office/drawing/2014/main" id="{5D97B559-B302-BA75-D3A0-B35DC2F886CC}"/>
              </a:ext>
            </a:extLst>
          </p:cNvPr>
          <p:cNvSpPr>
            <a:spLocks noGrp="1"/>
          </p:cNvSpPr>
          <p:nvPr>
            <p:ph type="sldNum" sz="quarter" idx="5"/>
          </p:nvPr>
        </p:nvSpPr>
        <p:spPr/>
        <p:txBody>
          <a:bodyPr/>
          <a:lstStyle/>
          <a:p>
            <a:fld id="{713DB98F-6C2B-4949-B3FD-B1FAAD83D033}" type="slidenum">
              <a:rPr lang="en-US" smtClean="0"/>
              <a:t>6</a:t>
            </a:fld>
            <a:endParaRPr lang="en-US"/>
          </a:p>
        </p:txBody>
      </p:sp>
    </p:spTree>
    <p:extLst>
      <p:ext uri="{BB962C8B-B14F-4D97-AF65-F5344CB8AC3E}">
        <p14:creationId xmlns:p14="http://schemas.microsoft.com/office/powerpoint/2010/main" val="381954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Slide 7</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a:t>
            </a:r>
            <a:r>
              <a:rPr lang="en-GB" sz="1800" b="0" i="0">
                <a:solidFill>
                  <a:srgbClr val="000000"/>
                </a:solidFill>
                <a:effectLst/>
                <a:latin typeface="Aptos" panose="020B0004020202020204" pitchFamily="34" charset="0"/>
              </a:rPr>
              <a:t> Vaping True OR False </a:t>
            </a:r>
          </a:p>
          <a:p>
            <a:pPr algn="l" rtl="0" fontAlgn="base">
              <a:lnSpc>
                <a:spcPts val="1564"/>
              </a:lnSpc>
              <a:spcAft>
                <a:spcPts val="800"/>
              </a:spcAft>
              <a:buNone/>
            </a:pPr>
            <a:r>
              <a:rPr lang="en-GB" sz="1800" b="0" i="0">
                <a:solidFill>
                  <a:srgbClr val="000000"/>
                </a:solidFill>
                <a:effectLst/>
                <a:latin typeface="Aptos" panose="020B0004020202020204" pitchFamily="34" charset="0"/>
              </a:rPr>
              <a:t>This activity can be facilitated as a whole class activity, without need for printing, by using the slides.  It could also be delivered with movement where young people can be invited to cross the circle if they believe statement to be True.  Or each side of the room could be allocated True OR False status with young people moving to the side they feel is the correct answer.  To facilitate for individuals or in small groups pupils can be provided with statements to sort into True OR False.  Each group placing statements to Left for True OR Right for False.    </a:t>
            </a:r>
          </a:p>
          <a:p>
            <a:pPr algn="l" rtl="0" fontAlgn="base">
              <a:lnSpc>
                <a:spcPts val="1564"/>
              </a:lnSpc>
              <a:buFont typeface="+mj-lt"/>
              <a:buNone/>
            </a:pPr>
            <a:r>
              <a:rPr lang="en-GB" sz="1800" b="0" i="0">
                <a:solidFill>
                  <a:srgbClr val="000000"/>
                </a:solidFill>
                <a:effectLst/>
                <a:latin typeface="Aptos" panose="020B0004020202020204" pitchFamily="34" charset="0"/>
              </a:rPr>
              <a:t>Talk over answers as a full class whilst holding space for further discussion.  </a:t>
            </a:r>
          </a:p>
          <a:p>
            <a:pPr algn="l" rtl="0" fontAlgn="base">
              <a:lnSpc>
                <a:spcPts val="1564"/>
              </a:lnSpc>
              <a:buFont typeface="+mj-lt"/>
              <a:buNone/>
            </a:pPr>
            <a:endParaRPr lang="en-GB" sz="1800"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Vaping True OR False Statements</a:t>
            </a:r>
            <a:r>
              <a:rPr lang="en-GB" sz="18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harm a person’s lungs.”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 vape has around 2% nicotine”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is just water vapor, so it’s safe.”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"There are illegal chemicals in UK vapes.”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"Vapes are not risk-free, they contain nicotine (a stimulant) which is addictive and can harm young people health"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 vapes is safe for young people.”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increases the risk of harm from other substances in the future.”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help adults who smoke to quit.”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"While some adults use vaping as a smoking cessation tool, studies show that most young people who vape have never smoked.”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"Nicotine raises blood pressure and can cause feelings of anxiety” TRUE</a:t>
            </a:r>
            <a:endParaRPr lang="en-GB" sz="1800"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713DB98F-6C2B-4949-B3FD-B1FAAD83D033}" type="slidenum">
              <a:rPr lang="en-US" smtClean="0"/>
              <a:t>7</a:t>
            </a:fld>
            <a:endParaRPr lang="en-US"/>
          </a:p>
        </p:txBody>
      </p:sp>
    </p:spTree>
    <p:extLst>
      <p:ext uri="{BB962C8B-B14F-4D97-AF65-F5344CB8AC3E}">
        <p14:creationId xmlns:p14="http://schemas.microsoft.com/office/powerpoint/2010/main" val="3496506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8CB76-5E22-48B6-38EA-8AFBAE399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D4D8A-A02E-FFAB-CC90-6F3BAC9C6C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A52109-EE19-C4FF-184A-B6F69B496E9B}"/>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Slide 7</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a:t>
            </a:r>
            <a:r>
              <a:rPr lang="en-GB" sz="1800" b="0" i="0">
                <a:solidFill>
                  <a:srgbClr val="000000"/>
                </a:solidFill>
                <a:effectLst/>
                <a:latin typeface="Aptos" panose="020B0004020202020204" pitchFamily="34" charset="0"/>
              </a:rPr>
              <a:t> Vaping True OR False </a:t>
            </a:r>
          </a:p>
          <a:p>
            <a:pPr algn="l" rtl="0" fontAlgn="base">
              <a:lnSpc>
                <a:spcPts val="1564"/>
              </a:lnSpc>
              <a:spcAft>
                <a:spcPts val="800"/>
              </a:spcAft>
              <a:buNone/>
            </a:pPr>
            <a:r>
              <a:rPr lang="en-GB" sz="1800" b="0" i="0">
                <a:solidFill>
                  <a:srgbClr val="000000"/>
                </a:solidFill>
                <a:effectLst/>
                <a:latin typeface="Aptos" panose="020B0004020202020204" pitchFamily="34" charset="0"/>
              </a:rPr>
              <a:t>This activity can be facilitated as a whole class activity, without need for printing, by using the slides.  It could also be delivered with movement where young people can be invited to cross the circle if they believe statement to be True.  Or each side of the room could be allocated True OR False status with young people moving to the side they feel is the correct answer.  To facilitate for individuals or in small groups pupils can be provided with statements to sort into True OR False.  Each group placing statements to Left for True OR Right for False.    </a:t>
            </a:r>
          </a:p>
          <a:p>
            <a:pPr algn="l" rtl="0" fontAlgn="base">
              <a:lnSpc>
                <a:spcPts val="1564"/>
              </a:lnSpc>
              <a:buFont typeface="+mj-lt"/>
              <a:buNone/>
            </a:pPr>
            <a:r>
              <a:rPr lang="en-GB" sz="1800" b="0" i="0">
                <a:solidFill>
                  <a:srgbClr val="000000"/>
                </a:solidFill>
                <a:effectLst/>
                <a:latin typeface="Aptos" panose="020B0004020202020204" pitchFamily="34" charset="0"/>
              </a:rPr>
              <a:t>Talk over answers as a full class whilst holding space for further discussion.  </a:t>
            </a:r>
          </a:p>
          <a:p>
            <a:pPr algn="l" rtl="0" fontAlgn="base">
              <a:lnSpc>
                <a:spcPts val="1564"/>
              </a:lnSpc>
              <a:buFont typeface="+mj-lt"/>
              <a:buNone/>
            </a:pPr>
            <a:endParaRPr lang="en-GB" sz="1800"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Vaping True OR False Statements</a:t>
            </a:r>
            <a:r>
              <a:rPr lang="en-GB" sz="18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harm a person’s lungs.”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 vape has around 2% nicotine”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is just water vapor, so it’s safe.”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"There are illegal chemicals in UK vapes.”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"Vapes are not risk-free, they contain nicotine (a stimulant) which is addictive and can harm young people health"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 vapes is safe for young people.”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increases the risk of harm from other substances in the future.”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help adults who smoke to quit.”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"While some adults use vaping as a smoking cessation tool, studies show that most young people who vape have never smoked.”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"Nicotine raises blood pressure and can cause feelings of anxiety” TRUE</a:t>
            </a:r>
            <a:endParaRPr lang="en-GB" sz="1800"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FFD194B8-A75D-0E53-062F-E3730E0B46EF}"/>
              </a:ext>
            </a:extLst>
          </p:cNvPr>
          <p:cNvSpPr>
            <a:spLocks noGrp="1"/>
          </p:cNvSpPr>
          <p:nvPr>
            <p:ph type="sldNum" sz="quarter" idx="5"/>
          </p:nvPr>
        </p:nvSpPr>
        <p:spPr/>
        <p:txBody>
          <a:bodyPr/>
          <a:lstStyle/>
          <a:p>
            <a:fld id="{713DB98F-6C2B-4949-B3FD-B1FAAD83D033}" type="slidenum">
              <a:rPr lang="en-US" smtClean="0"/>
              <a:t>8</a:t>
            </a:fld>
            <a:endParaRPr lang="en-US"/>
          </a:p>
        </p:txBody>
      </p:sp>
    </p:spTree>
    <p:extLst>
      <p:ext uri="{BB962C8B-B14F-4D97-AF65-F5344CB8AC3E}">
        <p14:creationId xmlns:p14="http://schemas.microsoft.com/office/powerpoint/2010/main" val="3116141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78E8D-F7BB-2EF2-1CD7-567E8C127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4CED5-735F-E156-F178-2BB1CBD70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EA7AA-5AA4-54A3-9B66-F09627466BE1}"/>
              </a:ext>
            </a:extLst>
          </p:cNvPr>
          <p:cNvSpPr>
            <a:spLocks noGrp="1"/>
          </p:cNvSpPr>
          <p:nvPr>
            <p:ph type="body" idx="1"/>
          </p:nvPr>
        </p:nvSpPr>
        <p:spPr/>
        <p:txBody>
          <a:bodyPr/>
          <a:lstStyle/>
          <a:p>
            <a:pPr algn="l" rtl="0" fontAlgn="base">
              <a:lnSpc>
                <a:spcPts val="1564"/>
              </a:lnSpc>
              <a:spcAft>
                <a:spcPts val="800"/>
              </a:spcAft>
              <a:buNone/>
            </a:pPr>
            <a:r>
              <a:rPr lang="en-GB" sz="1800" b="1" i="0">
                <a:solidFill>
                  <a:srgbClr val="000000"/>
                </a:solidFill>
                <a:effectLst/>
                <a:latin typeface="Aptos" panose="020B0004020202020204" pitchFamily="34" charset="0"/>
              </a:rPr>
              <a:t>Slide 7</a:t>
            </a:r>
            <a:endParaRPr lang="en-GB" b="0" i="0">
              <a:solidFill>
                <a:srgbClr val="000000"/>
              </a:solidFill>
              <a:effectLst/>
              <a:latin typeface="Segoe UI" panose="020B0502040204020203"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Activity Slide:</a:t>
            </a:r>
            <a:r>
              <a:rPr lang="en-GB" sz="1800" b="0" i="0">
                <a:solidFill>
                  <a:srgbClr val="000000"/>
                </a:solidFill>
                <a:effectLst/>
                <a:latin typeface="Aptos" panose="020B0004020202020204" pitchFamily="34" charset="0"/>
              </a:rPr>
              <a:t> Vaping True OR False </a:t>
            </a:r>
          </a:p>
          <a:p>
            <a:pPr algn="l" rtl="0" fontAlgn="base">
              <a:lnSpc>
                <a:spcPts val="1564"/>
              </a:lnSpc>
              <a:spcAft>
                <a:spcPts val="800"/>
              </a:spcAft>
              <a:buNone/>
            </a:pPr>
            <a:r>
              <a:rPr lang="en-GB" sz="1800" b="0" i="0">
                <a:solidFill>
                  <a:srgbClr val="000000"/>
                </a:solidFill>
                <a:effectLst/>
                <a:latin typeface="Aptos" panose="020B0004020202020204" pitchFamily="34" charset="0"/>
              </a:rPr>
              <a:t>This activity can be facilitated as a whole class activity, without need for printing, by using the slides.  It could also be delivered with movement where young people can be invited to cross the circle if they believe statement to be True.  Or each side of the room could be allocated True OR False status with young people moving to the side they feel is the correct answer.  To facilitate for individuals or in small groups pupils can be provided with statements to sort into True OR False.  Each group placing statements to Left for True OR Right for False.    </a:t>
            </a:r>
          </a:p>
          <a:p>
            <a:pPr algn="l" rtl="0" fontAlgn="base">
              <a:lnSpc>
                <a:spcPts val="1564"/>
              </a:lnSpc>
              <a:buFont typeface="+mj-lt"/>
              <a:buNone/>
            </a:pPr>
            <a:r>
              <a:rPr lang="en-GB" sz="1800" b="0" i="0">
                <a:solidFill>
                  <a:srgbClr val="000000"/>
                </a:solidFill>
                <a:effectLst/>
                <a:latin typeface="Aptos" panose="020B0004020202020204" pitchFamily="34" charset="0"/>
              </a:rPr>
              <a:t>Talk over answers as a full class whilst holding space for further discussion.  </a:t>
            </a:r>
          </a:p>
          <a:p>
            <a:pPr algn="l" rtl="0" fontAlgn="base">
              <a:lnSpc>
                <a:spcPts val="1564"/>
              </a:lnSpc>
              <a:buFont typeface="+mj-lt"/>
              <a:buNone/>
            </a:pPr>
            <a:endParaRPr lang="en-GB" sz="1800" b="0" i="0">
              <a:solidFill>
                <a:srgbClr val="000000"/>
              </a:solidFill>
              <a:effectLst/>
              <a:latin typeface="Aptos" panose="020B0004020202020204" pitchFamily="34" charset="0"/>
            </a:endParaRPr>
          </a:p>
          <a:p>
            <a:pPr algn="l" rtl="0" fontAlgn="base">
              <a:lnSpc>
                <a:spcPts val="1564"/>
              </a:lnSpc>
              <a:spcAft>
                <a:spcPts val="800"/>
              </a:spcAft>
              <a:buNone/>
            </a:pPr>
            <a:r>
              <a:rPr lang="en-GB" sz="1800" b="1" i="0">
                <a:solidFill>
                  <a:srgbClr val="000000"/>
                </a:solidFill>
                <a:effectLst/>
                <a:latin typeface="Aptos" panose="020B0004020202020204" pitchFamily="34" charset="0"/>
              </a:rPr>
              <a:t>Vaping True OR False Statements</a:t>
            </a:r>
            <a:r>
              <a:rPr lang="en-GB" sz="1800" b="0" i="0">
                <a:solidFill>
                  <a:srgbClr val="000000"/>
                </a:solidFill>
                <a:effectLst/>
                <a:latin typeface="Aptos" panose="020B0004020202020204" pitchFamily="34" charset="0"/>
              </a:rPr>
              <a: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harm a person’s lungs.”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“A vape has around 2% nicotine”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is just water vapor, so it’s safe.”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"There are illegal chemicals in UK vapes.”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"Vapes are not risk-free, they contain nicotine (a stimulant) which is addictive and can harm young people health"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 vapes is safe for young people.” FALSE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"Nicotine increases the risk of harm from other substances in the future.”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"Vaping may help adults who smoke to quit.”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r>
              <a:rPr lang="en-GB" sz="1800" b="0" i="0">
                <a:solidFill>
                  <a:srgbClr val="000000"/>
                </a:solidFill>
                <a:effectLst/>
                <a:latin typeface="Aptos" panose="020B0004020202020204" pitchFamily="34" charset="0"/>
              </a:rPr>
              <a:t>"While some adults use vaping as a smoking cessation tool, studies show that most young people who vape have never smoked.” TRUE</a:t>
            </a:r>
            <a:endParaRPr lang="en-GB" sz="1800" b="0" i="0">
              <a:solidFill>
                <a:srgbClr val="000000"/>
              </a:solidFill>
              <a:effectLst/>
              <a:latin typeface="Segoe UI" panose="020B0502040204020203" pitchFamily="34" charset="0"/>
            </a:endParaRPr>
          </a:p>
          <a:p>
            <a:pPr algn="l" rtl="0" fontAlgn="base">
              <a:lnSpc>
                <a:spcPts val="1564"/>
              </a:lnSpc>
              <a:spcAft>
                <a:spcPts val="800"/>
              </a:spcAft>
            </a:pPr>
            <a:r>
              <a:rPr lang="en-GB" sz="1800" b="0" i="0">
                <a:solidFill>
                  <a:srgbClr val="000000"/>
                </a:solidFill>
                <a:effectLst/>
                <a:latin typeface="Aptos" panose="020B0004020202020204" pitchFamily="34" charset="0"/>
              </a:rPr>
              <a:t>"Nicotine raises blood pressure and can cause feelings of anxiety” TRUE</a:t>
            </a:r>
            <a:endParaRPr lang="en-GB" sz="1800"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52A18B31-40B2-9ABA-1270-DD2529392A2C}"/>
              </a:ext>
            </a:extLst>
          </p:cNvPr>
          <p:cNvSpPr>
            <a:spLocks noGrp="1"/>
          </p:cNvSpPr>
          <p:nvPr>
            <p:ph type="sldNum" sz="quarter" idx="5"/>
          </p:nvPr>
        </p:nvSpPr>
        <p:spPr/>
        <p:txBody>
          <a:bodyPr/>
          <a:lstStyle/>
          <a:p>
            <a:fld id="{713DB98F-6C2B-4949-B3FD-B1FAAD83D033}" type="slidenum">
              <a:rPr lang="en-US" smtClean="0"/>
              <a:t>9</a:t>
            </a:fld>
            <a:endParaRPr lang="en-US"/>
          </a:p>
        </p:txBody>
      </p:sp>
    </p:spTree>
    <p:extLst>
      <p:ext uri="{BB962C8B-B14F-4D97-AF65-F5344CB8AC3E}">
        <p14:creationId xmlns:p14="http://schemas.microsoft.com/office/powerpoint/2010/main" val="87128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544D-F7E9-A960-C4C1-FD05C776952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25407A-712D-D04C-C424-B549ACB323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36C77F1-8B02-EB90-4F64-3630A1B9DEF6}"/>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79CEE251-CB1B-A7B9-EADF-948EAE8BF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59564-3444-0925-AFC2-7480FF0943CC}"/>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372243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83FE4-EF87-275A-5883-CD5EB2F95DD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42E903A-25E7-D410-F4CE-26D265A514F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819138-DDAA-C6FF-317B-E073F38FC2F7}"/>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602394D2-FBE8-1BE0-C298-0785B1888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B5B98-7EF5-1AE4-2524-C2312C0E62F4}"/>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267174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BB78EB-7731-B580-1D1D-31639E8AAE9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642EA91-8E52-656E-8C5B-537D64C8F3F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F2D19B-C6E7-0889-270C-6C0E62D55E94}"/>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FDE320DA-8AC7-C13E-7AD5-71B7244D5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DD5A5-918E-39E5-2419-0B7B85C16E68}"/>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361588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EC8B-5D33-E17C-2A26-12C53241E12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0D590F-007D-ACC3-5BEA-1B13C75383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00254B-1C71-5120-88ED-0EE1386E00A9}"/>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526A50CF-3AAA-AA9F-9FE1-31FCA0F4E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7271E-C84D-8794-A236-DEC1B15EE52F}"/>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378760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37FA-8237-A996-161D-C7EE8490054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6C287AF-1F19-FC17-A104-C147BAB3C8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25875F7-8552-3916-4097-4B3815CD84B4}"/>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5786119A-8BAF-DCB6-7B95-4933D07A5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E548F-D831-4457-68BE-D0B8894A96BF}"/>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299359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6113-22B5-525B-29D9-2639C79AD6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265852B-FFC7-C199-F7EF-181D5D5528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BE670B2-D92B-D88E-21C7-DC685A2940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467204D-AE78-7A7F-4666-033D6286940B}"/>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6" name="Footer Placeholder 5">
            <a:extLst>
              <a:ext uri="{FF2B5EF4-FFF2-40B4-BE49-F238E27FC236}">
                <a16:creationId xmlns:a16="http://schemas.microsoft.com/office/drawing/2014/main" id="{D230E303-80FB-972B-FAC8-8590AC6FD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63EE2-C1C9-F683-AC1A-9F94E60CC6BA}"/>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3033658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8EFDC-C3B4-5436-8399-EC49687E767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F0EFCE-41E5-628F-C8F8-A490BDC21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B36AB3-9ACF-6BFB-2566-BEFB7772E78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FF34FAF-3336-CB7A-17DE-60B233202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2EE29A-6DF9-3509-C6A4-195FFDC2FC1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67AAB4E-5985-12BD-C9EB-589E80B1202A}"/>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8" name="Footer Placeholder 7">
            <a:extLst>
              <a:ext uri="{FF2B5EF4-FFF2-40B4-BE49-F238E27FC236}">
                <a16:creationId xmlns:a16="http://schemas.microsoft.com/office/drawing/2014/main" id="{3D93DC9E-B9E0-7D19-7A47-A774DD604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A8946E-9B59-FAB4-1144-8C01250D1FC2}"/>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35383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FCE8-9E37-D69B-1279-115DC28C43C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4A31211-574F-8B3F-E391-AA7D63F0773E}"/>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4" name="Footer Placeholder 3">
            <a:extLst>
              <a:ext uri="{FF2B5EF4-FFF2-40B4-BE49-F238E27FC236}">
                <a16:creationId xmlns:a16="http://schemas.microsoft.com/office/drawing/2014/main" id="{77B43B7D-40C5-1ECF-6DFD-2B622382C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F3B756-2541-A24C-E276-847132244E68}"/>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241223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B5F5B4-9030-95F0-43A4-6DB30BE9F005}"/>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3" name="Footer Placeholder 2">
            <a:extLst>
              <a:ext uri="{FF2B5EF4-FFF2-40B4-BE49-F238E27FC236}">
                <a16:creationId xmlns:a16="http://schemas.microsoft.com/office/drawing/2014/main" id="{01732A2F-C602-CD6C-D2A7-3EFCD0281A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8207D5-8D54-1C4B-3C39-EE8972CB4665}"/>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74846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20C0-4840-496A-9AB8-76275464E3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1F82F1F-A23C-0D21-3219-2D1B9B623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4F56A1D-8F31-5672-CCB3-9FF1608C3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5822B1-4FBA-3770-1A12-C16DDF885BF1}"/>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6" name="Footer Placeholder 5">
            <a:extLst>
              <a:ext uri="{FF2B5EF4-FFF2-40B4-BE49-F238E27FC236}">
                <a16:creationId xmlns:a16="http://schemas.microsoft.com/office/drawing/2014/main" id="{8CBC519C-9D29-9975-9201-162E7CF59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B7DBB-AF2A-4939-E2F9-B099AF213779}"/>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1964086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B17F-34AA-C314-DFC8-22C5B9A810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A78194-BDF5-EA86-32E5-1CEFEE90E0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11933E-B165-EC2F-2251-0E68B0EE1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E2FC5D-2685-B507-83F0-B9E6DAF5EBBD}"/>
              </a:ext>
            </a:extLst>
          </p:cNvPr>
          <p:cNvSpPr>
            <a:spLocks noGrp="1"/>
          </p:cNvSpPr>
          <p:nvPr>
            <p:ph type="dt" sz="half" idx="10"/>
          </p:nvPr>
        </p:nvSpPr>
        <p:spPr/>
        <p:txBody>
          <a:bodyPr/>
          <a:lstStyle/>
          <a:p>
            <a:fld id="{3E21A087-B12E-4A43-92B3-2E8C62F0C8B3}" type="datetimeFigureOut">
              <a:rPr lang="en-US" smtClean="0"/>
              <a:t>9/12/25</a:t>
            </a:fld>
            <a:endParaRPr lang="en-US"/>
          </a:p>
        </p:txBody>
      </p:sp>
      <p:sp>
        <p:nvSpPr>
          <p:cNvPr id="6" name="Footer Placeholder 5">
            <a:extLst>
              <a:ext uri="{FF2B5EF4-FFF2-40B4-BE49-F238E27FC236}">
                <a16:creationId xmlns:a16="http://schemas.microsoft.com/office/drawing/2014/main" id="{F5C0AA53-6933-0324-46CA-2DF0C53C5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D40B4-20E1-8F69-924E-7E647AEC1D6C}"/>
              </a:ext>
            </a:extLst>
          </p:cNvPr>
          <p:cNvSpPr>
            <a:spLocks noGrp="1"/>
          </p:cNvSpPr>
          <p:nvPr>
            <p:ph type="sldNum" sz="quarter" idx="12"/>
          </p:nvPr>
        </p:nvSpPr>
        <p:spPr/>
        <p:txBody>
          <a:bodyPr/>
          <a:lstStyle/>
          <a:p>
            <a:fld id="{73C3408D-6540-5F45-BEEE-679C83697D6A}" type="slidenum">
              <a:rPr lang="en-US" smtClean="0"/>
              <a:t>‹#›</a:t>
            </a:fld>
            <a:endParaRPr lang="en-US"/>
          </a:p>
        </p:txBody>
      </p:sp>
    </p:spTree>
    <p:extLst>
      <p:ext uri="{BB962C8B-B14F-4D97-AF65-F5344CB8AC3E}">
        <p14:creationId xmlns:p14="http://schemas.microsoft.com/office/powerpoint/2010/main" val="2848140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889F72-2FC0-91D6-2F7B-0570EBCEAC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4B37D0F-382F-474E-A92E-9810E2799A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032E45-D92A-435B-3911-D94AD5CF6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21A087-B12E-4A43-92B3-2E8C62F0C8B3}" type="datetimeFigureOut">
              <a:rPr lang="en-US" smtClean="0"/>
              <a:t>9/12/25</a:t>
            </a:fld>
            <a:endParaRPr lang="en-US"/>
          </a:p>
        </p:txBody>
      </p:sp>
      <p:sp>
        <p:nvSpPr>
          <p:cNvPr id="5" name="Footer Placeholder 4">
            <a:extLst>
              <a:ext uri="{FF2B5EF4-FFF2-40B4-BE49-F238E27FC236}">
                <a16:creationId xmlns:a16="http://schemas.microsoft.com/office/drawing/2014/main" id="{1748120E-B278-CB05-0E78-E0994C8F5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0E10EB-05E8-7DAC-4D92-781E38ED6E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C3408D-6540-5F45-BEEE-679C83697D6A}" type="slidenum">
              <a:rPr lang="en-US" smtClean="0"/>
              <a:t>‹#›</a:t>
            </a:fld>
            <a:endParaRPr lang="en-US"/>
          </a:p>
        </p:txBody>
      </p:sp>
    </p:spTree>
    <p:extLst>
      <p:ext uri="{BB962C8B-B14F-4D97-AF65-F5344CB8AC3E}">
        <p14:creationId xmlns:p14="http://schemas.microsoft.com/office/powerpoint/2010/main" val="844726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18" Type="http://schemas.openxmlformats.org/officeDocument/2006/relationships/image" Target="../media/image20.jpeg"/><Relationship Id="rId26" Type="http://schemas.openxmlformats.org/officeDocument/2006/relationships/image" Target="../media/image4.jpeg"/><Relationship Id="rId3" Type="http://schemas.openxmlformats.org/officeDocument/2006/relationships/customXml" Target="../ink/ink1.xml"/><Relationship Id="rId21" Type="http://schemas.openxmlformats.org/officeDocument/2006/relationships/image" Target="../media/image23.jpeg"/><Relationship Id="rId7" Type="http://schemas.openxmlformats.org/officeDocument/2006/relationships/customXml" Target="../ink/ink3.xml"/><Relationship Id="rId12" Type="http://schemas.openxmlformats.org/officeDocument/2006/relationships/customXml" Target="../ink/ink6.xml"/><Relationship Id="rId17" Type="http://schemas.openxmlformats.org/officeDocument/2006/relationships/image" Target="../media/image19.jpeg"/><Relationship Id="rId25" Type="http://schemas.openxmlformats.org/officeDocument/2006/relationships/image" Target="../media/image2.png"/><Relationship Id="rId2" Type="http://schemas.openxmlformats.org/officeDocument/2006/relationships/notesSlide" Target="../notesSlides/notesSlide2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customXml" Target="../ink/ink2.xml"/><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customXml" Target="../ink/ink5.xml"/><Relationship Id="rId19"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customXml" Target="../ink/ink4.xml"/><Relationship Id="rId14" Type="http://schemas.openxmlformats.org/officeDocument/2006/relationships/customXml" Target="../ink/ink7.xml"/><Relationship Id="rId22"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customXml" Target="../ink/ink13.xml"/><Relationship Id="rId18" Type="http://schemas.openxmlformats.org/officeDocument/2006/relationships/image" Target="../media/image2.png"/><Relationship Id="rId3" Type="http://schemas.openxmlformats.org/officeDocument/2006/relationships/customXml" Target="../ink/ink8.xml"/><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image" Target="../media/image28.jpeg"/><Relationship Id="rId2" Type="http://schemas.openxmlformats.org/officeDocument/2006/relationships/notesSlide" Target="../notesSlides/notesSlide23.xml"/><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customXml" Target="../ink/ink9.xml"/><Relationship Id="rId11" Type="http://schemas.openxmlformats.org/officeDocument/2006/relationships/customXml" Target="../ink/ink12.xml"/><Relationship Id="rId5" Type="http://schemas.openxmlformats.org/officeDocument/2006/relationships/image" Target="../media/image12.png"/><Relationship Id="rId15" Type="http://schemas.openxmlformats.org/officeDocument/2006/relationships/customXml" Target="../ink/ink14.xml"/><Relationship Id="rId10" Type="http://schemas.openxmlformats.org/officeDocument/2006/relationships/customXml" Target="../ink/ink11.xml"/><Relationship Id="rId19" Type="http://schemas.openxmlformats.org/officeDocument/2006/relationships/image" Target="../media/image4.jpeg"/><Relationship Id="rId9" Type="http://schemas.openxmlformats.org/officeDocument/2006/relationships/image" Target="../media/image14.pn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https://www.youtube.com/embed/sFr_oc_Zvzc?feature=oembed" TargetMode="External"/><Relationship Id="rId6" Type="http://schemas.openxmlformats.org/officeDocument/2006/relationships/image" Target="../media/image30.png"/><Relationship Id="rId5" Type="http://schemas.openxmlformats.org/officeDocument/2006/relationships/image" Target="../media/image4.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26.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hyperlink" Target="https://www.gov.scot/publications/tobacco-vaping-framework-roadmap-2034/pages/5/" TargetMode="External"/><Relationship Id="rId5" Type="http://schemas.openxmlformats.org/officeDocument/2006/relationships/hyperlink" Target="https://bills.parliament.uk/bills/3879" TargetMode="Externa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27.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32.jpeg"/><Relationship Id="rId4" Type="http://schemas.openxmlformats.org/officeDocument/2006/relationships/image" Target="../media/image33.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surveymonkey.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forms.office.com/" TargetMode="External"/><Relationship Id="rId5" Type="http://schemas.openxmlformats.org/officeDocument/2006/relationships/image" Target="../media/image9.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1.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Layout" Target="../diagrams/layout1.xml"/><Relationship Id="rId11" Type="http://schemas.openxmlformats.org/officeDocument/2006/relationships/image" Target="../media/image4.jpeg"/><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36.png"/><Relationship Id="rId9" Type="http://schemas.microsoft.com/office/2007/relationships/diagramDrawing" Target="../diagrams/drawing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Ho7cpS-MIk8?feature=oembed" TargetMode="Externa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jpeg"/><Relationship Id="rId9" Type="http://schemas.openxmlformats.org/officeDocument/2006/relationships/image" Target="../media/image45.jpe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6.png"/><Relationship Id="rId7" Type="http://schemas.openxmlformats.org/officeDocument/2006/relationships/diagramQuickStyle" Target="../diagrams/quickStyle2.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Layout" Target="../diagrams/layout2.xml"/><Relationship Id="rId11" Type="http://schemas.openxmlformats.org/officeDocument/2006/relationships/image" Target="../media/image4.jpeg"/><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image" Target="../media/image47.png"/><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customXml" Target="../ink/ink15.xml"/><Relationship Id="rId7" Type="http://schemas.openxmlformats.org/officeDocument/2006/relationships/customXml" Target="../ink/ink17.xml"/><Relationship Id="rId12" Type="http://schemas.openxmlformats.org/officeDocument/2006/relationships/customXml" Target="../ink/ink20.xml"/><Relationship Id="rId17" Type="http://schemas.openxmlformats.org/officeDocument/2006/relationships/image" Target="../media/image4.jpeg"/><Relationship Id="rId2" Type="http://schemas.openxmlformats.org/officeDocument/2006/relationships/notesSlide" Target="../notesSlides/notesSlide41.xml"/><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customXml" Target="../ink/ink16.xml"/><Relationship Id="rId15" Type="http://schemas.openxmlformats.org/officeDocument/2006/relationships/image" Target="../media/image51.png"/><Relationship Id="rId10" Type="http://schemas.openxmlformats.org/officeDocument/2006/relationships/customXml" Target="../ink/ink19.xml"/><Relationship Id="rId4" Type="http://schemas.openxmlformats.org/officeDocument/2006/relationships/image" Target="../media/image12.png"/><Relationship Id="rId9" Type="http://schemas.openxmlformats.org/officeDocument/2006/relationships/customXml" Target="../ink/ink18.xml"/><Relationship Id="rId14" Type="http://schemas.openxmlformats.org/officeDocument/2006/relationships/customXml" Target="../ink/ink21.xml"/></Relationships>
</file>

<file path=ppt/slides/_rels/slide42.xml.rels><?xml version="1.0" encoding="UTF-8" standalone="yes"?>
<Relationships xmlns="http://schemas.openxmlformats.org/package/2006/relationships"><Relationship Id="rId8" Type="http://schemas.openxmlformats.org/officeDocument/2006/relationships/customXml" Target="../ink/ink24.xml"/><Relationship Id="rId13" Type="http://schemas.openxmlformats.org/officeDocument/2006/relationships/customXml" Target="../ink/ink27.xml"/><Relationship Id="rId3" Type="http://schemas.openxmlformats.org/officeDocument/2006/relationships/image" Target="../media/image51.png"/><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image" Target="../media/image4.jpeg"/><Relationship Id="rId2" Type="http://schemas.openxmlformats.org/officeDocument/2006/relationships/notesSlide" Target="../notesSlides/notesSlide42.xml"/><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customXml" Target="../ink/ink23.xml"/><Relationship Id="rId11" Type="http://schemas.openxmlformats.org/officeDocument/2006/relationships/customXml" Target="../ink/ink26.xml"/><Relationship Id="rId5" Type="http://schemas.openxmlformats.org/officeDocument/2006/relationships/image" Target="../media/image12.png"/><Relationship Id="rId15" Type="http://schemas.openxmlformats.org/officeDocument/2006/relationships/customXml" Target="../ink/ink28.xml"/><Relationship Id="rId10" Type="http://schemas.openxmlformats.org/officeDocument/2006/relationships/customXml" Target="../ink/ink25.xml"/><Relationship Id="rId4" Type="http://schemas.openxmlformats.org/officeDocument/2006/relationships/customXml" Target="../ink/ink22.xml"/><Relationship Id="rId9" Type="http://schemas.openxmlformats.org/officeDocument/2006/relationships/image" Target="../media/image14.png"/><Relationship Id="rId1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hyperlink" Target="https://consumeradvice.sco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www.nhsinform.scot/" TargetMode="External"/><Relationship Id="rId7" Type="http://schemas.openxmlformats.org/officeDocument/2006/relationships/hyperlink" Target="https://www.breathingspace.scot/" TargetMode="External"/><Relationship Id="rId12"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2.png"/><Relationship Id="rId5" Type="http://schemas.openxmlformats.org/officeDocument/2006/relationships/hyperlink" Target="https://www.childline.org.uk/" TargetMode="External"/><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hyperlink" Target="https://www.nhsggc.sco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18" Type="http://schemas.openxmlformats.org/officeDocument/2006/relationships/hyperlink" Target="https://www.nhsinform.scot/campaigns/vaping/" TargetMode="External"/><Relationship Id="rId3" Type="http://schemas.openxmlformats.org/officeDocument/2006/relationships/customXml" Target="../ink/ink29.xml"/><Relationship Id="rId21" Type="http://schemas.openxmlformats.org/officeDocument/2006/relationships/image" Target="../media/image69.png"/><Relationship Id="rId7" Type="http://schemas.openxmlformats.org/officeDocument/2006/relationships/customXml" Target="../ink/ink31.xml"/><Relationship Id="rId12" Type="http://schemas.openxmlformats.org/officeDocument/2006/relationships/customXml" Target="../ink/ink34.xml"/><Relationship Id="rId17" Type="http://schemas.openxmlformats.org/officeDocument/2006/relationships/hyperlink" Target="https://talkabouttrust.org/resources/schools/nhs-ggc-vaping-information-guide" TargetMode="External"/><Relationship Id="rId2" Type="http://schemas.openxmlformats.org/officeDocument/2006/relationships/notesSlide" Target="../notesSlides/notesSlide50.xml"/><Relationship Id="rId16" Type="http://schemas.openxmlformats.org/officeDocument/2006/relationships/hyperlink" Target="https://www.nhsggc.scot/your-health/quit-your-way/quit-your-way-youth/" TargetMode="External"/><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customXml" Target="../ink/ink30.xml"/><Relationship Id="rId15" Type="http://schemas.openxmlformats.org/officeDocument/2006/relationships/hyperlink" Target="https://www.childline.org.uk/info-advice/you-your-body/drugs-alcohol-smoking/vaping/" TargetMode="External"/><Relationship Id="rId10" Type="http://schemas.openxmlformats.org/officeDocument/2006/relationships/customXml" Target="../ink/ink33.xml"/><Relationship Id="rId19" Type="http://schemas.openxmlformats.org/officeDocument/2006/relationships/image" Target="../media/image67.png"/><Relationship Id="rId4" Type="http://schemas.openxmlformats.org/officeDocument/2006/relationships/image" Target="../media/image12.png"/><Relationship Id="rId9" Type="http://schemas.openxmlformats.org/officeDocument/2006/relationships/customXml" Target="../ink/ink32.xml"/><Relationship Id="rId14" Type="http://schemas.openxmlformats.org/officeDocument/2006/relationships/customXml" Target="../ink/ink35.xml"/><Relationship Id="rId22"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5B969-7C11-C5F6-EDC5-AB3FBE0D67A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82153ED-AA44-4F76-619E-55C0FF132DD3}"/>
              </a:ext>
            </a:extLst>
          </p:cNvPr>
          <p:cNvSpPr txBox="1">
            <a:spLocks/>
          </p:cNvSpPr>
          <p:nvPr/>
        </p:nvSpPr>
        <p:spPr>
          <a:xfrm>
            <a:off x="5421840" y="1238934"/>
            <a:ext cx="6270500" cy="2374660"/>
          </a:xfrm>
          <a:prstGeom prst="rect">
            <a:avLst/>
          </a:prstGeom>
          <a:ln>
            <a:noFill/>
          </a:ln>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effectLst>
                  <a:outerShdw blurRad="50800" dist="38100" dir="2700000" algn="tl" rotWithShape="0">
                    <a:prstClr val="black">
                      <a:alpha val="40000"/>
                    </a:prstClr>
                  </a:outerShdw>
                </a:effectLst>
                <a:latin typeface="Segoe UI"/>
                <a:cs typeface="Segoe UI"/>
              </a:rPr>
              <a:t>Vaping:</a:t>
            </a:r>
          </a:p>
          <a:p>
            <a:r>
              <a:rPr lang="en-GB" sz="3200" b="1">
                <a:effectLst>
                  <a:outerShdw blurRad="50800" dist="38100" dir="2700000" algn="tl" rotWithShape="0">
                    <a:prstClr val="black">
                      <a:alpha val="40000"/>
                    </a:prstClr>
                  </a:outerShdw>
                </a:effectLst>
                <a:latin typeface="Segoe UI"/>
                <a:cs typeface="Segoe UI"/>
              </a:rPr>
              <a:t>Fake/unregulated vapes </a:t>
            </a:r>
          </a:p>
          <a:p>
            <a:r>
              <a:rPr lang="en-GB" sz="3200" b="1">
                <a:effectLst>
                  <a:outerShdw blurRad="50800" dist="38100" dir="2700000" algn="tl" rotWithShape="0">
                    <a:prstClr val="black">
                      <a:alpha val="40000"/>
                    </a:prstClr>
                  </a:outerShdw>
                </a:effectLst>
                <a:latin typeface="Segoe UI"/>
                <a:cs typeface="Segoe UI"/>
              </a:rPr>
              <a:t>Nicotine pouches</a:t>
            </a:r>
          </a:p>
          <a:p>
            <a:r>
              <a:rPr lang="en-GB" sz="3200" b="1">
                <a:effectLst>
                  <a:outerShdw blurRad="50800" dist="38100" dir="2700000" algn="tl" rotWithShape="0">
                    <a:prstClr val="black">
                      <a:alpha val="40000"/>
                    </a:prstClr>
                  </a:outerShdw>
                </a:effectLst>
                <a:latin typeface="Segoe UI"/>
                <a:cs typeface="Segoe UI"/>
              </a:rPr>
              <a:t>Nicotine dependency</a:t>
            </a:r>
            <a:endParaRPr lang="en-GB" sz="3200">
              <a:solidFill>
                <a:srgbClr val="000000"/>
              </a:solidFill>
              <a:effectLst>
                <a:outerShdw blurRad="50800" dist="38100" dir="2700000" algn="tl" rotWithShape="0">
                  <a:prstClr val="black">
                    <a:alpha val="40000"/>
                  </a:prstClr>
                </a:outerShdw>
              </a:effectLst>
              <a:latin typeface="Segoe UI"/>
              <a:cs typeface="Segoe UI"/>
            </a:endParaRPr>
          </a:p>
        </p:txBody>
      </p:sp>
      <p:sp>
        <p:nvSpPr>
          <p:cNvPr id="4" name="TextBox 3">
            <a:extLst>
              <a:ext uri="{FF2B5EF4-FFF2-40B4-BE49-F238E27FC236}">
                <a16:creationId xmlns:a16="http://schemas.microsoft.com/office/drawing/2014/main" id="{B52D6062-63E8-A47B-4DBD-F34F9C612550}"/>
              </a:ext>
            </a:extLst>
          </p:cNvPr>
          <p:cNvSpPr txBox="1"/>
          <p:nvPr/>
        </p:nvSpPr>
        <p:spPr>
          <a:xfrm>
            <a:off x="5388141" y="3994535"/>
            <a:ext cx="5270888" cy="995144"/>
          </a:xfrm>
          <a:prstGeom prst="rect">
            <a:avLst/>
          </a:prstGeom>
          <a:noFill/>
        </p:spPr>
        <p:txBody>
          <a:bodyPr wrap="square" lIns="91440" tIns="45720" rIns="91440" bIns="45720" anchor="t">
            <a:spAutoFit/>
          </a:bodyPr>
          <a:lstStyle/>
          <a:p>
            <a:pPr>
              <a:spcAft>
                <a:spcPts val="800"/>
              </a:spcAft>
            </a:pPr>
            <a:r>
              <a:rPr lang="en-GB" sz="2800" b="1">
                <a:latin typeface="Segoe UI"/>
                <a:ea typeface="Times New Roman" panose="02020603050405020304" pitchFamily="18" charset="0"/>
                <a:cs typeface="Segoe UI"/>
              </a:rPr>
              <a:t>PSE Lesson S4 – S6</a:t>
            </a:r>
            <a:endParaRPr lang="en-US" sz="2800" b="1">
              <a:latin typeface="Segoe UI"/>
              <a:cs typeface="Segoe UI"/>
            </a:endParaRPr>
          </a:p>
          <a:p>
            <a:pPr lvl="0">
              <a:spcAft>
                <a:spcPts val="800"/>
              </a:spcAft>
            </a:pPr>
            <a:endParaRPr lang="en-GB" sz="2400">
              <a:effectLst/>
              <a:latin typeface="Segoe UI" panose="020B0502040204020203" pitchFamily="34" charset="0"/>
              <a:ea typeface="Times New Roman" panose="02020603050405020304" pitchFamily="18" charset="0"/>
              <a:cs typeface="Segoe UI" panose="020B0502040204020203" pitchFamily="34" charset="0"/>
            </a:endParaRPr>
          </a:p>
        </p:txBody>
      </p:sp>
      <p:sp>
        <p:nvSpPr>
          <p:cNvPr id="6" name="Oval 5">
            <a:extLst>
              <a:ext uri="{FF2B5EF4-FFF2-40B4-BE49-F238E27FC236}">
                <a16:creationId xmlns:a16="http://schemas.microsoft.com/office/drawing/2014/main" id="{40F7234E-F49D-8CE3-8863-4D225F90BCA9}"/>
              </a:ext>
            </a:extLst>
          </p:cNvPr>
          <p:cNvSpPr/>
          <p:nvPr/>
        </p:nvSpPr>
        <p:spPr>
          <a:xfrm>
            <a:off x="-2012286" y="-604342"/>
            <a:ext cx="6831700" cy="665245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Blue and white logo with text&#10;&#10;AI-generated content may be incorrect.">
            <a:extLst>
              <a:ext uri="{FF2B5EF4-FFF2-40B4-BE49-F238E27FC236}">
                <a16:creationId xmlns:a16="http://schemas.microsoft.com/office/drawing/2014/main" id="{84F71C02-22B6-AA5C-D57A-79F154D8A768}"/>
              </a:ext>
            </a:extLst>
          </p:cNvPr>
          <p:cNvPicPr>
            <a:picLocks noChangeAspect="1"/>
          </p:cNvPicPr>
          <p:nvPr/>
        </p:nvPicPr>
        <p:blipFill>
          <a:blip r:embed="rId4"/>
          <a:stretch>
            <a:fillRect/>
          </a:stretch>
        </p:blipFill>
        <p:spPr>
          <a:xfrm>
            <a:off x="10916990" y="286314"/>
            <a:ext cx="971550" cy="714375"/>
          </a:xfrm>
          <a:prstGeom prst="rect">
            <a:avLst/>
          </a:prstGeom>
          <a:ln>
            <a:solidFill>
              <a:schemeClr val="bg1"/>
            </a:solidFill>
          </a:ln>
        </p:spPr>
      </p:pic>
      <p:pic>
        <p:nvPicPr>
          <p:cNvPr id="10" name="Picture 9" descr="A colorful rectangular sign with black text&#10;&#10;AI-generated content may be incorrect.">
            <a:extLst>
              <a:ext uri="{FF2B5EF4-FFF2-40B4-BE49-F238E27FC236}">
                <a16:creationId xmlns:a16="http://schemas.microsoft.com/office/drawing/2014/main" id="{906ACB0C-6C39-FD58-FB98-3345514655A2}"/>
              </a:ext>
            </a:extLst>
          </p:cNvPr>
          <p:cNvPicPr>
            <a:picLocks noChangeAspect="1"/>
          </p:cNvPicPr>
          <p:nvPr/>
        </p:nvPicPr>
        <p:blipFill>
          <a:blip r:embed="rId5"/>
          <a:stretch>
            <a:fillRect/>
          </a:stretch>
        </p:blipFill>
        <p:spPr>
          <a:xfrm>
            <a:off x="3907022" y="536405"/>
            <a:ext cx="1828800" cy="1352550"/>
          </a:xfrm>
          <a:prstGeom prst="rect">
            <a:avLst/>
          </a:prstGeom>
        </p:spPr>
      </p:pic>
    </p:spTree>
    <p:custDataLst>
      <p:tags r:id="rId1"/>
    </p:custDataLst>
    <p:extLst>
      <p:ext uri="{BB962C8B-B14F-4D97-AF65-F5344CB8AC3E}">
        <p14:creationId xmlns:p14="http://schemas.microsoft.com/office/powerpoint/2010/main" val="291537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DAC15-0199-D4C3-85EE-EC303E65BCC1}"/>
            </a:ext>
          </a:extLst>
        </p:cNvPr>
        <p:cNvGrpSpPr/>
        <p:nvPr/>
      </p:nvGrpSpPr>
      <p:grpSpPr>
        <a:xfrm>
          <a:off x="0" y="0"/>
          <a:ext cx="0" cy="0"/>
          <a:chOff x="0" y="0"/>
          <a:chExt cx="0" cy="0"/>
        </a:xfrm>
      </p:grpSpPr>
      <p:pic>
        <p:nvPicPr>
          <p:cNvPr id="4098" name="Picture 2" descr="Graphic 1, Picture">
            <a:extLst>
              <a:ext uri="{FF2B5EF4-FFF2-40B4-BE49-F238E27FC236}">
                <a16:creationId xmlns:a16="http://schemas.microsoft.com/office/drawing/2014/main" id="{05A280FC-A307-E4D2-CF5E-AAE2445051A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544180" y="1486158"/>
            <a:ext cx="4516112" cy="48616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itle 5">
            <a:extLst>
              <a:ext uri="{FF2B5EF4-FFF2-40B4-BE49-F238E27FC236}">
                <a16:creationId xmlns:a16="http://schemas.microsoft.com/office/drawing/2014/main" id="{37C40280-2820-CD69-2F84-6C387EC02CFF}"/>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True or False?</a:t>
            </a: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pic>
        <p:nvPicPr>
          <p:cNvPr id="6" name="Picture 5" descr="A colorful rectangular sign with black text&#10;&#10;AI-generated content may be incorrect.">
            <a:extLst>
              <a:ext uri="{FF2B5EF4-FFF2-40B4-BE49-F238E27FC236}">
                <a16:creationId xmlns:a16="http://schemas.microsoft.com/office/drawing/2014/main" id="{56EA6A24-2F60-4552-B8EF-21E9E1E05348}"/>
              </a:ext>
            </a:extLst>
          </p:cNvPr>
          <p:cNvPicPr>
            <a:picLocks noChangeAspect="1"/>
          </p:cNvPicPr>
          <p:nvPr/>
        </p:nvPicPr>
        <p:blipFill>
          <a:blip r:embed="rId4"/>
          <a:stretch>
            <a:fillRect/>
          </a:stretch>
        </p:blipFill>
        <p:spPr>
          <a:xfrm>
            <a:off x="247978" y="151633"/>
            <a:ext cx="1133475" cy="838200"/>
          </a:xfrm>
          <a:prstGeom prst="rect">
            <a:avLst/>
          </a:prstGeom>
        </p:spPr>
      </p:pic>
      <p:pic>
        <p:nvPicPr>
          <p:cNvPr id="8" name="Picture 7" descr="Blue and white logo with text&#10;&#10;AI-generated content may be incorrect.">
            <a:extLst>
              <a:ext uri="{FF2B5EF4-FFF2-40B4-BE49-F238E27FC236}">
                <a16:creationId xmlns:a16="http://schemas.microsoft.com/office/drawing/2014/main" id="{88D5CAB0-10AD-5451-776D-EE5A0CF85555}"/>
              </a:ext>
            </a:extLst>
          </p:cNvPr>
          <p:cNvPicPr>
            <a:picLocks noChangeAspect="1"/>
          </p:cNvPicPr>
          <p:nvPr/>
        </p:nvPicPr>
        <p:blipFill>
          <a:blip r:embed="rId5"/>
          <a:stretch>
            <a:fillRect/>
          </a:stretch>
        </p:blipFill>
        <p:spPr>
          <a:xfrm>
            <a:off x="10885184" y="268811"/>
            <a:ext cx="971550" cy="714375"/>
          </a:xfrm>
          <a:prstGeom prst="rect">
            <a:avLst/>
          </a:prstGeom>
          <a:ln>
            <a:noFill/>
          </a:ln>
        </p:spPr>
      </p:pic>
      <p:sp>
        <p:nvSpPr>
          <p:cNvPr id="3" name="TextBox 2">
            <a:extLst>
              <a:ext uri="{FF2B5EF4-FFF2-40B4-BE49-F238E27FC236}">
                <a16:creationId xmlns:a16="http://schemas.microsoft.com/office/drawing/2014/main" id="{4D8DD31E-8240-CED3-A6F3-7B21250FF8D7}"/>
              </a:ext>
            </a:extLst>
          </p:cNvPr>
          <p:cNvSpPr txBox="1"/>
          <p:nvPr/>
        </p:nvSpPr>
        <p:spPr>
          <a:xfrm>
            <a:off x="394393" y="3599124"/>
            <a:ext cx="7049192" cy="635751"/>
          </a:xfrm>
          <a:prstGeom prst="rect">
            <a:avLst/>
          </a:prstGeom>
          <a:noFill/>
        </p:spPr>
        <p:txBody>
          <a:bodyPr wrap="square" lIns="91440" tIns="45720" rIns="91440" bIns="45720" rtlCol="0" anchor="t">
            <a:spAutoFit/>
          </a:bodyPr>
          <a:lstStyle/>
          <a:p>
            <a:pPr algn="l" rtl="0" fontAlgn="base">
              <a:lnSpc>
                <a:spcPts val="1564"/>
              </a:lnSpc>
              <a:spcAft>
                <a:spcPts val="800"/>
              </a:spcAft>
              <a:buNone/>
            </a:pPr>
            <a:r>
              <a:rPr lang="en-GB" sz="2800">
                <a:solidFill>
                  <a:srgbClr val="000000"/>
                </a:solidFill>
                <a:latin typeface="Aptos"/>
              </a:rPr>
              <a:t>“V</a:t>
            </a:r>
            <a:r>
              <a:rPr lang="en-GB" sz="2800" b="0" i="0">
                <a:solidFill>
                  <a:srgbClr val="000000"/>
                </a:solidFill>
                <a:effectLst/>
                <a:latin typeface="Aptos"/>
              </a:rPr>
              <a:t>aping is just water </a:t>
            </a:r>
            <a:r>
              <a:rPr lang="en-GB" sz="2800">
                <a:solidFill>
                  <a:srgbClr val="000000"/>
                </a:solidFill>
                <a:latin typeface="Aptos"/>
              </a:rPr>
              <a:t>vapour</a:t>
            </a:r>
            <a:r>
              <a:rPr lang="en-GB" sz="2800" b="0" i="0">
                <a:solidFill>
                  <a:srgbClr val="000000"/>
                </a:solidFill>
                <a:effectLst/>
                <a:latin typeface="Aptos"/>
              </a:rPr>
              <a:t>, so it’s safe.” </a:t>
            </a:r>
            <a:endParaRPr lang="en-GB" sz="1800" b="0" i="0">
              <a:solidFill>
                <a:srgbClr val="000000"/>
              </a:solidFill>
              <a:effectLst/>
              <a:latin typeface="Aptos"/>
            </a:endParaRPr>
          </a:p>
          <a:p>
            <a:pPr algn="l" rtl="0" fontAlgn="base">
              <a:lnSpc>
                <a:spcPts val="1564"/>
              </a:lnSpc>
              <a:spcAft>
                <a:spcPts val="800"/>
              </a:spcAft>
              <a:buNone/>
            </a:pPr>
            <a:endParaRPr lang="en-GB" sz="28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711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2540F-B1DE-B5F7-88D9-2E90C94F7C27}"/>
            </a:ext>
          </a:extLst>
        </p:cNvPr>
        <p:cNvGrpSpPr/>
        <p:nvPr/>
      </p:nvGrpSpPr>
      <p:grpSpPr>
        <a:xfrm>
          <a:off x="0" y="0"/>
          <a:ext cx="0" cy="0"/>
          <a:chOff x="0" y="0"/>
          <a:chExt cx="0" cy="0"/>
        </a:xfrm>
      </p:grpSpPr>
      <p:pic>
        <p:nvPicPr>
          <p:cNvPr id="4098" name="Picture 2" descr="Graphic 1, Picture">
            <a:extLst>
              <a:ext uri="{FF2B5EF4-FFF2-40B4-BE49-F238E27FC236}">
                <a16:creationId xmlns:a16="http://schemas.microsoft.com/office/drawing/2014/main" id="{12ABB990-CAB8-DFFE-3943-6B09FE9A90B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544180" y="1486158"/>
            <a:ext cx="4516112" cy="48616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itle 5">
            <a:extLst>
              <a:ext uri="{FF2B5EF4-FFF2-40B4-BE49-F238E27FC236}">
                <a16:creationId xmlns:a16="http://schemas.microsoft.com/office/drawing/2014/main" id="{36631852-0BDB-DDA5-12DE-EE11E9D80FBD}"/>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True or False?</a:t>
            </a: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pic>
        <p:nvPicPr>
          <p:cNvPr id="6" name="Picture 5" descr="A colorful rectangular sign with black text&#10;&#10;AI-generated content may be incorrect.">
            <a:extLst>
              <a:ext uri="{FF2B5EF4-FFF2-40B4-BE49-F238E27FC236}">
                <a16:creationId xmlns:a16="http://schemas.microsoft.com/office/drawing/2014/main" id="{E7C035D6-264D-8D80-F835-595EDBC585CB}"/>
              </a:ext>
            </a:extLst>
          </p:cNvPr>
          <p:cNvPicPr>
            <a:picLocks noChangeAspect="1"/>
          </p:cNvPicPr>
          <p:nvPr/>
        </p:nvPicPr>
        <p:blipFill>
          <a:blip r:embed="rId4"/>
          <a:stretch>
            <a:fillRect/>
          </a:stretch>
        </p:blipFill>
        <p:spPr>
          <a:xfrm>
            <a:off x="247978" y="151633"/>
            <a:ext cx="1133475" cy="838200"/>
          </a:xfrm>
          <a:prstGeom prst="rect">
            <a:avLst/>
          </a:prstGeom>
        </p:spPr>
      </p:pic>
      <p:pic>
        <p:nvPicPr>
          <p:cNvPr id="8" name="Picture 7" descr="Blue and white logo with text&#10;&#10;AI-generated content may be incorrect.">
            <a:extLst>
              <a:ext uri="{FF2B5EF4-FFF2-40B4-BE49-F238E27FC236}">
                <a16:creationId xmlns:a16="http://schemas.microsoft.com/office/drawing/2014/main" id="{CE7BA4CD-62A0-B43A-1CA4-0FAB4B866086}"/>
              </a:ext>
            </a:extLst>
          </p:cNvPr>
          <p:cNvPicPr>
            <a:picLocks noChangeAspect="1"/>
          </p:cNvPicPr>
          <p:nvPr/>
        </p:nvPicPr>
        <p:blipFill>
          <a:blip r:embed="rId5"/>
          <a:stretch>
            <a:fillRect/>
          </a:stretch>
        </p:blipFill>
        <p:spPr>
          <a:xfrm>
            <a:off x="10885184" y="268811"/>
            <a:ext cx="971550" cy="714375"/>
          </a:xfrm>
          <a:prstGeom prst="rect">
            <a:avLst/>
          </a:prstGeom>
          <a:ln>
            <a:noFill/>
          </a:ln>
        </p:spPr>
      </p:pic>
      <p:sp>
        <p:nvSpPr>
          <p:cNvPr id="3" name="TextBox 2">
            <a:extLst>
              <a:ext uri="{FF2B5EF4-FFF2-40B4-BE49-F238E27FC236}">
                <a16:creationId xmlns:a16="http://schemas.microsoft.com/office/drawing/2014/main" id="{3B07C074-E6AF-3DF8-D411-B2105F0269F8}"/>
              </a:ext>
            </a:extLst>
          </p:cNvPr>
          <p:cNvSpPr txBox="1"/>
          <p:nvPr/>
        </p:nvSpPr>
        <p:spPr>
          <a:xfrm>
            <a:off x="394393" y="3599124"/>
            <a:ext cx="7049192" cy="635751"/>
          </a:xfrm>
          <a:prstGeom prst="rect">
            <a:avLst/>
          </a:prstGeom>
          <a:noFill/>
        </p:spPr>
        <p:txBody>
          <a:bodyPr wrap="square" rtlCol="0">
            <a:spAutoFit/>
          </a:bodyPr>
          <a:lstStyle/>
          <a:p>
            <a:pPr algn="l" rtl="0" fontAlgn="base">
              <a:lnSpc>
                <a:spcPts val="1564"/>
              </a:lnSpc>
              <a:spcAft>
                <a:spcPts val="800"/>
              </a:spcAft>
              <a:buNone/>
            </a:pPr>
            <a:r>
              <a:rPr lang="en-GB" sz="2800" b="0" i="0">
                <a:solidFill>
                  <a:srgbClr val="000000"/>
                </a:solidFill>
                <a:effectLst/>
                <a:latin typeface="Aptos" panose="020B0004020202020204" pitchFamily="34" charset="0"/>
              </a:rPr>
              <a:t>"There are illegal chemicals in UK vapes.”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endParaRPr lang="en-GB" sz="28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635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B8F72-89D8-5694-E487-F466DFE22FA7}"/>
            </a:ext>
          </a:extLst>
        </p:cNvPr>
        <p:cNvGrpSpPr/>
        <p:nvPr/>
      </p:nvGrpSpPr>
      <p:grpSpPr>
        <a:xfrm>
          <a:off x="0" y="0"/>
          <a:ext cx="0" cy="0"/>
          <a:chOff x="0" y="0"/>
          <a:chExt cx="0" cy="0"/>
        </a:xfrm>
      </p:grpSpPr>
      <p:pic>
        <p:nvPicPr>
          <p:cNvPr id="4098" name="Picture 2" descr="Graphic 1, Picture">
            <a:extLst>
              <a:ext uri="{FF2B5EF4-FFF2-40B4-BE49-F238E27FC236}">
                <a16:creationId xmlns:a16="http://schemas.microsoft.com/office/drawing/2014/main" id="{1A1EA4A9-A31F-3479-7249-7CB1822E3AA4}"/>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544180" y="1486158"/>
            <a:ext cx="4516112" cy="48616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itle 5">
            <a:extLst>
              <a:ext uri="{FF2B5EF4-FFF2-40B4-BE49-F238E27FC236}">
                <a16:creationId xmlns:a16="http://schemas.microsoft.com/office/drawing/2014/main" id="{DB84DF06-FC97-E8D4-7DA9-B84A27FEF6F3}"/>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True or False?</a:t>
            </a: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pic>
        <p:nvPicPr>
          <p:cNvPr id="6" name="Picture 5" descr="A colorful rectangular sign with black text&#10;&#10;AI-generated content may be incorrect.">
            <a:extLst>
              <a:ext uri="{FF2B5EF4-FFF2-40B4-BE49-F238E27FC236}">
                <a16:creationId xmlns:a16="http://schemas.microsoft.com/office/drawing/2014/main" id="{90292DFA-A6C8-A941-855B-814A161DAFC7}"/>
              </a:ext>
            </a:extLst>
          </p:cNvPr>
          <p:cNvPicPr>
            <a:picLocks noChangeAspect="1"/>
          </p:cNvPicPr>
          <p:nvPr/>
        </p:nvPicPr>
        <p:blipFill>
          <a:blip r:embed="rId4"/>
          <a:stretch>
            <a:fillRect/>
          </a:stretch>
        </p:blipFill>
        <p:spPr>
          <a:xfrm>
            <a:off x="247978" y="151633"/>
            <a:ext cx="1133475" cy="838200"/>
          </a:xfrm>
          <a:prstGeom prst="rect">
            <a:avLst/>
          </a:prstGeom>
        </p:spPr>
      </p:pic>
      <p:pic>
        <p:nvPicPr>
          <p:cNvPr id="8" name="Picture 7" descr="Blue and white logo with text&#10;&#10;AI-generated content may be incorrect.">
            <a:extLst>
              <a:ext uri="{FF2B5EF4-FFF2-40B4-BE49-F238E27FC236}">
                <a16:creationId xmlns:a16="http://schemas.microsoft.com/office/drawing/2014/main" id="{D8163E8C-9D72-8FE7-2706-7DEFA4E4AC0F}"/>
              </a:ext>
            </a:extLst>
          </p:cNvPr>
          <p:cNvPicPr>
            <a:picLocks noChangeAspect="1"/>
          </p:cNvPicPr>
          <p:nvPr/>
        </p:nvPicPr>
        <p:blipFill>
          <a:blip r:embed="rId5"/>
          <a:stretch>
            <a:fillRect/>
          </a:stretch>
        </p:blipFill>
        <p:spPr>
          <a:xfrm>
            <a:off x="10885184" y="268811"/>
            <a:ext cx="971550" cy="714375"/>
          </a:xfrm>
          <a:prstGeom prst="rect">
            <a:avLst/>
          </a:prstGeom>
          <a:ln>
            <a:noFill/>
          </a:ln>
        </p:spPr>
      </p:pic>
      <p:sp>
        <p:nvSpPr>
          <p:cNvPr id="3" name="TextBox 2">
            <a:extLst>
              <a:ext uri="{FF2B5EF4-FFF2-40B4-BE49-F238E27FC236}">
                <a16:creationId xmlns:a16="http://schemas.microsoft.com/office/drawing/2014/main" id="{817E5305-0920-73AF-D78E-15B7AD8BA862}"/>
              </a:ext>
            </a:extLst>
          </p:cNvPr>
          <p:cNvSpPr txBox="1"/>
          <p:nvPr/>
        </p:nvSpPr>
        <p:spPr>
          <a:xfrm>
            <a:off x="394393" y="3599124"/>
            <a:ext cx="7049192" cy="635751"/>
          </a:xfrm>
          <a:prstGeom prst="rect">
            <a:avLst/>
          </a:prstGeom>
          <a:noFill/>
        </p:spPr>
        <p:txBody>
          <a:bodyPr wrap="square" rtlCol="0">
            <a:spAutoFit/>
          </a:bodyPr>
          <a:lstStyle/>
          <a:p>
            <a:pPr algn="l" rtl="0" fontAlgn="base">
              <a:lnSpc>
                <a:spcPts val="1564"/>
              </a:lnSpc>
              <a:spcAft>
                <a:spcPts val="800"/>
              </a:spcAft>
              <a:buNone/>
            </a:pPr>
            <a:r>
              <a:rPr lang="en-GB" sz="2800" b="0" i="0">
                <a:solidFill>
                  <a:srgbClr val="000000"/>
                </a:solidFill>
                <a:effectLst/>
                <a:latin typeface="Aptos" panose="020B0004020202020204" pitchFamily="34" charset="0"/>
              </a:rPr>
              <a:t>"Nicotine in vapes is safe for young people.”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endParaRPr lang="en-GB" sz="28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373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CED60-0CFC-D2DA-7627-D619C58536EA}"/>
            </a:ext>
          </a:extLst>
        </p:cNvPr>
        <p:cNvGrpSpPr/>
        <p:nvPr/>
      </p:nvGrpSpPr>
      <p:grpSpPr>
        <a:xfrm>
          <a:off x="0" y="0"/>
          <a:ext cx="0" cy="0"/>
          <a:chOff x="0" y="0"/>
          <a:chExt cx="0" cy="0"/>
        </a:xfrm>
      </p:grpSpPr>
      <p:pic>
        <p:nvPicPr>
          <p:cNvPr id="4098" name="Picture 2" descr="Graphic 1, Picture">
            <a:extLst>
              <a:ext uri="{FF2B5EF4-FFF2-40B4-BE49-F238E27FC236}">
                <a16:creationId xmlns:a16="http://schemas.microsoft.com/office/drawing/2014/main" id="{299F4E9F-F7A5-369E-1D1F-0880C658391B}"/>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544180" y="1486158"/>
            <a:ext cx="4516112" cy="48616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itle 5">
            <a:extLst>
              <a:ext uri="{FF2B5EF4-FFF2-40B4-BE49-F238E27FC236}">
                <a16:creationId xmlns:a16="http://schemas.microsoft.com/office/drawing/2014/main" id="{32AC88D5-FAA6-201B-56AA-FB4A0F620C59}"/>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True or False?</a:t>
            </a: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pic>
        <p:nvPicPr>
          <p:cNvPr id="6" name="Picture 5" descr="A colorful rectangular sign with black text&#10;&#10;AI-generated content may be incorrect.">
            <a:extLst>
              <a:ext uri="{FF2B5EF4-FFF2-40B4-BE49-F238E27FC236}">
                <a16:creationId xmlns:a16="http://schemas.microsoft.com/office/drawing/2014/main" id="{1C15238F-C9C7-8E5A-F826-8534FA7165BB}"/>
              </a:ext>
            </a:extLst>
          </p:cNvPr>
          <p:cNvPicPr>
            <a:picLocks noChangeAspect="1"/>
          </p:cNvPicPr>
          <p:nvPr/>
        </p:nvPicPr>
        <p:blipFill>
          <a:blip r:embed="rId4"/>
          <a:stretch>
            <a:fillRect/>
          </a:stretch>
        </p:blipFill>
        <p:spPr>
          <a:xfrm>
            <a:off x="247978" y="151633"/>
            <a:ext cx="1133475" cy="838200"/>
          </a:xfrm>
          <a:prstGeom prst="rect">
            <a:avLst/>
          </a:prstGeom>
        </p:spPr>
      </p:pic>
      <p:pic>
        <p:nvPicPr>
          <p:cNvPr id="8" name="Picture 7" descr="Blue and white logo with text&#10;&#10;AI-generated content may be incorrect.">
            <a:extLst>
              <a:ext uri="{FF2B5EF4-FFF2-40B4-BE49-F238E27FC236}">
                <a16:creationId xmlns:a16="http://schemas.microsoft.com/office/drawing/2014/main" id="{5D6F67B2-6BF8-A7AA-073A-015B6068DFB3}"/>
              </a:ext>
            </a:extLst>
          </p:cNvPr>
          <p:cNvPicPr>
            <a:picLocks noChangeAspect="1"/>
          </p:cNvPicPr>
          <p:nvPr/>
        </p:nvPicPr>
        <p:blipFill>
          <a:blip r:embed="rId5"/>
          <a:stretch>
            <a:fillRect/>
          </a:stretch>
        </p:blipFill>
        <p:spPr>
          <a:xfrm>
            <a:off x="10885184" y="268811"/>
            <a:ext cx="971550" cy="714375"/>
          </a:xfrm>
          <a:prstGeom prst="rect">
            <a:avLst/>
          </a:prstGeom>
          <a:ln>
            <a:noFill/>
          </a:ln>
        </p:spPr>
      </p:pic>
      <p:sp>
        <p:nvSpPr>
          <p:cNvPr id="3" name="TextBox 2">
            <a:extLst>
              <a:ext uri="{FF2B5EF4-FFF2-40B4-BE49-F238E27FC236}">
                <a16:creationId xmlns:a16="http://schemas.microsoft.com/office/drawing/2014/main" id="{2EA4ABC5-2B38-29F0-FAB2-C3F7E8877DC6}"/>
              </a:ext>
            </a:extLst>
          </p:cNvPr>
          <p:cNvSpPr txBox="1"/>
          <p:nvPr/>
        </p:nvSpPr>
        <p:spPr>
          <a:xfrm>
            <a:off x="394393" y="3599124"/>
            <a:ext cx="7049192" cy="635751"/>
          </a:xfrm>
          <a:prstGeom prst="rect">
            <a:avLst/>
          </a:prstGeom>
          <a:noFill/>
        </p:spPr>
        <p:txBody>
          <a:bodyPr wrap="square" rtlCol="0">
            <a:spAutoFit/>
          </a:bodyPr>
          <a:lstStyle/>
          <a:p>
            <a:pPr algn="l" rtl="0" fontAlgn="base">
              <a:lnSpc>
                <a:spcPts val="1564"/>
              </a:lnSpc>
              <a:spcAft>
                <a:spcPts val="800"/>
              </a:spcAft>
              <a:buNone/>
            </a:pPr>
            <a:r>
              <a:rPr lang="en-GB" sz="2800" b="0" i="0">
                <a:solidFill>
                  <a:srgbClr val="000000"/>
                </a:solidFill>
                <a:effectLst/>
                <a:latin typeface="Aptos" panose="020B0004020202020204" pitchFamily="34" charset="0"/>
              </a:rPr>
              <a:t>"Vaping may help adults who smoke to quit.”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endParaRPr lang="en-GB" sz="28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5806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CABB4-9102-D650-1E71-56E97767D90F}"/>
            </a:ext>
          </a:extLst>
        </p:cNvPr>
        <p:cNvGrpSpPr/>
        <p:nvPr/>
      </p:nvGrpSpPr>
      <p:grpSpPr>
        <a:xfrm>
          <a:off x="0" y="0"/>
          <a:ext cx="0" cy="0"/>
          <a:chOff x="0" y="0"/>
          <a:chExt cx="0" cy="0"/>
        </a:xfrm>
      </p:grpSpPr>
      <p:pic>
        <p:nvPicPr>
          <p:cNvPr id="4098" name="Picture 2" descr="Graphic 1, Picture">
            <a:extLst>
              <a:ext uri="{FF2B5EF4-FFF2-40B4-BE49-F238E27FC236}">
                <a16:creationId xmlns:a16="http://schemas.microsoft.com/office/drawing/2014/main" id="{0DBE66E4-0C2F-80E9-B16C-ECB63465DFD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544180" y="1486158"/>
            <a:ext cx="4516112" cy="48616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itle 5">
            <a:extLst>
              <a:ext uri="{FF2B5EF4-FFF2-40B4-BE49-F238E27FC236}">
                <a16:creationId xmlns:a16="http://schemas.microsoft.com/office/drawing/2014/main" id="{FCDBA74B-B9B3-0A3D-5235-D6A3C2C5E0AB}"/>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True or False?</a:t>
            </a: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pic>
        <p:nvPicPr>
          <p:cNvPr id="6" name="Picture 5" descr="A colorful rectangular sign with black text&#10;&#10;AI-generated content may be incorrect.">
            <a:extLst>
              <a:ext uri="{FF2B5EF4-FFF2-40B4-BE49-F238E27FC236}">
                <a16:creationId xmlns:a16="http://schemas.microsoft.com/office/drawing/2014/main" id="{C6C5D086-D287-3DB4-2681-ED48354DD9AA}"/>
              </a:ext>
            </a:extLst>
          </p:cNvPr>
          <p:cNvPicPr>
            <a:picLocks noChangeAspect="1"/>
          </p:cNvPicPr>
          <p:nvPr/>
        </p:nvPicPr>
        <p:blipFill>
          <a:blip r:embed="rId4"/>
          <a:stretch>
            <a:fillRect/>
          </a:stretch>
        </p:blipFill>
        <p:spPr>
          <a:xfrm>
            <a:off x="247978" y="151633"/>
            <a:ext cx="1133475" cy="838200"/>
          </a:xfrm>
          <a:prstGeom prst="rect">
            <a:avLst/>
          </a:prstGeom>
        </p:spPr>
      </p:pic>
      <p:pic>
        <p:nvPicPr>
          <p:cNvPr id="8" name="Picture 7" descr="Blue and white logo with text&#10;&#10;AI-generated content may be incorrect.">
            <a:extLst>
              <a:ext uri="{FF2B5EF4-FFF2-40B4-BE49-F238E27FC236}">
                <a16:creationId xmlns:a16="http://schemas.microsoft.com/office/drawing/2014/main" id="{FDF4C6D5-C5C1-4858-435F-27F91D225E40}"/>
              </a:ext>
            </a:extLst>
          </p:cNvPr>
          <p:cNvPicPr>
            <a:picLocks noChangeAspect="1"/>
          </p:cNvPicPr>
          <p:nvPr/>
        </p:nvPicPr>
        <p:blipFill>
          <a:blip r:embed="rId5"/>
          <a:stretch>
            <a:fillRect/>
          </a:stretch>
        </p:blipFill>
        <p:spPr>
          <a:xfrm>
            <a:off x="10885184" y="268811"/>
            <a:ext cx="971550" cy="714375"/>
          </a:xfrm>
          <a:prstGeom prst="rect">
            <a:avLst/>
          </a:prstGeom>
          <a:ln>
            <a:noFill/>
          </a:ln>
        </p:spPr>
      </p:pic>
      <p:sp>
        <p:nvSpPr>
          <p:cNvPr id="3" name="TextBox 2">
            <a:extLst>
              <a:ext uri="{FF2B5EF4-FFF2-40B4-BE49-F238E27FC236}">
                <a16:creationId xmlns:a16="http://schemas.microsoft.com/office/drawing/2014/main" id="{B0B6AE60-64DD-4EC3-E8DB-5447E2971994}"/>
              </a:ext>
            </a:extLst>
          </p:cNvPr>
          <p:cNvSpPr txBox="1"/>
          <p:nvPr/>
        </p:nvSpPr>
        <p:spPr>
          <a:xfrm>
            <a:off x="494988" y="3240779"/>
            <a:ext cx="7049192" cy="1723229"/>
          </a:xfrm>
          <a:prstGeom prst="rect">
            <a:avLst/>
          </a:prstGeom>
          <a:noFill/>
        </p:spPr>
        <p:txBody>
          <a:bodyPr wrap="square" lIns="91440" tIns="45720" rIns="91440" bIns="45720" rtlCol="0" anchor="t">
            <a:spAutoFit/>
          </a:bodyPr>
          <a:lstStyle/>
          <a:p>
            <a:pPr algn="l" rtl="0" fontAlgn="base">
              <a:lnSpc>
                <a:spcPct val="150000"/>
              </a:lnSpc>
              <a:spcAft>
                <a:spcPts val="800"/>
              </a:spcAft>
            </a:pPr>
            <a:r>
              <a:rPr lang="en-GB" sz="2800" b="0" i="0">
                <a:solidFill>
                  <a:srgbClr val="000000"/>
                </a:solidFill>
                <a:effectLst/>
                <a:latin typeface="Aptos"/>
                <a:cs typeface="Arial"/>
              </a:rPr>
              <a:t>"Nicotine raises blood pressure and can cause feelings of anxiety”</a:t>
            </a:r>
            <a:r>
              <a:rPr lang="en-GB" sz="2800" b="0" i="0">
                <a:solidFill>
                  <a:srgbClr val="000000"/>
                </a:solidFill>
                <a:effectLst/>
                <a:latin typeface="Arial"/>
                <a:cs typeface="Arial"/>
              </a:rPr>
              <a:t> </a:t>
            </a:r>
          </a:p>
          <a:p>
            <a:pPr algn="l" rtl="0" fontAlgn="base">
              <a:lnSpc>
                <a:spcPts val="1564"/>
              </a:lnSpc>
              <a:spcAft>
                <a:spcPts val="800"/>
              </a:spcAft>
              <a:buNone/>
            </a:pPr>
            <a:endParaRPr lang="en-GB" sz="28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2871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4F82C-FAE7-0A99-09FB-37A49DF767AE}"/>
            </a:ext>
          </a:extLst>
        </p:cNvPr>
        <p:cNvGrpSpPr/>
        <p:nvPr/>
      </p:nvGrpSpPr>
      <p:grpSpPr>
        <a:xfrm>
          <a:off x="0" y="0"/>
          <a:ext cx="0" cy="0"/>
          <a:chOff x="0" y="0"/>
          <a:chExt cx="0" cy="0"/>
        </a:xfrm>
      </p:grpSpPr>
      <p:pic>
        <p:nvPicPr>
          <p:cNvPr id="4098" name="Picture 2" descr="Graphic 1, Picture">
            <a:extLst>
              <a:ext uri="{FF2B5EF4-FFF2-40B4-BE49-F238E27FC236}">
                <a16:creationId xmlns:a16="http://schemas.microsoft.com/office/drawing/2014/main" id="{1EAC232F-A29A-2E40-F2C5-E10D43AD31E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544180" y="1486158"/>
            <a:ext cx="4516112" cy="48616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itle 5">
            <a:extLst>
              <a:ext uri="{FF2B5EF4-FFF2-40B4-BE49-F238E27FC236}">
                <a16:creationId xmlns:a16="http://schemas.microsoft.com/office/drawing/2014/main" id="{D8C0897B-C039-5727-367E-2B0CC2399D4B}"/>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True or False?</a:t>
            </a: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pic>
        <p:nvPicPr>
          <p:cNvPr id="6" name="Picture 5" descr="A colorful rectangular sign with black text&#10;&#10;AI-generated content may be incorrect.">
            <a:extLst>
              <a:ext uri="{FF2B5EF4-FFF2-40B4-BE49-F238E27FC236}">
                <a16:creationId xmlns:a16="http://schemas.microsoft.com/office/drawing/2014/main" id="{ED3B0AB4-AEA5-30CB-3385-5CBC9AF0C33C}"/>
              </a:ext>
            </a:extLst>
          </p:cNvPr>
          <p:cNvPicPr>
            <a:picLocks noChangeAspect="1"/>
          </p:cNvPicPr>
          <p:nvPr/>
        </p:nvPicPr>
        <p:blipFill>
          <a:blip r:embed="rId4"/>
          <a:stretch>
            <a:fillRect/>
          </a:stretch>
        </p:blipFill>
        <p:spPr>
          <a:xfrm>
            <a:off x="247978" y="151633"/>
            <a:ext cx="1133475" cy="838200"/>
          </a:xfrm>
          <a:prstGeom prst="rect">
            <a:avLst/>
          </a:prstGeom>
        </p:spPr>
      </p:pic>
      <p:pic>
        <p:nvPicPr>
          <p:cNvPr id="8" name="Picture 7" descr="Blue and white logo with text&#10;&#10;AI-generated content may be incorrect.">
            <a:extLst>
              <a:ext uri="{FF2B5EF4-FFF2-40B4-BE49-F238E27FC236}">
                <a16:creationId xmlns:a16="http://schemas.microsoft.com/office/drawing/2014/main" id="{C1D301A6-A5F5-C998-4912-2391F6A7B83C}"/>
              </a:ext>
            </a:extLst>
          </p:cNvPr>
          <p:cNvPicPr>
            <a:picLocks noChangeAspect="1"/>
          </p:cNvPicPr>
          <p:nvPr/>
        </p:nvPicPr>
        <p:blipFill>
          <a:blip r:embed="rId5"/>
          <a:stretch>
            <a:fillRect/>
          </a:stretch>
        </p:blipFill>
        <p:spPr>
          <a:xfrm>
            <a:off x="10885184" y="268811"/>
            <a:ext cx="971550" cy="714375"/>
          </a:xfrm>
          <a:prstGeom prst="rect">
            <a:avLst/>
          </a:prstGeom>
          <a:ln>
            <a:noFill/>
          </a:ln>
        </p:spPr>
      </p:pic>
      <p:sp>
        <p:nvSpPr>
          <p:cNvPr id="3" name="TextBox 2">
            <a:extLst>
              <a:ext uri="{FF2B5EF4-FFF2-40B4-BE49-F238E27FC236}">
                <a16:creationId xmlns:a16="http://schemas.microsoft.com/office/drawing/2014/main" id="{DF3D46F3-CBB5-6925-A52D-DBBB6CEA25F1}"/>
              </a:ext>
            </a:extLst>
          </p:cNvPr>
          <p:cNvSpPr txBox="1"/>
          <p:nvPr/>
        </p:nvSpPr>
        <p:spPr>
          <a:xfrm>
            <a:off x="494988" y="2647653"/>
            <a:ext cx="7049192" cy="3015890"/>
          </a:xfrm>
          <a:prstGeom prst="rect">
            <a:avLst/>
          </a:prstGeom>
          <a:noFill/>
        </p:spPr>
        <p:txBody>
          <a:bodyPr wrap="square" lIns="91440" tIns="45720" rIns="91440" bIns="45720" rtlCol="0" anchor="t">
            <a:spAutoFit/>
          </a:bodyPr>
          <a:lstStyle/>
          <a:p>
            <a:pPr algn="l" rtl="0" fontAlgn="base">
              <a:lnSpc>
                <a:spcPct val="150000"/>
              </a:lnSpc>
              <a:spcAft>
                <a:spcPts val="800"/>
              </a:spcAft>
              <a:buNone/>
            </a:pPr>
            <a:r>
              <a:rPr lang="en-GB" sz="2800" b="0" i="0">
                <a:solidFill>
                  <a:srgbClr val="000000"/>
                </a:solidFill>
                <a:effectLst/>
                <a:latin typeface="Aptos"/>
                <a:cs typeface="Arial"/>
              </a:rPr>
              <a:t>"While some adults use vaping as a smoking cessation tool, studies show that most young people who vape have never smoked.”</a:t>
            </a:r>
            <a:r>
              <a:rPr lang="en-GB" sz="2800" b="0" i="0">
                <a:solidFill>
                  <a:srgbClr val="000000"/>
                </a:solidFill>
                <a:effectLst/>
                <a:latin typeface="Arial"/>
                <a:cs typeface="Arial"/>
              </a:rPr>
              <a:t> </a:t>
            </a:r>
          </a:p>
          <a:p>
            <a:pPr algn="l" rtl="0" fontAlgn="base">
              <a:lnSpc>
                <a:spcPts val="1564"/>
              </a:lnSpc>
              <a:spcAft>
                <a:spcPts val="800"/>
              </a:spcAft>
              <a:buNone/>
            </a:pPr>
            <a:endParaRPr lang="en-GB" sz="28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802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D4FDA-616D-CE9C-E48E-FAEC8C5FD1EE}"/>
            </a:ext>
          </a:extLst>
        </p:cNvPr>
        <p:cNvGrpSpPr/>
        <p:nvPr/>
      </p:nvGrpSpPr>
      <p:grpSpPr>
        <a:xfrm>
          <a:off x="0" y="0"/>
          <a:ext cx="0" cy="0"/>
          <a:chOff x="0" y="0"/>
          <a:chExt cx="0" cy="0"/>
        </a:xfrm>
      </p:grpSpPr>
      <p:pic>
        <p:nvPicPr>
          <p:cNvPr id="4098" name="Picture 2" descr="Graphic 1, Picture">
            <a:extLst>
              <a:ext uri="{FF2B5EF4-FFF2-40B4-BE49-F238E27FC236}">
                <a16:creationId xmlns:a16="http://schemas.microsoft.com/office/drawing/2014/main" id="{C2A6825A-A7AC-43D3-7C03-560DBEABDE1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544180" y="1486158"/>
            <a:ext cx="4516112" cy="48616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itle 5">
            <a:extLst>
              <a:ext uri="{FF2B5EF4-FFF2-40B4-BE49-F238E27FC236}">
                <a16:creationId xmlns:a16="http://schemas.microsoft.com/office/drawing/2014/main" id="{CAEF5E39-A325-074D-6D01-9274C35D4A9A}"/>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True or False?</a:t>
            </a: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pic>
        <p:nvPicPr>
          <p:cNvPr id="6" name="Picture 5" descr="A colorful rectangular sign with black text&#10;&#10;AI-generated content may be incorrect.">
            <a:extLst>
              <a:ext uri="{FF2B5EF4-FFF2-40B4-BE49-F238E27FC236}">
                <a16:creationId xmlns:a16="http://schemas.microsoft.com/office/drawing/2014/main" id="{A41C05F7-9075-9960-A297-5B9B5639D63B}"/>
              </a:ext>
            </a:extLst>
          </p:cNvPr>
          <p:cNvPicPr>
            <a:picLocks noChangeAspect="1"/>
          </p:cNvPicPr>
          <p:nvPr/>
        </p:nvPicPr>
        <p:blipFill>
          <a:blip r:embed="rId4"/>
          <a:stretch>
            <a:fillRect/>
          </a:stretch>
        </p:blipFill>
        <p:spPr>
          <a:xfrm>
            <a:off x="247978" y="151633"/>
            <a:ext cx="1133475" cy="838200"/>
          </a:xfrm>
          <a:prstGeom prst="rect">
            <a:avLst/>
          </a:prstGeom>
        </p:spPr>
      </p:pic>
      <p:pic>
        <p:nvPicPr>
          <p:cNvPr id="8" name="Picture 7" descr="Blue and white logo with text&#10;&#10;AI-generated content may be incorrect.">
            <a:extLst>
              <a:ext uri="{FF2B5EF4-FFF2-40B4-BE49-F238E27FC236}">
                <a16:creationId xmlns:a16="http://schemas.microsoft.com/office/drawing/2014/main" id="{CA216E8F-2AB6-AA87-B04D-09FDD011B33B}"/>
              </a:ext>
            </a:extLst>
          </p:cNvPr>
          <p:cNvPicPr>
            <a:picLocks noChangeAspect="1"/>
          </p:cNvPicPr>
          <p:nvPr/>
        </p:nvPicPr>
        <p:blipFill>
          <a:blip r:embed="rId5"/>
          <a:stretch>
            <a:fillRect/>
          </a:stretch>
        </p:blipFill>
        <p:spPr>
          <a:xfrm>
            <a:off x="10885184" y="268811"/>
            <a:ext cx="971550" cy="714375"/>
          </a:xfrm>
          <a:prstGeom prst="rect">
            <a:avLst/>
          </a:prstGeom>
          <a:ln>
            <a:noFill/>
          </a:ln>
        </p:spPr>
      </p:pic>
      <p:sp>
        <p:nvSpPr>
          <p:cNvPr id="3" name="TextBox 2">
            <a:extLst>
              <a:ext uri="{FF2B5EF4-FFF2-40B4-BE49-F238E27FC236}">
                <a16:creationId xmlns:a16="http://schemas.microsoft.com/office/drawing/2014/main" id="{2C401237-2DE1-EFF9-9D56-872ACB88411E}"/>
              </a:ext>
            </a:extLst>
          </p:cNvPr>
          <p:cNvSpPr txBox="1"/>
          <p:nvPr/>
        </p:nvSpPr>
        <p:spPr>
          <a:xfrm>
            <a:off x="494988" y="2820648"/>
            <a:ext cx="7049192" cy="1723229"/>
          </a:xfrm>
          <a:prstGeom prst="rect">
            <a:avLst/>
          </a:prstGeom>
          <a:noFill/>
        </p:spPr>
        <p:txBody>
          <a:bodyPr wrap="square" lIns="91440" tIns="45720" rIns="91440" bIns="45720" rtlCol="0" anchor="t">
            <a:spAutoFit/>
          </a:bodyPr>
          <a:lstStyle/>
          <a:p>
            <a:pPr algn="l" rtl="0" fontAlgn="base">
              <a:lnSpc>
                <a:spcPct val="150000"/>
              </a:lnSpc>
              <a:spcAft>
                <a:spcPts val="800"/>
              </a:spcAft>
              <a:buNone/>
            </a:pPr>
            <a:r>
              <a:rPr lang="en-GB" sz="2800" b="0" i="0">
                <a:solidFill>
                  <a:srgbClr val="000000"/>
                </a:solidFill>
                <a:effectLst/>
                <a:latin typeface="Aptos"/>
                <a:cs typeface="Arial"/>
              </a:rPr>
              <a:t>"Nicotine increases the risk of harm from other substances in the future.” </a:t>
            </a:r>
          </a:p>
          <a:p>
            <a:pPr algn="l" rtl="0" fontAlgn="base">
              <a:lnSpc>
                <a:spcPts val="1564"/>
              </a:lnSpc>
              <a:spcAft>
                <a:spcPts val="800"/>
              </a:spcAft>
              <a:buNone/>
            </a:pPr>
            <a:endParaRPr lang="en-GB" sz="28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131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7CE5E-4CBD-5357-4263-AA758E079763}"/>
            </a:ext>
          </a:extLst>
        </p:cNvPr>
        <p:cNvGrpSpPr/>
        <p:nvPr/>
      </p:nvGrpSpPr>
      <p:grpSpPr>
        <a:xfrm>
          <a:off x="0" y="0"/>
          <a:ext cx="0" cy="0"/>
          <a:chOff x="0" y="0"/>
          <a:chExt cx="0" cy="0"/>
        </a:xfrm>
      </p:grpSpPr>
      <p:pic>
        <p:nvPicPr>
          <p:cNvPr id="4098" name="Picture 2" descr="Graphic 1, Picture">
            <a:extLst>
              <a:ext uri="{FF2B5EF4-FFF2-40B4-BE49-F238E27FC236}">
                <a16:creationId xmlns:a16="http://schemas.microsoft.com/office/drawing/2014/main" id="{38290FBF-E780-1787-EC40-83A22BC38BF2}"/>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544180" y="1486158"/>
            <a:ext cx="4516112" cy="48616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itle 5">
            <a:extLst>
              <a:ext uri="{FF2B5EF4-FFF2-40B4-BE49-F238E27FC236}">
                <a16:creationId xmlns:a16="http://schemas.microsoft.com/office/drawing/2014/main" id="{40CF3B71-91A7-0B2F-E61D-D0F7F88A8B84}"/>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True or False?</a:t>
            </a: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pic>
        <p:nvPicPr>
          <p:cNvPr id="6" name="Picture 5" descr="A colorful rectangular sign with black text&#10;&#10;AI-generated content may be incorrect.">
            <a:extLst>
              <a:ext uri="{FF2B5EF4-FFF2-40B4-BE49-F238E27FC236}">
                <a16:creationId xmlns:a16="http://schemas.microsoft.com/office/drawing/2014/main" id="{6EDDCC9B-868A-5ECE-A92B-A552AEF4FF8D}"/>
              </a:ext>
            </a:extLst>
          </p:cNvPr>
          <p:cNvPicPr>
            <a:picLocks noChangeAspect="1"/>
          </p:cNvPicPr>
          <p:nvPr/>
        </p:nvPicPr>
        <p:blipFill>
          <a:blip r:embed="rId4"/>
          <a:stretch>
            <a:fillRect/>
          </a:stretch>
        </p:blipFill>
        <p:spPr>
          <a:xfrm>
            <a:off x="247978" y="151633"/>
            <a:ext cx="1133475" cy="838200"/>
          </a:xfrm>
          <a:prstGeom prst="rect">
            <a:avLst/>
          </a:prstGeom>
        </p:spPr>
      </p:pic>
      <p:pic>
        <p:nvPicPr>
          <p:cNvPr id="8" name="Picture 7" descr="Blue and white logo with text&#10;&#10;AI-generated content may be incorrect.">
            <a:extLst>
              <a:ext uri="{FF2B5EF4-FFF2-40B4-BE49-F238E27FC236}">
                <a16:creationId xmlns:a16="http://schemas.microsoft.com/office/drawing/2014/main" id="{D45A1558-2D25-EE49-8D11-B9B820476E25}"/>
              </a:ext>
            </a:extLst>
          </p:cNvPr>
          <p:cNvPicPr>
            <a:picLocks noChangeAspect="1"/>
          </p:cNvPicPr>
          <p:nvPr/>
        </p:nvPicPr>
        <p:blipFill>
          <a:blip r:embed="rId5"/>
          <a:stretch>
            <a:fillRect/>
          </a:stretch>
        </p:blipFill>
        <p:spPr>
          <a:xfrm>
            <a:off x="10885184" y="268811"/>
            <a:ext cx="971550" cy="714375"/>
          </a:xfrm>
          <a:prstGeom prst="rect">
            <a:avLst/>
          </a:prstGeom>
          <a:ln>
            <a:noFill/>
          </a:ln>
        </p:spPr>
      </p:pic>
      <p:sp>
        <p:nvSpPr>
          <p:cNvPr id="3" name="TextBox 2">
            <a:extLst>
              <a:ext uri="{FF2B5EF4-FFF2-40B4-BE49-F238E27FC236}">
                <a16:creationId xmlns:a16="http://schemas.microsoft.com/office/drawing/2014/main" id="{B59B327E-78FB-6D3A-76E8-07D46C2B2DC6}"/>
              </a:ext>
            </a:extLst>
          </p:cNvPr>
          <p:cNvSpPr txBox="1"/>
          <p:nvPr/>
        </p:nvSpPr>
        <p:spPr>
          <a:xfrm>
            <a:off x="496833" y="3181865"/>
            <a:ext cx="7074501" cy="2369559"/>
          </a:xfrm>
          <a:prstGeom prst="rect">
            <a:avLst/>
          </a:prstGeom>
          <a:noFill/>
        </p:spPr>
        <p:txBody>
          <a:bodyPr wrap="square" lIns="91440" tIns="45720" rIns="91440" bIns="45720" rtlCol="0" anchor="t">
            <a:spAutoFit/>
          </a:bodyPr>
          <a:lstStyle/>
          <a:p>
            <a:pPr algn="l" rtl="0" fontAlgn="base">
              <a:lnSpc>
                <a:spcPct val="150000"/>
              </a:lnSpc>
              <a:spcAft>
                <a:spcPts val="800"/>
              </a:spcAft>
              <a:buNone/>
            </a:pPr>
            <a:r>
              <a:rPr lang="en-GB" sz="2800" b="0" i="0">
                <a:solidFill>
                  <a:srgbClr val="000000"/>
                </a:solidFill>
                <a:effectLst/>
                <a:latin typeface="Aptos"/>
                <a:cs typeface="Arial"/>
              </a:rPr>
              <a:t>"Vapes are not risk-free, they contain nicotine (stimulant) which is addictive and can harm young people’s health"</a:t>
            </a:r>
            <a:r>
              <a:rPr lang="en-GB" sz="2800" b="0" i="0">
                <a:solidFill>
                  <a:srgbClr val="000000"/>
                </a:solidFill>
                <a:effectLst/>
                <a:latin typeface="Arial"/>
                <a:cs typeface="Arial"/>
              </a:rPr>
              <a:t> </a:t>
            </a:r>
          </a:p>
          <a:p>
            <a:pPr algn="l" rtl="0" fontAlgn="base">
              <a:lnSpc>
                <a:spcPts val="1564"/>
              </a:lnSpc>
              <a:spcAft>
                <a:spcPts val="800"/>
              </a:spcAft>
              <a:buNone/>
            </a:pPr>
            <a:endParaRPr lang="en-GB" sz="2800" b="0" i="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79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15551-0B96-7F87-6307-CCE07B9D1ED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E6411B9-D7BF-581D-CF90-07FC1BA4FB81}"/>
              </a:ext>
            </a:extLst>
          </p:cNvPr>
          <p:cNvSpPr txBox="1">
            <a:spLocks/>
          </p:cNvSpPr>
          <p:nvPr/>
        </p:nvSpPr>
        <p:spPr>
          <a:xfrm>
            <a:off x="0" y="0"/>
            <a:ext cx="12192000" cy="1123856"/>
          </a:xfrm>
          <a:prstGeom prst="rect">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Insights </a:t>
            </a:r>
          </a:p>
        </p:txBody>
      </p:sp>
      <p:sp>
        <p:nvSpPr>
          <p:cNvPr id="12" name="TextBox 11">
            <a:extLst>
              <a:ext uri="{FF2B5EF4-FFF2-40B4-BE49-F238E27FC236}">
                <a16:creationId xmlns:a16="http://schemas.microsoft.com/office/drawing/2014/main" id="{05F59B77-3F74-E887-96ED-B86BF4A3E231}"/>
              </a:ext>
            </a:extLst>
          </p:cNvPr>
          <p:cNvSpPr txBox="1"/>
          <p:nvPr/>
        </p:nvSpPr>
        <p:spPr>
          <a:xfrm>
            <a:off x="3260738" y="1870935"/>
            <a:ext cx="7964555" cy="4524315"/>
          </a:xfrm>
          <a:prstGeom prst="rect">
            <a:avLst/>
          </a:prstGeom>
          <a:noFill/>
        </p:spPr>
        <p:txBody>
          <a:bodyPr wrap="square" lIns="91440" tIns="45720" rIns="91440" bIns="45720" anchor="t">
            <a:spAutoFit/>
          </a:bodyPr>
          <a:lstStyle/>
          <a:p>
            <a:r>
              <a:rPr lang="en-US" sz="2400" b="1" i="0">
                <a:solidFill>
                  <a:srgbClr val="242424"/>
                </a:solidFill>
                <a:effectLst/>
                <a:latin typeface="Segoe UI"/>
                <a:cs typeface="Segoe UI"/>
              </a:rPr>
              <a:t>What percentage of under </a:t>
            </a:r>
            <a:r>
              <a:rPr lang="en-US" sz="2400" b="1">
                <a:solidFill>
                  <a:srgbClr val="242424"/>
                </a:solidFill>
                <a:latin typeface="Segoe UI"/>
                <a:cs typeface="Segoe UI"/>
              </a:rPr>
              <a:t>16s</a:t>
            </a:r>
            <a:r>
              <a:rPr lang="en-US" sz="2400" b="1" i="0">
                <a:solidFill>
                  <a:srgbClr val="242424"/>
                </a:solidFill>
                <a:effectLst/>
                <a:latin typeface="Segoe UI"/>
                <a:cs typeface="Segoe UI"/>
              </a:rPr>
              <a:t> vape </a:t>
            </a:r>
            <a:r>
              <a:rPr lang="en-US" sz="2400" b="1">
                <a:solidFill>
                  <a:srgbClr val="242424"/>
                </a:solidFill>
                <a:latin typeface="Segoe UI"/>
                <a:cs typeface="Segoe UI"/>
              </a:rPr>
              <a:t>regularly </a:t>
            </a:r>
            <a:r>
              <a:rPr lang="en-US" sz="2400" b="1" i="0">
                <a:solidFill>
                  <a:srgbClr val="242424"/>
                </a:solidFill>
                <a:effectLst/>
                <a:latin typeface="Segoe UI"/>
                <a:cs typeface="Segoe UI"/>
              </a:rPr>
              <a:t>in Scotland?</a:t>
            </a:r>
          </a:p>
          <a:p>
            <a:pPr algn="l"/>
            <a:endParaRPr lang="en-US" sz="2000" b="1">
              <a:solidFill>
                <a:srgbClr val="242424"/>
              </a:solidFill>
              <a:latin typeface="Segoe UI" panose="020B0502040204020203" pitchFamily="34" charset="0"/>
            </a:endParaRPr>
          </a:p>
          <a:p>
            <a:pPr algn="l"/>
            <a:endParaRPr lang="en-US" sz="2000" b="1" i="0">
              <a:solidFill>
                <a:srgbClr val="242424"/>
              </a:solidFill>
              <a:effectLst/>
              <a:latin typeface="Segoe UI" panose="020B0502040204020203" pitchFamily="34" charset="0"/>
            </a:endParaRPr>
          </a:p>
          <a:p>
            <a:pPr algn="l"/>
            <a:endParaRPr lang="en-US" sz="2000">
              <a:solidFill>
                <a:srgbClr val="242424"/>
              </a:solidFill>
              <a:latin typeface="Segoe UI" panose="020B0502040204020203" pitchFamily="34" charset="0"/>
            </a:endParaRPr>
          </a:p>
          <a:p>
            <a:pPr algn="l"/>
            <a:r>
              <a:rPr lang="en-US" sz="2000" i="0">
                <a:solidFill>
                  <a:srgbClr val="242424"/>
                </a:solidFill>
                <a:effectLst/>
                <a:latin typeface="Segoe UI"/>
                <a:cs typeface="Segoe UI"/>
              </a:rPr>
              <a:t>10%     </a:t>
            </a:r>
          </a:p>
          <a:p>
            <a:pPr algn="l"/>
            <a:endParaRPr lang="en-US" sz="2000">
              <a:solidFill>
                <a:srgbClr val="242424"/>
              </a:solidFill>
              <a:latin typeface="Segoe UI" panose="020B0502040204020203" pitchFamily="34" charset="0"/>
              <a:cs typeface="Segoe UI"/>
            </a:endParaRPr>
          </a:p>
          <a:p>
            <a:pPr algn="l"/>
            <a:r>
              <a:rPr lang="en-US" sz="2000" i="0">
                <a:solidFill>
                  <a:srgbClr val="242424"/>
                </a:solidFill>
                <a:effectLst/>
                <a:latin typeface="Segoe UI"/>
                <a:cs typeface="Segoe UI"/>
              </a:rPr>
              <a:t>15%      </a:t>
            </a:r>
          </a:p>
          <a:p>
            <a:pPr algn="l"/>
            <a:endParaRPr lang="en-US" sz="2000">
              <a:solidFill>
                <a:srgbClr val="242424"/>
              </a:solidFill>
              <a:latin typeface="Segoe UI" panose="020B0502040204020203" pitchFamily="34" charset="0"/>
              <a:cs typeface="Segoe UI"/>
            </a:endParaRPr>
          </a:p>
          <a:p>
            <a:pPr algn="l"/>
            <a:r>
              <a:rPr lang="en-US" sz="2000" i="0">
                <a:solidFill>
                  <a:srgbClr val="242424"/>
                </a:solidFill>
                <a:effectLst/>
                <a:latin typeface="Segoe UI"/>
                <a:cs typeface="Segoe UI"/>
              </a:rPr>
              <a:t>20%     </a:t>
            </a:r>
          </a:p>
          <a:p>
            <a:pPr algn="l"/>
            <a:endParaRPr lang="en-US" sz="2000">
              <a:solidFill>
                <a:srgbClr val="242424"/>
              </a:solidFill>
              <a:latin typeface="Segoe UI" panose="020B0502040204020203" pitchFamily="34" charset="0"/>
              <a:cs typeface="Segoe UI"/>
            </a:endParaRPr>
          </a:p>
          <a:p>
            <a:pPr algn="l"/>
            <a:r>
              <a:rPr lang="en-US" sz="2000" i="0">
                <a:solidFill>
                  <a:srgbClr val="242424"/>
                </a:solidFill>
                <a:effectLst/>
                <a:latin typeface="Segoe UI"/>
                <a:cs typeface="Segoe UI"/>
              </a:rPr>
              <a:t>30%     </a:t>
            </a:r>
          </a:p>
          <a:p>
            <a:pPr algn="l"/>
            <a:endParaRPr lang="en-US" sz="2000">
              <a:solidFill>
                <a:srgbClr val="242424"/>
              </a:solidFill>
              <a:latin typeface="Segoe UI" panose="020B0502040204020203" pitchFamily="34" charset="0"/>
              <a:cs typeface="Segoe UI"/>
            </a:endParaRPr>
          </a:p>
          <a:p>
            <a:pPr algn="l"/>
            <a:r>
              <a:rPr lang="en-US" sz="2000" i="0">
                <a:solidFill>
                  <a:srgbClr val="242424"/>
                </a:solidFill>
                <a:effectLst/>
                <a:latin typeface="Segoe UI"/>
                <a:cs typeface="Segoe UI"/>
              </a:rPr>
              <a:t>over 50%</a:t>
            </a:r>
          </a:p>
        </p:txBody>
      </p:sp>
      <p:pic>
        <p:nvPicPr>
          <p:cNvPr id="18" name="Picture 17" descr="A person smoking a vaporizer&#10;&#10;Description automatically generated">
            <a:extLst>
              <a:ext uri="{FF2B5EF4-FFF2-40B4-BE49-F238E27FC236}">
                <a16:creationId xmlns:a16="http://schemas.microsoft.com/office/drawing/2014/main" id="{14D90325-979D-C743-760F-182E4AAD196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50312" y="1724947"/>
            <a:ext cx="2639246" cy="2213237"/>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22" name="Doughnut 21">
            <a:extLst>
              <a:ext uri="{FF2B5EF4-FFF2-40B4-BE49-F238E27FC236}">
                <a16:creationId xmlns:a16="http://schemas.microsoft.com/office/drawing/2014/main" id="{FB6A3C94-22FE-14BE-5BFF-73257631495B}"/>
              </a:ext>
            </a:extLst>
          </p:cNvPr>
          <p:cNvSpPr/>
          <p:nvPr/>
        </p:nvSpPr>
        <p:spPr>
          <a:xfrm>
            <a:off x="2968643" y="3353971"/>
            <a:ext cx="1324798" cy="749958"/>
          </a:xfrm>
          <a:prstGeom prst="donut">
            <a:avLst>
              <a:gd name="adj" fmla="val 104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descr="A colorful rectangular sign with black text&#10;&#10;AI-generated content may be incorrect.">
            <a:extLst>
              <a:ext uri="{FF2B5EF4-FFF2-40B4-BE49-F238E27FC236}">
                <a16:creationId xmlns:a16="http://schemas.microsoft.com/office/drawing/2014/main" id="{2CE67999-EB02-6E7C-D65B-5ACF291BA85D}"/>
              </a:ext>
            </a:extLst>
          </p:cNvPr>
          <p:cNvPicPr>
            <a:picLocks noChangeAspect="1"/>
          </p:cNvPicPr>
          <p:nvPr/>
        </p:nvPicPr>
        <p:blipFill>
          <a:blip r:embed="rId4"/>
          <a:stretch>
            <a:fillRect/>
          </a:stretch>
        </p:blipFill>
        <p:spPr>
          <a:xfrm>
            <a:off x="172307" y="149786"/>
            <a:ext cx="1399020" cy="976745"/>
          </a:xfrm>
          <a:prstGeom prst="rect">
            <a:avLst/>
          </a:prstGeom>
        </p:spPr>
      </p:pic>
      <p:pic>
        <p:nvPicPr>
          <p:cNvPr id="5" name="Picture 4" descr="Blue and white logo with text&#10;&#10;AI-generated content may be incorrect.">
            <a:extLst>
              <a:ext uri="{FF2B5EF4-FFF2-40B4-BE49-F238E27FC236}">
                <a16:creationId xmlns:a16="http://schemas.microsoft.com/office/drawing/2014/main" id="{92815BB0-5F6F-445D-3A39-B4687C9ABEBF}"/>
              </a:ext>
            </a:extLst>
          </p:cNvPr>
          <p:cNvPicPr>
            <a:picLocks noChangeAspect="1"/>
          </p:cNvPicPr>
          <p:nvPr/>
        </p:nvPicPr>
        <p:blipFill>
          <a:blip r:embed="rId5"/>
          <a:stretch>
            <a:fillRect/>
          </a:stretch>
        </p:blipFill>
        <p:spPr>
          <a:xfrm>
            <a:off x="10962508" y="255094"/>
            <a:ext cx="971550" cy="714375"/>
          </a:xfrm>
          <a:prstGeom prst="rect">
            <a:avLst/>
          </a:prstGeom>
        </p:spPr>
      </p:pic>
    </p:spTree>
    <p:extLst>
      <p:ext uri="{BB962C8B-B14F-4D97-AF65-F5344CB8AC3E}">
        <p14:creationId xmlns:p14="http://schemas.microsoft.com/office/powerpoint/2010/main" val="291615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F1711-FC69-9F9B-D263-38AA8568CBB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7E41F2C-4440-40F5-8A74-BB46236C8DE4}"/>
              </a:ext>
            </a:extLst>
          </p:cNvPr>
          <p:cNvSpPr txBox="1">
            <a:spLocks/>
          </p:cNvSpPr>
          <p:nvPr/>
        </p:nvSpPr>
        <p:spPr>
          <a:xfrm>
            <a:off x="0" y="0"/>
            <a:ext cx="12192000" cy="107130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Insights </a:t>
            </a:r>
          </a:p>
        </p:txBody>
      </p:sp>
      <p:sp>
        <p:nvSpPr>
          <p:cNvPr id="14" name="TextBox 13">
            <a:extLst>
              <a:ext uri="{FF2B5EF4-FFF2-40B4-BE49-F238E27FC236}">
                <a16:creationId xmlns:a16="http://schemas.microsoft.com/office/drawing/2014/main" id="{7F5E4F4B-F780-B066-CF71-EEAE09E4E53E}"/>
              </a:ext>
            </a:extLst>
          </p:cNvPr>
          <p:cNvSpPr txBox="1"/>
          <p:nvPr/>
        </p:nvSpPr>
        <p:spPr>
          <a:xfrm>
            <a:off x="3263734" y="1825872"/>
            <a:ext cx="8743833" cy="4832092"/>
          </a:xfrm>
          <a:prstGeom prst="rect">
            <a:avLst/>
          </a:prstGeom>
          <a:noFill/>
        </p:spPr>
        <p:txBody>
          <a:bodyPr wrap="square">
            <a:spAutoFit/>
          </a:bodyPr>
          <a:lstStyle/>
          <a:p>
            <a:pPr algn="l"/>
            <a:r>
              <a:rPr lang="en-US" sz="2400" b="1" i="0">
                <a:solidFill>
                  <a:srgbClr val="242424"/>
                </a:solidFill>
                <a:effectLst/>
                <a:latin typeface="Segoe UI" panose="020B0502040204020203" pitchFamily="34" charset="0"/>
              </a:rPr>
              <a:t>What percentage of 16 – 24-year-olds in Scotland </a:t>
            </a:r>
            <a:r>
              <a:rPr lang="en-US" sz="2400" b="1">
                <a:solidFill>
                  <a:srgbClr val="242424"/>
                </a:solidFill>
                <a:latin typeface="Segoe UI" panose="020B0502040204020203" pitchFamily="34" charset="0"/>
              </a:rPr>
              <a:t>DON’T</a:t>
            </a:r>
            <a:r>
              <a:rPr lang="en-US" sz="2400" b="1" i="0">
                <a:solidFill>
                  <a:srgbClr val="242424"/>
                </a:solidFill>
                <a:effectLst/>
                <a:latin typeface="Segoe UI" panose="020B0502040204020203" pitchFamily="34" charset="0"/>
              </a:rPr>
              <a:t> vape?</a:t>
            </a:r>
          </a:p>
          <a:p>
            <a:pPr algn="l"/>
            <a:endParaRPr lang="en-US" sz="2000">
              <a:solidFill>
                <a:srgbClr val="242424"/>
              </a:solidFill>
              <a:latin typeface="Segoe UI" panose="020B0502040204020203" pitchFamily="34" charset="0"/>
            </a:endParaRPr>
          </a:p>
          <a:p>
            <a:pPr algn="l"/>
            <a:r>
              <a:rPr lang="en-US" sz="2000" b="0" i="0">
                <a:solidFill>
                  <a:srgbClr val="242424"/>
                </a:solidFill>
                <a:effectLst/>
                <a:latin typeface="Segoe UI" panose="020B0502040204020203" pitchFamily="34" charset="0"/>
              </a:rPr>
              <a:t>   </a:t>
            </a:r>
          </a:p>
          <a:p>
            <a:pPr algn="l"/>
            <a:r>
              <a:rPr lang="en-US" sz="2000" b="0" i="0">
                <a:solidFill>
                  <a:srgbClr val="242424"/>
                </a:solidFill>
                <a:effectLst/>
                <a:latin typeface="Segoe UI" panose="020B0502040204020203" pitchFamily="34" charset="0"/>
              </a:rPr>
              <a:t>40%           </a:t>
            </a:r>
          </a:p>
          <a:p>
            <a:pPr algn="l"/>
            <a:endParaRPr lang="en-US" sz="2000">
              <a:solidFill>
                <a:srgbClr val="242424"/>
              </a:solidFill>
              <a:latin typeface="Segoe UI" panose="020B0502040204020203" pitchFamily="34" charset="0"/>
            </a:endParaRPr>
          </a:p>
          <a:p>
            <a:pPr algn="l"/>
            <a:endParaRPr lang="en-US" sz="2000" b="0" i="0">
              <a:solidFill>
                <a:srgbClr val="242424"/>
              </a:solidFill>
              <a:effectLst/>
              <a:latin typeface="Segoe UI" panose="020B0502040204020203" pitchFamily="34" charset="0"/>
            </a:endParaRPr>
          </a:p>
          <a:p>
            <a:pPr algn="l"/>
            <a:r>
              <a:rPr lang="en-US" sz="2000" b="0" i="0">
                <a:solidFill>
                  <a:srgbClr val="242424"/>
                </a:solidFill>
                <a:effectLst/>
                <a:latin typeface="Segoe UI" panose="020B0502040204020203" pitchFamily="34" charset="0"/>
              </a:rPr>
              <a:t>52%         </a:t>
            </a:r>
          </a:p>
          <a:p>
            <a:pPr algn="l"/>
            <a:endParaRPr lang="en-US" sz="2000">
              <a:solidFill>
                <a:srgbClr val="242424"/>
              </a:solidFill>
              <a:latin typeface="Segoe UI" panose="020B0502040204020203" pitchFamily="34" charset="0"/>
            </a:endParaRPr>
          </a:p>
          <a:p>
            <a:pPr algn="l"/>
            <a:endParaRPr lang="en-US" sz="2000" b="0" i="0">
              <a:solidFill>
                <a:srgbClr val="242424"/>
              </a:solidFill>
              <a:effectLst/>
              <a:latin typeface="Segoe UI" panose="020B0502040204020203" pitchFamily="34" charset="0"/>
            </a:endParaRPr>
          </a:p>
          <a:p>
            <a:pPr algn="l"/>
            <a:r>
              <a:rPr lang="en-US" sz="2000" b="0" i="0">
                <a:solidFill>
                  <a:srgbClr val="242424"/>
                </a:solidFill>
                <a:effectLst/>
                <a:latin typeface="Segoe UI" panose="020B0502040204020203" pitchFamily="34" charset="0"/>
              </a:rPr>
              <a:t>78%           </a:t>
            </a:r>
          </a:p>
          <a:p>
            <a:pPr algn="l"/>
            <a:endParaRPr lang="en-US" sz="2000">
              <a:solidFill>
                <a:srgbClr val="242424"/>
              </a:solidFill>
              <a:latin typeface="Segoe UI" panose="020B0502040204020203" pitchFamily="34" charset="0"/>
            </a:endParaRPr>
          </a:p>
          <a:p>
            <a:pPr algn="l"/>
            <a:endParaRPr lang="en-US" sz="2000" b="0" i="0">
              <a:solidFill>
                <a:srgbClr val="242424"/>
              </a:solidFill>
              <a:effectLst/>
              <a:latin typeface="Segoe UI" panose="020B0502040204020203" pitchFamily="34" charset="0"/>
            </a:endParaRPr>
          </a:p>
          <a:p>
            <a:pPr algn="l"/>
            <a:r>
              <a:rPr lang="en-US" sz="2000" b="0" i="0">
                <a:solidFill>
                  <a:srgbClr val="242424"/>
                </a:solidFill>
                <a:effectLst/>
                <a:latin typeface="Segoe UI" panose="020B0502040204020203" pitchFamily="34" charset="0"/>
              </a:rPr>
              <a:t>87%       </a:t>
            </a:r>
          </a:p>
          <a:p>
            <a:pPr algn="l"/>
            <a:r>
              <a:rPr lang="en-US" sz="2000" b="0" i="0">
                <a:solidFill>
                  <a:srgbClr val="242424"/>
                </a:solidFill>
                <a:effectLst/>
                <a:latin typeface="Segoe UI" panose="020B0502040204020203" pitchFamily="34" charset="0"/>
              </a:rPr>
              <a:t> </a:t>
            </a:r>
          </a:p>
        </p:txBody>
      </p:sp>
      <p:sp>
        <p:nvSpPr>
          <p:cNvPr id="22" name="Doughnut 21">
            <a:extLst>
              <a:ext uri="{FF2B5EF4-FFF2-40B4-BE49-F238E27FC236}">
                <a16:creationId xmlns:a16="http://schemas.microsoft.com/office/drawing/2014/main" id="{39BA1D5A-4FB4-4895-F66E-6869D0251370}"/>
              </a:ext>
            </a:extLst>
          </p:cNvPr>
          <p:cNvSpPr/>
          <p:nvPr/>
        </p:nvSpPr>
        <p:spPr>
          <a:xfrm>
            <a:off x="2897501" y="4827734"/>
            <a:ext cx="1402454" cy="848646"/>
          </a:xfrm>
          <a:prstGeom prst="donut">
            <a:avLst>
              <a:gd name="adj" fmla="val 104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Blue and white logo with text&#10;&#10;AI-generated content may be incorrect.">
            <a:extLst>
              <a:ext uri="{FF2B5EF4-FFF2-40B4-BE49-F238E27FC236}">
                <a16:creationId xmlns:a16="http://schemas.microsoft.com/office/drawing/2014/main" id="{0EA38001-4D9E-283E-5BA5-0FD8F1F76826}"/>
              </a:ext>
            </a:extLst>
          </p:cNvPr>
          <p:cNvPicPr>
            <a:picLocks noChangeAspect="1"/>
          </p:cNvPicPr>
          <p:nvPr/>
        </p:nvPicPr>
        <p:blipFill>
          <a:blip r:embed="rId3"/>
          <a:stretch>
            <a:fillRect/>
          </a:stretch>
        </p:blipFill>
        <p:spPr>
          <a:xfrm>
            <a:off x="10962508" y="255094"/>
            <a:ext cx="971550" cy="714375"/>
          </a:xfrm>
          <a:prstGeom prst="rect">
            <a:avLst/>
          </a:prstGeom>
        </p:spPr>
      </p:pic>
      <p:pic>
        <p:nvPicPr>
          <p:cNvPr id="4" name="Picture 3" descr="A no smoking sign&#10;&#10;AI-generated content may be incorrect.">
            <a:extLst>
              <a:ext uri="{FF2B5EF4-FFF2-40B4-BE49-F238E27FC236}">
                <a16:creationId xmlns:a16="http://schemas.microsoft.com/office/drawing/2014/main" id="{D223A184-F8CC-CC2C-509A-7A86E8D1226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9984" y="1278934"/>
            <a:ext cx="1796605" cy="1761408"/>
          </a:xfrm>
          <a:prstGeom prst="rect">
            <a:avLst/>
          </a:prstGeom>
          <a:ln>
            <a:solidFill>
              <a:schemeClr val="bg1"/>
            </a:solidFill>
          </a:ln>
        </p:spPr>
      </p:pic>
      <p:pic>
        <p:nvPicPr>
          <p:cNvPr id="6" name="Picture 5" descr="A colorful rectangular sign with black text&#10;&#10;AI-generated content may be incorrect.">
            <a:extLst>
              <a:ext uri="{FF2B5EF4-FFF2-40B4-BE49-F238E27FC236}">
                <a16:creationId xmlns:a16="http://schemas.microsoft.com/office/drawing/2014/main" id="{ED8191B1-817B-4ADE-D5F8-B44FBB145586}"/>
              </a:ext>
            </a:extLst>
          </p:cNvPr>
          <p:cNvPicPr>
            <a:picLocks noChangeAspect="1"/>
          </p:cNvPicPr>
          <p:nvPr/>
        </p:nvPicPr>
        <p:blipFill>
          <a:blip r:embed="rId5"/>
          <a:stretch>
            <a:fillRect/>
          </a:stretch>
        </p:blipFill>
        <p:spPr>
          <a:xfrm>
            <a:off x="172307" y="149786"/>
            <a:ext cx="1399020" cy="976745"/>
          </a:xfrm>
          <a:prstGeom prst="rect">
            <a:avLst/>
          </a:prstGeom>
        </p:spPr>
      </p:pic>
    </p:spTree>
    <p:extLst>
      <p:ext uri="{BB962C8B-B14F-4D97-AF65-F5344CB8AC3E}">
        <p14:creationId xmlns:p14="http://schemas.microsoft.com/office/powerpoint/2010/main" val="176179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5C55D174-8B30-CB10-37AF-41E9CD109F7D}"/>
              </a:ext>
            </a:extLst>
          </p:cNvPr>
          <p:cNvSpPr/>
          <p:nvPr/>
        </p:nvSpPr>
        <p:spPr>
          <a:xfrm>
            <a:off x="-2012286" y="-604342"/>
            <a:ext cx="6831700" cy="665245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descr="Blue and white logo with text&#10;&#10;AI-generated content may be incorrect.">
            <a:extLst>
              <a:ext uri="{FF2B5EF4-FFF2-40B4-BE49-F238E27FC236}">
                <a16:creationId xmlns:a16="http://schemas.microsoft.com/office/drawing/2014/main" id="{2BE14F4A-4DCE-FCD2-8C96-47E3041F51BD}"/>
              </a:ext>
            </a:extLst>
          </p:cNvPr>
          <p:cNvPicPr>
            <a:picLocks noChangeAspect="1"/>
          </p:cNvPicPr>
          <p:nvPr/>
        </p:nvPicPr>
        <p:blipFill>
          <a:blip r:embed="rId4"/>
          <a:stretch>
            <a:fillRect/>
          </a:stretch>
        </p:blipFill>
        <p:spPr>
          <a:xfrm>
            <a:off x="10916990" y="286314"/>
            <a:ext cx="971550" cy="714375"/>
          </a:xfrm>
          <a:prstGeom prst="rect">
            <a:avLst/>
          </a:prstGeom>
          <a:ln>
            <a:solidFill>
              <a:schemeClr val="bg1"/>
            </a:solidFill>
          </a:ln>
        </p:spPr>
      </p:pic>
      <p:pic>
        <p:nvPicPr>
          <p:cNvPr id="27" name="Picture 26" descr="A colorful rectangular sign with black text&#10;&#10;AI-generated content may be incorrect.">
            <a:extLst>
              <a:ext uri="{FF2B5EF4-FFF2-40B4-BE49-F238E27FC236}">
                <a16:creationId xmlns:a16="http://schemas.microsoft.com/office/drawing/2014/main" id="{49875F8F-C1C2-96AE-A029-BCFD47EC6793}"/>
              </a:ext>
            </a:extLst>
          </p:cNvPr>
          <p:cNvPicPr>
            <a:picLocks noChangeAspect="1"/>
          </p:cNvPicPr>
          <p:nvPr/>
        </p:nvPicPr>
        <p:blipFill>
          <a:blip r:embed="rId5"/>
          <a:stretch>
            <a:fillRect/>
          </a:stretch>
        </p:blipFill>
        <p:spPr>
          <a:xfrm>
            <a:off x="3907022" y="536405"/>
            <a:ext cx="1828800" cy="1352550"/>
          </a:xfrm>
          <a:prstGeom prst="rect">
            <a:avLst/>
          </a:prstGeom>
        </p:spPr>
      </p:pic>
      <p:grpSp>
        <p:nvGrpSpPr>
          <p:cNvPr id="3" name="Group 2">
            <a:extLst>
              <a:ext uri="{FF2B5EF4-FFF2-40B4-BE49-F238E27FC236}">
                <a16:creationId xmlns:a16="http://schemas.microsoft.com/office/drawing/2014/main" id="{CDD4EEBB-3118-BDCA-2D8C-EDD1F1CA65C9}"/>
              </a:ext>
            </a:extLst>
          </p:cNvPr>
          <p:cNvGrpSpPr/>
          <p:nvPr/>
        </p:nvGrpSpPr>
        <p:grpSpPr>
          <a:xfrm>
            <a:off x="5969273" y="940834"/>
            <a:ext cx="5348434" cy="960303"/>
            <a:chOff x="0" y="34950"/>
            <a:chExt cx="5917744" cy="973440"/>
          </a:xfrm>
        </p:grpSpPr>
        <p:sp>
          <p:nvSpPr>
            <p:cNvPr id="4" name="Rounded Rectangle 3">
              <a:extLst>
                <a:ext uri="{FF2B5EF4-FFF2-40B4-BE49-F238E27FC236}">
                  <a16:creationId xmlns:a16="http://schemas.microsoft.com/office/drawing/2014/main" id="{0631FD5C-72A2-1A0D-A5C9-94A6324A9138}"/>
                </a:ext>
              </a:extLst>
            </p:cNvPr>
            <p:cNvSpPr/>
            <p:nvPr/>
          </p:nvSpPr>
          <p:spPr>
            <a:xfrm>
              <a:off x="0" y="34950"/>
              <a:ext cx="5917744" cy="97344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F292CF47-AA4C-FC31-B193-76EF8181EDC0}"/>
                </a:ext>
              </a:extLst>
            </p:cNvPr>
            <p:cNvSpPr txBox="1"/>
            <p:nvPr/>
          </p:nvSpPr>
          <p:spPr>
            <a:xfrm>
              <a:off x="47519" y="824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Respectful</a:t>
              </a:r>
            </a:p>
          </p:txBody>
        </p:sp>
      </p:grpSp>
      <p:grpSp>
        <p:nvGrpSpPr>
          <p:cNvPr id="6" name="Group 5">
            <a:extLst>
              <a:ext uri="{FF2B5EF4-FFF2-40B4-BE49-F238E27FC236}">
                <a16:creationId xmlns:a16="http://schemas.microsoft.com/office/drawing/2014/main" id="{04A37427-F300-411E-0F32-DE12DF4A71E3}"/>
              </a:ext>
            </a:extLst>
          </p:cNvPr>
          <p:cNvGrpSpPr/>
          <p:nvPr/>
        </p:nvGrpSpPr>
        <p:grpSpPr>
          <a:xfrm>
            <a:off x="5981820" y="2080866"/>
            <a:ext cx="5335296" cy="973440"/>
            <a:chOff x="0" y="1158150"/>
            <a:chExt cx="5917744" cy="973440"/>
          </a:xfrm>
        </p:grpSpPr>
        <p:sp>
          <p:nvSpPr>
            <p:cNvPr id="7" name="Rounded Rectangle 6">
              <a:extLst>
                <a:ext uri="{FF2B5EF4-FFF2-40B4-BE49-F238E27FC236}">
                  <a16:creationId xmlns:a16="http://schemas.microsoft.com/office/drawing/2014/main" id="{11A1B002-975E-59DB-185A-5D1728FC3D2F}"/>
                </a:ext>
              </a:extLst>
            </p:cNvPr>
            <p:cNvSpPr/>
            <p:nvPr/>
          </p:nvSpPr>
          <p:spPr>
            <a:xfrm>
              <a:off x="0" y="1158150"/>
              <a:ext cx="5917744" cy="97344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8" name="Rounded Rectangle 4">
              <a:extLst>
                <a:ext uri="{FF2B5EF4-FFF2-40B4-BE49-F238E27FC236}">
                  <a16:creationId xmlns:a16="http://schemas.microsoft.com/office/drawing/2014/main" id="{EDB2BDB0-6345-C282-7B73-1C9AA4228A9E}"/>
                </a:ext>
              </a:extLst>
            </p:cNvPr>
            <p:cNvSpPr txBox="1"/>
            <p:nvPr/>
          </p:nvSpPr>
          <p:spPr>
            <a:xfrm>
              <a:off x="47519" y="12056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Listening</a:t>
              </a:r>
              <a:endParaRPr lang="en-US" sz="2400" kern="1200">
                <a:latin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1746F854-751A-180C-8419-CC296ABE2754}"/>
              </a:ext>
            </a:extLst>
          </p:cNvPr>
          <p:cNvGrpSpPr/>
          <p:nvPr/>
        </p:nvGrpSpPr>
        <p:grpSpPr>
          <a:xfrm>
            <a:off x="5976973" y="3198776"/>
            <a:ext cx="5309021" cy="969061"/>
            <a:chOff x="0" y="2281350"/>
            <a:chExt cx="5917744" cy="973440"/>
          </a:xfrm>
        </p:grpSpPr>
        <p:sp>
          <p:nvSpPr>
            <p:cNvPr id="10" name="Rounded Rectangle 9">
              <a:extLst>
                <a:ext uri="{FF2B5EF4-FFF2-40B4-BE49-F238E27FC236}">
                  <a16:creationId xmlns:a16="http://schemas.microsoft.com/office/drawing/2014/main" id="{3FBCE0A3-CB41-AE14-429D-4D0F6FAAA1DB}"/>
                </a:ext>
              </a:extLst>
            </p:cNvPr>
            <p:cNvSpPr/>
            <p:nvPr/>
          </p:nvSpPr>
          <p:spPr>
            <a:xfrm>
              <a:off x="0" y="2281350"/>
              <a:ext cx="5917744" cy="973440"/>
            </a:xfrm>
            <a:prstGeom prst="round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5">
                <a:hueOff val="180003"/>
                <a:satOff val="4346"/>
                <a:lumOff val="-2098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1" name="Rounded Rectangle 4">
              <a:extLst>
                <a:ext uri="{FF2B5EF4-FFF2-40B4-BE49-F238E27FC236}">
                  <a16:creationId xmlns:a16="http://schemas.microsoft.com/office/drawing/2014/main" id="{6DB4C122-8F9B-0640-F5A4-E59BC3A5145D}"/>
                </a:ext>
              </a:extLst>
            </p:cNvPr>
            <p:cNvSpPr txBox="1"/>
            <p:nvPr/>
          </p:nvSpPr>
          <p:spPr>
            <a:xfrm>
              <a:off x="47519" y="23288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Focused</a:t>
              </a:r>
              <a:endParaRPr lang="en-US" sz="2400" kern="1200">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1CA6ADFA-57FF-686B-3EED-CB9FBA2F99CB}"/>
              </a:ext>
            </a:extLst>
          </p:cNvPr>
          <p:cNvGrpSpPr/>
          <p:nvPr/>
        </p:nvGrpSpPr>
        <p:grpSpPr>
          <a:xfrm>
            <a:off x="5974305" y="4292393"/>
            <a:ext cx="5304641" cy="973440"/>
            <a:chOff x="0" y="3404550"/>
            <a:chExt cx="5917744" cy="973440"/>
          </a:xfrm>
        </p:grpSpPr>
        <p:sp>
          <p:nvSpPr>
            <p:cNvPr id="15" name="Rounded Rectangle 14">
              <a:extLst>
                <a:ext uri="{FF2B5EF4-FFF2-40B4-BE49-F238E27FC236}">
                  <a16:creationId xmlns:a16="http://schemas.microsoft.com/office/drawing/2014/main" id="{8BBBA251-2B34-B0EA-6AAF-7A03D5554A8B}"/>
                </a:ext>
              </a:extLst>
            </p:cNvPr>
            <p:cNvSpPr/>
            <p:nvPr/>
          </p:nvSpPr>
          <p:spPr>
            <a:xfrm>
              <a:off x="0" y="3404550"/>
              <a:ext cx="5917744" cy="97344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270005"/>
                <a:satOff val="6519"/>
                <a:lumOff val="-3147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6" name="Rounded Rectangle 4">
              <a:extLst>
                <a:ext uri="{FF2B5EF4-FFF2-40B4-BE49-F238E27FC236}">
                  <a16:creationId xmlns:a16="http://schemas.microsoft.com/office/drawing/2014/main" id="{D6CCB948-A61F-9D55-30CF-E113C5AD9BFB}"/>
                </a:ext>
              </a:extLst>
            </p:cNvPr>
            <p:cNvSpPr txBox="1"/>
            <p:nvPr/>
          </p:nvSpPr>
          <p:spPr>
            <a:xfrm>
              <a:off x="47519" y="34520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a:latin typeface="Segoe UI" panose="020B0502040204020203" pitchFamily="34" charset="0"/>
                  <a:cs typeface="Segoe UI" panose="020B0502040204020203" pitchFamily="34" charset="0"/>
                </a:rPr>
                <a:t>Careful Sharing</a:t>
              </a:r>
              <a:endParaRPr lang="en-US" sz="2400" kern="1200">
                <a:latin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35D00A12-BD0E-B7D1-9BA3-784E11091842}"/>
              </a:ext>
            </a:extLst>
          </p:cNvPr>
          <p:cNvGrpSpPr/>
          <p:nvPr/>
        </p:nvGrpSpPr>
        <p:grpSpPr>
          <a:xfrm>
            <a:off x="5974305" y="5408184"/>
            <a:ext cx="5300262" cy="973440"/>
            <a:chOff x="0" y="4527750"/>
            <a:chExt cx="5917744" cy="973440"/>
          </a:xfrm>
        </p:grpSpPr>
        <p:sp>
          <p:nvSpPr>
            <p:cNvPr id="20" name="Rounded Rectangle 19">
              <a:extLst>
                <a:ext uri="{FF2B5EF4-FFF2-40B4-BE49-F238E27FC236}">
                  <a16:creationId xmlns:a16="http://schemas.microsoft.com/office/drawing/2014/main" id="{B7E3CC5F-709D-B474-5EE6-12E231226ED3}"/>
                </a:ext>
              </a:extLst>
            </p:cNvPr>
            <p:cNvSpPr/>
            <p:nvPr/>
          </p:nvSpPr>
          <p:spPr>
            <a:xfrm>
              <a:off x="0" y="4527750"/>
              <a:ext cx="5917744" cy="973440"/>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5">
                <a:hueOff val="360006"/>
                <a:satOff val="8692"/>
                <a:lumOff val="-4196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22" name="Rounded Rectangle 4">
              <a:extLst>
                <a:ext uri="{FF2B5EF4-FFF2-40B4-BE49-F238E27FC236}">
                  <a16:creationId xmlns:a16="http://schemas.microsoft.com/office/drawing/2014/main" id="{20BEFE1B-63AF-81C2-B992-3AA944655584}"/>
                </a:ext>
              </a:extLst>
            </p:cNvPr>
            <p:cNvSpPr txBox="1"/>
            <p:nvPr/>
          </p:nvSpPr>
          <p:spPr>
            <a:xfrm>
              <a:off x="47519" y="45752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Anything else?</a:t>
              </a:r>
            </a:p>
          </p:txBody>
        </p:sp>
      </p:grpSp>
      <p:sp>
        <p:nvSpPr>
          <p:cNvPr id="17" name="Title 1">
            <a:extLst>
              <a:ext uri="{FF2B5EF4-FFF2-40B4-BE49-F238E27FC236}">
                <a16:creationId xmlns:a16="http://schemas.microsoft.com/office/drawing/2014/main" id="{975897A8-7301-6B47-9155-089373B1CC5F}"/>
              </a:ext>
            </a:extLst>
          </p:cNvPr>
          <p:cNvSpPr txBox="1">
            <a:spLocks/>
          </p:cNvSpPr>
          <p:nvPr/>
        </p:nvSpPr>
        <p:spPr>
          <a:xfrm>
            <a:off x="824011" y="2284774"/>
            <a:ext cx="3333592" cy="8744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solidFill>
                  <a:schemeClr val="bg1"/>
                </a:solidFill>
                <a:latin typeface="Segoe UI"/>
                <a:cs typeface="Segoe UI"/>
              </a:rPr>
              <a:t>Group agreement</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3450933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8BA64-50E7-58AB-92B2-CF13E4C6590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E27B5D0-891B-D9E1-66C6-D4290DFF162A}"/>
              </a:ext>
            </a:extLst>
          </p:cNvPr>
          <p:cNvSpPr txBox="1">
            <a:spLocks/>
          </p:cNvSpPr>
          <p:nvPr/>
        </p:nvSpPr>
        <p:spPr>
          <a:xfrm>
            <a:off x="0" y="4676"/>
            <a:ext cx="12192000" cy="112917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Insights   </a:t>
            </a:r>
          </a:p>
        </p:txBody>
      </p:sp>
      <p:sp>
        <p:nvSpPr>
          <p:cNvPr id="10" name="TextBox 9">
            <a:extLst>
              <a:ext uri="{FF2B5EF4-FFF2-40B4-BE49-F238E27FC236}">
                <a16:creationId xmlns:a16="http://schemas.microsoft.com/office/drawing/2014/main" id="{50230801-09DB-EA14-0A83-060407A275A9}"/>
              </a:ext>
            </a:extLst>
          </p:cNvPr>
          <p:cNvSpPr txBox="1"/>
          <p:nvPr/>
        </p:nvSpPr>
        <p:spPr>
          <a:xfrm>
            <a:off x="4479231" y="1713887"/>
            <a:ext cx="6966238" cy="769441"/>
          </a:xfrm>
          <a:prstGeom prst="rect">
            <a:avLst/>
          </a:prstGeom>
          <a:noFill/>
        </p:spPr>
        <p:txBody>
          <a:bodyPr wrap="square">
            <a:spAutoFit/>
          </a:bodyPr>
          <a:lstStyle/>
          <a:p>
            <a:r>
              <a:rPr lang="en-GB" sz="2400" b="1">
                <a:solidFill>
                  <a:srgbClr val="000000"/>
                </a:solidFill>
                <a:latin typeface="Segoe UI" panose="020B0502040204020203" pitchFamily="34" charset="0"/>
                <a:cs typeface="Segoe UI" panose="020B0502040204020203" pitchFamily="34" charset="0"/>
              </a:rPr>
              <a:t>All vapes contain the same amount of nicotine?</a:t>
            </a:r>
          </a:p>
          <a:p>
            <a:pPr algn="l"/>
            <a:endParaRPr lang="en-US" sz="2000" b="0" i="0">
              <a:solidFill>
                <a:srgbClr val="242424"/>
              </a:solidFill>
              <a:effectLst/>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38A4A4AF-32B7-6E88-95A8-8CED47D3D160}"/>
              </a:ext>
            </a:extLst>
          </p:cNvPr>
          <p:cNvSpPr txBox="1"/>
          <p:nvPr/>
        </p:nvSpPr>
        <p:spPr>
          <a:xfrm>
            <a:off x="6416601" y="2483328"/>
            <a:ext cx="5775399" cy="1708160"/>
          </a:xfrm>
          <a:prstGeom prst="rect">
            <a:avLst/>
          </a:prstGeom>
          <a:noFill/>
        </p:spPr>
        <p:txBody>
          <a:bodyPr wrap="square" lIns="91440" tIns="45720" rIns="91440" bIns="45720" anchor="t">
            <a:spAutoFit/>
          </a:bodyPr>
          <a:lstStyle/>
          <a:p>
            <a:pPr marL="457200" indent="-457200" algn="l">
              <a:spcBef>
                <a:spcPts val="1000"/>
              </a:spcBef>
              <a:buAutoNum type="alphaUcPeriod"/>
            </a:pPr>
            <a:r>
              <a:rPr lang="en-GB" sz="2000" b="0" i="0" u="none" strike="noStrike">
                <a:solidFill>
                  <a:srgbClr val="000000"/>
                </a:solidFill>
                <a:effectLst/>
                <a:latin typeface="Segoe UI" panose="020B0502040204020203" pitchFamily="34" charset="0"/>
                <a:cs typeface="Segoe UI" panose="020B0502040204020203" pitchFamily="34" charset="0"/>
              </a:rPr>
              <a:t>   Yes, always</a:t>
            </a:r>
            <a:endParaRPr lang="en-US"/>
          </a:p>
          <a:p>
            <a:pPr marL="457200" indent="-457200">
              <a:spcBef>
                <a:spcPts val="1000"/>
              </a:spcBef>
              <a:buAutoNum type="alphaUcPeriod"/>
            </a:pPr>
            <a:r>
              <a:rPr lang="en-GB" sz="2000" b="0" i="0" u="none" strike="noStrike">
                <a:solidFill>
                  <a:srgbClr val="000000"/>
                </a:solidFill>
                <a:effectLst/>
                <a:latin typeface="Segoe UI"/>
                <a:cs typeface="Segoe UI"/>
              </a:rPr>
              <a:t>   Yes, they must by law</a:t>
            </a:r>
          </a:p>
          <a:p>
            <a:pPr marL="457200" indent="-457200" algn="l">
              <a:spcBef>
                <a:spcPts val="1000"/>
              </a:spcBef>
              <a:buAutoNum type="alphaUcPeriod"/>
            </a:pPr>
            <a:r>
              <a:rPr lang="en-GB" sz="2000" b="0" i="0" u="none" strike="noStrike">
                <a:solidFill>
                  <a:srgbClr val="000000"/>
                </a:solidFill>
                <a:effectLst/>
                <a:latin typeface="Segoe UI"/>
                <a:cs typeface="Segoe UI"/>
              </a:rPr>
              <a:t>   It depends on the vape</a:t>
            </a:r>
          </a:p>
          <a:p>
            <a:pPr marL="457200" indent="-457200" algn="l">
              <a:spcBef>
                <a:spcPts val="1000"/>
              </a:spcBef>
              <a:buAutoNum type="alphaUcPeriod"/>
            </a:pPr>
            <a:r>
              <a:rPr lang="en-GB" sz="2000" b="0" i="0" u="none" strike="noStrike">
                <a:solidFill>
                  <a:srgbClr val="000000"/>
                </a:solidFill>
                <a:effectLst/>
                <a:latin typeface="Segoe UI"/>
                <a:cs typeface="Segoe UI"/>
              </a:rPr>
              <a:t>   No, vapes contain no nicotine</a:t>
            </a:r>
          </a:p>
        </p:txBody>
      </p:sp>
      <p:sp>
        <p:nvSpPr>
          <p:cNvPr id="9" name="Right Arrow 8">
            <a:extLst>
              <a:ext uri="{FF2B5EF4-FFF2-40B4-BE49-F238E27FC236}">
                <a16:creationId xmlns:a16="http://schemas.microsoft.com/office/drawing/2014/main" id="{3710C7AE-6086-0E3D-D8F7-BA3F5D11139F}"/>
              </a:ext>
            </a:extLst>
          </p:cNvPr>
          <p:cNvSpPr/>
          <p:nvPr/>
        </p:nvSpPr>
        <p:spPr>
          <a:xfrm>
            <a:off x="4629199" y="3429000"/>
            <a:ext cx="1551255" cy="3180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FF430C7-546B-A568-2A73-5A6DF8706E5B}"/>
              </a:ext>
            </a:extLst>
          </p:cNvPr>
          <p:cNvSpPr txBox="1"/>
          <p:nvPr/>
        </p:nvSpPr>
        <p:spPr>
          <a:xfrm>
            <a:off x="504558" y="4589326"/>
            <a:ext cx="11225754" cy="2015936"/>
          </a:xfrm>
          <a:prstGeom prst="rect">
            <a:avLst/>
          </a:prstGeom>
          <a:noFill/>
        </p:spPr>
        <p:txBody>
          <a:bodyPr wrap="square" lIns="91440" tIns="45720" rIns="91440" bIns="45720" anchor="t">
            <a:spAutoFit/>
          </a:bodyPr>
          <a:lstStyle/>
          <a:p>
            <a:pPr fontAlgn="base">
              <a:spcBef>
                <a:spcPts val="300"/>
              </a:spcBef>
            </a:pPr>
            <a:r>
              <a:rPr lang="en-GB" sz="2000">
                <a:solidFill>
                  <a:srgbClr val="000000"/>
                </a:solidFill>
                <a:latin typeface="Segoe UI"/>
                <a:cs typeface="Segoe UI"/>
              </a:rPr>
              <a:t>Vapes are sold with varying levels of nicotine.</a:t>
            </a:r>
            <a:r>
              <a:rPr lang="en-US" sz="2000">
                <a:solidFill>
                  <a:srgbClr val="000000"/>
                </a:solidFill>
                <a:latin typeface="Segoe UI"/>
                <a:cs typeface="Segoe UI"/>
              </a:rPr>
              <a:t>​  </a:t>
            </a:r>
            <a:r>
              <a:rPr lang="en-GB" sz="2000">
                <a:solidFill>
                  <a:srgbClr val="000000"/>
                </a:solidFill>
                <a:latin typeface="Segoe UI"/>
                <a:cs typeface="Segoe UI"/>
              </a:rPr>
              <a:t>The highest amount of nicotine a UK regulated vape can contain is 20mg/ml with up to 2ml of liquid. </a:t>
            </a:r>
            <a:r>
              <a:rPr lang="en-US" sz="2000">
                <a:solidFill>
                  <a:srgbClr val="000000"/>
                </a:solidFill>
                <a:latin typeface="Segoe UI"/>
                <a:cs typeface="Segoe UI"/>
              </a:rPr>
              <a:t>​</a:t>
            </a:r>
          </a:p>
          <a:p>
            <a:pPr>
              <a:spcBef>
                <a:spcPts val="300"/>
              </a:spcBef>
            </a:pPr>
            <a:endParaRPr lang="en-US" sz="2000">
              <a:solidFill>
                <a:srgbClr val="000000"/>
              </a:solidFill>
              <a:latin typeface="Segoe UI"/>
              <a:cs typeface="Segoe UI"/>
            </a:endParaRPr>
          </a:p>
          <a:p>
            <a:pPr>
              <a:spcBef>
                <a:spcPts val="300"/>
              </a:spcBef>
            </a:pPr>
            <a:r>
              <a:rPr lang="en-GB" sz="2000">
                <a:solidFill>
                  <a:srgbClr val="000000"/>
                </a:solidFill>
                <a:latin typeface="Segoe UI"/>
                <a:cs typeface="Segoe UI"/>
              </a:rPr>
              <a:t>However, in Glasgow</a:t>
            </a:r>
            <a:r>
              <a:rPr lang="en-GB" sz="2000" b="0" i="0" u="none" strike="noStrike">
                <a:solidFill>
                  <a:srgbClr val="000000"/>
                </a:solidFill>
                <a:effectLst/>
                <a:latin typeface="Segoe UI"/>
                <a:cs typeface="Segoe UI"/>
              </a:rPr>
              <a:t>, Trading Standards seized around 6,000 </a:t>
            </a:r>
            <a:r>
              <a:rPr lang="en-GB" sz="2000">
                <a:solidFill>
                  <a:srgbClr val="000000"/>
                </a:solidFill>
                <a:latin typeface="Segoe UI"/>
                <a:cs typeface="Segoe UI"/>
              </a:rPr>
              <a:t>fake </a:t>
            </a:r>
            <a:r>
              <a:rPr lang="en-GB" sz="2000" b="0" i="0" u="none" strike="noStrike">
                <a:solidFill>
                  <a:srgbClr val="000000"/>
                </a:solidFill>
                <a:effectLst/>
                <a:latin typeface="Segoe UI"/>
                <a:cs typeface="Segoe UI"/>
              </a:rPr>
              <a:t>vapes </a:t>
            </a:r>
            <a:r>
              <a:rPr lang="en-GB" sz="2000">
                <a:solidFill>
                  <a:srgbClr val="000000"/>
                </a:solidFill>
                <a:latin typeface="Segoe UI"/>
                <a:cs typeface="Segoe UI"/>
              </a:rPr>
              <a:t>(2024) </a:t>
            </a:r>
            <a:r>
              <a:rPr lang="en-GB" sz="2000" b="0" i="0" u="none" strike="noStrike">
                <a:solidFill>
                  <a:srgbClr val="000000"/>
                </a:solidFill>
                <a:effectLst/>
                <a:latin typeface="Segoe UI"/>
                <a:cs typeface="Segoe UI"/>
              </a:rPr>
              <a:t>mostly because their tanks were too large, or the nicotine levels were too high.  </a:t>
            </a:r>
            <a:r>
              <a:rPr lang="en-GB" sz="2000">
                <a:solidFill>
                  <a:srgbClr val="000000"/>
                </a:solidFill>
                <a:latin typeface="Segoe UI"/>
                <a:cs typeface="Segoe UI"/>
              </a:rPr>
              <a:t>Others contained THC, Spice and/or other dangerous chemicals. </a:t>
            </a:r>
            <a:endParaRPr lang="en-US" sz="2000">
              <a:latin typeface="Segoe UI" panose="020B0502040204020203" pitchFamily="34" charset="0"/>
              <a:cs typeface="Segoe UI" panose="020B0502040204020203" pitchFamily="34" charset="0"/>
            </a:endParaRPr>
          </a:p>
        </p:txBody>
      </p:sp>
      <p:pic>
        <p:nvPicPr>
          <p:cNvPr id="11" name="Picture 10" descr="Blue and white logo with text&#10;&#10;AI-generated content may be incorrect.">
            <a:extLst>
              <a:ext uri="{FF2B5EF4-FFF2-40B4-BE49-F238E27FC236}">
                <a16:creationId xmlns:a16="http://schemas.microsoft.com/office/drawing/2014/main" id="{A65C79CE-E153-7978-16A3-D5E0003DFD14}"/>
              </a:ext>
            </a:extLst>
          </p:cNvPr>
          <p:cNvPicPr>
            <a:picLocks noChangeAspect="1"/>
          </p:cNvPicPr>
          <p:nvPr/>
        </p:nvPicPr>
        <p:blipFill>
          <a:blip r:embed="rId3"/>
          <a:stretch>
            <a:fillRect/>
          </a:stretch>
        </p:blipFill>
        <p:spPr>
          <a:xfrm>
            <a:off x="10962508" y="255094"/>
            <a:ext cx="971550" cy="714375"/>
          </a:xfrm>
          <a:prstGeom prst="rect">
            <a:avLst/>
          </a:prstGeom>
        </p:spPr>
      </p:pic>
      <p:pic>
        <p:nvPicPr>
          <p:cNvPr id="7" name="Picture 2" descr="A group of colorful electronic devices&#10;&#10;Description automatically generated">
            <a:extLst>
              <a:ext uri="{FF2B5EF4-FFF2-40B4-BE49-F238E27FC236}">
                <a16:creationId xmlns:a16="http://schemas.microsoft.com/office/drawing/2014/main" id="{C9E60114-1356-2EEB-7D1B-1882F36647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7564" y="1568312"/>
            <a:ext cx="3046955" cy="2543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olorful rectangular sign with black text&#10;&#10;AI-generated content may be incorrect.">
            <a:extLst>
              <a:ext uri="{FF2B5EF4-FFF2-40B4-BE49-F238E27FC236}">
                <a16:creationId xmlns:a16="http://schemas.microsoft.com/office/drawing/2014/main" id="{A231288B-9589-D1F6-1767-90F4A3BB47DA}"/>
              </a:ext>
            </a:extLst>
          </p:cNvPr>
          <p:cNvPicPr>
            <a:picLocks noChangeAspect="1"/>
          </p:cNvPicPr>
          <p:nvPr/>
        </p:nvPicPr>
        <p:blipFill>
          <a:blip r:embed="rId5"/>
          <a:stretch>
            <a:fillRect/>
          </a:stretch>
        </p:blipFill>
        <p:spPr>
          <a:xfrm>
            <a:off x="172307" y="149786"/>
            <a:ext cx="1399020" cy="976745"/>
          </a:xfrm>
          <a:prstGeom prst="rect">
            <a:avLst/>
          </a:prstGeom>
        </p:spPr>
      </p:pic>
    </p:spTree>
    <p:extLst>
      <p:ext uri="{BB962C8B-B14F-4D97-AF65-F5344CB8AC3E}">
        <p14:creationId xmlns:p14="http://schemas.microsoft.com/office/powerpoint/2010/main" val="94139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5BE68-16E3-A55F-FA1C-64051053822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4F8EFD30-956D-301B-FD9D-395E8AA4259F}"/>
              </a:ext>
            </a:extLst>
          </p:cNvPr>
          <p:cNvSpPr txBox="1">
            <a:spLocks/>
          </p:cNvSpPr>
          <p:nvPr/>
        </p:nvSpPr>
        <p:spPr>
          <a:xfrm>
            <a:off x="0" y="0"/>
            <a:ext cx="12192000" cy="104502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Insights </a:t>
            </a:r>
          </a:p>
        </p:txBody>
      </p:sp>
      <p:sp>
        <p:nvSpPr>
          <p:cNvPr id="16" name="TextBox 15">
            <a:extLst>
              <a:ext uri="{FF2B5EF4-FFF2-40B4-BE49-F238E27FC236}">
                <a16:creationId xmlns:a16="http://schemas.microsoft.com/office/drawing/2014/main" id="{EF1ADA1F-D433-847F-A64F-78F71927B397}"/>
              </a:ext>
            </a:extLst>
          </p:cNvPr>
          <p:cNvSpPr txBox="1"/>
          <p:nvPr/>
        </p:nvSpPr>
        <p:spPr>
          <a:xfrm>
            <a:off x="3803792" y="1715947"/>
            <a:ext cx="8029458" cy="769441"/>
          </a:xfrm>
          <a:prstGeom prst="rect">
            <a:avLst/>
          </a:prstGeom>
          <a:noFill/>
        </p:spPr>
        <p:txBody>
          <a:bodyPr wrap="square" lIns="91440" tIns="45720" rIns="91440" bIns="45720" anchor="t">
            <a:spAutoFit/>
          </a:bodyPr>
          <a:lstStyle/>
          <a:p>
            <a:r>
              <a:rPr lang="en-US" sz="2400" b="1" i="0">
                <a:effectLst/>
                <a:latin typeface="Segoe UI"/>
                <a:cs typeface="Segoe UI"/>
              </a:rPr>
              <a:t>What % of vapes sold ar</a:t>
            </a:r>
            <a:r>
              <a:rPr lang="en-US" sz="2400" b="1">
                <a:latin typeface="Segoe UI"/>
                <a:cs typeface="Segoe UI"/>
              </a:rPr>
              <a:t>e fake/unregulated?</a:t>
            </a:r>
            <a:endParaRPr lang="en-US" sz="2400" b="1" i="0">
              <a:effectLst/>
              <a:latin typeface="Segoe UI"/>
              <a:cs typeface="Segoe UI"/>
            </a:endParaRPr>
          </a:p>
          <a:p>
            <a:pPr algn="l"/>
            <a:endParaRPr lang="en-US" sz="2000" b="0" i="0">
              <a:effectLst/>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CF9EC05F-B6FB-E904-161A-C9C81A2F32FD}"/>
              </a:ext>
            </a:extLst>
          </p:cNvPr>
          <p:cNvSpPr txBox="1"/>
          <p:nvPr/>
        </p:nvSpPr>
        <p:spPr>
          <a:xfrm>
            <a:off x="273388" y="5183973"/>
            <a:ext cx="11003336" cy="1015663"/>
          </a:xfrm>
          <a:prstGeom prst="rect">
            <a:avLst/>
          </a:prstGeom>
          <a:noFill/>
        </p:spPr>
        <p:txBody>
          <a:bodyPr wrap="square" lIns="91440" tIns="45720" rIns="91440" bIns="45720" anchor="t">
            <a:spAutoFit/>
          </a:bodyPr>
          <a:lstStyle/>
          <a:p>
            <a:pPr algn="just"/>
            <a:r>
              <a:rPr lang="en-GB" sz="2000">
                <a:latin typeface="Segoe UI"/>
                <a:cs typeface="Segoe UI"/>
              </a:rPr>
              <a:t>Some vapes labelled as "0% Nicotine" were seized and tested by Glasgow Trading Standards.  Tests revealed that these vapes did contain nicotine. The packaging had been altered, with original labelling covered by "0% Nicotine" stickers.</a:t>
            </a:r>
            <a:endParaRPr lang="en-US" sz="2000">
              <a:latin typeface="Segoe UI" panose="020B0502040204020203" pitchFamily="34" charset="0"/>
              <a:cs typeface="Segoe UI" panose="020B0502040204020203" pitchFamily="34" charset="0"/>
            </a:endParaRPr>
          </a:p>
        </p:txBody>
      </p:sp>
      <p:pic>
        <p:nvPicPr>
          <p:cNvPr id="3074" name="Picture 2" descr="A creative and whimsical image of several vaping devices (e-cigarettes) arranged inside a miniature shopping trolley. The devices are colorful and varied, showcasing different designs and sizes. The shopping trolley is metallic with small red accents, placed on a plain white background for emphasis. The image has a modern and clean look, symbolizing the accessibility and commercialization of vaping products.">
            <a:extLst>
              <a:ext uri="{FF2B5EF4-FFF2-40B4-BE49-F238E27FC236}">
                <a16:creationId xmlns:a16="http://schemas.microsoft.com/office/drawing/2014/main" id="{75C4F6AC-F3F2-AF19-E265-1EC7D344A9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5" y="1051426"/>
            <a:ext cx="3431368" cy="34479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97B3CD-002B-1F8B-C033-2780CFCEB9F7}"/>
              </a:ext>
            </a:extLst>
          </p:cNvPr>
          <p:cNvSpPr txBox="1"/>
          <p:nvPr/>
        </p:nvSpPr>
        <p:spPr>
          <a:xfrm>
            <a:off x="5773900" y="2850487"/>
            <a:ext cx="6162260" cy="1708160"/>
          </a:xfrm>
          <a:prstGeom prst="rect">
            <a:avLst/>
          </a:prstGeom>
          <a:noFill/>
        </p:spPr>
        <p:txBody>
          <a:bodyPr wrap="square" lIns="91440" tIns="45720" rIns="91440" bIns="45720" anchor="t">
            <a:spAutoFit/>
          </a:bodyPr>
          <a:lstStyle/>
          <a:p>
            <a:pPr marL="457200" indent="-457200" algn="l">
              <a:spcBef>
                <a:spcPts val="1000"/>
              </a:spcBef>
              <a:buAutoNum type="alphaUcPeriod"/>
            </a:pPr>
            <a:r>
              <a:rPr lang="en-GB" sz="2000">
                <a:solidFill>
                  <a:srgbClr val="000000"/>
                </a:solidFill>
                <a:latin typeface="Segoe UI"/>
                <a:cs typeface="Segoe UI"/>
              </a:rPr>
              <a:t>25%</a:t>
            </a:r>
            <a:endParaRPr lang="en-US">
              <a:latin typeface="Segoe UI"/>
              <a:cs typeface="Segoe UI"/>
            </a:endParaRPr>
          </a:p>
          <a:p>
            <a:pPr marL="457200" indent="-457200" algn="l">
              <a:spcBef>
                <a:spcPts val="1000"/>
              </a:spcBef>
              <a:buAutoNum type="alphaUcPeriod"/>
            </a:pPr>
            <a:r>
              <a:rPr lang="en-GB" sz="2000" b="0" i="0" u="none" strike="noStrike">
                <a:solidFill>
                  <a:srgbClr val="000000"/>
                </a:solidFill>
                <a:effectLst/>
                <a:latin typeface="Segoe UI"/>
                <a:cs typeface="Segoe UI"/>
              </a:rPr>
              <a:t>12%</a:t>
            </a:r>
          </a:p>
          <a:p>
            <a:pPr marL="457200" indent="-457200" algn="l">
              <a:spcBef>
                <a:spcPts val="1000"/>
              </a:spcBef>
              <a:buAutoNum type="alphaUcPeriod"/>
            </a:pPr>
            <a:r>
              <a:rPr lang="en-GB" sz="2000" b="0" i="0" u="none" strike="noStrike">
                <a:solidFill>
                  <a:srgbClr val="000000"/>
                </a:solidFill>
                <a:effectLst/>
                <a:latin typeface="Segoe UI"/>
                <a:cs typeface="Segoe UI"/>
              </a:rPr>
              <a:t>33%</a:t>
            </a:r>
          </a:p>
          <a:p>
            <a:pPr marL="457200" indent="-457200">
              <a:spcBef>
                <a:spcPts val="1000"/>
              </a:spcBef>
              <a:buAutoNum type="alphaUcPeriod"/>
            </a:pPr>
            <a:r>
              <a:rPr lang="en-GB" sz="2000" b="0" i="0" u="none" strike="noStrike">
                <a:solidFill>
                  <a:srgbClr val="000000"/>
                </a:solidFill>
                <a:effectLst/>
                <a:latin typeface="Segoe UI"/>
                <a:cs typeface="Segoe UI"/>
              </a:rPr>
              <a:t>2%</a:t>
            </a:r>
          </a:p>
        </p:txBody>
      </p:sp>
      <p:sp>
        <p:nvSpPr>
          <p:cNvPr id="4" name="Right Arrow 8">
            <a:extLst>
              <a:ext uri="{FF2B5EF4-FFF2-40B4-BE49-F238E27FC236}">
                <a16:creationId xmlns:a16="http://schemas.microsoft.com/office/drawing/2014/main" id="{5798B1F4-948B-23E2-4932-D427453A6620}"/>
              </a:ext>
            </a:extLst>
          </p:cNvPr>
          <p:cNvSpPr/>
          <p:nvPr/>
        </p:nvSpPr>
        <p:spPr>
          <a:xfrm>
            <a:off x="3899868" y="3704567"/>
            <a:ext cx="1777956" cy="3290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rectangular sign with black text&#10;&#10;AI-generated content may be incorrect.">
            <a:extLst>
              <a:ext uri="{FF2B5EF4-FFF2-40B4-BE49-F238E27FC236}">
                <a16:creationId xmlns:a16="http://schemas.microsoft.com/office/drawing/2014/main" id="{84F73503-90F2-8272-07F2-C0F44FEF056A}"/>
              </a:ext>
            </a:extLst>
          </p:cNvPr>
          <p:cNvPicPr>
            <a:picLocks noChangeAspect="1"/>
          </p:cNvPicPr>
          <p:nvPr/>
        </p:nvPicPr>
        <p:blipFill>
          <a:blip r:embed="rId4"/>
          <a:stretch>
            <a:fillRect/>
          </a:stretch>
        </p:blipFill>
        <p:spPr>
          <a:xfrm>
            <a:off x="265495" y="134116"/>
            <a:ext cx="1133475" cy="838200"/>
          </a:xfrm>
          <a:prstGeom prst="rect">
            <a:avLst/>
          </a:prstGeom>
        </p:spPr>
      </p:pic>
      <p:pic>
        <p:nvPicPr>
          <p:cNvPr id="10" name="Picture 9" descr="Blue and white logo with text&#10;&#10;AI-generated content may be incorrect.">
            <a:extLst>
              <a:ext uri="{FF2B5EF4-FFF2-40B4-BE49-F238E27FC236}">
                <a16:creationId xmlns:a16="http://schemas.microsoft.com/office/drawing/2014/main" id="{C3C8A1E0-5D33-B69D-99BC-8752C01F66FA}"/>
              </a:ext>
            </a:extLst>
          </p:cNvPr>
          <p:cNvPicPr>
            <a:picLocks noChangeAspect="1"/>
          </p:cNvPicPr>
          <p:nvPr/>
        </p:nvPicPr>
        <p:blipFill>
          <a:blip r:embed="rId5"/>
          <a:stretch>
            <a:fillRect/>
          </a:stretch>
        </p:blipFill>
        <p:spPr>
          <a:xfrm>
            <a:off x="10962508" y="255094"/>
            <a:ext cx="971550" cy="714375"/>
          </a:xfrm>
          <a:prstGeom prst="rect">
            <a:avLst/>
          </a:prstGeom>
        </p:spPr>
      </p:pic>
    </p:spTree>
    <p:extLst>
      <p:ext uri="{BB962C8B-B14F-4D97-AF65-F5344CB8AC3E}">
        <p14:creationId xmlns:p14="http://schemas.microsoft.com/office/powerpoint/2010/main" val="47506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95B06-5276-F56A-CC04-DF4398A391C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7D6A1D-06CF-4B24-1DD3-C657C2E00F9A}"/>
              </a:ext>
            </a:extLst>
          </p:cNvPr>
          <p:cNvSpPr txBox="1">
            <a:spLocks/>
          </p:cNvSpPr>
          <p:nvPr/>
        </p:nvSpPr>
        <p:spPr>
          <a:xfrm>
            <a:off x="0" y="0"/>
            <a:ext cx="12192000" cy="104502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Vapes and Social Media </a:t>
            </a:r>
          </a:p>
        </p:txBody>
      </p:sp>
      <p:sp>
        <p:nvSpPr>
          <p:cNvPr id="3" name="TextBox 2">
            <a:extLst>
              <a:ext uri="{FF2B5EF4-FFF2-40B4-BE49-F238E27FC236}">
                <a16:creationId xmlns:a16="http://schemas.microsoft.com/office/drawing/2014/main" id="{B4EB7CC9-8136-2772-5B83-09B6D4B6649E}"/>
              </a:ext>
            </a:extLst>
          </p:cNvPr>
          <p:cNvSpPr txBox="1"/>
          <p:nvPr/>
        </p:nvSpPr>
        <p:spPr>
          <a:xfrm>
            <a:off x="7837794" y="5152472"/>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D5B3A297-6835-8E66-E2DC-79B88CFCED46}"/>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D5B3A297-6835-8E66-E2DC-79B88CFCED46}"/>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C2B2C09E-E7B4-C2CA-B427-F34BD744F688}"/>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C2B2C09E-E7B4-C2CA-B427-F34BD744F688}"/>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17BD417A-4362-B551-06B1-BE763041528C}"/>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17BD417A-4362-B551-06B1-BE763041528C}"/>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D7C727E6-6092-A956-5FC2-A17154DE3FC3}"/>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D7C727E6-6092-A956-5FC2-A17154DE3FC3}"/>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A36F6481-5FBF-A7E5-F983-C2DDB062A4BE}"/>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A36F6481-5FBF-A7E5-F983-C2DDB062A4BE}"/>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B92009B6-1FFA-7B28-8670-D0ECF00B0160}"/>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B92009B6-1FFA-7B28-8670-D0ECF00B0160}"/>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C7B12C41-594A-40E4-74D4-95FFEE1FD2F4}"/>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C7B12C41-594A-40E4-74D4-95FFEE1FD2F4}"/>
                  </a:ext>
                </a:extLst>
              </p:cNvPr>
              <p:cNvPicPr/>
              <p:nvPr/>
            </p:nvPicPr>
            <p:blipFill>
              <a:blip r:embed="rId8"/>
              <a:stretch>
                <a:fillRect/>
              </a:stretch>
            </p:blipFill>
            <p:spPr>
              <a:xfrm>
                <a:off x="3982026" y="1993036"/>
                <a:ext cx="126000" cy="126000"/>
              </a:xfrm>
              <a:prstGeom prst="rect">
                <a:avLst/>
              </a:prstGeom>
            </p:spPr>
          </p:pic>
        </mc:Fallback>
      </mc:AlternateContent>
      <p:sp>
        <p:nvSpPr>
          <p:cNvPr id="10" name="TextBox 9">
            <a:extLst>
              <a:ext uri="{FF2B5EF4-FFF2-40B4-BE49-F238E27FC236}">
                <a16:creationId xmlns:a16="http://schemas.microsoft.com/office/drawing/2014/main" id="{EC891E40-AAAE-7EA8-CF61-1C06303F88CE}"/>
              </a:ext>
            </a:extLst>
          </p:cNvPr>
          <p:cNvSpPr txBox="1"/>
          <p:nvPr/>
        </p:nvSpPr>
        <p:spPr>
          <a:xfrm>
            <a:off x="0" y="1311210"/>
            <a:ext cx="12192000" cy="1938992"/>
          </a:xfrm>
          <a:prstGeom prst="rect">
            <a:avLst/>
          </a:prstGeom>
          <a:noFill/>
        </p:spPr>
        <p:txBody>
          <a:bodyPr wrap="square">
            <a:spAutoFit/>
          </a:bodyPr>
          <a:lstStyle/>
          <a:p>
            <a:pPr algn="ctr"/>
            <a:r>
              <a:rPr lang="en-GB" sz="2400" b="1">
                <a:effectLst/>
                <a:latin typeface="Segoe UI" panose="020B0502040204020203" pitchFamily="34" charset="0"/>
                <a:cs typeface="Segoe UI" panose="020B0502040204020203" pitchFamily="34" charset="0"/>
              </a:rPr>
              <a:t>Have you seen adverts for Vapes on </a:t>
            </a:r>
            <a:r>
              <a:rPr lang="en-GB" sz="2400" b="1">
                <a:latin typeface="Segoe UI" panose="020B0502040204020203" pitchFamily="34" charset="0"/>
                <a:cs typeface="Segoe UI" panose="020B0502040204020203" pitchFamily="34" charset="0"/>
              </a:rPr>
              <a:t>social media?  </a:t>
            </a:r>
          </a:p>
          <a:p>
            <a:pPr algn="ctr"/>
            <a:endParaRPr lang="en-GB" sz="2400">
              <a:effectLst/>
              <a:latin typeface="Segoe UI" panose="020B0502040204020203" pitchFamily="34" charset="0"/>
              <a:cs typeface="Segoe UI" panose="020B0502040204020203" pitchFamily="34" charset="0"/>
            </a:endParaRPr>
          </a:p>
          <a:p>
            <a:pPr algn="ctr"/>
            <a:endParaRPr lang="en-GB" sz="2400">
              <a:latin typeface="Segoe UI" panose="020B0502040204020203" pitchFamily="34" charset="0"/>
              <a:cs typeface="Segoe UI" panose="020B0502040204020203" pitchFamily="34" charset="0"/>
            </a:endParaRPr>
          </a:p>
          <a:p>
            <a:pPr algn="ctr"/>
            <a:endParaRPr lang="en-GB" sz="2400">
              <a:effectLst/>
              <a:latin typeface="Segoe UI" panose="020B0502040204020203" pitchFamily="34" charset="0"/>
              <a:cs typeface="Segoe UI" panose="020B0502040204020203" pitchFamily="34" charset="0"/>
            </a:endParaRPr>
          </a:p>
          <a:p>
            <a:pPr algn="ctr"/>
            <a:r>
              <a:rPr lang="en-GB" sz="2400">
                <a:effectLst/>
                <a:latin typeface="Segoe UI" panose="020B0502040204020203" pitchFamily="34" charset="0"/>
                <a:cs typeface="Segoe UI" panose="020B0502040204020203" pitchFamily="34" charset="0"/>
              </a:rPr>
              <a:t> </a:t>
            </a:r>
          </a:p>
        </p:txBody>
      </p:sp>
      <p:sp>
        <p:nvSpPr>
          <p:cNvPr id="12" name="TextBox 11">
            <a:extLst>
              <a:ext uri="{FF2B5EF4-FFF2-40B4-BE49-F238E27FC236}">
                <a16:creationId xmlns:a16="http://schemas.microsoft.com/office/drawing/2014/main" id="{46D1C186-2709-724A-36FE-0B0ADAB64532}"/>
              </a:ext>
            </a:extLst>
          </p:cNvPr>
          <p:cNvSpPr txBox="1"/>
          <p:nvPr/>
        </p:nvSpPr>
        <p:spPr>
          <a:xfrm>
            <a:off x="1447407" y="6067393"/>
            <a:ext cx="9233376" cy="1569660"/>
          </a:xfrm>
          <a:prstGeom prst="rect">
            <a:avLst/>
          </a:prstGeom>
          <a:noFill/>
        </p:spPr>
        <p:txBody>
          <a:bodyPr wrap="square" lIns="91440" tIns="45720" rIns="91440" bIns="45720" anchor="t">
            <a:spAutoFit/>
          </a:bodyPr>
          <a:lstStyle/>
          <a:p>
            <a:pPr algn="ctr"/>
            <a:r>
              <a:rPr lang="en-US" sz="2400" b="1">
                <a:latin typeface="Segoe UI"/>
                <a:cs typeface="Segoe UI"/>
              </a:rPr>
              <a:t>Anything missing? </a:t>
            </a:r>
          </a:p>
          <a:p>
            <a:pPr algn="ctr"/>
            <a:endParaRPr lang="en-US">
              <a:latin typeface="Segoe UI" panose="020B0502040204020203" pitchFamily="34" charset="0"/>
              <a:cs typeface="Segoe UI" panose="020B0502040204020203" pitchFamily="34" charset="0"/>
            </a:endParaRPr>
          </a:p>
          <a:p>
            <a:pPr algn="ctr"/>
            <a:endParaRPr lang="en-US">
              <a:latin typeface="Segoe UI" panose="020B0502040204020203" pitchFamily="34" charset="0"/>
              <a:cs typeface="Segoe UI" panose="020B0502040204020203" pitchFamily="34" charset="0"/>
            </a:endParaRPr>
          </a:p>
          <a:p>
            <a:pPr algn="ctr"/>
            <a:endParaRPr lang="en-US">
              <a:latin typeface="Segoe UI" panose="020B0502040204020203" pitchFamily="34" charset="0"/>
              <a:cs typeface="Segoe UI" panose="020B0502040204020203" pitchFamily="34" charset="0"/>
            </a:endParaRPr>
          </a:p>
          <a:p>
            <a:pPr algn="ctr"/>
            <a:endParaRPr lang="en-US">
              <a:latin typeface="Segoe UI" panose="020B0502040204020203" pitchFamily="34" charset="0"/>
              <a:cs typeface="Segoe UI" panose="020B0502040204020203" pitchFamily="34" charset="0"/>
            </a:endParaRPr>
          </a:p>
        </p:txBody>
      </p:sp>
      <p:pic>
        <p:nvPicPr>
          <p:cNvPr id="15" name="Picture 14" descr="A red and white play button&#10;&#10;AI-generated content may be incorrect.">
            <a:extLst>
              <a:ext uri="{FF2B5EF4-FFF2-40B4-BE49-F238E27FC236}">
                <a16:creationId xmlns:a16="http://schemas.microsoft.com/office/drawing/2014/main" id="{5D43CD3F-AA8F-E340-21A1-7ADAFBCB731C}"/>
              </a:ext>
            </a:extLst>
          </p:cNvPr>
          <p:cNvPicPr>
            <a:picLocks noChangeAspect="1"/>
          </p:cNvPicPr>
          <p:nvPr/>
        </p:nvPicPr>
        <p:blipFill>
          <a:blip r:embed="rId15"/>
          <a:stretch>
            <a:fillRect/>
          </a:stretch>
        </p:blipFill>
        <p:spPr>
          <a:xfrm>
            <a:off x="1191418" y="2003781"/>
            <a:ext cx="1503349" cy="1269716"/>
          </a:xfrm>
          <a:prstGeom prst="rect">
            <a:avLst/>
          </a:prstGeom>
          <a:ln>
            <a:solidFill>
              <a:schemeClr val="bg1"/>
            </a:solidFill>
          </a:ln>
        </p:spPr>
      </p:pic>
      <p:sp>
        <p:nvSpPr>
          <p:cNvPr id="17" name="TextBox 16">
            <a:extLst>
              <a:ext uri="{FF2B5EF4-FFF2-40B4-BE49-F238E27FC236}">
                <a16:creationId xmlns:a16="http://schemas.microsoft.com/office/drawing/2014/main" id="{5DA99B08-0120-BBE8-FCAA-86017D7E245E}"/>
              </a:ext>
            </a:extLst>
          </p:cNvPr>
          <p:cNvSpPr txBox="1"/>
          <p:nvPr/>
        </p:nvSpPr>
        <p:spPr>
          <a:xfrm>
            <a:off x="5960020" y="3480990"/>
            <a:ext cx="1087873"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TikTok</a:t>
            </a:r>
          </a:p>
        </p:txBody>
      </p:sp>
      <p:sp>
        <p:nvSpPr>
          <p:cNvPr id="23" name="TextBox 22">
            <a:extLst>
              <a:ext uri="{FF2B5EF4-FFF2-40B4-BE49-F238E27FC236}">
                <a16:creationId xmlns:a16="http://schemas.microsoft.com/office/drawing/2014/main" id="{98006B98-6205-DEE6-E05C-C85D4D721501}"/>
              </a:ext>
            </a:extLst>
          </p:cNvPr>
          <p:cNvSpPr txBox="1"/>
          <p:nvPr/>
        </p:nvSpPr>
        <p:spPr>
          <a:xfrm>
            <a:off x="1381878" y="3381134"/>
            <a:ext cx="1699840"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YouTube</a:t>
            </a:r>
          </a:p>
        </p:txBody>
      </p:sp>
      <p:sp>
        <p:nvSpPr>
          <p:cNvPr id="29" name="TextBox 28">
            <a:extLst>
              <a:ext uri="{FF2B5EF4-FFF2-40B4-BE49-F238E27FC236}">
                <a16:creationId xmlns:a16="http://schemas.microsoft.com/office/drawing/2014/main" id="{B232A4C8-AA48-4041-E8E8-E3A3049C2B1D}"/>
              </a:ext>
            </a:extLst>
          </p:cNvPr>
          <p:cNvSpPr txBox="1"/>
          <p:nvPr/>
        </p:nvSpPr>
        <p:spPr>
          <a:xfrm>
            <a:off x="3571747" y="3425308"/>
            <a:ext cx="1194012"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Telegram</a:t>
            </a:r>
          </a:p>
        </p:txBody>
      </p:sp>
      <p:pic>
        <p:nvPicPr>
          <p:cNvPr id="1026" name="Picture 2" descr="TikTok For Business">
            <a:extLst>
              <a:ext uri="{FF2B5EF4-FFF2-40B4-BE49-F238E27FC236}">
                <a16:creationId xmlns:a16="http://schemas.microsoft.com/office/drawing/2014/main" id="{6E7188E9-88E5-22B6-0D8B-841A2DD5D540}"/>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5846718" y="2078556"/>
            <a:ext cx="1269717" cy="126971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Instagram launches a new logo - a 'simpler camera' - BBC News">
            <a:extLst>
              <a:ext uri="{FF2B5EF4-FFF2-40B4-BE49-F238E27FC236}">
                <a16:creationId xmlns:a16="http://schemas.microsoft.com/office/drawing/2014/main" id="{4647BDFF-1DF0-4394-FA25-81F4EBABF2D8}"/>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7193258" y="1981588"/>
            <a:ext cx="2486588" cy="139870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CF1F0E5-E7FA-AD2F-FEAD-8BF51EA25907}"/>
              </a:ext>
            </a:extLst>
          </p:cNvPr>
          <p:cNvSpPr txBox="1"/>
          <p:nvPr/>
        </p:nvSpPr>
        <p:spPr>
          <a:xfrm>
            <a:off x="7837794" y="3477707"/>
            <a:ext cx="1665743"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Instagram</a:t>
            </a:r>
          </a:p>
        </p:txBody>
      </p:sp>
      <p:pic>
        <p:nvPicPr>
          <p:cNvPr id="1030" name="Picture 6" descr="What the Snapchat logo means and how it ...">
            <a:extLst>
              <a:ext uri="{FF2B5EF4-FFF2-40B4-BE49-F238E27FC236}">
                <a16:creationId xmlns:a16="http://schemas.microsoft.com/office/drawing/2014/main" id="{0BEAE37D-1EEF-6CC1-389F-831BD20B4152}"/>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9680873" y="2052842"/>
            <a:ext cx="1252935" cy="125293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6A956C6-B6D0-2B5B-58E2-06BC3D8D6BB5}"/>
              </a:ext>
            </a:extLst>
          </p:cNvPr>
          <p:cNvSpPr txBox="1"/>
          <p:nvPr/>
        </p:nvSpPr>
        <p:spPr>
          <a:xfrm>
            <a:off x="9850673" y="3477992"/>
            <a:ext cx="1664663"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Snapchat</a:t>
            </a:r>
          </a:p>
        </p:txBody>
      </p:sp>
      <p:pic>
        <p:nvPicPr>
          <p:cNvPr id="1032" name="Picture 8" descr="x.com Logo Twitter Rebranding ...">
            <a:extLst>
              <a:ext uri="{FF2B5EF4-FFF2-40B4-BE49-F238E27FC236}">
                <a16:creationId xmlns:a16="http://schemas.microsoft.com/office/drawing/2014/main" id="{60544D2C-93FE-683F-337F-850229EC5BAB}"/>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241054" y="4145960"/>
            <a:ext cx="1397771" cy="13977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57BE361-1B42-69A8-FE27-50D606CC611E}"/>
              </a:ext>
            </a:extLst>
          </p:cNvPr>
          <p:cNvSpPr txBox="1"/>
          <p:nvPr/>
        </p:nvSpPr>
        <p:spPr>
          <a:xfrm>
            <a:off x="1322139" y="5524703"/>
            <a:ext cx="1397771"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X (Twitter)</a:t>
            </a:r>
          </a:p>
        </p:txBody>
      </p:sp>
      <p:pic>
        <p:nvPicPr>
          <p:cNvPr id="1034" name="Picture 10" descr="Facebook Logo Transparent PNGs for Free ...">
            <a:extLst>
              <a:ext uri="{FF2B5EF4-FFF2-40B4-BE49-F238E27FC236}">
                <a16:creationId xmlns:a16="http://schemas.microsoft.com/office/drawing/2014/main" id="{F993EA10-E3D1-1955-DF5C-1C031874B946}"/>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324040" y="3961294"/>
            <a:ext cx="1585496" cy="15854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6F99A81-02BA-8815-88FF-7B599D855130}"/>
              </a:ext>
            </a:extLst>
          </p:cNvPr>
          <p:cNvSpPr txBox="1"/>
          <p:nvPr/>
        </p:nvSpPr>
        <p:spPr>
          <a:xfrm>
            <a:off x="3494443" y="5525348"/>
            <a:ext cx="1271452"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Facebook</a:t>
            </a:r>
          </a:p>
        </p:txBody>
      </p:sp>
      <p:pic>
        <p:nvPicPr>
          <p:cNvPr id="1038" name="Picture 14" descr="recommendation for the new Discord logo ...">
            <a:extLst>
              <a:ext uri="{FF2B5EF4-FFF2-40B4-BE49-F238E27FC236}">
                <a16:creationId xmlns:a16="http://schemas.microsoft.com/office/drawing/2014/main" id="{F6F8D4B3-0D4F-302B-3794-DD71C93643C9}"/>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5794958" y="4145960"/>
            <a:ext cx="1252935" cy="125293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6DD4B4B7-031F-2541-08FB-66CD990A8E50}"/>
              </a:ext>
            </a:extLst>
          </p:cNvPr>
          <p:cNvSpPr txBox="1"/>
          <p:nvPr/>
        </p:nvSpPr>
        <p:spPr>
          <a:xfrm>
            <a:off x="5845850" y="5549930"/>
            <a:ext cx="1162194"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  Discord </a:t>
            </a:r>
          </a:p>
        </p:txBody>
      </p:sp>
      <p:pic>
        <p:nvPicPr>
          <p:cNvPr id="1040" name="Picture 16" descr="Twitch logo, Twitch icon, Twitch symbol ...">
            <a:extLst>
              <a:ext uri="{FF2B5EF4-FFF2-40B4-BE49-F238E27FC236}">
                <a16:creationId xmlns:a16="http://schemas.microsoft.com/office/drawing/2014/main" id="{DA8BA9CF-E190-3F95-3193-C0FCAC4A280C}"/>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l="16260" t="13675" r="14760" b="13807"/>
          <a:stretch/>
        </p:blipFill>
        <p:spPr bwMode="auto">
          <a:xfrm>
            <a:off x="7812741" y="4050271"/>
            <a:ext cx="1371729" cy="140604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99BF93BC-650C-2747-E106-6317F01C1522}"/>
              </a:ext>
            </a:extLst>
          </p:cNvPr>
          <p:cNvSpPr txBox="1"/>
          <p:nvPr/>
        </p:nvSpPr>
        <p:spPr>
          <a:xfrm>
            <a:off x="8076879" y="5557729"/>
            <a:ext cx="1110898"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   Twitch</a:t>
            </a:r>
          </a:p>
        </p:txBody>
      </p:sp>
      <p:pic>
        <p:nvPicPr>
          <p:cNvPr id="1044" name="Picture 20" descr="Logo, google, g icon - Free download on ...">
            <a:extLst>
              <a:ext uri="{FF2B5EF4-FFF2-40B4-BE49-F238E27FC236}">
                <a16:creationId xmlns:a16="http://schemas.microsoft.com/office/drawing/2014/main" id="{0B59060C-9AB3-57F7-5149-3559108C2613}"/>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9426246" y="3872548"/>
            <a:ext cx="1585495" cy="158549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9E5A5BD6-24D3-BB0A-8007-151ADA40BC16}"/>
              </a:ext>
            </a:extLst>
          </p:cNvPr>
          <p:cNvSpPr txBox="1"/>
          <p:nvPr/>
        </p:nvSpPr>
        <p:spPr>
          <a:xfrm>
            <a:off x="9741786" y="5522838"/>
            <a:ext cx="1194012" cy="369332"/>
          </a:xfrm>
          <a:prstGeom prst="rect">
            <a:avLst/>
          </a:prstGeom>
          <a:noFill/>
        </p:spPr>
        <p:txBody>
          <a:bodyPr wrap="square" lIns="91440" tIns="45720" rIns="91440" bIns="45720" anchor="t">
            <a:spAutoFit/>
          </a:bodyPr>
          <a:lstStyle/>
          <a:p>
            <a:pPr algn="ctr"/>
            <a:r>
              <a:rPr lang="en-US">
                <a:latin typeface="Segoe UI" panose="020B0502040204020203" pitchFamily="34" charset="0"/>
                <a:cs typeface="Segoe UI" panose="020B0502040204020203" pitchFamily="34" charset="0"/>
              </a:rPr>
              <a:t>Google</a:t>
            </a:r>
          </a:p>
        </p:txBody>
      </p:sp>
      <p:pic>
        <p:nvPicPr>
          <p:cNvPr id="2050" name="Picture 2" descr="Telegram logo png, Telegram logo transparent png, Telegram ...">
            <a:extLst>
              <a:ext uri="{FF2B5EF4-FFF2-40B4-BE49-F238E27FC236}">
                <a16:creationId xmlns:a16="http://schemas.microsoft.com/office/drawing/2014/main" id="{AA735633-6FEA-8E10-FC08-414D4A79D1DA}"/>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3320712" y="1878924"/>
            <a:ext cx="1664663" cy="156674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Picture 4" descr="A colorful rectangular sign with black text&#10;&#10;AI-generated content may be incorrect.">
            <a:extLst>
              <a:ext uri="{FF2B5EF4-FFF2-40B4-BE49-F238E27FC236}">
                <a16:creationId xmlns:a16="http://schemas.microsoft.com/office/drawing/2014/main" id="{CD8195A8-28A8-8D44-E4C5-42A51F8916CA}"/>
              </a:ext>
            </a:extLst>
          </p:cNvPr>
          <p:cNvPicPr>
            <a:picLocks noChangeAspect="1"/>
          </p:cNvPicPr>
          <p:nvPr/>
        </p:nvPicPr>
        <p:blipFill>
          <a:blip r:embed="rId25"/>
          <a:stretch>
            <a:fillRect/>
          </a:stretch>
        </p:blipFill>
        <p:spPr>
          <a:xfrm>
            <a:off x="265495" y="134116"/>
            <a:ext cx="1133475" cy="838200"/>
          </a:xfrm>
          <a:prstGeom prst="rect">
            <a:avLst/>
          </a:prstGeom>
        </p:spPr>
      </p:pic>
      <p:pic>
        <p:nvPicPr>
          <p:cNvPr id="9" name="Picture 8" descr="Blue and white logo with text&#10;&#10;AI-generated content may be incorrect.">
            <a:extLst>
              <a:ext uri="{FF2B5EF4-FFF2-40B4-BE49-F238E27FC236}">
                <a16:creationId xmlns:a16="http://schemas.microsoft.com/office/drawing/2014/main" id="{D6606088-C09E-0891-FA76-04F51F2F57A3}"/>
              </a:ext>
            </a:extLst>
          </p:cNvPr>
          <p:cNvPicPr>
            <a:picLocks noChangeAspect="1"/>
          </p:cNvPicPr>
          <p:nvPr/>
        </p:nvPicPr>
        <p:blipFill>
          <a:blip r:embed="rId26"/>
          <a:stretch>
            <a:fillRect/>
          </a:stretch>
        </p:blipFill>
        <p:spPr>
          <a:xfrm>
            <a:off x="10962508" y="255094"/>
            <a:ext cx="971550" cy="714375"/>
          </a:xfrm>
          <a:prstGeom prst="rect">
            <a:avLst/>
          </a:prstGeom>
        </p:spPr>
      </p:pic>
    </p:spTree>
    <p:extLst>
      <p:ext uri="{BB962C8B-B14F-4D97-AF65-F5344CB8AC3E}">
        <p14:creationId xmlns:p14="http://schemas.microsoft.com/office/powerpoint/2010/main" val="177475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3" grpId="0"/>
      <p:bldP spid="29" grpId="0"/>
      <p:bldP spid="31" grpId="0"/>
      <p:bldP spid="33" grpId="0"/>
      <p:bldP spid="35" grpId="0"/>
      <p:bldP spid="37" grpId="0"/>
      <p:bldP spid="40" grpId="0"/>
      <p:bldP spid="42"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1194D-707C-7156-1B20-2686F94E9C8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BD04557-3BC6-0457-E10D-B3E31892DD17}"/>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Vapes and Social Media: </a:t>
            </a: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a:p>
            <a:pPr algn="ctr"/>
            <a:r>
              <a:rPr lang="en-US" sz="3200">
                <a:effectLst>
                  <a:outerShdw blurRad="50800" dist="38100" dir="2700000" algn="tl" rotWithShape="0">
                    <a:prstClr val="black">
                      <a:alpha val="40000"/>
                    </a:prstClr>
                  </a:outerShdw>
                </a:effectLst>
                <a:latin typeface="Segoe UI"/>
                <a:cs typeface="Segoe UI"/>
              </a:rPr>
              <a:t>What do you feel about it?</a:t>
            </a:r>
            <a:endParaRPr lang="en-US" sz="3200">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7E67B79F-1C3F-BBA2-967D-10D6601A0262}"/>
              </a:ext>
            </a:extLst>
          </p:cNvPr>
          <p:cNvSpPr txBox="1"/>
          <p:nvPr/>
        </p:nvSpPr>
        <p:spPr>
          <a:xfrm>
            <a:off x="7837794" y="5152472"/>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336D73D9-8FCF-0350-1D7D-891E1B024E77}"/>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336D73D9-8FCF-0350-1D7D-891E1B024E77}"/>
                  </a:ext>
                </a:extLst>
              </p:cNvPr>
              <p:cNvPicPr/>
              <p:nvPr/>
            </p:nvPicPr>
            <p:blipFill>
              <a:blip r:embed="rId5"/>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BDA95781-0235-FFC9-8DB0-8F8E0E1A9767}"/>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BDA95781-0235-FFC9-8DB0-8F8E0E1A9767}"/>
                  </a:ext>
                </a:extLst>
              </p:cNvPr>
              <p:cNvPicPr/>
              <p:nvPr/>
            </p:nvPicPr>
            <p:blipFill>
              <a:blip r:embed="rId7"/>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A97C1B03-364E-3DF2-26EB-7C90B3EAF15D}"/>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A97C1B03-364E-3DF2-26EB-7C90B3EAF15D}"/>
                  </a:ext>
                </a:extLst>
              </p:cNvPr>
              <p:cNvPicPr/>
              <p:nvPr/>
            </p:nvPicPr>
            <p:blipFill>
              <a:blip r:embed="rId9"/>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BBEAC0AF-65EF-81AA-214A-9132BCFD4477}"/>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BBEAC0AF-65EF-81AA-214A-9132BCFD4477}"/>
                  </a:ext>
                </a:extLst>
              </p:cNvPr>
              <p:cNvPicPr/>
              <p:nvPr/>
            </p:nvPicPr>
            <p:blipFill>
              <a:blip r:embed="rId9"/>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078B3A55-9F67-FBFF-2E4B-A9A4729560C5}"/>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078B3A55-9F67-FBFF-2E4B-A9A4729560C5}"/>
                  </a:ext>
                </a:extLst>
              </p:cNvPr>
              <p:cNvPicPr/>
              <p:nvPr/>
            </p:nvPicPr>
            <p:blipFill>
              <a:blip r:embed="rId12"/>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6C86EC8D-750D-B194-DBE3-450A33810643}"/>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6C86EC8D-750D-B194-DBE3-450A33810643}"/>
                  </a:ext>
                </a:extLst>
              </p:cNvPr>
              <p:cNvPicPr/>
              <p:nvPr/>
            </p:nvPicPr>
            <p:blipFill>
              <a:blip r:embed="rId14"/>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E8419708-A26F-316A-6E9F-362513419CC7}"/>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E8419708-A26F-316A-6E9F-362513419CC7}"/>
                  </a:ext>
                </a:extLst>
              </p:cNvPr>
              <p:cNvPicPr/>
              <p:nvPr/>
            </p:nvPicPr>
            <p:blipFill>
              <a:blip r:embed="rId9"/>
              <a:stretch>
                <a:fillRect/>
              </a:stretch>
            </p:blipFill>
            <p:spPr>
              <a:xfrm>
                <a:off x="3982026" y="1993036"/>
                <a:ext cx="126000" cy="126000"/>
              </a:xfrm>
              <a:prstGeom prst="rect">
                <a:avLst/>
              </a:prstGeom>
            </p:spPr>
          </p:pic>
        </mc:Fallback>
      </mc:AlternateContent>
      <p:sp>
        <p:nvSpPr>
          <p:cNvPr id="10" name="TextBox 9">
            <a:extLst>
              <a:ext uri="{FF2B5EF4-FFF2-40B4-BE49-F238E27FC236}">
                <a16:creationId xmlns:a16="http://schemas.microsoft.com/office/drawing/2014/main" id="{7E5BAE23-2E8B-4F4A-E601-533117C455FA}"/>
              </a:ext>
            </a:extLst>
          </p:cNvPr>
          <p:cNvSpPr txBox="1"/>
          <p:nvPr/>
        </p:nvSpPr>
        <p:spPr>
          <a:xfrm>
            <a:off x="0" y="1311210"/>
            <a:ext cx="9151190" cy="1323439"/>
          </a:xfrm>
          <a:prstGeom prst="rect">
            <a:avLst/>
          </a:prstGeom>
          <a:noFill/>
        </p:spPr>
        <p:txBody>
          <a:bodyPr wrap="square">
            <a:spAutoFit/>
          </a:bodyPr>
          <a:lstStyle/>
          <a:p>
            <a:pPr algn="ctr"/>
            <a:endParaRPr lang="en-GB" sz="2000">
              <a:effectLst/>
              <a:latin typeface="Segoe UI" panose="020B0502040204020203" pitchFamily="34" charset="0"/>
              <a:cs typeface="Segoe UI" panose="020B0502040204020203" pitchFamily="34" charset="0"/>
            </a:endParaRPr>
          </a:p>
          <a:p>
            <a:pPr algn="ctr"/>
            <a:endParaRPr lang="en-GB" sz="2000">
              <a:latin typeface="Segoe UI" panose="020B0502040204020203" pitchFamily="34" charset="0"/>
              <a:cs typeface="Segoe UI" panose="020B0502040204020203" pitchFamily="34" charset="0"/>
            </a:endParaRPr>
          </a:p>
          <a:p>
            <a:pPr algn="ctr"/>
            <a:endParaRPr lang="en-GB" sz="2000">
              <a:effectLst/>
              <a:latin typeface="Segoe UI" panose="020B0502040204020203" pitchFamily="34" charset="0"/>
              <a:cs typeface="Segoe UI" panose="020B0502040204020203" pitchFamily="34" charset="0"/>
            </a:endParaRPr>
          </a:p>
          <a:p>
            <a:pPr algn="ctr"/>
            <a:r>
              <a:rPr lang="en-GB" sz="2000">
                <a:effectLst/>
                <a:latin typeface="Segoe UI" panose="020B0502040204020203" pitchFamily="34" charset="0"/>
                <a:cs typeface="Segoe UI" panose="020B0502040204020203" pitchFamily="34" charset="0"/>
              </a:rPr>
              <a:t> </a:t>
            </a:r>
          </a:p>
        </p:txBody>
      </p:sp>
      <p:pic>
        <p:nvPicPr>
          <p:cNvPr id="9" name="Picture 8" descr="A graph of vape&#10;&#10;AI-generated content may be incorrect.">
            <a:extLst>
              <a:ext uri="{FF2B5EF4-FFF2-40B4-BE49-F238E27FC236}">
                <a16:creationId xmlns:a16="http://schemas.microsoft.com/office/drawing/2014/main" id="{3B03FC3B-AA09-26CA-9078-3703E6CAC72F}"/>
              </a:ext>
            </a:extLst>
          </p:cNvPr>
          <p:cNvPicPr>
            <a:picLocks noChangeAspect="1"/>
          </p:cNvPicPr>
          <p:nvPr/>
        </p:nvPicPr>
        <p:blipFill>
          <a:blip r:embed="rId16" cstate="hqprint">
            <a:extLst>
              <a:ext uri="{28A0092B-C50C-407E-A947-70E740481C1C}">
                <a14:useLocalDpi xmlns:a14="http://schemas.microsoft.com/office/drawing/2010/main"/>
              </a:ext>
            </a:extLst>
          </a:blip>
          <a:srcRect/>
          <a:stretch/>
        </p:blipFill>
        <p:spPr>
          <a:xfrm>
            <a:off x="515898" y="1218600"/>
            <a:ext cx="8614580" cy="670057"/>
          </a:xfrm>
          <a:prstGeom prst="rect">
            <a:avLst/>
          </a:prstGeom>
        </p:spPr>
      </p:pic>
      <p:pic>
        <p:nvPicPr>
          <p:cNvPr id="4" name="Picture 3" descr="A hand holding a cell phone&#10;&#10;AI-generated content may be incorrect.">
            <a:extLst>
              <a:ext uri="{FF2B5EF4-FFF2-40B4-BE49-F238E27FC236}">
                <a16:creationId xmlns:a16="http://schemas.microsoft.com/office/drawing/2014/main" id="{1C52CE8B-2814-B076-2EB8-9BE26292565F}"/>
              </a:ext>
            </a:extLst>
          </p:cNvPr>
          <p:cNvPicPr>
            <a:picLocks noChangeAspect="1"/>
          </p:cNvPicPr>
          <p:nvPr/>
        </p:nvPicPr>
        <p:blipFill>
          <a:blip r:embed="rId17"/>
          <a:stretch>
            <a:fillRect/>
          </a:stretch>
        </p:blipFill>
        <p:spPr>
          <a:xfrm>
            <a:off x="8947831" y="2259031"/>
            <a:ext cx="2871008" cy="2859374"/>
          </a:xfrm>
          <a:prstGeom prst="rect">
            <a:avLst/>
          </a:prstGeom>
        </p:spPr>
      </p:pic>
      <p:pic>
        <p:nvPicPr>
          <p:cNvPr id="7" name="Picture 6" descr="A colorful rectangular sign with black text&#10;&#10;AI-generated content may be incorrect.">
            <a:extLst>
              <a:ext uri="{FF2B5EF4-FFF2-40B4-BE49-F238E27FC236}">
                <a16:creationId xmlns:a16="http://schemas.microsoft.com/office/drawing/2014/main" id="{6B4D13B2-C6D1-C25D-E999-3DE06FAE8D3C}"/>
              </a:ext>
            </a:extLst>
          </p:cNvPr>
          <p:cNvPicPr>
            <a:picLocks noChangeAspect="1"/>
          </p:cNvPicPr>
          <p:nvPr/>
        </p:nvPicPr>
        <p:blipFill>
          <a:blip r:embed="rId18"/>
          <a:stretch>
            <a:fillRect/>
          </a:stretch>
        </p:blipFill>
        <p:spPr>
          <a:xfrm>
            <a:off x="265495" y="134116"/>
            <a:ext cx="1133475" cy="838200"/>
          </a:xfrm>
          <a:prstGeom prst="rect">
            <a:avLst/>
          </a:prstGeom>
        </p:spPr>
      </p:pic>
      <p:pic>
        <p:nvPicPr>
          <p:cNvPr id="13" name="Picture 12" descr="Blue and white logo with text&#10;&#10;AI-generated content may be incorrect.">
            <a:extLst>
              <a:ext uri="{FF2B5EF4-FFF2-40B4-BE49-F238E27FC236}">
                <a16:creationId xmlns:a16="http://schemas.microsoft.com/office/drawing/2014/main" id="{E15A3CFB-8B2D-021C-7DFB-91512B95AB22}"/>
              </a:ext>
            </a:extLst>
          </p:cNvPr>
          <p:cNvPicPr>
            <a:picLocks noChangeAspect="1"/>
          </p:cNvPicPr>
          <p:nvPr/>
        </p:nvPicPr>
        <p:blipFill>
          <a:blip r:embed="rId19"/>
          <a:stretch>
            <a:fillRect/>
          </a:stretch>
        </p:blipFill>
        <p:spPr>
          <a:xfrm>
            <a:off x="10962508" y="255094"/>
            <a:ext cx="971550" cy="714375"/>
          </a:xfrm>
          <a:prstGeom prst="rect">
            <a:avLst/>
          </a:prstGeom>
        </p:spPr>
      </p:pic>
      <p:pic>
        <p:nvPicPr>
          <p:cNvPr id="5" name="Picture 4">
            <a:extLst>
              <a:ext uri="{FF2B5EF4-FFF2-40B4-BE49-F238E27FC236}">
                <a16:creationId xmlns:a16="http://schemas.microsoft.com/office/drawing/2014/main" id="{40DE842D-2E30-49EA-FB26-3D4160B55498}"/>
              </a:ext>
            </a:extLst>
          </p:cNvPr>
          <p:cNvPicPr>
            <a:picLocks noChangeAspect="1"/>
          </p:cNvPicPr>
          <p:nvPr/>
        </p:nvPicPr>
        <p:blipFill>
          <a:blip r:embed="rId20"/>
          <a:stretch>
            <a:fillRect/>
          </a:stretch>
        </p:blipFill>
        <p:spPr>
          <a:xfrm>
            <a:off x="339617" y="1890726"/>
            <a:ext cx="8569336" cy="4858096"/>
          </a:xfrm>
          <a:prstGeom prst="rect">
            <a:avLst/>
          </a:prstGeom>
          <a:ln>
            <a:solidFill>
              <a:schemeClr val="bg1"/>
            </a:solidFill>
          </a:ln>
        </p:spPr>
      </p:pic>
    </p:spTree>
    <p:extLst>
      <p:ext uri="{BB962C8B-B14F-4D97-AF65-F5344CB8AC3E}">
        <p14:creationId xmlns:p14="http://schemas.microsoft.com/office/powerpoint/2010/main" val="48139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9F566-A596-9477-0CBC-07052714A871}"/>
            </a:ext>
          </a:extLst>
        </p:cNvPr>
        <p:cNvGrpSpPr/>
        <p:nvPr/>
      </p:nvGrpSpPr>
      <p:grpSpPr>
        <a:xfrm>
          <a:off x="0" y="0"/>
          <a:ext cx="0" cy="0"/>
          <a:chOff x="0" y="0"/>
          <a:chExt cx="0" cy="0"/>
        </a:xfrm>
      </p:grpSpPr>
      <p:sp>
        <p:nvSpPr>
          <p:cNvPr id="3" name="Title 5">
            <a:extLst>
              <a:ext uri="{FF2B5EF4-FFF2-40B4-BE49-F238E27FC236}">
                <a16:creationId xmlns:a16="http://schemas.microsoft.com/office/drawing/2014/main" id="{E20FC89D-100D-AAC5-F988-9F190A8B0E58}"/>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sp>
        <p:nvSpPr>
          <p:cNvPr id="4" name="Title 5">
            <a:extLst>
              <a:ext uri="{FF2B5EF4-FFF2-40B4-BE49-F238E27FC236}">
                <a16:creationId xmlns:a16="http://schemas.microsoft.com/office/drawing/2014/main" id="{05912321-2EE1-7EE8-3C33-786A8A08B217}"/>
              </a:ext>
            </a:extLst>
          </p:cNvPr>
          <p:cNvSpPr txBox="1">
            <a:spLocks/>
          </p:cNvSpPr>
          <p:nvPr/>
        </p:nvSpPr>
        <p:spPr>
          <a:xfrm>
            <a:off x="1420812" y="0"/>
            <a:ext cx="9517063" cy="98946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GB" sz="3200" b="1">
                <a:solidFill>
                  <a:schemeClr val="bg1"/>
                </a:solidFill>
                <a:effectLst>
                  <a:outerShdw blurRad="50800" dist="38100" dir="2700000" algn="tl" rotWithShape="0">
                    <a:prstClr val="black">
                      <a:alpha val="40000"/>
                    </a:prstClr>
                  </a:outerShdw>
                </a:effectLst>
                <a:latin typeface="Segoe UI"/>
                <a:cs typeface="Segoe UI"/>
              </a:rPr>
              <a:t>What would you do to reduce the appeal of vaping to younger teenagers? </a:t>
            </a:r>
            <a:r>
              <a:rPr lang="en-US" sz="3200" b="1">
                <a:effectLst>
                  <a:outerShdw blurRad="50800" dist="38100" dir="2700000" algn="tl" rotWithShape="0">
                    <a:prstClr val="black">
                      <a:alpha val="40000"/>
                    </a:prstClr>
                  </a:outerShdw>
                </a:effectLst>
                <a:latin typeface="Segoe UI"/>
                <a:cs typeface="Segoe UI"/>
              </a:rPr>
              <a:t>	</a:t>
            </a:r>
            <a:endParaRPr lang="en-US" sz="3200"/>
          </a:p>
        </p:txBody>
      </p:sp>
      <p:pic>
        <p:nvPicPr>
          <p:cNvPr id="9" name="Picture 8" descr="A colorful rectangular sign with black text&#10;&#10;AI-generated content may be incorrect.">
            <a:extLst>
              <a:ext uri="{FF2B5EF4-FFF2-40B4-BE49-F238E27FC236}">
                <a16:creationId xmlns:a16="http://schemas.microsoft.com/office/drawing/2014/main" id="{8D6AF65F-E373-401E-B809-CF0B8C22A857}"/>
              </a:ext>
            </a:extLst>
          </p:cNvPr>
          <p:cNvPicPr>
            <a:picLocks noChangeAspect="1"/>
          </p:cNvPicPr>
          <p:nvPr/>
        </p:nvPicPr>
        <p:blipFill>
          <a:blip r:embed="rId4"/>
          <a:stretch>
            <a:fillRect/>
          </a:stretch>
        </p:blipFill>
        <p:spPr>
          <a:xfrm>
            <a:off x="265495" y="134116"/>
            <a:ext cx="1133475" cy="838200"/>
          </a:xfrm>
          <a:prstGeom prst="rect">
            <a:avLst/>
          </a:prstGeom>
          <a:ln>
            <a:noFill/>
          </a:ln>
        </p:spPr>
      </p:pic>
      <p:pic>
        <p:nvPicPr>
          <p:cNvPr id="14" name="Picture 13" descr="Blue and white logo with text&#10;&#10;AI-generated content may be incorrect.">
            <a:extLst>
              <a:ext uri="{FF2B5EF4-FFF2-40B4-BE49-F238E27FC236}">
                <a16:creationId xmlns:a16="http://schemas.microsoft.com/office/drawing/2014/main" id="{DEBBD32D-1A75-188E-3EB0-94A4001FB949}"/>
              </a:ext>
            </a:extLst>
          </p:cNvPr>
          <p:cNvPicPr>
            <a:picLocks noChangeAspect="1"/>
          </p:cNvPicPr>
          <p:nvPr/>
        </p:nvPicPr>
        <p:blipFill>
          <a:blip r:embed="rId5"/>
          <a:stretch>
            <a:fillRect/>
          </a:stretch>
        </p:blipFill>
        <p:spPr>
          <a:xfrm>
            <a:off x="10962508" y="255094"/>
            <a:ext cx="971550" cy="714375"/>
          </a:xfrm>
          <a:prstGeom prst="rect">
            <a:avLst/>
          </a:prstGeom>
          <a:ln>
            <a:noFill/>
          </a:ln>
        </p:spPr>
      </p:pic>
      <p:pic>
        <p:nvPicPr>
          <p:cNvPr id="2050" name="Picture 2" descr="A group of different colored electronic cigarettes&#10;&#10;Description automatically generated">
            <a:extLst>
              <a:ext uri="{FF2B5EF4-FFF2-40B4-BE49-F238E27FC236}">
                <a16:creationId xmlns:a16="http://schemas.microsoft.com/office/drawing/2014/main" id="{48DE14BF-B9D0-BB6A-6402-894FD9EF338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78978" y="2017105"/>
            <a:ext cx="4715031" cy="282162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C43E3E-D62E-11F7-878E-5205E9710774}"/>
              </a:ext>
            </a:extLst>
          </p:cNvPr>
          <p:cNvSpPr txBox="1"/>
          <p:nvPr/>
        </p:nvSpPr>
        <p:spPr>
          <a:xfrm>
            <a:off x="266055" y="1713890"/>
            <a:ext cx="654726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Watch the short clip of young people discussing how vapes are promoted.</a:t>
            </a:r>
          </a:p>
          <a:p>
            <a:endParaRPr lang="en-US"/>
          </a:p>
          <a:p>
            <a:endParaRPr lang="en-US"/>
          </a:p>
        </p:txBody>
      </p:sp>
      <p:pic>
        <p:nvPicPr>
          <p:cNvPr id="5" name="Online Media 4" title="Young people talking about advertising packaging">
            <a:hlinkClick r:id="" action="ppaction://media"/>
            <a:extLst>
              <a:ext uri="{FF2B5EF4-FFF2-40B4-BE49-F238E27FC236}">
                <a16:creationId xmlns:a16="http://schemas.microsoft.com/office/drawing/2014/main" id="{118C6907-97C3-9A4E-F1D5-2845B798C7E6}"/>
              </a:ext>
            </a:extLst>
          </p:cNvPr>
          <p:cNvPicPr>
            <a:picLocks noRot="1" noChangeAspect="1"/>
          </p:cNvPicPr>
          <p:nvPr>
            <a:videoFile r:link="rId1"/>
          </p:nvPr>
        </p:nvPicPr>
        <p:blipFill>
          <a:blip r:embed="rId7"/>
          <a:stretch>
            <a:fillRect/>
          </a:stretch>
        </p:blipFill>
        <p:spPr>
          <a:xfrm>
            <a:off x="380303" y="2550530"/>
            <a:ext cx="6836202" cy="3869474"/>
          </a:xfrm>
          <a:prstGeom prst="rect">
            <a:avLst/>
          </a:prstGeom>
        </p:spPr>
      </p:pic>
    </p:spTree>
    <p:extLst>
      <p:ext uri="{BB962C8B-B14F-4D97-AF65-F5344CB8AC3E}">
        <p14:creationId xmlns:p14="http://schemas.microsoft.com/office/powerpoint/2010/main" val="3185686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A8EC3-C396-6D68-06CE-7E220FB8E756}"/>
            </a:ext>
          </a:extLst>
        </p:cNvPr>
        <p:cNvGrpSpPr/>
        <p:nvPr/>
      </p:nvGrpSpPr>
      <p:grpSpPr>
        <a:xfrm>
          <a:off x="0" y="0"/>
          <a:ext cx="0" cy="0"/>
          <a:chOff x="0" y="0"/>
          <a:chExt cx="0" cy="0"/>
        </a:xfrm>
      </p:grpSpPr>
      <p:sp>
        <p:nvSpPr>
          <p:cNvPr id="3" name="Title 5">
            <a:extLst>
              <a:ext uri="{FF2B5EF4-FFF2-40B4-BE49-F238E27FC236}">
                <a16:creationId xmlns:a16="http://schemas.microsoft.com/office/drawing/2014/main" id="{A3029A99-6537-7B6E-C527-06FA618A71A4}"/>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sp>
        <p:nvSpPr>
          <p:cNvPr id="4" name="Title 5">
            <a:extLst>
              <a:ext uri="{FF2B5EF4-FFF2-40B4-BE49-F238E27FC236}">
                <a16:creationId xmlns:a16="http://schemas.microsoft.com/office/drawing/2014/main" id="{C806F26F-437C-39E3-DBCD-D8331AD40907}"/>
              </a:ext>
            </a:extLst>
          </p:cNvPr>
          <p:cNvSpPr txBox="1">
            <a:spLocks/>
          </p:cNvSpPr>
          <p:nvPr/>
        </p:nvSpPr>
        <p:spPr>
          <a:xfrm>
            <a:off x="1420812" y="0"/>
            <a:ext cx="9517063" cy="98946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GB" sz="3200" b="1">
                <a:solidFill>
                  <a:schemeClr val="bg1"/>
                </a:solidFill>
                <a:effectLst>
                  <a:outerShdw blurRad="50800" dist="38100" dir="2700000" algn="tl" rotWithShape="0">
                    <a:prstClr val="black">
                      <a:alpha val="40000"/>
                    </a:prstClr>
                  </a:outerShdw>
                </a:effectLst>
                <a:latin typeface="Segoe UI"/>
                <a:cs typeface="Segoe UI"/>
              </a:rPr>
              <a:t>What would you do to reduce the appeal of vaping to younger teenagers? </a:t>
            </a:r>
            <a:r>
              <a:rPr lang="en-US" sz="3200" b="1">
                <a:effectLst>
                  <a:outerShdw blurRad="50800" dist="38100" dir="2700000" algn="tl" rotWithShape="0">
                    <a:prstClr val="black">
                      <a:alpha val="40000"/>
                    </a:prstClr>
                  </a:outerShdw>
                </a:effectLst>
                <a:latin typeface="Segoe UI"/>
                <a:cs typeface="Segoe UI"/>
              </a:rPr>
              <a:t>	</a:t>
            </a:r>
            <a:endParaRPr lang="en-US" sz="3200"/>
          </a:p>
        </p:txBody>
      </p:sp>
      <p:pic>
        <p:nvPicPr>
          <p:cNvPr id="9" name="Picture 8" descr="A colorful rectangular sign with black text&#10;&#10;AI-generated content may be incorrect.">
            <a:extLst>
              <a:ext uri="{FF2B5EF4-FFF2-40B4-BE49-F238E27FC236}">
                <a16:creationId xmlns:a16="http://schemas.microsoft.com/office/drawing/2014/main" id="{60C98E97-595E-1CAB-A281-6A8D16D7CF79}"/>
              </a:ext>
            </a:extLst>
          </p:cNvPr>
          <p:cNvPicPr>
            <a:picLocks noChangeAspect="1"/>
          </p:cNvPicPr>
          <p:nvPr/>
        </p:nvPicPr>
        <p:blipFill>
          <a:blip r:embed="rId3"/>
          <a:stretch>
            <a:fillRect/>
          </a:stretch>
        </p:blipFill>
        <p:spPr>
          <a:xfrm>
            <a:off x="265495" y="134116"/>
            <a:ext cx="1133475" cy="838200"/>
          </a:xfrm>
          <a:prstGeom prst="rect">
            <a:avLst/>
          </a:prstGeom>
          <a:ln>
            <a:noFill/>
          </a:ln>
        </p:spPr>
      </p:pic>
      <p:pic>
        <p:nvPicPr>
          <p:cNvPr id="14" name="Picture 13" descr="Blue and white logo with text&#10;&#10;AI-generated content may be incorrect.">
            <a:extLst>
              <a:ext uri="{FF2B5EF4-FFF2-40B4-BE49-F238E27FC236}">
                <a16:creationId xmlns:a16="http://schemas.microsoft.com/office/drawing/2014/main" id="{3CFD246E-B750-0D22-7A92-1CABDF09630F}"/>
              </a:ext>
            </a:extLst>
          </p:cNvPr>
          <p:cNvPicPr>
            <a:picLocks noChangeAspect="1"/>
          </p:cNvPicPr>
          <p:nvPr/>
        </p:nvPicPr>
        <p:blipFill>
          <a:blip r:embed="rId4"/>
          <a:stretch>
            <a:fillRect/>
          </a:stretch>
        </p:blipFill>
        <p:spPr>
          <a:xfrm>
            <a:off x="10962508" y="255094"/>
            <a:ext cx="971550" cy="714375"/>
          </a:xfrm>
          <a:prstGeom prst="rect">
            <a:avLst/>
          </a:prstGeom>
          <a:ln>
            <a:noFill/>
          </a:ln>
        </p:spPr>
      </p:pic>
      <p:pic>
        <p:nvPicPr>
          <p:cNvPr id="2050" name="Picture 2" descr="A group of different colored electronic cigarettes&#10;&#10;Description automatically generated">
            <a:extLst>
              <a:ext uri="{FF2B5EF4-FFF2-40B4-BE49-F238E27FC236}">
                <a16:creationId xmlns:a16="http://schemas.microsoft.com/office/drawing/2014/main" id="{8D7D6742-3FE6-3B4B-DA18-7F9EED704C1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49963" y="3311461"/>
            <a:ext cx="5518785" cy="326003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20564C-FEB9-3E73-CF39-0C25A1C4E4BB}"/>
              </a:ext>
            </a:extLst>
          </p:cNvPr>
          <p:cNvSpPr txBox="1"/>
          <p:nvPr/>
        </p:nvSpPr>
        <p:spPr>
          <a:xfrm>
            <a:off x="266056" y="1421616"/>
            <a:ext cx="706918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Segoe UI"/>
                <a:cs typeface="Segoe UI"/>
              </a:rPr>
              <a:t>Watch the short clip of young people discussing how vapes are promoted:</a:t>
            </a:r>
          </a:p>
          <a:p>
            <a:endParaRPr lang="en-US" dirty="0">
              <a:latin typeface="Segoe UI"/>
              <a:cs typeface="Segoe UI"/>
            </a:endParaRPr>
          </a:p>
          <a:p>
            <a:r>
              <a:rPr lang="en-US" dirty="0">
                <a:latin typeface="Segoe UI"/>
                <a:cs typeface="Segoe UI"/>
              </a:rPr>
              <a:t>What ideas do they discuss to reduce the appeal to young people?</a:t>
            </a:r>
          </a:p>
          <a:p>
            <a:endParaRPr lang="en-US" dirty="0">
              <a:latin typeface="Segoe UI"/>
              <a:cs typeface="Segoe UI"/>
            </a:endParaRPr>
          </a:p>
          <a:p>
            <a:r>
              <a:rPr lang="en-US" dirty="0">
                <a:latin typeface="Segoe UI"/>
                <a:cs typeface="Segoe UI"/>
              </a:rPr>
              <a:t>Discuss as a group.  What other ideas are there to reduce the appeal of vaping to younger teenagers?  </a:t>
            </a:r>
          </a:p>
        </p:txBody>
      </p:sp>
    </p:spTree>
    <p:extLst>
      <p:ext uri="{BB962C8B-B14F-4D97-AF65-F5344CB8AC3E}">
        <p14:creationId xmlns:p14="http://schemas.microsoft.com/office/powerpoint/2010/main" val="3314167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F46F-FDAD-1B17-D5FE-2B01A1FCF79C}"/>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0008F916-8F54-DAA3-1882-E34250FB4A3B}"/>
              </a:ext>
            </a:extLst>
          </p:cNvPr>
          <p:cNvSpPr/>
          <p:nvPr/>
        </p:nvSpPr>
        <p:spPr>
          <a:xfrm>
            <a:off x="3834152" y="357074"/>
            <a:ext cx="7126087" cy="12019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itle 5">
            <a:extLst>
              <a:ext uri="{FF2B5EF4-FFF2-40B4-BE49-F238E27FC236}">
                <a16:creationId xmlns:a16="http://schemas.microsoft.com/office/drawing/2014/main" id="{CBB02679-76BB-397E-0DD1-C36555624883}"/>
              </a:ext>
            </a:extLst>
          </p:cNvPr>
          <p:cNvSpPr txBox="1">
            <a:spLocks/>
          </p:cNvSpPr>
          <p:nvPr/>
        </p:nvSpPr>
        <p:spPr>
          <a:xfrm>
            <a:off x="0" y="-3791"/>
            <a:ext cx="3366448" cy="694768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sp>
        <p:nvSpPr>
          <p:cNvPr id="17" name="Title 1">
            <a:extLst>
              <a:ext uri="{FF2B5EF4-FFF2-40B4-BE49-F238E27FC236}">
                <a16:creationId xmlns:a16="http://schemas.microsoft.com/office/drawing/2014/main" id="{B7A95E4E-250D-FDA5-F83C-873EA266BA99}"/>
              </a:ext>
            </a:extLst>
          </p:cNvPr>
          <p:cNvSpPr txBox="1">
            <a:spLocks/>
          </p:cNvSpPr>
          <p:nvPr/>
        </p:nvSpPr>
        <p:spPr>
          <a:xfrm>
            <a:off x="2987360" y="429640"/>
            <a:ext cx="3436502"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839D511-C5E8-7233-D0A4-A3FBCCF1281A}"/>
              </a:ext>
            </a:extLst>
          </p:cNvPr>
          <p:cNvSpPr txBox="1"/>
          <p:nvPr/>
        </p:nvSpPr>
        <p:spPr>
          <a:xfrm>
            <a:off x="3685560" y="357869"/>
            <a:ext cx="7657095" cy="1077218"/>
          </a:xfrm>
          <a:prstGeom prst="rect">
            <a:avLst/>
          </a:prstGeom>
          <a:noFill/>
        </p:spPr>
        <p:txBody>
          <a:bodyPr wrap="square" lIns="91440" tIns="45720" rIns="91440" bIns="45720" anchor="t">
            <a:spAutoFit/>
          </a:bodyPr>
          <a:lstStyle/>
          <a:p>
            <a:pPr algn="ctr"/>
            <a:r>
              <a:rPr lang="en-US" sz="3200" b="1">
                <a:solidFill>
                  <a:schemeClr val="bg1"/>
                </a:solidFill>
                <a:latin typeface="Segoe UI"/>
                <a:cs typeface="Segoe UI"/>
              </a:rPr>
              <a:t>Vaping and the law: </a:t>
            </a:r>
            <a:endParaRPr lang="en-US" sz="3200" b="1">
              <a:solidFill>
                <a:schemeClr val="bg1"/>
              </a:solidFill>
              <a:latin typeface="Segoe UI" panose="020B0502040204020203" pitchFamily="34" charset="0"/>
              <a:cs typeface="Segoe UI" panose="020B0502040204020203" pitchFamily="34" charset="0"/>
            </a:endParaRPr>
          </a:p>
          <a:p>
            <a:pPr algn="ctr"/>
            <a:r>
              <a:rPr lang="en-US" sz="3200" b="1">
                <a:solidFill>
                  <a:schemeClr val="bg1"/>
                </a:solidFill>
                <a:latin typeface="Segoe UI"/>
                <a:cs typeface="Segoe UI"/>
              </a:rPr>
              <a:t>Research Task</a:t>
            </a:r>
            <a:endParaRPr lang="en-US" sz="3200" b="1">
              <a:solidFill>
                <a:schemeClr val="bg1"/>
              </a:solidFill>
              <a:latin typeface="Segoe UI" panose="020B0502040204020203" pitchFamily="34" charset="0"/>
              <a:cs typeface="Segoe UI" panose="020B0502040204020203" pitchFamily="34" charset="0"/>
            </a:endParaRPr>
          </a:p>
        </p:txBody>
      </p:sp>
      <p:pic>
        <p:nvPicPr>
          <p:cNvPr id="5" name="Picture 4" descr="A book and handcuffs on a table&#10;&#10;Description automatically generated">
            <a:extLst>
              <a:ext uri="{FF2B5EF4-FFF2-40B4-BE49-F238E27FC236}">
                <a16:creationId xmlns:a16="http://schemas.microsoft.com/office/drawing/2014/main" id="{A9D40145-829A-2E06-6A37-829B22EAD1B1}"/>
              </a:ext>
            </a:extLst>
          </p:cNvPr>
          <p:cNvPicPr>
            <a:picLocks noChangeAspect="1"/>
          </p:cNvPicPr>
          <p:nvPr/>
        </p:nvPicPr>
        <p:blipFill>
          <a:blip r:embed="rId4" cstate="hqprint">
            <a:extLst>
              <a:ext uri="{28A0092B-C50C-407E-A947-70E740481C1C}">
                <a14:useLocalDpi xmlns:a14="http://schemas.microsoft.com/office/drawing/2010/main"/>
              </a:ext>
            </a:extLst>
          </a:blip>
          <a:srcRect r="-3"/>
          <a:stretch/>
        </p:blipFill>
        <p:spPr>
          <a:xfrm>
            <a:off x="218562" y="1229120"/>
            <a:ext cx="3147317" cy="2634646"/>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13" name="TextBox 12">
            <a:extLst>
              <a:ext uri="{FF2B5EF4-FFF2-40B4-BE49-F238E27FC236}">
                <a16:creationId xmlns:a16="http://schemas.microsoft.com/office/drawing/2014/main" id="{3D2F86E6-018C-BE0C-7872-8A133FEC6B90}"/>
              </a:ext>
            </a:extLst>
          </p:cNvPr>
          <p:cNvSpPr txBox="1"/>
          <p:nvPr/>
        </p:nvSpPr>
        <p:spPr>
          <a:xfrm>
            <a:off x="3687185" y="2130060"/>
            <a:ext cx="8256899" cy="3785652"/>
          </a:xfrm>
          <a:prstGeom prst="rect">
            <a:avLst/>
          </a:prstGeom>
          <a:noFill/>
        </p:spPr>
        <p:txBody>
          <a:bodyPr wrap="square" lIns="91440" tIns="45720" rIns="91440" bIns="45720" anchor="t">
            <a:spAutoFit/>
          </a:bodyPr>
          <a:lstStyle/>
          <a:p>
            <a:r>
              <a:rPr lang="en-GB" sz="2000" dirty="0">
                <a:latin typeface="Segoe UI"/>
                <a:cs typeface="Segoe UI"/>
              </a:rPr>
              <a:t>What can you find out about </a:t>
            </a:r>
            <a:r>
              <a:rPr lang="en-GB" sz="2000" b="1" dirty="0">
                <a:latin typeface="Segoe UI"/>
                <a:cs typeface="Segoe UI"/>
              </a:rPr>
              <a:t>current </a:t>
            </a:r>
            <a:r>
              <a:rPr lang="en-GB" sz="2000" dirty="0">
                <a:latin typeface="Segoe UI"/>
                <a:cs typeface="Segoe UI"/>
              </a:rPr>
              <a:t>laws around vaping in</a:t>
            </a:r>
            <a:r>
              <a:rPr lang="en-GB" sz="2000" b="1" dirty="0">
                <a:latin typeface="Segoe UI"/>
                <a:cs typeface="Segoe UI"/>
              </a:rPr>
              <a:t>:</a:t>
            </a:r>
          </a:p>
          <a:p>
            <a:endParaRPr lang="en-GB" sz="2000" b="1" dirty="0">
              <a:latin typeface="Segoe UI"/>
              <a:cs typeface="Segoe UI"/>
            </a:endParaRPr>
          </a:p>
          <a:p>
            <a:r>
              <a:rPr lang="en-GB" sz="2000" b="1" dirty="0">
                <a:latin typeface="Segoe UI"/>
                <a:cs typeface="Segoe UI"/>
              </a:rPr>
              <a:t>Scotland and the UK</a:t>
            </a:r>
          </a:p>
          <a:p>
            <a:r>
              <a:rPr lang="en-GB" sz="2000" b="1" dirty="0">
                <a:latin typeface="Segoe UI"/>
                <a:cs typeface="Segoe UI"/>
              </a:rPr>
              <a:t>China</a:t>
            </a:r>
          </a:p>
          <a:p>
            <a:r>
              <a:rPr lang="en-GB" sz="2000" b="1" dirty="0">
                <a:latin typeface="Segoe UI"/>
                <a:cs typeface="Segoe UI"/>
              </a:rPr>
              <a:t>Australia </a:t>
            </a:r>
          </a:p>
          <a:p>
            <a:endParaRPr lang="en-GB" sz="2000" b="1" dirty="0">
              <a:latin typeface="Segoe UI"/>
              <a:cs typeface="Segoe UI"/>
            </a:endParaRPr>
          </a:p>
          <a:p>
            <a:r>
              <a:rPr lang="en-GB" sz="2000" dirty="0">
                <a:latin typeface="Segoe UI"/>
                <a:cs typeface="Segoe UI"/>
              </a:rPr>
              <a:t>What changes are planned with the</a:t>
            </a:r>
            <a:r>
              <a:rPr lang="en-GB" sz="2000" b="1" dirty="0">
                <a:latin typeface="Segoe UI"/>
                <a:cs typeface="Segoe UI"/>
              </a:rPr>
              <a:t> UK Tobacco and Vapes Bill?</a:t>
            </a:r>
            <a:endParaRPr lang="en-GB" sz="2000" dirty="0">
              <a:latin typeface="Segoe UI"/>
              <a:cs typeface="Segoe UI" panose="020B0502040204020203" pitchFamily="34" charset="0"/>
            </a:endParaRPr>
          </a:p>
          <a:p>
            <a:r>
              <a:rPr lang="en-GB" sz="2000" dirty="0">
                <a:latin typeface="Segoe UI"/>
                <a:ea typeface="+mn-lt"/>
                <a:cs typeface="+mn-lt"/>
                <a:hlinkClick r:id="rId5"/>
              </a:rPr>
              <a:t>https://bills.parliament.uk/bills/3879</a:t>
            </a:r>
            <a:endParaRPr lang="en-GB" dirty="0">
              <a:latin typeface="Segoe UI"/>
              <a:ea typeface="+mn-lt"/>
              <a:cs typeface="+mn-lt"/>
            </a:endParaRPr>
          </a:p>
          <a:p>
            <a:endParaRPr lang="en-GB" sz="2000" dirty="0">
              <a:latin typeface="Segoe UI"/>
              <a:ea typeface="+mn-lt"/>
              <a:cs typeface="+mn-lt"/>
            </a:endParaRPr>
          </a:p>
          <a:p>
            <a:r>
              <a:rPr lang="en-GB" sz="2000" dirty="0">
                <a:latin typeface="Segoe UI"/>
                <a:cs typeface="Segoe UI"/>
              </a:rPr>
              <a:t>What can you find out about the</a:t>
            </a:r>
            <a:r>
              <a:rPr lang="en-GB" sz="2000" b="1" dirty="0">
                <a:latin typeface="Segoe UI"/>
                <a:cs typeface="Segoe UI"/>
              </a:rPr>
              <a:t> Scottish Government’s Tobacco &amp; Vaping Framework?</a:t>
            </a:r>
            <a:endParaRPr lang="en-GB" sz="2000" dirty="0">
              <a:latin typeface="Segoe UI"/>
              <a:cs typeface="Segoe UI"/>
            </a:endParaRPr>
          </a:p>
          <a:p>
            <a:r>
              <a:rPr lang="en-GB" sz="2000" dirty="0">
                <a:latin typeface="Segoe UI"/>
                <a:ea typeface="+mn-lt"/>
                <a:cs typeface="+mn-lt"/>
                <a:hlinkClick r:id="rId6"/>
              </a:rPr>
              <a:t>https://www.gov.scot/publications/tobacco-vaping-framework</a:t>
            </a:r>
            <a:endParaRPr lang="en-GB" sz="2000" dirty="0">
              <a:latin typeface="Segoe UI"/>
            </a:endParaRPr>
          </a:p>
        </p:txBody>
      </p:sp>
      <p:pic>
        <p:nvPicPr>
          <p:cNvPr id="14" name="Picture 13" descr="A colorful rectangular sign with black text&#10;&#10;AI-generated content may be incorrect.">
            <a:extLst>
              <a:ext uri="{FF2B5EF4-FFF2-40B4-BE49-F238E27FC236}">
                <a16:creationId xmlns:a16="http://schemas.microsoft.com/office/drawing/2014/main" id="{8A9A3560-A46B-CFF3-7D22-DB01A7E2DB7F}"/>
              </a:ext>
            </a:extLst>
          </p:cNvPr>
          <p:cNvPicPr>
            <a:picLocks noChangeAspect="1"/>
          </p:cNvPicPr>
          <p:nvPr/>
        </p:nvPicPr>
        <p:blipFill>
          <a:blip r:embed="rId7"/>
          <a:stretch>
            <a:fillRect/>
          </a:stretch>
        </p:blipFill>
        <p:spPr>
          <a:xfrm>
            <a:off x="265495" y="134116"/>
            <a:ext cx="1133475" cy="838200"/>
          </a:xfrm>
          <a:prstGeom prst="rect">
            <a:avLst/>
          </a:prstGeom>
        </p:spPr>
      </p:pic>
      <p:pic>
        <p:nvPicPr>
          <p:cNvPr id="16" name="Picture 15" descr="Blue and white logo with text&#10;&#10;AI-generated content may be incorrect.">
            <a:extLst>
              <a:ext uri="{FF2B5EF4-FFF2-40B4-BE49-F238E27FC236}">
                <a16:creationId xmlns:a16="http://schemas.microsoft.com/office/drawing/2014/main" id="{9D9E55EB-FD43-C05D-0A60-9AC4C7E4034B}"/>
              </a:ext>
            </a:extLst>
          </p:cNvPr>
          <p:cNvPicPr>
            <a:picLocks noChangeAspect="1"/>
          </p:cNvPicPr>
          <p:nvPr/>
        </p:nvPicPr>
        <p:blipFill>
          <a:blip r:embed="rId8"/>
          <a:stretch>
            <a:fillRect/>
          </a:stretch>
        </p:blipFill>
        <p:spPr>
          <a:xfrm>
            <a:off x="10962508" y="255094"/>
            <a:ext cx="971550" cy="714375"/>
          </a:xfrm>
          <a:prstGeom prst="rect">
            <a:avLst/>
          </a:prstGeom>
          <a:ln>
            <a:noFill/>
          </a:ln>
        </p:spPr>
      </p:pic>
    </p:spTree>
    <p:custDataLst>
      <p:tags r:id="rId1"/>
    </p:custDataLst>
    <p:extLst>
      <p:ext uri="{BB962C8B-B14F-4D97-AF65-F5344CB8AC3E}">
        <p14:creationId xmlns:p14="http://schemas.microsoft.com/office/powerpoint/2010/main" val="15566385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45908-8041-CD09-6833-B9BAABB43CBE}"/>
            </a:ext>
          </a:extLst>
        </p:cNvPr>
        <p:cNvGrpSpPr/>
        <p:nvPr/>
      </p:nvGrpSpPr>
      <p:grpSpPr>
        <a:xfrm>
          <a:off x="0" y="0"/>
          <a:ext cx="0" cy="0"/>
          <a:chOff x="0" y="0"/>
          <a:chExt cx="0" cy="0"/>
        </a:xfrm>
      </p:grpSpPr>
      <p:sp>
        <p:nvSpPr>
          <p:cNvPr id="8" name="Title 5">
            <a:extLst>
              <a:ext uri="{FF2B5EF4-FFF2-40B4-BE49-F238E27FC236}">
                <a16:creationId xmlns:a16="http://schemas.microsoft.com/office/drawing/2014/main" id="{6D2262BB-4788-DBF2-F41F-CA5EBF480D21}"/>
              </a:ext>
            </a:extLst>
          </p:cNvPr>
          <p:cNvSpPr txBox="1">
            <a:spLocks/>
          </p:cNvSpPr>
          <p:nvPr/>
        </p:nvSpPr>
        <p:spPr>
          <a:xfrm>
            <a:off x="0" y="-3791"/>
            <a:ext cx="3366448" cy="694768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sp>
        <p:nvSpPr>
          <p:cNvPr id="7" name="Oval 6">
            <a:extLst>
              <a:ext uri="{FF2B5EF4-FFF2-40B4-BE49-F238E27FC236}">
                <a16:creationId xmlns:a16="http://schemas.microsoft.com/office/drawing/2014/main" id="{86FF0D62-0121-8F1D-ABA5-B9B5A5DC7AE6}"/>
              </a:ext>
            </a:extLst>
          </p:cNvPr>
          <p:cNvSpPr/>
          <p:nvPr/>
        </p:nvSpPr>
        <p:spPr>
          <a:xfrm>
            <a:off x="3834152" y="357074"/>
            <a:ext cx="7126087" cy="12019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FB0AF133-84D6-A30C-5C85-51E450C95ACA}"/>
              </a:ext>
            </a:extLst>
          </p:cNvPr>
          <p:cNvSpPr txBox="1">
            <a:spLocks/>
          </p:cNvSpPr>
          <p:nvPr/>
        </p:nvSpPr>
        <p:spPr>
          <a:xfrm>
            <a:off x="2987360" y="429640"/>
            <a:ext cx="3436502"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69879060-6D2E-92AB-0997-B5C4F7597B1A}"/>
              </a:ext>
            </a:extLst>
          </p:cNvPr>
          <p:cNvSpPr txBox="1"/>
          <p:nvPr/>
        </p:nvSpPr>
        <p:spPr>
          <a:xfrm>
            <a:off x="3927560" y="587776"/>
            <a:ext cx="6939270" cy="584775"/>
          </a:xfrm>
          <a:prstGeom prst="rect">
            <a:avLst/>
          </a:prstGeom>
          <a:noFill/>
        </p:spPr>
        <p:txBody>
          <a:bodyPr wrap="square" lIns="91440" tIns="45720" rIns="91440" bIns="45720" anchor="t">
            <a:spAutoFit/>
          </a:bodyPr>
          <a:lstStyle/>
          <a:p>
            <a:pPr algn="ctr"/>
            <a:r>
              <a:rPr lang="en-US" sz="3200" b="1">
                <a:solidFill>
                  <a:schemeClr val="bg1"/>
                </a:solidFill>
                <a:latin typeface="Segoe UI"/>
                <a:cs typeface="Segoe UI"/>
              </a:rPr>
              <a:t>Vaping and the law</a:t>
            </a:r>
            <a:endParaRPr lang="en-US">
              <a:solidFill>
                <a:schemeClr val="bg1"/>
              </a:solidFill>
            </a:endParaRPr>
          </a:p>
        </p:txBody>
      </p:sp>
      <p:pic>
        <p:nvPicPr>
          <p:cNvPr id="2" name="Picture 1" descr="A hand and a sign with numbers&#10;&#10;Description automatically generated">
            <a:extLst>
              <a:ext uri="{FF2B5EF4-FFF2-40B4-BE49-F238E27FC236}">
                <a16:creationId xmlns:a16="http://schemas.microsoft.com/office/drawing/2014/main" id="{1E22D8CD-6204-C87B-19E5-FDE83729A16B}"/>
              </a:ext>
            </a:extLst>
          </p:cNvPr>
          <p:cNvPicPr>
            <a:picLocks noChangeAspect="1"/>
          </p:cNvPicPr>
          <p:nvPr/>
        </p:nvPicPr>
        <p:blipFill>
          <a:blip r:embed="rId4" cstate="hqprint">
            <a:extLst>
              <a:ext uri="{28A0092B-C50C-407E-A947-70E740481C1C}">
                <a14:useLocalDpi xmlns:a14="http://schemas.microsoft.com/office/drawing/2010/main"/>
              </a:ext>
            </a:extLst>
          </a:blip>
          <a:srcRect b="-593"/>
          <a:stretch>
            <a:fillRect/>
          </a:stretch>
        </p:blipFill>
        <p:spPr>
          <a:xfrm>
            <a:off x="3455990" y="1714145"/>
            <a:ext cx="1283307" cy="1038460"/>
          </a:xfrm>
          <a:prstGeom prst="rect">
            <a:avLst/>
          </a:prstGeom>
          <a:ln>
            <a:noFill/>
          </a:ln>
        </p:spPr>
      </p:pic>
      <p:pic>
        <p:nvPicPr>
          <p:cNvPr id="5" name="Picture 4" descr="A book and handcuffs on a table&#10;&#10;Description automatically generated">
            <a:extLst>
              <a:ext uri="{FF2B5EF4-FFF2-40B4-BE49-F238E27FC236}">
                <a16:creationId xmlns:a16="http://schemas.microsoft.com/office/drawing/2014/main" id="{DBAE464B-5F87-F294-B6E9-EE40C5A6CADF}"/>
              </a:ext>
            </a:extLst>
          </p:cNvPr>
          <p:cNvPicPr>
            <a:picLocks noChangeAspect="1"/>
          </p:cNvPicPr>
          <p:nvPr/>
        </p:nvPicPr>
        <p:blipFill>
          <a:blip r:embed="rId5" cstate="hqprint">
            <a:extLst>
              <a:ext uri="{28A0092B-C50C-407E-A947-70E740481C1C}">
                <a14:useLocalDpi xmlns:a14="http://schemas.microsoft.com/office/drawing/2010/main"/>
              </a:ext>
            </a:extLst>
          </a:blip>
          <a:srcRect r="-3"/>
          <a:stretch/>
        </p:blipFill>
        <p:spPr>
          <a:xfrm>
            <a:off x="164999" y="1484199"/>
            <a:ext cx="3036481" cy="25418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10" name="TextBox 9">
            <a:extLst>
              <a:ext uri="{FF2B5EF4-FFF2-40B4-BE49-F238E27FC236}">
                <a16:creationId xmlns:a16="http://schemas.microsoft.com/office/drawing/2014/main" id="{DFDA5602-2F02-E390-43B5-DC97908CE345}"/>
              </a:ext>
            </a:extLst>
          </p:cNvPr>
          <p:cNvSpPr txBox="1"/>
          <p:nvPr/>
        </p:nvSpPr>
        <p:spPr>
          <a:xfrm>
            <a:off x="4860440" y="2134132"/>
            <a:ext cx="6766770" cy="4185761"/>
          </a:xfrm>
          <a:prstGeom prst="rect">
            <a:avLst/>
          </a:prstGeom>
          <a:noFill/>
        </p:spPr>
        <p:txBody>
          <a:bodyPr wrap="square" lIns="91440" tIns="45720" rIns="91440" bIns="45720" anchor="t">
            <a:spAutoFit/>
          </a:bodyPr>
          <a:lstStyle/>
          <a:p>
            <a:pPr marL="342900" indent="-342900">
              <a:spcBef>
                <a:spcPts val="1000"/>
              </a:spcBef>
              <a:buFont typeface="Arial"/>
              <a:buChar char="•"/>
            </a:pPr>
            <a:r>
              <a:rPr lang="en-GB">
                <a:latin typeface="Segoe UI"/>
                <a:cs typeface="Segoe UI"/>
              </a:rPr>
              <a:t>It's </a:t>
            </a:r>
            <a:r>
              <a:rPr lang="en-GB" b="1">
                <a:latin typeface="Segoe UI"/>
                <a:cs typeface="Segoe UI"/>
              </a:rPr>
              <a:t>illegal</a:t>
            </a:r>
            <a:r>
              <a:rPr lang="en-GB">
                <a:latin typeface="Segoe UI"/>
                <a:cs typeface="Segoe UI"/>
              </a:rPr>
              <a:t> for someone 18 and older to buy vapes for anyone under 18.  This is called proxy buying.  </a:t>
            </a:r>
            <a:endParaRPr lang="en-US">
              <a:latin typeface="Segoe UI"/>
              <a:cs typeface="Segoe UI"/>
            </a:endParaRPr>
          </a:p>
          <a:p>
            <a:pPr marL="342900" indent="-342900">
              <a:spcBef>
                <a:spcPts val="1000"/>
              </a:spcBef>
              <a:buFont typeface="Arial"/>
              <a:buChar char="•"/>
            </a:pPr>
            <a:r>
              <a:rPr lang="en-GB">
                <a:latin typeface="Segoe UI"/>
                <a:cs typeface="Segoe UI"/>
              </a:rPr>
              <a:t>Shops must not sell vapes to anyone under 18.</a:t>
            </a:r>
          </a:p>
          <a:p>
            <a:pPr marL="342900" indent="-342900">
              <a:spcBef>
                <a:spcPts val="1000"/>
              </a:spcBef>
              <a:buFont typeface="Arial"/>
              <a:buChar char="•"/>
            </a:pPr>
            <a:r>
              <a:rPr lang="en-GB">
                <a:latin typeface="Segoe UI"/>
                <a:cs typeface="Segoe UI"/>
              </a:rPr>
              <a:t>If someone looks under 25 a retailer must ask for proof of age. </a:t>
            </a:r>
          </a:p>
          <a:p>
            <a:pPr marL="342900" indent="-342900">
              <a:spcBef>
                <a:spcPts val="1000"/>
              </a:spcBef>
              <a:buFont typeface="Arial"/>
              <a:buChar char="•"/>
            </a:pPr>
            <a:r>
              <a:rPr lang="en-GB">
                <a:latin typeface="Segoe UI"/>
                <a:cs typeface="Segoe UI"/>
              </a:rPr>
              <a:t>A person must be still be 18+ to buy a nicotine free vape/liquid.</a:t>
            </a:r>
          </a:p>
          <a:p>
            <a:pPr marL="342900" indent="-342900">
              <a:spcBef>
                <a:spcPts val="1000"/>
              </a:spcBef>
              <a:buFont typeface="Arial"/>
              <a:buChar char="•"/>
            </a:pPr>
            <a:r>
              <a:rPr lang="en-GB">
                <a:latin typeface="Segoe UI"/>
                <a:cs typeface="Segoe UI"/>
              </a:rPr>
              <a:t>Most public places don’t allow vaping: trains, buses, stations, shops, restaurants and planes.</a:t>
            </a:r>
          </a:p>
          <a:p>
            <a:pPr marL="342900" indent="-342900">
              <a:spcBef>
                <a:spcPts val="1000"/>
              </a:spcBef>
              <a:buFont typeface="Arial"/>
              <a:buChar char="•"/>
            </a:pPr>
            <a:r>
              <a:rPr lang="en-GB">
                <a:latin typeface="Segoe UI"/>
                <a:cs typeface="Segoe UI"/>
              </a:rPr>
              <a:t>Single use (disposable) vapes are now illegal.  All vapes must be rechargeable and refillable.  </a:t>
            </a:r>
          </a:p>
          <a:p>
            <a:pPr marL="342900" indent="-342900">
              <a:spcBef>
                <a:spcPts val="1000"/>
              </a:spcBef>
              <a:buFont typeface="Arial"/>
              <a:buChar char="•"/>
            </a:pPr>
            <a:r>
              <a:rPr lang="en-GB">
                <a:latin typeface="Segoe UI"/>
                <a:cs typeface="Segoe UI"/>
              </a:rPr>
              <a:t>THC vapes are illegal.</a:t>
            </a:r>
          </a:p>
        </p:txBody>
      </p:sp>
      <p:pic>
        <p:nvPicPr>
          <p:cNvPr id="11" name="Picture 10" descr="A person standing next to another person&#10;&#10;Description automatically generated">
            <a:extLst>
              <a:ext uri="{FF2B5EF4-FFF2-40B4-BE49-F238E27FC236}">
                <a16:creationId xmlns:a16="http://schemas.microsoft.com/office/drawing/2014/main" id="{09C869D2-ACAB-887F-D0DA-30A08BFED594}"/>
              </a:ext>
            </a:extLst>
          </p:cNvPr>
          <p:cNvPicPr>
            <a:picLocks noChangeAspect="1"/>
          </p:cNvPicPr>
          <p:nvPr/>
        </p:nvPicPr>
        <p:blipFill>
          <a:blip r:embed="rId6"/>
          <a:stretch>
            <a:fillRect/>
          </a:stretch>
        </p:blipFill>
        <p:spPr>
          <a:xfrm>
            <a:off x="3465987" y="3662706"/>
            <a:ext cx="1300843" cy="894443"/>
          </a:xfrm>
          <a:prstGeom prst="rect">
            <a:avLst/>
          </a:prstGeom>
        </p:spPr>
      </p:pic>
      <p:pic>
        <p:nvPicPr>
          <p:cNvPr id="14" name="Picture 13" descr="A colorful rectangular sign with black text&#10;&#10;AI-generated content may be incorrect.">
            <a:extLst>
              <a:ext uri="{FF2B5EF4-FFF2-40B4-BE49-F238E27FC236}">
                <a16:creationId xmlns:a16="http://schemas.microsoft.com/office/drawing/2014/main" id="{DD3E9526-ABFC-25BF-FF58-14EAD6737931}"/>
              </a:ext>
            </a:extLst>
          </p:cNvPr>
          <p:cNvPicPr>
            <a:picLocks noChangeAspect="1"/>
          </p:cNvPicPr>
          <p:nvPr/>
        </p:nvPicPr>
        <p:blipFill>
          <a:blip r:embed="rId7"/>
          <a:stretch>
            <a:fillRect/>
          </a:stretch>
        </p:blipFill>
        <p:spPr>
          <a:xfrm>
            <a:off x="265495" y="134116"/>
            <a:ext cx="1133475" cy="838200"/>
          </a:xfrm>
          <a:prstGeom prst="rect">
            <a:avLst/>
          </a:prstGeom>
        </p:spPr>
      </p:pic>
      <p:pic>
        <p:nvPicPr>
          <p:cNvPr id="16" name="Picture 15" descr="Blue and white logo with text&#10;&#10;AI-generated content may be incorrect.">
            <a:extLst>
              <a:ext uri="{FF2B5EF4-FFF2-40B4-BE49-F238E27FC236}">
                <a16:creationId xmlns:a16="http://schemas.microsoft.com/office/drawing/2014/main" id="{E81BBD7D-03AB-D831-3D93-2290F89E1392}"/>
              </a:ext>
            </a:extLst>
          </p:cNvPr>
          <p:cNvPicPr>
            <a:picLocks noChangeAspect="1"/>
          </p:cNvPicPr>
          <p:nvPr/>
        </p:nvPicPr>
        <p:blipFill>
          <a:blip r:embed="rId8"/>
          <a:stretch>
            <a:fillRect/>
          </a:stretch>
        </p:blipFill>
        <p:spPr>
          <a:xfrm>
            <a:off x="10962508" y="255094"/>
            <a:ext cx="971550" cy="714375"/>
          </a:xfrm>
          <a:prstGeom prst="rect">
            <a:avLst/>
          </a:prstGeom>
          <a:ln>
            <a:noFill/>
          </a:ln>
        </p:spPr>
      </p:pic>
      <p:pic>
        <p:nvPicPr>
          <p:cNvPr id="3" name="Picture 2" descr="A no smoking sign&#10;&#10;AI-generated content may be incorrect.">
            <a:extLst>
              <a:ext uri="{FF2B5EF4-FFF2-40B4-BE49-F238E27FC236}">
                <a16:creationId xmlns:a16="http://schemas.microsoft.com/office/drawing/2014/main" id="{5D197AE7-4005-09D9-B424-6DCBFBBEE11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551960" y="5518730"/>
            <a:ext cx="1047256" cy="966305"/>
          </a:xfrm>
          <a:prstGeom prst="rect">
            <a:avLst/>
          </a:prstGeom>
          <a:ln>
            <a:solidFill>
              <a:schemeClr val="bg1"/>
            </a:solidFill>
          </a:ln>
        </p:spPr>
      </p:pic>
    </p:spTree>
    <p:custDataLst>
      <p:tags r:id="rId1"/>
    </p:custDataLst>
    <p:extLst>
      <p:ext uri="{BB962C8B-B14F-4D97-AF65-F5344CB8AC3E}">
        <p14:creationId xmlns:p14="http://schemas.microsoft.com/office/powerpoint/2010/main" val="30358197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8D9AC03-77D9-E35D-A415-AB7E3589FFDF}"/>
              </a:ext>
            </a:extLst>
          </p:cNvPr>
          <p:cNvSpPr/>
          <p:nvPr/>
        </p:nvSpPr>
        <p:spPr>
          <a:xfrm>
            <a:off x="2524197" y="357074"/>
            <a:ext cx="7130367" cy="136466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147" name="Content Placeholder 2">
            <a:extLst>
              <a:ext uri="{FF2B5EF4-FFF2-40B4-BE49-F238E27FC236}">
                <a16:creationId xmlns:a16="http://schemas.microsoft.com/office/drawing/2014/main" id="{967E583C-3EA9-3699-00A2-8BDE2E474E5A}"/>
              </a:ext>
            </a:extLst>
          </p:cNvPr>
          <p:cNvSpPr>
            <a:spLocks noGrp="1"/>
          </p:cNvSpPr>
          <p:nvPr>
            <p:ph idx="1"/>
          </p:nvPr>
        </p:nvSpPr>
        <p:spPr>
          <a:xfrm>
            <a:off x="2209800" y="1753966"/>
            <a:ext cx="7772400" cy="4642908"/>
          </a:xfrm>
        </p:spPr>
        <p:txBody>
          <a:bodyPr/>
          <a:lstStyle/>
          <a:p>
            <a:pPr marL="0" indent="0">
              <a:buNone/>
              <a:defRPr/>
            </a:pPr>
            <a:r>
              <a:rPr lang="en-GB" sz="2400">
                <a:latin typeface="Segoe UI" panose="020B0502040204020203" pitchFamily="34" charset="0"/>
                <a:cs typeface="Segoe UI" panose="020B0502040204020203" pitchFamily="34" charset="0"/>
              </a:rPr>
              <a:t>When we asked, local young people in Greater Glasgow and Clyde why they vaped, they said: </a:t>
            </a:r>
          </a:p>
          <a:p>
            <a:pPr>
              <a:defRPr/>
            </a:pPr>
            <a:endParaRPr lang="en-GB" altLang="en-US"/>
          </a:p>
        </p:txBody>
      </p:sp>
      <p:grpSp>
        <p:nvGrpSpPr>
          <p:cNvPr id="14340" name="Group 3">
            <a:extLst>
              <a:ext uri="{FF2B5EF4-FFF2-40B4-BE49-F238E27FC236}">
                <a16:creationId xmlns:a16="http://schemas.microsoft.com/office/drawing/2014/main" id="{B6639C03-D7B9-FBDF-A6D0-75E5568F807F}"/>
              </a:ext>
            </a:extLst>
          </p:cNvPr>
          <p:cNvGrpSpPr>
            <a:grpSpLocks/>
          </p:cNvGrpSpPr>
          <p:nvPr/>
        </p:nvGrpSpPr>
        <p:grpSpPr bwMode="auto">
          <a:xfrm>
            <a:off x="947386" y="3520812"/>
            <a:ext cx="2294466" cy="2027237"/>
            <a:chOff x="3819" y="405451"/>
            <a:chExt cx="2068214" cy="1905309"/>
          </a:xfrm>
        </p:grpSpPr>
        <p:sp>
          <p:nvSpPr>
            <p:cNvPr id="5" name="Oval Callout 4">
              <a:extLst>
                <a:ext uri="{FF2B5EF4-FFF2-40B4-BE49-F238E27FC236}">
                  <a16:creationId xmlns:a16="http://schemas.microsoft.com/office/drawing/2014/main" id="{8C16E451-B506-6584-702B-0917EE9DAC11}"/>
                </a:ext>
              </a:extLst>
            </p:cNvPr>
            <p:cNvSpPr/>
            <p:nvPr/>
          </p:nvSpPr>
          <p:spPr>
            <a:xfrm>
              <a:off x="3819" y="405451"/>
              <a:ext cx="2068214" cy="1905309"/>
            </a:xfrm>
            <a:prstGeom prst="wedgeEllipseCallout">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2000">
                <a:latin typeface="Segoe UI" panose="020B0502040204020203" pitchFamily="34" charset="0"/>
                <a:cs typeface="Segoe UI" panose="020B0502040204020203" pitchFamily="34" charset="0"/>
              </a:endParaRPr>
            </a:p>
          </p:txBody>
        </p:sp>
        <p:sp>
          <p:nvSpPr>
            <p:cNvPr id="6" name="Oval Callout 4">
              <a:extLst>
                <a:ext uri="{FF2B5EF4-FFF2-40B4-BE49-F238E27FC236}">
                  <a16:creationId xmlns:a16="http://schemas.microsoft.com/office/drawing/2014/main" id="{A99AFA08-E907-9517-E492-F2441D5B6478}"/>
                </a:ext>
              </a:extLst>
            </p:cNvPr>
            <p:cNvSpPr/>
            <p:nvPr/>
          </p:nvSpPr>
          <p:spPr>
            <a:xfrm>
              <a:off x="307229" y="685192"/>
              <a:ext cx="1461394" cy="1345827"/>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GB" sz="2000" b="1" i="1">
                  <a:solidFill>
                    <a:schemeClr val="bg1"/>
                  </a:solidFill>
                  <a:latin typeface="Segoe UI" panose="020B0502040204020203" pitchFamily="34" charset="0"/>
                  <a:cs typeface="Segoe UI" panose="020B0502040204020203" pitchFamily="34" charset="0"/>
                </a:rPr>
                <a:t>“It was a trend and I felt pressured into it”.</a:t>
              </a:r>
              <a:endParaRPr lang="en-GB" sz="2000" b="1">
                <a:solidFill>
                  <a:schemeClr val="bg1"/>
                </a:solidFill>
                <a:latin typeface="Segoe UI" panose="020B0502040204020203" pitchFamily="34" charset="0"/>
                <a:cs typeface="Segoe UI" panose="020B0502040204020203" pitchFamily="34" charset="0"/>
              </a:endParaRPr>
            </a:p>
          </p:txBody>
        </p:sp>
      </p:grpSp>
      <p:grpSp>
        <p:nvGrpSpPr>
          <p:cNvPr id="14341" name="Group 6">
            <a:extLst>
              <a:ext uri="{FF2B5EF4-FFF2-40B4-BE49-F238E27FC236}">
                <a16:creationId xmlns:a16="http://schemas.microsoft.com/office/drawing/2014/main" id="{3E3D9115-E171-786A-5CD8-9C352F6B33EF}"/>
              </a:ext>
            </a:extLst>
          </p:cNvPr>
          <p:cNvGrpSpPr>
            <a:grpSpLocks/>
          </p:cNvGrpSpPr>
          <p:nvPr/>
        </p:nvGrpSpPr>
        <p:grpSpPr bwMode="auto">
          <a:xfrm>
            <a:off x="3729953" y="2838852"/>
            <a:ext cx="2624666" cy="2164820"/>
            <a:chOff x="2278856" y="432745"/>
            <a:chExt cx="2068214" cy="1850721"/>
          </a:xfrm>
        </p:grpSpPr>
        <p:sp>
          <p:nvSpPr>
            <p:cNvPr id="8" name="Oval Callout 7">
              <a:extLst>
                <a:ext uri="{FF2B5EF4-FFF2-40B4-BE49-F238E27FC236}">
                  <a16:creationId xmlns:a16="http://schemas.microsoft.com/office/drawing/2014/main" id="{E0B26609-6E7F-1D78-33E0-BCBE322D9CD9}"/>
                </a:ext>
              </a:extLst>
            </p:cNvPr>
            <p:cNvSpPr/>
            <p:nvPr/>
          </p:nvSpPr>
          <p:spPr>
            <a:xfrm>
              <a:off x="2278856" y="432745"/>
              <a:ext cx="2068214" cy="1850721"/>
            </a:xfrm>
            <a:prstGeom prst="wedgeEllipseCallout">
              <a:avLst/>
            </a:pr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2000">
                <a:latin typeface="Segoe UI" panose="020B0502040204020203" pitchFamily="34" charset="0"/>
                <a:cs typeface="Segoe UI" panose="020B0502040204020203" pitchFamily="34" charset="0"/>
              </a:endParaRPr>
            </a:p>
          </p:txBody>
        </p:sp>
        <p:sp>
          <p:nvSpPr>
            <p:cNvPr id="9" name="Oval Callout 4">
              <a:extLst>
                <a:ext uri="{FF2B5EF4-FFF2-40B4-BE49-F238E27FC236}">
                  <a16:creationId xmlns:a16="http://schemas.microsoft.com/office/drawing/2014/main" id="{0D4C3CED-EB9E-AEC6-0723-F9096C6992D3}"/>
                </a:ext>
              </a:extLst>
            </p:cNvPr>
            <p:cNvSpPr/>
            <p:nvPr/>
          </p:nvSpPr>
          <p:spPr>
            <a:xfrm>
              <a:off x="2555208" y="704471"/>
              <a:ext cx="1535750" cy="1307268"/>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en-GB" sz="2000" b="1" i="1">
                  <a:solidFill>
                    <a:schemeClr val="tx1"/>
                  </a:solidFill>
                  <a:latin typeface="Segoe UI" panose="020B0502040204020203" pitchFamily="34" charset="0"/>
                  <a:cs typeface="Segoe UI" panose="020B0502040204020203" pitchFamily="34" charset="0"/>
                </a:rPr>
                <a:t>“I wanted to be cool and felt if I said no it would be embarrassing”.</a:t>
              </a:r>
              <a:endParaRPr lang="en-GB" sz="2000" b="1">
                <a:solidFill>
                  <a:schemeClr val="tx1"/>
                </a:solidFill>
                <a:latin typeface="Segoe UI" panose="020B0502040204020203" pitchFamily="34" charset="0"/>
                <a:cs typeface="Segoe UI" panose="020B0502040204020203" pitchFamily="34" charset="0"/>
              </a:endParaRPr>
            </a:p>
          </p:txBody>
        </p:sp>
      </p:grpSp>
      <p:grpSp>
        <p:nvGrpSpPr>
          <p:cNvPr id="13" name="Group 12">
            <a:extLst>
              <a:ext uri="{FF2B5EF4-FFF2-40B4-BE49-F238E27FC236}">
                <a16:creationId xmlns:a16="http://schemas.microsoft.com/office/drawing/2014/main" id="{941E720B-E149-CB3B-DE7E-F051EAC77B3B}"/>
              </a:ext>
            </a:extLst>
          </p:cNvPr>
          <p:cNvGrpSpPr/>
          <p:nvPr/>
        </p:nvGrpSpPr>
        <p:grpSpPr>
          <a:xfrm>
            <a:off x="6605499" y="3972414"/>
            <a:ext cx="2568116" cy="2069201"/>
            <a:chOff x="4549939" y="521174"/>
            <a:chExt cx="2068214" cy="1878021"/>
          </a:xfrm>
          <a:solidFill>
            <a:srgbClr val="00B0F0"/>
          </a:solidFill>
        </p:grpSpPr>
        <p:sp>
          <p:nvSpPr>
            <p:cNvPr id="14" name="Oval Callout 13">
              <a:extLst>
                <a:ext uri="{FF2B5EF4-FFF2-40B4-BE49-F238E27FC236}">
                  <a16:creationId xmlns:a16="http://schemas.microsoft.com/office/drawing/2014/main" id="{C466811E-2B4F-44AF-D0D8-050E1AC9CB4B}"/>
                </a:ext>
              </a:extLst>
            </p:cNvPr>
            <p:cNvSpPr/>
            <p:nvPr/>
          </p:nvSpPr>
          <p:spPr>
            <a:xfrm>
              <a:off x="4549939" y="521174"/>
              <a:ext cx="2068214" cy="1878021"/>
            </a:xfrm>
            <a:prstGeom prst="wedgeEllipseCallou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2000">
                <a:latin typeface="Segoe UI" panose="020B0502040204020203" pitchFamily="34" charset="0"/>
                <a:cs typeface="Segoe UI" panose="020B0502040204020203" pitchFamily="34" charset="0"/>
              </a:endParaRPr>
            </a:p>
          </p:txBody>
        </p:sp>
        <p:sp>
          <p:nvSpPr>
            <p:cNvPr id="15" name="Oval Callout 4">
              <a:extLst>
                <a:ext uri="{FF2B5EF4-FFF2-40B4-BE49-F238E27FC236}">
                  <a16:creationId xmlns:a16="http://schemas.microsoft.com/office/drawing/2014/main" id="{380994BB-63AB-A4DD-315F-AC22A1D78A92}"/>
                </a:ext>
              </a:extLst>
            </p:cNvPr>
            <p:cNvSpPr/>
            <p:nvPr/>
          </p:nvSpPr>
          <p:spPr>
            <a:xfrm>
              <a:off x="4856775" y="807894"/>
              <a:ext cx="1433784" cy="1214192"/>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en-GB" sz="2000" b="1" i="1">
                  <a:solidFill>
                    <a:schemeClr val="tx1"/>
                  </a:solidFill>
                  <a:latin typeface="Segoe UI" panose="020B0502040204020203" pitchFamily="34" charset="0"/>
                  <a:cs typeface="Segoe UI" panose="020B0502040204020203" pitchFamily="34" charset="0"/>
                </a:rPr>
                <a:t>“It calms me down. I would get angry and that would make me feel calmer”.</a:t>
              </a:r>
              <a:endParaRPr lang="en-GB" sz="2000" b="1">
                <a:solidFill>
                  <a:schemeClr val="tx1"/>
                </a:solidFill>
                <a:latin typeface="Segoe UI" panose="020B0502040204020203" pitchFamily="34" charset="0"/>
                <a:cs typeface="Segoe UI" panose="020B0502040204020203" pitchFamily="34" charset="0"/>
              </a:endParaRPr>
            </a:p>
          </p:txBody>
        </p:sp>
      </p:grpSp>
      <p:grpSp>
        <p:nvGrpSpPr>
          <p:cNvPr id="14343" name="Group 15">
            <a:extLst>
              <a:ext uri="{FF2B5EF4-FFF2-40B4-BE49-F238E27FC236}">
                <a16:creationId xmlns:a16="http://schemas.microsoft.com/office/drawing/2014/main" id="{43F2D95C-7959-8100-2695-3DEDC825B764}"/>
              </a:ext>
            </a:extLst>
          </p:cNvPr>
          <p:cNvGrpSpPr>
            <a:grpSpLocks/>
          </p:cNvGrpSpPr>
          <p:nvPr/>
        </p:nvGrpSpPr>
        <p:grpSpPr bwMode="auto">
          <a:xfrm>
            <a:off x="8887320" y="2376718"/>
            <a:ext cx="2192337" cy="2081212"/>
            <a:chOff x="6828928" y="523023"/>
            <a:chExt cx="2068214" cy="1905309"/>
          </a:xfrm>
        </p:grpSpPr>
        <p:sp>
          <p:nvSpPr>
            <p:cNvPr id="17" name="Oval Callout 16">
              <a:extLst>
                <a:ext uri="{FF2B5EF4-FFF2-40B4-BE49-F238E27FC236}">
                  <a16:creationId xmlns:a16="http://schemas.microsoft.com/office/drawing/2014/main" id="{B74115CB-51D2-5807-270C-36769A521423}"/>
                </a:ext>
              </a:extLst>
            </p:cNvPr>
            <p:cNvSpPr/>
            <p:nvPr/>
          </p:nvSpPr>
          <p:spPr>
            <a:xfrm>
              <a:off x="6828928" y="523023"/>
              <a:ext cx="2068214" cy="1905309"/>
            </a:xfrm>
            <a:prstGeom prst="wedgeEllipseCallout">
              <a:avLst/>
            </a:prstGeom>
            <a:solidFill>
              <a:schemeClr val="bg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2000">
                <a:latin typeface="Segoe UI" panose="020B0502040204020203" pitchFamily="34" charset="0"/>
                <a:cs typeface="Segoe UI" panose="020B0502040204020203" pitchFamily="34" charset="0"/>
              </a:endParaRPr>
            </a:p>
          </p:txBody>
        </p:sp>
        <p:sp>
          <p:nvSpPr>
            <p:cNvPr id="18" name="Oval Callout 4">
              <a:extLst>
                <a:ext uri="{FF2B5EF4-FFF2-40B4-BE49-F238E27FC236}">
                  <a16:creationId xmlns:a16="http://schemas.microsoft.com/office/drawing/2014/main" id="{E4413945-1D47-1160-ACA7-039030AF4DC8}"/>
                </a:ext>
              </a:extLst>
            </p:cNvPr>
            <p:cNvSpPr/>
            <p:nvPr/>
          </p:nvSpPr>
          <p:spPr>
            <a:xfrm>
              <a:off x="7131892" y="802559"/>
              <a:ext cx="1462286" cy="1346236"/>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GB" sz="2000" b="1" i="1">
                  <a:solidFill>
                    <a:schemeClr val="tx1"/>
                  </a:solidFill>
                  <a:latin typeface="Segoe UI" panose="020B0502040204020203" pitchFamily="34" charset="0"/>
                  <a:cs typeface="Segoe UI" panose="020B0502040204020203" pitchFamily="34" charset="0"/>
                </a:rPr>
                <a:t>“I liked the taste of them”.</a:t>
              </a:r>
              <a:endParaRPr lang="en-GB" sz="2000" b="1">
                <a:solidFill>
                  <a:schemeClr val="tx1"/>
                </a:solidFill>
                <a:latin typeface="Segoe UI" panose="020B0502040204020203" pitchFamily="34" charset="0"/>
                <a:cs typeface="Segoe UI" panose="020B0502040204020203" pitchFamily="34" charset="0"/>
              </a:endParaRPr>
            </a:p>
          </p:txBody>
        </p:sp>
      </p:grpSp>
      <p:sp>
        <p:nvSpPr>
          <p:cNvPr id="3" name="TextBox 2">
            <a:extLst>
              <a:ext uri="{FF2B5EF4-FFF2-40B4-BE49-F238E27FC236}">
                <a16:creationId xmlns:a16="http://schemas.microsoft.com/office/drawing/2014/main" id="{53A2859D-A889-EB4E-83EC-20F849B58365}"/>
              </a:ext>
            </a:extLst>
          </p:cNvPr>
          <p:cNvSpPr txBox="1"/>
          <p:nvPr/>
        </p:nvSpPr>
        <p:spPr>
          <a:xfrm>
            <a:off x="2380160" y="675730"/>
            <a:ext cx="7657095" cy="584775"/>
          </a:xfrm>
          <a:prstGeom prst="rect">
            <a:avLst/>
          </a:prstGeom>
          <a:noFill/>
        </p:spPr>
        <p:txBody>
          <a:bodyPr wrap="square" lIns="91440" tIns="45720" rIns="91440" bIns="45720" anchor="t">
            <a:spAutoFit/>
          </a:bodyPr>
          <a:lstStyle/>
          <a:p>
            <a:pPr algn="ctr"/>
            <a:r>
              <a:rPr lang="en-US" sz="3200" b="1">
                <a:solidFill>
                  <a:schemeClr val="bg1"/>
                </a:solidFill>
                <a:latin typeface="Segoe UI"/>
                <a:cs typeface="Segoe UI"/>
              </a:rPr>
              <a:t>Why do some young people vape? </a:t>
            </a:r>
            <a:endParaRPr lang="en-US">
              <a:solidFill>
                <a:schemeClr val="bg1"/>
              </a:solidFill>
              <a:latin typeface="Segoe UI"/>
              <a:cs typeface="Segoe UI"/>
            </a:endParaRPr>
          </a:p>
        </p:txBody>
      </p:sp>
      <p:pic>
        <p:nvPicPr>
          <p:cNvPr id="16" name="Picture 15" descr="A colorful rectangular sign with black text&#10;&#10;AI-generated content may be incorrect.">
            <a:extLst>
              <a:ext uri="{FF2B5EF4-FFF2-40B4-BE49-F238E27FC236}">
                <a16:creationId xmlns:a16="http://schemas.microsoft.com/office/drawing/2014/main" id="{977D7728-7C6B-679E-5ACF-0AFB675659B3}"/>
              </a:ext>
            </a:extLst>
          </p:cNvPr>
          <p:cNvPicPr>
            <a:picLocks noChangeAspect="1"/>
          </p:cNvPicPr>
          <p:nvPr/>
        </p:nvPicPr>
        <p:blipFill>
          <a:blip r:embed="rId3"/>
          <a:stretch>
            <a:fillRect/>
          </a:stretch>
        </p:blipFill>
        <p:spPr>
          <a:xfrm>
            <a:off x="265495" y="134116"/>
            <a:ext cx="1133475" cy="838200"/>
          </a:xfrm>
          <a:prstGeom prst="rect">
            <a:avLst/>
          </a:prstGeom>
          <a:ln>
            <a:noFill/>
          </a:ln>
        </p:spPr>
      </p:pic>
      <p:pic>
        <p:nvPicPr>
          <p:cNvPr id="20" name="Picture 19" descr="Blue and white logo with text&#10;&#10;AI-generated content may be incorrect.">
            <a:extLst>
              <a:ext uri="{FF2B5EF4-FFF2-40B4-BE49-F238E27FC236}">
                <a16:creationId xmlns:a16="http://schemas.microsoft.com/office/drawing/2014/main" id="{5184D333-CD0A-F41E-5B49-CAA7FED5742B}"/>
              </a:ext>
            </a:extLst>
          </p:cNvPr>
          <p:cNvPicPr>
            <a:picLocks noChangeAspect="1"/>
          </p:cNvPicPr>
          <p:nvPr/>
        </p:nvPicPr>
        <p:blipFill>
          <a:blip r:embed="rId4"/>
          <a:stretch>
            <a:fillRect/>
          </a:stretch>
        </p:blipFill>
        <p:spPr>
          <a:xfrm>
            <a:off x="10962508" y="255094"/>
            <a:ext cx="971550" cy="714375"/>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D66136B-669B-AB85-8F52-D3DA80CEDCC8}"/>
              </a:ext>
            </a:extLst>
          </p:cNvPr>
          <p:cNvSpPr/>
          <p:nvPr/>
        </p:nvSpPr>
        <p:spPr>
          <a:xfrm>
            <a:off x="3834152" y="357074"/>
            <a:ext cx="7126087" cy="12019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4B8B1620-1CE3-B179-FB83-E915A495B78E}"/>
              </a:ext>
            </a:extLst>
          </p:cNvPr>
          <p:cNvSpPr txBox="1"/>
          <p:nvPr/>
        </p:nvSpPr>
        <p:spPr>
          <a:xfrm>
            <a:off x="4331542" y="590203"/>
            <a:ext cx="6165339" cy="584775"/>
          </a:xfrm>
          <a:prstGeom prst="rect">
            <a:avLst/>
          </a:prstGeom>
          <a:noFill/>
          <a:ln>
            <a:noFill/>
          </a:ln>
        </p:spPr>
        <p:txBody>
          <a:bodyPr wrap="square" lIns="91440" tIns="45720" rIns="91440" bIns="45720" anchor="t">
            <a:spAutoFit/>
          </a:bodyPr>
          <a:lstStyle/>
          <a:p>
            <a:pPr algn="ctr"/>
            <a:r>
              <a:rPr lang="en-US" sz="3200" b="1">
                <a:solidFill>
                  <a:schemeClr val="bg1"/>
                </a:solidFill>
                <a:latin typeface="Segoe UI"/>
                <a:cs typeface="Segoe UI"/>
              </a:rPr>
              <a:t>Youth perceptions of vaping? </a:t>
            </a:r>
          </a:p>
        </p:txBody>
      </p:sp>
      <p:pic>
        <p:nvPicPr>
          <p:cNvPr id="7" name="Picture 6" descr="A colorful rectangular sign with black text&#10;&#10;AI-generated content may be incorrect.">
            <a:extLst>
              <a:ext uri="{FF2B5EF4-FFF2-40B4-BE49-F238E27FC236}">
                <a16:creationId xmlns:a16="http://schemas.microsoft.com/office/drawing/2014/main" id="{87EDCF6D-EB00-04CD-F911-C7C9E79993B1}"/>
              </a:ext>
            </a:extLst>
          </p:cNvPr>
          <p:cNvPicPr>
            <a:picLocks noChangeAspect="1"/>
          </p:cNvPicPr>
          <p:nvPr/>
        </p:nvPicPr>
        <p:blipFill>
          <a:blip r:embed="rId3"/>
          <a:stretch>
            <a:fillRect/>
          </a:stretch>
        </p:blipFill>
        <p:spPr>
          <a:xfrm>
            <a:off x="326483" y="282678"/>
            <a:ext cx="1133475" cy="838200"/>
          </a:xfrm>
          <a:prstGeom prst="rect">
            <a:avLst/>
          </a:prstGeom>
          <a:ln>
            <a:noFill/>
          </a:ln>
        </p:spPr>
      </p:pic>
      <p:pic>
        <p:nvPicPr>
          <p:cNvPr id="15" name="Picture 14" descr="Blue and white logo with text&#10;&#10;AI-generated content may be incorrect.">
            <a:extLst>
              <a:ext uri="{FF2B5EF4-FFF2-40B4-BE49-F238E27FC236}">
                <a16:creationId xmlns:a16="http://schemas.microsoft.com/office/drawing/2014/main" id="{AB4B8496-7291-8C27-D0B3-1AD0AC373155}"/>
              </a:ext>
            </a:extLst>
          </p:cNvPr>
          <p:cNvPicPr>
            <a:picLocks noChangeAspect="1"/>
          </p:cNvPicPr>
          <p:nvPr/>
        </p:nvPicPr>
        <p:blipFill>
          <a:blip r:embed="rId4"/>
          <a:stretch>
            <a:fillRect/>
          </a:stretch>
        </p:blipFill>
        <p:spPr>
          <a:xfrm>
            <a:off x="10962508" y="255094"/>
            <a:ext cx="971550" cy="714375"/>
          </a:xfrm>
          <a:prstGeom prst="rect">
            <a:avLst/>
          </a:prstGeom>
          <a:ln>
            <a:noFill/>
          </a:ln>
        </p:spPr>
      </p:pic>
      <p:pic>
        <p:nvPicPr>
          <p:cNvPr id="4" name="Picture 3" descr="A person smoking a vaporizer&#10;&#10;Description automatically generated">
            <a:extLst>
              <a:ext uri="{FF2B5EF4-FFF2-40B4-BE49-F238E27FC236}">
                <a16:creationId xmlns:a16="http://schemas.microsoft.com/office/drawing/2014/main" id="{5A2E22F3-1AE9-3448-9493-801CED663C10}"/>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21543" y="1412332"/>
            <a:ext cx="2639246" cy="2213237"/>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6" name="TextBox 5">
            <a:extLst>
              <a:ext uri="{FF2B5EF4-FFF2-40B4-BE49-F238E27FC236}">
                <a16:creationId xmlns:a16="http://schemas.microsoft.com/office/drawing/2014/main" id="{FF1F40C6-0BB1-D1EC-76B2-54A93D7DDBBD}"/>
              </a:ext>
            </a:extLst>
          </p:cNvPr>
          <p:cNvSpPr txBox="1"/>
          <p:nvPr/>
        </p:nvSpPr>
        <p:spPr>
          <a:xfrm>
            <a:off x="3364835" y="2191840"/>
            <a:ext cx="8574152" cy="5016758"/>
          </a:xfrm>
          <a:prstGeom prst="rect">
            <a:avLst/>
          </a:prstGeom>
          <a:solidFill>
            <a:schemeClr val="bg1"/>
          </a:solidFill>
          <a:ln>
            <a:noFill/>
          </a:ln>
        </p:spPr>
        <p:txBody>
          <a:bodyPr wrap="square" lIns="91440" tIns="45720" rIns="91440" bIns="45720" anchor="t">
            <a:spAutoFit/>
          </a:bodyPr>
          <a:lstStyle/>
          <a:p>
            <a:r>
              <a:rPr lang="en-GB" sz="2000" dirty="0">
                <a:latin typeface="Segoe UI"/>
                <a:cs typeface="Segoe UI"/>
              </a:rPr>
              <a:t>Can you design a survey to gather information about attitudes to vaping in your school/community?  </a:t>
            </a:r>
          </a:p>
          <a:p>
            <a:endParaRPr lang="en-GB" sz="2000" b="1" dirty="0">
              <a:latin typeface="Segoe UI"/>
              <a:cs typeface="Segoe UI"/>
            </a:endParaRPr>
          </a:p>
          <a:p>
            <a:r>
              <a:rPr lang="en-GB" sz="2000" dirty="0">
                <a:latin typeface="Segoe UI"/>
                <a:cs typeface="Segoe UI"/>
              </a:rPr>
              <a:t>Consider the following areas:</a:t>
            </a:r>
          </a:p>
          <a:p>
            <a:endParaRPr lang="en-GB" sz="2000" b="1" dirty="0">
              <a:latin typeface="Segoe UI"/>
              <a:cs typeface="Segoe UI"/>
            </a:endParaRPr>
          </a:p>
          <a:p>
            <a:r>
              <a:rPr lang="en-GB" sz="2000" b="1" dirty="0">
                <a:latin typeface="Segoe UI"/>
                <a:cs typeface="Segoe UI"/>
              </a:rPr>
              <a:t>Health </a:t>
            </a:r>
            <a:endParaRPr lang="en-GB" sz="2000" dirty="0">
              <a:latin typeface="Segoe UI"/>
              <a:cs typeface="Segoe UI"/>
            </a:endParaRPr>
          </a:p>
          <a:p>
            <a:endParaRPr lang="en-GB" sz="2000" b="1" dirty="0">
              <a:latin typeface="Segoe UI"/>
              <a:cs typeface="Segoe UI"/>
            </a:endParaRPr>
          </a:p>
          <a:p>
            <a:r>
              <a:rPr lang="en-GB" sz="2000" b="1" dirty="0">
                <a:latin typeface="Segoe UI"/>
                <a:cs typeface="Segoe UI"/>
              </a:rPr>
              <a:t>Usage Trends</a:t>
            </a:r>
            <a:endParaRPr lang="en-GB" dirty="0">
              <a:latin typeface="Segoe UI"/>
              <a:cs typeface="Segoe UI"/>
            </a:endParaRPr>
          </a:p>
          <a:p>
            <a:endParaRPr lang="en-GB" sz="2000" dirty="0">
              <a:latin typeface="Segoe UI"/>
              <a:cs typeface="Segoe UI"/>
            </a:endParaRPr>
          </a:p>
          <a:p>
            <a:r>
              <a:rPr lang="en-GB" sz="2000" b="1" dirty="0">
                <a:latin typeface="Segoe UI"/>
                <a:cs typeface="Segoe UI"/>
              </a:rPr>
              <a:t>Social Influences</a:t>
            </a:r>
            <a:endParaRPr lang="en-GB" sz="2000" dirty="0">
              <a:latin typeface="Segoe UI"/>
              <a:cs typeface="Segoe UI"/>
            </a:endParaRPr>
          </a:p>
          <a:p>
            <a:endParaRPr lang="en-GB" sz="2000" dirty="0">
              <a:latin typeface="Segoe UI" panose="020B0502040204020203" pitchFamily="34" charset="0"/>
              <a:cs typeface="Segoe UI" panose="020B0502040204020203" pitchFamily="34" charset="0"/>
            </a:endParaRPr>
          </a:p>
          <a:p>
            <a:r>
              <a:rPr lang="en-GB" sz="2000" dirty="0">
                <a:latin typeface="Segoe UI"/>
                <a:ea typeface="+mn-lt"/>
                <a:cs typeface="+mn-lt"/>
                <a:hlinkClick r:id="rId6"/>
              </a:rPr>
              <a:t>https://forms.office.com/</a:t>
            </a:r>
            <a:endParaRPr lang="en-GB" dirty="0">
              <a:latin typeface="Segoe UI"/>
              <a:cs typeface="Segoe UI"/>
            </a:endParaRPr>
          </a:p>
          <a:p>
            <a:endParaRPr lang="en-GB" sz="2000" dirty="0">
              <a:latin typeface="Segoe UI"/>
              <a:cs typeface="Segoe UI" panose="020B0502040204020203" pitchFamily="34" charset="0"/>
            </a:endParaRPr>
          </a:p>
          <a:p>
            <a:r>
              <a:rPr lang="en-GB" sz="2000" dirty="0">
                <a:latin typeface="Segoe UI"/>
                <a:ea typeface="+mn-lt"/>
                <a:cs typeface="+mn-lt"/>
                <a:hlinkClick r:id="rId7"/>
              </a:rPr>
              <a:t>https://www.surveymonkey.com/</a:t>
            </a:r>
            <a:r>
              <a:rPr lang="en-GB" sz="2000" dirty="0">
                <a:latin typeface="Segoe UI"/>
                <a:ea typeface="+mn-lt"/>
                <a:cs typeface="+mn-lt"/>
              </a:rPr>
              <a:t> </a:t>
            </a:r>
            <a:endParaRPr lang="en-GB" dirty="0">
              <a:latin typeface="Segoe UI"/>
            </a:endParaRPr>
          </a:p>
          <a:p>
            <a:br>
              <a:rPr lang="en-GB" sz="2000" dirty="0">
                <a:latin typeface="Segoe UI" panose="020B0502040204020203" pitchFamily="34" charset="0"/>
                <a:cs typeface="Segoe UI" panose="020B0502040204020203" pitchFamily="34" charset="0"/>
              </a:rPr>
            </a:b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80498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2387C-6A7D-8C61-50E7-1D586371DF44}"/>
            </a:ext>
          </a:extLst>
        </p:cNvPr>
        <p:cNvGrpSpPr/>
        <p:nvPr/>
      </p:nvGrpSpPr>
      <p:grpSpPr>
        <a:xfrm>
          <a:off x="0" y="0"/>
          <a:ext cx="0" cy="0"/>
          <a:chOff x="0" y="0"/>
          <a:chExt cx="0" cy="0"/>
        </a:xfrm>
      </p:grpSpPr>
      <p:sp>
        <p:nvSpPr>
          <p:cNvPr id="13" name="Oval 12">
            <a:extLst>
              <a:ext uri="{FF2B5EF4-FFF2-40B4-BE49-F238E27FC236}">
                <a16:creationId xmlns:a16="http://schemas.microsoft.com/office/drawing/2014/main" id="{A96D7C60-F2A4-AE2C-F96F-4A77A8947D5D}"/>
              </a:ext>
            </a:extLst>
          </p:cNvPr>
          <p:cNvSpPr/>
          <p:nvPr/>
        </p:nvSpPr>
        <p:spPr>
          <a:xfrm>
            <a:off x="-2012286" y="-604342"/>
            <a:ext cx="6831700" cy="665245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5" name="Picture 24" descr="Blue and white logo with text&#10;&#10;AI-generated content may be incorrect.">
            <a:extLst>
              <a:ext uri="{FF2B5EF4-FFF2-40B4-BE49-F238E27FC236}">
                <a16:creationId xmlns:a16="http://schemas.microsoft.com/office/drawing/2014/main" id="{F36B606A-1D45-66B9-AD20-7C39AB3E1626}"/>
              </a:ext>
            </a:extLst>
          </p:cNvPr>
          <p:cNvPicPr>
            <a:picLocks noChangeAspect="1"/>
          </p:cNvPicPr>
          <p:nvPr/>
        </p:nvPicPr>
        <p:blipFill>
          <a:blip r:embed="rId4"/>
          <a:stretch>
            <a:fillRect/>
          </a:stretch>
        </p:blipFill>
        <p:spPr>
          <a:xfrm>
            <a:off x="10916990" y="286314"/>
            <a:ext cx="971550" cy="714375"/>
          </a:xfrm>
          <a:prstGeom prst="rect">
            <a:avLst/>
          </a:prstGeom>
          <a:ln>
            <a:solidFill>
              <a:schemeClr val="bg1"/>
            </a:solidFill>
          </a:ln>
        </p:spPr>
      </p:pic>
      <p:pic>
        <p:nvPicPr>
          <p:cNvPr id="29" name="Picture 28" descr="A colorful rectangular sign with black text&#10;&#10;AI-generated content may be incorrect.">
            <a:extLst>
              <a:ext uri="{FF2B5EF4-FFF2-40B4-BE49-F238E27FC236}">
                <a16:creationId xmlns:a16="http://schemas.microsoft.com/office/drawing/2014/main" id="{526CB860-3334-BA14-B43F-DD7E1F68132C}"/>
              </a:ext>
            </a:extLst>
          </p:cNvPr>
          <p:cNvPicPr>
            <a:picLocks noChangeAspect="1"/>
          </p:cNvPicPr>
          <p:nvPr/>
        </p:nvPicPr>
        <p:blipFill>
          <a:blip r:embed="rId5"/>
          <a:stretch>
            <a:fillRect/>
          </a:stretch>
        </p:blipFill>
        <p:spPr>
          <a:xfrm>
            <a:off x="3907022" y="536405"/>
            <a:ext cx="1828800" cy="1352550"/>
          </a:xfrm>
          <a:prstGeom prst="rect">
            <a:avLst/>
          </a:prstGeom>
        </p:spPr>
      </p:pic>
      <p:grpSp>
        <p:nvGrpSpPr>
          <p:cNvPr id="3" name="Group 2">
            <a:extLst>
              <a:ext uri="{FF2B5EF4-FFF2-40B4-BE49-F238E27FC236}">
                <a16:creationId xmlns:a16="http://schemas.microsoft.com/office/drawing/2014/main" id="{052B7162-251A-4CB6-C657-394EEF7456B1}"/>
              </a:ext>
            </a:extLst>
          </p:cNvPr>
          <p:cNvGrpSpPr/>
          <p:nvPr/>
        </p:nvGrpSpPr>
        <p:grpSpPr>
          <a:xfrm>
            <a:off x="5798715" y="363712"/>
            <a:ext cx="5080725" cy="981786"/>
            <a:chOff x="0" y="34950"/>
            <a:chExt cx="5917744" cy="981786"/>
          </a:xfrm>
        </p:grpSpPr>
        <p:sp>
          <p:nvSpPr>
            <p:cNvPr id="4" name="Rounded Rectangle 3">
              <a:extLst>
                <a:ext uri="{FF2B5EF4-FFF2-40B4-BE49-F238E27FC236}">
                  <a16:creationId xmlns:a16="http://schemas.microsoft.com/office/drawing/2014/main" id="{36BDB367-0E3B-CD64-2BF0-442EA7D4552F}"/>
                </a:ext>
              </a:extLst>
            </p:cNvPr>
            <p:cNvSpPr/>
            <p:nvPr/>
          </p:nvSpPr>
          <p:spPr>
            <a:xfrm>
              <a:off x="0" y="34950"/>
              <a:ext cx="5917744" cy="97344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AE16AAEF-9AE8-B289-EA3F-FF58FBAB6211}"/>
                </a:ext>
              </a:extLst>
            </p:cNvPr>
            <p:cNvSpPr txBox="1"/>
            <p:nvPr/>
          </p:nvSpPr>
          <p:spPr>
            <a:xfrm>
              <a:off x="247727" y="93154"/>
              <a:ext cx="5402290" cy="9235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200">
                  <a:latin typeface="Segoe UI"/>
                  <a:cs typeface="Segoe UI"/>
                </a:rPr>
                <a:t>Types of vapes and nicotine products: strength and effects</a:t>
              </a:r>
              <a:endParaRPr lang="en-US" sz="2200" kern="1200">
                <a:latin typeface="Segoe UI" panose="020B0502040204020203" pitchFamily="34" charset="0"/>
                <a:cs typeface="Segoe UI" panose="020B0502040204020203" pitchFamily="34" charset="0"/>
              </a:endParaRPr>
            </a:p>
          </p:txBody>
        </p:sp>
      </p:grpSp>
      <p:grpSp>
        <p:nvGrpSpPr>
          <p:cNvPr id="6" name="Group 5">
            <a:extLst>
              <a:ext uri="{FF2B5EF4-FFF2-40B4-BE49-F238E27FC236}">
                <a16:creationId xmlns:a16="http://schemas.microsoft.com/office/drawing/2014/main" id="{E0A6A188-A112-3AA3-EDAB-315397C8548F}"/>
              </a:ext>
            </a:extLst>
          </p:cNvPr>
          <p:cNvGrpSpPr/>
          <p:nvPr/>
        </p:nvGrpSpPr>
        <p:grpSpPr>
          <a:xfrm>
            <a:off x="5814341" y="1407050"/>
            <a:ext cx="5077271" cy="936151"/>
            <a:chOff x="0" y="1158150"/>
            <a:chExt cx="5917744" cy="973440"/>
          </a:xfrm>
        </p:grpSpPr>
        <p:sp>
          <p:nvSpPr>
            <p:cNvPr id="7" name="Rounded Rectangle 6">
              <a:extLst>
                <a:ext uri="{FF2B5EF4-FFF2-40B4-BE49-F238E27FC236}">
                  <a16:creationId xmlns:a16="http://schemas.microsoft.com/office/drawing/2014/main" id="{BAE32306-D2D6-1263-A4CE-209C4C931719}"/>
                </a:ext>
              </a:extLst>
            </p:cNvPr>
            <p:cNvSpPr/>
            <p:nvPr/>
          </p:nvSpPr>
          <p:spPr>
            <a:xfrm>
              <a:off x="0" y="1158150"/>
              <a:ext cx="5917744" cy="973440"/>
            </a:xfrm>
            <a:prstGeom prst="roundRect">
              <a:avLst/>
            </a:prstGeom>
            <a:solidFill>
              <a:srgbClr val="00B050"/>
            </a:solidFill>
            <a:ln>
              <a:noFill/>
            </a:ln>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8" name="Rounded Rectangle 4">
              <a:extLst>
                <a:ext uri="{FF2B5EF4-FFF2-40B4-BE49-F238E27FC236}">
                  <a16:creationId xmlns:a16="http://schemas.microsoft.com/office/drawing/2014/main" id="{5DBD9080-B5E4-CCE5-239D-ADAA4F818B20}"/>
                </a:ext>
              </a:extLst>
            </p:cNvPr>
            <p:cNvSpPr txBox="1"/>
            <p:nvPr/>
          </p:nvSpPr>
          <p:spPr>
            <a:xfrm>
              <a:off x="298103" y="1217337"/>
              <a:ext cx="5314299" cy="90792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200">
                  <a:latin typeface="Segoe UI"/>
                  <a:cs typeface="Segoe UI"/>
                </a:rPr>
                <a:t>How to recognise fake vapes versus regulated vapes</a:t>
              </a:r>
              <a:endParaRPr lang="en-GB" sz="2200" kern="1200">
                <a:latin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F2CB4447-AD92-C74D-33E5-837F107622F9}"/>
              </a:ext>
            </a:extLst>
          </p:cNvPr>
          <p:cNvGrpSpPr/>
          <p:nvPr/>
        </p:nvGrpSpPr>
        <p:grpSpPr>
          <a:xfrm>
            <a:off x="5811033" y="2410619"/>
            <a:ext cx="5085675" cy="964682"/>
            <a:chOff x="0" y="2281350"/>
            <a:chExt cx="5917744" cy="973440"/>
          </a:xfrm>
        </p:grpSpPr>
        <p:sp>
          <p:nvSpPr>
            <p:cNvPr id="10" name="Rounded Rectangle 9">
              <a:extLst>
                <a:ext uri="{FF2B5EF4-FFF2-40B4-BE49-F238E27FC236}">
                  <a16:creationId xmlns:a16="http://schemas.microsoft.com/office/drawing/2014/main" id="{73AE67B7-B00E-2780-348A-AA090A2ADD97}"/>
                </a:ext>
              </a:extLst>
            </p:cNvPr>
            <p:cNvSpPr/>
            <p:nvPr/>
          </p:nvSpPr>
          <p:spPr>
            <a:xfrm>
              <a:off x="0" y="2281350"/>
              <a:ext cx="5917744" cy="973440"/>
            </a:xfrm>
            <a:prstGeom prst="round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5">
                <a:hueOff val="180003"/>
                <a:satOff val="4346"/>
                <a:lumOff val="-2098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1" name="Rounded Rectangle 4">
              <a:extLst>
                <a:ext uri="{FF2B5EF4-FFF2-40B4-BE49-F238E27FC236}">
                  <a16:creationId xmlns:a16="http://schemas.microsoft.com/office/drawing/2014/main" id="{86199DD6-575C-F79E-40A5-0321B8FE8E77}"/>
                </a:ext>
              </a:extLst>
            </p:cNvPr>
            <p:cNvSpPr txBox="1"/>
            <p:nvPr/>
          </p:nvSpPr>
          <p:spPr>
            <a:xfrm>
              <a:off x="120897" y="2363785"/>
              <a:ext cx="5730032" cy="7548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200">
                  <a:latin typeface="Segoe UI"/>
                  <a:cs typeface="Segoe UI"/>
                </a:rPr>
                <a:t>The law and vaping: new tobacco and vapes bill</a:t>
              </a:r>
              <a:endParaRPr lang="en-GB" sz="2200" kern="1200">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21054308-5216-0893-D57F-57C872BF69DB}"/>
              </a:ext>
            </a:extLst>
          </p:cNvPr>
          <p:cNvGrpSpPr/>
          <p:nvPr/>
        </p:nvGrpSpPr>
        <p:grpSpPr>
          <a:xfrm>
            <a:off x="5796766" y="4445195"/>
            <a:ext cx="5102780" cy="973440"/>
            <a:chOff x="0" y="3404550"/>
            <a:chExt cx="5921711" cy="973440"/>
          </a:xfrm>
        </p:grpSpPr>
        <p:sp>
          <p:nvSpPr>
            <p:cNvPr id="15" name="Rounded Rectangle 14">
              <a:extLst>
                <a:ext uri="{FF2B5EF4-FFF2-40B4-BE49-F238E27FC236}">
                  <a16:creationId xmlns:a16="http://schemas.microsoft.com/office/drawing/2014/main" id="{B582C1E2-DBFA-C2E4-FC5B-045B15307EA8}"/>
                </a:ext>
              </a:extLst>
            </p:cNvPr>
            <p:cNvSpPr/>
            <p:nvPr/>
          </p:nvSpPr>
          <p:spPr>
            <a:xfrm>
              <a:off x="0" y="3404550"/>
              <a:ext cx="5917744" cy="97344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270005"/>
                <a:satOff val="6519"/>
                <a:lumOff val="-3147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6" name="Rounded Rectangle 4">
              <a:extLst>
                <a:ext uri="{FF2B5EF4-FFF2-40B4-BE49-F238E27FC236}">
                  <a16:creationId xmlns:a16="http://schemas.microsoft.com/office/drawing/2014/main" id="{B060BB54-6E51-D8E3-5CAA-BA49E7727A5E}"/>
                </a:ext>
              </a:extLst>
            </p:cNvPr>
            <p:cNvSpPr txBox="1"/>
            <p:nvPr/>
          </p:nvSpPr>
          <p:spPr>
            <a:xfrm>
              <a:off x="12590" y="3406502"/>
              <a:ext cx="5909121" cy="9651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200">
                  <a:latin typeface="Segoe UI"/>
                  <a:cs typeface="Segoe UI"/>
                </a:rPr>
                <a:t>Advice and information on how to cut down or quit</a:t>
              </a:r>
              <a:endParaRPr lang="en-GB" sz="2200" kern="1200">
                <a:latin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DC115CAD-E6E1-ED88-44A9-1880D4B6F1B0}"/>
              </a:ext>
            </a:extLst>
          </p:cNvPr>
          <p:cNvGrpSpPr/>
          <p:nvPr/>
        </p:nvGrpSpPr>
        <p:grpSpPr>
          <a:xfrm>
            <a:off x="5798304" y="5469849"/>
            <a:ext cx="5173262" cy="973440"/>
            <a:chOff x="0" y="4527750"/>
            <a:chExt cx="5917744" cy="973440"/>
          </a:xfrm>
        </p:grpSpPr>
        <p:sp>
          <p:nvSpPr>
            <p:cNvPr id="20" name="Rounded Rectangle 19">
              <a:extLst>
                <a:ext uri="{FF2B5EF4-FFF2-40B4-BE49-F238E27FC236}">
                  <a16:creationId xmlns:a16="http://schemas.microsoft.com/office/drawing/2014/main" id="{3B9D22EA-2BEB-4E38-5A50-9BA4F4C81D15}"/>
                </a:ext>
              </a:extLst>
            </p:cNvPr>
            <p:cNvSpPr/>
            <p:nvPr/>
          </p:nvSpPr>
          <p:spPr>
            <a:xfrm>
              <a:off x="0" y="4527750"/>
              <a:ext cx="5917744" cy="973440"/>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5">
                <a:hueOff val="360006"/>
                <a:satOff val="8692"/>
                <a:lumOff val="-41961"/>
                <a:alphaOff val="0"/>
              </a:schemeClr>
            </a:effectRef>
            <a:fontRef idx="minor">
              <a:schemeClr val="lt1"/>
            </a:fontRef>
          </p:style>
          <p:txBody>
            <a:bodyPr/>
            <a:lstStyle/>
            <a:p>
              <a:endParaRPr lang="en-US" sz="2200">
                <a:latin typeface="Segoe UI" panose="020B0502040204020203" pitchFamily="34" charset="0"/>
                <a:cs typeface="Segoe UI" panose="020B0502040204020203" pitchFamily="34" charset="0"/>
              </a:endParaRPr>
            </a:p>
          </p:txBody>
        </p:sp>
        <p:sp>
          <p:nvSpPr>
            <p:cNvPr id="22" name="Rounded Rectangle 4">
              <a:extLst>
                <a:ext uri="{FF2B5EF4-FFF2-40B4-BE49-F238E27FC236}">
                  <a16:creationId xmlns:a16="http://schemas.microsoft.com/office/drawing/2014/main" id="{02C808BE-F5FE-350A-F007-9AAEB35FA707}"/>
                </a:ext>
              </a:extLst>
            </p:cNvPr>
            <p:cNvSpPr txBox="1"/>
            <p:nvPr/>
          </p:nvSpPr>
          <p:spPr>
            <a:xfrm>
              <a:off x="47519" y="4531476"/>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200">
                  <a:latin typeface="Segoe UI"/>
                  <a:cs typeface="Segoe UI"/>
                </a:rPr>
                <a:t>Vapes and the environment</a:t>
              </a:r>
              <a:endParaRPr lang="en-GB" sz="2200" kern="1200">
                <a:latin typeface="Segoe UI" panose="020B0502040204020203" pitchFamily="34" charset="0"/>
                <a:cs typeface="Segoe UI" panose="020B0502040204020203" pitchFamily="34" charset="0"/>
              </a:endParaRPr>
            </a:p>
          </p:txBody>
        </p:sp>
      </p:grpSp>
      <p:sp>
        <p:nvSpPr>
          <p:cNvPr id="17" name="Title 1">
            <a:extLst>
              <a:ext uri="{FF2B5EF4-FFF2-40B4-BE49-F238E27FC236}">
                <a16:creationId xmlns:a16="http://schemas.microsoft.com/office/drawing/2014/main" id="{ED39DE8A-B2D3-DD86-8DB5-0C79BBE7353F}"/>
              </a:ext>
            </a:extLst>
          </p:cNvPr>
          <p:cNvSpPr txBox="1">
            <a:spLocks/>
          </p:cNvSpPr>
          <p:nvPr/>
        </p:nvSpPr>
        <p:spPr>
          <a:xfrm>
            <a:off x="747669" y="2190915"/>
            <a:ext cx="3333593" cy="10598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solidFill>
                  <a:schemeClr val="bg1"/>
                </a:solidFill>
                <a:latin typeface="Segoe UI"/>
                <a:cs typeface="Segoe UI"/>
              </a:rPr>
              <a:t>What we will explore today?</a:t>
            </a:r>
            <a:br>
              <a:rPr lang="en-GB" sz="3200" b="1">
                <a:latin typeface="Segoe UI" panose="020B0502040204020203" pitchFamily="34" charset="0"/>
                <a:cs typeface="Segoe UI" panose="020B0502040204020203" pitchFamily="34" charset="0"/>
              </a:rPr>
            </a:br>
            <a:endParaRPr lang="en-GB" sz="3200" b="1">
              <a:latin typeface="Segoe UI" panose="020B0502040204020203" pitchFamily="34" charset="0"/>
              <a:cs typeface="Segoe UI" panose="020B0502040204020203" pitchFamily="34" charset="0"/>
            </a:endParaRPr>
          </a:p>
        </p:txBody>
      </p:sp>
      <p:grpSp>
        <p:nvGrpSpPr>
          <p:cNvPr id="21" name="Group 20">
            <a:extLst>
              <a:ext uri="{FF2B5EF4-FFF2-40B4-BE49-F238E27FC236}">
                <a16:creationId xmlns:a16="http://schemas.microsoft.com/office/drawing/2014/main" id="{4D2367FE-0BC4-F220-4309-463EA07CA039}"/>
              </a:ext>
            </a:extLst>
          </p:cNvPr>
          <p:cNvGrpSpPr/>
          <p:nvPr/>
        </p:nvGrpSpPr>
        <p:grpSpPr>
          <a:xfrm>
            <a:off x="5802505" y="3402543"/>
            <a:ext cx="5094434" cy="997306"/>
            <a:chOff x="0" y="1135142"/>
            <a:chExt cx="5917744" cy="997306"/>
          </a:xfrm>
        </p:grpSpPr>
        <p:sp>
          <p:nvSpPr>
            <p:cNvPr id="23" name="Rounded Rectangle 6">
              <a:extLst>
                <a:ext uri="{FF2B5EF4-FFF2-40B4-BE49-F238E27FC236}">
                  <a16:creationId xmlns:a16="http://schemas.microsoft.com/office/drawing/2014/main" id="{64B41D21-5CE7-A2BA-238B-F561629BEADA}"/>
                </a:ext>
              </a:extLst>
            </p:cNvPr>
            <p:cNvSpPr/>
            <p:nvPr/>
          </p:nvSpPr>
          <p:spPr>
            <a:xfrm>
              <a:off x="0" y="1158150"/>
              <a:ext cx="5917744" cy="97344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24" name="Rounded Rectangle 4">
              <a:extLst>
                <a:ext uri="{FF2B5EF4-FFF2-40B4-BE49-F238E27FC236}">
                  <a16:creationId xmlns:a16="http://schemas.microsoft.com/office/drawing/2014/main" id="{54D8922D-CE59-3C65-12E7-EFFBB4EFD6DD}"/>
                </a:ext>
              </a:extLst>
            </p:cNvPr>
            <p:cNvSpPr txBox="1"/>
            <p:nvPr/>
          </p:nvSpPr>
          <p:spPr>
            <a:xfrm>
              <a:off x="71609" y="1135142"/>
              <a:ext cx="5807237" cy="9973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200">
                  <a:latin typeface="Segoe UI"/>
                  <a:cs typeface="Segoe UI"/>
                </a:rPr>
                <a:t>Influencers, social media and advertising</a:t>
              </a:r>
              <a:endParaRPr lang="en-GB" sz="2200" kern="1200">
                <a:latin typeface="Segoe UI" panose="020B0502040204020203" pitchFamily="34" charset="0"/>
                <a:cs typeface="Segoe UI" panose="020B0502040204020203" pitchFamily="34" charset="0"/>
              </a:endParaRPr>
            </a:p>
          </p:txBody>
        </p:sp>
      </p:grpSp>
    </p:spTree>
    <p:custDataLst>
      <p:tags r:id="rId1"/>
    </p:custDataLst>
    <p:extLst>
      <p:ext uri="{BB962C8B-B14F-4D97-AF65-F5344CB8AC3E}">
        <p14:creationId xmlns:p14="http://schemas.microsoft.com/office/powerpoint/2010/main" val="29692572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05AEB3-433E-2F80-A277-A2E8E129A617}"/>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477FA8FC-40A5-2923-2557-67E0AD212DC7}"/>
              </a:ext>
            </a:extLst>
          </p:cNvPr>
          <p:cNvSpPr/>
          <p:nvPr/>
        </p:nvSpPr>
        <p:spPr>
          <a:xfrm>
            <a:off x="3941613" y="298459"/>
            <a:ext cx="7018626" cy="17588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plus graphic">
            <a:extLst>
              <a:ext uri="{FF2B5EF4-FFF2-40B4-BE49-F238E27FC236}">
                <a16:creationId xmlns:a16="http://schemas.microsoft.com/office/drawing/2014/main" id="{5D4DBD07-B42B-3F84-657A-27D8E48DF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0" name="!!dot graphic">
            <a:extLst>
              <a:ext uri="{FF2B5EF4-FFF2-40B4-BE49-F238E27FC236}">
                <a16:creationId xmlns:a16="http://schemas.microsoft.com/office/drawing/2014/main" id="{A9052A20-88D2-ED44-AA57-747F9CAAF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2" name="!!Straight Connector">
            <a:extLst>
              <a:ext uri="{FF2B5EF4-FFF2-40B4-BE49-F238E27FC236}">
                <a16:creationId xmlns:a16="http://schemas.microsoft.com/office/drawing/2014/main" id="{97D9F794-2B86-13E0-B677-C5CAA9DF7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4D89D9F-F4BF-C6F9-1B08-E1AB5A8AB5A6}"/>
              </a:ext>
            </a:extLst>
          </p:cNvPr>
          <p:cNvSpPr txBox="1"/>
          <p:nvPr/>
        </p:nvSpPr>
        <p:spPr>
          <a:xfrm>
            <a:off x="3207306" y="2161922"/>
            <a:ext cx="8487451" cy="5709255"/>
          </a:xfrm>
          <a:prstGeom prst="rect">
            <a:avLst/>
          </a:prstGeom>
          <a:solidFill>
            <a:schemeClr val="bg1"/>
          </a:solidFill>
          <a:ln>
            <a:noFill/>
          </a:ln>
        </p:spPr>
        <p:txBody>
          <a:bodyPr wrap="square" lIns="91440" tIns="45720" rIns="91440" bIns="45720" anchor="t">
            <a:spAutoFit/>
          </a:bodyPr>
          <a:lstStyle/>
          <a:p>
            <a:r>
              <a:rPr lang="en-GB" sz="1900" b="1">
                <a:latin typeface="Segoe UI"/>
                <a:cs typeface="Segoe UI"/>
              </a:rPr>
              <a:t>Health </a:t>
            </a:r>
            <a:endParaRPr lang="en-GB" sz="1900">
              <a:latin typeface="Segoe UI"/>
              <a:cs typeface="Segoe UI"/>
            </a:endParaRPr>
          </a:p>
          <a:p>
            <a:pPr marL="342900" indent="-342900">
              <a:buFont typeface="Wingdings"/>
              <a:buChar char="§"/>
            </a:pPr>
            <a:r>
              <a:rPr lang="en-GB" sz="1900">
                <a:latin typeface="Segoe UI"/>
                <a:cs typeface="Segoe UI"/>
              </a:rPr>
              <a:t>There are growing concerns about potential health risks, especially for young people.</a:t>
            </a:r>
            <a:endParaRPr lang="en-GB" sz="1900">
              <a:latin typeface="Segoe UI" panose="020B0502040204020203" pitchFamily="34" charset="0"/>
              <a:cs typeface="Segoe UI" panose="020B0502040204020203" pitchFamily="34" charset="0"/>
            </a:endParaRPr>
          </a:p>
          <a:p>
            <a:pPr marL="342900" indent="-342900">
              <a:buFont typeface="Wingdings"/>
              <a:buChar char="§"/>
            </a:pPr>
            <a:r>
              <a:rPr lang="en-GB" sz="1900">
                <a:latin typeface="Segoe UI"/>
                <a:cs typeface="Segoe UI"/>
              </a:rPr>
              <a:t>Vaping is less harmful for adults who smoke.</a:t>
            </a:r>
          </a:p>
          <a:p>
            <a:pPr marL="342900" indent="-342900">
              <a:buFont typeface="Wingdings"/>
              <a:buChar char="§"/>
            </a:pPr>
            <a:r>
              <a:rPr lang="en-GB" sz="1900">
                <a:latin typeface="Segoe UI"/>
                <a:cs typeface="Segoe UI"/>
              </a:rPr>
              <a:t>More research needed around dual use with tobacco and vaping during pregnancy. </a:t>
            </a:r>
          </a:p>
          <a:p>
            <a:pPr marL="285750" indent="-285750">
              <a:buFont typeface="Wingdings,Sans-Serif"/>
              <a:buChar char="§"/>
            </a:pPr>
            <a:endParaRPr lang="en-GB" sz="1900">
              <a:latin typeface="Segoe UI" panose="020B0502040204020203" pitchFamily="34" charset="0"/>
              <a:cs typeface="Segoe UI" panose="020B0502040204020203" pitchFamily="34" charset="0"/>
            </a:endParaRPr>
          </a:p>
          <a:p>
            <a:r>
              <a:rPr lang="en-GB" sz="1900" b="1">
                <a:latin typeface="Segoe UI"/>
                <a:cs typeface="Segoe UI"/>
              </a:rPr>
              <a:t>Usage Trends</a:t>
            </a:r>
            <a:endParaRPr lang="en-GB" sz="1900">
              <a:latin typeface="Segoe UI"/>
              <a:cs typeface="Segoe UI"/>
            </a:endParaRPr>
          </a:p>
          <a:p>
            <a:pPr marL="457200" indent="-457200">
              <a:buFont typeface="Wingdings,Sans-Serif"/>
              <a:buChar char="§"/>
            </a:pPr>
            <a:r>
              <a:rPr lang="en-GB" sz="1900">
                <a:latin typeface="Segoe UI"/>
                <a:cs typeface="Segoe UI"/>
              </a:rPr>
              <a:t>In adults, regular use is mainly among people who have smoked.</a:t>
            </a:r>
            <a:endParaRPr lang="en-US" sz="1900">
              <a:latin typeface="Segoe UI"/>
              <a:cs typeface="Segoe UI"/>
            </a:endParaRPr>
          </a:p>
          <a:p>
            <a:pPr marL="457200" indent="-457200">
              <a:buFont typeface="Wingdings,Sans-Serif"/>
              <a:buChar char="§"/>
            </a:pPr>
            <a:r>
              <a:rPr lang="en-GB" sz="1900">
                <a:latin typeface="Segoe UI"/>
                <a:cs typeface="Segoe UI"/>
              </a:rPr>
              <a:t>Most young people who vape have never smoked.</a:t>
            </a:r>
          </a:p>
          <a:p>
            <a:pPr>
              <a:buFont typeface="Wingdings"/>
              <a:buChar char="§"/>
            </a:pPr>
            <a:endParaRPr lang="en-GB" sz="1900">
              <a:latin typeface="Segoe UI" panose="020B0502040204020203" pitchFamily="34" charset="0"/>
              <a:cs typeface="Segoe UI" panose="020B0502040204020203" pitchFamily="34" charset="0"/>
            </a:endParaRPr>
          </a:p>
          <a:p>
            <a:r>
              <a:rPr lang="en-GB" sz="1900" b="1">
                <a:latin typeface="Segoe UI"/>
                <a:cs typeface="Segoe UI"/>
              </a:rPr>
              <a:t>Social Influences</a:t>
            </a:r>
            <a:endParaRPr lang="en-GB" sz="1900">
              <a:latin typeface="Segoe UI"/>
              <a:cs typeface="Segoe UI"/>
            </a:endParaRPr>
          </a:p>
          <a:p>
            <a:pPr marL="342900" indent="-342900">
              <a:buFont typeface="Wingdings"/>
              <a:buChar char="§"/>
            </a:pPr>
            <a:r>
              <a:rPr lang="en-GB" sz="1900">
                <a:latin typeface="Segoe UI"/>
                <a:cs typeface="Segoe UI"/>
              </a:rPr>
              <a:t>In Greater Glasgow &amp; Clyde young people shared that peer influence and social media are the main reasons that they chose to vape. </a:t>
            </a:r>
          </a:p>
          <a:p>
            <a:pPr marL="342900" indent="-342900">
              <a:buFont typeface="Wingdings"/>
              <a:buChar char="§"/>
            </a:pPr>
            <a:r>
              <a:rPr lang="en-GB" sz="1900">
                <a:latin typeface="Segoe UI"/>
                <a:cs typeface="Segoe UI"/>
              </a:rPr>
              <a:t>Trendy images, colours and flavours can drive youth experimentation.</a:t>
            </a:r>
          </a:p>
          <a:p>
            <a:pPr>
              <a:buFont typeface="Wingdings"/>
              <a:buChar char="§"/>
            </a:pPr>
            <a:endParaRPr lang="en-GB" sz="2000">
              <a:latin typeface="Segoe UI" panose="020B0502040204020203" pitchFamily="34" charset="0"/>
              <a:cs typeface="Segoe UI" panose="020B0502040204020203" pitchFamily="34" charset="0"/>
            </a:endParaRPr>
          </a:p>
          <a:p>
            <a:endParaRPr lang="en-GB" sz="2000">
              <a:latin typeface="Segoe UI" panose="020B0502040204020203" pitchFamily="34" charset="0"/>
              <a:cs typeface="Segoe UI" panose="020B0502040204020203" pitchFamily="34" charset="0"/>
            </a:endParaRPr>
          </a:p>
          <a:p>
            <a:br>
              <a:rPr lang="en-GB" sz="2000">
                <a:latin typeface="Segoe UI" panose="020B0502040204020203" pitchFamily="34" charset="0"/>
                <a:cs typeface="Segoe UI" panose="020B0502040204020203" pitchFamily="34" charset="0"/>
              </a:rPr>
            </a:br>
            <a:endParaRPr lang="en-US" sz="2000">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A1A71C9F-604E-0E8A-8B97-74DC8E803878}"/>
              </a:ext>
            </a:extLst>
          </p:cNvPr>
          <p:cNvSpPr txBox="1"/>
          <p:nvPr/>
        </p:nvSpPr>
        <p:spPr>
          <a:xfrm>
            <a:off x="4331542" y="590203"/>
            <a:ext cx="6165339" cy="1569660"/>
          </a:xfrm>
          <a:prstGeom prst="rect">
            <a:avLst/>
          </a:prstGeom>
          <a:noFill/>
          <a:ln>
            <a:noFill/>
          </a:ln>
        </p:spPr>
        <p:txBody>
          <a:bodyPr wrap="square" lIns="91440" tIns="45720" rIns="91440" bIns="45720" anchor="t">
            <a:spAutoFit/>
          </a:bodyPr>
          <a:lstStyle/>
          <a:p>
            <a:pPr algn="ctr"/>
            <a:r>
              <a:rPr lang="en-US" sz="3200" b="1">
                <a:solidFill>
                  <a:schemeClr val="bg1"/>
                </a:solidFill>
                <a:latin typeface="Segoe UI"/>
                <a:cs typeface="Segoe UI"/>
              </a:rPr>
              <a:t>Youth perceptions of vaping: Scottish Government Findings</a:t>
            </a:r>
          </a:p>
          <a:p>
            <a:pPr algn="ctr"/>
            <a:endParaRPr lang="en-US" sz="3200" b="1">
              <a:solidFill>
                <a:schemeClr val="bg1"/>
              </a:solidFill>
              <a:latin typeface="Segoe UI"/>
              <a:cs typeface="Segoe UI"/>
            </a:endParaRPr>
          </a:p>
        </p:txBody>
      </p:sp>
      <p:pic>
        <p:nvPicPr>
          <p:cNvPr id="7" name="Picture 6" descr="A colorful rectangular sign with black text&#10;&#10;AI-generated content may be incorrect.">
            <a:extLst>
              <a:ext uri="{FF2B5EF4-FFF2-40B4-BE49-F238E27FC236}">
                <a16:creationId xmlns:a16="http://schemas.microsoft.com/office/drawing/2014/main" id="{DBC631BB-26ED-6C0B-1E29-03C65946D3F4}"/>
              </a:ext>
            </a:extLst>
          </p:cNvPr>
          <p:cNvPicPr>
            <a:picLocks noChangeAspect="1"/>
          </p:cNvPicPr>
          <p:nvPr/>
        </p:nvPicPr>
        <p:blipFill>
          <a:blip r:embed="rId3"/>
          <a:stretch>
            <a:fillRect/>
          </a:stretch>
        </p:blipFill>
        <p:spPr>
          <a:xfrm>
            <a:off x="326483" y="282678"/>
            <a:ext cx="1133475" cy="838200"/>
          </a:xfrm>
          <a:prstGeom prst="rect">
            <a:avLst/>
          </a:prstGeom>
          <a:ln>
            <a:noFill/>
          </a:ln>
        </p:spPr>
      </p:pic>
      <p:pic>
        <p:nvPicPr>
          <p:cNvPr id="15" name="Picture 14" descr="Blue and white logo with text&#10;&#10;AI-generated content may be incorrect.">
            <a:extLst>
              <a:ext uri="{FF2B5EF4-FFF2-40B4-BE49-F238E27FC236}">
                <a16:creationId xmlns:a16="http://schemas.microsoft.com/office/drawing/2014/main" id="{E8DBDABB-25ED-7FF0-A62E-7D42EE8E8090}"/>
              </a:ext>
            </a:extLst>
          </p:cNvPr>
          <p:cNvPicPr>
            <a:picLocks noChangeAspect="1"/>
          </p:cNvPicPr>
          <p:nvPr/>
        </p:nvPicPr>
        <p:blipFill>
          <a:blip r:embed="rId4"/>
          <a:stretch>
            <a:fillRect/>
          </a:stretch>
        </p:blipFill>
        <p:spPr>
          <a:xfrm>
            <a:off x="10962508" y="255094"/>
            <a:ext cx="971550" cy="714375"/>
          </a:xfrm>
          <a:prstGeom prst="rect">
            <a:avLst/>
          </a:prstGeom>
          <a:ln>
            <a:noFill/>
          </a:ln>
        </p:spPr>
      </p:pic>
      <p:pic>
        <p:nvPicPr>
          <p:cNvPr id="4" name="Picture 3" descr="A person smoking a vaporizer&#10;&#10;Description automatically generated">
            <a:extLst>
              <a:ext uri="{FF2B5EF4-FFF2-40B4-BE49-F238E27FC236}">
                <a16:creationId xmlns:a16="http://schemas.microsoft.com/office/drawing/2014/main" id="{4909E007-24C8-578C-2E8C-D3C3D54711B3}"/>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42851" y="972717"/>
            <a:ext cx="2639246" cy="2213237"/>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Tree>
    <p:extLst>
      <p:ext uri="{BB962C8B-B14F-4D97-AF65-F5344CB8AC3E}">
        <p14:creationId xmlns:p14="http://schemas.microsoft.com/office/powerpoint/2010/main" val="3166692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64316B-8EA3-76AD-1C1D-0A54CEAACB94}"/>
            </a:ext>
          </a:extLst>
        </p:cNvPr>
        <p:cNvGrpSpPr/>
        <p:nvPr/>
      </p:nvGrpSpPr>
      <p:grpSpPr>
        <a:xfrm>
          <a:off x="0" y="0"/>
          <a:ext cx="0" cy="0"/>
          <a:chOff x="0" y="0"/>
          <a:chExt cx="0" cy="0"/>
        </a:xfrm>
      </p:grpSpPr>
      <p:sp>
        <p:nvSpPr>
          <p:cNvPr id="14" name="Oval 13">
            <a:extLst>
              <a:ext uri="{FF2B5EF4-FFF2-40B4-BE49-F238E27FC236}">
                <a16:creationId xmlns:a16="http://schemas.microsoft.com/office/drawing/2014/main" id="{F5EABA05-B205-6F1C-93CB-0FC384329DBE}"/>
              </a:ext>
            </a:extLst>
          </p:cNvPr>
          <p:cNvSpPr/>
          <p:nvPr/>
        </p:nvSpPr>
        <p:spPr>
          <a:xfrm>
            <a:off x="3460594" y="236927"/>
            <a:ext cx="7075835" cy="147912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0" name="Picture 19" descr="A group of black stick figures&#10;&#10;AI-generated content may be incorrect.">
            <a:extLst>
              <a:ext uri="{FF2B5EF4-FFF2-40B4-BE49-F238E27FC236}">
                <a16:creationId xmlns:a16="http://schemas.microsoft.com/office/drawing/2014/main" id="{364F989E-9E8F-F8FB-5BBA-D2EA14EB2B7C}"/>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033015" y="1818592"/>
            <a:ext cx="6111087" cy="1858982"/>
          </a:xfrm>
          <a:prstGeom prst="rect">
            <a:avLst/>
          </a:prstGeom>
        </p:spPr>
      </p:pic>
      <p:grpSp>
        <p:nvGrpSpPr>
          <p:cNvPr id="30" name="Group 2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31" name="Rectangle 30">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
            <a:extLst>
              <a:ext uri="{FF2B5EF4-FFF2-40B4-BE49-F238E27FC236}">
                <a16:creationId xmlns:a16="http://schemas.microsoft.com/office/drawing/2014/main" id="{DB1D073F-723B-FB53-0427-B65954D64F88}"/>
              </a:ext>
            </a:extLst>
          </p:cNvPr>
          <p:cNvSpPr txBox="1">
            <a:spLocks/>
          </p:cNvSpPr>
          <p:nvPr/>
        </p:nvSpPr>
        <p:spPr>
          <a:xfrm>
            <a:off x="2987360" y="429640"/>
            <a:ext cx="3436502"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Aft>
                <a:spcPts val="600"/>
              </a:spcAft>
            </a:pP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sp>
        <p:nvSpPr>
          <p:cNvPr id="2" name="AutoShape 2">
            <a:extLst>
              <a:ext uri="{FF2B5EF4-FFF2-40B4-BE49-F238E27FC236}">
                <a16:creationId xmlns:a16="http://schemas.microsoft.com/office/drawing/2014/main" id="{226F7088-BCC8-1363-E960-0725F90372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5" name="TextBox 20">
            <a:extLst>
              <a:ext uri="{FF2B5EF4-FFF2-40B4-BE49-F238E27FC236}">
                <a16:creationId xmlns:a16="http://schemas.microsoft.com/office/drawing/2014/main" id="{D43C91BD-93CA-98E0-E037-8A2897132E1D}"/>
              </a:ext>
            </a:extLst>
          </p:cNvPr>
          <p:cNvGraphicFramePr/>
          <p:nvPr>
            <p:extLst>
              <p:ext uri="{D42A27DB-BD31-4B8C-83A1-F6EECF244321}">
                <p14:modId xmlns:p14="http://schemas.microsoft.com/office/powerpoint/2010/main" val="2617246266"/>
              </p:ext>
            </p:extLst>
          </p:nvPr>
        </p:nvGraphicFramePr>
        <p:xfrm>
          <a:off x="575250" y="1576181"/>
          <a:ext cx="2889616" cy="47351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4" name="Group 23">
            <a:extLst>
              <a:ext uri="{FF2B5EF4-FFF2-40B4-BE49-F238E27FC236}">
                <a16:creationId xmlns:a16="http://schemas.microsoft.com/office/drawing/2014/main" id="{E621179E-8B22-107A-A8AE-7D8FB57095BD}"/>
              </a:ext>
            </a:extLst>
          </p:cNvPr>
          <p:cNvGrpSpPr/>
          <p:nvPr/>
        </p:nvGrpSpPr>
        <p:grpSpPr>
          <a:xfrm>
            <a:off x="4288637" y="3938842"/>
            <a:ext cx="5985290" cy="1933463"/>
            <a:chOff x="52555" y="1759"/>
            <a:chExt cx="3212833" cy="1927700"/>
          </a:xfrm>
        </p:grpSpPr>
        <p:sp>
          <p:nvSpPr>
            <p:cNvPr id="27" name="Rounded Rectangle 26">
              <a:extLst>
                <a:ext uri="{FF2B5EF4-FFF2-40B4-BE49-F238E27FC236}">
                  <a16:creationId xmlns:a16="http://schemas.microsoft.com/office/drawing/2014/main" id="{2E53796E-A319-6DC3-EED0-2B7F614DB0DA}"/>
                </a:ext>
              </a:extLst>
            </p:cNvPr>
            <p:cNvSpPr/>
            <p:nvPr/>
          </p:nvSpPr>
          <p:spPr>
            <a:xfrm>
              <a:off x="52555" y="1759"/>
              <a:ext cx="3212833" cy="1927700"/>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29" name="Rounded Rectangle 4">
              <a:extLst>
                <a:ext uri="{FF2B5EF4-FFF2-40B4-BE49-F238E27FC236}">
                  <a16:creationId xmlns:a16="http://schemas.microsoft.com/office/drawing/2014/main" id="{128029E1-7535-706B-6065-CD62016002D6}"/>
                </a:ext>
              </a:extLst>
            </p:cNvPr>
            <p:cNvSpPr txBox="1"/>
            <p:nvPr/>
          </p:nvSpPr>
          <p:spPr>
            <a:xfrm>
              <a:off x="109015" y="58219"/>
              <a:ext cx="3099913" cy="1814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indent="0">
                <a:buFontTx/>
                <a:buNone/>
              </a:pPr>
              <a:r>
                <a:rPr lang="en-US" sz="2000" b="1">
                  <a:latin typeface="Segoe UI" panose="020B0502040204020203" pitchFamily="34" charset="0"/>
                  <a:cs typeface="Segoe UI" panose="020B0502040204020203" pitchFamily="34" charset="0"/>
                </a:rPr>
                <a:t>ASH UK research (2024)</a:t>
              </a:r>
            </a:p>
            <a:p>
              <a:pPr marL="0" indent="0">
                <a:buFontTx/>
                <a:buNone/>
              </a:pPr>
              <a:endParaRPr lang="en-US" sz="2000" b="1">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000">
                  <a:latin typeface="Segoe UI" panose="020B0502040204020203" pitchFamily="34" charset="0"/>
                  <a:cs typeface="Segoe UI" panose="020B0502040204020203" pitchFamily="34" charset="0"/>
                </a:rPr>
                <a:t>85% of 11-15 yrs </a:t>
              </a:r>
              <a:r>
                <a:rPr lang="en-US" sz="2000" b="1">
                  <a:latin typeface="Segoe UI" panose="020B0502040204020203" pitchFamily="34" charset="0"/>
                  <a:cs typeface="Segoe UI" panose="020B0502040204020203" pitchFamily="34" charset="0"/>
                </a:rPr>
                <a:t>had not tried vaping</a:t>
              </a:r>
            </a:p>
            <a:p>
              <a:pPr marL="285750" indent="-285750">
                <a:buFont typeface="Arial" panose="020B0604020202020204" pitchFamily="34" charset="0"/>
                <a:buChar char="•"/>
              </a:pPr>
              <a:r>
                <a:rPr lang="en-US" sz="2000">
                  <a:latin typeface="Segoe UI" panose="020B0502040204020203" pitchFamily="34" charset="0"/>
                  <a:cs typeface="Segoe UI" panose="020B0502040204020203" pitchFamily="34" charset="0"/>
                </a:rPr>
                <a:t>Less than 5% of 11-15 yrs regular use </a:t>
              </a:r>
            </a:p>
            <a:p>
              <a:pPr marL="0" lvl="0" indent="0" algn="ctr" defTabSz="755650">
                <a:lnSpc>
                  <a:spcPct val="90000"/>
                </a:lnSpc>
                <a:spcBef>
                  <a:spcPct val="0"/>
                </a:spcBef>
                <a:spcAft>
                  <a:spcPct val="35000"/>
                </a:spcAft>
                <a:buNone/>
              </a:pPr>
              <a:endParaRPr lang="en-US" sz="1700" kern="1200"/>
            </a:p>
          </p:txBody>
        </p:sp>
      </p:grpSp>
      <p:grpSp>
        <p:nvGrpSpPr>
          <p:cNvPr id="33" name="Group 32">
            <a:extLst>
              <a:ext uri="{FF2B5EF4-FFF2-40B4-BE49-F238E27FC236}">
                <a16:creationId xmlns:a16="http://schemas.microsoft.com/office/drawing/2014/main" id="{6895BBF8-FC32-D47D-5D09-A2886E27062F}"/>
              </a:ext>
            </a:extLst>
          </p:cNvPr>
          <p:cNvGrpSpPr/>
          <p:nvPr/>
        </p:nvGrpSpPr>
        <p:grpSpPr>
          <a:xfrm rot="16200000">
            <a:off x="3487559" y="4577866"/>
            <a:ext cx="796782" cy="682540"/>
            <a:chOff x="1389536" y="2212331"/>
            <a:chExt cx="796782" cy="682540"/>
          </a:xfrm>
        </p:grpSpPr>
        <p:sp>
          <p:nvSpPr>
            <p:cNvPr id="34" name="Right Arrow 33">
              <a:extLst>
                <a:ext uri="{FF2B5EF4-FFF2-40B4-BE49-F238E27FC236}">
                  <a16:creationId xmlns:a16="http://schemas.microsoft.com/office/drawing/2014/main" id="{6C5C756A-CA9B-5543-A2E9-663D8AB79206}"/>
                </a:ext>
              </a:extLst>
            </p:cNvPr>
            <p:cNvSpPr/>
            <p:nvPr/>
          </p:nvSpPr>
          <p:spPr>
            <a:xfrm rot="5270134">
              <a:off x="1446657" y="2155210"/>
              <a:ext cx="682540" cy="796782"/>
            </a:xfrm>
            <a:prstGeom prst="rightArrow">
              <a:avLst>
                <a:gd name="adj1" fmla="val 600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35" name="Right Arrow 4">
              <a:extLst>
                <a:ext uri="{FF2B5EF4-FFF2-40B4-BE49-F238E27FC236}">
                  <a16:creationId xmlns:a16="http://schemas.microsoft.com/office/drawing/2014/main" id="{9C6F32A3-0E1C-9117-6791-F48D467B3541}"/>
                </a:ext>
              </a:extLst>
            </p:cNvPr>
            <p:cNvSpPr txBox="1"/>
            <p:nvPr/>
          </p:nvSpPr>
          <p:spPr>
            <a:xfrm rot="-129866">
              <a:off x="1545025" y="2212404"/>
              <a:ext cx="478070" cy="4777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endParaRPr lang="en-US" sz="1400" kern="1200"/>
            </a:p>
          </p:txBody>
        </p:sp>
      </p:grpSp>
      <p:sp>
        <p:nvSpPr>
          <p:cNvPr id="37" name="TextBox 36">
            <a:extLst>
              <a:ext uri="{FF2B5EF4-FFF2-40B4-BE49-F238E27FC236}">
                <a16:creationId xmlns:a16="http://schemas.microsoft.com/office/drawing/2014/main" id="{27F76943-C697-7239-76FD-380060EFD7E0}"/>
              </a:ext>
            </a:extLst>
          </p:cNvPr>
          <p:cNvSpPr txBox="1"/>
          <p:nvPr/>
        </p:nvSpPr>
        <p:spPr>
          <a:xfrm>
            <a:off x="3882280" y="507848"/>
            <a:ext cx="6215950" cy="892552"/>
          </a:xfrm>
          <a:prstGeom prst="rect">
            <a:avLst/>
          </a:prstGeom>
          <a:noFill/>
        </p:spPr>
        <p:txBody>
          <a:bodyPr wrap="square" lIns="91440" tIns="45720" rIns="91440" bIns="45720" anchor="t">
            <a:spAutoFit/>
          </a:bodyPr>
          <a:lstStyle/>
          <a:p>
            <a:pPr algn="ctr"/>
            <a:r>
              <a:rPr lang="en-US" sz="2600" b="1">
                <a:solidFill>
                  <a:schemeClr val="bg1"/>
                </a:solidFill>
                <a:latin typeface="Segoe UI"/>
                <a:cs typeface="Segoe UI"/>
              </a:rPr>
              <a:t>Why do we overestimate the number of young people who vape?</a:t>
            </a:r>
            <a:endParaRPr lang="en-US" sz="2600" b="1">
              <a:solidFill>
                <a:schemeClr val="bg1"/>
              </a:solidFill>
              <a:latin typeface="Segoe UI" panose="020B0502040204020203" pitchFamily="34" charset="0"/>
              <a:cs typeface="Segoe UI" panose="020B0502040204020203" pitchFamily="34" charset="0"/>
            </a:endParaRPr>
          </a:p>
        </p:txBody>
      </p:sp>
      <p:pic>
        <p:nvPicPr>
          <p:cNvPr id="15" name="Picture 14" descr="A colorful rectangular sign with black text&#10;&#10;AI-generated content may be incorrect.">
            <a:extLst>
              <a:ext uri="{FF2B5EF4-FFF2-40B4-BE49-F238E27FC236}">
                <a16:creationId xmlns:a16="http://schemas.microsoft.com/office/drawing/2014/main" id="{4C0A1148-7D31-7857-2E77-8789E12A13BE}"/>
              </a:ext>
            </a:extLst>
          </p:cNvPr>
          <p:cNvPicPr>
            <a:picLocks noChangeAspect="1"/>
          </p:cNvPicPr>
          <p:nvPr/>
        </p:nvPicPr>
        <p:blipFill>
          <a:blip r:embed="rId10"/>
          <a:stretch>
            <a:fillRect/>
          </a:stretch>
        </p:blipFill>
        <p:spPr>
          <a:xfrm>
            <a:off x="265495" y="134116"/>
            <a:ext cx="1133475" cy="838200"/>
          </a:xfrm>
          <a:prstGeom prst="rect">
            <a:avLst/>
          </a:prstGeom>
        </p:spPr>
      </p:pic>
      <p:pic>
        <p:nvPicPr>
          <p:cNvPr id="18" name="Picture 17" descr="Blue and white logo with text&#10;&#10;AI-generated content may be incorrect.">
            <a:extLst>
              <a:ext uri="{FF2B5EF4-FFF2-40B4-BE49-F238E27FC236}">
                <a16:creationId xmlns:a16="http://schemas.microsoft.com/office/drawing/2014/main" id="{4E2F6B57-3377-336F-B9F7-3D72E8DDC12B}"/>
              </a:ext>
            </a:extLst>
          </p:cNvPr>
          <p:cNvPicPr>
            <a:picLocks noChangeAspect="1"/>
          </p:cNvPicPr>
          <p:nvPr/>
        </p:nvPicPr>
        <p:blipFill>
          <a:blip r:embed="rId11"/>
          <a:stretch>
            <a:fillRect/>
          </a:stretch>
        </p:blipFill>
        <p:spPr>
          <a:xfrm>
            <a:off x="10962508" y="255094"/>
            <a:ext cx="971550" cy="714375"/>
          </a:xfrm>
          <a:prstGeom prst="rect">
            <a:avLst/>
          </a:prstGeom>
          <a:ln>
            <a:solidFill>
              <a:schemeClr val="bg1"/>
            </a:solidFill>
          </a:ln>
        </p:spPr>
      </p:pic>
    </p:spTree>
    <p:custDataLst>
      <p:tags r:id="rId1"/>
    </p:custDataLst>
    <p:extLst>
      <p:ext uri="{BB962C8B-B14F-4D97-AF65-F5344CB8AC3E}">
        <p14:creationId xmlns:p14="http://schemas.microsoft.com/office/powerpoint/2010/main" val="5785618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8DA12-23AC-2DCE-F5AC-B187903448B4}"/>
            </a:ext>
          </a:extLst>
        </p:cNvPr>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3064016B-BB4A-FA1B-E359-C5F47B7CB282}"/>
              </a:ext>
            </a:extLst>
          </p:cNvPr>
          <p:cNvSpPr>
            <a:spLocks noGrp="1"/>
          </p:cNvSpPr>
          <p:nvPr>
            <p:ph idx="1"/>
          </p:nvPr>
        </p:nvSpPr>
        <p:spPr>
          <a:xfrm>
            <a:off x="1812235" y="1394216"/>
            <a:ext cx="9274312" cy="5338647"/>
          </a:xfrm>
        </p:spPr>
        <p:txBody>
          <a:bodyPr vert="horz" lIns="91440" tIns="45720" rIns="91440" bIns="45720" rtlCol="0" anchor="t">
            <a:normAutofit/>
          </a:bodyPr>
          <a:lstStyle/>
          <a:p>
            <a:pPr marL="0" indent="0" algn="ctr">
              <a:buNone/>
              <a:defRPr/>
            </a:pPr>
            <a:endParaRPr lang="en-GB" sz="2400">
              <a:latin typeface="Segoe UI" panose="020B0502040204020203" pitchFamily="34" charset="0"/>
              <a:cs typeface="Segoe UI" panose="020B0502040204020203" pitchFamily="34" charset="0"/>
            </a:endParaRPr>
          </a:p>
          <a:p>
            <a:pPr>
              <a:defRPr/>
            </a:pPr>
            <a:endParaRPr lang="en-GB" altLang="en-US"/>
          </a:p>
        </p:txBody>
      </p:sp>
      <p:sp>
        <p:nvSpPr>
          <p:cNvPr id="11" name="Speech Bubble: Oval 2">
            <a:extLst>
              <a:ext uri="{FF2B5EF4-FFF2-40B4-BE49-F238E27FC236}">
                <a16:creationId xmlns:a16="http://schemas.microsoft.com/office/drawing/2014/main" id="{4E8F835D-4264-2DDF-07F5-E78C059DBFFC}"/>
              </a:ext>
            </a:extLst>
          </p:cNvPr>
          <p:cNvSpPr/>
          <p:nvPr/>
        </p:nvSpPr>
        <p:spPr>
          <a:xfrm rot="5400000">
            <a:off x="8630359" y="3362361"/>
            <a:ext cx="1266692" cy="1928606"/>
          </a:xfrm>
          <a:prstGeom prst="wedgeEllipseCallout">
            <a:avLst/>
          </a:prstGeom>
          <a:solidFill>
            <a:schemeClr val="bg1"/>
          </a:solidFill>
          <a:ln w="762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12" name="Speech Bubble: Oval 4">
            <a:extLst>
              <a:ext uri="{FF2B5EF4-FFF2-40B4-BE49-F238E27FC236}">
                <a16:creationId xmlns:a16="http://schemas.microsoft.com/office/drawing/2014/main" id="{66FC6D99-82E9-7324-C9D2-F363050DE6EC}"/>
              </a:ext>
            </a:extLst>
          </p:cNvPr>
          <p:cNvSpPr/>
          <p:nvPr/>
        </p:nvSpPr>
        <p:spPr>
          <a:xfrm rot="10800000" flipH="1">
            <a:off x="5226546" y="4514369"/>
            <a:ext cx="2968641" cy="1610521"/>
          </a:xfrm>
          <a:prstGeom prst="wedgeEllipseCallout">
            <a:avLst/>
          </a:prstGeom>
          <a:solidFill>
            <a:schemeClr val="bg1"/>
          </a:solidFill>
          <a:ln w="76200">
            <a:solidFill>
              <a:srgbClr val="FCA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16" name="Speech Bubble: Oval 5">
            <a:extLst>
              <a:ext uri="{FF2B5EF4-FFF2-40B4-BE49-F238E27FC236}">
                <a16:creationId xmlns:a16="http://schemas.microsoft.com/office/drawing/2014/main" id="{32218C7B-B5FA-2F2A-122D-59BE897A5496}"/>
              </a:ext>
            </a:extLst>
          </p:cNvPr>
          <p:cNvSpPr/>
          <p:nvPr/>
        </p:nvSpPr>
        <p:spPr>
          <a:xfrm rot="5400000">
            <a:off x="2205838" y="3384191"/>
            <a:ext cx="1493170" cy="2287331"/>
          </a:xfrm>
          <a:prstGeom prst="wedgeEllipseCallout">
            <a:avLst/>
          </a:prstGeom>
          <a:solidFill>
            <a:schemeClr val="bg1"/>
          </a:solidFill>
          <a:ln w="76200">
            <a:solidFill>
              <a:srgbClr val="49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19" name="Speech Bubble: Oval 7">
            <a:extLst>
              <a:ext uri="{FF2B5EF4-FFF2-40B4-BE49-F238E27FC236}">
                <a16:creationId xmlns:a16="http://schemas.microsoft.com/office/drawing/2014/main" id="{13510DC1-B0E9-3086-BDB4-4577AFA5547C}"/>
              </a:ext>
            </a:extLst>
          </p:cNvPr>
          <p:cNvSpPr/>
          <p:nvPr/>
        </p:nvSpPr>
        <p:spPr>
          <a:xfrm rot="10800000">
            <a:off x="3519964" y="2299851"/>
            <a:ext cx="1712652" cy="1126058"/>
          </a:xfrm>
          <a:prstGeom prst="wedgeEllipseCallout">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20" name="Speech Bubble: Oval 21">
            <a:extLst>
              <a:ext uri="{FF2B5EF4-FFF2-40B4-BE49-F238E27FC236}">
                <a16:creationId xmlns:a16="http://schemas.microsoft.com/office/drawing/2014/main" id="{8777E7F7-DB94-F947-931A-F885F17E36B5}"/>
              </a:ext>
            </a:extLst>
          </p:cNvPr>
          <p:cNvSpPr/>
          <p:nvPr/>
        </p:nvSpPr>
        <p:spPr>
          <a:xfrm>
            <a:off x="6829959" y="2104141"/>
            <a:ext cx="2027149" cy="1216555"/>
          </a:xfrm>
          <a:prstGeom prst="wedgeEllipseCallout">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24" name="TextBox 23">
            <a:extLst>
              <a:ext uri="{FF2B5EF4-FFF2-40B4-BE49-F238E27FC236}">
                <a16:creationId xmlns:a16="http://schemas.microsoft.com/office/drawing/2014/main" id="{102ABB14-72BC-4BE1-F545-8D71AABE9FE7}"/>
              </a:ext>
            </a:extLst>
          </p:cNvPr>
          <p:cNvSpPr txBox="1"/>
          <p:nvPr/>
        </p:nvSpPr>
        <p:spPr>
          <a:xfrm>
            <a:off x="6200747" y="5577206"/>
            <a:ext cx="1874811" cy="336632"/>
          </a:xfrm>
          <a:prstGeom prst="rect">
            <a:avLst/>
          </a:prstGeom>
          <a:noFill/>
        </p:spPr>
        <p:txBody>
          <a:bodyPr rot="0" spcFirstLastPara="0" vertOverflow="overflow" horzOverflow="overflow" vert="horz" wrap="square" lIns="74295" tIns="37148" rIns="74295" bIns="37148" numCol="1" spcCol="0" rtlCol="0" fromWordArt="0" anchor="t" anchorCtr="0" forceAA="0" compatLnSpc="1">
            <a:prstTxWarp prst="textNoShape">
              <a:avLst/>
            </a:prstTxWarp>
            <a:spAutoFit/>
          </a:bodyPr>
          <a:lstStyle/>
          <a:p>
            <a:pPr algn="ctr"/>
            <a:r>
              <a:rPr lang="en-GB" sz="1700">
                <a:latin typeface="Segoe UI"/>
                <a:cs typeface="Segoe UI"/>
              </a:rPr>
              <a:t> </a:t>
            </a:r>
            <a:endParaRPr lang="en-US" sz="1700">
              <a:latin typeface="Segoe UI"/>
              <a:cs typeface="Segoe UI"/>
            </a:endParaRPr>
          </a:p>
        </p:txBody>
      </p:sp>
      <p:pic>
        <p:nvPicPr>
          <p:cNvPr id="5" name="Picture 4" descr="A colorful rectangular sign with black text&#10;&#10;AI-generated content may be incorrect.">
            <a:extLst>
              <a:ext uri="{FF2B5EF4-FFF2-40B4-BE49-F238E27FC236}">
                <a16:creationId xmlns:a16="http://schemas.microsoft.com/office/drawing/2014/main" id="{432A9C33-E258-B93A-C004-25B6299DC36E}"/>
              </a:ext>
            </a:extLst>
          </p:cNvPr>
          <p:cNvPicPr>
            <a:picLocks noChangeAspect="1"/>
          </p:cNvPicPr>
          <p:nvPr/>
        </p:nvPicPr>
        <p:blipFill>
          <a:blip r:embed="rId3"/>
          <a:stretch>
            <a:fillRect/>
          </a:stretch>
        </p:blipFill>
        <p:spPr>
          <a:xfrm>
            <a:off x="265495" y="134116"/>
            <a:ext cx="1133475" cy="838200"/>
          </a:xfrm>
          <a:prstGeom prst="rect">
            <a:avLst/>
          </a:prstGeom>
          <a:ln>
            <a:noFill/>
          </a:ln>
        </p:spPr>
      </p:pic>
      <p:pic>
        <p:nvPicPr>
          <p:cNvPr id="9" name="Picture 8" descr="Blue and white logo with text&#10;&#10;AI-generated content may be incorrect.">
            <a:extLst>
              <a:ext uri="{FF2B5EF4-FFF2-40B4-BE49-F238E27FC236}">
                <a16:creationId xmlns:a16="http://schemas.microsoft.com/office/drawing/2014/main" id="{95BF6B2D-83FB-7386-762B-4853E7D8B491}"/>
              </a:ext>
            </a:extLst>
          </p:cNvPr>
          <p:cNvPicPr>
            <a:picLocks noChangeAspect="1"/>
          </p:cNvPicPr>
          <p:nvPr/>
        </p:nvPicPr>
        <p:blipFill>
          <a:blip r:embed="rId4"/>
          <a:stretch>
            <a:fillRect/>
          </a:stretch>
        </p:blipFill>
        <p:spPr>
          <a:xfrm>
            <a:off x="10962508" y="255094"/>
            <a:ext cx="971550" cy="714375"/>
          </a:xfrm>
          <a:prstGeom prst="rect">
            <a:avLst/>
          </a:prstGeom>
          <a:ln>
            <a:noFill/>
          </a:ln>
        </p:spPr>
      </p:pic>
      <p:sp>
        <p:nvSpPr>
          <p:cNvPr id="3" name="Oval 2">
            <a:extLst>
              <a:ext uri="{FF2B5EF4-FFF2-40B4-BE49-F238E27FC236}">
                <a16:creationId xmlns:a16="http://schemas.microsoft.com/office/drawing/2014/main" id="{F101B834-7139-5E22-A326-5618AE19C380}"/>
              </a:ext>
            </a:extLst>
          </p:cNvPr>
          <p:cNvSpPr/>
          <p:nvPr/>
        </p:nvSpPr>
        <p:spPr>
          <a:xfrm>
            <a:off x="2257985" y="393953"/>
            <a:ext cx="7408301" cy="146773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125B155B-A134-A31A-1782-1FA3C4A75ECA}"/>
              </a:ext>
            </a:extLst>
          </p:cNvPr>
          <p:cNvSpPr txBox="1"/>
          <p:nvPr/>
        </p:nvSpPr>
        <p:spPr>
          <a:xfrm>
            <a:off x="2689021" y="612695"/>
            <a:ext cx="6819200" cy="954107"/>
          </a:xfrm>
          <a:prstGeom prst="rect">
            <a:avLst/>
          </a:prstGeom>
          <a:noFill/>
        </p:spPr>
        <p:txBody>
          <a:bodyPr wrap="square" lIns="91440" tIns="45720" rIns="91440" bIns="45720" anchor="t">
            <a:spAutoFit/>
          </a:bodyPr>
          <a:lstStyle/>
          <a:p>
            <a:pPr algn="ctr"/>
            <a:r>
              <a:rPr lang="en-US" sz="2800" b="1">
                <a:solidFill>
                  <a:schemeClr val="bg1"/>
                </a:solidFill>
                <a:latin typeface="Segoe UI"/>
                <a:cs typeface="Segoe UI"/>
              </a:rPr>
              <a:t>Why do we overestimate the number of young people who vape?</a:t>
            </a:r>
            <a:endParaRPr lang="en-US" sz="2800" b="1">
              <a:solidFill>
                <a:schemeClr val="bg1"/>
              </a:solidFill>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BF32A4F5-85C9-F7E0-4F45-1E03462E7743}"/>
              </a:ext>
            </a:extLst>
          </p:cNvPr>
          <p:cNvSpPr txBox="1"/>
          <p:nvPr/>
        </p:nvSpPr>
        <p:spPr>
          <a:xfrm>
            <a:off x="3604222" y="2546314"/>
            <a:ext cx="15318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cs typeface="Segoe UI"/>
              </a:rPr>
              <a:t>'Negativity </a:t>
            </a:r>
            <a:r>
              <a:rPr lang="en-US" err="1">
                <a:latin typeface="Segoe UI"/>
                <a:cs typeface="Segoe UI"/>
              </a:rPr>
              <a:t>bias'</a:t>
            </a:r>
            <a:endParaRPr lang="en-US">
              <a:latin typeface="Segoe UI"/>
              <a:cs typeface="Segoe UI"/>
            </a:endParaRPr>
          </a:p>
        </p:txBody>
      </p:sp>
      <p:sp>
        <p:nvSpPr>
          <p:cNvPr id="8" name="TextBox 7">
            <a:extLst>
              <a:ext uri="{FF2B5EF4-FFF2-40B4-BE49-F238E27FC236}">
                <a16:creationId xmlns:a16="http://schemas.microsoft.com/office/drawing/2014/main" id="{51871E9A-5BD0-CC10-D306-813BDBA458FB}"/>
              </a:ext>
            </a:extLst>
          </p:cNvPr>
          <p:cNvSpPr txBox="1"/>
          <p:nvPr/>
        </p:nvSpPr>
        <p:spPr>
          <a:xfrm>
            <a:off x="7138751" y="2400214"/>
            <a:ext cx="153181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cs typeface="Segoe UI"/>
              </a:rPr>
              <a:t>'Media Influence'</a:t>
            </a:r>
          </a:p>
          <a:p>
            <a:pPr algn="ctr"/>
            <a:endParaRPr lang="en-US"/>
          </a:p>
        </p:txBody>
      </p:sp>
      <p:sp>
        <p:nvSpPr>
          <p:cNvPr id="13" name="TextBox 12">
            <a:extLst>
              <a:ext uri="{FF2B5EF4-FFF2-40B4-BE49-F238E27FC236}">
                <a16:creationId xmlns:a16="http://schemas.microsoft.com/office/drawing/2014/main" id="{F495737F-E52A-71AB-E279-647961583B59}"/>
              </a:ext>
            </a:extLst>
          </p:cNvPr>
          <p:cNvSpPr txBox="1"/>
          <p:nvPr/>
        </p:nvSpPr>
        <p:spPr>
          <a:xfrm>
            <a:off x="8557466" y="4061353"/>
            <a:ext cx="15318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cs typeface="Segoe UI"/>
              </a:rPr>
              <a:t>'Moral panic'</a:t>
            </a:r>
          </a:p>
        </p:txBody>
      </p:sp>
      <p:sp>
        <p:nvSpPr>
          <p:cNvPr id="15" name="TextBox 14">
            <a:extLst>
              <a:ext uri="{FF2B5EF4-FFF2-40B4-BE49-F238E27FC236}">
                <a16:creationId xmlns:a16="http://schemas.microsoft.com/office/drawing/2014/main" id="{D70028A6-A034-9A0D-62A1-A306BD369B00}"/>
              </a:ext>
            </a:extLst>
          </p:cNvPr>
          <p:cNvSpPr txBox="1"/>
          <p:nvPr/>
        </p:nvSpPr>
        <p:spPr>
          <a:xfrm>
            <a:off x="5573856" y="4944121"/>
            <a:ext cx="22703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cs typeface="Segoe UI"/>
              </a:rPr>
              <a:t>'Vapes prominently displayed in shops'</a:t>
            </a:r>
          </a:p>
        </p:txBody>
      </p:sp>
      <p:sp>
        <p:nvSpPr>
          <p:cNvPr id="18" name="TextBox 17">
            <a:extLst>
              <a:ext uri="{FF2B5EF4-FFF2-40B4-BE49-F238E27FC236}">
                <a16:creationId xmlns:a16="http://schemas.microsoft.com/office/drawing/2014/main" id="{8C6B31AF-D2E0-DF62-7A78-0D3B8FB6EAF1}"/>
              </a:ext>
            </a:extLst>
          </p:cNvPr>
          <p:cNvSpPr txBox="1"/>
          <p:nvPr/>
        </p:nvSpPr>
        <p:spPr>
          <a:xfrm>
            <a:off x="2226012" y="4059221"/>
            <a:ext cx="153181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cs typeface="Segoe UI"/>
              </a:rPr>
              <a:t>'We notice what concerns us'</a:t>
            </a:r>
            <a:r>
              <a:rPr lang="en-US"/>
              <a:t> </a:t>
            </a:r>
          </a:p>
        </p:txBody>
      </p:sp>
    </p:spTree>
    <p:extLst>
      <p:ext uri="{BB962C8B-B14F-4D97-AF65-F5344CB8AC3E}">
        <p14:creationId xmlns:p14="http://schemas.microsoft.com/office/powerpoint/2010/main" val="152010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P spid="15"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F661C-E9F5-66B5-4193-93B7A00CB310}"/>
            </a:ext>
          </a:extLst>
        </p:cNvPr>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017BA093-8593-0BCF-4229-504169D23B91}"/>
              </a:ext>
            </a:extLst>
          </p:cNvPr>
          <p:cNvSpPr>
            <a:spLocks noGrp="1"/>
          </p:cNvSpPr>
          <p:nvPr>
            <p:ph idx="1"/>
          </p:nvPr>
        </p:nvSpPr>
        <p:spPr>
          <a:xfrm>
            <a:off x="1812235" y="1394216"/>
            <a:ext cx="9274312" cy="5338647"/>
          </a:xfrm>
        </p:spPr>
        <p:txBody>
          <a:bodyPr vert="horz" lIns="91440" tIns="45720" rIns="91440" bIns="45720" rtlCol="0" anchor="t">
            <a:normAutofit/>
          </a:bodyPr>
          <a:lstStyle/>
          <a:p>
            <a:pPr marL="0" indent="0" algn="ctr">
              <a:buNone/>
              <a:defRPr/>
            </a:pPr>
            <a:endParaRPr lang="en-GB" sz="2400">
              <a:latin typeface="Segoe UI" panose="020B0502040204020203" pitchFamily="34" charset="0"/>
              <a:cs typeface="Segoe UI" panose="020B0502040204020203" pitchFamily="34" charset="0"/>
            </a:endParaRPr>
          </a:p>
          <a:p>
            <a:pPr>
              <a:defRPr/>
            </a:pPr>
            <a:endParaRPr lang="en-GB" altLang="en-US"/>
          </a:p>
        </p:txBody>
      </p:sp>
      <p:sp>
        <p:nvSpPr>
          <p:cNvPr id="11" name="Speech Bubble: Oval 2">
            <a:extLst>
              <a:ext uri="{FF2B5EF4-FFF2-40B4-BE49-F238E27FC236}">
                <a16:creationId xmlns:a16="http://schemas.microsoft.com/office/drawing/2014/main" id="{24B534D9-4C6E-87DE-7E59-367A6C5F8E3C}"/>
              </a:ext>
            </a:extLst>
          </p:cNvPr>
          <p:cNvSpPr/>
          <p:nvPr/>
        </p:nvSpPr>
        <p:spPr>
          <a:xfrm rot="5400000">
            <a:off x="8630359" y="3362361"/>
            <a:ext cx="1266692" cy="1928606"/>
          </a:xfrm>
          <a:prstGeom prst="wedgeEllipseCallout">
            <a:avLst/>
          </a:prstGeom>
          <a:solidFill>
            <a:schemeClr val="bg1"/>
          </a:solidFill>
          <a:ln w="762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12" name="Speech Bubble: Oval 4">
            <a:extLst>
              <a:ext uri="{FF2B5EF4-FFF2-40B4-BE49-F238E27FC236}">
                <a16:creationId xmlns:a16="http://schemas.microsoft.com/office/drawing/2014/main" id="{5F6BEFF3-44A3-C7E8-4B9A-8C2E81480030}"/>
              </a:ext>
            </a:extLst>
          </p:cNvPr>
          <p:cNvSpPr/>
          <p:nvPr/>
        </p:nvSpPr>
        <p:spPr>
          <a:xfrm rot="10800000" flipH="1">
            <a:off x="5226546" y="4514369"/>
            <a:ext cx="2968641" cy="1610521"/>
          </a:xfrm>
          <a:prstGeom prst="wedgeEllipseCallout">
            <a:avLst/>
          </a:prstGeom>
          <a:solidFill>
            <a:schemeClr val="bg1"/>
          </a:solidFill>
          <a:ln w="76200">
            <a:solidFill>
              <a:srgbClr val="FCA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16" name="Speech Bubble: Oval 5">
            <a:extLst>
              <a:ext uri="{FF2B5EF4-FFF2-40B4-BE49-F238E27FC236}">
                <a16:creationId xmlns:a16="http://schemas.microsoft.com/office/drawing/2014/main" id="{28937202-2006-A1A2-7BD0-FD5409E4CCA2}"/>
              </a:ext>
            </a:extLst>
          </p:cNvPr>
          <p:cNvSpPr/>
          <p:nvPr/>
        </p:nvSpPr>
        <p:spPr>
          <a:xfrm rot="5400000">
            <a:off x="2205838" y="3384191"/>
            <a:ext cx="1493170" cy="2287331"/>
          </a:xfrm>
          <a:prstGeom prst="wedgeEllipseCallout">
            <a:avLst/>
          </a:prstGeom>
          <a:solidFill>
            <a:schemeClr val="bg1"/>
          </a:solidFill>
          <a:ln w="76200">
            <a:solidFill>
              <a:srgbClr val="49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19" name="Speech Bubble: Oval 7">
            <a:extLst>
              <a:ext uri="{FF2B5EF4-FFF2-40B4-BE49-F238E27FC236}">
                <a16:creationId xmlns:a16="http://schemas.microsoft.com/office/drawing/2014/main" id="{FB8D5808-709F-2C48-12E9-7B8492DBFC94}"/>
              </a:ext>
            </a:extLst>
          </p:cNvPr>
          <p:cNvSpPr/>
          <p:nvPr/>
        </p:nvSpPr>
        <p:spPr>
          <a:xfrm rot="10800000">
            <a:off x="3519964" y="2299851"/>
            <a:ext cx="1712652" cy="1126058"/>
          </a:xfrm>
          <a:prstGeom prst="wedgeEllipseCallout">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20" name="Speech Bubble: Oval 21">
            <a:extLst>
              <a:ext uri="{FF2B5EF4-FFF2-40B4-BE49-F238E27FC236}">
                <a16:creationId xmlns:a16="http://schemas.microsoft.com/office/drawing/2014/main" id="{0DB5CBD0-0892-0635-1395-E42C9EA2EA5D}"/>
              </a:ext>
            </a:extLst>
          </p:cNvPr>
          <p:cNvSpPr/>
          <p:nvPr/>
        </p:nvSpPr>
        <p:spPr>
          <a:xfrm>
            <a:off x="6829959" y="2104141"/>
            <a:ext cx="2027149" cy="1216555"/>
          </a:xfrm>
          <a:prstGeom prst="wedgeEllipseCallout">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latin typeface="Segoe UI" panose="020B0502040204020203" pitchFamily="34" charset="0"/>
              <a:cs typeface="Segoe UI" panose="020B0502040204020203" pitchFamily="34" charset="0"/>
            </a:endParaRPr>
          </a:p>
        </p:txBody>
      </p:sp>
      <p:sp>
        <p:nvSpPr>
          <p:cNvPr id="24" name="TextBox 23">
            <a:extLst>
              <a:ext uri="{FF2B5EF4-FFF2-40B4-BE49-F238E27FC236}">
                <a16:creationId xmlns:a16="http://schemas.microsoft.com/office/drawing/2014/main" id="{81346A1D-AEC4-5C2C-8E2B-E6F67FF8BC74}"/>
              </a:ext>
            </a:extLst>
          </p:cNvPr>
          <p:cNvSpPr txBox="1"/>
          <p:nvPr/>
        </p:nvSpPr>
        <p:spPr>
          <a:xfrm>
            <a:off x="6200747" y="5577206"/>
            <a:ext cx="1874811" cy="336632"/>
          </a:xfrm>
          <a:prstGeom prst="rect">
            <a:avLst/>
          </a:prstGeom>
          <a:noFill/>
        </p:spPr>
        <p:txBody>
          <a:bodyPr rot="0" spcFirstLastPara="0" vertOverflow="overflow" horzOverflow="overflow" vert="horz" wrap="square" lIns="74295" tIns="37148" rIns="74295" bIns="37148" numCol="1" spcCol="0" rtlCol="0" fromWordArt="0" anchor="t" anchorCtr="0" forceAA="0" compatLnSpc="1">
            <a:prstTxWarp prst="textNoShape">
              <a:avLst/>
            </a:prstTxWarp>
            <a:spAutoFit/>
          </a:bodyPr>
          <a:lstStyle/>
          <a:p>
            <a:pPr algn="ctr"/>
            <a:r>
              <a:rPr lang="en-GB" sz="1700">
                <a:latin typeface="Segoe UI"/>
                <a:cs typeface="Segoe UI"/>
              </a:rPr>
              <a:t> </a:t>
            </a:r>
            <a:endParaRPr lang="en-US" sz="1700">
              <a:latin typeface="Segoe UI"/>
              <a:cs typeface="Segoe UI"/>
            </a:endParaRPr>
          </a:p>
        </p:txBody>
      </p:sp>
      <p:pic>
        <p:nvPicPr>
          <p:cNvPr id="5" name="Picture 4" descr="A colorful rectangular sign with black text&#10;&#10;AI-generated content may be incorrect.">
            <a:extLst>
              <a:ext uri="{FF2B5EF4-FFF2-40B4-BE49-F238E27FC236}">
                <a16:creationId xmlns:a16="http://schemas.microsoft.com/office/drawing/2014/main" id="{ED1F1BEB-A116-CDC6-242F-0C7168A0C346}"/>
              </a:ext>
            </a:extLst>
          </p:cNvPr>
          <p:cNvPicPr>
            <a:picLocks noChangeAspect="1"/>
          </p:cNvPicPr>
          <p:nvPr/>
        </p:nvPicPr>
        <p:blipFill>
          <a:blip r:embed="rId3"/>
          <a:stretch>
            <a:fillRect/>
          </a:stretch>
        </p:blipFill>
        <p:spPr>
          <a:xfrm>
            <a:off x="265495" y="134116"/>
            <a:ext cx="1133475" cy="838200"/>
          </a:xfrm>
          <a:prstGeom prst="rect">
            <a:avLst/>
          </a:prstGeom>
          <a:ln>
            <a:noFill/>
          </a:ln>
        </p:spPr>
      </p:pic>
      <p:pic>
        <p:nvPicPr>
          <p:cNvPr id="9" name="Picture 8" descr="Blue and white logo with text&#10;&#10;AI-generated content may be incorrect.">
            <a:extLst>
              <a:ext uri="{FF2B5EF4-FFF2-40B4-BE49-F238E27FC236}">
                <a16:creationId xmlns:a16="http://schemas.microsoft.com/office/drawing/2014/main" id="{CF2DD467-9779-6738-1042-B53913B98584}"/>
              </a:ext>
            </a:extLst>
          </p:cNvPr>
          <p:cNvPicPr>
            <a:picLocks noChangeAspect="1"/>
          </p:cNvPicPr>
          <p:nvPr/>
        </p:nvPicPr>
        <p:blipFill>
          <a:blip r:embed="rId4"/>
          <a:stretch>
            <a:fillRect/>
          </a:stretch>
        </p:blipFill>
        <p:spPr>
          <a:xfrm>
            <a:off x="10962508" y="255094"/>
            <a:ext cx="971550" cy="714375"/>
          </a:xfrm>
          <a:prstGeom prst="rect">
            <a:avLst/>
          </a:prstGeom>
          <a:ln>
            <a:noFill/>
          </a:ln>
        </p:spPr>
      </p:pic>
      <p:sp>
        <p:nvSpPr>
          <p:cNvPr id="14" name="Oval 13">
            <a:extLst>
              <a:ext uri="{FF2B5EF4-FFF2-40B4-BE49-F238E27FC236}">
                <a16:creationId xmlns:a16="http://schemas.microsoft.com/office/drawing/2014/main" id="{61982C86-32D0-FB41-370C-4A645EF5E927}"/>
              </a:ext>
            </a:extLst>
          </p:cNvPr>
          <p:cNvSpPr/>
          <p:nvPr/>
        </p:nvSpPr>
        <p:spPr>
          <a:xfrm>
            <a:off x="2289735" y="243140"/>
            <a:ext cx="7376551" cy="166617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16">
            <a:extLst>
              <a:ext uri="{FF2B5EF4-FFF2-40B4-BE49-F238E27FC236}">
                <a16:creationId xmlns:a16="http://schemas.microsoft.com/office/drawing/2014/main" id="{E875DEEF-75AA-D80B-F158-08F4FBCB7DA5}"/>
              </a:ext>
            </a:extLst>
          </p:cNvPr>
          <p:cNvSpPr txBox="1"/>
          <p:nvPr/>
        </p:nvSpPr>
        <p:spPr>
          <a:xfrm>
            <a:off x="2990646" y="549195"/>
            <a:ext cx="6215950" cy="954107"/>
          </a:xfrm>
          <a:prstGeom prst="rect">
            <a:avLst/>
          </a:prstGeom>
          <a:noFill/>
        </p:spPr>
        <p:txBody>
          <a:bodyPr wrap="square" lIns="91440" tIns="45720" rIns="91440" bIns="45720" anchor="t">
            <a:spAutoFit/>
          </a:bodyPr>
          <a:lstStyle/>
          <a:p>
            <a:pPr algn="ctr"/>
            <a:r>
              <a:rPr lang="en-US" sz="2800" b="1">
                <a:solidFill>
                  <a:schemeClr val="bg1"/>
                </a:solidFill>
                <a:latin typeface="Segoe UI"/>
                <a:cs typeface="Segoe UI"/>
              </a:rPr>
              <a:t>Why do most young people choose NOT to vape? </a:t>
            </a:r>
            <a:endParaRPr lang="en-US" sz="2800" b="1">
              <a:solidFill>
                <a:schemeClr val="bg1"/>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58B1A5B3-7E8D-B03F-B117-F0395A643476}"/>
              </a:ext>
            </a:extLst>
          </p:cNvPr>
          <p:cNvSpPr txBox="1"/>
          <p:nvPr/>
        </p:nvSpPr>
        <p:spPr>
          <a:xfrm>
            <a:off x="2223796" y="4038081"/>
            <a:ext cx="14514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ea typeface="+mn-lt"/>
                <a:cs typeface="+mn-lt"/>
              </a:rPr>
              <a:t>I don't know long term effects</a:t>
            </a:r>
            <a:endParaRPr lang="en-US">
              <a:latin typeface="Segoe UI"/>
            </a:endParaRPr>
          </a:p>
        </p:txBody>
      </p:sp>
      <p:sp>
        <p:nvSpPr>
          <p:cNvPr id="6" name="TextBox 5">
            <a:extLst>
              <a:ext uri="{FF2B5EF4-FFF2-40B4-BE49-F238E27FC236}">
                <a16:creationId xmlns:a16="http://schemas.microsoft.com/office/drawing/2014/main" id="{4FE3FABE-A921-33BF-C9A3-22C76EAF1300}"/>
              </a:ext>
            </a:extLst>
          </p:cNvPr>
          <p:cNvSpPr txBox="1"/>
          <p:nvPr/>
        </p:nvSpPr>
        <p:spPr>
          <a:xfrm>
            <a:off x="5733143" y="4857102"/>
            <a:ext cx="210975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ea typeface="+mn-lt"/>
                <a:cs typeface="+mn-lt"/>
              </a:rPr>
              <a:t>I want to perform well in sport and fitness</a:t>
            </a:r>
            <a:endParaRPr lang="en-US">
              <a:latin typeface="Segoe UI"/>
            </a:endParaRPr>
          </a:p>
        </p:txBody>
      </p:sp>
      <p:sp>
        <p:nvSpPr>
          <p:cNvPr id="8" name="TextBox 7">
            <a:extLst>
              <a:ext uri="{FF2B5EF4-FFF2-40B4-BE49-F238E27FC236}">
                <a16:creationId xmlns:a16="http://schemas.microsoft.com/office/drawing/2014/main" id="{12F3366C-B06F-3BF0-EB97-FBF54EEA64D9}"/>
              </a:ext>
            </a:extLst>
          </p:cNvPr>
          <p:cNvSpPr txBox="1"/>
          <p:nvPr/>
        </p:nvSpPr>
        <p:spPr>
          <a:xfrm>
            <a:off x="6977224" y="2301550"/>
            <a:ext cx="17365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ea typeface="+mn-lt"/>
                <a:cs typeface="+mn-lt"/>
              </a:rPr>
              <a:t>Nicotine harms the teenage brain</a:t>
            </a:r>
            <a:endParaRPr lang="en-US">
              <a:latin typeface="Segoe UI"/>
              <a:cs typeface="Segoe UI"/>
            </a:endParaRPr>
          </a:p>
        </p:txBody>
      </p:sp>
      <p:sp>
        <p:nvSpPr>
          <p:cNvPr id="13" name="TextBox 12">
            <a:extLst>
              <a:ext uri="{FF2B5EF4-FFF2-40B4-BE49-F238E27FC236}">
                <a16:creationId xmlns:a16="http://schemas.microsoft.com/office/drawing/2014/main" id="{2A067BAB-FCA4-400E-9DDA-63D54C8BACCF}"/>
              </a:ext>
            </a:extLst>
          </p:cNvPr>
          <p:cNvSpPr txBox="1"/>
          <p:nvPr/>
        </p:nvSpPr>
        <p:spPr>
          <a:xfrm>
            <a:off x="3597469" y="2400040"/>
            <a:ext cx="15395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ea typeface="+mn-lt"/>
                <a:cs typeface="+mn-lt"/>
              </a:rPr>
              <a:t>I want to save my money</a:t>
            </a:r>
            <a:endParaRPr lang="en-US"/>
          </a:p>
        </p:txBody>
      </p:sp>
      <p:sp>
        <p:nvSpPr>
          <p:cNvPr id="18" name="TextBox 17">
            <a:extLst>
              <a:ext uri="{FF2B5EF4-FFF2-40B4-BE49-F238E27FC236}">
                <a16:creationId xmlns:a16="http://schemas.microsoft.com/office/drawing/2014/main" id="{CE81C324-7157-7A5B-F112-9692C83C5F10}"/>
              </a:ext>
            </a:extLst>
          </p:cNvPr>
          <p:cNvSpPr txBox="1"/>
          <p:nvPr/>
        </p:nvSpPr>
        <p:spPr>
          <a:xfrm>
            <a:off x="8464938" y="3867021"/>
            <a:ext cx="159657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Segoe UI"/>
                <a:ea typeface="+mn-lt"/>
                <a:cs typeface="+mn-lt"/>
              </a:rPr>
              <a:t>I don't want to get addicted</a:t>
            </a:r>
            <a:endParaRPr lang="en-US">
              <a:latin typeface="Segoe UI"/>
            </a:endParaRPr>
          </a:p>
        </p:txBody>
      </p:sp>
    </p:spTree>
    <p:extLst>
      <p:ext uri="{BB962C8B-B14F-4D97-AF65-F5344CB8AC3E}">
        <p14:creationId xmlns:p14="http://schemas.microsoft.com/office/powerpoint/2010/main" val="75829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3"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moking a vaporizer&#10;&#10;Description automatically generated">
            <a:extLst>
              <a:ext uri="{FF2B5EF4-FFF2-40B4-BE49-F238E27FC236}">
                <a16:creationId xmlns:a16="http://schemas.microsoft.com/office/drawing/2014/main" id="{BF3B4641-B9F9-6C8F-8522-EC89146E4D3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897976" y="899123"/>
            <a:ext cx="3044481" cy="3428990"/>
          </a:xfrm>
          <a:prstGeom prst="rect">
            <a:avLst/>
          </a:prstGeom>
        </p:spPr>
      </p:pic>
      <p:sp useBgFill="1">
        <p:nvSpPr>
          <p:cNvPr id="15" name="Rectangle 14">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F2C90513-B8D1-8D6B-A4D8-BF426B45A2E4}"/>
              </a:ext>
            </a:extLst>
          </p:cNvPr>
          <p:cNvSpPr txBox="1">
            <a:spLocks noGrp="1"/>
          </p:cNvSpPr>
          <p:nvPr>
            <p:ph type="title"/>
          </p:nvPr>
        </p:nvSpPr>
        <p:spPr>
          <a:xfrm>
            <a:off x="2058987" y="370902"/>
            <a:ext cx="8106375" cy="535531"/>
          </a:xfrm>
          <a:prstGeom prst="rect">
            <a:avLst/>
          </a:prstGeom>
          <a:noFill/>
        </p:spPr>
        <p:txBody>
          <a:bodyPr wrap="square">
            <a:spAutoFit/>
          </a:bodyPr>
          <a:lstStyle/>
          <a:p>
            <a:r>
              <a:rPr lang="en-US" sz="3200" b="1">
                <a:latin typeface="Segoe UI"/>
                <a:cs typeface="Segoe UI"/>
              </a:rPr>
              <a:t>How can vaping affect young people?</a:t>
            </a:r>
          </a:p>
        </p:txBody>
      </p:sp>
      <p:sp>
        <p:nvSpPr>
          <p:cNvPr id="2" name="TextBox 1">
            <a:extLst>
              <a:ext uri="{FF2B5EF4-FFF2-40B4-BE49-F238E27FC236}">
                <a16:creationId xmlns:a16="http://schemas.microsoft.com/office/drawing/2014/main" id="{D60ADD16-03D8-6EDD-3419-16C0EE6C152D}"/>
              </a:ext>
            </a:extLst>
          </p:cNvPr>
          <p:cNvSpPr txBox="1"/>
          <p:nvPr/>
        </p:nvSpPr>
        <p:spPr>
          <a:xfrm>
            <a:off x="645029" y="1145684"/>
            <a:ext cx="7166340" cy="707886"/>
          </a:xfrm>
          <a:prstGeom prst="rect">
            <a:avLst/>
          </a:prstGeom>
          <a:noFill/>
        </p:spPr>
        <p:txBody>
          <a:bodyPr wrap="square" lIns="91440" tIns="45720" rIns="91440" bIns="45720" rtlCol="0" anchor="t">
            <a:spAutoFit/>
          </a:bodyPr>
          <a:lstStyle/>
          <a:p>
            <a:r>
              <a:rPr lang="en-GB" sz="2000">
                <a:latin typeface="Segoe UI"/>
                <a:cs typeface="Segoe UI"/>
              </a:rPr>
              <a:t>Watch the short clip where young people discuss Vaping and finances.</a:t>
            </a:r>
          </a:p>
        </p:txBody>
      </p:sp>
      <p:pic>
        <p:nvPicPr>
          <p:cNvPr id="6" name="Picture 5" descr="A colorful rectangular sign with black text&#10;&#10;AI-generated content may be incorrect.">
            <a:extLst>
              <a:ext uri="{FF2B5EF4-FFF2-40B4-BE49-F238E27FC236}">
                <a16:creationId xmlns:a16="http://schemas.microsoft.com/office/drawing/2014/main" id="{F36E1920-D601-AE6A-9BF5-C84DBC6DE33C}"/>
              </a:ext>
            </a:extLst>
          </p:cNvPr>
          <p:cNvPicPr>
            <a:picLocks noChangeAspect="1"/>
          </p:cNvPicPr>
          <p:nvPr/>
        </p:nvPicPr>
        <p:blipFill>
          <a:blip r:embed="rId5"/>
          <a:stretch>
            <a:fillRect/>
          </a:stretch>
        </p:blipFill>
        <p:spPr>
          <a:xfrm>
            <a:off x="234166" y="216441"/>
            <a:ext cx="1133475" cy="838200"/>
          </a:xfrm>
          <a:prstGeom prst="rect">
            <a:avLst/>
          </a:prstGeom>
          <a:ln>
            <a:noFill/>
          </a:ln>
        </p:spPr>
      </p:pic>
      <p:pic>
        <p:nvPicPr>
          <p:cNvPr id="9" name="Picture 8" descr="Blue and white logo with text&#10;&#10;AI-generated content may be incorrect.">
            <a:extLst>
              <a:ext uri="{FF2B5EF4-FFF2-40B4-BE49-F238E27FC236}">
                <a16:creationId xmlns:a16="http://schemas.microsoft.com/office/drawing/2014/main" id="{BF7073C7-6E1A-EEE1-C28C-E842FB15AB85}"/>
              </a:ext>
            </a:extLst>
          </p:cNvPr>
          <p:cNvPicPr>
            <a:picLocks noChangeAspect="1"/>
          </p:cNvPicPr>
          <p:nvPr/>
        </p:nvPicPr>
        <p:blipFill>
          <a:blip r:embed="rId6"/>
          <a:stretch>
            <a:fillRect/>
          </a:stretch>
        </p:blipFill>
        <p:spPr>
          <a:xfrm>
            <a:off x="10980025" y="6088335"/>
            <a:ext cx="971550" cy="714375"/>
          </a:xfrm>
          <a:prstGeom prst="rect">
            <a:avLst/>
          </a:prstGeom>
          <a:ln>
            <a:noFill/>
          </a:ln>
        </p:spPr>
      </p:pic>
      <p:pic>
        <p:nvPicPr>
          <p:cNvPr id="3" name="Online Media 2" title="Young people talking about cost of vaping and alternative activities">
            <a:hlinkClick r:id="" action="ppaction://media"/>
            <a:extLst>
              <a:ext uri="{FF2B5EF4-FFF2-40B4-BE49-F238E27FC236}">
                <a16:creationId xmlns:a16="http://schemas.microsoft.com/office/drawing/2014/main" id="{E251626B-09E1-8686-7F85-1AE74E7FDFDE}"/>
              </a:ext>
            </a:extLst>
          </p:cNvPr>
          <p:cNvPicPr>
            <a:picLocks noRot="1" noChangeAspect="1"/>
          </p:cNvPicPr>
          <p:nvPr>
            <a:videoFile r:link="rId1"/>
          </p:nvPr>
        </p:nvPicPr>
        <p:blipFill>
          <a:blip r:embed="rId7"/>
          <a:stretch>
            <a:fillRect/>
          </a:stretch>
        </p:blipFill>
        <p:spPr>
          <a:xfrm>
            <a:off x="665279" y="2290336"/>
            <a:ext cx="7418543" cy="4179230"/>
          </a:xfrm>
          <a:prstGeom prst="rect">
            <a:avLst/>
          </a:prstGeom>
        </p:spPr>
      </p:pic>
    </p:spTree>
    <p:extLst>
      <p:ext uri="{BB962C8B-B14F-4D97-AF65-F5344CB8AC3E}">
        <p14:creationId xmlns:p14="http://schemas.microsoft.com/office/powerpoint/2010/main" val="2898717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428D92-0DE3-4BEE-D5EB-D96A4F247F55}"/>
            </a:ext>
          </a:extLst>
        </p:cNvPr>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E0D732A5-D52C-64FA-F80B-62562527B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moking a vaporizer&#10;&#10;Description automatically generated">
            <a:extLst>
              <a:ext uri="{FF2B5EF4-FFF2-40B4-BE49-F238E27FC236}">
                <a16:creationId xmlns:a16="http://schemas.microsoft.com/office/drawing/2014/main" id="{F2134380-953A-57F6-AB8A-9BF4B428194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647455" y="1055698"/>
            <a:ext cx="3044481" cy="3428990"/>
          </a:xfrm>
          <a:prstGeom prst="rect">
            <a:avLst/>
          </a:prstGeom>
        </p:spPr>
      </p:pic>
      <p:sp useBgFill="1">
        <p:nvSpPr>
          <p:cNvPr id="15" name="Rectangle 14">
            <a:extLst>
              <a:ext uri="{FF2B5EF4-FFF2-40B4-BE49-F238E27FC236}">
                <a16:creationId xmlns:a16="http://schemas.microsoft.com/office/drawing/2014/main" id="{491AA8F5-FFFC-73E4-2F96-6630D2197C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886BB36-42CA-687D-5B51-32ED5C415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05492609-BDBE-0223-6EFE-751FC1104B29}"/>
              </a:ext>
            </a:extLst>
          </p:cNvPr>
          <p:cNvSpPr txBox="1">
            <a:spLocks noGrp="1"/>
          </p:cNvSpPr>
          <p:nvPr>
            <p:ph type="title"/>
          </p:nvPr>
        </p:nvSpPr>
        <p:spPr>
          <a:xfrm>
            <a:off x="2058987" y="370902"/>
            <a:ext cx="8106375" cy="535531"/>
          </a:xfrm>
          <a:prstGeom prst="rect">
            <a:avLst/>
          </a:prstGeom>
          <a:noFill/>
        </p:spPr>
        <p:txBody>
          <a:bodyPr wrap="square">
            <a:spAutoFit/>
          </a:bodyPr>
          <a:lstStyle/>
          <a:p>
            <a:r>
              <a:rPr lang="en-US" sz="3200" b="1">
                <a:latin typeface="Segoe UI"/>
                <a:cs typeface="Segoe UI"/>
              </a:rPr>
              <a:t>How can vaping affect young people?</a:t>
            </a:r>
          </a:p>
        </p:txBody>
      </p:sp>
      <p:sp>
        <p:nvSpPr>
          <p:cNvPr id="2" name="TextBox 1">
            <a:extLst>
              <a:ext uri="{FF2B5EF4-FFF2-40B4-BE49-F238E27FC236}">
                <a16:creationId xmlns:a16="http://schemas.microsoft.com/office/drawing/2014/main" id="{50D97F0B-FEEF-5FDC-72A3-46A4A22939F3}"/>
              </a:ext>
            </a:extLst>
          </p:cNvPr>
          <p:cNvSpPr txBox="1"/>
          <p:nvPr/>
        </p:nvSpPr>
        <p:spPr>
          <a:xfrm>
            <a:off x="694590" y="1715635"/>
            <a:ext cx="7428718" cy="4093428"/>
          </a:xfrm>
          <a:prstGeom prst="rect">
            <a:avLst/>
          </a:prstGeom>
          <a:noFill/>
        </p:spPr>
        <p:txBody>
          <a:bodyPr wrap="square" lIns="91440" tIns="45720" rIns="91440" bIns="45720" rtlCol="0" anchor="t">
            <a:spAutoFit/>
          </a:bodyPr>
          <a:lstStyle/>
          <a:p>
            <a:r>
              <a:rPr lang="en-GB" sz="2000" dirty="0">
                <a:latin typeface="Segoe UI"/>
                <a:cs typeface="Segoe UI"/>
              </a:rPr>
              <a:t>Draw a person on the board.</a:t>
            </a:r>
          </a:p>
          <a:p>
            <a:endParaRPr lang="en-GB" sz="2000">
              <a:latin typeface="Segoe UI"/>
              <a:cs typeface="Segoe UI"/>
            </a:endParaRPr>
          </a:p>
          <a:p>
            <a:r>
              <a:rPr lang="en-GB" sz="2000" dirty="0">
                <a:latin typeface="Segoe UI"/>
                <a:cs typeface="Segoe UI"/>
              </a:rPr>
              <a:t>Take 5 mins to note as many impacts of vaping as possible, Using </a:t>
            </a:r>
            <a:r>
              <a:rPr lang="en-GB" sz="2000" dirty="0" err="1">
                <a:latin typeface="Segoe UI"/>
                <a:cs typeface="Segoe UI"/>
              </a:rPr>
              <a:t>post-its</a:t>
            </a:r>
            <a:r>
              <a:rPr lang="en-GB" sz="2000" dirty="0">
                <a:latin typeface="Segoe UI"/>
                <a:cs typeface="Segoe UI"/>
              </a:rPr>
              <a:t>, surround your person.</a:t>
            </a:r>
          </a:p>
          <a:p>
            <a:endParaRPr lang="en-GB" sz="2000">
              <a:latin typeface="Segoe UI"/>
              <a:cs typeface="Segoe UI"/>
            </a:endParaRPr>
          </a:p>
          <a:p>
            <a:r>
              <a:rPr lang="en-GB" sz="2000" dirty="0">
                <a:latin typeface="Segoe UI"/>
                <a:cs typeface="Segoe UI"/>
              </a:rPr>
              <a:t>Can you categorise these impacts into areas?  </a:t>
            </a:r>
          </a:p>
          <a:p>
            <a:endParaRPr lang="en-GB" sz="2000">
              <a:latin typeface="Segoe UI"/>
              <a:cs typeface="Segoe UI"/>
            </a:endParaRPr>
          </a:p>
          <a:p>
            <a:r>
              <a:rPr lang="en-GB" sz="2000" dirty="0">
                <a:latin typeface="Segoe UI"/>
                <a:cs typeface="Segoe UI"/>
              </a:rPr>
              <a:t>Physical health </a:t>
            </a:r>
          </a:p>
          <a:p>
            <a:r>
              <a:rPr lang="en-GB" sz="2000" dirty="0">
                <a:latin typeface="Segoe UI"/>
                <a:cs typeface="Segoe UI"/>
              </a:rPr>
              <a:t>Mental health</a:t>
            </a:r>
          </a:p>
          <a:p>
            <a:r>
              <a:rPr lang="en-GB" sz="2000" dirty="0">
                <a:latin typeface="Segoe UI"/>
                <a:cs typeface="Segoe UI"/>
              </a:rPr>
              <a:t>Finance</a:t>
            </a:r>
          </a:p>
          <a:p>
            <a:r>
              <a:rPr lang="en-GB" sz="2000" dirty="0">
                <a:latin typeface="Segoe UI"/>
                <a:cs typeface="Segoe UI"/>
              </a:rPr>
              <a:t>Environment</a:t>
            </a:r>
          </a:p>
          <a:p>
            <a:endParaRPr lang="en-GB" sz="2000">
              <a:latin typeface="Segoe UI"/>
              <a:cs typeface="Segoe UI"/>
            </a:endParaRPr>
          </a:p>
          <a:p>
            <a:r>
              <a:rPr lang="en-GB" sz="2000" dirty="0">
                <a:latin typeface="Segoe UI"/>
                <a:cs typeface="Segoe UI"/>
              </a:rPr>
              <a:t>There may be many more...</a:t>
            </a:r>
          </a:p>
        </p:txBody>
      </p:sp>
      <p:pic>
        <p:nvPicPr>
          <p:cNvPr id="3" name="Picture 2" descr="Stick Man PNG, Vector, PSD, and Clipart ...">
            <a:extLst>
              <a:ext uri="{FF2B5EF4-FFF2-40B4-BE49-F238E27FC236}">
                <a16:creationId xmlns:a16="http://schemas.microsoft.com/office/drawing/2014/main" id="{C2D6BB30-85B2-8283-77DA-09639C1D05C4}"/>
              </a:ext>
            </a:extLst>
          </p:cNvPr>
          <p:cNvPicPr>
            <a:picLocks noChangeAspect="1"/>
          </p:cNvPicPr>
          <p:nvPr/>
        </p:nvPicPr>
        <p:blipFill>
          <a:blip r:embed="rId4"/>
          <a:stretch>
            <a:fillRect/>
          </a:stretch>
        </p:blipFill>
        <p:spPr>
          <a:xfrm>
            <a:off x="4199232" y="3953664"/>
            <a:ext cx="3834567" cy="3073221"/>
          </a:xfrm>
          <a:prstGeom prst="rect">
            <a:avLst/>
          </a:prstGeom>
          <a:ln>
            <a:solidFill>
              <a:schemeClr val="bg1"/>
            </a:solidFill>
          </a:ln>
        </p:spPr>
      </p:pic>
      <p:pic>
        <p:nvPicPr>
          <p:cNvPr id="6" name="Picture 5" descr="A colorful rectangular sign with black text&#10;&#10;AI-generated content may be incorrect.">
            <a:extLst>
              <a:ext uri="{FF2B5EF4-FFF2-40B4-BE49-F238E27FC236}">
                <a16:creationId xmlns:a16="http://schemas.microsoft.com/office/drawing/2014/main" id="{ACBA4820-3691-D468-D60E-478CF154B8DB}"/>
              </a:ext>
            </a:extLst>
          </p:cNvPr>
          <p:cNvPicPr>
            <a:picLocks noChangeAspect="1"/>
          </p:cNvPicPr>
          <p:nvPr/>
        </p:nvPicPr>
        <p:blipFill>
          <a:blip r:embed="rId5"/>
          <a:stretch>
            <a:fillRect/>
          </a:stretch>
        </p:blipFill>
        <p:spPr>
          <a:xfrm>
            <a:off x="234166" y="216441"/>
            <a:ext cx="1133475" cy="838200"/>
          </a:xfrm>
          <a:prstGeom prst="rect">
            <a:avLst/>
          </a:prstGeom>
          <a:ln>
            <a:noFill/>
          </a:ln>
        </p:spPr>
      </p:pic>
      <p:pic>
        <p:nvPicPr>
          <p:cNvPr id="9" name="Picture 8" descr="Blue and white logo with text&#10;&#10;AI-generated content may be incorrect.">
            <a:extLst>
              <a:ext uri="{FF2B5EF4-FFF2-40B4-BE49-F238E27FC236}">
                <a16:creationId xmlns:a16="http://schemas.microsoft.com/office/drawing/2014/main" id="{8FDCCCF8-4B40-DE8C-F39B-5E41DEAC08BA}"/>
              </a:ext>
            </a:extLst>
          </p:cNvPr>
          <p:cNvPicPr>
            <a:picLocks noChangeAspect="1"/>
          </p:cNvPicPr>
          <p:nvPr/>
        </p:nvPicPr>
        <p:blipFill>
          <a:blip r:embed="rId6"/>
          <a:stretch>
            <a:fillRect/>
          </a:stretch>
        </p:blipFill>
        <p:spPr>
          <a:xfrm>
            <a:off x="10980025" y="6088335"/>
            <a:ext cx="971550" cy="714375"/>
          </a:xfrm>
          <a:prstGeom prst="rect">
            <a:avLst/>
          </a:prstGeom>
          <a:ln>
            <a:noFill/>
          </a:ln>
        </p:spPr>
      </p:pic>
      <p:sp>
        <p:nvSpPr>
          <p:cNvPr id="5" name="Rectangle 4">
            <a:extLst>
              <a:ext uri="{FF2B5EF4-FFF2-40B4-BE49-F238E27FC236}">
                <a16:creationId xmlns:a16="http://schemas.microsoft.com/office/drawing/2014/main" id="{244EF1D1-C783-90A0-D668-714487BFF831}"/>
              </a:ext>
            </a:extLst>
          </p:cNvPr>
          <p:cNvSpPr/>
          <p:nvPr/>
        </p:nvSpPr>
        <p:spPr>
          <a:xfrm>
            <a:off x="6227493" y="3713219"/>
            <a:ext cx="709247" cy="48455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0322A8D-5DA8-98B5-C11B-35C7390302B1}"/>
              </a:ext>
            </a:extLst>
          </p:cNvPr>
          <p:cNvSpPr/>
          <p:nvPr/>
        </p:nvSpPr>
        <p:spPr>
          <a:xfrm>
            <a:off x="4576493" y="4934373"/>
            <a:ext cx="709247" cy="48455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549D4A-5874-93CD-6508-4FB5E2FD349D}"/>
              </a:ext>
            </a:extLst>
          </p:cNvPr>
          <p:cNvSpPr/>
          <p:nvPr/>
        </p:nvSpPr>
        <p:spPr>
          <a:xfrm>
            <a:off x="6706185" y="5813604"/>
            <a:ext cx="709247" cy="48455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07BF73-40FD-A7A2-ABD7-0FC7D185974F}"/>
              </a:ext>
            </a:extLst>
          </p:cNvPr>
          <p:cNvSpPr/>
          <p:nvPr/>
        </p:nvSpPr>
        <p:spPr>
          <a:xfrm>
            <a:off x="7145800" y="4885527"/>
            <a:ext cx="709247" cy="484553"/>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882B46-A7A1-EA8D-0079-9E230B8DFFBF}"/>
              </a:ext>
            </a:extLst>
          </p:cNvPr>
          <p:cNvSpPr/>
          <p:nvPr/>
        </p:nvSpPr>
        <p:spPr>
          <a:xfrm>
            <a:off x="4586261" y="3957450"/>
            <a:ext cx="709247" cy="484553"/>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060F603-EFB0-0DD9-9887-2A7847435723}"/>
              </a:ext>
            </a:extLst>
          </p:cNvPr>
          <p:cNvSpPr/>
          <p:nvPr/>
        </p:nvSpPr>
        <p:spPr>
          <a:xfrm>
            <a:off x="4937954" y="6311835"/>
            <a:ext cx="709247" cy="484553"/>
          </a:xfrm>
          <a:prstGeom prst="rect">
            <a:avLst/>
          </a:prstGeom>
          <a:solidFill>
            <a:schemeClr val="accent5"/>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22AD68-72BD-D698-20D5-EA28731A4FA1}"/>
              </a:ext>
            </a:extLst>
          </p:cNvPr>
          <p:cNvSpPr/>
          <p:nvPr/>
        </p:nvSpPr>
        <p:spPr>
          <a:xfrm>
            <a:off x="7419338" y="4201680"/>
            <a:ext cx="709247" cy="484553"/>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157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BCB228-B255-68FD-6178-41471C286562}"/>
            </a:ext>
          </a:extLst>
        </p:cNvPr>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E8EAF401-E712-0457-17A0-5AEC87616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A75FF00B-6AEE-13DD-27E6-2B8AB6D86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C4BE975-EBF7-442F-D68F-77EBC0802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AC21B996-1528-BE15-5F77-4BC32ADB1D5D}"/>
              </a:ext>
            </a:extLst>
          </p:cNvPr>
          <p:cNvSpPr txBox="1">
            <a:spLocks noGrp="1"/>
          </p:cNvSpPr>
          <p:nvPr>
            <p:ph type="title"/>
          </p:nvPr>
        </p:nvSpPr>
        <p:spPr>
          <a:xfrm>
            <a:off x="1384047" y="242408"/>
            <a:ext cx="8106375" cy="535531"/>
          </a:xfrm>
          <a:prstGeom prst="rect">
            <a:avLst/>
          </a:prstGeom>
          <a:noFill/>
        </p:spPr>
        <p:txBody>
          <a:bodyPr wrap="square">
            <a:spAutoFit/>
          </a:bodyPr>
          <a:lstStyle/>
          <a:p>
            <a:r>
              <a:rPr lang="en-US" sz="3200" b="1">
                <a:latin typeface="Segoe UI"/>
                <a:cs typeface="Segoe UI"/>
              </a:rPr>
              <a:t>How can vaping affect young people?</a:t>
            </a:r>
          </a:p>
        </p:txBody>
      </p:sp>
      <p:sp>
        <p:nvSpPr>
          <p:cNvPr id="17" name="TextBox 16">
            <a:extLst>
              <a:ext uri="{FF2B5EF4-FFF2-40B4-BE49-F238E27FC236}">
                <a16:creationId xmlns:a16="http://schemas.microsoft.com/office/drawing/2014/main" id="{758FCA34-3F70-7DBF-1E52-F06144A482E4}"/>
              </a:ext>
            </a:extLst>
          </p:cNvPr>
          <p:cNvSpPr txBox="1"/>
          <p:nvPr/>
        </p:nvSpPr>
        <p:spPr>
          <a:xfrm>
            <a:off x="555793" y="1839653"/>
            <a:ext cx="8439824" cy="4524315"/>
          </a:xfrm>
          <a:prstGeom prst="rect">
            <a:avLst/>
          </a:prstGeom>
          <a:noFill/>
        </p:spPr>
        <p:txBody>
          <a:bodyPr wrap="square" lIns="91440" tIns="45720" rIns="91440" bIns="45720" anchor="t">
            <a:spAutoFit/>
          </a:bodyPr>
          <a:lstStyle/>
          <a:p>
            <a:r>
              <a:rPr lang="en-GB" b="1" i="0" u="none" strike="noStrike">
                <a:solidFill>
                  <a:srgbClr val="000000"/>
                </a:solidFill>
                <a:effectLst/>
                <a:latin typeface="Segoe UI"/>
                <a:cs typeface="Segoe UI"/>
              </a:rPr>
              <a:t>Nicotine Addiction</a:t>
            </a:r>
            <a:r>
              <a:rPr lang="en-GB" b="1">
                <a:solidFill>
                  <a:srgbClr val="000000"/>
                </a:solidFill>
                <a:latin typeface="Segoe UI"/>
                <a:cs typeface="Segoe UI"/>
              </a:rPr>
              <a:t>:</a:t>
            </a:r>
            <a:endParaRPr lang="en-US">
              <a:latin typeface="Segoe UI"/>
              <a:cs typeface="Segoe UI"/>
            </a:endParaRPr>
          </a:p>
          <a:p>
            <a:r>
              <a:rPr lang="en-GB">
                <a:solidFill>
                  <a:srgbClr val="000000"/>
                </a:solidFill>
                <a:latin typeface="Segoe UI"/>
                <a:cs typeface="Segoe UI"/>
              </a:rPr>
              <a:t>Nicotine is a stimulant and highly addictive. Using nicotine during teenage years can lead to nicotine dependency and risk of using other substances.</a:t>
            </a:r>
            <a:endParaRPr lang="en-GB" b="0" i="0" u="none" strike="noStrike">
              <a:solidFill>
                <a:srgbClr val="000000"/>
              </a:solidFill>
              <a:effectLst/>
              <a:latin typeface="Segoe UI"/>
              <a:cs typeface="Segoe UI"/>
            </a:endParaRPr>
          </a:p>
          <a:p>
            <a:endParaRPr lang="en-GB">
              <a:solidFill>
                <a:srgbClr val="000000"/>
              </a:solidFill>
              <a:latin typeface="Segoe UI"/>
              <a:cs typeface="Segoe UI"/>
            </a:endParaRPr>
          </a:p>
          <a:p>
            <a:r>
              <a:rPr lang="en-GB" b="1">
                <a:solidFill>
                  <a:srgbClr val="000000"/>
                </a:solidFill>
                <a:latin typeface="Segoe UI"/>
                <a:cs typeface="Segoe UI"/>
              </a:rPr>
              <a:t>Teenage Brain Development:</a:t>
            </a:r>
          </a:p>
          <a:p>
            <a:r>
              <a:rPr lang="en-GB">
                <a:solidFill>
                  <a:srgbClr val="000000"/>
                </a:solidFill>
                <a:latin typeface="Segoe UI"/>
                <a:cs typeface="Segoe UI"/>
              </a:rPr>
              <a:t>Nicotine can harm the developing brain. Early use of nicotine can impact parts of the brain that control concentration, learning, mood and impulse control.</a:t>
            </a:r>
          </a:p>
          <a:p>
            <a:endParaRPr lang="en-GB">
              <a:solidFill>
                <a:srgbClr val="000000"/>
              </a:solidFill>
              <a:latin typeface="Segoe UI"/>
              <a:cs typeface="Segoe UI"/>
            </a:endParaRPr>
          </a:p>
          <a:p>
            <a:r>
              <a:rPr lang="en-GB" b="1">
                <a:solidFill>
                  <a:srgbClr val="000000"/>
                </a:solidFill>
                <a:latin typeface="Segoe UI"/>
                <a:cs typeface="Segoe UI"/>
              </a:rPr>
              <a:t>Known Short Term Effects:</a:t>
            </a:r>
          </a:p>
          <a:p>
            <a:r>
              <a:rPr lang="en-GB">
                <a:solidFill>
                  <a:srgbClr val="000000"/>
                </a:solidFill>
                <a:latin typeface="Segoe UI"/>
                <a:cs typeface="Segoe UI"/>
              </a:rPr>
              <a:t>Short-term effects of coughing, dizziness, sore throats, lung inflammation, gum issues and headaches. Longer-term effects are not yet known.</a:t>
            </a:r>
          </a:p>
          <a:p>
            <a:endParaRPr lang="en-GB">
              <a:solidFill>
                <a:srgbClr val="000000"/>
              </a:solidFill>
              <a:latin typeface="Segoe UI"/>
              <a:cs typeface="Segoe UI"/>
            </a:endParaRPr>
          </a:p>
          <a:p>
            <a:r>
              <a:rPr lang="en-US" b="1">
                <a:solidFill>
                  <a:srgbClr val="000000"/>
                </a:solidFill>
                <a:latin typeface="Segoe UI"/>
                <a:cs typeface="Segoe UI"/>
              </a:rPr>
              <a:t>Sports Performance:</a:t>
            </a:r>
          </a:p>
          <a:p>
            <a:r>
              <a:rPr lang="en-GB">
                <a:solidFill>
                  <a:srgbClr val="000000"/>
                </a:solidFill>
                <a:latin typeface="Segoe UI"/>
                <a:cs typeface="Segoe UI"/>
              </a:rPr>
              <a:t>Vaping may affect sporting performance due to breathlessness, lung inflammation and irritation. This can make it harder to breathe and do well in sports.</a:t>
            </a:r>
          </a:p>
        </p:txBody>
      </p:sp>
      <p:sp>
        <p:nvSpPr>
          <p:cNvPr id="2" name="TextBox 1">
            <a:extLst>
              <a:ext uri="{FF2B5EF4-FFF2-40B4-BE49-F238E27FC236}">
                <a16:creationId xmlns:a16="http://schemas.microsoft.com/office/drawing/2014/main" id="{46F6DB28-FE8D-CD91-AA65-69A501ABC2D2}"/>
              </a:ext>
            </a:extLst>
          </p:cNvPr>
          <p:cNvSpPr txBox="1"/>
          <p:nvPr/>
        </p:nvSpPr>
        <p:spPr>
          <a:xfrm>
            <a:off x="1291843" y="782386"/>
            <a:ext cx="8471134" cy="707886"/>
          </a:xfrm>
          <a:prstGeom prst="rect">
            <a:avLst/>
          </a:prstGeom>
          <a:noFill/>
        </p:spPr>
        <p:txBody>
          <a:bodyPr wrap="square" lIns="91440" tIns="45720" rIns="91440" bIns="45720" rtlCol="0" anchor="t">
            <a:spAutoFit/>
          </a:bodyPr>
          <a:lstStyle/>
          <a:p>
            <a:r>
              <a:rPr lang="en-GB" sz="2000">
                <a:latin typeface="Segoe UI"/>
                <a:cs typeface="Segoe UI"/>
              </a:rPr>
              <a:t>Vaping is not risk-free. Vaping can lead to both short/medium-term health impacts.  Longer term impacts are not yet known:</a:t>
            </a:r>
            <a:endParaRPr lang="en-US"/>
          </a:p>
        </p:txBody>
      </p:sp>
      <p:pic>
        <p:nvPicPr>
          <p:cNvPr id="6" name="Picture 5" descr="A colorful rectangular sign with black text&#10;&#10;AI-generated content may be incorrect.">
            <a:extLst>
              <a:ext uri="{FF2B5EF4-FFF2-40B4-BE49-F238E27FC236}">
                <a16:creationId xmlns:a16="http://schemas.microsoft.com/office/drawing/2014/main" id="{E86F9E67-D742-9140-0DF2-C25A220A0ABC}"/>
              </a:ext>
            </a:extLst>
          </p:cNvPr>
          <p:cNvPicPr>
            <a:picLocks noChangeAspect="1"/>
          </p:cNvPicPr>
          <p:nvPr/>
        </p:nvPicPr>
        <p:blipFill>
          <a:blip r:embed="rId3"/>
          <a:stretch>
            <a:fillRect/>
          </a:stretch>
        </p:blipFill>
        <p:spPr>
          <a:xfrm>
            <a:off x="156012" y="242588"/>
            <a:ext cx="1133475" cy="838200"/>
          </a:xfrm>
          <a:prstGeom prst="rect">
            <a:avLst/>
          </a:prstGeom>
          <a:ln>
            <a:noFill/>
          </a:ln>
        </p:spPr>
      </p:pic>
      <p:pic>
        <p:nvPicPr>
          <p:cNvPr id="9" name="Picture 8" descr="Blue and white logo with text&#10;&#10;AI-generated content may be incorrect.">
            <a:extLst>
              <a:ext uri="{FF2B5EF4-FFF2-40B4-BE49-F238E27FC236}">
                <a16:creationId xmlns:a16="http://schemas.microsoft.com/office/drawing/2014/main" id="{0C9213D2-8E87-715A-E6B1-F3063E4EF676}"/>
              </a:ext>
            </a:extLst>
          </p:cNvPr>
          <p:cNvPicPr>
            <a:picLocks noChangeAspect="1"/>
          </p:cNvPicPr>
          <p:nvPr/>
        </p:nvPicPr>
        <p:blipFill>
          <a:blip r:embed="rId4"/>
          <a:stretch>
            <a:fillRect/>
          </a:stretch>
        </p:blipFill>
        <p:spPr>
          <a:xfrm>
            <a:off x="10980025" y="6088335"/>
            <a:ext cx="971550" cy="714375"/>
          </a:xfrm>
          <a:prstGeom prst="rect">
            <a:avLst/>
          </a:prstGeom>
          <a:ln>
            <a:noFill/>
          </a:ln>
        </p:spPr>
      </p:pic>
      <p:pic>
        <p:nvPicPr>
          <p:cNvPr id="5" name="Picture 4" descr="Stick Man PNG, Vector, PSD, and Clipart ...">
            <a:extLst>
              <a:ext uri="{FF2B5EF4-FFF2-40B4-BE49-F238E27FC236}">
                <a16:creationId xmlns:a16="http://schemas.microsoft.com/office/drawing/2014/main" id="{4BD1E7C7-2D0A-7748-26E1-8A330AA6B4BA}"/>
              </a:ext>
            </a:extLst>
          </p:cNvPr>
          <p:cNvPicPr>
            <a:picLocks noChangeAspect="1"/>
          </p:cNvPicPr>
          <p:nvPr/>
        </p:nvPicPr>
        <p:blipFill>
          <a:blip r:embed="rId5"/>
          <a:stretch>
            <a:fillRect/>
          </a:stretch>
        </p:blipFill>
        <p:spPr>
          <a:xfrm>
            <a:off x="9013631" y="178"/>
            <a:ext cx="3173923" cy="2532860"/>
          </a:xfrm>
          <a:prstGeom prst="rect">
            <a:avLst/>
          </a:prstGeom>
        </p:spPr>
      </p:pic>
    </p:spTree>
    <p:extLst>
      <p:ext uri="{BB962C8B-B14F-4D97-AF65-F5344CB8AC3E}">
        <p14:creationId xmlns:p14="http://schemas.microsoft.com/office/powerpoint/2010/main" val="427854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arge pile of trash&#10;&#10;AI-generated content may be incorrect.">
            <a:extLst>
              <a:ext uri="{FF2B5EF4-FFF2-40B4-BE49-F238E27FC236}">
                <a16:creationId xmlns:a16="http://schemas.microsoft.com/office/drawing/2014/main" id="{447D64E6-8253-70B6-F2A5-17CDB220A79E}"/>
              </a:ext>
            </a:extLst>
          </p:cNvPr>
          <p:cNvPicPr>
            <a:picLocks noChangeAspect="1"/>
          </p:cNvPicPr>
          <p:nvPr/>
        </p:nvPicPr>
        <p:blipFill>
          <a:blip r:embed="rId3" cstate="hqprint">
            <a:alphaModFix amt="40000"/>
            <a:extLst>
              <a:ext uri="{28A0092B-C50C-407E-A947-70E740481C1C}">
                <a14:useLocalDpi xmlns:a14="http://schemas.microsoft.com/office/drawing/2010/main"/>
              </a:ext>
            </a:extLst>
          </a:blip>
          <a:srcRect r="-9"/>
          <a:stretch>
            <a:fillRect/>
          </a:stretch>
        </p:blipFill>
        <p:spPr>
          <a:xfrm>
            <a:off x="2495" y="10"/>
            <a:ext cx="12191991" cy="6862633"/>
          </a:xfrm>
          <a:prstGeom prst="rect">
            <a:avLst/>
          </a:prstGeom>
        </p:spPr>
      </p:pic>
      <p:sp>
        <p:nvSpPr>
          <p:cNvPr id="2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4EB37A3A-7CED-2642-76EF-1AB20BE65A6F}"/>
              </a:ext>
            </a:extLst>
          </p:cNvPr>
          <p:cNvSpPr txBox="1">
            <a:spLocks/>
          </p:cNvSpPr>
          <p:nvPr/>
        </p:nvSpPr>
        <p:spPr>
          <a:xfrm>
            <a:off x="914853" y="1019862"/>
            <a:ext cx="10275502" cy="34145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800"/>
              </a:spcBef>
              <a:buClr>
                <a:schemeClr val="bg1"/>
              </a:buClr>
              <a:buSzPct val="125000"/>
            </a:pPr>
            <a:r>
              <a:rPr lang="en-GB" sz="2000">
                <a:solidFill>
                  <a:schemeClr val="bg1"/>
                </a:solidFill>
                <a:latin typeface="Segoe UI"/>
                <a:cs typeface="Segoe UI"/>
              </a:rPr>
              <a:t>Vapes contain batteries, chemicals and difficult to recycle plastics:</a:t>
            </a:r>
            <a:endParaRPr lang="en-US" sz="2000">
              <a:solidFill>
                <a:schemeClr val="bg1"/>
              </a:solidFill>
              <a:latin typeface="Segoe UI"/>
              <a:cs typeface="Segoe UI"/>
            </a:endParaRPr>
          </a:p>
          <a:p>
            <a:pPr marL="342900" indent="-342900" algn="l">
              <a:lnSpc>
                <a:spcPct val="100000"/>
              </a:lnSpc>
              <a:spcBef>
                <a:spcPts val="1800"/>
              </a:spcBef>
              <a:buClr>
                <a:srgbClr val="FFFFFF"/>
              </a:buClr>
              <a:buSzPct val="125000"/>
              <a:buFont typeface="Wingdings" panose="05000000000000000000" pitchFamily="2" charset="2"/>
              <a:buChar char="§"/>
            </a:pPr>
            <a:endParaRPr lang="en-GB" sz="2000">
              <a:solidFill>
                <a:schemeClr val="bg1"/>
              </a:solidFill>
              <a:latin typeface="Segoe UI"/>
              <a:cs typeface="Segoe UI"/>
            </a:endParaRPr>
          </a:p>
          <a:p>
            <a:pPr marL="342900" indent="-342900" algn="l">
              <a:lnSpc>
                <a:spcPct val="100000"/>
              </a:lnSpc>
              <a:buClr>
                <a:schemeClr val="bg1"/>
              </a:buClr>
              <a:buSzPct val="125000"/>
              <a:buFont typeface="Wingdings" panose="05000000000000000000" pitchFamily="2" charset="2"/>
              <a:buChar char="§"/>
            </a:pPr>
            <a:r>
              <a:rPr lang="en-GB" sz="2000">
                <a:solidFill>
                  <a:schemeClr val="bg1"/>
                </a:solidFill>
                <a:latin typeface="Segoe UI"/>
                <a:cs typeface="Segoe UI"/>
              </a:rPr>
              <a:t>When dumped in landfill vapes cause dangerous chemicals to pollute our soil, water and oceans.</a:t>
            </a:r>
          </a:p>
          <a:p>
            <a:pPr marL="342900" indent="-342900" algn="l">
              <a:lnSpc>
                <a:spcPct val="100000"/>
              </a:lnSpc>
              <a:buClr>
                <a:srgbClr val="FFFFFF"/>
              </a:buClr>
              <a:buSzPct val="125000"/>
              <a:buFont typeface="Wingdings" panose="05000000000000000000" pitchFamily="2" charset="2"/>
              <a:buChar char="§"/>
            </a:pPr>
            <a:endParaRPr lang="en-GB" sz="2000">
              <a:solidFill>
                <a:schemeClr val="bg1"/>
              </a:solidFill>
              <a:latin typeface="Segoe UI"/>
              <a:cs typeface="Segoe UI"/>
            </a:endParaRPr>
          </a:p>
          <a:p>
            <a:pPr marL="342900" indent="-342900" algn="l">
              <a:lnSpc>
                <a:spcPct val="100000"/>
              </a:lnSpc>
              <a:buClr>
                <a:schemeClr val="bg1"/>
              </a:buClr>
              <a:buSzPct val="125000"/>
              <a:buFont typeface="Wingdings" panose="05000000000000000000" pitchFamily="2" charset="2"/>
              <a:buChar char="§"/>
            </a:pPr>
            <a:r>
              <a:rPr lang="en-GB" sz="2000">
                <a:solidFill>
                  <a:schemeClr val="bg1"/>
                </a:solidFill>
                <a:latin typeface="Segoe UI"/>
                <a:cs typeface="Segoe UI"/>
              </a:rPr>
              <a:t>The plastics and toxic waste affect birds and animals.</a:t>
            </a:r>
          </a:p>
          <a:p>
            <a:pPr marL="342900" indent="-342900" algn="l">
              <a:lnSpc>
                <a:spcPct val="100000"/>
              </a:lnSpc>
              <a:buClr>
                <a:srgbClr val="FFFFFF"/>
              </a:buClr>
              <a:buSzPct val="125000"/>
              <a:buFont typeface="Wingdings" panose="05000000000000000000" pitchFamily="2" charset="2"/>
              <a:buChar char="§"/>
            </a:pPr>
            <a:endParaRPr lang="en-GB" sz="2000">
              <a:solidFill>
                <a:schemeClr val="bg1"/>
              </a:solidFill>
              <a:latin typeface="Segoe UI"/>
              <a:cs typeface="Segoe UI"/>
            </a:endParaRPr>
          </a:p>
          <a:p>
            <a:pPr marL="342900" indent="-342900" algn="l">
              <a:lnSpc>
                <a:spcPct val="100000"/>
              </a:lnSpc>
              <a:buClr>
                <a:schemeClr val="bg1"/>
              </a:buClr>
              <a:buSzPct val="125000"/>
              <a:buFont typeface="Wingdings" panose="05000000000000000000" pitchFamily="2" charset="2"/>
              <a:buChar char="§"/>
            </a:pPr>
            <a:r>
              <a:rPr lang="en-GB" sz="2000">
                <a:solidFill>
                  <a:schemeClr val="bg1"/>
                </a:solidFill>
                <a:latin typeface="Segoe UI"/>
                <a:cs typeface="Segoe UI"/>
              </a:rPr>
              <a:t>Valuable metals and rare resources are needed for vapes. Over 40 tonnes of lithium was thrown out with disposable vapes in the UK in 2022. That’s enough to make batteries for 5000 electric cars.</a:t>
            </a:r>
          </a:p>
          <a:p>
            <a:pPr marL="342900" indent="-342900" algn="l">
              <a:lnSpc>
                <a:spcPct val="100000"/>
              </a:lnSpc>
              <a:buClr>
                <a:srgbClr val="FFFFFF"/>
              </a:buClr>
              <a:buSzPct val="125000"/>
              <a:buFont typeface="Wingdings" panose="05000000000000000000" pitchFamily="2" charset="2"/>
              <a:buChar char="§"/>
            </a:pPr>
            <a:endParaRPr lang="en-GB" sz="2000">
              <a:solidFill>
                <a:schemeClr val="bg1"/>
              </a:solidFill>
              <a:latin typeface="Segoe UI"/>
              <a:cs typeface="Segoe UI"/>
            </a:endParaRPr>
          </a:p>
          <a:p>
            <a:pPr marL="342900" indent="-342900" algn="l">
              <a:lnSpc>
                <a:spcPct val="100000"/>
              </a:lnSpc>
              <a:buClr>
                <a:schemeClr val="bg1"/>
              </a:buClr>
              <a:buSzPct val="125000"/>
              <a:buFont typeface="Wingdings" panose="05000000000000000000" pitchFamily="2" charset="2"/>
              <a:buChar char="§"/>
            </a:pPr>
            <a:r>
              <a:rPr lang="en-GB" sz="2000">
                <a:solidFill>
                  <a:schemeClr val="bg1"/>
                </a:solidFill>
                <a:latin typeface="Segoe UI"/>
                <a:cs typeface="Segoe UI"/>
              </a:rPr>
              <a:t>To reduce the environmental impact from June 2025 all vapes must be refillable and rechargeable.  </a:t>
            </a:r>
          </a:p>
          <a:p>
            <a:pPr marL="342900" indent="-342900" algn="l">
              <a:buClr>
                <a:schemeClr val="bg1"/>
              </a:buClr>
              <a:buFont typeface="Wingdings" pitchFamily="2" charset="2"/>
              <a:buChar char="§"/>
            </a:pPr>
            <a:endParaRPr lang="en-GB" sz="2000">
              <a:solidFill>
                <a:schemeClr val="bg1"/>
              </a:solidFill>
              <a:latin typeface="Segoe UI" panose="020B0502040204020203" pitchFamily="34" charset="0"/>
              <a:cs typeface="Segoe UI" panose="020B0502040204020203" pitchFamily="34" charset="0"/>
            </a:endParaRPr>
          </a:p>
          <a:p>
            <a:pPr marL="342900" indent="-342900" algn="l">
              <a:buClr>
                <a:schemeClr val="bg1"/>
              </a:buClr>
              <a:buFont typeface="Wingdings" pitchFamily="2" charset="2"/>
              <a:buChar char="§"/>
            </a:pPr>
            <a:endParaRPr lang="en-GB" sz="2000">
              <a:solidFill>
                <a:schemeClr val="bg1"/>
              </a:solidFill>
              <a:latin typeface="Segoe UI" panose="020B0502040204020203" pitchFamily="34" charset="0"/>
              <a:cs typeface="Segoe UI" panose="020B0502040204020203" pitchFamily="34" charset="0"/>
            </a:endParaRPr>
          </a:p>
          <a:p>
            <a:pPr marL="342900" indent="-342900" algn="l">
              <a:buClr>
                <a:schemeClr val="bg1"/>
              </a:buClr>
              <a:buFont typeface="Wingdings" pitchFamily="2" charset="2"/>
              <a:buChar char="§"/>
            </a:pPr>
            <a:endParaRPr lang="en-GB" sz="2000">
              <a:solidFill>
                <a:schemeClr val="bg1"/>
              </a:solidFill>
              <a:latin typeface="Segoe UI" panose="020B0502040204020203" pitchFamily="34" charset="0"/>
              <a:cs typeface="Segoe UI" panose="020B0502040204020203" pitchFamily="34" charset="0"/>
            </a:endParaRPr>
          </a:p>
          <a:p>
            <a:pPr marL="342900" indent="-342900" algn="l">
              <a:buClr>
                <a:schemeClr val="bg1"/>
              </a:buClr>
              <a:buFont typeface="Wingdings" pitchFamily="2" charset="2"/>
              <a:buChar char="§"/>
            </a:pPr>
            <a:endParaRPr lang="en-GB" sz="2000">
              <a:solidFill>
                <a:schemeClr val="bg1"/>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A58A6519-0BA8-790C-834A-66474D52D149}"/>
              </a:ext>
            </a:extLst>
          </p:cNvPr>
          <p:cNvSpPr txBox="1"/>
          <p:nvPr/>
        </p:nvSpPr>
        <p:spPr>
          <a:xfrm>
            <a:off x="2265928" y="431813"/>
            <a:ext cx="8221963" cy="584775"/>
          </a:xfrm>
          <a:prstGeom prst="rect">
            <a:avLst/>
          </a:prstGeom>
          <a:noFill/>
        </p:spPr>
        <p:txBody>
          <a:bodyPr wrap="square" lIns="91440" tIns="45720" rIns="91440" bIns="45720" anchor="t">
            <a:spAutoFit/>
          </a:bodyPr>
          <a:lstStyle/>
          <a:p>
            <a:r>
              <a:rPr lang="en-US" sz="3200" b="1">
                <a:solidFill>
                  <a:schemeClr val="bg1"/>
                </a:solidFill>
                <a:latin typeface="Segoe UI"/>
                <a:cs typeface="Segoe UI"/>
              </a:rPr>
              <a:t>Recap: Vapes and the environment</a:t>
            </a:r>
          </a:p>
        </p:txBody>
      </p:sp>
      <p:pic>
        <p:nvPicPr>
          <p:cNvPr id="4" name="Picture 3" descr="A colorful rectangular sign with black text&#10;&#10;AI-generated content may be incorrect.">
            <a:extLst>
              <a:ext uri="{FF2B5EF4-FFF2-40B4-BE49-F238E27FC236}">
                <a16:creationId xmlns:a16="http://schemas.microsoft.com/office/drawing/2014/main" id="{0BE1B045-E343-AFCD-33F6-DDB2BC3DD364}"/>
              </a:ext>
            </a:extLst>
          </p:cNvPr>
          <p:cNvPicPr>
            <a:picLocks noChangeAspect="1"/>
          </p:cNvPicPr>
          <p:nvPr/>
        </p:nvPicPr>
        <p:blipFill>
          <a:blip r:embed="rId4"/>
          <a:stretch>
            <a:fillRect/>
          </a:stretch>
        </p:blipFill>
        <p:spPr>
          <a:xfrm>
            <a:off x="265495" y="134116"/>
            <a:ext cx="1133475" cy="838200"/>
          </a:xfrm>
          <a:prstGeom prst="rect">
            <a:avLst/>
          </a:prstGeom>
          <a:ln>
            <a:noFill/>
          </a:ln>
        </p:spPr>
      </p:pic>
      <p:pic>
        <p:nvPicPr>
          <p:cNvPr id="10" name="Picture 9" descr="Blue and white logo with text&#10;&#10;AI-generated content may be incorrect.">
            <a:extLst>
              <a:ext uri="{FF2B5EF4-FFF2-40B4-BE49-F238E27FC236}">
                <a16:creationId xmlns:a16="http://schemas.microsoft.com/office/drawing/2014/main" id="{4E4E4361-18C9-C492-9820-EBB0171CAECC}"/>
              </a:ext>
            </a:extLst>
          </p:cNvPr>
          <p:cNvPicPr>
            <a:picLocks noChangeAspect="1"/>
          </p:cNvPicPr>
          <p:nvPr/>
        </p:nvPicPr>
        <p:blipFill>
          <a:blip r:embed="rId5"/>
          <a:stretch>
            <a:fillRect/>
          </a:stretch>
        </p:blipFill>
        <p:spPr>
          <a:xfrm>
            <a:off x="10962508" y="255094"/>
            <a:ext cx="971550" cy="714375"/>
          </a:xfrm>
          <a:prstGeom prst="rect">
            <a:avLst/>
          </a:prstGeom>
          <a:ln>
            <a:noFill/>
          </a:ln>
        </p:spPr>
      </p:pic>
    </p:spTree>
    <p:extLst>
      <p:ext uri="{BB962C8B-B14F-4D97-AF65-F5344CB8AC3E}">
        <p14:creationId xmlns:p14="http://schemas.microsoft.com/office/powerpoint/2010/main" val="250019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12825-EA40-F293-D169-9F9A9981778E}"/>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0F9E97D-4F69-C6E3-6AF5-C9B67B2D5617}"/>
              </a:ext>
            </a:extLst>
          </p:cNvPr>
          <p:cNvSpPr txBox="1">
            <a:spLocks/>
          </p:cNvSpPr>
          <p:nvPr/>
        </p:nvSpPr>
        <p:spPr>
          <a:xfrm>
            <a:off x="0" y="0"/>
            <a:ext cx="12192000" cy="11485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and your environment:</a:t>
            </a:r>
          </a:p>
          <a:p>
            <a:pPr algn="ctr"/>
            <a:r>
              <a:rPr lang="en-US" sz="3200" b="1">
                <a:effectLst>
                  <a:outerShdw blurRad="50800" dist="38100" dir="2700000" algn="tl" rotWithShape="0">
                    <a:prstClr val="black">
                      <a:alpha val="40000"/>
                    </a:prstClr>
                  </a:outerShdw>
                </a:effectLst>
                <a:latin typeface="Segoe UI"/>
                <a:cs typeface="Segoe UI"/>
              </a:rPr>
              <a:t>Research Project </a:t>
            </a:r>
          </a:p>
        </p:txBody>
      </p:sp>
      <p:sp>
        <p:nvSpPr>
          <p:cNvPr id="3" name="TextBox 2">
            <a:extLst>
              <a:ext uri="{FF2B5EF4-FFF2-40B4-BE49-F238E27FC236}">
                <a16:creationId xmlns:a16="http://schemas.microsoft.com/office/drawing/2014/main" id="{1440714D-418C-2892-4D10-6AB1CF47FA32}"/>
              </a:ext>
            </a:extLst>
          </p:cNvPr>
          <p:cNvSpPr txBox="1"/>
          <p:nvPr/>
        </p:nvSpPr>
        <p:spPr>
          <a:xfrm>
            <a:off x="833021" y="1521373"/>
            <a:ext cx="11573644" cy="400110"/>
          </a:xfrm>
          <a:prstGeom prst="rect">
            <a:avLst/>
          </a:prstGeom>
          <a:noFill/>
        </p:spPr>
        <p:txBody>
          <a:bodyPr wrap="square" lIns="91440" tIns="45720" rIns="91440" bIns="45720" anchor="t">
            <a:spAutoFit/>
          </a:bodyPr>
          <a:lstStyle/>
          <a:p>
            <a:pPr>
              <a:spcBef>
                <a:spcPts val="1000"/>
              </a:spcBef>
            </a:pPr>
            <a:r>
              <a:rPr lang="en-US" sz="2000" b="1">
                <a:latin typeface="Segoe UI"/>
                <a:cs typeface="Segoe UI"/>
              </a:rPr>
              <a:t>Research what could be done to reduce the impact of vaping on your school/community:</a:t>
            </a:r>
            <a:endParaRPr lang="en-US" sz="2000" b="1">
              <a:latin typeface="Segoe UI" panose="020B0502040204020203" pitchFamily="34" charset="0"/>
              <a:cs typeface="Segoe UI" panose="020B0502040204020203" pitchFamily="34" charset="0"/>
            </a:endParaRPr>
          </a:p>
        </p:txBody>
      </p:sp>
      <p:pic>
        <p:nvPicPr>
          <p:cNvPr id="6" name="Picture 5" descr="A colorful rectangular sign with black text&#10;&#10;AI-generated content may be incorrect.">
            <a:extLst>
              <a:ext uri="{FF2B5EF4-FFF2-40B4-BE49-F238E27FC236}">
                <a16:creationId xmlns:a16="http://schemas.microsoft.com/office/drawing/2014/main" id="{754533BA-92FA-1C2F-4804-018DB3CD3628}"/>
              </a:ext>
            </a:extLst>
          </p:cNvPr>
          <p:cNvPicPr>
            <a:picLocks noChangeAspect="1"/>
          </p:cNvPicPr>
          <p:nvPr/>
        </p:nvPicPr>
        <p:blipFill>
          <a:blip r:embed="rId3"/>
          <a:stretch>
            <a:fillRect/>
          </a:stretch>
        </p:blipFill>
        <p:spPr>
          <a:xfrm>
            <a:off x="265495" y="134116"/>
            <a:ext cx="1133475" cy="838200"/>
          </a:xfrm>
          <a:prstGeom prst="rect">
            <a:avLst/>
          </a:prstGeom>
          <a:ln>
            <a:noFill/>
          </a:ln>
        </p:spPr>
      </p:pic>
      <p:pic>
        <p:nvPicPr>
          <p:cNvPr id="13" name="Picture 12" descr="Blue and white logo with text&#10;&#10;AI-generated content may be incorrect.">
            <a:extLst>
              <a:ext uri="{FF2B5EF4-FFF2-40B4-BE49-F238E27FC236}">
                <a16:creationId xmlns:a16="http://schemas.microsoft.com/office/drawing/2014/main" id="{DBFFE078-6328-FBCE-7A9D-FFCDE3CDF658}"/>
              </a:ext>
            </a:extLst>
          </p:cNvPr>
          <p:cNvPicPr>
            <a:picLocks noChangeAspect="1"/>
          </p:cNvPicPr>
          <p:nvPr/>
        </p:nvPicPr>
        <p:blipFill>
          <a:blip r:embed="rId4"/>
          <a:stretch>
            <a:fillRect/>
          </a:stretch>
        </p:blipFill>
        <p:spPr>
          <a:xfrm>
            <a:off x="10962508" y="255094"/>
            <a:ext cx="971550" cy="714375"/>
          </a:xfrm>
          <a:prstGeom prst="rect">
            <a:avLst/>
          </a:prstGeom>
          <a:ln>
            <a:noFill/>
          </a:ln>
        </p:spPr>
      </p:pic>
      <p:sp>
        <p:nvSpPr>
          <p:cNvPr id="9" name="TextBox 8">
            <a:extLst>
              <a:ext uri="{FF2B5EF4-FFF2-40B4-BE49-F238E27FC236}">
                <a16:creationId xmlns:a16="http://schemas.microsoft.com/office/drawing/2014/main" id="{2B23B3CC-49AA-6C96-3A1C-DFD190633EE6}"/>
              </a:ext>
            </a:extLst>
          </p:cNvPr>
          <p:cNvSpPr txBox="1"/>
          <p:nvPr/>
        </p:nvSpPr>
        <p:spPr>
          <a:xfrm>
            <a:off x="1948973" y="4868443"/>
            <a:ext cx="1807810" cy="9785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Segoe UI"/>
              </a:rPr>
              <a:t>Improve rates of proper recycling​</a:t>
            </a:r>
            <a:endParaRPr lang="en-US" sz="1600">
              <a:latin typeface="Segoe UI"/>
              <a:cs typeface="Segoe UI"/>
            </a:endParaRPr>
          </a:p>
          <a:p>
            <a:endParaRPr lang="en-US" sz="2400">
              <a:latin typeface="Segoe UI"/>
              <a:cs typeface="Segoe UI"/>
            </a:endParaRPr>
          </a:p>
        </p:txBody>
      </p:sp>
      <p:sp>
        <p:nvSpPr>
          <p:cNvPr id="11" name="TextBox 10">
            <a:extLst>
              <a:ext uri="{FF2B5EF4-FFF2-40B4-BE49-F238E27FC236}">
                <a16:creationId xmlns:a16="http://schemas.microsoft.com/office/drawing/2014/main" id="{F156531F-0901-A6E5-E2CA-505209C2B3E9}"/>
              </a:ext>
            </a:extLst>
          </p:cNvPr>
          <p:cNvSpPr txBox="1"/>
          <p:nvPr/>
        </p:nvSpPr>
        <p:spPr>
          <a:xfrm>
            <a:off x="1758016" y="3253284"/>
            <a:ext cx="2329458"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Segoe UI"/>
                <a:cs typeface="Segoe UI"/>
              </a:rPr>
              <a:t>Reduce use of vapes</a:t>
            </a:r>
            <a:endParaRPr lang="en-US" sz="1600"/>
          </a:p>
        </p:txBody>
      </p:sp>
      <p:sp>
        <p:nvSpPr>
          <p:cNvPr id="15" name="TextBox 14">
            <a:extLst>
              <a:ext uri="{FF2B5EF4-FFF2-40B4-BE49-F238E27FC236}">
                <a16:creationId xmlns:a16="http://schemas.microsoft.com/office/drawing/2014/main" id="{69E17D3A-6AC3-B1BB-1144-BDAA61F2AEB9}"/>
              </a:ext>
            </a:extLst>
          </p:cNvPr>
          <p:cNvSpPr txBox="1"/>
          <p:nvPr/>
        </p:nvSpPr>
        <p:spPr>
          <a:xfrm>
            <a:off x="9304330" y="2354242"/>
            <a:ext cx="175933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Segoe UI"/>
                <a:cs typeface="Segoe UI"/>
              </a:rPr>
              <a:t>Use laws or penalties to ensure that the 'polluter pays’</a:t>
            </a:r>
            <a:endParaRPr lang="en-US" sz="1600"/>
          </a:p>
        </p:txBody>
      </p:sp>
      <p:sp>
        <p:nvSpPr>
          <p:cNvPr id="17" name="TextBox 16">
            <a:extLst>
              <a:ext uri="{FF2B5EF4-FFF2-40B4-BE49-F238E27FC236}">
                <a16:creationId xmlns:a16="http://schemas.microsoft.com/office/drawing/2014/main" id="{E14DDD0B-26CB-EA5E-DEE3-4730682B3433}"/>
              </a:ext>
            </a:extLst>
          </p:cNvPr>
          <p:cNvSpPr txBox="1"/>
          <p:nvPr/>
        </p:nvSpPr>
        <p:spPr>
          <a:xfrm>
            <a:off x="8996618" y="4480348"/>
            <a:ext cx="203097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Segoe UI"/>
              </a:rPr>
              <a:t>Address the manufacturers of vapes​</a:t>
            </a:r>
          </a:p>
        </p:txBody>
      </p:sp>
      <p:sp>
        <p:nvSpPr>
          <p:cNvPr id="19" name="TextBox 18">
            <a:extLst>
              <a:ext uri="{FF2B5EF4-FFF2-40B4-BE49-F238E27FC236}">
                <a16:creationId xmlns:a16="http://schemas.microsoft.com/office/drawing/2014/main" id="{D795301E-8C92-7BBE-872D-6B516CD61F89}"/>
              </a:ext>
            </a:extLst>
          </p:cNvPr>
          <p:cNvSpPr txBox="1"/>
          <p:nvPr/>
        </p:nvSpPr>
        <p:spPr>
          <a:xfrm>
            <a:off x="4685845" y="2250561"/>
            <a:ext cx="165528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Segoe UI"/>
                <a:cs typeface="Segoe UI"/>
              </a:rPr>
              <a:t>Make vapes more environmentally friendly</a:t>
            </a:r>
            <a:endParaRPr lang="en-US" sz="1600"/>
          </a:p>
        </p:txBody>
      </p:sp>
      <p:pic>
        <p:nvPicPr>
          <p:cNvPr id="23" name="Picture 22" descr="A cartoon of a planet&#10;&#10;AI-generated content may be incorrect.">
            <a:extLst>
              <a:ext uri="{FF2B5EF4-FFF2-40B4-BE49-F238E27FC236}">
                <a16:creationId xmlns:a16="http://schemas.microsoft.com/office/drawing/2014/main" id="{20E0EEE5-8EDC-3A77-3500-8FB53C24D09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46512" y="3532473"/>
            <a:ext cx="1333457" cy="1263619"/>
          </a:xfrm>
          <a:prstGeom prst="rect">
            <a:avLst/>
          </a:prstGeom>
          <a:ln>
            <a:noFill/>
          </a:ln>
        </p:spPr>
      </p:pic>
      <p:pic>
        <p:nvPicPr>
          <p:cNvPr id="26" name="Picture 25" descr="A green circle with arrows&#10;&#10;AI-generated content may be incorrect.">
            <a:extLst>
              <a:ext uri="{FF2B5EF4-FFF2-40B4-BE49-F238E27FC236}">
                <a16:creationId xmlns:a16="http://schemas.microsoft.com/office/drawing/2014/main" id="{8C39F47A-5627-1F60-6484-1C62F32AE687}"/>
              </a:ext>
            </a:extLst>
          </p:cNvPr>
          <p:cNvPicPr>
            <a:picLocks noChangeAspect="1"/>
          </p:cNvPicPr>
          <p:nvPr/>
        </p:nvPicPr>
        <p:blipFill>
          <a:blip r:embed="rId6"/>
          <a:stretch>
            <a:fillRect/>
          </a:stretch>
        </p:blipFill>
        <p:spPr>
          <a:xfrm>
            <a:off x="428926" y="2767245"/>
            <a:ext cx="1104900" cy="1114425"/>
          </a:xfrm>
          <a:prstGeom prst="rect">
            <a:avLst/>
          </a:prstGeom>
          <a:ln>
            <a:noFill/>
          </a:ln>
        </p:spPr>
      </p:pic>
      <p:pic>
        <p:nvPicPr>
          <p:cNvPr id="28" name="Picture 27" descr="A white arrow and a heart on a green background&#10;&#10;AI-generated content may be incorrect.">
            <a:extLst>
              <a:ext uri="{FF2B5EF4-FFF2-40B4-BE49-F238E27FC236}">
                <a16:creationId xmlns:a16="http://schemas.microsoft.com/office/drawing/2014/main" id="{B25A236F-A5BD-F97E-6ED4-DC0F7BBB762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7718" y="4526257"/>
            <a:ext cx="1109837" cy="1121941"/>
          </a:xfrm>
          <a:prstGeom prst="rect">
            <a:avLst/>
          </a:prstGeom>
        </p:spPr>
      </p:pic>
      <p:pic>
        <p:nvPicPr>
          <p:cNvPr id="30" name="Picture 29" descr="A black and white illustration of a document with a hammer and cross&#10;&#10;AI-generated content may be incorrect.">
            <a:extLst>
              <a:ext uri="{FF2B5EF4-FFF2-40B4-BE49-F238E27FC236}">
                <a16:creationId xmlns:a16="http://schemas.microsoft.com/office/drawing/2014/main" id="{F8490B44-7885-5C76-65FE-D9A15D6F24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548926" y="2310186"/>
            <a:ext cx="1261787" cy="1148745"/>
          </a:xfrm>
          <a:prstGeom prst="rect">
            <a:avLst/>
          </a:prstGeom>
          <a:ln>
            <a:noFill/>
          </a:ln>
        </p:spPr>
      </p:pic>
      <p:pic>
        <p:nvPicPr>
          <p:cNvPr id="31" name="Picture 30" descr="A hand with a red marker on a checklist&#10;&#10;AI-generated content may be incorrect.">
            <a:extLst>
              <a:ext uri="{FF2B5EF4-FFF2-40B4-BE49-F238E27FC236}">
                <a16:creationId xmlns:a16="http://schemas.microsoft.com/office/drawing/2014/main" id="{1CBE8523-FC69-015A-E91E-2E027F64BE72}"/>
              </a:ext>
            </a:extLst>
          </p:cNvPr>
          <p:cNvPicPr>
            <a:picLocks noChangeAspect="1"/>
          </p:cNvPicPr>
          <p:nvPr/>
        </p:nvPicPr>
        <p:blipFill>
          <a:blip r:embed="rId9" cstate="hqprint">
            <a:extLst>
              <a:ext uri="{28A0092B-C50C-407E-A947-70E740481C1C}">
                <a14:useLocalDpi xmlns:a14="http://schemas.microsoft.com/office/drawing/2010/main"/>
              </a:ext>
            </a:extLst>
          </a:blip>
          <a:srcRect b="-748"/>
          <a:stretch/>
        </p:blipFill>
        <p:spPr>
          <a:xfrm>
            <a:off x="7619750" y="4357731"/>
            <a:ext cx="1182075" cy="1060659"/>
          </a:xfrm>
          <a:prstGeom prst="rect">
            <a:avLst/>
          </a:prstGeom>
        </p:spPr>
      </p:pic>
      <p:sp>
        <p:nvSpPr>
          <p:cNvPr id="4" name="TextBox 3">
            <a:extLst>
              <a:ext uri="{FF2B5EF4-FFF2-40B4-BE49-F238E27FC236}">
                <a16:creationId xmlns:a16="http://schemas.microsoft.com/office/drawing/2014/main" id="{4DFF272F-1E34-A387-0A5C-6B0BED65FA3B}"/>
              </a:ext>
            </a:extLst>
          </p:cNvPr>
          <p:cNvSpPr txBox="1"/>
          <p:nvPr/>
        </p:nvSpPr>
        <p:spPr>
          <a:xfrm>
            <a:off x="2827839" y="6049776"/>
            <a:ext cx="6569766" cy="400110"/>
          </a:xfrm>
          <a:prstGeom prst="rect">
            <a:avLst/>
          </a:prstGeom>
          <a:noFill/>
        </p:spPr>
        <p:txBody>
          <a:bodyPr wrap="square" lIns="91440" tIns="45720" rIns="91440" bIns="45720" rtlCol="0" anchor="t">
            <a:spAutoFit/>
          </a:bodyPr>
          <a:lstStyle/>
          <a:p>
            <a:r>
              <a:rPr lang="en-GB" sz="2000" b="1">
                <a:latin typeface="Segoe UI"/>
                <a:cs typeface="Segoe UI"/>
              </a:rPr>
              <a:t>Can your research become part of your school policy?</a:t>
            </a:r>
          </a:p>
        </p:txBody>
      </p:sp>
    </p:spTree>
    <p:extLst>
      <p:ext uri="{BB962C8B-B14F-4D97-AF65-F5344CB8AC3E}">
        <p14:creationId xmlns:p14="http://schemas.microsoft.com/office/powerpoint/2010/main" val="2962831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280CAD-1C27-DE48-945B-EC6CE15155A1}"/>
              </a:ext>
            </a:extLst>
          </p:cNvPr>
          <p:cNvSpPr/>
          <p:nvPr/>
        </p:nvSpPr>
        <p:spPr>
          <a:xfrm>
            <a:off x="0" y="11545"/>
            <a:ext cx="6670168" cy="691572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B5FCBA2-525F-42A7-8271-7C40B2B0DC66}"/>
              </a:ext>
            </a:extLst>
          </p:cNvPr>
          <p:cNvSpPr>
            <a:spLocks noGrp="1"/>
          </p:cNvSpPr>
          <p:nvPr>
            <p:ph type="subTitle" idx="1"/>
          </p:nvPr>
        </p:nvSpPr>
        <p:spPr>
          <a:xfrm>
            <a:off x="286871" y="1228164"/>
            <a:ext cx="11815482" cy="5441575"/>
          </a:xfrm>
        </p:spPr>
        <p:txBody>
          <a:bodyPr>
            <a:normAutofit/>
          </a:bodyPr>
          <a:lstStyle/>
          <a:p>
            <a:pPr algn="l"/>
            <a:endParaRPr lang="en-GB"/>
          </a:p>
          <a:p>
            <a:pPr algn="l"/>
            <a:endParaRPr lang="en-GB"/>
          </a:p>
          <a:p>
            <a:pPr algn="l"/>
            <a:endParaRPr lang="en-GB" b="1"/>
          </a:p>
          <a:p>
            <a:pPr algn="l"/>
            <a:endParaRPr lang="en-GB"/>
          </a:p>
          <a:p>
            <a:pPr algn="l"/>
            <a:endParaRPr lang="en-GB"/>
          </a:p>
          <a:p>
            <a:pPr algn="l"/>
            <a:endParaRPr lang="en-GB"/>
          </a:p>
          <a:p>
            <a:pPr algn="l"/>
            <a:endParaRPr lang="en-GB"/>
          </a:p>
        </p:txBody>
      </p:sp>
      <p:pic>
        <p:nvPicPr>
          <p:cNvPr id="1026" name="Picture 2" descr="How to sppot a legal vape">
            <a:extLst>
              <a:ext uri="{FF2B5EF4-FFF2-40B4-BE49-F238E27FC236}">
                <a16:creationId xmlns:a16="http://schemas.microsoft.com/office/drawing/2014/main" id="{69948E26-CB8D-4DC7-9903-40C7C5F349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6789" y="4409677"/>
            <a:ext cx="5280902" cy="2258335"/>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50F757BD-726D-8A4E-AC21-B74B87D5CC45}"/>
              </a:ext>
            </a:extLst>
          </p:cNvPr>
          <p:cNvSpPr txBox="1">
            <a:spLocks/>
          </p:cNvSpPr>
          <p:nvPr/>
        </p:nvSpPr>
        <p:spPr>
          <a:xfrm>
            <a:off x="828709" y="255454"/>
            <a:ext cx="5002338" cy="17623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Segoe UI"/>
                <a:cs typeface="Segoe UI"/>
              </a:rPr>
              <a:t>Unregulated/fake vapes</a:t>
            </a:r>
          </a:p>
        </p:txBody>
      </p:sp>
      <p:pic>
        <p:nvPicPr>
          <p:cNvPr id="2" name="Picture 1" descr="A purple oval with a black background&#10;&#10;AI-generated content may be incorrect.">
            <a:extLst>
              <a:ext uri="{FF2B5EF4-FFF2-40B4-BE49-F238E27FC236}">
                <a16:creationId xmlns:a16="http://schemas.microsoft.com/office/drawing/2014/main" id="{A4D8D05D-BE74-915F-8925-2162A867535F}"/>
              </a:ext>
            </a:extLst>
          </p:cNvPr>
          <p:cNvPicPr>
            <a:picLocks noChangeAspect="1"/>
          </p:cNvPicPr>
          <p:nvPr/>
        </p:nvPicPr>
        <p:blipFill>
          <a:blip r:embed="rId4"/>
          <a:stretch>
            <a:fillRect/>
          </a:stretch>
        </p:blipFill>
        <p:spPr>
          <a:xfrm>
            <a:off x="1271510" y="1660380"/>
            <a:ext cx="4484844" cy="2505994"/>
          </a:xfrm>
          <a:prstGeom prst="rect">
            <a:avLst/>
          </a:prstGeom>
          <a:ln>
            <a:noFill/>
          </a:ln>
        </p:spPr>
      </p:pic>
      <p:sp>
        <p:nvSpPr>
          <p:cNvPr id="5" name="TextBox 4">
            <a:extLst>
              <a:ext uri="{FF2B5EF4-FFF2-40B4-BE49-F238E27FC236}">
                <a16:creationId xmlns:a16="http://schemas.microsoft.com/office/drawing/2014/main" id="{98AE11AB-D46B-B546-5F46-F42ABE5BE0E7}"/>
              </a:ext>
            </a:extLst>
          </p:cNvPr>
          <p:cNvSpPr txBox="1"/>
          <p:nvPr/>
        </p:nvSpPr>
        <p:spPr>
          <a:xfrm>
            <a:off x="1498716" y="2215773"/>
            <a:ext cx="337227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ptos"/>
                <a:cs typeface="Arial"/>
              </a:rPr>
              <a:t>Packaging should have a </a:t>
            </a:r>
          </a:p>
          <a:p>
            <a:pPr algn="ctr"/>
            <a:r>
              <a:rPr lang="en-GB">
                <a:latin typeface="Aptos"/>
                <a:cs typeface="Arial"/>
              </a:rPr>
              <a:t>Health warning saying </a:t>
            </a:r>
          </a:p>
          <a:p>
            <a:pPr algn="ctr"/>
            <a:r>
              <a:rPr lang="en-GB">
                <a:solidFill>
                  <a:srgbClr val="000000"/>
                </a:solidFill>
                <a:latin typeface="Aptos"/>
                <a:ea typeface="+mn-lt"/>
                <a:cs typeface="Arial"/>
              </a:rPr>
              <a:t>"This product contains nicotine which is a highly addictive substance"</a:t>
            </a:r>
            <a:endParaRPr lang="en-GB"/>
          </a:p>
        </p:txBody>
      </p:sp>
      <p:graphicFrame>
        <p:nvGraphicFramePr>
          <p:cNvPr id="1028" name="TextBox 3">
            <a:extLst>
              <a:ext uri="{FF2B5EF4-FFF2-40B4-BE49-F238E27FC236}">
                <a16:creationId xmlns:a16="http://schemas.microsoft.com/office/drawing/2014/main" id="{BE3311B3-6551-E4FC-DC45-B9DB5BCFB612}"/>
              </a:ext>
            </a:extLst>
          </p:cNvPr>
          <p:cNvGraphicFramePr/>
          <p:nvPr>
            <p:extLst>
              <p:ext uri="{D42A27DB-BD31-4B8C-83A1-F6EECF244321}">
                <p14:modId xmlns:p14="http://schemas.microsoft.com/office/powerpoint/2010/main" val="1274099579"/>
              </p:ext>
            </p:extLst>
          </p:nvPr>
        </p:nvGraphicFramePr>
        <p:xfrm>
          <a:off x="7051736" y="843038"/>
          <a:ext cx="4759596" cy="53331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2" name="Picture 51" descr="A colorful rectangular sign with black text&#10;&#10;AI-generated content may be incorrect.">
            <a:extLst>
              <a:ext uri="{FF2B5EF4-FFF2-40B4-BE49-F238E27FC236}">
                <a16:creationId xmlns:a16="http://schemas.microsoft.com/office/drawing/2014/main" id="{99DF89A1-E03B-680F-1BC2-8529EFFBC1AD}"/>
              </a:ext>
            </a:extLst>
          </p:cNvPr>
          <p:cNvPicPr>
            <a:picLocks noChangeAspect="1"/>
          </p:cNvPicPr>
          <p:nvPr/>
        </p:nvPicPr>
        <p:blipFill>
          <a:blip r:embed="rId10"/>
          <a:stretch>
            <a:fillRect/>
          </a:stretch>
        </p:blipFill>
        <p:spPr>
          <a:xfrm>
            <a:off x="265495" y="134116"/>
            <a:ext cx="1133475" cy="838200"/>
          </a:xfrm>
          <a:prstGeom prst="rect">
            <a:avLst/>
          </a:prstGeom>
          <a:ln>
            <a:noFill/>
          </a:ln>
        </p:spPr>
      </p:pic>
      <p:pic>
        <p:nvPicPr>
          <p:cNvPr id="54" name="Picture 53" descr="Blue and white logo with text&#10;&#10;AI-generated content may be incorrect.">
            <a:extLst>
              <a:ext uri="{FF2B5EF4-FFF2-40B4-BE49-F238E27FC236}">
                <a16:creationId xmlns:a16="http://schemas.microsoft.com/office/drawing/2014/main" id="{9627953E-9FBF-D9F2-4AE8-D4C9C518932C}"/>
              </a:ext>
            </a:extLst>
          </p:cNvPr>
          <p:cNvPicPr>
            <a:picLocks noChangeAspect="1"/>
          </p:cNvPicPr>
          <p:nvPr/>
        </p:nvPicPr>
        <p:blipFill>
          <a:blip r:embed="rId11"/>
          <a:stretch>
            <a:fillRect/>
          </a:stretch>
        </p:blipFill>
        <p:spPr>
          <a:xfrm>
            <a:off x="11135265" y="132297"/>
            <a:ext cx="971550" cy="714375"/>
          </a:xfrm>
          <a:prstGeom prst="rect">
            <a:avLst/>
          </a:prstGeom>
          <a:ln>
            <a:noFill/>
          </a:ln>
        </p:spPr>
      </p:pic>
    </p:spTree>
    <p:extLst>
      <p:ext uri="{BB962C8B-B14F-4D97-AF65-F5344CB8AC3E}">
        <p14:creationId xmlns:p14="http://schemas.microsoft.com/office/powerpoint/2010/main" val="148394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EE255-7D0A-43C5-F229-709F6548D628}"/>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D9987517-8254-0384-C2C1-B89763B287DB}"/>
              </a:ext>
            </a:extLst>
          </p:cNvPr>
          <p:cNvSpPr/>
          <p:nvPr/>
        </p:nvSpPr>
        <p:spPr>
          <a:xfrm>
            <a:off x="-2012286" y="-604342"/>
            <a:ext cx="6831700" cy="665245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Blue and white logo with text&#10;&#10;AI-generated content may be incorrect.">
            <a:extLst>
              <a:ext uri="{FF2B5EF4-FFF2-40B4-BE49-F238E27FC236}">
                <a16:creationId xmlns:a16="http://schemas.microsoft.com/office/drawing/2014/main" id="{E2CDAC49-35F1-842F-DCF6-011D3D58115E}"/>
              </a:ext>
            </a:extLst>
          </p:cNvPr>
          <p:cNvPicPr>
            <a:picLocks noChangeAspect="1"/>
          </p:cNvPicPr>
          <p:nvPr/>
        </p:nvPicPr>
        <p:blipFill>
          <a:blip r:embed="rId4"/>
          <a:stretch>
            <a:fillRect/>
          </a:stretch>
        </p:blipFill>
        <p:spPr>
          <a:xfrm>
            <a:off x="10916990" y="286314"/>
            <a:ext cx="971550" cy="714375"/>
          </a:xfrm>
          <a:prstGeom prst="rect">
            <a:avLst/>
          </a:prstGeom>
          <a:ln>
            <a:solidFill>
              <a:schemeClr val="bg1"/>
            </a:solidFill>
          </a:ln>
        </p:spPr>
      </p:pic>
      <p:pic>
        <p:nvPicPr>
          <p:cNvPr id="10" name="Picture 9" descr="A colorful rectangular sign with black text&#10;&#10;AI-generated content may be incorrect.">
            <a:extLst>
              <a:ext uri="{FF2B5EF4-FFF2-40B4-BE49-F238E27FC236}">
                <a16:creationId xmlns:a16="http://schemas.microsoft.com/office/drawing/2014/main" id="{0DF1F1D4-9A82-135E-30A4-55DA05A5E951}"/>
              </a:ext>
            </a:extLst>
          </p:cNvPr>
          <p:cNvPicPr>
            <a:picLocks noChangeAspect="1"/>
          </p:cNvPicPr>
          <p:nvPr/>
        </p:nvPicPr>
        <p:blipFill>
          <a:blip r:embed="rId5"/>
          <a:stretch>
            <a:fillRect/>
          </a:stretch>
        </p:blipFill>
        <p:spPr>
          <a:xfrm>
            <a:off x="3907022" y="536405"/>
            <a:ext cx="1828800" cy="1352550"/>
          </a:xfrm>
          <a:prstGeom prst="rect">
            <a:avLst/>
          </a:prstGeom>
        </p:spPr>
      </p:pic>
      <p:sp>
        <p:nvSpPr>
          <p:cNvPr id="23" name="TextBox 22">
            <a:extLst>
              <a:ext uri="{FF2B5EF4-FFF2-40B4-BE49-F238E27FC236}">
                <a16:creationId xmlns:a16="http://schemas.microsoft.com/office/drawing/2014/main" id="{DD52BBF7-0920-6479-B5A9-555A3BF9828B}"/>
              </a:ext>
            </a:extLst>
          </p:cNvPr>
          <p:cNvSpPr txBox="1"/>
          <p:nvPr/>
        </p:nvSpPr>
        <p:spPr>
          <a:xfrm>
            <a:off x="5318697" y="4488051"/>
            <a:ext cx="1088956" cy="307777"/>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Not sure</a:t>
            </a:r>
          </a:p>
        </p:txBody>
      </p:sp>
      <p:pic>
        <p:nvPicPr>
          <p:cNvPr id="25" name="Picture 24" descr="A wooden ruler with numbers&#10;&#10;Description automatically generated">
            <a:extLst>
              <a:ext uri="{FF2B5EF4-FFF2-40B4-BE49-F238E27FC236}">
                <a16:creationId xmlns:a16="http://schemas.microsoft.com/office/drawing/2014/main" id="{704608F6-68F8-1EDA-07AB-019EA100AA9A}"/>
              </a:ext>
            </a:extLst>
          </p:cNvPr>
          <p:cNvPicPr>
            <a:picLocks noChangeAspect="1"/>
          </p:cNvPicPr>
          <p:nvPr/>
        </p:nvPicPr>
        <p:blipFill>
          <a:blip r:embed="rId6"/>
          <a:stretch>
            <a:fillRect/>
          </a:stretch>
        </p:blipFill>
        <p:spPr>
          <a:xfrm>
            <a:off x="5474656" y="2220193"/>
            <a:ext cx="5794634" cy="2089868"/>
          </a:xfrm>
          <a:prstGeom prst="rect">
            <a:avLst/>
          </a:prstGeom>
          <a:ln>
            <a:noFill/>
          </a:ln>
        </p:spPr>
      </p:pic>
      <p:sp>
        <p:nvSpPr>
          <p:cNvPr id="26" name="Down Arrow 25">
            <a:extLst>
              <a:ext uri="{FF2B5EF4-FFF2-40B4-BE49-F238E27FC236}">
                <a16:creationId xmlns:a16="http://schemas.microsoft.com/office/drawing/2014/main" id="{30EC2B69-4CA8-4CA7-D0C9-9B0BC3537D80}"/>
              </a:ext>
            </a:extLst>
          </p:cNvPr>
          <p:cNvSpPr/>
          <p:nvPr/>
        </p:nvSpPr>
        <p:spPr>
          <a:xfrm>
            <a:off x="5620859" y="3331653"/>
            <a:ext cx="484632" cy="978408"/>
          </a:xfrm>
          <a:prstGeom prst="dow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2A66E75-072D-5E49-4DE9-8774425A40BC}"/>
              </a:ext>
            </a:extLst>
          </p:cNvPr>
          <p:cNvSpPr txBox="1"/>
          <p:nvPr/>
        </p:nvSpPr>
        <p:spPr>
          <a:xfrm>
            <a:off x="10138440" y="4487229"/>
            <a:ext cx="1460355"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Very knowledgeable </a:t>
            </a:r>
          </a:p>
        </p:txBody>
      </p:sp>
      <p:sp>
        <p:nvSpPr>
          <p:cNvPr id="30" name="Down Arrow 29">
            <a:extLst>
              <a:ext uri="{FF2B5EF4-FFF2-40B4-BE49-F238E27FC236}">
                <a16:creationId xmlns:a16="http://schemas.microsoft.com/office/drawing/2014/main" id="{2ADA8F27-BACD-DCC4-E5EC-4E1C38C85DA3}"/>
              </a:ext>
            </a:extLst>
          </p:cNvPr>
          <p:cNvSpPr/>
          <p:nvPr/>
        </p:nvSpPr>
        <p:spPr>
          <a:xfrm>
            <a:off x="10626302" y="3331653"/>
            <a:ext cx="484632" cy="978408"/>
          </a:xfrm>
          <a:prstGeom prst="dow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728EA60-4CAF-088B-7F42-E4519FB32569}"/>
              </a:ext>
            </a:extLst>
          </p:cNvPr>
          <p:cNvSpPr txBox="1"/>
          <p:nvPr/>
        </p:nvSpPr>
        <p:spPr>
          <a:xfrm>
            <a:off x="7843924" y="4489564"/>
            <a:ext cx="1088956"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Need to know more </a:t>
            </a:r>
          </a:p>
        </p:txBody>
      </p:sp>
      <p:sp>
        <p:nvSpPr>
          <p:cNvPr id="32" name="Down Arrow 31">
            <a:extLst>
              <a:ext uri="{FF2B5EF4-FFF2-40B4-BE49-F238E27FC236}">
                <a16:creationId xmlns:a16="http://schemas.microsoft.com/office/drawing/2014/main" id="{9F7033D4-64E0-AE25-3DCC-D74BB1666066}"/>
              </a:ext>
            </a:extLst>
          </p:cNvPr>
          <p:cNvSpPr/>
          <p:nvPr/>
        </p:nvSpPr>
        <p:spPr>
          <a:xfrm>
            <a:off x="8129657" y="3331653"/>
            <a:ext cx="484632" cy="978408"/>
          </a:xfrm>
          <a:prstGeom prst="dow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A94E9261-4DBE-6EBF-1F6D-7A400A9BDC26}"/>
              </a:ext>
            </a:extLst>
          </p:cNvPr>
          <p:cNvSpPr txBox="1">
            <a:spLocks/>
          </p:cNvSpPr>
          <p:nvPr/>
        </p:nvSpPr>
        <p:spPr>
          <a:xfrm>
            <a:off x="789352" y="1888518"/>
            <a:ext cx="3274866" cy="19874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3200" b="1">
                <a:solidFill>
                  <a:schemeClr val="bg1"/>
                </a:solidFill>
                <a:latin typeface="Segoe UI"/>
                <a:cs typeface="Segoe UI"/>
              </a:rPr>
              <a:t>The </a:t>
            </a:r>
            <a:endParaRPr lang="en-GB" sz="3200">
              <a:solidFill>
                <a:schemeClr val="bg1"/>
              </a:solidFill>
              <a:latin typeface="Segoe UI" panose="020B0502040204020203" pitchFamily="34" charset="0"/>
              <a:cs typeface="Segoe UI" panose="020B0502040204020203" pitchFamily="34" charset="0"/>
            </a:endParaRPr>
          </a:p>
          <a:p>
            <a:pPr>
              <a:lnSpc>
                <a:spcPct val="100000"/>
              </a:lnSpc>
              <a:spcBef>
                <a:spcPts val="0"/>
              </a:spcBef>
            </a:pPr>
            <a:r>
              <a:rPr lang="en-GB" sz="3200" b="1">
                <a:solidFill>
                  <a:schemeClr val="bg1"/>
                </a:solidFill>
                <a:latin typeface="Segoe UI"/>
                <a:cs typeface="Segoe UI"/>
              </a:rPr>
              <a:t>confidence ruler </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11098784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84A1F-4E0D-014F-B410-3BA1B304EB08}"/>
              </a:ext>
            </a:extLst>
          </p:cNvPr>
          <p:cNvSpPr/>
          <p:nvPr/>
        </p:nvSpPr>
        <p:spPr>
          <a:xfrm>
            <a:off x="5521" y="-162710"/>
            <a:ext cx="12186479" cy="138712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3D93FAA-CE05-A44B-BC70-8861E3CC7798}"/>
              </a:ext>
            </a:extLst>
          </p:cNvPr>
          <p:cNvSpPr txBox="1"/>
          <p:nvPr/>
        </p:nvSpPr>
        <p:spPr>
          <a:xfrm>
            <a:off x="376349" y="1166160"/>
            <a:ext cx="6802494" cy="7448193"/>
          </a:xfrm>
          <a:prstGeom prst="rect">
            <a:avLst/>
          </a:prstGeom>
          <a:noFill/>
        </p:spPr>
        <p:txBody>
          <a:bodyPr wrap="square" lIns="91440" tIns="45720" rIns="91440" bIns="45720" rtlCol="0" anchor="t">
            <a:spAutoFit/>
          </a:bodyPr>
          <a:lstStyle/>
          <a:p>
            <a:pPr marL="342900" indent="-342900">
              <a:spcBef>
                <a:spcPts val="1000"/>
              </a:spcBef>
              <a:buClr>
                <a:srgbClr val="8D2456"/>
              </a:buClr>
              <a:buSzPct val="125000"/>
              <a:buFont typeface="Wingdings"/>
              <a:buChar char="§"/>
            </a:pPr>
            <a:endParaRPr lang="en-US" sz="1900" dirty="0">
              <a:solidFill>
                <a:srgbClr val="000000"/>
              </a:solidFill>
              <a:latin typeface="Segoe UI"/>
              <a:cs typeface="Segoe UI"/>
            </a:endParaRPr>
          </a:p>
          <a:p>
            <a:pPr marL="342900" indent="-342900">
              <a:spcBef>
                <a:spcPts val="1000"/>
              </a:spcBef>
              <a:buClr>
                <a:srgbClr val="8D2456"/>
              </a:buClr>
              <a:buSzPct val="125000"/>
              <a:buFont typeface="Wingdings"/>
              <a:buChar char="§"/>
            </a:pPr>
            <a:r>
              <a:rPr lang="en-US" sz="1900" dirty="0">
                <a:latin typeface="Segoe UI"/>
                <a:cs typeface="Arial"/>
              </a:rPr>
              <a:t>Cannabis vape are illegal products that can contain high levels of THC (psychoactive part of cannabis). </a:t>
            </a:r>
          </a:p>
          <a:p>
            <a:pPr marL="342900" indent="-342900">
              <a:spcBef>
                <a:spcPts val="1000"/>
              </a:spcBef>
              <a:buClr>
                <a:srgbClr val="8D2456"/>
              </a:buClr>
              <a:buSzPct val="125000"/>
              <a:buFont typeface="Wingdings"/>
              <a:buChar char="§"/>
            </a:pPr>
            <a:r>
              <a:rPr lang="en-US" sz="1900" dirty="0">
                <a:latin typeface="Segoe UI"/>
                <a:cs typeface="Arial"/>
              </a:rPr>
              <a:t>It's not possible to know the exact substance nor the amount of THC in the vape. </a:t>
            </a:r>
            <a:endParaRPr lang="en-US" sz="1900">
              <a:latin typeface="Segoe UI"/>
              <a:cs typeface="Segoe UI"/>
            </a:endParaRPr>
          </a:p>
          <a:p>
            <a:pPr marL="342900" indent="-342900">
              <a:spcBef>
                <a:spcPts val="1000"/>
              </a:spcBef>
              <a:buClr>
                <a:srgbClr val="8D2456"/>
              </a:buClr>
              <a:buSzPct val="125000"/>
              <a:buFont typeface="Wingdings"/>
              <a:buChar char="§"/>
            </a:pPr>
            <a:r>
              <a:rPr lang="en-US" sz="1900" dirty="0">
                <a:latin typeface="Segoe UI"/>
                <a:cs typeface="Arial"/>
              </a:rPr>
              <a:t>Inhaling THC using a vape can lead to a person consuming very high amounts very quickly, sometimes leading to medical treatment.  </a:t>
            </a:r>
            <a:endParaRPr lang="en-US" sz="1900">
              <a:latin typeface="Segoe UI"/>
              <a:cs typeface="Segoe UI"/>
            </a:endParaRPr>
          </a:p>
          <a:p>
            <a:pPr marL="342900" indent="-342900">
              <a:spcBef>
                <a:spcPts val="1000"/>
              </a:spcBef>
              <a:buClr>
                <a:srgbClr val="8D2456"/>
              </a:buClr>
              <a:buSzPct val="125000"/>
              <a:buFont typeface="Wingdings"/>
              <a:buChar char="§"/>
            </a:pPr>
            <a:r>
              <a:rPr lang="en-US" sz="1900" dirty="0">
                <a:latin typeface="Segoe UI"/>
                <a:cs typeface="Arial"/>
              </a:rPr>
              <a:t>THC vapes can cause negative side effects due to the high levels of the substance</a:t>
            </a:r>
          </a:p>
          <a:p>
            <a:pPr marL="342900" indent="-342900">
              <a:spcBef>
                <a:spcPts val="1000"/>
              </a:spcBef>
              <a:buClr>
                <a:srgbClr val="8D2456"/>
              </a:buClr>
              <a:buSzPct val="125000"/>
              <a:buFont typeface="Wingdings"/>
              <a:buChar char="§"/>
            </a:pPr>
            <a:r>
              <a:rPr lang="en-US" sz="1900" dirty="0">
                <a:latin typeface="Segoe UI"/>
                <a:cs typeface="Arial"/>
              </a:rPr>
              <a:t>Testing of these products has shown many are fake and made with synthetic cannabis (Spice) which is highly dangerous.</a:t>
            </a:r>
          </a:p>
          <a:p>
            <a:pPr marL="342900" indent="-342900">
              <a:spcBef>
                <a:spcPts val="1000"/>
              </a:spcBef>
              <a:buClr>
                <a:srgbClr val="8D2456"/>
              </a:buClr>
              <a:buSzPct val="125000"/>
              <a:buFont typeface="Wingdings"/>
              <a:buChar char="§"/>
            </a:pPr>
            <a:r>
              <a:rPr lang="en-US" sz="1900" dirty="0">
                <a:latin typeface="Segoe UI"/>
                <a:cs typeface="Arial"/>
              </a:rPr>
              <a:t>A study showed 1 in 6  vapes tested from schools in the UK were found to contain Spice in 2024.</a:t>
            </a:r>
          </a:p>
          <a:p>
            <a:pPr marL="285750" indent="-285750">
              <a:spcBef>
                <a:spcPts val="1200"/>
              </a:spcBef>
              <a:buClr>
                <a:srgbClr val="8D2456"/>
              </a:buClr>
              <a:buSzPct val="125000"/>
              <a:buFont typeface="Wingdings" panose="020B0604020202020204" pitchFamily="34" charset="0"/>
              <a:buChar char="§"/>
            </a:pPr>
            <a:endParaRPr lang="en-US" altLang="en-US" sz="2400">
              <a:solidFill>
                <a:srgbClr val="1A1D20"/>
              </a:solidFill>
              <a:latin typeface="Aptos"/>
              <a:cs typeface="Segoe UI"/>
            </a:endParaRPr>
          </a:p>
          <a:p>
            <a:pPr marL="285750" indent="-285750">
              <a:spcBef>
                <a:spcPts val="1200"/>
              </a:spcBef>
              <a:buFont typeface="Wingdings" panose="020B0604020202020204" pitchFamily="34" charset="0"/>
              <a:buChar char="§"/>
            </a:pPr>
            <a:endParaRPr lang="en-US" sz="1800">
              <a:latin typeface="Arial" panose="020B0604020202020204" pitchFamily="34" charset="0"/>
              <a:cs typeface="Arial" panose="020B0604020202020204" pitchFamily="34" charset="0"/>
            </a:endParaRPr>
          </a:p>
          <a:p>
            <a:pPr marL="285750" indent="-285750">
              <a:spcBef>
                <a:spcPts val="1800"/>
              </a:spcBef>
              <a:buFont typeface="Wingdings" panose="020B0604020202020204" pitchFamily="34" charset="0"/>
              <a:buChar char="§"/>
            </a:pPr>
            <a:endParaRPr lang="en-US">
              <a:latin typeface="Arial" panose="020B0604020202020204" pitchFamily="34" charset="0"/>
              <a:cs typeface="Arial" panose="020B0604020202020204" pitchFamily="34" charset="0"/>
            </a:endParaRPr>
          </a:p>
          <a:p>
            <a:pPr>
              <a:spcBef>
                <a:spcPts val="1800"/>
              </a:spcBef>
            </a:pPr>
            <a:endParaRPr lang="en-US"/>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5862" y="-480646"/>
            <a:ext cx="7957038" cy="66147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1172980" y="-90503"/>
            <a:ext cx="9399500" cy="125909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a:solidFill>
                  <a:schemeClr val="bg1"/>
                </a:solidFill>
                <a:effectLst>
                  <a:outerShdw blurRad="50800" dist="38100" dir="2700000" algn="tl" rotWithShape="0">
                    <a:prstClr val="black">
                      <a:alpha val="40000"/>
                    </a:prstClr>
                  </a:outerShdw>
                </a:effectLst>
                <a:latin typeface="Segoe UI"/>
                <a:cs typeface="Arial"/>
              </a:rPr>
              <a:t>THC and Spice in vapes</a:t>
            </a:r>
          </a:p>
        </p:txBody>
      </p:sp>
      <p:pic>
        <p:nvPicPr>
          <p:cNvPr id="6" name="Picture 5" descr="A group of different colored bottles on a table&#10;&#10;AI-generated content may be incorrect.">
            <a:extLst>
              <a:ext uri="{FF2B5EF4-FFF2-40B4-BE49-F238E27FC236}">
                <a16:creationId xmlns:a16="http://schemas.microsoft.com/office/drawing/2014/main" id="{3558D69B-6B56-E915-B7F3-86D4F259A491}"/>
              </a:ext>
            </a:extLst>
          </p:cNvPr>
          <p:cNvPicPr>
            <a:picLocks noChangeAspect="1"/>
          </p:cNvPicPr>
          <p:nvPr/>
        </p:nvPicPr>
        <p:blipFill>
          <a:blip r:embed="rId3"/>
          <a:stretch>
            <a:fillRect/>
          </a:stretch>
        </p:blipFill>
        <p:spPr>
          <a:xfrm>
            <a:off x="9114715" y="4554193"/>
            <a:ext cx="2822058" cy="1855245"/>
          </a:xfrm>
          <a:prstGeom prst="rect">
            <a:avLst/>
          </a:prstGeom>
        </p:spPr>
      </p:pic>
      <p:pic>
        <p:nvPicPr>
          <p:cNvPr id="8" name="Picture 7" descr="A hand holding a vaporizer&#10;&#10;AI-generated content may be incorrect.">
            <a:extLst>
              <a:ext uri="{FF2B5EF4-FFF2-40B4-BE49-F238E27FC236}">
                <a16:creationId xmlns:a16="http://schemas.microsoft.com/office/drawing/2014/main" id="{13CEC388-905A-BE0C-6E93-0684DC276AB2}"/>
              </a:ext>
            </a:extLst>
          </p:cNvPr>
          <p:cNvPicPr>
            <a:picLocks noChangeAspect="1"/>
          </p:cNvPicPr>
          <p:nvPr/>
        </p:nvPicPr>
        <p:blipFill>
          <a:blip r:embed="rId4"/>
          <a:stretch>
            <a:fillRect/>
          </a:stretch>
        </p:blipFill>
        <p:spPr>
          <a:xfrm>
            <a:off x="7188196" y="2281355"/>
            <a:ext cx="3221215" cy="2053440"/>
          </a:xfrm>
          <a:prstGeom prst="rect">
            <a:avLst/>
          </a:prstGeom>
          <a:ln>
            <a:solidFill>
              <a:schemeClr val="bg1"/>
            </a:solidFill>
          </a:ln>
        </p:spPr>
      </p:pic>
      <p:pic>
        <p:nvPicPr>
          <p:cNvPr id="10" name="Picture 9" descr="A colorful rectangular sign with black text&#10;&#10;AI-generated content may be incorrect.">
            <a:extLst>
              <a:ext uri="{FF2B5EF4-FFF2-40B4-BE49-F238E27FC236}">
                <a16:creationId xmlns:a16="http://schemas.microsoft.com/office/drawing/2014/main" id="{6D5FC30D-40FC-EA1F-CBD6-758338DF1A9C}"/>
              </a:ext>
            </a:extLst>
          </p:cNvPr>
          <p:cNvPicPr>
            <a:picLocks noChangeAspect="1"/>
          </p:cNvPicPr>
          <p:nvPr/>
        </p:nvPicPr>
        <p:blipFill>
          <a:blip r:embed="rId5"/>
          <a:stretch>
            <a:fillRect/>
          </a:stretch>
        </p:blipFill>
        <p:spPr>
          <a:xfrm>
            <a:off x="265495" y="134116"/>
            <a:ext cx="1133475" cy="838200"/>
          </a:xfrm>
          <a:prstGeom prst="rect">
            <a:avLst/>
          </a:prstGeom>
          <a:ln>
            <a:noFill/>
          </a:ln>
        </p:spPr>
      </p:pic>
      <p:pic>
        <p:nvPicPr>
          <p:cNvPr id="12" name="Picture 11" descr="Blue and white logo with text&#10;&#10;AI-generated content may be incorrect.">
            <a:extLst>
              <a:ext uri="{FF2B5EF4-FFF2-40B4-BE49-F238E27FC236}">
                <a16:creationId xmlns:a16="http://schemas.microsoft.com/office/drawing/2014/main" id="{053B53D2-DF53-59B6-3F6A-1FB29CAD1E55}"/>
              </a:ext>
            </a:extLst>
          </p:cNvPr>
          <p:cNvPicPr>
            <a:picLocks noChangeAspect="1"/>
          </p:cNvPicPr>
          <p:nvPr/>
        </p:nvPicPr>
        <p:blipFill>
          <a:blip r:embed="rId6"/>
          <a:stretch>
            <a:fillRect/>
          </a:stretch>
        </p:blipFill>
        <p:spPr>
          <a:xfrm>
            <a:off x="10962508" y="255094"/>
            <a:ext cx="971550" cy="714375"/>
          </a:xfrm>
          <a:prstGeom prst="rect">
            <a:avLst/>
          </a:prstGeom>
          <a:ln>
            <a:noFill/>
          </a:ln>
        </p:spPr>
      </p:pic>
      <p:pic>
        <p:nvPicPr>
          <p:cNvPr id="1026" name="Picture 2" descr="A close up of a cell phone&#10;&#10;Description automatically generated with low confidence">
            <a:extLst>
              <a:ext uri="{FF2B5EF4-FFF2-40B4-BE49-F238E27FC236}">
                <a16:creationId xmlns:a16="http://schemas.microsoft.com/office/drawing/2014/main" id="{307C7398-1A36-4230-AADF-3DA2A9A4A04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06467" y="2002667"/>
            <a:ext cx="1533146" cy="2341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298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FC859-F676-A198-BFB7-F7465C349034}"/>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FBCB256E-E423-3C43-4C08-8FAE8D9A5BDE}"/>
              </a:ext>
            </a:extLst>
          </p:cNvPr>
          <p:cNvSpPr txBox="1">
            <a:spLocks/>
          </p:cNvSpPr>
          <p:nvPr/>
        </p:nvSpPr>
        <p:spPr>
          <a:xfrm>
            <a:off x="0" y="0"/>
            <a:ext cx="12192000" cy="1045029"/>
          </a:xfrm>
          <a:prstGeom prst="rect">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Making choices  </a:t>
            </a:r>
          </a:p>
        </p:txBody>
      </p:sp>
      <p:sp>
        <p:nvSpPr>
          <p:cNvPr id="3" name="TextBox 2">
            <a:extLst>
              <a:ext uri="{FF2B5EF4-FFF2-40B4-BE49-F238E27FC236}">
                <a16:creationId xmlns:a16="http://schemas.microsoft.com/office/drawing/2014/main" id="{91507B01-5E3B-306F-4C83-300A75E064AE}"/>
              </a:ext>
            </a:extLst>
          </p:cNvPr>
          <p:cNvSpPr txBox="1"/>
          <p:nvPr/>
        </p:nvSpPr>
        <p:spPr>
          <a:xfrm>
            <a:off x="7837794" y="5152472"/>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6C6200FB-A109-D245-A2D1-2C8E70C07382}"/>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6C6200FB-A109-D245-A2D1-2C8E70C07382}"/>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56573EC0-A3BB-BD43-5D27-E95F544DE1BA}"/>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56573EC0-A3BB-BD43-5D27-E95F544DE1BA}"/>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A6420558-53D6-AB2C-E594-E73E8BA8C1AA}"/>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A6420558-53D6-AB2C-E594-E73E8BA8C1AA}"/>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BE785620-4AF9-4286-AD14-21DD3AC13935}"/>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BE785620-4AF9-4286-AD14-21DD3AC13935}"/>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CD85AE9D-DAA0-CEE3-0DF8-9C2E9C2A2B1F}"/>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CD85AE9D-DAA0-CEE3-0DF8-9C2E9C2A2B1F}"/>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B725EE49-851E-DF06-660E-FB48233C4DA3}"/>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B725EE49-851E-DF06-660E-FB48233C4DA3}"/>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45EE2CBC-B247-4C21-5E21-5ACC0E710D9C}"/>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45EE2CBC-B247-4C21-5E21-5ACC0E710D9C}"/>
                  </a:ext>
                </a:extLst>
              </p:cNvPr>
              <p:cNvPicPr/>
              <p:nvPr/>
            </p:nvPicPr>
            <p:blipFill>
              <a:blip r:embed="rId8"/>
              <a:stretch>
                <a:fillRect/>
              </a:stretch>
            </p:blipFill>
            <p:spPr>
              <a:xfrm>
                <a:off x="3982026" y="1993036"/>
                <a:ext cx="126000" cy="126000"/>
              </a:xfrm>
              <a:prstGeom prst="rect">
                <a:avLst/>
              </a:prstGeom>
            </p:spPr>
          </p:pic>
        </mc:Fallback>
      </mc:AlternateContent>
      <p:pic>
        <p:nvPicPr>
          <p:cNvPr id="6" name="Picture 5" descr="A drawing of a person with a few empty speech bubbles&#10;&#10;Description automatically generated">
            <a:extLst>
              <a:ext uri="{FF2B5EF4-FFF2-40B4-BE49-F238E27FC236}">
                <a16:creationId xmlns:a16="http://schemas.microsoft.com/office/drawing/2014/main" id="{C5DE608C-2B27-C266-C716-9B3FBBE328F8}"/>
              </a:ext>
            </a:extLst>
          </p:cNvPr>
          <p:cNvPicPr>
            <a:picLocks noChangeAspect="1"/>
          </p:cNvPicPr>
          <p:nvPr/>
        </p:nvPicPr>
        <p:blipFill>
          <a:blip r:embed="rId15"/>
          <a:stretch>
            <a:fillRect/>
          </a:stretch>
        </p:blipFill>
        <p:spPr>
          <a:xfrm>
            <a:off x="5040214" y="1530391"/>
            <a:ext cx="7110000" cy="4953728"/>
          </a:xfrm>
          <a:prstGeom prst="rect">
            <a:avLst/>
          </a:prstGeom>
          <a:ln>
            <a:solidFill>
              <a:schemeClr val="bg1"/>
            </a:solidFill>
          </a:ln>
        </p:spPr>
      </p:pic>
      <p:sp>
        <p:nvSpPr>
          <p:cNvPr id="9" name="Rectangle 8">
            <a:extLst>
              <a:ext uri="{FF2B5EF4-FFF2-40B4-BE49-F238E27FC236}">
                <a16:creationId xmlns:a16="http://schemas.microsoft.com/office/drawing/2014/main" id="{03975755-4AE5-5A9D-CF27-799987BDE846}"/>
              </a:ext>
            </a:extLst>
          </p:cNvPr>
          <p:cNvSpPr/>
          <p:nvPr/>
        </p:nvSpPr>
        <p:spPr>
          <a:xfrm rot="166382">
            <a:off x="5205530" y="5481579"/>
            <a:ext cx="251582" cy="2445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7004F7-79AE-063B-C3D3-CB9B45705302}"/>
              </a:ext>
            </a:extLst>
          </p:cNvPr>
          <p:cNvSpPr txBox="1"/>
          <p:nvPr/>
        </p:nvSpPr>
        <p:spPr>
          <a:xfrm>
            <a:off x="427405" y="1369160"/>
            <a:ext cx="4391357" cy="4570482"/>
          </a:xfrm>
          <a:prstGeom prst="rect">
            <a:avLst/>
          </a:prstGeom>
          <a:noFill/>
        </p:spPr>
        <p:txBody>
          <a:bodyPr wrap="square" lIns="91440" tIns="45720" rIns="91440" bIns="45720" anchor="t">
            <a:spAutoFit/>
          </a:bodyPr>
          <a:lstStyle/>
          <a:p>
            <a:pPr>
              <a:lnSpc>
                <a:spcPct val="150000"/>
              </a:lnSpc>
            </a:pPr>
            <a:r>
              <a:rPr lang="en-US" sz="2400" b="1">
                <a:latin typeface="Segoe UI"/>
                <a:cs typeface="Segoe UI"/>
              </a:rPr>
              <a:t>In groups:</a:t>
            </a:r>
          </a:p>
          <a:p>
            <a:pPr marL="342900" indent="-342900">
              <a:spcBef>
                <a:spcPts val="600"/>
              </a:spcBef>
              <a:buFont typeface="Wingdings" panose="05000000000000000000" pitchFamily="2" charset="2"/>
              <a:buChar char="§"/>
            </a:pPr>
            <a:r>
              <a:rPr lang="en-US" sz="2000">
                <a:latin typeface="Segoe UI"/>
                <a:cs typeface="Segoe UI"/>
              </a:rPr>
              <a:t>Discuss the situation</a:t>
            </a:r>
          </a:p>
          <a:p>
            <a:pPr marL="342900" indent="-342900">
              <a:spcBef>
                <a:spcPts val="600"/>
              </a:spcBef>
              <a:buFont typeface="Wingdings" panose="05000000000000000000" pitchFamily="2" charset="2"/>
              <a:buChar char="§"/>
            </a:pPr>
            <a:endParaRPr lang="en-US" sz="2000">
              <a:latin typeface="Segoe UI"/>
              <a:cs typeface="Segoe UI"/>
            </a:endParaRPr>
          </a:p>
          <a:p>
            <a:pPr marL="342900" indent="-342900">
              <a:spcBef>
                <a:spcPts val="600"/>
              </a:spcBef>
              <a:buFont typeface="Wingdings" panose="05000000000000000000" pitchFamily="2" charset="2"/>
              <a:buChar char="§"/>
            </a:pPr>
            <a:r>
              <a:rPr lang="en-US" sz="2000">
                <a:latin typeface="Segoe UI"/>
                <a:cs typeface="Segoe UI"/>
              </a:rPr>
              <a:t>What +</a:t>
            </a:r>
            <a:r>
              <a:rPr lang="en-US" sz="2000" err="1">
                <a:latin typeface="Segoe UI"/>
                <a:cs typeface="Segoe UI"/>
              </a:rPr>
              <a:t>ve</a:t>
            </a:r>
            <a:r>
              <a:rPr lang="en-US" sz="2000">
                <a:latin typeface="Segoe UI"/>
                <a:cs typeface="Segoe UI"/>
              </a:rPr>
              <a:t> and –</a:t>
            </a:r>
            <a:r>
              <a:rPr lang="en-US" sz="2000" err="1">
                <a:latin typeface="Segoe UI"/>
                <a:cs typeface="Segoe UI"/>
              </a:rPr>
              <a:t>ve</a:t>
            </a:r>
            <a:r>
              <a:rPr lang="en-US" sz="2000">
                <a:latin typeface="Segoe UI"/>
                <a:cs typeface="Segoe UI"/>
              </a:rPr>
              <a:t> thoughts might Joe have?</a:t>
            </a:r>
          </a:p>
          <a:p>
            <a:pPr marL="342900" indent="-342900">
              <a:spcBef>
                <a:spcPts val="600"/>
              </a:spcBef>
              <a:buFont typeface="Wingdings" panose="05000000000000000000" pitchFamily="2" charset="2"/>
              <a:buChar char="§"/>
            </a:pPr>
            <a:endParaRPr lang="en-US" sz="2000">
              <a:latin typeface="Segoe UI"/>
              <a:cs typeface="Segoe UI"/>
            </a:endParaRPr>
          </a:p>
          <a:p>
            <a:pPr marL="342900" indent="-342900">
              <a:spcBef>
                <a:spcPts val="600"/>
              </a:spcBef>
              <a:buFont typeface="Wingdings" panose="05000000000000000000" pitchFamily="2" charset="2"/>
              <a:buChar char="§"/>
            </a:pPr>
            <a:r>
              <a:rPr lang="en-US" sz="2000">
                <a:latin typeface="Segoe UI"/>
                <a:cs typeface="Segoe UI"/>
              </a:rPr>
              <a:t>Agree 3 possible choices Joe could make</a:t>
            </a:r>
          </a:p>
          <a:p>
            <a:pPr marL="342900" indent="-342900">
              <a:spcBef>
                <a:spcPts val="600"/>
              </a:spcBef>
              <a:buFont typeface="Wingdings" panose="05000000000000000000" pitchFamily="2" charset="2"/>
              <a:buChar char="§"/>
            </a:pPr>
            <a:endParaRPr lang="en-US" sz="2000">
              <a:latin typeface="Segoe UI"/>
              <a:cs typeface="Segoe UI"/>
            </a:endParaRPr>
          </a:p>
          <a:p>
            <a:pPr marL="342900" indent="-342900">
              <a:spcBef>
                <a:spcPts val="600"/>
              </a:spcBef>
              <a:buFont typeface="Wingdings" panose="05000000000000000000" pitchFamily="2" charset="2"/>
              <a:buChar char="§"/>
            </a:pPr>
            <a:r>
              <a:rPr lang="en-US" sz="2000">
                <a:latin typeface="Segoe UI"/>
                <a:cs typeface="Segoe UI"/>
              </a:rPr>
              <a:t>Play each choice forward in your mind.  What are the consequences of each choice?</a:t>
            </a:r>
          </a:p>
        </p:txBody>
      </p:sp>
      <p:pic>
        <p:nvPicPr>
          <p:cNvPr id="4" name="Picture 3" descr="A colorful rectangular sign with black text&#10;&#10;AI-generated content may be incorrect.">
            <a:extLst>
              <a:ext uri="{FF2B5EF4-FFF2-40B4-BE49-F238E27FC236}">
                <a16:creationId xmlns:a16="http://schemas.microsoft.com/office/drawing/2014/main" id="{BA9F3BC0-C6CC-8FCB-1FDD-B60C781160C2}"/>
              </a:ext>
            </a:extLst>
          </p:cNvPr>
          <p:cNvPicPr>
            <a:picLocks noChangeAspect="1"/>
          </p:cNvPicPr>
          <p:nvPr/>
        </p:nvPicPr>
        <p:blipFill>
          <a:blip r:embed="rId16"/>
          <a:stretch>
            <a:fillRect/>
          </a:stretch>
        </p:blipFill>
        <p:spPr>
          <a:xfrm>
            <a:off x="265495" y="134116"/>
            <a:ext cx="1133475" cy="838200"/>
          </a:xfrm>
          <a:prstGeom prst="rect">
            <a:avLst/>
          </a:prstGeom>
          <a:ln>
            <a:noFill/>
          </a:ln>
        </p:spPr>
      </p:pic>
      <p:pic>
        <p:nvPicPr>
          <p:cNvPr id="12" name="Picture 11" descr="Blue and white logo with text&#10;&#10;AI-generated content may be incorrect.">
            <a:extLst>
              <a:ext uri="{FF2B5EF4-FFF2-40B4-BE49-F238E27FC236}">
                <a16:creationId xmlns:a16="http://schemas.microsoft.com/office/drawing/2014/main" id="{66C22D84-2911-86AD-B24E-D5D98AA969B2}"/>
              </a:ext>
            </a:extLst>
          </p:cNvPr>
          <p:cNvPicPr>
            <a:picLocks noChangeAspect="1"/>
          </p:cNvPicPr>
          <p:nvPr/>
        </p:nvPicPr>
        <p:blipFill>
          <a:blip r:embed="rId17"/>
          <a:stretch>
            <a:fillRect/>
          </a:stretch>
        </p:blipFill>
        <p:spPr>
          <a:xfrm>
            <a:off x="10962508" y="255094"/>
            <a:ext cx="971550" cy="714375"/>
          </a:xfrm>
          <a:prstGeom prst="rect">
            <a:avLst/>
          </a:prstGeom>
          <a:ln>
            <a:noFill/>
          </a:ln>
        </p:spPr>
      </p:pic>
      <p:sp>
        <p:nvSpPr>
          <p:cNvPr id="5" name="TextBox 4">
            <a:extLst>
              <a:ext uri="{FF2B5EF4-FFF2-40B4-BE49-F238E27FC236}">
                <a16:creationId xmlns:a16="http://schemas.microsoft.com/office/drawing/2014/main" id="{11FC09E8-8BB6-EFF2-8D4E-850D507CCFAB}"/>
              </a:ext>
            </a:extLst>
          </p:cNvPr>
          <p:cNvSpPr txBox="1"/>
          <p:nvPr/>
        </p:nvSpPr>
        <p:spPr>
          <a:xfrm>
            <a:off x="4981210" y="1111910"/>
            <a:ext cx="6711674" cy="830997"/>
          </a:xfrm>
          <a:prstGeom prst="rect">
            <a:avLst/>
          </a:prstGeom>
          <a:solidFill>
            <a:schemeClr val="bg1"/>
          </a:solidFill>
        </p:spPr>
        <p:txBody>
          <a:bodyPr wrap="square" lIns="91440" tIns="45720" rIns="91440" bIns="45720" anchor="t">
            <a:spAutoFit/>
          </a:bodyPr>
          <a:lstStyle/>
          <a:p>
            <a:r>
              <a:rPr lang="en-US" sz="1600" b="1">
                <a:latin typeface="Segoe UI"/>
                <a:cs typeface="Segoe UI"/>
              </a:rPr>
              <a:t>Situation: </a:t>
            </a:r>
          </a:p>
          <a:p>
            <a:r>
              <a:rPr lang="en-US" sz="1600" b="1">
                <a:latin typeface="Segoe UI"/>
                <a:cs typeface="Segoe UI"/>
              </a:rPr>
              <a:t>Joe's friends are trying to convince him to try a THC vape with them on a camping trip. </a:t>
            </a:r>
          </a:p>
        </p:txBody>
      </p:sp>
    </p:spTree>
    <p:extLst>
      <p:ext uri="{BB962C8B-B14F-4D97-AF65-F5344CB8AC3E}">
        <p14:creationId xmlns:p14="http://schemas.microsoft.com/office/powerpoint/2010/main" val="521057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BD4A8-2B24-07C7-884B-CF78A4EB2904}"/>
            </a:ext>
          </a:extLst>
        </p:cNvPr>
        <p:cNvGrpSpPr/>
        <p:nvPr/>
      </p:nvGrpSpPr>
      <p:grpSpPr>
        <a:xfrm>
          <a:off x="0" y="0"/>
          <a:ext cx="0" cy="0"/>
          <a:chOff x="0" y="0"/>
          <a:chExt cx="0" cy="0"/>
        </a:xfrm>
      </p:grpSpPr>
      <p:pic>
        <p:nvPicPr>
          <p:cNvPr id="10" name="Picture 9" descr="A drawing of a person with a few empty speech bubbles&#10;&#10;Description automatically generated">
            <a:extLst>
              <a:ext uri="{FF2B5EF4-FFF2-40B4-BE49-F238E27FC236}">
                <a16:creationId xmlns:a16="http://schemas.microsoft.com/office/drawing/2014/main" id="{E7AC42DF-CEC9-6845-EC70-302F6B77422B}"/>
              </a:ext>
            </a:extLst>
          </p:cNvPr>
          <p:cNvPicPr>
            <a:picLocks noChangeAspect="1"/>
          </p:cNvPicPr>
          <p:nvPr/>
        </p:nvPicPr>
        <p:blipFill>
          <a:blip r:embed="rId3"/>
          <a:stretch>
            <a:fillRect/>
          </a:stretch>
        </p:blipFill>
        <p:spPr>
          <a:xfrm>
            <a:off x="219817" y="1709685"/>
            <a:ext cx="7173500" cy="4953728"/>
          </a:xfrm>
          <a:prstGeom prst="rect">
            <a:avLst/>
          </a:prstGeom>
          <a:ln>
            <a:solidFill>
              <a:schemeClr val="bg1"/>
            </a:solidFill>
          </a:ln>
        </p:spPr>
      </p:pic>
      <p:sp>
        <p:nvSpPr>
          <p:cNvPr id="7" name="Title 5">
            <a:extLst>
              <a:ext uri="{FF2B5EF4-FFF2-40B4-BE49-F238E27FC236}">
                <a16:creationId xmlns:a16="http://schemas.microsoft.com/office/drawing/2014/main" id="{840BBA13-B895-CA56-87FD-769BF1B574C7}"/>
              </a:ext>
            </a:extLst>
          </p:cNvPr>
          <p:cNvSpPr txBox="1">
            <a:spLocks/>
          </p:cNvSpPr>
          <p:nvPr/>
        </p:nvSpPr>
        <p:spPr>
          <a:xfrm>
            <a:off x="0" y="0"/>
            <a:ext cx="12192000" cy="1045029"/>
          </a:xfrm>
          <a:prstGeom prst="rect">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Making choices  </a:t>
            </a:r>
          </a:p>
        </p:txBody>
      </p:sp>
      <p:sp>
        <p:nvSpPr>
          <p:cNvPr id="3" name="TextBox 2">
            <a:extLst>
              <a:ext uri="{FF2B5EF4-FFF2-40B4-BE49-F238E27FC236}">
                <a16:creationId xmlns:a16="http://schemas.microsoft.com/office/drawing/2014/main" id="{8AFA8D32-77A5-DAB7-E62C-91912972DDAD}"/>
              </a:ext>
            </a:extLst>
          </p:cNvPr>
          <p:cNvSpPr txBox="1"/>
          <p:nvPr/>
        </p:nvSpPr>
        <p:spPr>
          <a:xfrm>
            <a:off x="7837794" y="5152472"/>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ED70BA38-B343-A88B-FE7E-48FC76E141CC}"/>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ED70BA38-B343-A88B-FE7E-48FC76E141CC}"/>
                  </a:ext>
                </a:extLst>
              </p:cNvPr>
              <p:cNvPicPr/>
              <p:nvPr/>
            </p:nvPicPr>
            <p:blipFill>
              <a:blip r:embed="rId5"/>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637D4B88-1BD8-147D-87DD-D9CDE3094FFB}"/>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637D4B88-1BD8-147D-87DD-D9CDE3094FFB}"/>
                  </a:ext>
                </a:extLst>
              </p:cNvPr>
              <p:cNvPicPr/>
              <p:nvPr/>
            </p:nvPicPr>
            <p:blipFill>
              <a:blip r:embed="rId7"/>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BA1990BD-19F9-A235-E6A7-4527D5C05926}"/>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BA1990BD-19F9-A235-E6A7-4527D5C05926}"/>
                  </a:ext>
                </a:extLst>
              </p:cNvPr>
              <p:cNvPicPr/>
              <p:nvPr/>
            </p:nvPicPr>
            <p:blipFill>
              <a:blip r:embed="rId9"/>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482AB4D7-0038-1839-0D65-4F62DFB13C94}"/>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482AB4D7-0038-1839-0D65-4F62DFB13C94}"/>
                  </a:ext>
                </a:extLst>
              </p:cNvPr>
              <p:cNvPicPr/>
              <p:nvPr/>
            </p:nvPicPr>
            <p:blipFill>
              <a:blip r:embed="rId9"/>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548B9C90-C250-6C04-6468-1BAEBF850B31}"/>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548B9C90-C250-6C04-6468-1BAEBF850B31}"/>
                  </a:ext>
                </a:extLst>
              </p:cNvPr>
              <p:cNvPicPr/>
              <p:nvPr/>
            </p:nvPicPr>
            <p:blipFill>
              <a:blip r:embed="rId12"/>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6E1760F7-2B55-692B-C5FF-D76B93CECAD8}"/>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6E1760F7-2B55-692B-C5FF-D76B93CECAD8}"/>
                  </a:ext>
                </a:extLst>
              </p:cNvPr>
              <p:cNvPicPr/>
              <p:nvPr/>
            </p:nvPicPr>
            <p:blipFill>
              <a:blip r:embed="rId14"/>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6120B180-0D02-364D-C50C-6E2B703E7D32}"/>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6120B180-0D02-364D-C50C-6E2B703E7D32}"/>
                  </a:ext>
                </a:extLst>
              </p:cNvPr>
              <p:cNvPicPr/>
              <p:nvPr/>
            </p:nvPicPr>
            <p:blipFill>
              <a:blip r:embed="rId9"/>
              <a:stretch>
                <a:fillRect/>
              </a:stretch>
            </p:blipFill>
            <p:spPr>
              <a:xfrm>
                <a:off x="3982026" y="1993036"/>
                <a:ext cx="126000" cy="126000"/>
              </a:xfrm>
              <a:prstGeom prst="rect">
                <a:avLst/>
              </a:prstGeom>
            </p:spPr>
          </p:pic>
        </mc:Fallback>
      </mc:AlternateContent>
      <p:sp>
        <p:nvSpPr>
          <p:cNvPr id="9" name="Rectangle 8">
            <a:extLst>
              <a:ext uri="{FF2B5EF4-FFF2-40B4-BE49-F238E27FC236}">
                <a16:creationId xmlns:a16="http://schemas.microsoft.com/office/drawing/2014/main" id="{633D8FFA-1EC9-0971-E92A-7AB61297EE8F}"/>
              </a:ext>
            </a:extLst>
          </p:cNvPr>
          <p:cNvSpPr/>
          <p:nvPr/>
        </p:nvSpPr>
        <p:spPr>
          <a:xfrm rot="166382">
            <a:off x="5205530" y="5481579"/>
            <a:ext cx="251582" cy="2445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143D8E-95AC-0710-6674-F0E1437F0148}"/>
              </a:ext>
            </a:extLst>
          </p:cNvPr>
          <p:cNvSpPr txBox="1"/>
          <p:nvPr/>
        </p:nvSpPr>
        <p:spPr>
          <a:xfrm>
            <a:off x="224312" y="1241711"/>
            <a:ext cx="6982484" cy="830997"/>
          </a:xfrm>
          <a:prstGeom prst="rect">
            <a:avLst/>
          </a:prstGeom>
          <a:solidFill>
            <a:schemeClr val="bg1"/>
          </a:solidFill>
        </p:spPr>
        <p:txBody>
          <a:bodyPr wrap="square" lIns="91440" tIns="45720" rIns="91440" bIns="45720" anchor="t">
            <a:spAutoFit/>
          </a:bodyPr>
          <a:lstStyle/>
          <a:p>
            <a:r>
              <a:rPr lang="en-US" sz="1600" b="1">
                <a:latin typeface="Segoe UI"/>
                <a:cs typeface="Segoe UI"/>
              </a:rPr>
              <a:t>Situation: </a:t>
            </a:r>
          </a:p>
          <a:p>
            <a:r>
              <a:rPr lang="en-US" sz="1600" b="1">
                <a:latin typeface="Segoe UI"/>
                <a:cs typeface="Segoe UI"/>
              </a:rPr>
              <a:t>Joe's friends are trying to convince him to try a THC vape with them on a camping trip. </a:t>
            </a:r>
          </a:p>
        </p:txBody>
      </p:sp>
      <p:pic>
        <p:nvPicPr>
          <p:cNvPr id="4" name="Picture 3" descr="A colorful rectangular sign with black text&#10;&#10;AI-generated content may be incorrect.">
            <a:extLst>
              <a:ext uri="{FF2B5EF4-FFF2-40B4-BE49-F238E27FC236}">
                <a16:creationId xmlns:a16="http://schemas.microsoft.com/office/drawing/2014/main" id="{7B961A0A-4BAC-51F6-1BF5-E8D9308DC0E6}"/>
              </a:ext>
            </a:extLst>
          </p:cNvPr>
          <p:cNvPicPr>
            <a:picLocks noChangeAspect="1"/>
          </p:cNvPicPr>
          <p:nvPr/>
        </p:nvPicPr>
        <p:blipFill>
          <a:blip r:embed="rId16"/>
          <a:stretch>
            <a:fillRect/>
          </a:stretch>
        </p:blipFill>
        <p:spPr>
          <a:xfrm>
            <a:off x="265495" y="134116"/>
            <a:ext cx="1133475" cy="838200"/>
          </a:xfrm>
          <a:prstGeom prst="rect">
            <a:avLst/>
          </a:prstGeom>
          <a:ln>
            <a:noFill/>
          </a:ln>
        </p:spPr>
      </p:pic>
      <p:pic>
        <p:nvPicPr>
          <p:cNvPr id="12" name="Picture 11" descr="Blue and white logo with text&#10;&#10;AI-generated content may be incorrect.">
            <a:extLst>
              <a:ext uri="{FF2B5EF4-FFF2-40B4-BE49-F238E27FC236}">
                <a16:creationId xmlns:a16="http://schemas.microsoft.com/office/drawing/2014/main" id="{CCD7CB5B-3FCD-7456-30B5-ACD7F636F0A2}"/>
              </a:ext>
            </a:extLst>
          </p:cNvPr>
          <p:cNvPicPr>
            <a:picLocks noChangeAspect="1"/>
          </p:cNvPicPr>
          <p:nvPr/>
        </p:nvPicPr>
        <p:blipFill>
          <a:blip r:embed="rId17"/>
          <a:stretch>
            <a:fillRect/>
          </a:stretch>
        </p:blipFill>
        <p:spPr>
          <a:xfrm>
            <a:off x="10962508" y="255094"/>
            <a:ext cx="971550" cy="714375"/>
          </a:xfrm>
          <a:prstGeom prst="rect">
            <a:avLst/>
          </a:prstGeom>
          <a:ln>
            <a:noFill/>
          </a:ln>
        </p:spPr>
      </p:pic>
      <p:sp>
        <p:nvSpPr>
          <p:cNvPr id="2" name="TextBox 3">
            <a:extLst>
              <a:ext uri="{FF2B5EF4-FFF2-40B4-BE49-F238E27FC236}">
                <a16:creationId xmlns:a16="http://schemas.microsoft.com/office/drawing/2014/main" id="{113FD087-C0EC-6390-33F8-5AE7E33DDCF8}"/>
              </a:ext>
            </a:extLst>
          </p:cNvPr>
          <p:cNvSpPr txBox="1"/>
          <p:nvPr/>
        </p:nvSpPr>
        <p:spPr>
          <a:xfrm>
            <a:off x="7608187" y="1231260"/>
            <a:ext cx="4325127" cy="49398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latin typeface="Segoe UI"/>
                <a:cs typeface="Segoe UI"/>
              </a:rPr>
              <a:t>Choice 1 </a:t>
            </a:r>
          </a:p>
          <a:p>
            <a:r>
              <a:rPr lang="en-GB" sz="2000">
                <a:latin typeface="Segoe UI"/>
                <a:cs typeface="Segoe UI"/>
              </a:rPr>
              <a:t>Joe decides to join in and uses the THC vape with his friends.  </a:t>
            </a:r>
          </a:p>
          <a:p>
            <a:pPr>
              <a:spcBef>
                <a:spcPts val="600"/>
              </a:spcBef>
            </a:pPr>
            <a:r>
              <a:rPr lang="en-GB" sz="2000" b="1">
                <a:latin typeface="Segoe UI"/>
                <a:cs typeface="Segoe UI"/>
              </a:rPr>
              <a:t>Consequences? </a:t>
            </a:r>
          </a:p>
          <a:p>
            <a:endParaRPr lang="en-GB" sz="2000">
              <a:latin typeface="Segoe UI"/>
              <a:cs typeface="Segoe UI"/>
            </a:endParaRPr>
          </a:p>
          <a:p>
            <a:r>
              <a:rPr lang="en-GB" sz="2000" b="1">
                <a:latin typeface="Segoe UI"/>
                <a:cs typeface="Segoe UI"/>
              </a:rPr>
              <a:t>Choice 2</a:t>
            </a:r>
          </a:p>
          <a:p>
            <a:r>
              <a:rPr lang="en-GB" sz="2000">
                <a:latin typeface="Segoe UI"/>
                <a:cs typeface="Segoe UI"/>
              </a:rPr>
              <a:t>Joe chooses not to use the THC vape and stays awake to keep an eye on his friends who do use it. </a:t>
            </a:r>
          </a:p>
          <a:p>
            <a:pPr>
              <a:spcBef>
                <a:spcPts val="600"/>
              </a:spcBef>
            </a:pPr>
            <a:r>
              <a:rPr lang="en-GB" sz="2000" b="1">
                <a:latin typeface="Segoe UI"/>
                <a:cs typeface="Segoe UI"/>
              </a:rPr>
              <a:t>Consequences?</a:t>
            </a:r>
          </a:p>
          <a:p>
            <a:endParaRPr lang="en-GB" sz="2000">
              <a:latin typeface="Segoe UI"/>
              <a:cs typeface="Segoe UI"/>
            </a:endParaRPr>
          </a:p>
          <a:p>
            <a:r>
              <a:rPr lang="en-GB" sz="2000" b="1">
                <a:latin typeface="Segoe UI"/>
                <a:cs typeface="Segoe UI"/>
              </a:rPr>
              <a:t>Choice 3</a:t>
            </a:r>
          </a:p>
          <a:p>
            <a:r>
              <a:rPr lang="en-GB" sz="2000">
                <a:latin typeface="Segoe UI"/>
                <a:cs typeface="Segoe UI"/>
              </a:rPr>
              <a:t>Joe decides he feels uncomfortable and makes his own way home.  </a:t>
            </a:r>
            <a:endParaRPr lang="en-GB" sz="2000" b="1">
              <a:latin typeface="Segoe UI"/>
              <a:cs typeface="Segoe UI"/>
            </a:endParaRPr>
          </a:p>
          <a:p>
            <a:pPr>
              <a:spcBef>
                <a:spcPts val="600"/>
              </a:spcBef>
            </a:pPr>
            <a:r>
              <a:rPr lang="en-GB" sz="2000" b="1">
                <a:latin typeface="Segoe UI"/>
                <a:cs typeface="Segoe UI"/>
              </a:rPr>
              <a:t>Consequences?</a:t>
            </a:r>
          </a:p>
        </p:txBody>
      </p:sp>
    </p:spTree>
    <p:extLst>
      <p:ext uri="{BB962C8B-B14F-4D97-AF65-F5344CB8AC3E}">
        <p14:creationId xmlns:p14="http://schemas.microsoft.com/office/powerpoint/2010/main" val="2196223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93FAA-CE05-A44B-BC70-8861E3CC7798}"/>
              </a:ext>
            </a:extLst>
          </p:cNvPr>
          <p:cNvSpPr txBox="1"/>
          <p:nvPr/>
        </p:nvSpPr>
        <p:spPr>
          <a:xfrm>
            <a:off x="6637566" y="1874371"/>
            <a:ext cx="3853543" cy="2042995"/>
          </a:xfrm>
          <a:prstGeom prst="rect">
            <a:avLst/>
          </a:prstGeom>
          <a:noFill/>
        </p:spPr>
        <p:txBody>
          <a:bodyPr wrap="square" rtlCol="0">
            <a:spAutoFit/>
          </a:bodyPr>
          <a:lstStyle/>
          <a:p>
            <a:pPr defTabSz="742950" fontAlgn="base">
              <a:defRPr/>
            </a:pPr>
            <a:r>
              <a:rPr lang="en-US" sz="1463">
                <a:latin typeface="Arial" panose="020B0604020202020204" pitchFamily="34" charset="0"/>
                <a:cs typeface="Arial" panose="020B0604020202020204" pitchFamily="34" charset="0"/>
              </a:rPr>
              <a:t>. </a:t>
            </a:r>
          </a:p>
          <a:p>
            <a:pPr defTabSz="742950" fontAlgn="base">
              <a:defRPr/>
            </a:pPr>
            <a:r>
              <a:rPr lang="en-US" sz="1950">
                <a:solidFill>
                  <a:srgbClr val="D5127B"/>
                </a:solidFill>
                <a:latin typeface="Arial" panose="020B0604020202020204" pitchFamily="34" charset="0"/>
                <a:cs typeface="Arial" panose="020B0604020202020204" pitchFamily="34" charset="0"/>
              </a:rPr>
              <a:t> </a:t>
            </a:r>
          </a:p>
          <a:p>
            <a:pPr defTabSz="742950" fontAlgn="base">
              <a:defRPr/>
            </a:pPr>
            <a:endParaRPr lang="en-US" sz="1950">
              <a:solidFill>
                <a:prstClr val="black"/>
              </a:solidFill>
              <a:latin typeface="Arial" panose="020B0604020202020204" pitchFamily="34" charset="0"/>
              <a:cs typeface="Arial" panose="020B0604020202020204" pitchFamily="34" charset="0"/>
            </a:endParaRPr>
          </a:p>
          <a:p>
            <a:pPr defTabSz="742950" fontAlgn="base">
              <a:defRPr/>
            </a:pPr>
            <a:endParaRPr lang="en-US" sz="1950">
              <a:solidFill>
                <a:prstClr val="black"/>
              </a:solidFill>
              <a:latin typeface="Arial" panose="020B0604020202020204" pitchFamily="34" charset="0"/>
              <a:cs typeface="Arial" panose="020B0604020202020204" pitchFamily="34" charset="0"/>
            </a:endParaRPr>
          </a:p>
          <a:p>
            <a:pPr defTabSz="742950" fontAlgn="base">
              <a:defRPr/>
            </a:pPr>
            <a:endParaRPr lang="en-US" sz="1950">
              <a:solidFill>
                <a:prstClr val="black"/>
              </a:solidFill>
              <a:latin typeface="Arial" panose="020B0604020202020204" pitchFamily="34" charset="0"/>
              <a:cs typeface="Arial" panose="020B0604020202020204" pitchFamily="34" charset="0"/>
            </a:endParaRPr>
          </a:p>
          <a:p>
            <a:pPr defTabSz="742950" fontAlgn="base">
              <a:defRPr/>
            </a:pPr>
            <a:endParaRPr lang="en-US" sz="1950">
              <a:solidFill>
                <a:prstClr val="black"/>
              </a:solidFill>
              <a:latin typeface="Arial" panose="020B0604020202020204" pitchFamily="34" charset="0"/>
              <a:cs typeface="Arial" panose="020B0604020202020204" pitchFamily="34" charset="0"/>
            </a:endParaRPr>
          </a:p>
          <a:p>
            <a:pPr defTabSz="742950">
              <a:defRPr/>
            </a:pPr>
            <a:endParaRPr lang="en-US" sz="1463">
              <a:solidFill>
                <a:prstClr val="black"/>
              </a:solidFill>
              <a:latin typeface="Calibri" panose="020F0502020204030204"/>
            </a:endParaRPr>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2071689" y="678602"/>
            <a:ext cx="150106" cy="30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pPr defTabSz="742950">
              <a:defRPr/>
            </a:pPr>
            <a:endParaRPr lang="en-US" sz="1463">
              <a:solidFill>
                <a:prstClr val="black"/>
              </a:solidFill>
              <a:latin typeface="Calibri" panose="020F0502020204030204"/>
            </a:endParaRPr>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2071688" y="1014414"/>
            <a:ext cx="5541169" cy="46124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defRPr/>
            </a:pPr>
            <a:endParaRPr lang="en-US" sz="1463">
              <a:solidFill>
                <a:prstClr val="black"/>
              </a:solidFill>
              <a:latin typeface="Calibri" panose="020F0502020204030204"/>
            </a:endParaRPr>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2071687" y="557937"/>
            <a:ext cx="7637094" cy="1023016"/>
          </a:xfrm>
          <a:prstGeom prst="rect">
            <a:avLst/>
          </a:prstGeom>
        </p:spPr>
        <p:txBody>
          <a:bodyPr vert="horz" lIns="74295" tIns="37148" rIns="74295" bIns="3714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742950">
              <a:spcAft>
                <a:spcPts val="488"/>
              </a:spcAft>
              <a:defRPr/>
            </a:pPr>
            <a:r>
              <a:rPr lang="en-US" sz="2600" b="1">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ns</a:t>
            </a:r>
          </a:p>
        </p:txBody>
      </p:sp>
      <p:pic>
        <p:nvPicPr>
          <p:cNvPr id="13" name="Picture 12">
            <a:extLst>
              <a:ext uri="{FF2B5EF4-FFF2-40B4-BE49-F238E27FC236}">
                <a16:creationId xmlns:a16="http://schemas.microsoft.com/office/drawing/2014/main" id="{030E5F5B-E40A-4A6A-A63F-65FCA3BEFE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52035" y="701610"/>
            <a:ext cx="1075471" cy="672406"/>
          </a:xfrm>
          <a:prstGeom prst="rect">
            <a:avLst/>
          </a:prstGeom>
        </p:spPr>
      </p:pic>
      <p:pic>
        <p:nvPicPr>
          <p:cNvPr id="10" name="Picture 9">
            <a:extLst>
              <a:ext uri="{FF2B5EF4-FFF2-40B4-BE49-F238E27FC236}">
                <a16:creationId xmlns:a16="http://schemas.microsoft.com/office/drawing/2014/main" id="{DDE71638-3CB1-4B44-843C-DF0112AB44B3}"/>
              </a:ext>
            </a:extLst>
          </p:cNvPr>
          <p:cNvPicPr>
            <a:picLocks noChangeAspect="1"/>
          </p:cNvPicPr>
          <p:nvPr/>
        </p:nvPicPr>
        <p:blipFill>
          <a:blip r:embed="rId4"/>
          <a:stretch>
            <a:fillRect/>
          </a:stretch>
        </p:blipFill>
        <p:spPr>
          <a:xfrm>
            <a:off x="1702910" y="5400880"/>
            <a:ext cx="1282938" cy="663760"/>
          </a:xfrm>
          <a:prstGeom prst="rect">
            <a:avLst/>
          </a:prstGeom>
        </p:spPr>
      </p:pic>
      <p:sp>
        <p:nvSpPr>
          <p:cNvPr id="11" name="Rectangle 10">
            <a:extLst>
              <a:ext uri="{FF2B5EF4-FFF2-40B4-BE49-F238E27FC236}">
                <a16:creationId xmlns:a16="http://schemas.microsoft.com/office/drawing/2014/main" id="{1139CCC0-F569-4CF6-9B47-118EB2F2AECB}"/>
              </a:ext>
            </a:extLst>
          </p:cNvPr>
          <p:cNvSpPr/>
          <p:nvPr/>
        </p:nvSpPr>
        <p:spPr>
          <a:xfrm>
            <a:off x="6652401" y="2474624"/>
            <a:ext cx="4830068" cy="2537234"/>
          </a:xfrm>
          <a:prstGeom prst="rect">
            <a:avLst/>
          </a:prstGeom>
        </p:spPr>
        <p:txBody>
          <a:bodyPr wrap="square" lIns="74295" tIns="37148" rIns="74295" bIns="37148" anchor="t">
            <a:spAutoFit/>
          </a:bodyPr>
          <a:lstStyle/>
          <a:p>
            <a:pPr fontAlgn="base">
              <a:defRPr/>
            </a:pPr>
            <a:r>
              <a:rPr lang="en-US" sz="2000" b="1">
                <a:solidFill>
                  <a:srgbClr val="D5127B"/>
                </a:solidFill>
                <a:latin typeface="Segoe UI"/>
                <a:cs typeface="Segoe UI"/>
              </a:rPr>
              <a:t>Safety tips:</a:t>
            </a:r>
            <a:endParaRPr lang="en-US" sz="2000"/>
          </a:p>
          <a:p>
            <a:pPr>
              <a:defRPr/>
            </a:pPr>
            <a:endParaRPr lang="en-US" sz="2000" b="1">
              <a:solidFill>
                <a:srgbClr val="D5127B"/>
              </a:solidFill>
              <a:latin typeface="Segoe UI"/>
              <a:cs typeface="Segoe UI"/>
            </a:endParaRPr>
          </a:p>
          <a:p>
            <a:pPr>
              <a:defRPr/>
            </a:pPr>
            <a:r>
              <a:rPr lang="en-US" sz="2000" b="1">
                <a:solidFill>
                  <a:srgbClr val="D5127B"/>
                </a:solidFill>
                <a:latin typeface="Segoe UI"/>
                <a:cs typeface="Segoe UI"/>
              </a:rPr>
              <a:t>Don’t share vapes</a:t>
            </a:r>
            <a:endParaRPr lang="en-US" sz="2000"/>
          </a:p>
          <a:p>
            <a:pPr fontAlgn="base">
              <a:defRPr/>
            </a:pPr>
            <a:r>
              <a:rPr lang="en-US" sz="2000">
                <a:solidFill>
                  <a:prstClr val="black"/>
                </a:solidFill>
                <a:latin typeface="Segoe UI"/>
                <a:cs typeface="Segoe UI"/>
              </a:rPr>
              <a:t>Sharing a vape with anyone makes someone more vulnerable to spiking.  Especially if it is someone you don’t know.   </a:t>
            </a:r>
          </a:p>
          <a:p>
            <a:pPr algn="just" fontAlgn="base">
              <a:defRPr/>
            </a:pPr>
            <a:endParaRPr lang="en-US" sz="2000">
              <a:solidFill>
                <a:srgbClr val="D5127B"/>
              </a:solidFill>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C80D4976-7B50-EEF4-0F5A-7D13382239F0}"/>
              </a:ext>
            </a:extLst>
          </p:cNvPr>
          <p:cNvSpPr/>
          <p:nvPr/>
        </p:nvSpPr>
        <p:spPr>
          <a:xfrm>
            <a:off x="0" y="340"/>
            <a:ext cx="6333992" cy="687090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F32C172-3092-434E-9645-190A7C796329}"/>
              </a:ext>
            </a:extLst>
          </p:cNvPr>
          <p:cNvPicPr>
            <a:picLocks noChangeAspect="1"/>
          </p:cNvPicPr>
          <p:nvPr/>
        </p:nvPicPr>
        <p:blipFill>
          <a:blip r:embed="rId5"/>
          <a:stretch>
            <a:fillRect/>
          </a:stretch>
        </p:blipFill>
        <p:spPr>
          <a:xfrm>
            <a:off x="830149" y="1896536"/>
            <a:ext cx="4660872" cy="4301679"/>
          </a:xfrm>
          <a:prstGeom prst="rect">
            <a:avLst/>
          </a:prstGeom>
        </p:spPr>
      </p:pic>
      <p:sp>
        <p:nvSpPr>
          <p:cNvPr id="20" name="TextBox 19">
            <a:extLst>
              <a:ext uri="{FF2B5EF4-FFF2-40B4-BE49-F238E27FC236}">
                <a16:creationId xmlns:a16="http://schemas.microsoft.com/office/drawing/2014/main" id="{BA582D1D-BFA9-45D6-977F-5DEC5AF31FFB}"/>
              </a:ext>
            </a:extLst>
          </p:cNvPr>
          <p:cNvSpPr txBox="1"/>
          <p:nvPr/>
        </p:nvSpPr>
        <p:spPr>
          <a:xfrm>
            <a:off x="870302" y="702592"/>
            <a:ext cx="4716197" cy="1059907"/>
          </a:xfrm>
          <a:prstGeom prst="rect">
            <a:avLst/>
          </a:prstGeom>
          <a:noFill/>
        </p:spPr>
        <p:txBody>
          <a:bodyPr wrap="square" lIns="74295" tIns="37148" rIns="74295" bIns="37148" rtlCol="0" anchor="t">
            <a:spAutoFit/>
          </a:bodyPr>
          <a:lstStyle/>
          <a:p>
            <a:pPr algn="ctr"/>
            <a:r>
              <a:rPr lang="en-US" sz="3200" b="1">
                <a:solidFill>
                  <a:schemeClr val="bg1"/>
                </a:solidFill>
                <a:latin typeface="Segoe UI"/>
                <a:cs typeface="Arial"/>
              </a:rPr>
              <a:t>How to avoid Vape Spiking</a:t>
            </a:r>
          </a:p>
        </p:txBody>
      </p:sp>
      <p:sp>
        <p:nvSpPr>
          <p:cNvPr id="23" name="TextBox 22">
            <a:extLst>
              <a:ext uri="{FF2B5EF4-FFF2-40B4-BE49-F238E27FC236}">
                <a16:creationId xmlns:a16="http://schemas.microsoft.com/office/drawing/2014/main" id="{69027FC3-5D06-401A-BED5-CC1EAE1ECC6E}"/>
              </a:ext>
            </a:extLst>
          </p:cNvPr>
          <p:cNvSpPr txBox="1"/>
          <p:nvPr/>
        </p:nvSpPr>
        <p:spPr>
          <a:xfrm>
            <a:off x="6662434" y="829084"/>
            <a:ext cx="5514351" cy="1529266"/>
          </a:xfrm>
          <a:prstGeom prst="rect">
            <a:avLst/>
          </a:prstGeom>
          <a:noFill/>
        </p:spPr>
        <p:txBody>
          <a:bodyPr wrap="square" lIns="74295" tIns="37148" rIns="74295" bIns="37148" rtlCol="0" anchor="t">
            <a:spAutoFit/>
          </a:bodyPr>
          <a:lstStyle/>
          <a:p>
            <a:pPr algn="just" fontAlgn="base">
              <a:defRPr/>
            </a:pPr>
            <a:r>
              <a:rPr lang="en-US" sz="2000" b="1">
                <a:solidFill>
                  <a:srgbClr val="D5127B"/>
                </a:solidFill>
                <a:latin typeface="Arial"/>
                <a:cs typeface="Arial"/>
              </a:rPr>
              <a:t>Vape spiking is: </a:t>
            </a:r>
          </a:p>
          <a:p>
            <a:pPr fontAlgn="base">
              <a:defRPr/>
            </a:pPr>
            <a:r>
              <a:rPr lang="en-US" sz="2000">
                <a:latin typeface="Segoe UI"/>
                <a:cs typeface="Segoe UI"/>
              </a:rPr>
              <a:t>addition of substances such as THC/Spice, or another dangerous substance to a vape without someone knowing.</a:t>
            </a:r>
          </a:p>
          <a:p>
            <a:pPr algn="ctr" fontAlgn="base">
              <a:defRPr/>
            </a:pPr>
            <a:endParaRPr lang="en-US" sz="1450">
              <a:solidFill>
                <a:srgbClr val="D5127B"/>
              </a:solidFill>
              <a:latin typeface="Arial"/>
              <a:cs typeface="Arial"/>
            </a:endParaRPr>
          </a:p>
        </p:txBody>
      </p:sp>
      <p:pic>
        <p:nvPicPr>
          <p:cNvPr id="12" name="Picture 11" descr="A colorful rectangular sign with black text&#10;&#10;AI-generated content may be incorrect.">
            <a:extLst>
              <a:ext uri="{FF2B5EF4-FFF2-40B4-BE49-F238E27FC236}">
                <a16:creationId xmlns:a16="http://schemas.microsoft.com/office/drawing/2014/main" id="{6D53707D-F474-2D9E-9016-29D2E0F3181A}"/>
              </a:ext>
            </a:extLst>
          </p:cNvPr>
          <p:cNvPicPr>
            <a:picLocks noChangeAspect="1"/>
          </p:cNvPicPr>
          <p:nvPr/>
        </p:nvPicPr>
        <p:blipFill>
          <a:blip r:embed="rId6"/>
          <a:stretch>
            <a:fillRect/>
          </a:stretch>
        </p:blipFill>
        <p:spPr>
          <a:xfrm>
            <a:off x="265495" y="134116"/>
            <a:ext cx="1133475" cy="838200"/>
          </a:xfrm>
          <a:prstGeom prst="rect">
            <a:avLst/>
          </a:prstGeom>
          <a:ln>
            <a:noFill/>
          </a:ln>
        </p:spPr>
      </p:pic>
      <p:pic>
        <p:nvPicPr>
          <p:cNvPr id="15" name="Picture 14" descr="Blue and white logo with text&#10;&#10;AI-generated content may be incorrect.">
            <a:extLst>
              <a:ext uri="{FF2B5EF4-FFF2-40B4-BE49-F238E27FC236}">
                <a16:creationId xmlns:a16="http://schemas.microsoft.com/office/drawing/2014/main" id="{5BA6E4D9-D8E3-1147-F4A5-12BF0071ACD4}"/>
              </a:ext>
            </a:extLst>
          </p:cNvPr>
          <p:cNvPicPr>
            <a:picLocks noChangeAspect="1"/>
          </p:cNvPicPr>
          <p:nvPr/>
        </p:nvPicPr>
        <p:blipFill>
          <a:blip r:embed="rId7"/>
          <a:stretch>
            <a:fillRect/>
          </a:stretch>
        </p:blipFill>
        <p:spPr>
          <a:xfrm>
            <a:off x="10962508" y="255094"/>
            <a:ext cx="971550" cy="714375"/>
          </a:xfrm>
          <a:prstGeom prst="rect">
            <a:avLst/>
          </a:prstGeom>
          <a:ln>
            <a:noFill/>
          </a:ln>
        </p:spPr>
      </p:pic>
    </p:spTree>
    <p:extLst>
      <p:ext uri="{BB962C8B-B14F-4D97-AF65-F5344CB8AC3E}">
        <p14:creationId xmlns:p14="http://schemas.microsoft.com/office/powerpoint/2010/main" val="234646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93FAA-CE05-A44B-BC70-8861E3CC7798}"/>
              </a:ext>
            </a:extLst>
          </p:cNvPr>
          <p:cNvSpPr txBox="1"/>
          <p:nvPr/>
        </p:nvSpPr>
        <p:spPr>
          <a:xfrm>
            <a:off x="2275457" y="1686820"/>
            <a:ext cx="6198012" cy="2042995"/>
          </a:xfrm>
          <a:prstGeom prst="rect">
            <a:avLst/>
          </a:prstGeom>
          <a:noFill/>
        </p:spPr>
        <p:txBody>
          <a:bodyPr wrap="square" rtlCol="0">
            <a:spAutoFit/>
          </a:bodyPr>
          <a:lstStyle/>
          <a:p>
            <a:pPr defTabSz="742950" fontAlgn="base">
              <a:defRPr/>
            </a:pPr>
            <a:r>
              <a:rPr lang="en-US" sz="1463">
                <a:latin typeface="Arial" panose="020B0604020202020204" pitchFamily="34" charset="0"/>
                <a:cs typeface="Arial" panose="020B0604020202020204" pitchFamily="34" charset="0"/>
              </a:rPr>
              <a:t>. </a:t>
            </a:r>
          </a:p>
          <a:p>
            <a:pPr defTabSz="742950" fontAlgn="base">
              <a:defRPr/>
            </a:pPr>
            <a:r>
              <a:rPr lang="en-US" sz="1950">
                <a:solidFill>
                  <a:srgbClr val="D5127B"/>
                </a:solidFill>
                <a:latin typeface="Arial" panose="020B0604020202020204" pitchFamily="34" charset="0"/>
                <a:cs typeface="Arial" panose="020B0604020202020204" pitchFamily="34" charset="0"/>
              </a:rPr>
              <a:t> </a:t>
            </a:r>
          </a:p>
          <a:p>
            <a:pPr defTabSz="742950" fontAlgn="base">
              <a:defRPr/>
            </a:pPr>
            <a:endParaRPr lang="en-US" sz="1950">
              <a:solidFill>
                <a:prstClr val="black"/>
              </a:solidFill>
              <a:latin typeface="Arial" panose="020B0604020202020204" pitchFamily="34" charset="0"/>
              <a:cs typeface="Arial" panose="020B0604020202020204" pitchFamily="34" charset="0"/>
            </a:endParaRPr>
          </a:p>
          <a:p>
            <a:pPr defTabSz="742950" fontAlgn="base">
              <a:defRPr/>
            </a:pPr>
            <a:endParaRPr lang="en-US" sz="1950">
              <a:solidFill>
                <a:prstClr val="black"/>
              </a:solidFill>
              <a:latin typeface="Arial" panose="020B0604020202020204" pitchFamily="34" charset="0"/>
              <a:cs typeface="Arial" panose="020B0604020202020204" pitchFamily="34" charset="0"/>
            </a:endParaRPr>
          </a:p>
          <a:p>
            <a:pPr defTabSz="742950" fontAlgn="base">
              <a:defRPr/>
            </a:pPr>
            <a:endParaRPr lang="en-US" sz="1950">
              <a:solidFill>
                <a:prstClr val="black"/>
              </a:solidFill>
              <a:latin typeface="Arial" panose="020B0604020202020204" pitchFamily="34" charset="0"/>
              <a:cs typeface="Arial" panose="020B0604020202020204" pitchFamily="34" charset="0"/>
            </a:endParaRPr>
          </a:p>
          <a:p>
            <a:pPr defTabSz="742950" fontAlgn="base">
              <a:defRPr/>
            </a:pPr>
            <a:endParaRPr lang="en-US" sz="1950">
              <a:solidFill>
                <a:prstClr val="black"/>
              </a:solidFill>
              <a:latin typeface="Arial" panose="020B0604020202020204" pitchFamily="34" charset="0"/>
              <a:cs typeface="Arial" panose="020B0604020202020204" pitchFamily="34" charset="0"/>
            </a:endParaRPr>
          </a:p>
          <a:p>
            <a:pPr defTabSz="742950">
              <a:defRPr/>
            </a:pPr>
            <a:endParaRPr lang="en-US" sz="1463">
              <a:solidFill>
                <a:prstClr val="black"/>
              </a:solidFill>
              <a:latin typeface="Calibri" panose="020F0502020204030204"/>
            </a:endParaRPr>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2071689" y="678602"/>
            <a:ext cx="150106" cy="30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pPr defTabSz="742950">
              <a:defRPr/>
            </a:pPr>
            <a:endParaRPr lang="en-US" sz="1463">
              <a:solidFill>
                <a:prstClr val="black"/>
              </a:solidFill>
              <a:latin typeface="Calibri" panose="020F0502020204030204"/>
            </a:endParaRPr>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2071688" y="1014414"/>
            <a:ext cx="5541169" cy="46124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defRPr/>
            </a:pPr>
            <a:endParaRPr lang="en-US" sz="1463">
              <a:solidFill>
                <a:prstClr val="black"/>
              </a:solidFill>
              <a:latin typeface="Calibri" panose="020F0502020204030204"/>
            </a:endParaRPr>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2071687" y="557937"/>
            <a:ext cx="7637094" cy="1023016"/>
          </a:xfrm>
          <a:prstGeom prst="rect">
            <a:avLst/>
          </a:prstGeom>
        </p:spPr>
        <p:txBody>
          <a:bodyPr vert="horz" lIns="74295" tIns="37148" rIns="74295" bIns="3714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742950">
              <a:spcAft>
                <a:spcPts val="488"/>
              </a:spcAft>
              <a:defRPr/>
            </a:pPr>
            <a:r>
              <a:rPr lang="en-US" sz="2600" b="1">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ns</a:t>
            </a:r>
          </a:p>
        </p:txBody>
      </p:sp>
      <p:sp>
        <p:nvSpPr>
          <p:cNvPr id="11" name="Rectangle 10">
            <a:extLst>
              <a:ext uri="{FF2B5EF4-FFF2-40B4-BE49-F238E27FC236}">
                <a16:creationId xmlns:a16="http://schemas.microsoft.com/office/drawing/2014/main" id="{1139CCC0-F569-4CF6-9B47-118EB2F2AECB}"/>
              </a:ext>
            </a:extLst>
          </p:cNvPr>
          <p:cNvSpPr/>
          <p:nvPr/>
        </p:nvSpPr>
        <p:spPr>
          <a:xfrm>
            <a:off x="6149900" y="1330553"/>
            <a:ext cx="4953000" cy="317459"/>
          </a:xfrm>
          <a:prstGeom prst="rect">
            <a:avLst/>
          </a:prstGeom>
        </p:spPr>
        <p:txBody>
          <a:bodyPr>
            <a:spAutoFit/>
          </a:bodyPr>
          <a:lstStyle/>
          <a:p>
            <a:pPr lvl="0" fontAlgn="base">
              <a:defRPr/>
            </a:pPr>
            <a:endParaRPr lang="en-GB" sz="1463"/>
          </a:p>
        </p:txBody>
      </p:sp>
      <p:sp>
        <p:nvSpPr>
          <p:cNvPr id="6" name="Rectangle 5">
            <a:extLst>
              <a:ext uri="{FF2B5EF4-FFF2-40B4-BE49-F238E27FC236}">
                <a16:creationId xmlns:a16="http://schemas.microsoft.com/office/drawing/2014/main" id="{5B88A5BE-F79D-4024-A958-C1E9CF398B4E}"/>
              </a:ext>
            </a:extLst>
          </p:cNvPr>
          <p:cNvSpPr/>
          <p:nvPr/>
        </p:nvSpPr>
        <p:spPr>
          <a:xfrm>
            <a:off x="6801632" y="1329582"/>
            <a:ext cx="4651866" cy="5017643"/>
          </a:xfrm>
          <a:prstGeom prst="rect">
            <a:avLst/>
          </a:prstGeom>
        </p:spPr>
        <p:txBody>
          <a:bodyPr wrap="square" lIns="74295" tIns="37148" rIns="74295" bIns="37148" anchor="t">
            <a:spAutoFit/>
          </a:bodyPr>
          <a:lstStyle/>
          <a:p>
            <a:pPr fontAlgn="base">
              <a:spcBef>
                <a:spcPts val="1000"/>
              </a:spcBef>
              <a:defRPr/>
            </a:pPr>
            <a:r>
              <a:rPr lang="en-US" sz="2000" b="1">
                <a:solidFill>
                  <a:srgbClr val="D5127B"/>
                </a:solidFill>
                <a:latin typeface="Segoe UI"/>
                <a:cs typeface="Segoe UI"/>
              </a:rPr>
              <a:t>Ensure no one can tamper with vape:</a:t>
            </a:r>
            <a:endParaRPr lang="en-US" sz="2000">
              <a:latin typeface="Segoe UI"/>
              <a:cs typeface="Segoe UI"/>
            </a:endParaRPr>
          </a:p>
          <a:p>
            <a:pPr fontAlgn="base">
              <a:spcBef>
                <a:spcPts val="1000"/>
              </a:spcBef>
              <a:defRPr/>
            </a:pPr>
            <a:r>
              <a:rPr lang="en-US" sz="2000">
                <a:latin typeface="Segoe UI"/>
                <a:cs typeface="Segoe UI"/>
              </a:rPr>
              <a:t>Keep vapes safe.  Store securely like a phone or bank card. </a:t>
            </a:r>
          </a:p>
          <a:p>
            <a:pPr fontAlgn="base">
              <a:spcBef>
                <a:spcPts val="1000"/>
              </a:spcBef>
              <a:defRPr/>
            </a:pPr>
            <a:r>
              <a:rPr lang="en-US" sz="2000">
                <a:latin typeface="Segoe UI"/>
                <a:cs typeface="Segoe UI"/>
              </a:rPr>
              <a:t>If a vape has moved/isn’t where someone thought it was, it could have been spiked – so don’t use it.</a:t>
            </a:r>
          </a:p>
          <a:p>
            <a:pPr lvl="0" fontAlgn="base">
              <a:spcBef>
                <a:spcPts val="1000"/>
              </a:spcBef>
              <a:defRPr/>
            </a:pPr>
            <a:endParaRPr lang="en-US" sz="2000">
              <a:solidFill>
                <a:srgbClr val="D5127B"/>
              </a:solidFill>
              <a:latin typeface="Segoe UI" panose="020B0502040204020203" pitchFamily="34" charset="0"/>
              <a:cs typeface="Segoe UI" panose="020B0502040204020203" pitchFamily="34" charset="0"/>
            </a:endParaRPr>
          </a:p>
          <a:p>
            <a:pPr fontAlgn="base">
              <a:spcBef>
                <a:spcPts val="1000"/>
              </a:spcBef>
              <a:defRPr/>
            </a:pPr>
            <a:r>
              <a:rPr lang="en-US" sz="2000" b="1">
                <a:solidFill>
                  <a:srgbClr val="D5127B"/>
                </a:solidFill>
                <a:latin typeface="Segoe UI"/>
                <a:cs typeface="Segoe UI"/>
              </a:rPr>
              <a:t>If a vape is dropped or lost and found again don’t use it</a:t>
            </a:r>
          </a:p>
          <a:p>
            <a:pPr fontAlgn="base">
              <a:spcBef>
                <a:spcPts val="1000"/>
              </a:spcBef>
              <a:defRPr/>
            </a:pPr>
            <a:r>
              <a:rPr lang="en-US" sz="2000">
                <a:latin typeface="Segoe UI"/>
                <a:cs typeface="Segoe UI"/>
              </a:rPr>
              <a:t>The advice is not to use it  as someone can’t be sure it hasn’t been spiked. </a:t>
            </a:r>
          </a:p>
          <a:p>
            <a:pPr lvl="0" fontAlgn="base">
              <a:defRPr/>
            </a:pPr>
            <a:endParaRPr lang="en-US" sz="1950">
              <a:solidFill>
                <a:srgbClr val="D5127B"/>
              </a:solidFill>
              <a:latin typeface="Arial" panose="020B0604020202020204" pitchFamily="34" charset="0"/>
              <a:cs typeface="Arial" panose="020B0604020202020204" pitchFamily="34" charset="0"/>
            </a:endParaRPr>
          </a:p>
          <a:p>
            <a:pPr lvl="0" fontAlgn="base">
              <a:defRPr/>
            </a:pPr>
            <a:endParaRPr lang="en-US" sz="1950">
              <a:solidFill>
                <a:prstClr val="black"/>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1BA8F78-A1A0-2391-5195-DF0F1CCAFDEA}"/>
              </a:ext>
            </a:extLst>
          </p:cNvPr>
          <p:cNvSpPr/>
          <p:nvPr/>
        </p:nvSpPr>
        <p:spPr>
          <a:xfrm>
            <a:off x="0" y="-10866"/>
            <a:ext cx="6333992" cy="687090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Blue and white logo with text&#10;&#10;AI-generated content may be incorrect.">
            <a:extLst>
              <a:ext uri="{FF2B5EF4-FFF2-40B4-BE49-F238E27FC236}">
                <a16:creationId xmlns:a16="http://schemas.microsoft.com/office/drawing/2014/main" id="{B325E5AB-4882-D3CC-A707-44E6A804B62F}"/>
              </a:ext>
            </a:extLst>
          </p:cNvPr>
          <p:cNvPicPr>
            <a:picLocks noChangeAspect="1"/>
          </p:cNvPicPr>
          <p:nvPr/>
        </p:nvPicPr>
        <p:blipFill>
          <a:blip r:embed="rId3"/>
          <a:stretch>
            <a:fillRect/>
          </a:stretch>
        </p:blipFill>
        <p:spPr>
          <a:xfrm>
            <a:off x="10962508" y="255094"/>
            <a:ext cx="971550" cy="714375"/>
          </a:xfrm>
          <a:prstGeom prst="rect">
            <a:avLst/>
          </a:prstGeom>
          <a:ln>
            <a:noFill/>
          </a:ln>
        </p:spPr>
      </p:pic>
      <p:sp>
        <p:nvSpPr>
          <p:cNvPr id="20" name="TextBox 19">
            <a:extLst>
              <a:ext uri="{FF2B5EF4-FFF2-40B4-BE49-F238E27FC236}">
                <a16:creationId xmlns:a16="http://schemas.microsoft.com/office/drawing/2014/main" id="{BA582D1D-BFA9-45D6-977F-5DEC5AF31FFB}"/>
              </a:ext>
            </a:extLst>
          </p:cNvPr>
          <p:cNvSpPr txBox="1"/>
          <p:nvPr/>
        </p:nvSpPr>
        <p:spPr>
          <a:xfrm>
            <a:off x="660068" y="1063612"/>
            <a:ext cx="4716197" cy="1077218"/>
          </a:xfrm>
          <a:prstGeom prst="rect">
            <a:avLst/>
          </a:prstGeom>
          <a:noFill/>
        </p:spPr>
        <p:txBody>
          <a:bodyPr wrap="square" lIns="91440" tIns="45720" rIns="91440" bIns="45720" rtlCol="0" anchor="t">
            <a:spAutoFit/>
          </a:bodyPr>
          <a:lstStyle/>
          <a:p>
            <a:pPr algn="ctr"/>
            <a:r>
              <a:rPr lang="en-US" sz="3200" b="1">
                <a:solidFill>
                  <a:schemeClr val="bg1"/>
                </a:solidFill>
                <a:latin typeface="Segoe UI"/>
                <a:cs typeface="Arial"/>
              </a:rPr>
              <a:t>How to avoid Vape Spiking</a:t>
            </a:r>
          </a:p>
        </p:txBody>
      </p:sp>
      <p:pic>
        <p:nvPicPr>
          <p:cNvPr id="8" name="Picture 7">
            <a:extLst>
              <a:ext uri="{FF2B5EF4-FFF2-40B4-BE49-F238E27FC236}">
                <a16:creationId xmlns:a16="http://schemas.microsoft.com/office/drawing/2014/main" id="{97ED81A6-5C7C-4D2A-AF03-5A0D1BED6469}"/>
              </a:ext>
            </a:extLst>
          </p:cNvPr>
          <p:cNvPicPr>
            <a:picLocks noChangeAspect="1"/>
          </p:cNvPicPr>
          <p:nvPr/>
        </p:nvPicPr>
        <p:blipFill>
          <a:blip r:embed="rId4"/>
          <a:stretch>
            <a:fillRect/>
          </a:stretch>
        </p:blipFill>
        <p:spPr>
          <a:xfrm>
            <a:off x="1045627" y="2417438"/>
            <a:ext cx="3997476" cy="3211452"/>
          </a:xfrm>
          <a:prstGeom prst="rect">
            <a:avLst/>
          </a:prstGeom>
        </p:spPr>
      </p:pic>
      <p:pic>
        <p:nvPicPr>
          <p:cNvPr id="17" name="Picture 16" descr="A colorful rectangular sign with black text&#10;&#10;AI-generated content may be incorrect.">
            <a:extLst>
              <a:ext uri="{FF2B5EF4-FFF2-40B4-BE49-F238E27FC236}">
                <a16:creationId xmlns:a16="http://schemas.microsoft.com/office/drawing/2014/main" id="{FE834913-5626-956D-EEF0-4B237851BF0B}"/>
              </a:ext>
            </a:extLst>
          </p:cNvPr>
          <p:cNvPicPr>
            <a:picLocks noChangeAspect="1"/>
          </p:cNvPicPr>
          <p:nvPr/>
        </p:nvPicPr>
        <p:blipFill>
          <a:blip r:embed="rId5"/>
          <a:stretch>
            <a:fillRect/>
          </a:stretch>
        </p:blipFill>
        <p:spPr>
          <a:xfrm>
            <a:off x="276701" y="223763"/>
            <a:ext cx="1133475" cy="838200"/>
          </a:xfrm>
          <a:prstGeom prst="rect">
            <a:avLst/>
          </a:prstGeom>
          <a:ln>
            <a:noFill/>
          </a:ln>
        </p:spPr>
      </p:pic>
    </p:spTree>
    <p:extLst>
      <p:ext uri="{BB962C8B-B14F-4D97-AF65-F5344CB8AC3E}">
        <p14:creationId xmlns:p14="http://schemas.microsoft.com/office/powerpoint/2010/main" val="1949836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93FAA-CE05-A44B-BC70-8861E3CC7798}"/>
              </a:ext>
            </a:extLst>
          </p:cNvPr>
          <p:cNvSpPr txBox="1"/>
          <p:nvPr/>
        </p:nvSpPr>
        <p:spPr>
          <a:xfrm>
            <a:off x="6773850" y="557937"/>
            <a:ext cx="4678673" cy="1552349"/>
          </a:xfrm>
          <a:prstGeom prst="rect">
            <a:avLst/>
          </a:prstGeom>
          <a:noFill/>
        </p:spPr>
        <p:txBody>
          <a:bodyPr wrap="square" lIns="74295" tIns="37148" rIns="74295" bIns="37148" rtlCol="0" anchor="t">
            <a:spAutoFit/>
          </a:bodyPr>
          <a:lstStyle/>
          <a:p>
            <a:pPr lvl="0" fontAlgn="base">
              <a:defRPr/>
            </a:pPr>
            <a:endParaRPr lang="en-US" sz="2400">
              <a:solidFill>
                <a:srgbClr val="D5127B"/>
              </a:solidFill>
              <a:latin typeface="Arial" panose="020B0604020202020204" pitchFamily="34" charset="0"/>
              <a:cs typeface="Arial" panose="020B0604020202020204" pitchFamily="34" charset="0"/>
            </a:endParaRPr>
          </a:p>
          <a:p>
            <a:pPr algn="ctr" fontAlgn="base">
              <a:defRPr/>
            </a:pPr>
            <a:r>
              <a:rPr lang="en-US" sz="2400" b="1">
                <a:solidFill>
                  <a:srgbClr val="D5127B"/>
                </a:solidFill>
                <a:latin typeface="Segoe UI" panose="020B0502040204020203" pitchFamily="34" charset="0"/>
                <a:cs typeface="Segoe UI" panose="020B0502040204020203" pitchFamily="34" charset="0"/>
              </a:rPr>
              <a:t>If you see or suspect spiking of any kind report it to </a:t>
            </a:r>
          </a:p>
          <a:p>
            <a:pPr algn="ctr" fontAlgn="base">
              <a:defRPr/>
            </a:pPr>
            <a:r>
              <a:rPr lang="en-US" sz="2400" b="1">
                <a:latin typeface="Segoe UI" panose="020B0502040204020203" pitchFamily="34" charset="0"/>
                <a:cs typeface="Segoe UI" panose="020B0502040204020203" pitchFamily="34" charset="0"/>
              </a:rPr>
              <a:t>Police Scotland </a:t>
            </a:r>
            <a:r>
              <a:rPr lang="en-US" sz="2400" b="1">
                <a:solidFill>
                  <a:srgbClr val="D5127B"/>
                </a:solidFill>
                <a:latin typeface="Segoe UI" panose="020B0502040204020203" pitchFamily="34" charset="0"/>
                <a:cs typeface="Segoe UI" panose="020B0502040204020203" pitchFamily="34" charset="0"/>
              </a:rPr>
              <a:t>by calling </a:t>
            </a:r>
            <a:r>
              <a:rPr lang="en-US" sz="2400" b="1">
                <a:latin typeface="Segoe UI" panose="020B0502040204020203" pitchFamily="34" charset="0"/>
                <a:cs typeface="Segoe UI" panose="020B0502040204020203" pitchFamily="34" charset="0"/>
              </a:rPr>
              <a:t>101</a:t>
            </a:r>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2071689" y="678602"/>
            <a:ext cx="150106" cy="30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pPr defTabSz="742950">
              <a:defRPr/>
            </a:pPr>
            <a:endParaRPr lang="en-US" sz="1463">
              <a:solidFill>
                <a:prstClr val="black"/>
              </a:solidFill>
              <a:latin typeface="Calibri" panose="020F0502020204030204"/>
            </a:endParaRPr>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2071688" y="1014414"/>
            <a:ext cx="5541169" cy="46124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pPr defTabSz="742950">
              <a:defRPr/>
            </a:pPr>
            <a:endParaRPr lang="en-US" sz="1463">
              <a:solidFill>
                <a:prstClr val="black"/>
              </a:solidFill>
              <a:latin typeface="Calibri" panose="020F0502020204030204"/>
            </a:endParaRPr>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2071687" y="557937"/>
            <a:ext cx="7637094" cy="1023016"/>
          </a:xfrm>
          <a:prstGeom prst="rect">
            <a:avLst/>
          </a:prstGeom>
        </p:spPr>
        <p:txBody>
          <a:bodyPr vert="horz" lIns="74295" tIns="37148" rIns="74295" bIns="37148"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742950">
              <a:spcAft>
                <a:spcPts val="488"/>
              </a:spcAft>
              <a:defRPr/>
            </a:pPr>
            <a:r>
              <a:rPr lang="en-US" sz="2600" b="1">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ns</a:t>
            </a:r>
          </a:p>
        </p:txBody>
      </p:sp>
      <p:pic>
        <p:nvPicPr>
          <p:cNvPr id="6" name="Picture 5">
            <a:extLst>
              <a:ext uri="{FF2B5EF4-FFF2-40B4-BE49-F238E27FC236}">
                <a16:creationId xmlns:a16="http://schemas.microsoft.com/office/drawing/2014/main" id="{E1B731C8-6E8B-4293-8D99-E8EF680445C6}"/>
              </a:ext>
            </a:extLst>
          </p:cNvPr>
          <p:cNvPicPr>
            <a:picLocks noChangeAspect="1"/>
          </p:cNvPicPr>
          <p:nvPr/>
        </p:nvPicPr>
        <p:blipFill>
          <a:blip r:embed="rId3"/>
          <a:stretch>
            <a:fillRect/>
          </a:stretch>
        </p:blipFill>
        <p:spPr>
          <a:xfrm>
            <a:off x="7610187" y="2442638"/>
            <a:ext cx="3003329" cy="1129312"/>
          </a:xfrm>
          <a:prstGeom prst="rect">
            <a:avLst/>
          </a:prstGeom>
          <a:ln>
            <a:solidFill>
              <a:schemeClr val="bg1"/>
            </a:solidFill>
          </a:ln>
        </p:spPr>
      </p:pic>
      <p:sp>
        <p:nvSpPr>
          <p:cNvPr id="16" name="TextBox 15">
            <a:extLst>
              <a:ext uri="{FF2B5EF4-FFF2-40B4-BE49-F238E27FC236}">
                <a16:creationId xmlns:a16="http://schemas.microsoft.com/office/drawing/2014/main" id="{6BAACFA5-FA89-5422-83D3-648F0ACE4395}"/>
              </a:ext>
            </a:extLst>
          </p:cNvPr>
          <p:cNvSpPr txBox="1"/>
          <p:nvPr/>
        </p:nvSpPr>
        <p:spPr>
          <a:xfrm>
            <a:off x="6333134" y="4036155"/>
            <a:ext cx="5783482" cy="1938992"/>
          </a:xfrm>
          <a:prstGeom prst="rect">
            <a:avLst/>
          </a:prstGeom>
          <a:noFill/>
        </p:spPr>
        <p:txBody>
          <a:bodyPr wrap="square" lIns="91440" tIns="45720" rIns="91440" bIns="45720" anchor="t">
            <a:spAutoFit/>
          </a:bodyPr>
          <a:lstStyle/>
          <a:p>
            <a:pPr algn="ctr"/>
            <a:r>
              <a:rPr lang="en-GB" sz="2000">
                <a:latin typeface="Segoe UI"/>
                <a:cs typeface="Segoe UI"/>
              </a:rPr>
              <a:t>If you think a business is selling vapes to under 18s or is selling unregulated vapes, you can report the business to Trading Standards. </a:t>
            </a:r>
          </a:p>
          <a:p>
            <a:pPr algn="ctr"/>
            <a:endParaRPr lang="en-GB" sz="2000">
              <a:latin typeface="Segoe UI"/>
              <a:cs typeface="Segoe UI"/>
            </a:endParaRPr>
          </a:p>
          <a:p>
            <a:pPr algn="ctr"/>
            <a:r>
              <a:rPr lang="en-GB" sz="2000">
                <a:latin typeface="Segoe UI"/>
                <a:cs typeface="Segoe UI"/>
              </a:rPr>
              <a:t>Visit the Consumer Advice website:</a:t>
            </a:r>
          </a:p>
          <a:p>
            <a:pPr algn="ctr"/>
            <a:r>
              <a:rPr lang="en-GB" sz="2000">
                <a:latin typeface="Segoe UI"/>
                <a:cs typeface="Segoe UI"/>
                <a:hlinkClick r:id="rId4"/>
              </a:rPr>
              <a:t>https://consumeradvice.scot/</a:t>
            </a:r>
            <a:r>
              <a:rPr lang="en-GB" sz="2000">
                <a:latin typeface="Segoe UI"/>
                <a:cs typeface="Segoe UI"/>
              </a:rPr>
              <a:t>  </a:t>
            </a:r>
          </a:p>
        </p:txBody>
      </p:sp>
      <p:pic>
        <p:nvPicPr>
          <p:cNvPr id="18" name="Picture 17" descr="Blue and white logo with text&#10;&#10;AI-generated content may be incorrect.">
            <a:extLst>
              <a:ext uri="{FF2B5EF4-FFF2-40B4-BE49-F238E27FC236}">
                <a16:creationId xmlns:a16="http://schemas.microsoft.com/office/drawing/2014/main" id="{F180D748-5E93-CC7D-67C6-6569CD544D52}"/>
              </a:ext>
            </a:extLst>
          </p:cNvPr>
          <p:cNvPicPr>
            <a:picLocks noChangeAspect="1"/>
          </p:cNvPicPr>
          <p:nvPr/>
        </p:nvPicPr>
        <p:blipFill>
          <a:blip r:embed="rId5"/>
          <a:stretch>
            <a:fillRect/>
          </a:stretch>
        </p:blipFill>
        <p:spPr>
          <a:xfrm>
            <a:off x="10962508" y="255094"/>
            <a:ext cx="971550" cy="714375"/>
          </a:xfrm>
          <a:prstGeom prst="rect">
            <a:avLst/>
          </a:prstGeom>
          <a:ln>
            <a:noFill/>
          </a:ln>
        </p:spPr>
      </p:pic>
      <p:sp>
        <p:nvSpPr>
          <p:cNvPr id="8" name="Rectangle 7">
            <a:extLst>
              <a:ext uri="{FF2B5EF4-FFF2-40B4-BE49-F238E27FC236}">
                <a16:creationId xmlns:a16="http://schemas.microsoft.com/office/drawing/2014/main" id="{9083D40E-209C-66C0-805E-F1692391E156}"/>
              </a:ext>
            </a:extLst>
          </p:cNvPr>
          <p:cNvSpPr/>
          <p:nvPr/>
        </p:nvSpPr>
        <p:spPr>
          <a:xfrm>
            <a:off x="0" y="-10866"/>
            <a:ext cx="6333992" cy="687090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olorful rectangular sign with black text&#10;&#10;AI-generated content may be incorrect.">
            <a:extLst>
              <a:ext uri="{FF2B5EF4-FFF2-40B4-BE49-F238E27FC236}">
                <a16:creationId xmlns:a16="http://schemas.microsoft.com/office/drawing/2014/main" id="{D5F79B3C-744E-E0B6-EB8A-DE60571B0622}"/>
              </a:ext>
            </a:extLst>
          </p:cNvPr>
          <p:cNvPicPr>
            <a:picLocks noChangeAspect="1"/>
          </p:cNvPicPr>
          <p:nvPr/>
        </p:nvPicPr>
        <p:blipFill>
          <a:blip r:embed="rId6"/>
          <a:stretch>
            <a:fillRect/>
          </a:stretch>
        </p:blipFill>
        <p:spPr>
          <a:xfrm>
            <a:off x="119819" y="223763"/>
            <a:ext cx="1133475" cy="838200"/>
          </a:xfrm>
          <a:prstGeom prst="rect">
            <a:avLst/>
          </a:prstGeom>
          <a:ln>
            <a:noFill/>
          </a:ln>
        </p:spPr>
      </p:pic>
      <p:sp>
        <p:nvSpPr>
          <p:cNvPr id="14" name="TextBox 13">
            <a:extLst>
              <a:ext uri="{FF2B5EF4-FFF2-40B4-BE49-F238E27FC236}">
                <a16:creationId xmlns:a16="http://schemas.microsoft.com/office/drawing/2014/main" id="{FFC303D6-6EDF-1019-3150-2538A8426A12}"/>
              </a:ext>
            </a:extLst>
          </p:cNvPr>
          <p:cNvSpPr txBox="1"/>
          <p:nvPr/>
        </p:nvSpPr>
        <p:spPr>
          <a:xfrm>
            <a:off x="629792" y="975385"/>
            <a:ext cx="5004816" cy="1077218"/>
          </a:xfrm>
          <a:prstGeom prst="rect">
            <a:avLst/>
          </a:prstGeom>
          <a:noFill/>
        </p:spPr>
        <p:txBody>
          <a:bodyPr wrap="square" lIns="91440" tIns="45720" rIns="91440" bIns="45720" anchor="t">
            <a:spAutoFit/>
          </a:bodyPr>
          <a:lstStyle/>
          <a:p>
            <a:pPr algn="ctr"/>
            <a:r>
              <a:rPr lang="en-US" sz="3200" b="1">
                <a:solidFill>
                  <a:schemeClr val="bg1"/>
                </a:solidFill>
                <a:latin typeface="Segoe UI"/>
                <a:cs typeface="Arial"/>
              </a:rPr>
              <a:t>How to report Vape Spiking or fake vapes</a:t>
            </a:r>
          </a:p>
        </p:txBody>
      </p:sp>
      <p:pic>
        <p:nvPicPr>
          <p:cNvPr id="12" name="Picture 11">
            <a:extLst>
              <a:ext uri="{FF2B5EF4-FFF2-40B4-BE49-F238E27FC236}">
                <a16:creationId xmlns:a16="http://schemas.microsoft.com/office/drawing/2014/main" id="{AC950822-BB63-4ED7-A2B3-6E6795E3EDE4}"/>
              </a:ext>
            </a:extLst>
          </p:cNvPr>
          <p:cNvPicPr>
            <a:picLocks noChangeAspect="1"/>
          </p:cNvPicPr>
          <p:nvPr/>
        </p:nvPicPr>
        <p:blipFill>
          <a:blip r:embed="rId7"/>
          <a:stretch>
            <a:fillRect/>
          </a:stretch>
        </p:blipFill>
        <p:spPr>
          <a:xfrm>
            <a:off x="729388" y="2439907"/>
            <a:ext cx="4902311" cy="3186906"/>
          </a:xfrm>
          <a:prstGeom prst="rect">
            <a:avLst/>
          </a:prstGeom>
        </p:spPr>
      </p:pic>
    </p:spTree>
    <p:extLst>
      <p:ext uri="{BB962C8B-B14F-4D97-AF65-F5344CB8AC3E}">
        <p14:creationId xmlns:p14="http://schemas.microsoft.com/office/powerpoint/2010/main" val="1273084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F1513-B071-2103-372C-0A40F6F5AE3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2AE638F-5965-8DE2-9A48-A19012D5A013}"/>
              </a:ext>
            </a:extLst>
          </p:cNvPr>
          <p:cNvSpPr/>
          <p:nvPr/>
        </p:nvSpPr>
        <p:spPr>
          <a:xfrm>
            <a:off x="5521" y="-107292"/>
            <a:ext cx="12186479" cy="106846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98E8513-ECAB-FDD8-0CFE-71A7DF1FFA98}"/>
              </a:ext>
            </a:extLst>
          </p:cNvPr>
          <p:cNvSpPr txBox="1"/>
          <p:nvPr/>
        </p:nvSpPr>
        <p:spPr>
          <a:xfrm>
            <a:off x="408803" y="1128278"/>
            <a:ext cx="5203347" cy="5165517"/>
          </a:xfrm>
          <a:prstGeom prst="rect">
            <a:avLst/>
          </a:prstGeom>
          <a:noFill/>
        </p:spPr>
        <p:txBody>
          <a:bodyPr wrap="square" lIns="91440" tIns="45720" rIns="91440" bIns="45720" rtlCol="0" anchor="t">
            <a:spAutoFit/>
          </a:bodyPr>
          <a:lstStyle/>
          <a:p>
            <a:pPr marL="342900" indent="-342900">
              <a:spcBef>
                <a:spcPts val="1000"/>
              </a:spcBef>
              <a:buClr>
                <a:srgbClr val="8D2456"/>
              </a:buClr>
              <a:buSzPct val="125000"/>
              <a:buFont typeface="Wingdings"/>
              <a:buChar char="§"/>
            </a:pPr>
            <a:r>
              <a:rPr lang="en-GB" sz="1800" dirty="0">
                <a:latin typeface="Segoe UI"/>
                <a:ea typeface="Arial"/>
                <a:cs typeface="Arial"/>
              </a:rPr>
              <a:t>Nicotine pouches, often referred to as white snus, are flavoured small sachets that contain synthetic</a:t>
            </a:r>
            <a:r>
              <a:rPr lang="en-GB" dirty="0">
                <a:latin typeface="Segoe UI"/>
                <a:ea typeface="Arial"/>
                <a:cs typeface="Arial"/>
              </a:rPr>
              <a:t> or plant-based nicotine,</a:t>
            </a:r>
            <a:r>
              <a:rPr lang="en-GB" sz="1800" dirty="0">
                <a:latin typeface="Segoe UI"/>
                <a:ea typeface="Arial"/>
                <a:cs typeface="Arial"/>
              </a:rPr>
              <a:t> </a:t>
            </a:r>
            <a:r>
              <a:rPr lang="en-GB" dirty="0">
                <a:latin typeface="Segoe UI"/>
                <a:ea typeface="Arial"/>
                <a:cs typeface="Arial"/>
              </a:rPr>
              <a:t>sweeteners </a:t>
            </a:r>
            <a:r>
              <a:rPr lang="en-GB" sz="1800" dirty="0">
                <a:latin typeface="Segoe UI"/>
                <a:ea typeface="Arial"/>
                <a:cs typeface="Arial"/>
              </a:rPr>
              <a:t>and</a:t>
            </a:r>
            <a:r>
              <a:rPr lang="en-GB" dirty="0">
                <a:latin typeface="Segoe UI"/>
                <a:ea typeface="Arial"/>
                <a:cs typeface="Arial"/>
              </a:rPr>
              <a:t> chemical</a:t>
            </a:r>
            <a:r>
              <a:rPr lang="en-GB" sz="1800" dirty="0">
                <a:latin typeface="Segoe UI"/>
                <a:ea typeface="Arial"/>
                <a:cs typeface="Arial"/>
              </a:rPr>
              <a:t> flavourings. </a:t>
            </a:r>
            <a:endParaRPr lang="en-US" dirty="0"/>
          </a:p>
          <a:p>
            <a:pPr marL="342900" indent="-342900">
              <a:spcBef>
                <a:spcPts val="1000"/>
              </a:spcBef>
              <a:buClr>
                <a:srgbClr val="8D2456"/>
              </a:buClr>
              <a:buSzPct val="125000"/>
              <a:buFont typeface="Wingdings"/>
              <a:buChar char="§"/>
            </a:pPr>
            <a:r>
              <a:rPr lang="en-GB" dirty="0">
                <a:latin typeface="Segoe UI"/>
                <a:ea typeface="Arial"/>
                <a:cs typeface="Arial"/>
              </a:rPr>
              <a:t>These pouches do not contain tobacco. </a:t>
            </a:r>
            <a:r>
              <a:rPr lang="en-GB" sz="1800" dirty="0">
                <a:latin typeface="Segoe UI"/>
                <a:ea typeface="Arial"/>
                <a:cs typeface="Arial"/>
              </a:rPr>
              <a:t>At present they are </a:t>
            </a:r>
            <a:r>
              <a:rPr lang="en-GB" sz="1800" b="1" dirty="0">
                <a:latin typeface="Segoe UI"/>
                <a:ea typeface="Arial"/>
                <a:cs typeface="Arial"/>
              </a:rPr>
              <a:t>NOT</a:t>
            </a:r>
            <a:r>
              <a:rPr lang="en-GB" sz="1800" dirty="0">
                <a:latin typeface="Segoe UI"/>
                <a:ea typeface="Arial"/>
                <a:cs typeface="Arial"/>
              </a:rPr>
              <a:t> regulated by tobacco legislation and </a:t>
            </a:r>
            <a:r>
              <a:rPr lang="en-GB" dirty="0">
                <a:latin typeface="Segoe UI"/>
                <a:ea typeface="Arial"/>
                <a:cs typeface="Arial"/>
              </a:rPr>
              <a:t>may</a:t>
            </a:r>
            <a:r>
              <a:rPr lang="en-GB" sz="1800" dirty="0">
                <a:latin typeface="Segoe UI"/>
                <a:ea typeface="Arial"/>
                <a:cs typeface="Arial"/>
              </a:rPr>
              <a:t> contain any level of nicotine. </a:t>
            </a:r>
          </a:p>
          <a:p>
            <a:pPr marL="342900" indent="-342900">
              <a:spcBef>
                <a:spcPts val="1000"/>
              </a:spcBef>
              <a:buClr>
                <a:srgbClr val="8D2456"/>
              </a:buClr>
              <a:buSzPct val="125000"/>
              <a:buFont typeface="Wingdings"/>
              <a:buChar char="§"/>
            </a:pPr>
            <a:r>
              <a:rPr lang="en-GB" sz="1800" dirty="0">
                <a:latin typeface="Segoe UI"/>
                <a:ea typeface="Arial"/>
                <a:cs typeface="Arial"/>
              </a:rPr>
              <a:t>Nicotine pouches contain</a:t>
            </a:r>
            <a:r>
              <a:rPr lang="en-GB" dirty="0">
                <a:latin typeface="Segoe UI"/>
                <a:ea typeface="Arial"/>
                <a:cs typeface="Arial"/>
              </a:rPr>
              <a:t> </a:t>
            </a:r>
            <a:r>
              <a:rPr lang="en-GB" sz="1800" dirty="0">
                <a:latin typeface="Segoe UI"/>
                <a:ea typeface="Arial"/>
                <a:cs typeface="Arial"/>
              </a:rPr>
              <a:t>high levels of nicotine, which can make a person feel dizzy and sick.  </a:t>
            </a:r>
          </a:p>
          <a:p>
            <a:pPr marL="342900" indent="-342900">
              <a:spcBef>
                <a:spcPts val="1000"/>
              </a:spcBef>
              <a:buClr>
                <a:srgbClr val="8D2456"/>
              </a:buClr>
              <a:buSzPct val="125000"/>
              <a:buFont typeface="Wingdings"/>
              <a:buChar char="§"/>
            </a:pPr>
            <a:r>
              <a:rPr lang="en-GB" dirty="0">
                <a:latin typeface="Segoe UI"/>
                <a:cs typeface="Arial"/>
              </a:rPr>
              <a:t>Research suggests nicotine pouches can lead to oral issues like ulcers and receding gums, increased heart rate and blood pressure.</a:t>
            </a:r>
          </a:p>
          <a:p>
            <a:pPr marL="342900" indent="-342900">
              <a:spcBef>
                <a:spcPts val="1000"/>
              </a:spcBef>
              <a:buClr>
                <a:srgbClr val="8D2456"/>
              </a:buClr>
              <a:buSzPct val="125000"/>
              <a:buFont typeface="Wingdings"/>
              <a:buChar char="§"/>
            </a:pPr>
            <a:endParaRPr lang="en-GB">
              <a:latin typeface="Arial"/>
              <a:cs typeface="Arial"/>
            </a:endParaRPr>
          </a:p>
          <a:p>
            <a:pPr marL="342900" indent="-342900">
              <a:spcBef>
                <a:spcPts val="1000"/>
              </a:spcBef>
              <a:buClr>
                <a:srgbClr val="8D2456"/>
              </a:buClr>
              <a:buSzPct val="125000"/>
              <a:buFont typeface="Wingdings"/>
              <a:buChar char="§"/>
            </a:pPr>
            <a:endParaRPr lang="en-GB">
              <a:latin typeface="Arial"/>
              <a:cs typeface="Arial"/>
            </a:endParaRPr>
          </a:p>
        </p:txBody>
      </p:sp>
      <p:sp>
        <p:nvSpPr>
          <p:cNvPr id="3" name="Rectangle 2">
            <a:extLst>
              <a:ext uri="{FF2B5EF4-FFF2-40B4-BE49-F238E27FC236}">
                <a16:creationId xmlns:a16="http://schemas.microsoft.com/office/drawing/2014/main" id="{57648438-A5E0-C4C5-5003-12B2795A324A}"/>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0DAF94CC-C181-5AED-4462-9BCA13C174CE}"/>
              </a:ext>
            </a:extLst>
          </p:cNvPr>
          <p:cNvSpPr>
            <a:spLocks noChangeAspect="1" noChangeArrowheads="1"/>
          </p:cNvSpPr>
          <p:nvPr/>
        </p:nvSpPr>
        <p:spPr bwMode="auto">
          <a:xfrm>
            <a:off x="5862" y="-480646"/>
            <a:ext cx="7957038" cy="66147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colorful rectangular sign with black text&#10;&#10;AI-generated content may be incorrect.">
            <a:extLst>
              <a:ext uri="{FF2B5EF4-FFF2-40B4-BE49-F238E27FC236}">
                <a16:creationId xmlns:a16="http://schemas.microsoft.com/office/drawing/2014/main" id="{1313CFCD-C072-9D1C-0A72-0004E78582B6}"/>
              </a:ext>
            </a:extLst>
          </p:cNvPr>
          <p:cNvPicPr>
            <a:picLocks noChangeAspect="1"/>
          </p:cNvPicPr>
          <p:nvPr/>
        </p:nvPicPr>
        <p:blipFill>
          <a:blip r:embed="rId3"/>
          <a:stretch>
            <a:fillRect/>
          </a:stretch>
        </p:blipFill>
        <p:spPr>
          <a:xfrm>
            <a:off x="99240" y="-4429"/>
            <a:ext cx="1133475" cy="838200"/>
          </a:xfrm>
          <a:prstGeom prst="rect">
            <a:avLst/>
          </a:prstGeom>
          <a:ln>
            <a:noFill/>
          </a:ln>
        </p:spPr>
      </p:pic>
      <p:pic>
        <p:nvPicPr>
          <p:cNvPr id="12" name="Picture 11" descr="Blue and white logo with text&#10;&#10;AI-generated content may be incorrect.">
            <a:extLst>
              <a:ext uri="{FF2B5EF4-FFF2-40B4-BE49-F238E27FC236}">
                <a16:creationId xmlns:a16="http://schemas.microsoft.com/office/drawing/2014/main" id="{81E77882-BD16-B974-BB5F-AABD3C84144C}"/>
              </a:ext>
            </a:extLst>
          </p:cNvPr>
          <p:cNvPicPr>
            <a:picLocks noChangeAspect="1"/>
          </p:cNvPicPr>
          <p:nvPr/>
        </p:nvPicPr>
        <p:blipFill>
          <a:blip r:embed="rId4"/>
          <a:stretch>
            <a:fillRect/>
          </a:stretch>
        </p:blipFill>
        <p:spPr>
          <a:xfrm>
            <a:off x="11017926" y="61130"/>
            <a:ext cx="971550" cy="714375"/>
          </a:xfrm>
          <a:prstGeom prst="rect">
            <a:avLst/>
          </a:prstGeom>
          <a:ln>
            <a:noFill/>
          </a:ln>
        </p:spPr>
      </p:pic>
      <p:pic>
        <p:nvPicPr>
          <p:cNvPr id="8" name="Picture 7" descr="A close up of a container of cigarettes&#10;&#10;AI-generated content may be incorrect.">
            <a:extLst>
              <a:ext uri="{FF2B5EF4-FFF2-40B4-BE49-F238E27FC236}">
                <a16:creationId xmlns:a16="http://schemas.microsoft.com/office/drawing/2014/main" id="{E69EEA7A-5E1B-44EE-EEFC-2371D745616D}"/>
              </a:ext>
            </a:extLst>
          </p:cNvPr>
          <p:cNvPicPr>
            <a:picLocks noChangeAspect="1"/>
          </p:cNvPicPr>
          <p:nvPr/>
        </p:nvPicPr>
        <p:blipFill>
          <a:blip r:embed="rId5"/>
          <a:stretch>
            <a:fillRect/>
          </a:stretch>
        </p:blipFill>
        <p:spPr>
          <a:xfrm>
            <a:off x="6446801" y="961177"/>
            <a:ext cx="5738498" cy="3308282"/>
          </a:xfrm>
          <a:prstGeom prst="rect">
            <a:avLst/>
          </a:prstGeom>
        </p:spPr>
      </p:pic>
      <p:sp>
        <p:nvSpPr>
          <p:cNvPr id="5" name="TextBox 4">
            <a:extLst>
              <a:ext uri="{FF2B5EF4-FFF2-40B4-BE49-F238E27FC236}">
                <a16:creationId xmlns:a16="http://schemas.microsoft.com/office/drawing/2014/main" id="{C66B6204-75EA-9437-6621-48095535F9EF}"/>
              </a:ext>
            </a:extLst>
          </p:cNvPr>
          <p:cNvSpPr txBox="1"/>
          <p:nvPr/>
        </p:nvSpPr>
        <p:spPr>
          <a:xfrm>
            <a:off x="1403585" y="134936"/>
            <a:ext cx="93848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solidFill>
                  <a:schemeClr val="bg1"/>
                </a:solidFill>
                <a:latin typeface="Segoe UI"/>
                <a:cs typeface="Arial"/>
              </a:rPr>
              <a:t>Nicotine pouches</a:t>
            </a:r>
            <a:r>
              <a:rPr lang="en-GB" sz="4000" b="1">
                <a:solidFill>
                  <a:schemeClr val="bg1"/>
                </a:solidFill>
                <a:latin typeface="Arial"/>
                <a:cs typeface="Arial"/>
              </a:rPr>
              <a:t> </a:t>
            </a:r>
            <a:endParaRPr lang="en-US" b="1">
              <a:solidFill>
                <a:schemeClr val="bg1"/>
              </a:solidFill>
            </a:endParaRPr>
          </a:p>
        </p:txBody>
      </p:sp>
      <p:pic>
        <p:nvPicPr>
          <p:cNvPr id="6" name="Picture 5" descr="A group of plates with food in them&#10;&#10;AI-generated content may be incorrect.">
            <a:extLst>
              <a:ext uri="{FF2B5EF4-FFF2-40B4-BE49-F238E27FC236}">
                <a16:creationId xmlns:a16="http://schemas.microsoft.com/office/drawing/2014/main" id="{C25E23CA-F8B5-5093-B89B-C5CCA4C31877}"/>
              </a:ext>
            </a:extLst>
          </p:cNvPr>
          <p:cNvPicPr>
            <a:picLocks noChangeAspect="1"/>
          </p:cNvPicPr>
          <p:nvPr/>
        </p:nvPicPr>
        <p:blipFill>
          <a:blip r:embed="rId6"/>
          <a:stretch>
            <a:fillRect/>
          </a:stretch>
        </p:blipFill>
        <p:spPr>
          <a:xfrm flipH="1">
            <a:off x="6453051" y="4005470"/>
            <a:ext cx="5732247" cy="3995706"/>
          </a:xfrm>
          <a:prstGeom prst="rect">
            <a:avLst/>
          </a:prstGeom>
        </p:spPr>
      </p:pic>
    </p:spTree>
    <p:extLst>
      <p:ext uri="{BB962C8B-B14F-4D97-AF65-F5344CB8AC3E}">
        <p14:creationId xmlns:p14="http://schemas.microsoft.com/office/powerpoint/2010/main" val="3783840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FED41-2AD9-B0FF-62F7-AC5966DA70B0}"/>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A9358B22-965E-383D-777C-0A510EEC8B44}"/>
              </a:ext>
            </a:extLst>
          </p:cNvPr>
          <p:cNvSpPr txBox="1">
            <a:spLocks/>
          </p:cNvSpPr>
          <p:nvPr/>
        </p:nvSpPr>
        <p:spPr>
          <a:xfrm>
            <a:off x="0" y="0"/>
            <a:ext cx="12192000" cy="1045029"/>
          </a:xfrm>
          <a:prstGeom prst="rect">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baseline="0">
                <a:solidFill>
                  <a:srgbClr val="FFFFFF"/>
                </a:solidFill>
                <a:latin typeface="Segoe UI"/>
              </a:rPr>
              <a:t>Nicotine pouches</a:t>
            </a:r>
            <a:r>
              <a:rPr lang="en-US" sz="2800" b="1" baseline="0">
                <a:solidFill>
                  <a:srgbClr val="FFFFFF"/>
                </a:solidFill>
                <a:latin typeface="Segoe UI"/>
              </a:rPr>
              <a:t> </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 name="Picture 2" descr="A close up of a person&amp;#39;s mouth&#10;&#10;AI-generated content may be incorrect.">
            <a:extLst>
              <a:ext uri="{FF2B5EF4-FFF2-40B4-BE49-F238E27FC236}">
                <a16:creationId xmlns:a16="http://schemas.microsoft.com/office/drawing/2014/main" id="{3618A752-A91D-5CFF-0824-67656956C16D}"/>
              </a:ext>
            </a:extLst>
          </p:cNvPr>
          <p:cNvPicPr>
            <a:picLocks noChangeAspect="1"/>
          </p:cNvPicPr>
          <p:nvPr/>
        </p:nvPicPr>
        <p:blipFill>
          <a:blip r:embed="rId3"/>
          <a:stretch>
            <a:fillRect/>
          </a:stretch>
        </p:blipFill>
        <p:spPr>
          <a:xfrm>
            <a:off x="0" y="1133592"/>
            <a:ext cx="5838303" cy="5605495"/>
          </a:xfrm>
          <a:prstGeom prst="rect">
            <a:avLst/>
          </a:prstGeom>
        </p:spPr>
      </p:pic>
      <p:sp>
        <p:nvSpPr>
          <p:cNvPr id="8" name="TextBox 7">
            <a:extLst>
              <a:ext uri="{FF2B5EF4-FFF2-40B4-BE49-F238E27FC236}">
                <a16:creationId xmlns:a16="http://schemas.microsoft.com/office/drawing/2014/main" id="{DE4B2A14-C324-4B53-9F08-208F54376802}"/>
              </a:ext>
            </a:extLst>
          </p:cNvPr>
          <p:cNvSpPr txBox="1"/>
          <p:nvPr/>
        </p:nvSpPr>
        <p:spPr>
          <a:xfrm>
            <a:off x="6096732" y="1133592"/>
            <a:ext cx="5584413" cy="4703852"/>
          </a:xfrm>
          <a:prstGeom prst="rect">
            <a:avLst/>
          </a:prstGeom>
          <a:noFill/>
        </p:spPr>
        <p:txBody>
          <a:bodyPr wrap="square" lIns="91440" tIns="45720" rIns="91440" bIns="45720" rtlCol="0" anchor="t">
            <a:spAutoFit/>
          </a:bodyPr>
          <a:lstStyle/>
          <a:p>
            <a:pPr>
              <a:spcBef>
                <a:spcPts val="1000"/>
              </a:spcBef>
            </a:pPr>
            <a:r>
              <a:rPr lang="en-GB" sz="2400" b="1" kern="100">
                <a:latin typeface="Segoe UI"/>
                <a:ea typeface="Aptos" panose="020B0004020202020204" pitchFamily="34" charset="0"/>
                <a:cs typeface="Times New Roman"/>
              </a:rPr>
              <a:t>Influencers and sports people using nicotine pouches:  </a:t>
            </a:r>
          </a:p>
          <a:p>
            <a:pPr>
              <a:spcBef>
                <a:spcPts val="1000"/>
              </a:spcBef>
            </a:pPr>
            <a:r>
              <a:rPr lang="en-GB" sz="2400" b="1" kern="100">
                <a:latin typeface="Segoe UI"/>
                <a:ea typeface="Aptos" panose="020B0004020202020204" pitchFamily="34" charset="0"/>
                <a:cs typeface="Times New Roman"/>
              </a:rPr>
              <a:t>What do you think? </a:t>
            </a:r>
          </a:p>
          <a:p>
            <a:pPr>
              <a:spcBef>
                <a:spcPts val="1000"/>
              </a:spcBef>
            </a:pPr>
            <a:endParaRPr lang="en-US">
              <a:latin typeface="Segoe UI"/>
              <a:cs typeface="Segoe UI"/>
            </a:endParaRPr>
          </a:p>
          <a:p>
            <a:pPr marL="685800" indent="-342900">
              <a:spcBef>
                <a:spcPts val="1000"/>
              </a:spcBef>
              <a:buFont typeface="Wingdings" panose="05000000000000000000" pitchFamily="2" charset="2"/>
              <a:buChar char="§"/>
            </a:pPr>
            <a:r>
              <a:rPr lang="en-GB" sz="2400" kern="100">
                <a:latin typeface="Segoe UI"/>
                <a:ea typeface="Aptos" panose="020B0004020202020204" pitchFamily="34" charset="0"/>
                <a:cs typeface="Times New Roman"/>
              </a:rPr>
              <a:t>Why might over half now want to stop? </a:t>
            </a:r>
            <a:endParaRPr lang="en-GB" sz="2400" kern="100">
              <a:latin typeface="Segoe UI"/>
              <a:ea typeface="Aptos" panose="020B0004020202020204" pitchFamily="34" charset="0"/>
              <a:cs typeface="Times New Roman" panose="02020603050405020304" pitchFamily="18" charset="0"/>
            </a:endParaRPr>
          </a:p>
          <a:p>
            <a:pPr marL="685800" indent="-342900">
              <a:spcBef>
                <a:spcPts val="1000"/>
              </a:spcBef>
              <a:buFont typeface="Wingdings" panose="05000000000000000000" pitchFamily="2" charset="2"/>
              <a:buChar char="§"/>
            </a:pPr>
            <a:r>
              <a:rPr lang="en-GB" sz="2400" kern="100">
                <a:latin typeface="Segoe UI"/>
                <a:ea typeface="Aptos" panose="020B0004020202020204" pitchFamily="34" charset="0"/>
                <a:cs typeface="Times New Roman"/>
              </a:rPr>
              <a:t>What do you feel about the role of </a:t>
            </a:r>
            <a:r>
              <a:rPr lang="en-GB" sz="2400" kern="100">
                <a:effectLst/>
                <a:latin typeface="Segoe UI"/>
                <a:ea typeface="Aptos" panose="020B0004020202020204" pitchFamily="34" charset="0"/>
                <a:cs typeface="Times New Roman"/>
              </a:rPr>
              <a:t>influencers promoting </a:t>
            </a:r>
            <a:r>
              <a:rPr lang="en-GB" sz="2400" kern="100">
                <a:latin typeface="Segoe UI"/>
                <a:ea typeface="Aptos" panose="020B0004020202020204" pitchFamily="34" charset="0"/>
                <a:cs typeface="Times New Roman"/>
              </a:rPr>
              <a:t>nicotine products?</a:t>
            </a:r>
          </a:p>
          <a:p>
            <a:pPr marL="685800" indent="-342900">
              <a:spcBef>
                <a:spcPts val="1000"/>
              </a:spcBef>
              <a:buFont typeface="Wingdings" panose="05000000000000000000" pitchFamily="2" charset="2"/>
              <a:buChar char="§"/>
            </a:pPr>
            <a:r>
              <a:rPr lang="en-GB" sz="2400" kern="100">
                <a:effectLst/>
                <a:latin typeface="Segoe UI"/>
                <a:ea typeface="Aptos" panose="020B0004020202020204" pitchFamily="34" charset="0"/>
                <a:cs typeface="Times New Roman"/>
              </a:rPr>
              <a:t>What do you feel </a:t>
            </a:r>
            <a:r>
              <a:rPr lang="en-GB" sz="2400" kern="100">
                <a:latin typeface="Segoe UI"/>
                <a:ea typeface="Aptos" panose="020B0004020202020204" pitchFamily="34" charset="0"/>
                <a:cs typeface="Times New Roman"/>
              </a:rPr>
              <a:t>is important about the sale of these products? </a:t>
            </a:r>
            <a:endParaRPr lang="en-GB" sz="2400" kern="100">
              <a:effectLst/>
              <a:latin typeface="Segoe UI"/>
              <a:ea typeface="Aptos" panose="020B0004020202020204" pitchFamily="34" charset="0"/>
              <a:cs typeface="Times New Roman"/>
            </a:endParaRPr>
          </a:p>
        </p:txBody>
      </p:sp>
      <p:pic>
        <p:nvPicPr>
          <p:cNvPr id="9" name="Picture 8" descr="A colorful rectangular sign with black text&#10;&#10;AI-generated content may be incorrect.">
            <a:extLst>
              <a:ext uri="{FF2B5EF4-FFF2-40B4-BE49-F238E27FC236}">
                <a16:creationId xmlns:a16="http://schemas.microsoft.com/office/drawing/2014/main" id="{6CDE47C7-96BD-5E89-3792-E221FBC28C4A}"/>
              </a:ext>
            </a:extLst>
          </p:cNvPr>
          <p:cNvPicPr>
            <a:picLocks noChangeAspect="1"/>
          </p:cNvPicPr>
          <p:nvPr/>
        </p:nvPicPr>
        <p:blipFill>
          <a:blip r:embed="rId4"/>
          <a:stretch>
            <a:fillRect/>
          </a:stretch>
        </p:blipFill>
        <p:spPr>
          <a:xfrm>
            <a:off x="265495" y="134116"/>
            <a:ext cx="1133475" cy="838200"/>
          </a:xfrm>
          <a:prstGeom prst="rect">
            <a:avLst/>
          </a:prstGeom>
          <a:ln>
            <a:noFill/>
          </a:ln>
        </p:spPr>
      </p:pic>
      <p:pic>
        <p:nvPicPr>
          <p:cNvPr id="11" name="Picture 10" descr="Blue and white logo with text&#10;&#10;AI-generated content may be incorrect.">
            <a:extLst>
              <a:ext uri="{FF2B5EF4-FFF2-40B4-BE49-F238E27FC236}">
                <a16:creationId xmlns:a16="http://schemas.microsoft.com/office/drawing/2014/main" id="{23F553D5-D7E1-2EA3-AB3E-9BDE800FADEB}"/>
              </a:ext>
            </a:extLst>
          </p:cNvPr>
          <p:cNvPicPr>
            <a:picLocks noChangeAspect="1"/>
          </p:cNvPicPr>
          <p:nvPr/>
        </p:nvPicPr>
        <p:blipFill>
          <a:blip r:embed="rId5"/>
          <a:stretch>
            <a:fillRect/>
          </a:stretch>
        </p:blipFill>
        <p:spPr>
          <a:xfrm>
            <a:off x="10962508" y="255094"/>
            <a:ext cx="971550" cy="714375"/>
          </a:xfrm>
          <a:prstGeom prst="rect">
            <a:avLst/>
          </a:prstGeom>
          <a:ln>
            <a:noFill/>
          </a:ln>
        </p:spPr>
      </p:pic>
    </p:spTree>
    <p:extLst>
      <p:ext uri="{BB962C8B-B14F-4D97-AF65-F5344CB8AC3E}">
        <p14:creationId xmlns:p14="http://schemas.microsoft.com/office/powerpoint/2010/main" val="4181268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1106B1-60E7-F683-2002-086CBA20E45E}"/>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F251330C-F41A-1A18-CF61-14F3B3C35C9A}"/>
              </a:ext>
            </a:extLst>
          </p:cNvPr>
          <p:cNvSpPr txBox="1">
            <a:spLocks/>
          </p:cNvSpPr>
          <p:nvPr/>
        </p:nvSpPr>
        <p:spPr>
          <a:xfrm>
            <a:off x="6587858" y="3229"/>
            <a:ext cx="5602556" cy="685537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spcAft>
                <a:spcPts val="600"/>
              </a:spcAft>
            </a:pPr>
            <a:r>
              <a:rPr lang="en-US" sz="3200" b="1">
                <a:solidFill>
                  <a:schemeClr val="bg1"/>
                </a:solidFill>
                <a:effectLst>
                  <a:outerShdw blurRad="50800" dist="38100" dir="2700000" algn="tl" rotWithShape="0">
                    <a:prstClr val="black">
                      <a:alpha val="40000"/>
                    </a:prstClr>
                  </a:outerShdw>
                </a:effectLst>
                <a:latin typeface="+mj-lt"/>
                <a:ea typeface="+mj-ea"/>
                <a:cs typeface="+mj-cs"/>
              </a:rPr>
              <a:t>  </a:t>
            </a:r>
            <a:r>
              <a:rPr lang="en-US" sz="3200" b="1">
                <a:solidFill>
                  <a:schemeClr val="tx1"/>
                </a:solidFill>
                <a:effectLst>
                  <a:outerShdw blurRad="50800" dist="38100" dir="2700000" algn="tl" rotWithShape="0">
                    <a:prstClr val="black">
                      <a:alpha val="40000"/>
                    </a:prstClr>
                  </a:outerShdw>
                </a:effectLst>
                <a:latin typeface="+mj-lt"/>
                <a:ea typeface="+mj-ea"/>
                <a:cs typeface="+mj-cs"/>
              </a:rPr>
              <a:t>	</a:t>
            </a:r>
            <a:endParaRPr lang="en-US">
              <a:solidFill>
                <a:schemeClr val="tx1"/>
              </a:solidFill>
              <a:ea typeface="+mj-ea"/>
              <a:cs typeface="+mj-cs"/>
            </a:endParaRPr>
          </a:p>
        </p:txBody>
      </p:sp>
      <p:pic>
        <p:nvPicPr>
          <p:cNvPr id="3" name="Picture 2" descr="A heart with a couple of lungs&#10;&#10;AI-generated content may be incorrect.">
            <a:extLst>
              <a:ext uri="{FF2B5EF4-FFF2-40B4-BE49-F238E27FC236}">
                <a16:creationId xmlns:a16="http://schemas.microsoft.com/office/drawing/2014/main" id="{191AE9A7-85CB-9EB3-B56B-FFF06207678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7930" y="2017785"/>
            <a:ext cx="2780116" cy="3902820"/>
          </a:xfrm>
          <a:prstGeom prst="rect">
            <a:avLst/>
          </a:prstGeom>
          <a:ln>
            <a:solidFill>
              <a:schemeClr val="tx1"/>
            </a:solidFill>
          </a:ln>
        </p:spPr>
      </p:pic>
      <p:pic>
        <p:nvPicPr>
          <p:cNvPr id="7" name="Picture 6">
            <a:extLst>
              <a:ext uri="{FF2B5EF4-FFF2-40B4-BE49-F238E27FC236}">
                <a16:creationId xmlns:a16="http://schemas.microsoft.com/office/drawing/2014/main" id="{90925035-3520-5C69-403B-B8DBD6BAFCC4}"/>
              </a:ext>
            </a:extLst>
          </p:cNvPr>
          <p:cNvPicPr>
            <a:picLocks noChangeAspect="1"/>
          </p:cNvPicPr>
          <p:nvPr/>
        </p:nvPicPr>
        <p:blipFill>
          <a:blip r:embed="rId4" cstate="hqprint">
            <a:extLst>
              <a:ext uri="{28A0092B-C50C-407E-A947-70E740481C1C}">
                <a14:useLocalDpi xmlns:a14="http://schemas.microsoft.com/office/drawing/2010/main"/>
              </a:ext>
            </a:extLst>
          </a:blip>
          <a:srcRect l="9499" t="6877" r="8311" b="-49"/>
          <a:stretch/>
        </p:blipFill>
        <p:spPr>
          <a:xfrm>
            <a:off x="3148124" y="935624"/>
            <a:ext cx="3081455" cy="4985668"/>
          </a:xfrm>
          <a:prstGeom prst="rect">
            <a:avLst/>
          </a:prstGeom>
          <a:ln>
            <a:solidFill>
              <a:schemeClr val="tx1"/>
            </a:solidFill>
          </a:ln>
        </p:spPr>
      </p:pic>
      <p:sp>
        <p:nvSpPr>
          <p:cNvPr id="10" name="TextBox 9">
            <a:extLst>
              <a:ext uri="{FF2B5EF4-FFF2-40B4-BE49-F238E27FC236}">
                <a16:creationId xmlns:a16="http://schemas.microsoft.com/office/drawing/2014/main" id="{B4CB5FB2-6F8E-F68D-6CEB-79B6F13AF3B0}"/>
              </a:ext>
            </a:extLst>
          </p:cNvPr>
          <p:cNvSpPr txBox="1"/>
          <p:nvPr/>
        </p:nvSpPr>
        <p:spPr>
          <a:xfrm>
            <a:off x="6738658" y="934978"/>
            <a:ext cx="4963327" cy="4912732"/>
          </a:xfrm>
          <a:prstGeom prst="rect">
            <a:avLst/>
          </a:prstGeom>
        </p:spPr>
        <p:txBody>
          <a:bodyPr vert="horz" lIns="91440" tIns="45720" rIns="91440" bIns="45720" rtlCol="0" anchor="t">
            <a:noAutofit/>
          </a:bodyPr>
          <a:lstStyle/>
          <a:p>
            <a:pPr>
              <a:spcBef>
                <a:spcPts val="1000"/>
              </a:spcBef>
            </a:pPr>
            <a:r>
              <a:rPr lang="en-US" sz="2000" b="1">
                <a:solidFill>
                  <a:schemeClr val="bg1"/>
                </a:solidFill>
                <a:latin typeface="Segoe UI"/>
                <a:cs typeface="Segoe UI"/>
              </a:rPr>
              <a:t>In groups:</a:t>
            </a:r>
            <a:endParaRPr lang="en-US" sz="2000">
              <a:solidFill>
                <a:schemeClr val="bg1"/>
              </a:solidFill>
              <a:latin typeface="Segoe UI"/>
              <a:cs typeface="Segoe UI"/>
            </a:endParaRPr>
          </a:p>
          <a:p>
            <a:pPr marL="342900">
              <a:spcBef>
                <a:spcPts val="1000"/>
              </a:spcBef>
            </a:pPr>
            <a:r>
              <a:rPr lang="en-US" sz="2000">
                <a:solidFill>
                  <a:schemeClr val="bg1"/>
                </a:solidFill>
                <a:latin typeface="Segoe UI"/>
                <a:cs typeface="Segoe UI"/>
              </a:rPr>
              <a:t>Think about how you can make a positive impact around vaping and young people in your local area. </a:t>
            </a:r>
          </a:p>
          <a:p>
            <a:pPr>
              <a:spcBef>
                <a:spcPts val="1000"/>
              </a:spcBef>
            </a:pPr>
            <a:r>
              <a:rPr lang="en-US" sz="2000" b="1">
                <a:solidFill>
                  <a:schemeClr val="bg1"/>
                </a:solidFill>
                <a:latin typeface="Segoe UI"/>
                <a:cs typeface="Segoe UI"/>
              </a:rPr>
              <a:t>You could:</a:t>
            </a:r>
          </a:p>
          <a:p>
            <a:pPr marL="342900">
              <a:spcBef>
                <a:spcPts val="1000"/>
              </a:spcBef>
            </a:pPr>
            <a:r>
              <a:rPr lang="en-US" sz="2000">
                <a:solidFill>
                  <a:schemeClr val="bg1"/>
                </a:solidFill>
                <a:latin typeface="Segoe UI"/>
                <a:cs typeface="Segoe UI"/>
              </a:rPr>
              <a:t>Produce a poster or short presentation for a local primary school about the health harms of vaping</a:t>
            </a:r>
          </a:p>
          <a:p>
            <a:pPr>
              <a:spcBef>
                <a:spcPts val="1000"/>
              </a:spcBef>
            </a:pPr>
            <a:r>
              <a:rPr lang="en-US" sz="2000" b="1">
                <a:solidFill>
                  <a:schemeClr val="bg1"/>
                </a:solidFill>
                <a:latin typeface="Segoe UI"/>
                <a:cs typeface="Segoe UI"/>
              </a:rPr>
              <a:t>OR</a:t>
            </a:r>
          </a:p>
          <a:p>
            <a:pPr marL="342900">
              <a:spcBef>
                <a:spcPts val="1000"/>
              </a:spcBef>
            </a:pPr>
            <a:r>
              <a:rPr lang="en-US" sz="2000">
                <a:solidFill>
                  <a:schemeClr val="bg1"/>
                </a:solidFill>
                <a:latin typeface="Segoe UI"/>
                <a:cs typeface="Segoe UI"/>
              </a:rPr>
              <a:t>Produce a poster or short presentation raising awareness about the environmental issues</a:t>
            </a:r>
          </a:p>
          <a:p>
            <a:pPr>
              <a:spcBef>
                <a:spcPts val="1000"/>
              </a:spcBef>
            </a:pPr>
            <a:r>
              <a:rPr lang="en-US" sz="2000" b="1">
                <a:solidFill>
                  <a:schemeClr val="bg1"/>
                </a:solidFill>
                <a:latin typeface="Segoe UI"/>
                <a:cs typeface="Segoe UI"/>
              </a:rPr>
              <a:t>OR</a:t>
            </a:r>
          </a:p>
          <a:p>
            <a:pPr marL="342900">
              <a:spcBef>
                <a:spcPts val="1000"/>
              </a:spcBef>
            </a:pPr>
            <a:r>
              <a:rPr lang="en-US" sz="2000">
                <a:solidFill>
                  <a:schemeClr val="bg1"/>
                </a:solidFill>
                <a:latin typeface="Segoe UI"/>
                <a:cs typeface="Segoe UI"/>
              </a:rPr>
              <a:t>Write a letter to your MSP to influence laws  or policies on vaping  in Scotland.</a:t>
            </a:r>
            <a:r>
              <a:rPr lang="en-US" sz="2000">
                <a:latin typeface="Segoe UI"/>
                <a:cs typeface="Segoe UI"/>
              </a:rPr>
              <a:t> </a:t>
            </a:r>
          </a:p>
          <a:p>
            <a:pPr indent="-228600">
              <a:lnSpc>
                <a:spcPct val="90000"/>
              </a:lnSpc>
              <a:spcAft>
                <a:spcPts val="600"/>
              </a:spcAft>
              <a:buFont typeface="Arial" panose="020B0604020202020204" pitchFamily="34" charset="0"/>
              <a:buChar char="•"/>
            </a:pPr>
            <a:endParaRPr lang="en-US" sz="2400">
              <a:latin typeface="Segoe UI"/>
              <a:cs typeface="Segoe UI"/>
            </a:endParaRPr>
          </a:p>
          <a:p>
            <a:pPr marL="285750" indent="-228600">
              <a:lnSpc>
                <a:spcPct val="90000"/>
              </a:lnSpc>
              <a:spcAft>
                <a:spcPts val="600"/>
              </a:spcAft>
              <a:buFont typeface="Arial" panose="020B0604020202020204" pitchFamily="34" charset="0"/>
              <a:buChar char="•"/>
            </a:pPr>
            <a:endParaRPr lang="en-US" sz="2400">
              <a:latin typeface="Segoe UI"/>
              <a:cs typeface="Segoe UI"/>
            </a:endParaRPr>
          </a:p>
          <a:p>
            <a:pPr indent="-228600">
              <a:lnSpc>
                <a:spcPct val="90000"/>
              </a:lnSpc>
              <a:spcAft>
                <a:spcPts val="600"/>
              </a:spcAft>
              <a:buFont typeface="Arial" panose="020B0604020202020204" pitchFamily="34" charset="0"/>
              <a:buChar char="•"/>
            </a:pPr>
            <a:endParaRPr lang="en-US" sz="2400" b="1">
              <a:latin typeface="Segoe UI"/>
              <a:cs typeface="Segoe UI"/>
            </a:endParaRPr>
          </a:p>
        </p:txBody>
      </p:sp>
      <p:grpSp>
        <p:nvGrpSpPr>
          <p:cNvPr id="15" name="Group 14">
            <a:extLst>
              <a:ext uri="{FF2B5EF4-FFF2-40B4-BE49-F238E27FC236}">
                <a16:creationId xmlns:a16="http://schemas.microsoft.com/office/drawing/2014/main" id="{12B241C5-7E45-AD52-638D-31E8FD2BC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16" name="Rectangle 15">
              <a:extLst>
                <a:ext uri="{FF2B5EF4-FFF2-40B4-BE49-F238E27FC236}">
                  <a16:creationId xmlns:a16="http://schemas.microsoft.com/office/drawing/2014/main" id="{49503B28-6749-2F02-0050-2CC7D03CF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3DEE37-9CE7-622C-B750-66998EDC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colorful rectangular sign with black text&#10;&#10;AI-generated content may be incorrect.">
            <a:extLst>
              <a:ext uri="{FF2B5EF4-FFF2-40B4-BE49-F238E27FC236}">
                <a16:creationId xmlns:a16="http://schemas.microsoft.com/office/drawing/2014/main" id="{F6B9B806-E0FB-F7BC-C03A-0C82DF026284}"/>
              </a:ext>
            </a:extLst>
          </p:cNvPr>
          <p:cNvPicPr>
            <a:picLocks noChangeAspect="1"/>
          </p:cNvPicPr>
          <p:nvPr/>
        </p:nvPicPr>
        <p:blipFill>
          <a:blip r:embed="rId5"/>
          <a:stretch>
            <a:fillRect/>
          </a:stretch>
        </p:blipFill>
        <p:spPr>
          <a:xfrm>
            <a:off x="265495" y="134116"/>
            <a:ext cx="1133475" cy="838200"/>
          </a:xfrm>
          <a:prstGeom prst="rect">
            <a:avLst/>
          </a:prstGeom>
          <a:ln>
            <a:noFill/>
          </a:ln>
        </p:spPr>
      </p:pic>
      <p:pic>
        <p:nvPicPr>
          <p:cNvPr id="11" name="Picture 10" descr="Blue and white logo with text&#10;&#10;AI-generated content may be incorrect.">
            <a:extLst>
              <a:ext uri="{FF2B5EF4-FFF2-40B4-BE49-F238E27FC236}">
                <a16:creationId xmlns:a16="http://schemas.microsoft.com/office/drawing/2014/main" id="{55900896-0B4E-9229-B68A-8354812F1C4B}"/>
              </a:ext>
            </a:extLst>
          </p:cNvPr>
          <p:cNvPicPr>
            <a:picLocks noChangeAspect="1"/>
          </p:cNvPicPr>
          <p:nvPr/>
        </p:nvPicPr>
        <p:blipFill>
          <a:blip r:embed="rId6"/>
          <a:stretch>
            <a:fillRect/>
          </a:stretch>
        </p:blipFill>
        <p:spPr>
          <a:xfrm>
            <a:off x="10962508" y="255094"/>
            <a:ext cx="971550" cy="714375"/>
          </a:xfrm>
          <a:prstGeom prst="rect">
            <a:avLst/>
          </a:prstGeom>
          <a:ln>
            <a:noFill/>
          </a:ln>
        </p:spPr>
      </p:pic>
      <p:sp>
        <p:nvSpPr>
          <p:cNvPr id="12" name="TextBox 11">
            <a:extLst>
              <a:ext uri="{FF2B5EF4-FFF2-40B4-BE49-F238E27FC236}">
                <a16:creationId xmlns:a16="http://schemas.microsoft.com/office/drawing/2014/main" id="{F17D3176-498B-746B-2770-441917FA79D6}"/>
              </a:ext>
            </a:extLst>
          </p:cNvPr>
          <p:cNvSpPr txBox="1"/>
          <p:nvPr/>
        </p:nvSpPr>
        <p:spPr>
          <a:xfrm>
            <a:off x="7333012" y="232557"/>
            <a:ext cx="35230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Segoe UI"/>
                <a:cs typeface="Segoe UI"/>
              </a:rPr>
              <a:t>Plan a campaign</a:t>
            </a:r>
          </a:p>
        </p:txBody>
      </p:sp>
    </p:spTree>
    <p:extLst>
      <p:ext uri="{BB962C8B-B14F-4D97-AF65-F5344CB8AC3E}">
        <p14:creationId xmlns:p14="http://schemas.microsoft.com/office/powerpoint/2010/main" val="565504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3938B-2CBE-8301-FB5D-64629CC79697}"/>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6F32753-9FA5-51CF-1520-C9DEF5EC8788}"/>
              </a:ext>
            </a:extLst>
          </p:cNvPr>
          <p:cNvSpPr txBox="1">
            <a:spLocks/>
          </p:cNvSpPr>
          <p:nvPr/>
        </p:nvSpPr>
        <p:spPr>
          <a:xfrm>
            <a:off x="0" y="0"/>
            <a:ext cx="12192000" cy="113294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How to support someone around vaping</a:t>
            </a:r>
          </a:p>
        </p:txBody>
      </p:sp>
      <p:sp>
        <p:nvSpPr>
          <p:cNvPr id="3" name="TextBox 2">
            <a:extLst>
              <a:ext uri="{FF2B5EF4-FFF2-40B4-BE49-F238E27FC236}">
                <a16:creationId xmlns:a16="http://schemas.microsoft.com/office/drawing/2014/main" id="{64679E73-5197-7CAC-6E8A-7DE883C9F0B8}"/>
              </a:ext>
            </a:extLst>
          </p:cNvPr>
          <p:cNvSpPr txBox="1"/>
          <p:nvPr/>
        </p:nvSpPr>
        <p:spPr>
          <a:xfrm>
            <a:off x="832209" y="1135350"/>
            <a:ext cx="4286658" cy="4915256"/>
          </a:xfrm>
          <a:prstGeom prst="rect">
            <a:avLst/>
          </a:prstGeom>
          <a:noFill/>
        </p:spPr>
        <p:txBody>
          <a:bodyPr wrap="square" lIns="91440" tIns="45720" rIns="91440" bIns="45720" anchor="t">
            <a:spAutoFit/>
          </a:bodyPr>
          <a:lstStyle/>
          <a:p>
            <a:pPr>
              <a:lnSpc>
                <a:spcPct val="150000"/>
              </a:lnSpc>
            </a:pPr>
            <a:r>
              <a:rPr lang="en-US" sz="2400" b="1">
                <a:latin typeface="Segoe UI"/>
                <a:cs typeface="Segoe UI"/>
              </a:rPr>
              <a:t>In groups</a:t>
            </a:r>
          </a:p>
          <a:p>
            <a:pPr marL="342900" indent="-342900">
              <a:spcBef>
                <a:spcPts val="1000"/>
              </a:spcBef>
              <a:buFont typeface="Wingdings" panose="05000000000000000000" pitchFamily="2" charset="2"/>
              <a:buChar char="§"/>
            </a:pPr>
            <a:r>
              <a:rPr lang="en-US" sz="2400">
                <a:latin typeface="Segoe UI"/>
                <a:cs typeface="Segoe UI"/>
              </a:rPr>
              <a:t>Research what information is available on vaping in </a:t>
            </a:r>
            <a:r>
              <a:rPr lang="en-US" sz="2400" b="1">
                <a:latin typeface="Segoe UI"/>
                <a:cs typeface="Segoe UI"/>
              </a:rPr>
              <a:t>your</a:t>
            </a:r>
            <a:r>
              <a:rPr lang="en-US" sz="2400">
                <a:latin typeface="Segoe UI"/>
                <a:cs typeface="Segoe UI"/>
              </a:rPr>
              <a:t> local </a:t>
            </a:r>
            <a:r>
              <a:rPr lang="en-US" sz="2400" b="1">
                <a:latin typeface="Segoe UI"/>
                <a:cs typeface="Segoe UI"/>
              </a:rPr>
              <a:t>area</a:t>
            </a:r>
            <a:r>
              <a:rPr lang="en-US" sz="2400">
                <a:latin typeface="Segoe UI"/>
                <a:cs typeface="Segoe UI"/>
              </a:rPr>
              <a:t>.  These websites can help.</a:t>
            </a:r>
          </a:p>
          <a:p>
            <a:pPr marL="342900" indent="-342900">
              <a:spcBef>
                <a:spcPts val="1000"/>
              </a:spcBef>
              <a:buFont typeface="Wingdings" panose="05000000000000000000" pitchFamily="2" charset="2"/>
              <a:buChar char="§"/>
            </a:pPr>
            <a:endParaRPr lang="en-US" sz="2400">
              <a:latin typeface="Segoe UI" panose="020B0502040204020203" pitchFamily="34" charset="0"/>
              <a:cs typeface="Segoe UI" panose="020B0502040204020203" pitchFamily="34" charset="0"/>
            </a:endParaRPr>
          </a:p>
          <a:p>
            <a:pPr marL="342900" indent="-342900">
              <a:spcBef>
                <a:spcPts val="1000"/>
              </a:spcBef>
              <a:buFont typeface="Wingdings" panose="05000000000000000000" pitchFamily="2" charset="2"/>
              <a:buChar char="§"/>
            </a:pPr>
            <a:r>
              <a:rPr lang="en-US" sz="2400">
                <a:latin typeface="Segoe UI"/>
                <a:cs typeface="Segoe UI"/>
              </a:rPr>
              <a:t>Create a leaflet signposting young people to information around vaping.  </a:t>
            </a:r>
          </a:p>
          <a:p>
            <a:pPr>
              <a:lnSpc>
                <a:spcPct val="150000"/>
              </a:lnSpc>
            </a:pPr>
            <a:endParaRPr lang="en-US" sz="2400">
              <a:latin typeface="Segoe UI" panose="020B0502040204020203" pitchFamily="34" charset="0"/>
              <a:cs typeface="Segoe UI" panose="020B0502040204020203" pitchFamily="34" charset="0"/>
            </a:endParaRPr>
          </a:p>
          <a:p>
            <a:pPr>
              <a:lnSpc>
                <a:spcPct val="150000"/>
              </a:lnSpc>
            </a:pPr>
            <a:endParaRPr lang="en-US"/>
          </a:p>
        </p:txBody>
      </p:sp>
      <p:pic>
        <p:nvPicPr>
          <p:cNvPr id="6" name="Picture 3" descr="A qr code with black dots&#10;&#10;Description automatically generated">
            <a:hlinkClick r:id="rId3"/>
            <a:extLst>
              <a:ext uri="{FF2B5EF4-FFF2-40B4-BE49-F238E27FC236}">
                <a16:creationId xmlns:a16="http://schemas.microsoft.com/office/drawing/2014/main" id="{B88F2A89-BF42-D95C-D854-D4919F7332BD}"/>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043246" y="1881430"/>
            <a:ext cx="1926770" cy="20227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A qr code with dots&#10;&#10;Description automatically generated">
            <a:hlinkClick r:id="rId5"/>
            <a:extLst>
              <a:ext uri="{FF2B5EF4-FFF2-40B4-BE49-F238E27FC236}">
                <a16:creationId xmlns:a16="http://schemas.microsoft.com/office/drawing/2014/main" id="{6D1B15AE-337D-3979-7313-250E28439F32}"/>
              </a:ext>
            </a:extLst>
          </p:cNvPr>
          <p:cNvPicPr>
            <a:picLocks noChangeAspect="1"/>
          </p:cNvPicPr>
          <p:nvPr/>
        </p:nvPicPr>
        <p:blipFill>
          <a:blip r:embed="rId6"/>
          <a:stretch>
            <a:fillRect/>
          </a:stretch>
        </p:blipFill>
        <p:spPr>
          <a:xfrm>
            <a:off x="5601629" y="1909217"/>
            <a:ext cx="1926770" cy="2042089"/>
          </a:xfrm>
          <a:prstGeom prst="rect">
            <a:avLst/>
          </a:prstGeom>
          <a:ln>
            <a:solidFill>
              <a:schemeClr val="bg1"/>
            </a:solidFill>
          </a:ln>
        </p:spPr>
      </p:pic>
      <p:sp>
        <p:nvSpPr>
          <p:cNvPr id="8" name="TextBox 7">
            <a:extLst>
              <a:ext uri="{FF2B5EF4-FFF2-40B4-BE49-F238E27FC236}">
                <a16:creationId xmlns:a16="http://schemas.microsoft.com/office/drawing/2014/main" id="{17EC6B7B-6BEE-CE7E-DAD0-BB0FC5B248FF}"/>
              </a:ext>
            </a:extLst>
          </p:cNvPr>
          <p:cNvSpPr txBox="1"/>
          <p:nvPr/>
        </p:nvSpPr>
        <p:spPr>
          <a:xfrm>
            <a:off x="5541756" y="1539385"/>
            <a:ext cx="1926771" cy="369332"/>
          </a:xfrm>
          <a:prstGeom prst="rect">
            <a:avLst/>
          </a:prstGeom>
          <a:noFill/>
        </p:spPr>
        <p:txBody>
          <a:bodyPr wrap="square" rtlCol="0">
            <a:spAutoFit/>
          </a:bodyPr>
          <a:lstStyle/>
          <a:p>
            <a:pPr algn="ctr"/>
            <a:r>
              <a:rPr lang="en-GB" err="1">
                <a:latin typeface="Segoe UI" panose="020B0502040204020203" pitchFamily="34" charset="0"/>
                <a:cs typeface="Segoe UI" panose="020B0502040204020203" pitchFamily="34" charset="0"/>
              </a:rPr>
              <a:t>Childline.org.uk</a:t>
            </a:r>
            <a:endParaRPr lang="en-GB">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DC3D1BC1-B3CE-5671-6A36-6CB62A1BFBCC}"/>
              </a:ext>
            </a:extLst>
          </p:cNvPr>
          <p:cNvSpPr txBox="1"/>
          <p:nvPr/>
        </p:nvSpPr>
        <p:spPr>
          <a:xfrm>
            <a:off x="5489281" y="4169800"/>
            <a:ext cx="2151466" cy="369332"/>
          </a:xfrm>
          <a:prstGeom prst="rect">
            <a:avLst/>
          </a:prstGeom>
          <a:noFill/>
        </p:spPr>
        <p:txBody>
          <a:bodyPr wrap="square" rtlCol="0">
            <a:spAutoFit/>
          </a:bodyPr>
          <a:lstStyle/>
          <a:p>
            <a:pPr algn="ctr"/>
            <a:r>
              <a:rPr lang="en-GB">
                <a:latin typeface="Segoe UI" panose="020B0502040204020203" pitchFamily="34" charset="0"/>
                <a:cs typeface="Segoe UI" panose="020B0502040204020203" pitchFamily="34" charset="0"/>
              </a:rPr>
              <a:t>Breathing Space</a:t>
            </a:r>
          </a:p>
        </p:txBody>
      </p:sp>
      <p:pic>
        <p:nvPicPr>
          <p:cNvPr id="11" name="Picture 10">
            <a:hlinkClick r:id="rId7"/>
            <a:extLst>
              <a:ext uri="{FF2B5EF4-FFF2-40B4-BE49-F238E27FC236}">
                <a16:creationId xmlns:a16="http://schemas.microsoft.com/office/drawing/2014/main" id="{556DE066-9C6F-208F-95EB-D7CED2C9C437}"/>
              </a:ext>
            </a:extLst>
          </p:cNvPr>
          <p:cNvPicPr>
            <a:picLocks noChangeAspect="1"/>
          </p:cNvPicPr>
          <p:nvPr/>
        </p:nvPicPr>
        <p:blipFill>
          <a:blip r:embed="rId8"/>
          <a:stretch>
            <a:fillRect/>
          </a:stretch>
        </p:blipFill>
        <p:spPr>
          <a:xfrm>
            <a:off x="5601629" y="4716169"/>
            <a:ext cx="1926771" cy="1926771"/>
          </a:xfrm>
          <a:prstGeom prst="rect">
            <a:avLst/>
          </a:prstGeom>
          <a:ln>
            <a:solidFill>
              <a:schemeClr val="bg1"/>
            </a:solidFill>
          </a:ln>
        </p:spPr>
      </p:pic>
      <p:pic>
        <p:nvPicPr>
          <p:cNvPr id="12" name="Picture 11">
            <a:hlinkClick r:id="rId9"/>
            <a:extLst>
              <a:ext uri="{FF2B5EF4-FFF2-40B4-BE49-F238E27FC236}">
                <a16:creationId xmlns:a16="http://schemas.microsoft.com/office/drawing/2014/main" id="{EF7268F9-2EC5-077F-C64F-3AE8A5FFFE9B}"/>
              </a:ext>
            </a:extLst>
          </p:cNvPr>
          <p:cNvPicPr>
            <a:picLocks noChangeAspect="1"/>
          </p:cNvPicPr>
          <p:nvPr/>
        </p:nvPicPr>
        <p:blipFill>
          <a:blip r:embed="rId10"/>
          <a:stretch>
            <a:fillRect/>
          </a:stretch>
        </p:blipFill>
        <p:spPr>
          <a:xfrm>
            <a:off x="9043245" y="4716169"/>
            <a:ext cx="1926771" cy="1926771"/>
          </a:xfrm>
          <a:prstGeom prst="rect">
            <a:avLst/>
          </a:prstGeom>
          <a:ln>
            <a:solidFill>
              <a:schemeClr val="bg1"/>
            </a:solidFill>
          </a:ln>
        </p:spPr>
      </p:pic>
      <p:sp>
        <p:nvSpPr>
          <p:cNvPr id="13" name="TextBox 12">
            <a:extLst>
              <a:ext uri="{FF2B5EF4-FFF2-40B4-BE49-F238E27FC236}">
                <a16:creationId xmlns:a16="http://schemas.microsoft.com/office/drawing/2014/main" id="{8E0793FB-C582-7D5B-3017-FDEDAC31385D}"/>
              </a:ext>
            </a:extLst>
          </p:cNvPr>
          <p:cNvSpPr txBox="1"/>
          <p:nvPr/>
        </p:nvSpPr>
        <p:spPr>
          <a:xfrm>
            <a:off x="9179913" y="1258694"/>
            <a:ext cx="1542471" cy="377120"/>
          </a:xfrm>
          <a:prstGeom prst="rect">
            <a:avLst/>
          </a:prstGeom>
          <a:noFill/>
        </p:spPr>
        <p:txBody>
          <a:bodyPr wrap="square" rtlCol="0">
            <a:spAutoFit/>
          </a:bodyPr>
          <a:lstStyle/>
          <a:p>
            <a:pPr algn="ctr"/>
            <a:r>
              <a:rPr lang="en-GB" err="1">
                <a:latin typeface="Segoe UI" panose="020B0502040204020203" pitchFamily="34" charset="0"/>
                <a:cs typeface="Segoe UI" panose="020B0502040204020203" pitchFamily="34" charset="0"/>
              </a:rPr>
              <a:t>NHSinform</a:t>
            </a:r>
            <a:endParaRPr lang="en-GB">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FB59A1CC-98E2-C722-3949-657E45F63C4F}"/>
              </a:ext>
            </a:extLst>
          </p:cNvPr>
          <p:cNvSpPr txBox="1"/>
          <p:nvPr/>
        </p:nvSpPr>
        <p:spPr>
          <a:xfrm>
            <a:off x="8783170" y="4022740"/>
            <a:ext cx="2335955" cy="456215"/>
          </a:xfrm>
          <a:prstGeom prst="rect">
            <a:avLst/>
          </a:prstGeom>
          <a:noFill/>
        </p:spPr>
        <p:txBody>
          <a:bodyPr wrap="square" rtlCol="0">
            <a:spAutoFit/>
          </a:bodyPr>
          <a:lstStyle/>
          <a:p>
            <a:pPr algn="ctr">
              <a:lnSpc>
                <a:spcPct val="150000"/>
              </a:lnSpc>
            </a:pPr>
            <a:r>
              <a:rPr lang="en-US">
                <a:latin typeface="Segoe UI" panose="020B0502040204020203" pitchFamily="34" charset="0"/>
                <a:cs typeface="Segoe UI" panose="020B0502040204020203" pitchFamily="34" charset="0"/>
              </a:rPr>
              <a:t>Quit Your Way Youth</a:t>
            </a:r>
          </a:p>
        </p:txBody>
      </p:sp>
      <p:sp>
        <p:nvSpPr>
          <p:cNvPr id="14" name="TextBox 13">
            <a:extLst>
              <a:ext uri="{FF2B5EF4-FFF2-40B4-BE49-F238E27FC236}">
                <a16:creationId xmlns:a16="http://schemas.microsoft.com/office/drawing/2014/main" id="{04D5CF09-1C3F-BD91-62B7-BCB2A8F467A0}"/>
              </a:ext>
            </a:extLst>
          </p:cNvPr>
          <p:cNvSpPr txBox="1"/>
          <p:nvPr/>
        </p:nvSpPr>
        <p:spPr>
          <a:xfrm>
            <a:off x="9103117" y="1549977"/>
            <a:ext cx="1799771" cy="369332"/>
          </a:xfrm>
          <a:prstGeom prst="rect">
            <a:avLst/>
          </a:prstGeom>
          <a:noFill/>
        </p:spPr>
        <p:txBody>
          <a:bodyPr wrap="square">
            <a:spAutoFit/>
          </a:bodyPr>
          <a:lstStyle/>
          <a:p>
            <a:r>
              <a:rPr lang="en-US" err="1">
                <a:latin typeface="Segoe UI" panose="020B0502040204020203" pitchFamily="34" charset="0"/>
                <a:cs typeface="Segoe UI" panose="020B0502040204020203" pitchFamily="34" charset="0"/>
              </a:rPr>
              <a:t>nhsinform.scot</a:t>
            </a:r>
            <a:r>
              <a:rPr lang="en-US">
                <a:latin typeface="Segoe UI" panose="020B0502040204020203" pitchFamily="34" charset="0"/>
                <a:cs typeface="Segoe UI" panose="020B0502040204020203" pitchFamily="34" charset="0"/>
              </a:rPr>
              <a:t> </a:t>
            </a:r>
            <a:endParaRPr lang="en-US"/>
          </a:p>
        </p:txBody>
      </p:sp>
      <p:sp>
        <p:nvSpPr>
          <p:cNvPr id="17" name="TextBox 16">
            <a:extLst>
              <a:ext uri="{FF2B5EF4-FFF2-40B4-BE49-F238E27FC236}">
                <a16:creationId xmlns:a16="http://schemas.microsoft.com/office/drawing/2014/main" id="{2D172145-BD8E-C476-0503-33477633EC6F}"/>
              </a:ext>
            </a:extLst>
          </p:cNvPr>
          <p:cNvSpPr txBox="1"/>
          <p:nvPr/>
        </p:nvSpPr>
        <p:spPr>
          <a:xfrm>
            <a:off x="9175688" y="4354466"/>
            <a:ext cx="1727200" cy="369332"/>
          </a:xfrm>
          <a:prstGeom prst="rect">
            <a:avLst/>
          </a:prstGeom>
          <a:noFill/>
        </p:spPr>
        <p:txBody>
          <a:bodyPr wrap="square">
            <a:spAutoFit/>
          </a:bodyPr>
          <a:lstStyle/>
          <a:p>
            <a:r>
              <a:rPr lang="en-US" err="1">
                <a:latin typeface="Segoe UI" panose="020B0502040204020203" pitchFamily="34" charset="0"/>
                <a:cs typeface="Segoe UI" panose="020B0502040204020203" pitchFamily="34" charset="0"/>
              </a:rPr>
              <a:t>nhsggc.scot</a:t>
            </a:r>
            <a:r>
              <a:rPr lang="en-US">
                <a:latin typeface="Segoe UI" panose="020B0502040204020203" pitchFamily="34" charset="0"/>
                <a:cs typeface="Segoe UI" panose="020B0502040204020203" pitchFamily="34" charset="0"/>
              </a:rPr>
              <a:t> </a:t>
            </a:r>
            <a:endParaRPr lang="en-US"/>
          </a:p>
        </p:txBody>
      </p:sp>
      <p:sp>
        <p:nvSpPr>
          <p:cNvPr id="19" name="TextBox 18">
            <a:extLst>
              <a:ext uri="{FF2B5EF4-FFF2-40B4-BE49-F238E27FC236}">
                <a16:creationId xmlns:a16="http://schemas.microsoft.com/office/drawing/2014/main" id="{E4552A3B-8C65-7899-96E2-38C0007878AB}"/>
              </a:ext>
            </a:extLst>
          </p:cNvPr>
          <p:cNvSpPr txBox="1"/>
          <p:nvPr/>
        </p:nvSpPr>
        <p:spPr>
          <a:xfrm>
            <a:off x="5986711" y="1240660"/>
            <a:ext cx="1204686"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Childline</a:t>
            </a:r>
            <a:endParaRPr lang="en-US"/>
          </a:p>
        </p:txBody>
      </p:sp>
      <p:sp>
        <p:nvSpPr>
          <p:cNvPr id="20" name="TextBox 19">
            <a:extLst>
              <a:ext uri="{FF2B5EF4-FFF2-40B4-BE49-F238E27FC236}">
                <a16:creationId xmlns:a16="http://schemas.microsoft.com/office/drawing/2014/main" id="{867D1275-D3FF-04DF-1FBA-4C9A632814FD}"/>
              </a:ext>
            </a:extLst>
          </p:cNvPr>
          <p:cNvSpPr txBox="1"/>
          <p:nvPr/>
        </p:nvSpPr>
        <p:spPr>
          <a:xfrm>
            <a:off x="5430749" y="4442985"/>
            <a:ext cx="2268530" cy="369332"/>
          </a:xfrm>
          <a:prstGeom prst="rect">
            <a:avLst/>
          </a:prstGeom>
          <a:noFill/>
        </p:spPr>
        <p:txBody>
          <a:bodyPr wrap="square">
            <a:spAutoFit/>
          </a:bodyPr>
          <a:lstStyle/>
          <a:p>
            <a:r>
              <a:rPr lang="en-US" err="1">
                <a:latin typeface="Segoe UI" panose="020B0502040204020203" pitchFamily="34" charset="0"/>
                <a:cs typeface="Segoe UI" panose="020B0502040204020203" pitchFamily="34" charset="0"/>
              </a:rPr>
              <a:t>Breathingspace.scot</a:t>
            </a:r>
            <a:r>
              <a:rPr lang="en-US">
                <a:latin typeface="Segoe UI" panose="020B0502040204020203" pitchFamily="34" charset="0"/>
                <a:cs typeface="Segoe UI" panose="020B0502040204020203" pitchFamily="34" charset="0"/>
              </a:rPr>
              <a:t> </a:t>
            </a:r>
            <a:endParaRPr lang="en-US"/>
          </a:p>
        </p:txBody>
      </p:sp>
      <p:pic>
        <p:nvPicPr>
          <p:cNvPr id="16" name="Picture 15" descr="A colorful rectangular sign with black text&#10;&#10;AI-generated content may be incorrect.">
            <a:extLst>
              <a:ext uri="{FF2B5EF4-FFF2-40B4-BE49-F238E27FC236}">
                <a16:creationId xmlns:a16="http://schemas.microsoft.com/office/drawing/2014/main" id="{55941686-EC7F-A598-2A0E-FF49015867E8}"/>
              </a:ext>
            </a:extLst>
          </p:cNvPr>
          <p:cNvPicPr>
            <a:picLocks noChangeAspect="1"/>
          </p:cNvPicPr>
          <p:nvPr/>
        </p:nvPicPr>
        <p:blipFill>
          <a:blip r:embed="rId11"/>
          <a:stretch>
            <a:fillRect/>
          </a:stretch>
        </p:blipFill>
        <p:spPr>
          <a:xfrm>
            <a:off x="265495" y="134116"/>
            <a:ext cx="1133475" cy="838200"/>
          </a:xfrm>
          <a:prstGeom prst="rect">
            <a:avLst/>
          </a:prstGeom>
          <a:ln>
            <a:noFill/>
          </a:ln>
        </p:spPr>
      </p:pic>
      <p:pic>
        <p:nvPicPr>
          <p:cNvPr id="21" name="Picture 20" descr="Blue and white logo with text&#10;&#10;AI-generated content may be incorrect.">
            <a:extLst>
              <a:ext uri="{FF2B5EF4-FFF2-40B4-BE49-F238E27FC236}">
                <a16:creationId xmlns:a16="http://schemas.microsoft.com/office/drawing/2014/main" id="{88197FE2-2523-5DED-5610-0E58EE8DC9FD}"/>
              </a:ext>
            </a:extLst>
          </p:cNvPr>
          <p:cNvPicPr>
            <a:picLocks noChangeAspect="1"/>
          </p:cNvPicPr>
          <p:nvPr/>
        </p:nvPicPr>
        <p:blipFill>
          <a:blip r:embed="rId12"/>
          <a:stretch>
            <a:fillRect/>
          </a:stretch>
        </p:blipFill>
        <p:spPr>
          <a:xfrm>
            <a:off x="10962508" y="255094"/>
            <a:ext cx="971550" cy="714375"/>
          </a:xfrm>
          <a:prstGeom prst="rect">
            <a:avLst/>
          </a:prstGeom>
          <a:ln>
            <a:noFill/>
          </a:ln>
        </p:spPr>
      </p:pic>
    </p:spTree>
    <p:extLst>
      <p:ext uri="{BB962C8B-B14F-4D97-AF65-F5344CB8AC3E}">
        <p14:creationId xmlns:p14="http://schemas.microsoft.com/office/powerpoint/2010/main" val="1591473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D9CFE146-8DBA-3628-F52B-7B3CE59226AE}"/>
              </a:ext>
            </a:extLst>
          </p:cNvPr>
          <p:cNvSpPr txBox="1">
            <a:spLocks/>
          </p:cNvSpPr>
          <p:nvPr/>
        </p:nvSpPr>
        <p:spPr>
          <a:xfrm>
            <a:off x="-121226" y="-3239"/>
            <a:ext cx="5558240" cy="685451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spcAft>
                <a:spcPts val="600"/>
              </a:spcAft>
            </a:pPr>
            <a:r>
              <a:rPr lang="en-US" sz="3200" b="1">
                <a:solidFill>
                  <a:schemeClr val="bg1"/>
                </a:solidFill>
                <a:effectLst>
                  <a:outerShdw blurRad="50800" dist="38100" dir="2700000" algn="tl" rotWithShape="0">
                    <a:prstClr val="black">
                      <a:alpha val="40000"/>
                    </a:prstClr>
                  </a:outerShdw>
                </a:effectLst>
                <a:latin typeface="+mj-lt"/>
                <a:ea typeface="+mj-ea"/>
                <a:cs typeface="+mj-cs"/>
              </a:rPr>
              <a:t>  </a:t>
            </a:r>
            <a:r>
              <a:rPr lang="en-US" sz="3200" b="1">
                <a:solidFill>
                  <a:schemeClr val="tx1"/>
                </a:solidFill>
                <a:effectLst>
                  <a:outerShdw blurRad="50800" dist="38100" dir="2700000" algn="tl" rotWithShape="0">
                    <a:prstClr val="black">
                      <a:alpha val="40000"/>
                    </a:prstClr>
                  </a:outerShdw>
                </a:effectLst>
                <a:latin typeface="+mj-lt"/>
                <a:ea typeface="+mj-ea"/>
                <a:cs typeface="+mj-cs"/>
              </a:rPr>
              <a:t>	</a:t>
            </a:r>
            <a:endParaRPr lang="en-US">
              <a:solidFill>
                <a:schemeClr val="tx1"/>
              </a:solidFill>
              <a:ea typeface="+mj-ea"/>
              <a:cs typeface="+mj-cs"/>
            </a:endParaRPr>
          </a:p>
        </p:txBody>
      </p:sp>
      <p:sp>
        <p:nvSpPr>
          <p:cNvPr id="2" name="Title 1">
            <a:extLst>
              <a:ext uri="{FF2B5EF4-FFF2-40B4-BE49-F238E27FC236}">
                <a16:creationId xmlns:a16="http://schemas.microsoft.com/office/drawing/2014/main" id="{C000CC9F-25B9-46EE-B97C-624107ED47AC}"/>
              </a:ext>
            </a:extLst>
          </p:cNvPr>
          <p:cNvSpPr>
            <a:spLocks noGrp="1"/>
          </p:cNvSpPr>
          <p:nvPr>
            <p:ph type="title"/>
          </p:nvPr>
        </p:nvSpPr>
        <p:spPr>
          <a:xfrm>
            <a:off x="1282045" y="791685"/>
            <a:ext cx="3299267" cy="1096291"/>
          </a:xfrm>
        </p:spPr>
        <p:txBody>
          <a:bodyPr anchor="b">
            <a:normAutofit/>
          </a:bodyPr>
          <a:lstStyle/>
          <a:p>
            <a:pPr algn="ctr"/>
            <a:r>
              <a:rPr lang="en-US" sz="3200" b="1">
                <a:solidFill>
                  <a:schemeClr val="bg1"/>
                </a:solidFill>
                <a:latin typeface="Segoe UI"/>
                <a:cs typeface="Segoe UI"/>
              </a:rPr>
              <a:t>Recap:</a:t>
            </a:r>
            <a:br>
              <a:rPr lang="en-US" sz="3200" b="1">
                <a:solidFill>
                  <a:schemeClr val="bg1"/>
                </a:solidFill>
                <a:latin typeface="Segoe UI"/>
                <a:cs typeface="Segoe UI"/>
              </a:rPr>
            </a:br>
            <a:r>
              <a:rPr lang="en-US" sz="3200" b="1">
                <a:solidFill>
                  <a:schemeClr val="bg1"/>
                </a:solidFill>
                <a:latin typeface="Segoe UI"/>
                <a:cs typeface="Segoe UI"/>
              </a:rPr>
              <a:t>What is vaping? </a:t>
            </a:r>
            <a:endParaRPr lang="en-US">
              <a:solidFill>
                <a:schemeClr val="bg1"/>
              </a:solidFill>
            </a:endParaRPr>
          </a:p>
        </p:txBody>
      </p:sp>
      <p:sp>
        <p:nvSpPr>
          <p:cNvPr id="8" name="TextBox 7">
            <a:extLst>
              <a:ext uri="{FF2B5EF4-FFF2-40B4-BE49-F238E27FC236}">
                <a16:creationId xmlns:a16="http://schemas.microsoft.com/office/drawing/2014/main" id="{D0B11505-B61F-33FF-7DA4-BC7B2BFB3B67}"/>
              </a:ext>
            </a:extLst>
          </p:cNvPr>
          <p:cNvSpPr txBox="1"/>
          <p:nvPr/>
        </p:nvSpPr>
        <p:spPr>
          <a:xfrm>
            <a:off x="5802643" y="1104872"/>
            <a:ext cx="5870239" cy="5406608"/>
          </a:xfrm>
          <a:prstGeom prst="rect">
            <a:avLst/>
          </a:prstGeom>
          <a:noFill/>
        </p:spPr>
        <p:txBody>
          <a:bodyPr wrap="square" lIns="91440" tIns="45720" rIns="91440" bIns="45720" anchor="t">
            <a:spAutoFit/>
          </a:bodyPr>
          <a:lstStyle/>
          <a:p>
            <a:pPr>
              <a:spcBef>
                <a:spcPts val="1000"/>
              </a:spcBef>
            </a:pPr>
            <a:r>
              <a:rPr lang="en-GB" sz="2400">
                <a:latin typeface="Segoe UI"/>
                <a:cs typeface="Arial"/>
              </a:rPr>
              <a:t>Vaping is using an electronic device to inhale a vapour. On heating the liquid (e-liquid or juice) becomes a mist that can be inhaled.</a:t>
            </a:r>
          </a:p>
          <a:p>
            <a:pPr>
              <a:spcBef>
                <a:spcPts val="1000"/>
              </a:spcBef>
            </a:pPr>
            <a:endParaRPr lang="en-US" sz="2400">
              <a:latin typeface="Segoe UI"/>
              <a:cs typeface="Arial"/>
            </a:endParaRPr>
          </a:p>
          <a:p>
            <a:pPr>
              <a:spcBef>
                <a:spcPts val="1000"/>
              </a:spcBef>
            </a:pPr>
            <a:r>
              <a:rPr lang="en-GB" sz="2400">
                <a:latin typeface="Segoe UI"/>
                <a:cs typeface="Segoe UI"/>
              </a:rPr>
              <a:t>This liquid usually contains nicotine, </a:t>
            </a:r>
            <a:r>
              <a:rPr lang="en-GB" sz="2400">
                <a:latin typeface="Segoe UI"/>
                <a:cs typeface="Arial"/>
              </a:rPr>
              <a:t>propylene glycol and vegetable glycerine (which gives vapour)</a:t>
            </a:r>
            <a:r>
              <a:rPr lang="en-US" sz="2400">
                <a:latin typeface="Segoe UI"/>
                <a:cs typeface="Segoe UI"/>
              </a:rPr>
              <a:t> </a:t>
            </a:r>
            <a:r>
              <a:rPr lang="en-GB" sz="2400">
                <a:latin typeface="Segoe UI"/>
                <a:cs typeface="Segoe UI"/>
              </a:rPr>
              <a:t>artificial flavourings, and other chemicals.</a:t>
            </a:r>
          </a:p>
          <a:p>
            <a:pPr>
              <a:spcBef>
                <a:spcPts val="1000"/>
              </a:spcBef>
            </a:pPr>
            <a:endParaRPr lang="en-GB" sz="2400">
              <a:latin typeface="Segoe UI"/>
              <a:cs typeface="Segoe UI"/>
            </a:endParaRPr>
          </a:p>
          <a:p>
            <a:pPr>
              <a:spcBef>
                <a:spcPts val="1000"/>
              </a:spcBef>
            </a:pPr>
            <a:r>
              <a:rPr lang="en-GB" sz="2400">
                <a:latin typeface="Segoe UI"/>
                <a:cs typeface="Segoe UI"/>
              </a:rPr>
              <a:t>The highest strength legal vape usually has 20mg/ml which is around 2% nicotine.</a:t>
            </a:r>
          </a:p>
        </p:txBody>
      </p:sp>
      <p:pic>
        <p:nvPicPr>
          <p:cNvPr id="6" name="Picture 5" descr="A colorful rectangular sign with black text&#10;&#10;AI-generated content may be incorrect.">
            <a:extLst>
              <a:ext uri="{FF2B5EF4-FFF2-40B4-BE49-F238E27FC236}">
                <a16:creationId xmlns:a16="http://schemas.microsoft.com/office/drawing/2014/main" id="{D570C78D-1F51-6DBA-50CD-C31D426A3CBF}"/>
              </a:ext>
            </a:extLst>
          </p:cNvPr>
          <p:cNvPicPr>
            <a:picLocks noChangeAspect="1"/>
          </p:cNvPicPr>
          <p:nvPr/>
        </p:nvPicPr>
        <p:blipFill>
          <a:blip r:embed="rId3"/>
          <a:stretch>
            <a:fillRect/>
          </a:stretch>
        </p:blipFill>
        <p:spPr>
          <a:xfrm>
            <a:off x="247978" y="151633"/>
            <a:ext cx="1133475" cy="838200"/>
          </a:xfrm>
          <a:prstGeom prst="rect">
            <a:avLst/>
          </a:prstGeom>
        </p:spPr>
      </p:pic>
      <p:pic>
        <p:nvPicPr>
          <p:cNvPr id="12" name="Picture 11" descr="Blue and white logo with text&#10;&#10;AI-generated content may be incorrect.">
            <a:extLst>
              <a:ext uri="{FF2B5EF4-FFF2-40B4-BE49-F238E27FC236}">
                <a16:creationId xmlns:a16="http://schemas.microsoft.com/office/drawing/2014/main" id="{02669F51-0A52-E9CE-5E3C-AB5E352B0E4E}"/>
              </a:ext>
            </a:extLst>
          </p:cNvPr>
          <p:cNvPicPr>
            <a:picLocks noChangeAspect="1"/>
          </p:cNvPicPr>
          <p:nvPr/>
        </p:nvPicPr>
        <p:blipFill>
          <a:blip r:embed="rId4"/>
          <a:stretch>
            <a:fillRect/>
          </a:stretch>
        </p:blipFill>
        <p:spPr>
          <a:xfrm>
            <a:off x="10885184" y="268811"/>
            <a:ext cx="971550" cy="714375"/>
          </a:xfrm>
          <a:prstGeom prst="rect">
            <a:avLst/>
          </a:prstGeom>
          <a:ln>
            <a:noFill/>
          </a:ln>
        </p:spPr>
      </p:pic>
      <p:pic>
        <p:nvPicPr>
          <p:cNvPr id="4" name="Picture 2" descr="A group of colorful electronic devices&#10;&#10;Description automatically generated">
            <a:extLst>
              <a:ext uri="{FF2B5EF4-FFF2-40B4-BE49-F238E27FC236}">
                <a16:creationId xmlns:a16="http://schemas.microsoft.com/office/drawing/2014/main" id="{56D14E9D-5EB3-2A43-9FD7-139F7CD67F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30256" y="2428004"/>
            <a:ext cx="3046955" cy="254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05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1E2B7-37E3-7941-83CC-CE93EB1E0A7C}"/>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991F45E1-E212-0726-1FD6-E59665FB7A38}"/>
              </a:ext>
            </a:extLst>
          </p:cNvPr>
          <p:cNvSpPr txBox="1">
            <a:spLocks/>
          </p:cNvSpPr>
          <p:nvPr/>
        </p:nvSpPr>
        <p:spPr>
          <a:xfrm>
            <a:off x="0" y="0"/>
            <a:ext cx="12192000" cy="10981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553949B-9C6A-812C-E2F7-A5BD53BBEA0B}"/>
              </a:ext>
            </a:extLst>
          </p:cNvPr>
          <p:cNvSpPr txBox="1"/>
          <p:nvPr/>
        </p:nvSpPr>
        <p:spPr>
          <a:xfrm>
            <a:off x="7837794" y="5152472"/>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52F1A5BD-77D5-BEA0-0CB9-88360E4E4A93}"/>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52F1A5BD-77D5-BEA0-0CB9-88360E4E4A93}"/>
                  </a:ext>
                </a:extLst>
              </p:cNvPr>
              <p:cNvPicPr/>
              <p:nvPr/>
            </p:nvPicPr>
            <p:blipFill>
              <a:blip r:embed="rId4"/>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0A138066-7CF9-C6D8-3C89-EE2A71B31AB4}"/>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0A138066-7CF9-C6D8-3C89-EE2A71B31AB4}"/>
                  </a:ext>
                </a:extLst>
              </p:cNvPr>
              <p:cNvPicPr/>
              <p:nvPr/>
            </p:nvPicPr>
            <p:blipFill>
              <a:blip r:embed="rId6"/>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C03BD4C9-8C66-206F-0BF5-03544E924112}"/>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C03BD4C9-8C66-206F-0BF5-03544E924112}"/>
                  </a:ext>
                </a:extLst>
              </p:cNvPr>
              <p:cNvPicPr/>
              <p:nvPr/>
            </p:nvPicPr>
            <p:blipFill>
              <a:blip r:embed="rId8"/>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EEF3C35D-28EC-D17A-39AE-88DFF48443F3}"/>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EEF3C35D-28EC-D17A-39AE-88DFF48443F3}"/>
                  </a:ext>
                </a:extLst>
              </p:cNvPr>
              <p:cNvPicPr/>
              <p:nvPr/>
            </p:nvPicPr>
            <p:blipFill>
              <a:blip r:embed="rId8"/>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7F70A983-B501-49E0-2BFF-4D4BBE2DFE28}"/>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7F70A983-B501-49E0-2BFF-4D4BBE2DFE28}"/>
                  </a:ext>
                </a:extLst>
              </p:cNvPr>
              <p:cNvPicPr/>
              <p:nvPr/>
            </p:nvPicPr>
            <p:blipFill>
              <a:blip r:embed="rId11"/>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9D41ADAB-4E11-D8F6-B8C6-3DD8EB5477C9}"/>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9D41ADAB-4E11-D8F6-B8C6-3DD8EB5477C9}"/>
                  </a:ext>
                </a:extLst>
              </p:cNvPr>
              <p:cNvPicPr/>
              <p:nvPr/>
            </p:nvPicPr>
            <p:blipFill>
              <a:blip r:embed="rId13"/>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85F046F6-F7CA-B248-8593-643B31A3725E}"/>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85F046F6-F7CA-B248-8593-643B31A3725E}"/>
                  </a:ext>
                </a:extLst>
              </p:cNvPr>
              <p:cNvPicPr/>
              <p:nvPr/>
            </p:nvPicPr>
            <p:blipFill>
              <a:blip r:embed="rId8"/>
              <a:stretch>
                <a:fillRect/>
              </a:stretch>
            </p:blipFill>
            <p:spPr>
              <a:xfrm>
                <a:off x="3982026" y="1993036"/>
                <a:ext cx="126000" cy="126000"/>
              </a:xfrm>
              <a:prstGeom prst="rect">
                <a:avLst/>
              </a:prstGeom>
            </p:spPr>
          </p:pic>
        </mc:Fallback>
      </mc:AlternateContent>
      <p:sp>
        <p:nvSpPr>
          <p:cNvPr id="13" name="TextBox 12">
            <a:extLst>
              <a:ext uri="{FF2B5EF4-FFF2-40B4-BE49-F238E27FC236}">
                <a16:creationId xmlns:a16="http://schemas.microsoft.com/office/drawing/2014/main" id="{3E02DD9A-5430-E3B8-7600-885B63D06CC9}"/>
              </a:ext>
            </a:extLst>
          </p:cNvPr>
          <p:cNvSpPr txBox="1"/>
          <p:nvPr/>
        </p:nvSpPr>
        <p:spPr>
          <a:xfrm>
            <a:off x="699" y="167875"/>
            <a:ext cx="12189790" cy="584775"/>
          </a:xfrm>
          <a:prstGeom prst="rect">
            <a:avLst/>
          </a:prstGeom>
          <a:noFill/>
        </p:spPr>
        <p:txBody>
          <a:bodyPr wrap="square" lIns="91440" tIns="45720" rIns="91440" bIns="45720" anchor="t">
            <a:spAutoFit/>
          </a:bodyPr>
          <a:lstStyle/>
          <a:p>
            <a:pPr algn="ctr">
              <a:defRPr/>
            </a:pPr>
            <a:r>
              <a:rPr lang="en-US" sz="3200" b="1">
                <a:solidFill>
                  <a:prstClr val="white"/>
                </a:solidFill>
                <a:effectLst>
                  <a:outerShdw blurRad="50800" dist="38100" dir="2700000" algn="tl" rotWithShape="0">
                    <a:prstClr val="black">
                      <a:alpha val="40000"/>
                    </a:prstClr>
                  </a:outerShdw>
                </a:effectLst>
                <a:latin typeface="Segoe UI"/>
                <a:cs typeface="Segoe UI"/>
              </a:rPr>
              <a:t>Where to go for help and support</a:t>
            </a:r>
            <a:endParaRPr lang="en-US" sz="32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0CC17EF6-CD68-EACE-0FAB-FA87CF74C014}"/>
              </a:ext>
            </a:extLst>
          </p:cNvPr>
          <p:cNvSpPr txBox="1"/>
          <p:nvPr/>
        </p:nvSpPr>
        <p:spPr>
          <a:xfrm>
            <a:off x="5623385" y="5079046"/>
            <a:ext cx="6151655" cy="1554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Segoe UI"/>
                <a:cs typeface="Segoe UI"/>
              </a:rPr>
              <a:t>ChildLine: Advice and information for young people</a:t>
            </a:r>
          </a:p>
          <a:p>
            <a:r>
              <a:rPr lang="en-US">
                <a:solidFill>
                  <a:srgbClr val="002060"/>
                </a:solidFill>
                <a:latin typeface="Segoe UI"/>
                <a:cs typeface="Segoe UI"/>
                <a:hlinkClick r:id="rId15"/>
              </a:rPr>
              <a:t>https://www.childline.org.uk/info-advice/you-your-body/drugs-alcohol-smoking/vaping/</a:t>
            </a:r>
            <a:endParaRPr lang="en-US">
              <a:solidFill>
                <a:srgbClr val="002060"/>
              </a:solidFill>
              <a:latin typeface="Segoe UI"/>
              <a:ea typeface="Calibri"/>
              <a:cs typeface="Segoe UI"/>
              <a:hlinkClick r:id="rId15"/>
            </a:endParaRPr>
          </a:p>
          <a:p>
            <a:endParaRPr lang="en-US" sz="1900" u="sng">
              <a:solidFill>
                <a:srgbClr val="002060"/>
              </a:solidFill>
              <a:latin typeface="Calibri"/>
              <a:ea typeface="Calibri"/>
              <a:cs typeface="Calibri"/>
            </a:endParaRPr>
          </a:p>
          <a:p>
            <a:endParaRPr lang="en-US" sz="1900" u="sng">
              <a:solidFill>
                <a:srgbClr val="002060"/>
              </a:solidFill>
              <a:latin typeface="Calibri"/>
              <a:ea typeface="Calibri"/>
              <a:cs typeface="Calibri"/>
            </a:endParaRPr>
          </a:p>
        </p:txBody>
      </p:sp>
      <p:sp>
        <p:nvSpPr>
          <p:cNvPr id="11" name="TextBox 10">
            <a:extLst>
              <a:ext uri="{FF2B5EF4-FFF2-40B4-BE49-F238E27FC236}">
                <a16:creationId xmlns:a16="http://schemas.microsoft.com/office/drawing/2014/main" id="{DBF83703-F15B-F077-D976-2E6E8F8D2E17}"/>
              </a:ext>
            </a:extLst>
          </p:cNvPr>
          <p:cNvSpPr txBox="1"/>
          <p:nvPr/>
        </p:nvSpPr>
        <p:spPr>
          <a:xfrm>
            <a:off x="338884" y="1501519"/>
            <a:ext cx="6152320" cy="1200329"/>
          </a:xfrm>
          <a:prstGeom prst="rect">
            <a:avLst/>
          </a:prstGeom>
          <a:noFill/>
        </p:spPr>
        <p:txBody>
          <a:bodyPr wrap="square" lIns="91440" tIns="45720" rIns="91440" bIns="45720" anchor="t">
            <a:spAutoFit/>
          </a:bodyPr>
          <a:lstStyle/>
          <a:p>
            <a:r>
              <a:rPr lang="en-GB" b="1">
                <a:latin typeface="Segoe UI"/>
                <a:cs typeface="Segoe UI"/>
                <a:hlinkClick r:id="rId16">
                  <a:extLst>
                    <a:ext uri="{A12FA001-AC4F-418D-AE19-62706E023703}">
                      <ahyp:hlinkClr xmlns:ahyp="http://schemas.microsoft.com/office/drawing/2018/hyperlinkcolor" val="tx"/>
                    </a:ext>
                  </a:extLst>
                </a:hlinkClick>
              </a:rPr>
              <a:t>Quit your way website: with tips to cut down &amp; stop</a:t>
            </a:r>
            <a:endParaRPr lang="en-GB" b="1" u="sng">
              <a:latin typeface="Segoe UI"/>
              <a:cs typeface="Segoe UI"/>
            </a:endParaRPr>
          </a:p>
          <a:p>
            <a:r>
              <a:rPr lang="en-GB">
                <a:solidFill>
                  <a:srgbClr val="467886"/>
                </a:solidFill>
                <a:latin typeface="Segoe UI"/>
                <a:cs typeface="Segoe UI"/>
                <a:hlinkClick r:id="rId16">
                  <a:extLst>
                    <a:ext uri="{A12FA001-AC4F-418D-AE19-62706E023703}">
                      <ahyp:hlinkClr xmlns:ahyp="http://schemas.microsoft.com/office/drawing/2018/hyperlinkcolor" val="tx"/>
                    </a:ext>
                  </a:extLst>
                </a:hlinkClick>
              </a:rPr>
              <a:t>https://www.nhsggc.scot/your-health/quit-your-way/quit-your-way-youth/</a:t>
            </a:r>
            <a:endParaRPr lang="en-GB">
              <a:latin typeface="Segoe UI"/>
              <a:cs typeface="Segoe UI"/>
            </a:endParaRPr>
          </a:p>
          <a:p>
            <a:endParaRPr lang="en-GB"/>
          </a:p>
        </p:txBody>
      </p:sp>
      <p:sp>
        <p:nvSpPr>
          <p:cNvPr id="14" name="TextBox 13">
            <a:extLst>
              <a:ext uri="{FF2B5EF4-FFF2-40B4-BE49-F238E27FC236}">
                <a16:creationId xmlns:a16="http://schemas.microsoft.com/office/drawing/2014/main" id="{2F71F349-1DB9-79CC-6024-69937AFCF5C3}"/>
              </a:ext>
            </a:extLst>
          </p:cNvPr>
          <p:cNvSpPr txBox="1"/>
          <p:nvPr/>
        </p:nvSpPr>
        <p:spPr>
          <a:xfrm>
            <a:off x="5620068" y="3182015"/>
            <a:ext cx="6421120" cy="1200329"/>
          </a:xfrm>
          <a:prstGeom prst="rect">
            <a:avLst/>
          </a:prstGeom>
          <a:noFill/>
        </p:spPr>
        <p:txBody>
          <a:bodyPr wrap="square" lIns="91440" tIns="45720" rIns="91440" bIns="45720" anchor="t">
            <a:spAutoFit/>
          </a:bodyPr>
          <a:lstStyle/>
          <a:p>
            <a:r>
              <a:rPr lang="en-GB" b="1">
                <a:latin typeface="Segoe UI"/>
                <a:cs typeface="Segoe UI"/>
              </a:rPr>
              <a:t>Quit your way Information guide: Facts about vaping</a:t>
            </a:r>
          </a:p>
          <a:p>
            <a:r>
              <a:rPr lang="en-GB">
                <a:latin typeface="Segoe UI"/>
                <a:ea typeface="+mn-lt"/>
                <a:cs typeface="+mn-lt"/>
                <a:hlinkClick r:id="rId17"/>
              </a:rPr>
              <a:t>https://talkabouttrust.org/resources/schools/nhs-ggc-vaping-information-guide</a:t>
            </a:r>
            <a:endParaRPr lang="en-GB">
              <a:latin typeface="Segoe UI"/>
              <a:cs typeface="Segoe UI"/>
            </a:endParaRPr>
          </a:p>
          <a:p>
            <a:endParaRPr lang="en-GB"/>
          </a:p>
        </p:txBody>
      </p:sp>
      <p:sp>
        <p:nvSpPr>
          <p:cNvPr id="16" name="TextBox 15">
            <a:extLst>
              <a:ext uri="{FF2B5EF4-FFF2-40B4-BE49-F238E27FC236}">
                <a16:creationId xmlns:a16="http://schemas.microsoft.com/office/drawing/2014/main" id="{B32F243B-6F90-7608-1278-1A92BDAE1F1D}"/>
              </a:ext>
            </a:extLst>
          </p:cNvPr>
          <p:cNvSpPr txBox="1"/>
          <p:nvPr/>
        </p:nvSpPr>
        <p:spPr>
          <a:xfrm>
            <a:off x="337251" y="4382379"/>
            <a:ext cx="6421120" cy="646331"/>
          </a:xfrm>
          <a:prstGeom prst="rect">
            <a:avLst/>
          </a:prstGeom>
          <a:noFill/>
        </p:spPr>
        <p:txBody>
          <a:bodyPr wrap="square" lIns="91440" tIns="45720" rIns="91440" bIns="45720" anchor="t">
            <a:spAutoFit/>
          </a:bodyPr>
          <a:lstStyle/>
          <a:p>
            <a:r>
              <a:rPr lang="en-GB" b="1">
                <a:latin typeface="Segoe UI"/>
                <a:cs typeface="Segoe UI"/>
              </a:rPr>
              <a:t>NHS Inform website: with tips to cut down &amp; stop</a:t>
            </a:r>
            <a:endParaRPr lang="en-GB">
              <a:latin typeface="Segoe UI"/>
              <a:cs typeface="Segoe UI"/>
            </a:endParaRPr>
          </a:p>
          <a:p>
            <a:r>
              <a:rPr lang="en-GB">
                <a:latin typeface="Segoe UI"/>
                <a:cs typeface="Segoe UI"/>
                <a:hlinkClick r:id="rId18"/>
              </a:rPr>
              <a:t>https://www.nhsinform.scot/campaigns/vaping/</a:t>
            </a:r>
            <a:r>
              <a:rPr lang="en-GB">
                <a:latin typeface="Segoe UI"/>
                <a:cs typeface="Segoe UI"/>
              </a:rPr>
              <a:t> </a:t>
            </a:r>
          </a:p>
        </p:txBody>
      </p:sp>
      <p:sp>
        <p:nvSpPr>
          <p:cNvPr id="17" name="AutoShape 2" descr="NHS 24 logo in white with clear background">
            <a:extLst>
              <a:ext uri="{FF2B5EF4-FFF2-40B4-BE49-F238E27FC236}">
                <a16:creationId xmlns:a16="http://schemas.microsoft.com/office/drawing/2014/main" id="{BEB0408A-DC51-3EDB-E0A4-A182B6BDB235}"/>
              </a:ext>
            </a:extLst>
          </p:cNvPr>
          <p:cNvSpPr>
            <a:spLocks noChangeAspect="1" noChangeArrowheads="1"/>
          </p:cNvSpPr>
          <p:nvPr/>
        </p:nvSpPr>
        <p:spPr bwMode="auto">
          <a:xfrm>
            <a:off x="5201920" y="35776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6" name="Picture 25">
            <a:extLst>
              <a:ext uri="{FF2B5EF4-FFF2-40B4-BE49-F238E27FC236}">
                <a16:creationId xmlns:a16="http://schemas.microsoft.com/office/drawing/2014/main" id="{FD471C1F-9F04-E21A-74CC-6F6317A013DE}"/>
              </a:ext>
            </a:extLst>
          </p:cNvPr>
          <p:cNvPicPr>
            <a:picLocks noChangeAspect="1"/>
          </p:cNvPicPr>
          <p:nvPr/>
        </p:nvPicPr>
        <p:blipFill>
          <a:blip r:embed="rId19"/>
          <a:stretch>
            <a:fillRect/>
          </a:stretch>
        </p:blipFill>
        <p:spPr>
          <a:xfrm>
            <a:off x="-2689267" y="2592992"/>
            <a:ext cx="4714875" cy="1466850"/>
          </a:xfrm>
          <a:prstGeom prst="rect">
            <a:avLst/>
          </a:prstGeom>
        </p:spPr>
      </p:pic>
      <p:pic>
        <p:nvPicPr>
          <p:cNvPr id="27" name="Picture 26">
            <a:extLst>
              <a:ext uri="{FF2B5EF4-FFF2-40B4-BE49-F238E27FC236}">
                <a16:creationId xmlns:a16="http://schemas.microsoft.com/office/drawing/2014/main" id="{D17A10FD-424B-2F8E-AD9E-681177FE5111}"/>
              </a:ext>
            </a:extLst>
          </p:cNvPr>
          <p:cNvPicPr>
            <a:picLocks noChangeAspect="1"/>
          </p:cNvPicPr>
          <p:nvPr/>
        </p:nvPicPr>
        <p:blipFill>
          <a:blip r:embed="rId20"/>
          <a:stretch>
            <a:fillRect/>
          </a:stretch>
        </p:blipFill>
        <p:spPr>
          <a:xfrm>
            <a:off x="7057113" y="1500274"/>
            <a:ext cx="2046750" cy="1524977"/>
          </a:xfrm>
          <a:prstGeom prst="rect">
            <a:avLst/>
          </a:prstGeom>
          <a:ln>
            <a:solidFill>
              <a:schemeClr val="bg1"/>
            </a:solidFill>
          </a:ln>
        </p:spPr>
      </p:pic>
      <p:sp>
        <p:nvSpPr>
          <p:cNvPr id="2" name="Title 5">
            <a:extLst>
              <a:ext uri="{FF2B5EF4-FFF2-40B4-BE49-F238E27FC236}">
                <a16:creationId xmlns:a16="http://schemas.microsoft.com/office/drawing/2014/main" id="{29835BE5-DE84-08A7-6072-D31FE526A694}"/>
              </a:ext>
            </a:extLst>
          </p:cNvPr>
          <p:cNvSpPr txBox="1">
            <a:spLocks/>
          </p:cNvSpPr>
          <p:nvPr/>
        </p:nvSpPr>
        <p:spPr>
          <a:xfrm>
            <a:off x="0" y="11902"/>
            <a:ext cx="12192000" cy="113294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Where to go for help and information</a:t>
            </a:r>
          </a:p>
        </p:txBody>
      </p:sp>
      <p:pic>
        <p:nvPicPr>
          <p:cNvPr id="5" name="Picture 4" descr="A colorful rectangular sign with black text&#10;&#10;AI-generated content may be incorrect.">
            <a:extLst>
              <a:ext uri="{FF2B5EF4-FFF2-40B4-BE49-F238E27FC236}">
                <a16:creationId xmlns:a16="http://schemas.microsoft.com/office/drawing/2014/main" id="{9449E00A-CF28-1AEF-607E-2E094B8E2125}"/>
              </a:ext>
            </a:extLst>
          </p:cNvPr>
          <p:cNvPicPr>
            <a:picLocks noChangeAspect="1"/>
          </p:cNvPicPr>
          <p:nvPr/>
        </p:nvPicPr>
        <p:blipFill>
          <a:blip r:embed="rId21"/>
          <a:stretch>
            <a:fillRect/>
          </a:stretch>
        </p:blipFill>
        <p:spPr>
          <a:xfrm>
            <a:off x="213214" y="238090"/>
            <a:ext cx="1133475" cy="838200"/>
          </a:xfrm>
          <a:prstGeom prst="rect">
            <a:avLst/>
          </a:prstGeom>
        </p:spPr>
      </p:pic>
      <p:pic>
        <p:nvPicPr>
          <p:cNvPr id="6" name="Picture 5" descr="Blue and white logo with text&#10;&#10;AI-generated content may be incorrect.">
            <a:extLst>
              <a:ext uri="{FF2B5EF4-FFF2-40B4-BE49-F238E27FC236}">
                <a16:creationId xmlns:a16="http://schemas.microsoft.com/office/drawing/2014/main" id="{9FB749C8-BA1E-2111-B886-32A43CEC95F3}"/>
              </a:ext>
            </a:extLst>
          </p:cNvPr>
          <p:cNvPicPr>
            <a:picLocks noChangeAspect="1"/>
          </p:cNvPicPr>
          <p:nvPr/>
        </p:nvPicPr>
        <p:blipFill>
          <a:blip r:embed="rId22"/>
          <a:stretch>
            <a:fillRect/>
          </a:stretch>
        </p:blipFill>
        <p:spPr>
          <a:xfrm>
            <a:off x="10804328" y="300097"/>
            <a:ext cx="966293" cy="713431"/>
          </a:xfrm>
          <a:prstGeom prst="rect">
            <a:avLst/>
          </a:prstGeom>
        </p:spPr>
      </p:pic>
      <p:sp>
        <p:nvSpPr>
          <p:cNvPr id="8" name="Rectangle 7">
            <a:extLst>
              <a:ext uri="{FF2B5EF4-FFF2-40B4-BE49-F238E27FC236}">
                <a16:creationId xmlns:a16="http://schemas.microsoft.com/office/drawing/2014/main" id="{8BD9C2A8-68D5-990E-9548-132B80B5E42C}"/>
              </a:ext>
            </a:extLst>
          </p:cNvPr>
          <p:cNvSpPr/>
          <p:nvPr/>
        </p:nvSpPr>
        <p:spPr>
          <a:xfrm>
            <a:off x="-2547938" y="3040061"/>
            <a:ext cx="2968625" cy="17224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139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2580B-9181-B0C4-A245-5906618D314A}"/>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B6933FC9-E9DB-310D-ED7D-7D0A6887CB9A}"/>
              </a:ext>
            </a:extLst>
          </p:cNvPr>
          <p:cNvSpPr txBox="1"/>
          <p:nvPr/>
        </p:nvSpPr>
        <p:spPr>
          <a:xfrm>
            <a:off x="5318697" y="4488051"/>
            <a:ext cx="1088956"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Still not sure</a:t>
            </a:r>
          </a:p>
        </p:txBody>
      </p:sp>
      <p:pic>
        <p:nvPicPr>
          <p:cNvPr id="25" name="Picture 24" descr="A wooden ruler with numbers&#10;&#10;Description automatically generated">
            <a:extLst>
              <a:ext uri="{FF2B5EF4-FFF2-40B4-BE49-F238E27FC236}">
                <a16:creationId xmlns:a16="http://schemas.microsoft.com/office/drawing/2014/main" id="{7C8DEAB1-4FD7-FCAF-9766-5E33DF2C2A64}"/>
              </a:ext>
            </a:extLst>
          </p:cNvPr>
          <p:cNvPicPr>
            <a:picLocks noChangeAspect="1"/>
          </p:cNvPicPr>
          <p:nvPr/>
        </p:nvPicPr>
        <p:blipFill>
          <a:blip r:embed="rId4"/>
          <a:stretch>
            <a:fillRect/>
          </a:stretch>
        </p:blipFill>
        <p:spPr>
          <a:xfrm>
            <a:off x="5474656" y="2220193"/>
            <a:ext cx="5794634" cy="2089868"/>
          </a:xfrm>
          <a:prstGeom prst="rect">
            <a:avLst/>
          </a:prstGeom>
          <a:ln>
            <a:solidFill>
              <a:schemeClr val="bg1"/>
            </a:solidFill>
          </a:ln>
        </p:spPr>
      </p:pic>
      <p:sp>
        <p:nvSpPr>
          <p:cNvPr id="26" name="Down Arrow 25">
            <a:extLst>
              <a:ext uri="{FF2B5EF4-FFF2-40B4-BE49-F238E27FC236}">
                <a16:creationId xmlns:a16="http://schemas.microsoft.com/office/drawing/2014/main" id="{DB089E39-280D-FCEA-2BD1-781EC7364ABC}"/>
              </a:ext>
            </a:extLst>
          </p:cNvPr>
          <p:cNvSpPr/>
          <p:nvPr/>
        </p:nvSpPr>
        <p:spPr>
          <a:xfrm>
            <a:off x="5620859" y="3331653"/>
            <a:ext cx="484632" cy="978408"/>
          </a:xfrm>
          <a:prstGeom prst="dow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1845C2F-1F35-2C46-9FEF-9110D2CE91FA}"/>
              </a:ext>
            </a:extLst>
          </p:cNvPr>
          <p:cNvSpPr txBox="1"/>
          <p:nvPr/>
        </p:nvSpPr>
        <p:spPr>
          <a:xfrm>
            <a:off x="10138440" y="4487229"/>
            <a:ext cx="1460355"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Very knowledgeable </a:t>
            </a:r>
          </a:p>
        </p:txBody>
      </p:sp>
      <p:sp>
        <p:nvSpPr>
          <p:cNvPr id="30" name="Down Arrow 29">
            <a:extLst>
              <a:ext uri="{FF2B5EF4-FFF2-40B4-BE49-F238E27FC236}">
                <a16:creationId xmlns:a16="http://schemas.microsoft.com/office/drawing/2014/main" id="{480D6DE3-8977-530E-0108-D4AE1308620F}"/>
              </a:ext>
            </a:extLst>
          </p:cNvPr>
          <p:cNvSpPr/>
          <p:nvPr/>
        </p:nvSpPr>
        <p:spPr>
          <a:xfrm>
            <a:off x="10626302" y="3331653"/>
            <a:ext cx="484632" cy="978408"/>
          </a:xfrm>
          <a:prstGeom prst="dow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D4B9C03-CF3F-5D7A-053F-65A8175ED844}"/>
              </a:ext>
            </a:extLst>
          </p:cNvPr>
          <p:cNvSpPr txBox="1"/>
          <p:nvPr/>
        </p:nvSpPr>
        <p:spPr>
          <a:xfrm>
            <a:off x="7843924" y="4489564"/>
            <a:ext cx="1088956" cy="523220"/>
          </a:xfrm>
          <a:prstGeom prst="rect">
            <a:avLst/>
          </a:prstGeom>
          <a:solidFill>
            <a:schemeClr val="accent2"/>
          </a:solidFill>
          <a:ln>
            <a:solidFill>
              <a:schemeClr val="tx1"/>
            </a:solidFill>
          </a:ln>
        </p:spPr>
        <p:txBody>
          <a:bodyPr wrap="square">
            <a:spAutoFit/>
          </a:bodyPr>
          <a:lstStyle/>
          <a:p>
            <a:pPr algn="ctr"/>
            <a:r>
              <a:rPr lang="en-US" sz="1400">
                <a:latin typeface="Segoe UI" panose="020B0502040204020203" pitchFamily="34" charset="0"/>
                <a:cs typeface="Segoe UI" panose="020B0502040204020203" pitchFamily="34" charset="0"/>
              </a:rPr>
              <a:t>Need to know more </a:t>
            </a:r>
          </a:p>
        </p:txBody>
      </p:sp>
      <p:sp>
        <p:nvSpPr>
          <p:cNvPr id="32" name="Down Arrow 31">
            <a:extLst>
              <a:ext uri="{FF2B5EF4-FFF2-40B4-BE49-F238E27FC236}">
                <a16:creationId xmlns:a16="http://schemas.microsoft.com/office/drawing/2014/main" id="{F2F7BCD2-46C5-8A69-B290-B6B99AA93E1F}"/>
              </a:ext>
            </a:extLst>
          </p:cNvPr>
          <p:cNvSpPr/>
          <p:nvPr/>
        </p:nvSpPr>
        <p:spPr>
          <a:xfrm>
            <a:off x="8129657" y="3331653"/>
            <a:ext cx="484632" cy="978408"/>
          </a:xfrm>
          <a:prstGeom prst="dow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BA75F2D-7763-F9C9-2228-40F2C62FADD8}"/>
              </a:ext>
            </a:extLst>
          </p:cNvPr>
          <p:cNvSpPr/>
          <p:nvPr/>
        </p:nvSpPr>
        <p:spPr>
          <a:xfrm>
            <a:off x="-2039555" y="-686720"/>
            <a:ext cx="6912112" cy="68094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77059294-F092-F38D-3B6E-A8755C42B733}"/>
              </a:ext>
            </a:extLst>
          </p:cNvPr>
          <p:cNvSpPr txBox="1">
            <a:spLocks/>
          </p:cNvSpPr>
          <p:nvPr/>
        </p:nvSpPr>
        <p:spPr>
          <a:xfrm>
            <a:off x="442073" y="1622126"/>
            <a:ext cx="3491720" cy="28890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600" b="1">
                <a:solidFill>
                  <a:schemeClr val="bg1"/>
                </a:solidFill>
                <a:latin typeface="Segoe UI"/>
                <a:cs typeface="Segoe UI"/>
              </a:rPr>
              <a:t>The </a:t>
            </a:r>
            <a:endParaRPr lang="en-US">
              <a:solidFill>
                <a:schemeClr val="bg1"/>
              </a:solidFill>
            </a:endParaRPr>
          </a:p>
          <a:p>
            <a:pPr>
              <a:lnSpc>
                <a:spcPct val="120000"/>
              </a:lnSpc>
            </a:pPr>
            <a:r>
              <a:rPr lang="en-GB" sz="3600" b="1">
                <a:solidFill>
                  <a:schemeClr val="bg1"/>
                </a:solidFill>
                <a:latin typeface="Segoe UI"/>
                <a:cs typeface="Segoe UI"/>
              </a:rPr>
              <a:t>confidence ruler </a:t>
            </a:r>
            <a:endParaRPr lang="en-GB">
              <a:solidFill>
                <a:schemeClr val="bg1"/>
              </a:solidFill>
            </a:endParaRPr>
          </a:p>
          <a:p>
            <a:pPr>
              <a:lnSpc>
                <a:spcPct val="120000"/>
              </a:lnSpc>
            </a:pP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3" name="Picture 4" descr="NHSGG&amp;C*SPOT">
            <a:extLst>
              <a:ext uri="{FF2B5EF4-FFF2-40B4-BE49-F238E27FC236}">
                <a16:creationId xmlns:a16="http://schemas.microsoft.com/office/drawing/2014/main" id="{F3CF3D01-08F7-1C43-20E9-0FF3E92DE712}"/>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11191762" y="248902"/>
            <a:ext cx="815805" cy="58749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FA8DDF-C83D-8B0A-9150-8A98342410F5}"/>
              </a:ext>
            </a:extLst>
          </p:cNvPr>
          <p:cNvSpPr txBox="1"/>
          <p:nvPr/>
        </p:nvSpPr>
        <p:spPr>
          <a:xfrm>
            <a:off x="5620859" y="1479797"/>
            <a:ext cx="5490075" cy="646331"/>
          </a:xfrm>
          <a:prstGeom prst="rect">
            <a:avLst/>
          </a:prstGeom>
          <a:noFill/>
        </p:spPr>
        <p:txBody>
          <a:bodyPr wrap="square">
            <a:spAutoFit/>
          </a:bodyPr>
          <a:lstStyle/>
          <a:p>
            <a:pPr algn="ctr"/>
            <a:r>
              <a:rPr lang="en-GB" sz="3600" b="1">
                <a:latin typeface="Segoe UI" panose="020B0502040204020203" pitchFamily="34" charset="0"/>
                <a:cs typeface="Segoe UI" panose="020B0502040204020203" pitchFamily="34" charset="0"/>
              </a:rPr>
              <a:t>How do you feel now? </a:t>
            </a:r>
            <a:endParaRPr lang="en-US" sz="3600"/>
          </a:p>
        </p:txBody>
      </p:sp>
      <p:pic>
        <p:nvPicPr>
          <p:cNvPr id="5" name="Picture 4" descr="Let's Talk - Riverside">
            <a:extLst>
              <a:ext uri="{FF2B5EF4-FFF2-40B4-BE49-F238E27FC236}">
                <a16:creationId xmlns:a16="http://schemas.microsoft.com/office/drawing/2014/main" id="{2CE0DF45-5D40-59C2-C6B1-98DD04A4EF8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71510" y="584602"/>
            <a:ext cx="1396232" cy="10476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0172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FFA51-5565-6B78-AB01-89C44A709D7F}"/>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8F996245-2712-E1BE-72D4-1DF1BC0AFC34}"/>
              </a:ext>
            </a:extLst>
          </p:cNvPr>
          <p:cNvSpPr txBox="1">
            <a:spLocks/>
          </p:cNvSpPr>
          <p:nvPr/>
        </p:nvSpPr>
        <p:spPr>
          <a:xfrm>
            <a:off x="0" y="0"/>
            <a:ext cx="12192000" cy="104502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solidFill>
                  <a:schemeClr val="bg1"/>
                </a:solidFill>
                <a:effectLst>
                  <a:outerShdw blurRad="50800" dist="38100" dir="2700000" algn="tl" rotWithShape="0">
                    <a:prstClr val="black">
                      <a:alpha val="40000"/>
                    </a:prstClr>
                  </a:outerShdw>
                </a:effectLst>
                <a:latin typeface="Segoe UI"/>
                <a:cs typeface="Segoe UI"/>
              </a:rPr>
              <a:t>Recap:</a:t>
            </a:r>
            <a:r>
              <a:rPr lang="en-US" sz="3200" b="1">
                <a:effectLst>
                  <a:outerShdw blurRad="50800" dist="38100" dir="2700000" algn="tl" rotWithShape="0">
                    <a:prstClr val="black">
                      <a:alpha val="40000"/>
                    </a:prstClr>
                  </a:outerShdw>
                </a:effectLst>
                <a:latin typeface="Segoe UI"/>
                <a:cs typeface="Segoe UI"/>
              </a:rPr>
              <a:t> Nicotine dependency cycle 	</a:t>
            </a:r>
            <a:endParaRPr lang="en-US"/>
          </a:p>
        </p:txBody>
      </p:sp>
      <p:pic>
        <p:nvPicPr>
          <p:cNvPr id="9" name="Picture 8" descr="A person sitting down with his head on his knees&#10;&#10;Description automatically generated">
            <a:extLst>
              <a:ext uri="{FF2B5EF4-FFF2-40B4-BE49-F238E27FC236}">
                <a16:creationId xmlns:a16="http://schemas.microsoft.com/office/drawing/2014/main" id="{278F9E44-66A6-52EF-2BAE-DC3C3449D8A8}"/>
              </a:ext>
            </a:extLst>
          </p:cNvPr>
          <p:cNvPicPr>
            <a:picLocks noChangeAspect="1"/>
          </p:cNvPicPr>
          <p:nvPr/>
        </p:nvPicPr>
        <p:blipFill>
          <a:blip r:embed="rId3" cstate="hqprint">
            <a:extLst>
              <a:ext uri="{28A0092B-C50C-407E-A947-70E740481C1C}">
                <a14:useLocalDpi xmlns:a14="http://schemas.microsoft.com/office/drawing/2010/main"/>
              </a:ext>
            </a:extLst>
          </a:blip>
          <a:srcRect l="676" t="-303" r="3600" b="243"/>
          <a:stretch>
            <a:fillRect/>
          </a:stretch>
        </p:blipFill>
        <p:spPr>
          <a:xfrm>
            <a:off x="4913130" y="1719380"/>
            <a:ext cx="6886674" cy="3418209"/>
          </a:xfrm>
          <a:prstGeom prst="rect">
            <a:avLst/>
          </a:prstGeom>
          <a:ln>
            <a:solidFill>
              <a:schemeClr val="bg1"/>
            </a:solidFill>
          </a:ln>
        </p:spPr>
      </p:pic>
      <p:pic>
        <p:nvPicPr>
          <p:cNvPr id="11" name="Picture 10" descr="A colorful rectangular sign with black text&#10;&#10;AI-generated content may be incorrect.">
            <a:extLst>
              <a:ext uri="{FF2B5EF4-FFF2-40B4-BE49-F238E27FC236}">
                <a16:creationId xmlns:a16="http://schemas.microsoft.com/office/drawing/2014/main" id="{E90D699B-E924-387E-74C8-D07DEB3B4CF6}"/>
              </a:ext>
            </a:extLst>
          </p:cNvPr>
          <p:cNvPicPr>
            <a:picLocks noChangeAspect="1"/>
          </p:cNvPicPr>
          <p:nvPr/>
        </p:nvPicPr>
        <p:blipFill>
          <a:blip r:embed="rId4"/>
          <a:stretch>
            <a:fillRect/>
          </a:stretch>
        </p:blipFill>
        <p:spPr>
          <a:xfrm>
            <a:off x="265495" y="134116"/>
            <a:ext cx="1133475" cy="838200"/>
          </a:xfrm>
          <a:prstGeom prst="rect">
            <a:avLst/>
          </a:prstGeom>
          <a:ln>
            <a:noFill/>
          </a:ln>
        </p:spPr>
      </p:pic>
      <p:pic>
        <p:nvPicPr>
          <p:cNvPr id="13" name="Picture 12" descr="Blue and white logo with text&#10;&#10;AI-generated content may be incorrect.">
            <a:extLst>
              <a:ext uri="{FF2B5EF4-FFF2-40B4-BE49-F238E27FC236}">
                <a16:creationId xmlns:a16="http://schemas.microsoft.com/office/drawing/2014/main" id="{E97A4C6D-3ED9-A20B-1CC6-5FC9267BCBD8}"/>
              </a:ext>
            </a:extLst>
          </p:cNvPr>
          <p:cNvPicPr>
            <a:picLocks noChangeAspect="1"/>
          </p:cNvPicPr>
          <p:nvPr/>
        </p:nvPicPr>
        <p:blipFill>
          <a:blip r:embed="rId5"/>
          <a:stretch>
            <a:fillRect/>
          </a:stretch>
        </p:blipFill>
        <p:spPr>
          <a:xfrm>
            <a:off x="10962508" y="255094"/>
            <a:ext cx="971550" cy="714375"/>
          </a:xfrm>
          <a:prstGeom prst="rect">
            <a:avLst/>
          </a:prstGeom>
          <a:ln>
            <a:noFill/>
          </a:ln>
        </p:spPr>
      </p:pic>
      <p:sp>
        <p:nvSpPr>
          <p:cNvPr id="7" name="TextBox 6">
            <a:extLst>
              <a:ext uri="{FF2B5EF4-FFF2-40B4-BE49-F238E27FC236}">
                <a16:creationId xmlns:a16="http://schemas.microsoft.com/office/drawing/2014/main" id="{A2BF972D-A15D-006F-B810-D818D345EB3A}"/>
              </a:ext>
            </a:extLst>
          </p:cNvPr>
          <p:cNvSpPr txBox="1"/>
          <p:nvPr/>
        </p:nvSpPr>
        <p:spPr>
          <a:xfrm>
            <a:off x="769937" y="1301748"/>
            <a:ext cx="3817937" cy="47933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latin typeface="Segoe UI"/>
                <a:cs typeface="Arial"/>
              </a:rPr>
              <a:t>When you’re a teenager your brain is developing fast. Nicotine gets into your brain and mimics natural brain chemicals that make you feel good. But it also stimulates your brain’s appetite for more. It re-wires your brain, changing the brain chemistry so that soon your brain is craving more and more nicotine all the time. If you don’t get some it makes you feel anxious, you can’t concentrate on the things that matter. You’re constantly thinking about when you can get more. You begin to lose control over your choice to vape</a:t>
            </a:r>
            <a:r>
              <a:rPr lang="en-US" i="1" baseline="30000">
                <a:latin typeface="Segoe UI"/>
                <a:cs typeface="Arial"/>
              </a:rPr>
              <a:t> </a:t>
            </a:r>
            <a:r>
              <a:rPr lang="en-US" i="1">
                <a:latin typeface="Segoe UI"/>
                <a:cs typeface="Arial"/>
              </a:rPr>
              <a:t>or not</a:t>
            </a:r>
            <a:r>
              <a:rPr lang="en-US">
                <a:latin typeface="Segoe UI"/>
                <a:cs typeface="Arial"/>
              </a:rPr>
              <a:t>.</a:t>
            </a:r>
            <a:endParaRPr lang="en-US">
              <a:latin typeface="Segoe UI"/>
              <a:cs typeface="Segoe UI"/>
            </a:endParaRPr>
          </a:p>
          <a:p>
            <a:pPr algn="l"/>
            <a:endParaRPr lang="en-US">
              <a:latin typeface="Segoe UI"/>
              <a:cs typeface="Segoe UI"/>
            </a:endParaRPr>
          </a:p>
        </p:txBody>
      </p:sp>
      <p:pic>
        <p:nvPicPr>
          <p:cNvPr id="12" name="Picture 11">
            <a:extLst>
              <a:ext uri="{FF2B5EF4-FFF2-40B4-BE49-F238E27FC236}">
                <a16:creationId xmlns:a16="http://schemas.microsoft.com/office/drawing/2014/main" id="{EBB6ABCC-BEB5-6D91-CCF4-051316616F07}"/>
              </a:ext>
            </a:extLst>
          </p:cNvPr>
          <p:cNvPicPr>
            <a:picLocks noChangeAspect="1"/>
          </p:cNvPicPr>
          <p:nvPr/>
        </p:nvPicPr>
        <p:blipFill>
          <a:blip r:embed="rId6"/>
          <a:stretch>
            <a:fillRect/>
          </a:stretch>
        </p:blipFill>
        <p:spPr>
          <a:xfrm>
            <a:off x="144462" y="1311276"/>
            <a:ext cx="671513" cy="774700"/>
          </a:xfrm>
          <a:prstGeom prst="rect">
            <a:avLst/>
          </a:prstGeom>
          <a:ln>
            <a:solidFill>
              <a:schemeClr val="bg1"/>
            </a:solidFill>
          </a:ln>
        </p:spPr>
      </p:pic>
      <p:pic>
        <p:nvPicPr>
          <p:cNvPr id="14" name="Picture 13">
            <a:extLst>
              <a:ext uri="{FF2B5EF4-FFF2-40B4-BE49-F238E27FC236}">
                <a16:creationId xmlns:a16="http://schemas.microsoft.com/office/drawing/2014/main" id="{7D2F493D-B2B3-8E04-6AAA-C5862CEB07C0}"/>
              </a:ext>
            </a:extLst>
          </p:cNvPr>
          <p:cNvPicPr>
            <a:picLocks noChangeAspect="1"/>
          </p:cNvPicPr>
          <p:nvPr/>
        </p:nvPicPr>
        <p:blipFill>
          <a:blip r:embed="rId6"/>
          <a:stretch>
            <a:fillRect/>
          </a:stretch>
        </p:blipFill>
        <p:spPr>
          <a:xfrm flipH="1">
            <a:off x="4356100" y="5351464"/>
            <a:ext cx="741362" cy="742950"/>
          </a:xfrm>
          <a:prstGeom prst="rect">
            <a:avLst/>
          </a:prstGeom>
          <a:ln>
            <a:solidFill>
              <a:schemeClr val="bg1"/>
            </a:solidFill>
          </a:ln>
        </p:spPr>
      </p:pic>
      <p:sp>
        <p:nvSpPr>
          <p:cNvPr id="15" name="TextBox 14">
            <a:extLst>
              <a:ext uri="{FF2B5EF4-FFF2-40B4-BE49-F238E27FC236}">
                <a16:creationId xmlns:a16="http://schemas.microsoft.com/office/drawing/2014/main" id="{DE4729AD-61C8-4E88-ACAE-3D363FE27D69}"/>
              </a:ext>
            </a:extLst>
          </p:cNvPr>
          <p:cNvSpPr txBox="1"/>
          <p:nvPr/>
        </p:nvSpPr>
        <p:spPr>
          <a:xfrm>
            <a:off x="385532" y="6095982"/>
            <a:ext cx="4341938"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50" b="1">
                <a:latin typeface="Segoe UI"/>
                <a:cs typeface="Arial"/>
              </a:rPr>
              <a:t>Martin </a:t>
            </a:r>
            <a:r>
              <a:rPr lang="en-US" sz="1450" b="1" err="1">
                <a:latin typeface="Segoe UI"/>
                <a:cs typeface="Arial"/>
              </a:rPr>
              <a:t>Dockrell</a:t>
            </a:r>
            <a:r>
              <a:rPr lang="en-US" sz="1450" b="1">
                <a:latin typeface="Segoe UI"/>
                <a:cs typeface="Arial"/>
              </a:rPr>
              <a:t> </a:t>
            </a:r>
            <a:r>
              <a:rPr lang="en-US" sz="1450" i="1">
                <a:latin typeface="Segoe UI"/>
                <a:cs typeface="Arial"/>
              </a:rPr>
              <a:t>Tobacco Control </a:t>
            </a:r>
            <a:r>
              <a:rPr lang="en-US" sz="1450" i="1" err="1">
                <a:latin typeface="Segoe UI"/>
                <a:cs typeface="Arial"/>
              </a:rPr>
              <a:t>Programme</a:t>
            </a:r>
            <a:r>
              <a:rPr lang="en-US" sz="1450" i="1">
                <a:latin typeface="Segoe UI"/>
                <a:cs typeface="Arial"/>
              </a:rPr>
              <a:t> Lead, Department of Health &amp; Social Care</a:t>
            </a:r>
          </a:p>
        </p:txBody>
      </p:sp>
    </p:spTree>
    <p:extLst>
      <p:ext uri="{BB962C8B-B14F-4D97-AF65-F5344CB8AC3E}">
        <p14:creationId xmlns:p14="http://schemas.microsoft.com/office/powerpoint/2010/main" val="1855512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181617-9F56-3155-BAF3-98AD4AD7ACB0}"/>
              </a:ext>
            </a:extLst>
          </p:cNvPr>
          <p:cNvSpPr txBox="1"/>
          <p:nvPr/>
        </p:nvSpPr>
        <p:spPr>
          <a:xfrm>
            <a:off x="585037" y="3429000"/>
            <a:ext cx="6044363" cy="8013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520"/>
              </a:lnSpc>
            </a:pPr>
            <a:r>
              <a:rPr lang="en-US" sz="3200" b="1">
                <a:solidFill>
                  <a:srgbClr val="000000"/>
                </a:solidFill>
                <a:latin typeface="Segoe UI"/>
              </a:rPr>
              <a:t>How much do we know?</a:t>
            </a:r>
            <a:endParaRPr lang="en-US" sz="3200"/>
          </a:p>
          <a:p>
            <a:pPr algn="l" rtl="0">
              <a:lnSpc>
                <a:spcPts val="3402"/>
              </a:lnSpc>
            </a:pPr>
            <a:r>
              <a:rPr lang="en-US" sz="1800" b="0" i="0">
                <a:latin typeface="Aptos"/>
              </a:rPr>
              <a:t>​</a:t>
            </a:r>
          </a:p>
        </p:txBody>
      </p:sp>
      <p:sp>
        <p:nvSpPr>
          <p:cNvPr id="4" name="Title 5">
            <a:extLst>
              <a:ext uri="{FF2B5EF4-FFF2-40B4-BE49-F238E27FC236}">
                <a16:creationId xmlns:a16="http://schemas.microsoft.com/office/drawing/2014/main" id="{08DDDE77-7B07-E381-1F36-6B5DF333AB59}"/>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True or False?</a:t>
            </a: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pic>
        <p:nvPicPr>
          <p:cNvPr id="6" name="Picture 5" descr="A colorful rectangular sign with black text&#10;&#10;AI-generated content may be incorrect.">
            <a:extLst>
              <a:ext uri="{FF2B5EF4-FFF2-40B4-BE49-F238E27FC236}">
                <a16:creationId xmlns:a16="http://schemas.microsoft.com/office/drawing/2014/main" id="{A186A558-BB1C-CD5A-E951-487AE907A333}"/>
              </a:ext>
            </a:extLst>
          </p:cNvPr>
          <p:cNvPicPr>
            <a:picLocks noChangeAspect="1"/>
          </p:cNvPicPr>
          <p:nvPr/>
        </p:nvPicPr>
        <p:blipFill>
          <a:blip r:embed="rId3"/>
          <a:stretch>
            <a:fillRect/>
          </a:stretch>
        </p:blipFill>
        <p:spPr>
          <a:xfrm>
            <a:off x="247978" y="151633"/>
            <a:ext cx="1133475" cy="838200"/>
          </a:xfrm>
          <a:prstGeom prst="rect">
            <a:avLst/>
          </a:prstGeom>
        </p:spPr>
      </p:pic>
      <p:pic>
        <p:nvPicPr>
          <p:cNvPr id="8" name="Picture 7" descr="Blue and white logo with text&#10;&#10;AI-generated content may be incorrect.">
            <a:extLst>
              <a:ext uri="{FF2B5EF4-FFF2-40B4-BE49-F238E27FC236}">
                <a16:creationId xmlns:a16="http://schemas.microsoft.com/office/drawing/2014/main" id="{D6452C7F-7A1F-85BA-5FF3-D6B663884ADD}"/>
              </a:ext>
            </a:extLst>
          </p:cNvPr>
          <p:cNvPicPr>
            <a:picLocks noChangeAspect="1"/>
          </p:cNvPicPr>
          <p:nvPr/>
        </p:nvPicPr>
        <p:blipFill>
          <a:blip r:embed="rId4"/>
          <a:stretch>
            <a:fillRect/>
          </a:stretch>
        </p:blipFill>
        <p:spPr>
          <a:xfrm>
            <a:off x="10885184" y="268811"/>
            <a:ext cx="971550" cy="714375"/>
          </a:xfrm>
          <a:prstGeom prst="rect">
            <a:avLst/>
          </a:prstGeom>
          <a:ln>
            <a:noFill/>
          </a:ln>
        </p:spPr>
      </p:pic>
      <p:pic>
        <p:nvPicPr>
          <p:cNvPr id="5" name="Picture 2" descr="Graphic 1, Picture">
            <a:extLst>
              <a:ext uri="{FF2B5EF4-FFF2-40B4-BE49-F238E27FC236}">
                <a16:creationId xmlns:a16="http://schemas.microsoft.com/office/drawing/2014/main" id="{DF2A43E8-C893-B3E7-C775-9A26509EABE8}"/>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544180" y="1486158"/>
            <a:ext cx="4516112" cy="486168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78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88D1D-8841-0457-7706-F7A9FFAC3311}"/>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C5564A24-4C34-007C-E4A0-663C4ACE6CE3}"/>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True or False?</a:t>
            </a: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pic>
        <p:nvPicPr>
          <p:cNvPr id="6" name="Picture 5" descr="A colorful rectangular sign with black text&#10;&#10;AI-generated content may be incorrect.">
            <a:extLst>
              <a:ext uri="{FF2B5EF4-FFF2-40B4-BE49-F238E27FC236}">
                <a16:creationId xmlns:a16="http://schemas.microsoft.com/office/drawing/2014/main" id="{804FED01-787C-11DC-FB0B-30BAEB431D24}"/>
              </a:ext>
            </a:extLst>
          </p:cNvPr>
          <p:cNvPicPr>
            <a:picLocks noChangeAspect="1"/>
          </p:cNvPicPr>
          <p:nvPr/>
        </p:nvPicPr>
        <p:blipFill>
          <a:blip r:embed="rId3"/>
          <a:stretch>
            <a:fillRect/>
          </a:stretch>
        </p:blipFill>
        <p:spPr>
          <a:xfrm>
            <a:off x="247978" y="151633"/>
            <a:ext cx="1133475" cy="838200"/>
          </a:xfrm>
          <a:prstGeom prst="rect">
            <a:avLst/>
          </a:prstGeom>
        </p:spPr>
      </p:pic>
      <p:pic>
        <p:nvPicPr>
          <p:cNvPr id="8" name="Picture 7" descr="Blue and white logo with text&#10;&#10;AI-generated content may be incorrect.">
            <a:extLst>
              <a:ext uri="{FF2B5EF4-FFF2-40B4-BE49-F238E27FC236}">
                <a16:creationId xmlns:a16="http://schemas.microsoft.com/office/drawing/2014/main" id="{05E89DBF-C057-974D-A722-C07AE9446506}"/>
              </a:ext>
            </a:extLst>
          </p:cNvPr>
          <p:cNvPicPr>
            <a:picLocks noChangeAspect="1"/>
          </p:cNvPicPr>
          <p:nvPr/>
        </p:nvPicPr>
        <p:blipFill>
          <a:blip r:embed="rId4"/>
          <a:stretch>
            <a:fillRect/>
          </a:stretch>
        </p:blipFill>
        <p:spPr>
          <a:xfrm>
            <a:off x="10885184" y="268811"/>
            <a:ext cx="971550" cy="714375"/>
          </a:xfrm>
          <a:prstGeom prst="rect">
            <a:avLst/>
          </a:prstGeom>
          <a:ln>
            <a:noFill/>
          </a:ln>
        </p:spPr>
      </p:pic>
      <p:sp>
        <p:nvSpPr>
          <p:cNvPr id="3" name="TextBox 2">
            <a:extLst>
              <a:ext uri="{FF2B5EF4-FFF2-40B4-BE49-F238E27FC236}">
                <a16:creationId xmlns:a16="http://schemas.microsoft.com/office/drawing/2014/main" id="{F60B29E1-C4D1-2B8A-9F2B-46738284FDFA}"/>
              </a:ext>
            </a:extLst>
          </p:cNvPr>
          <p:cNvSpPr txBox="1"/>
          <p:nvPr/>
        </p:nvSpPr>
        <p:spPr>
          <a:xfrm>
            <a:off x="394393" y="3599124"/>
            <a:ext cx="7049192" cy="345672"/>
          </a:xfrm>
          <a:prstGeom prst="rect">
            <a:avLst/>
          </a:prstGeom>
          <a:noFill/>
        </p:spPr>
        <p:txBody>
          <a:bodyPr wrap="square" lIns="91440" tIns="45720" rIns="91440" bIns="45720" rtlCol="0" anchor="t">
            <a:spAutoFit/>
          </a:bodyPr>
          <a:lstStyle/>
          <a:p>
            <a:pPr algn="l" rtl="0" fontAlgn="base">
              <a:lnSpc>
                <a:spcPts val="1564"/>
              </a:lnSpc>
              <a:spcAft>
                <a:spcPts val="800"/>
              </a:spcAft>
              <a:buNone/>
            </a:pPr>
            <a:r>
              <a:rPr lang="en-GB" sz="2800" b="0" i="0">
                <a:solidFill>
                  <a:srgbClr val="000000"/>
                </a:solidFill>
                <a:effectLst/>
                <a:latin typeface="Aptos"/>
                <a:cs typeface="Arial"/>
              </a:rPr>
              <a:t>"Vaping may harm a person’s lungs.” </a:t>
            </a:r>
          </a:p>
        </p:txBody>
      </p:sp>
      <p:pic>
        <p:nvPicPr>
          <p:cNvPr id="5" name="Picture 2" descr="Graphic 1, Picture">
            <a:extLst>
              <a:ext uri="{FF2B5EF4-FFF2-40B4-BE49-F238E27FC236}">
                <a16:creationId xmlns:a16="http://schemas.microsoft.com/office/drawing/2014/main" id="{213C1FA7-6C0E-E53E-35F0-8BD5CD0B2885}"/>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544180" y="1486158"/>
            <a:ext cx="4516112" cy="486168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3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3E898-3C1E-3706-943D-9E251EF27BCD}"/>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8E7C82D4-4315-07D7-C6FD-593351E6B308}"/>
              </a:ext>
            </a:extLst>
          </p:cNvPr>
          <p:cNvSpPr txBox="1">
            <a:spLocks/>
          </p:cNvSpPr>
          <p:nvPr/>
        </p:nvSpPr>
        <p:spPr>
          <a:xfrm>
            <a:off x="0" y="0"/>
            <a:ext cx="12187621" cy="11063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Segoe UI"/>
                <a:cs typeface="Segoe UI"/>
              </a:rPr>
              <a:t>Vaping: True or False?</a:t>
            </a:r>
            <a:endParaRPr lang="en-US" sz="3200" b="1">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endParaRPr>
          </a:p>
        </p:txBody>
      </p:sp>
      <p:pic>
        <p:nvPicPr>
          <p:cNvPr id="6" name="Picture 5" descr="A colorful rectangular sign with black text&#10;&#10;AI-generated content may be incorrect.">
            <a:extLst>
              <a:ext uri="{FF2B5EF4-FFF2-40B4-BE49-F238E27FC236}">
                <a16:creationId xmlns:a16="http://schemas.microsoft.com/office/drawing/2014/main" id="{FCC2F066-E1CD-BF4B-50D2-84BDF7A7043D}"/>
              </a:ext>
            </a:extLst>
          </p:cNvPr>
          <p:cNvPicPr>
            <a:picLocks noChangeAspect="1"/>
          </p:cNvPicPr>
          <p:nvPr/>
        </p:nvPicPr>
        <p:blipFill>
          <a:blip r:embed="rId3"/>
          <a:stretch>
            <a:fillRect/>
          </a:stretch>
        </p:blipFill>
        <p:spPr>
          <a:xfrm>
            <a:off x="247978" y="151633"/>
            <a:ext cx="1133475" cy="838200"/>
          </a:xfrm>
          <a:prstGeom prst="rect">
            <a:avLst/>
          </a:prstGeom>
        </p:spPr>
      </p:pic>
      <p:pic>
        <p:nvPicPr>
          <p:cNvPr id="8" name="Picture 7" descr="Blue and white logo with text&#10;&#10;AI-generated content may be incorrect.">
            <a:extLst>
              <a:ext uri="{FF2B5EF4-FFF2-40B4-BE49-F238E27FC236}">
                <a16:creationId xmlns:a16="http://schemas.microsoft.com/office/drawing/2014/main" id="{13D3223E-4D33-C1E1-C2D1-7612748354FB}"/>
              </a:ext>
            </a:extLst>
          </p:cNvPr>
          <p:cNvPicPr>
            <a:picLocks noChangeAspect="1"/>
          </p:cNvPicPr>
          <p:nvPr/>
        </p:nvPicPr>
        <p:blipFill>
          <a:blip r:embed="rId4"/>
          <a:stretch>
            <a:fillRect/>
          </a:stretch>
        </p:blipFill>
        <p:spPr>
          <a:xfrm>
            <a:off x="10885184" y="268811"/>
            <a:ext cx="971550" cy="714375"/>
          </a:xfrm>
          <a:prstGeom prst="rect">
            <a:avLst/>
          </a:prstGeom>
          <a:ln>
            <a:noFill/>
          </a:ln>
        </p:spPr>
      </p:pic>
      <p:sp>
        <p:nvSpPr>
          <p:cNvPr id="3" name="TextBox 2">
            <a:extLst>
              <a:ext uri="{FF2B5EF4-FFF2-40B4-BE49-F238E27FC236}">
                <a16:creationId xmlns:a16="http://schemas.microsoft.com/office/drawing/2014/main" id="{FA07DC28-8E79-BFF3-FA8F-5F26E5E0F32B}"/>
              </a:ext>
            </a:extLst>
          </p:cNvPr>
          <p:cNvSpPr txBox="1"/>
          <p:nvPr/>
        </p:nvSpPr>
        <p:spPr>
          <a:xfrm>
            <a:off x="406750" y="3648551"/>
            <a:ext cx="7049192" cy="635751"/>
          </a:xfrm>
          <a:prstGeom prst="rect">
            <a:avLst/>
          </a:prstGeom>
          <a:noFill/>
        </p:spPr>
        <p:txBody>
          <a:bodyPr wrap="square" rtlCol="0">
            <a:spAutoFit/>
          </a:bodyPr>
          <a:lstStyle/>
          <a:p>
            <a:pPr fontAlgn="base">
              <a:lnSpc>
                <a:spcPts val="1564"/>
              </a:lnSpc>
              <a:spcAft>
                <a:spcPts val="800"/>
              </a:spcAft>
            </a:pPr>
            <a:r>
              <a:rPr lang="en-GB" sz="2800" b="0" i="0">
                <a:solidFill>
                  <a:srgbClr val="000000"/>
                </a:solidFill>
                <a:effectLst/>
                <a:latin typeface="Aptos" panose="020B0004020202020204" pitchFamily="34" charset="0"/>
              </a:rPr>
              <a:t>“A vape has around 2% nicotine” </a:t>
            </a:r>
            <a:endParaRPr lang="en-GB" sz="1800" b="0" i="0">
              <a:solidFill>
                <a:srgbClr val="000000"/>
              </a:solidFill>
              <a:effectLst/>
              <a:latin typeface="Segoe UI" panose="020B0502040204020203" pitchFamily="34" charset="0"/>
            </a:endParaRPr>
          </a:p>
          <a:p>
            <a:pPr algn="l" rtl="0" fontAlgn="base">
              <a:lnSpc>
                <a:spcPts val="1564"/>
              </a:lnSpc>
              <a:spcAft>
                <a:spcPts val="800"/>
              </a:spcAft>
              <a:buNone/>
            </a:pPr>
            <a:endParaRPr lang="en-GB" sz="2800" b="0" i="0">
              <a:solidFill>
                <a:srgbClr val="000000"/>
              </a:solidFill>
              <a:effectLst/>
              <a:latin typeface="Arial" panose="020B0604020202020204" pitchFamily="34" charset="0"/>
              <a:cs typeface="Arial" panose="020B0604020202020204" pitchFamily="34" charset="0"/>
            </a:endParaRPr>
          </a:p>
        </p:txBody>
      </p:sp>
      <p:pic>
        <p:nvPicPr>
          <p:cNvPr id="5" name="Picture 2" descr="Graphic 1, Picture">
            <a:extLst>
              <a:ext uri="{FF2B5EF4-FFF2-40B4-BE49-F238E27FC236}">
                <a16:creationId xmlns:a16="http://schemas.microsoft.com/office/drawing/2014/main" id="{A2149FA8-1AC7-6156-7AD5-82ECAD0C7D6F}"/>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544180" y="1486158"/>
            <a:ext cx="4516112" cy="486168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9521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4806BFA1103F4B898E97E1B3527731" ma:contentTypeVersion="13" ma:contentTypeDescription="Create a new document." ma:contentTypeScope="" ma:versionID="2ad31278095cbb1560c11c9b61c2286e">
  <xsd:schema xmlns:xsd="http://www.w3.org/2001/XMLSchema" xmlns:xs="http://www.w3.org/2001/XMLSchema" xmlns:p="http://schemas.microsoft.com/office/2006/metadata/properties" xmlns:ns2="be05dc4a-2288-4370-844c-ed738478beff" xmlns:ns3="6c5eed9f-d22c-41bb-892f-e29f075587ec" targetNamespace="http://schemas.microsoft.com/office/2006/metadata/properties" ma:root="true" ma:fieldsID="c277c64acbc0a84931fdf4bb86e9d949" ns2:_="" ns3:_="">
    <xsd:import namespace="be05dc4a-2288-4370-844c-ed738478beff"/>
    <xsd:import namespace="6c5eed9f-d22c-41bb-892f-e29f075587e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05dc4a-2288-4370-844c-ed738478be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587771-b97d-4f8f-a128-1a1aaef2649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5eed9f-d22c-41bb-892f-e29f075587e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ad6671b-1e02-4a3e-856d-5631a16e8628}" ma:internalName="TaxCatchAll" ma:showField="CatchAllData" ma:web="6c5eed9f-d22c-41bb-892f-e29f075587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c5eed9f-d22c-41bb-892f-e29f075587ec" xsi:nil="true"/>
    <lcf76f155ced4ddcb4097134ff3c332f xmlns="be05dc4a-2288-4370-844c-ed738478bef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061111-BF27-4598-8FC2-8CB629B480F0}">
  <ds:schemaRefs>
    <ds:schemaRef ds:uri="6c5eed9f-d22c-41bb-892f-e29f075587ec"/>
    <ds:schemaRef ds:uri="be05dc4a-2288-4370-844c-ed738478be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F3E26A2-6BA4-49DC-945F-9ABD0DD8C0FA}">
  <ds:schemaRefs>
    <ds:schemaRef ds:uri="6c5eed9f-d22c-41bb-892f-e29f075587ec"/>
    <ds:schemaRef ds:uri="be05dc4a-2288-4370-844c-ed738478be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24A16EC-118C-4ACF-8846-E40A9338F4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TotalTime>
  <Words>10666</Words>
  <Application>Microsoft Macintosh PowerPoint</Application>
  <PresentationFormat>Widescreen</PresentationFormat>
  <Paragraphs>1039</Paragraphs>
  <Slides>51</Slides>
  <Notes>51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-webkit-standard</vt:lpstr>
      <vt:lpstr>Aptos</vt:lpstr>
      <vt:lpstr>Aptos Display</vt:lpstr>
      <vt:lpstr>Arial</vt:lpstr>
      <vt:lpstr>Arial,Sans-Serif</vt:lpstr>
      <vt:lpstr>Calibri</vt:lpstr>
      <vt:lpstr>Segoe UI</vt:lpstr>
      <vt:lpstr>Wingdings</vt:lpstr>
      <vt:lpstr>Wingdings,Sans-Serif</vt:lpstr>
      <vt:lpstr>Office Theme</vt:lpstr>
      <vt:lpstr>PowerPoint Presentation</vt:lpstr>
      <vt:lpstr>PowerPoint Presentation</vt:lpstr>
      <vt:lpstr>PowerPoint Presentation</vt:lpstr>
      <vt:lpstr>PowerPoint Presentation</vt:lpstr>
      <vt:lpstr>Recap: What is vaping?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vaping affect young people?</vt:lpstr>
      <vt:lpstr>How can vaping affect young people?</vt:lpstr>
      <vt:lpstr>How can vaping affect young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Stanton</dc:creator>
  <cp:lastModifiedBy>Geoff Pinch</cp:lastModifiedBy>
  <cp:revision>51</cp:revision>
  <dcterms:created xsi:type="dcterms:W3CDTF">2025-01-06T22:25:36Z</dcterms:created>
  <dcterms:modified xsi:type="dcterms:W3CDTF">2025-09-12T14:04:46Z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0x010100984806BFA1103F4B898E97E1B3527731</vt:lpwstr>
  </property>
  <property fmtid="{D5CDD505-2E9C-101B-9397-08002B2CF9AE}" pid="3" name="MediaServiceImageTags">
    <vt:lpwstr/>
  </property>
</Properties>
</file>