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11.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349" r:id="rId5"/>
    <p:sldId id="461" r:id="rId6"/>
    <p:sldId id="1341" r:id="rId7"/>
    <p:sldId id="463" r:id="rId8"/>
    <p:sldId id="1279" r:id="rId9"/>
    <p:sldId id="256" r:id="rId10"/>
    <p:sldId id="1323" r:id="rId11"/>
    <p:sldId id="257" r:id="rId12"/>
    <p:sldId id="1324" r:id="rId13"/>
    <p:sldId id="260" r:id="rId14"/>
    <p:sldId id="1325" r:id="rId15"/>
    <p:sldId id="262" r:id="rId16"/>
    <p:sldId id="1327" r:id="rId17"/>
    <p:sldId id="264" r:id="rId18"/>
    <p:sldId id="1330" r:id="rId19"/>
    <p:sldId id="265" r:id="rId20"/>
    <p:sldId id="1331" r:id="rId21"/>
    <p:sldId id="266" r:id="rId22"/>
    <p:sldId id="1332" r:id="rId23"/>
    <p:sldId id="267" r:id="rId24"/>
    <p:sldId id="1333" r:id="rId25"/>
    <p:sldId id="1295" r:id="rId26"/>
    <p:sldId id="1296" r:id="rId27"/>
    <p:sldId id="1280" r:id="rId28"/>
    <p:sldId id="1253" r:id="rId29"/>
    <p:sldId id="1338" r:id="rId30"/>
    <p:sldId id="1284" r:id="rId31"/>
    <p:sldId id="1250" r:id="rId32"/>
    <p:sldId id="1249" r:id="rId33"/>
    <p:sldId id="1336" r:id="rId34"/>
    <p:sldId id="1337" r:id="rId35"/>
    <p:sldId id="1251" r:id="rId36"/>
    <p:sldId id="1270" r:id="rId37"/>
    <p:sldId id="1319" r:id="rId38"/>
    <p:sldId id="1321" r:id="rId39"/>
    <p:sldId id="1320" r:id="rId40"/>
    <p:sldId id="1285" r:id="rId41"/>
    <p:sldId id="1287" r:id="rId42"/>
    <p:sldId id="1306" r:id="rId43"/>
    <p:sldId id="1234" r:id="rId44"/>
    <p:sldId id="1286" r:id="rId45"/>
    <p:sldId id="1302" r:id="rId46"/>
    <p:sldId id="1340" r:id="rId47"/>
    <p:sldId id="1322" r:id="rId48"/>
    <p:sldId id="127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E9102-7751-3200-BC32-A785280C1941}" name="jacqueline.mackay9@nhs.scot" initials="ja" userId="S::urn:spo:guest#jacqueline.mackay9@nhs.scot::" providerId="AD"/>
  <p188:author id="{56C37038-7B7C-137C-9F53-4F38122B0D9A}" name="Ailsa Christie" initials="AC" userId="S::ailsa@talkabouttrust.org::8e0f5b20-19f0-4ab6-b829-f10df5086ccb" providerId="AD"/>
  <p188:author id="{43D5E991-F6D5-0ECE-6CB6-F9ABF44FF63E}" name="Helena Conibear" initials="HC" userId="S::helena@talkabouttrust.org::14702610-6db2-485a-bfee-48fdd19d9556" providerId="AD"/>
  <p188:author id="{A307CEC3-763B-E53B-255E-257AB989E2D1}" name="Alison Rees" initials="" userId="S::alison@talkabouttrust.org::643807b7-95c8-4d06-bfbd-2c8a4c2b8f9b" providerId="AD"/>
  <p188:author id="{46A8A6CA-38D8-F96E-D684-7CF62C2E970E}" name="Ailsa Christie" initials="AC" userId="5876f2cbc96fb4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6CF8B-A53B-3CA2-F62A-E6AFC55FF870}" v="47" dt="2025-09-12T12:29:22.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2"/>
    <p:restoredTop sz="94666"/>
  </p:normalViewPr>
  <p:slideViewPr>
    <p:cSldViewPr snapToGrid="0">
      <p:cViewPr varScale="1">
        <p:scale>
          <a:sx n="93" d="100"/>
          <a:sy n="93" d="100"/>
        </p:scale>
        <p:origin x="232"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5B837-3F2A-4462-8D4A-9FCF28D354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D6539B-B191-4FF4-8391-5C6BCBBFC0C2}">
      <dgm:prSet/>
      <dgm:spPr/>
      <dgm:t>
        <a:bodyPr/>
        <a:lstStyle/>
        <a:p>
          <a:pPr rtl="0"/>
          <a:r>
            <a:rPr lang="en-GB" b="0" i="0" baseline="0"/>
            <a:t>Nicotine causes the body to release adrenaline, a hormone that makes us</a:t>
          </a:r>
          <a:r>
            <a:rPr lang="en-GB" b="0" i="0" baseline="0">
              <a:latin typeface="Aptos Display" panose="02110004020202020204"/>
            </a:rPr>
            <a:t> alert</a:t>
          </a:r>
          <a:r>
            <a:rPr lang="en-GB" b="0" i="0" baseline="0"/>
            <a:t> </a:t>
          </a:r>
          <a:r>
            <a:rPr lang="en-GB" b="0" i="0" baseline="0">
              <a:latin typeface="Aptos Display" panose="02110004020202020204"/>
            </a:rPr>
            <a:t>and stimulated </a:t>
          </a:r>
          <a:r>
            <a:rPr lang="en-GB" b="0" i="0" baseline="0"/>
            <a:t>(fight or flight)</a:t>
          </a:r>
          <a:endParaRPr lang="en-US"/>
        </a:p>
      </dgm:t>
    </dgm:pt>
    <dgm:pt modelId="{BF752485-AD85-4539-8560-62824D0757CD}" type="parTrans" cxnId="{83E26412-F10C-45E3-A8E1-59A5FD68C776}">
      <dgm:prSet/>
      <dgm:spPr/>
      <dgm:t>
        <a:bodyPr/>
        <a:lstStyle/>
        <a:p>
          <a:endParaRPr lang="en-US"/>
        </a:p>
      </dgm:t>
    </dgm:pt>
    <dgm:pt modelId="{B693D5ED-6ADA-4F99-BDB5-7944ED4D7F0E}" type="sibTrans" cxnId="{83E26412-F10C-45E3-A8E1-59A5FD68C776}">
      <dgm:prSet/>
      <dgm:spPr/>
      <dgm:t>
        <a:bodyPr/>
        <a:lstStyle/>
        <a:p>
          <a:endParaRPr lang="en-US"/>
        </a:p>
      </dgm:t>
    </dgm:pt>
    <dgm:pt modelId="{FB8D5B6B-4A73-478E-9C6A-F78A173F8515}">
      <dgm:prSet/>
      <dgm:spPr/>
      <dgm:t>
        <a:bodyPr/>
        <a:lstStyle/>
        <a:p>
          <a:pPr rtl="0"/>
          <a:r>
            <a:rPr lang="en-GB" b="0" i="0" baseline="0"/>
            <a:t>Adrenaline causes an increase in speed of breathing and heart rate</a:t>
          </a:r>
          <a:r>
            <a:rPr lang="en-GB"/>
            <a:t> and blood pressure</a:t>
          </a:r>
          <a:r>
            <a:rPr lang="en-GB">
              <a:latin typeface="Aptos Display" panose="02110004020202020204"/>
            </a:rPr>
            <a:t>, this may cause dizziness</a:t>
          </a:r>
          <a:endParaRPr lang="en-US"/>
        </a:p>
      </dgm:t>
    </dgm:pt>
    <dgm:pt modelId="{F130F493-EC35-45A0-BFEC-E89AB1CE54CC}" type="parTrans" cxnId="{7CBC6694-4E3A-4BB7-82D4-052573E99E3F}">
      <dgm:prSet/>
      <dgm:spPr/>
      <dgm:t>
        <a:bodyPr/>
        <a:lstStyle/>
        <a:p>
          <a:endParaRPr lang="en-US"/>
        </a:p>
      </dgm:t>
    </dgm:pt>
    <dgm:pt modelId="{4CF8273A-3902-4C5C-BFF0-7C6A25DDCC06}" type="sibTrans" cxnId="{7CBC6694-4E3A-4BB7-82D4-052573E99E3F}">
      <dgm:prSet/>
      <dgm:spPr/>
      <dgm:t>
        <a:bodyPr/>
        <a:lstStyle/>
        <a:p>
          <a:endParaRPr lang="en-US"/>
        </a:p>
      </dgm:t>
    </dgm:pt>
    <dgm:pt modelId="{A1853226-3B19-44B9-B53B-5D7131B6361E}">
      <dgm:prSet/>
      <dgm:spPr/>
      <dgm:t>
        <a:bodyPr/>
        <a:lstStyle/>
        <a:p>
          <a:pPr rtl="0"/>
          <a:r>
            <a:rPr lang="en-GB" sz="1400">
              <a:latin typeface="Aptos Display" panose="02110004020202020204"/>
            </a:rPr>
            <a:t>Nicotine</a:t>
          </a:r>
          <a:r>
            <a:rPr lang="en-GB" sz="1400"/>
            <a:t> also causes release of dopamine</a:t>
          </a:r>
          <a:r>
            <a:rPr lang="en-GB" sz="1400">
              <a:latin typeface="Aptos Display" panose="02110004020202020204"/>
            </a:rPr>
            <a:t>,</a:t>
          </a:r>
          <a:r>
            <a:rPr lang="en-GB" sz="1400"/>
            <a:t> linked to feelings of satisfaction and pleasure. </a:t>
          </a:r>
          <a:endParaRPr lang="en-US">
            <a:latin typeface="Aptos Display" panose="02110004020202020204"/>
          </a:endParaRPr>
        </a:p>
      </dgm:t>
    </dgm:pt>
    <dgm:pt modelId="{0E0480E5-8EAD-426F-BDF1-2468BB272AAE}" type="parTrans" cxnId="{36F10322-255E-49E0-A8AB-2EFBD71C2670}">
      <dgm:prSet/>
      <dgm:spPr/>
      <dgm:t>
        <a:bodyPr/>
        <a:lstStyle/>
        <a:p>
          <a:endParaRPr lang="en-US"/>
        </a:p>
      </dgm:t>
    </dgm:pt>
    <dgm:pt modelId="{F45BE176-2B21-44C8-A6AD-FC7BADD0B5A0}" type="sibTrans" cxnId="{36F10322-255E-49E0-A8AB-2EFBD71C2670}">
      <dgm:prSet/>
      <dgm:spPr/>
      <dgm:t>
        <a:bodyPr/>
        <a:lstStyle/>
        <a:p>
          <a:endParaRPr lang="en-US"/>
        </a:p>
      </dgm:t>
    </dgm:pt>
    <dgm:pt modelId="{615FEFC7-037B-4D3E-86AD-4FB8B3A61A0C}">
      <dgm:prSet phldr="0"/>
      <dgm:spPr/>
      <dgm:t>
        <a:bodyPr/>
        <a:lstStyle/>
        <a:p>
          <a:pPr rtl="0"/>
          <a:r>
            <a:rPr lang="en-GB" sz="1100">
              <a:latin typeface="Calibri"/>
              <a:ea typeface="Calibri"/>
              <a:cs typeface="Calibri"/>
            </a:rPr>
            <a:t>After vaping or smoking for a while, the body starts to release less dopamine naturally.  </a:t>
          </a:r>
        </a:p>
      </dgm:t>
    </dgm:pt>
    <dgm:pt modelId="{10BE0A8F-4C0A-4189-ACE7-CB34F34C8C9B}" type="parTrans" cxnId="{448AAACB-6FA7-487D-9BEC-FCC8F4A94CCB}">
      <dgm:prSet/>
      <dgm:spPr/>
    </dgm:pt>
    <dgm:pt modelId="{A9F635C7-299B-4C18-B222-2EAC56E33DCB}" type="sibTrans" cxnId="{448AAACB-6FA7-487D-9BEC-FCC8F4A94CCB}">
      <dgm:prSet/>
      <dgm:spPr/>
    </dgm:pt>
    <dgm:pt modelId="{CAAF7F6C-4C8A-4C56-AE3D-8B30EF54FB36}" type="pres">
      <dgm:prSet presAssocID="{C775B837-3F2A-4462-8D4A-9FCF28D354AB}" presName="linear" presStyleCnt="0">
        <dgm:presLayoutVars>
          <dgm:animLvl val="lvl"/>
          <dgm:resizeHandles val="exact"/>
        </dgm:presLayoutVars>
      </dgm:prSet>
      <dgm:spPr/>
    </dgm:pt>
    <dgm:pt modelId="{641A5093-F2D5-47A3-9CF6-F535986C0160}" type="pres">
      <dgm:prSet presAssocID="{FAD6539B-B191-4FF4-8391-5C6BCBBFC0C2}" presName="parentText" presStyleLbl="node1" presStyleIdx="0" presStyleCnt="4">
        <dgm:presLayoutVars>
          <dgm:chMax val="0"/>
          <dgm:bulletEnabled val="1"/>
        </dgm:presLayoutVars>
      </dgm:prSet>
      <dgm:spPr/>
    </dgm:pt>
    <dgm:pt modelId="{5E24D548-8233-4065-88E7-D2AB44643FC2}" type="pres">
      <dgm:prSet presAssocID="{B693D5ED-6ADA-4F99-BDB5-7944ED4D7F0E}" presName="spacer" presStyleCnt="0"/>
      <dgm:spPr/>
    </dgm:pt>
    <dgm:pt modelId="{10C3EC32-F128-4EEA-8A34-1931CE342D5F}" type="pres">
      <dgm:prSet presAssocID="{FB8D5B6B-4A73-478E-9C6A-F78A173F8515}" presName="parentText" presStyleLbl="node1" presStyleIdx="1" presStyleCnt="4">
        <dgm:presLayoutVars>
          <dgm:chMax val="0"/>
          <dgm:bulletEnabled val="1"/>
        </dgm:presLayoutVars>
      </dgm:prSet>
      <dgm:spPr/>
    </dgm:pt>
    <dgm:pt modelId="{6670B487-6BA6-4129-A544-9CD2E37E9D0D}" type="pres">
      <dgm:prSet presAssocID="{4CF8273A-3902-4C5C-BFF0-7C6A25DDCC06}" presName="spacer" presStyleCnt="0"/>
      <dgm:spPr/>
    </dgm:pt>
    <dgm:pt modelId="{784E88FF-799D-464F-9565-B7A07DDBE4B6}" type="pres">
      <dgm:prSet presAssocID="{A1853226-3B19-44B9-B53B-5D7131B6361E}" presName="parentText" presStyleLbl="node1" presStyleIdx="2" presStyleCnt="4">
        <dgm:presLayoutVars>
          <dgm:chMax val="0"/>
          <dgm:bulletEnabled val="1"/>
        </dgm:presLayoutVars>
      </dgm:prSet>
      <dgm:spPr/>
    </dgm:pt>
    <dgm:pt modelId="{6EDF0A90-06BD-4F14-A429-0352B3E3DD42}" type="pres">
      <dgm:prSet presAssocID="{F45BE176-2B21-44C8-A6AD-FC7BADD0B5A0}" presName="spacer" presStyleCnt="0"/>
      <dgm:spPr/>
    </dgm:pt>
    <dgm:pt modelId="{A8B02B1C-8D4B-4DC9-81F8-AFC080237204}" type="pres">
      <dgm:prSet presAssocID="{615FEFC7-037B-4D3E-86AD-4FB8B3A61A0C}" presName="parentText" presStyleLbl="node1" presStyleIdx="3" presStyleCnt="4">
        <dgm:presLayoutVars>
          <dgm:chMax val="0"/>
          <dgm:bulletEnabled val="1"/>
        </dgm:presLayoutVars>
      </dgm:prSet>
      <dgm:spPr/>
    </dgm:pt>
  </dgm:ptLst>
  <dgm:cxnLst>
    <dgm:cxn modelId="{657F9107-4358-4C31-9410-C4AE3254A63B}" type="presOf" srcId="{FAD6539B-B191-4FF4-8391-5C6BCBBFC0C2}" destId="{641A5093-F2D5-47A3-9CF6-F535986C0160}" srcOrd="0" destOrd="0" presId="urn:microsoft.com/office/officeart/2005/8/layout/vList2"/>
    <dgm:cxn modelId="{83E26412-F10C-45E3-A8E1-59A5FD68C776}" srcId="{C775B837-3F2A-4462-8D4A-9FCF28D354AB}" destId="{FAD6539B-B191-4FF4-8391-5C6BCBBFC0C2}" srcOrd="0" destOrd="0" parTransId="{BF752485-AD85-4539-8560-62824D0757CD}" sibTransId="{B693D5ED-6ADA-4F99-BDB5-7944ED4D7F0E}"/>
    <dgm:cxn modelId="{36F10322-255E-49E0-A8AB-2EFBD71C2670}" srcId="{C775B837-3F2A-4462-8D4A-9FCF28D354AB}" destId="{A1853226-3B19-44B9-B53B-5D7131B6361E}" srcOrd="2" destOrd="0" parTransId="{0E0480E5-8EAD-426F-BDF1-2468BB272AAE}" sibTransId="{F45BE176-2B21-44C8-A6AD-FC7BADD0B5A0}"/>
    <dgm:cxn modelId="{EF0FEF61-5410-474F-9034-6F9E3FDCD1AC}" type="presOf" srcId="{615FEFC7-037B-4D3E-86AD-4FB8B3A61A0C}" destId="{A8B02B1C-8D4B-4DC9-81F8-AFC080237204}" srcOrd="0" destOrd="0" presId="urn:microsoft.com/office/officeart/2005/8/layout/vList2"/>
    <dgm:cxn modelId="{F703DB76-7735-497D-96DE-2AC25DDC3A23}" type="presOf" srcId="{C775B837-3F2A-4462-8D4A-9FCF28D354AB}" destId="{CAAF7F6C-4C8A-4C56-AE3D-8B30EF54FB36}" srcOrd="0" destOrd="0" presId="urn:microsoft.com/office/officeart/2005/8/layout/vList2"/>
    <dgm:cxn modelId="{7CBC6694-4E3A-4BB7-82D4-052573E99E3F}" srcId="{C775B837-3F2A-4462-8D4A-9FCF28D354AB}" destId="{FB8D5B6B-4A73-478E-9C6A-F78A173F8515}" srcOrd="1" destOrd="0" parTransId="{F130F493-EC35-45A0-BFEC-E89AB1CE54CC}" sibTransId="{4CF8273A-3902-4C5C-BFF0-7C6A25DDCC06}"/>
    <dgm:cxn modelId="{FA9E19C8-C802-42B2-BB98-DE5664478A0E}" type="presOf" srcId="{A1853226-3B19-44B9-B53B-5D7131B6361E}" destId="{784E88FF-799D-464F-9565-B7A07DDBE4B6}" srcOrd="0" destOrd="0" presId="urn:microsoft.com/office/officeart/2005/8/layout/vList2"/>
    <dgm:cxn modelId="{448AAACB-6FA7-487D-9BEC-FCC8F4A94CCB}" srcId="{C775B837-3F2A-4462-8D4A-9FCF28D354AB}" destId="{615FEFC7-037B-4D3E-86AD-4FB8B3A61A0C}" srcOrd="3" destOrd="0" parTransId="{10BE0A8F-4C0A-4189-ACE7-CB34F34C8C9B}" sibTransId="{A9F635C7-299B-4C18-B222-2EAC56E33DCB}"/>
    <dgm:cxn modelId="{1F2867D8-D287-4BD4-B8DF-FC9BA504ABEA}" type="presOf" srcId="{FB8D5B6B-4A73-478E-9C6A-F78A173F8515}" destId="{10C3EC32-F128-4EEA-8A34-1931CE342D5F}" srcOrd="0" destOrd="0" presId="urn:microsoft.com/office/officeart/2005/8/layout/vList2"/>
    <dgm:cxn modelId="{B5E9B974-7C7C-409A-A150-E5806FA63BE9}" type="presParOf" srcId="{CAAF7F6C-4C8A-4C56-AE3D-8B30EF54FB36}" destId="{641A5093-F2D5-47A3-9CF6-F535986C0160}" srcOrd="0" destOrd="0" presId="urn:microsoft.com/office/officeart/2005/8/layout/vList2"/>
    <dgm:cxn modelId="{C7850DFC-C1D8-47FF-BAE6-219AFDC57D6F}" type="presParOf" srcId="{CAAF7F6C-4C8A-4C56-AE3D-8B30EF54FB36}" destId="{5E24D548-8233-4065-88E7-D2AB44643FC2}" srcOrd="1" destOrd="0" presId="urn:microsoft.com/office/officeart/2005/8/layout/vList2"/>
    <dgm:cxn modelId="{A6B4B89A-8A36-455E-9C8F-8C66E6CB6539}" type="presParOf" srcId="{CAAF7F6C-4C8A-4C56-AE3D-8B30EF54FB36}" destId="{10C3EC32-F128-4EEA-8A34-1931CE342D5F}" srcOrd="2" destOrd="0" presId="urn:microsoft.com/office/officeart/2005/8/layout/vList2"/>
    <dgm:cxn modelId="{746652FD-F5CD-4D93-B9EA-67C6081B280C}" type="presParOf" srcId="{CAAF7F6C-4C8A-4C56-AE3D-8B30EF54FB36}" destId="{6670B487-6BA6-4129-A544-9CD2E37E9D0D}" srcOrd="3" destOrd="0" presId="urn:microsoft.com/office/officeart/2005/8/layout/vList2"/>
    <dgm:cxn modelId="{0BF3A543-DC40-4A45-B2F7-C1F4058928DB}" type="presParOf" srcId="{CAAF7F6C-4C8A-4C56-AE3D-8B30EF54FB36}" destId="{784E88FF-799D-464F-9565-B7A07DDBE4B6}" srcOrd="4" destOrd="0" presId="urn:microsoft.com/office/officeart/2005/8/layout/vList2"/>
    <dgm:cxn modelId="{E7CEF21E-CF3B-4608-917C-2DA41A905E01}" type="presParOf" srcId="{CAAF7F6C-4C8A-4C56-AE3D-8B30EF54FB36}" destId="{6EDF0A90-06BD-4F14-A429-0352B3E3DD42}" srcOrd="5" destOrd="0" presId="urn:microsoft.com/office/officeart/2005/8/layout/vList2"/>
    <dgm:cxn modelId="{B374C9AC-B557-4EEE-8222-40C7EF2EAD63}" type="presParOf" srcId="{CAAF7F6C-4C8A-4C56-AE3D-8B30EF54FB36}" destId="{A8B02B1C-8D4B-4DC9-81F8-AFC08023720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60E670-A34C-4EE4-8802-47AC86BFC89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F0EB87B2-1057-434A-B828-F40CF8CBBDDD}">
      <dgm:prSet/>
      <dgm:spPr/>
      <dgm:t>
        <a:bodyPr/>
        <a:lstStyle/>
        <a:p>
          <a:r>
            <a:rPr lang="en-GB" b="0" i="0"/>
            <a:t>Nicotine Addiction</a:t>
          </a:r>
          <a:endParaRPr lang="en-US"/>
        </a:p>
      </dgm:t>
    </dgm:pt>
    <dgm:pt modelId="{8D56F813-148F-4A77-94B0-470A47D81B18}" type="parTrans" cxnId="{33483E1F-FE8E-4AF3-90CA-FD9431C1C52E}">
      <dgm:prSet/>
      <dgm:spPr/>
      <dgm:t>
        <a:bodyPr/>
        <a:lstStyle/>
        <a:p>
          <a:endParaRPr lang="en-US"/>
        </a:p>
      </dgm:t>
    </dgm:pt>
    <dgm:pt modelId="{05546444-3E1D-45A2-86DB-A4D9611EE948}" type="sibTrans" cxnId="{33483E1F-FE8E-4AF3-90CA-FD9431C1C52E}">
      <dgm:prSet/>
      <dgm:spPr/>
      <dgm:t>
        <a:bodyPr/>
        <a:lstStyle/>
        <a:p>
          <a:endParaRPr lang="en-US"/>
        </a:p>
      </dgm:t>
    </dgm:pt>
    <dgm:pt modelId="{45C33795-9A8E-43FD-9A81-3DB7A32FCC8A}">
      <dgm:prSet/>
      <dgm:spPr/>
      <dgm:t>
        <a:bodyPr/>
        <a:lstStyle/>
        <a:p>
          <a:r>
            <a:rPr lang="en-GB"/>
            <a:t>May affect brain development (risks)</a:t>
          </a:r>
          <a:endParaRPr lang="en-US"/>
        </a:p>
      </dgm:t>
    </dgm:pt>
    <dgm:pt modelId="{92D5802F-5405-4E8F-86B5-C6BB52037AB2}" type="parTrans" cxnId="{0F438AC8-9D1E-4D59-BE61-6F08231BF997}">
      <dgm:prSet/>
      <dgm:spPr/>
      <dgm:t>
        <a:bodyPr/>
        <a:lstStyle/>
        <a:p>
          <a:endParaRPr lang="en-US"/>
        </a:p>
      </dgm:t>
    </dgm:pt>
    <dgm:pt modelId="{1CA8DAA2-00EA-4DBC-BF27-D13424C26202}" type="sibTrans" cxnId="{0F438AC8-9D1E-4D59-BE61-6F08231BF997}">
      <dgm:prSet/>
      <dgm:spPr/>
      <dgm:t>
        <a:bodyPr/>
        <a:lstStyle/>
        <a:p>
          <a:endParaRPr lang="en-US"/>
        </a:p>
      </dgm:t>
    </dgm:pt>
    <dgm:pt modelId="{D6890CEC-D79B-4071-88BB-0566548A3C03}">
      <dgm:prSet/>
      <dgm:spPr/>
      <dgm:t>
        <a:bodyPr/>
        <a:lstStyle/>
        <a:p>
          <a:r>
            <a:rPr lang="en-GB"/>
            <a:t>May affect lung health</a:t>
          </a:r>
          <a:endParaRPr lang="en-US"/>
        </a:p>
      </dgm:t>
    </dgm:pt>
    <dgm:pt modelId="{53C05B07-F245-447F-918C-4827B8C1A035}" type="parTrans" cxnId="{038F7BC1-AC07-42E0-A2CD-10F43F6A34C7}">
      <dgm:prSet/>
      <dgm:spPr/>
      <dgm:t>
        <a:bodyPr/>
        <a:lstStyle/>
        <a:p>
          <a:endParaRPr lang="en-US"/>
        </a:p>
      </dgm:t>
    </dgm:pt>
    <dgm:pt modelId="{72F292AF-9C8E-4B7C-A6E5-65E31C57F7F1}" type="sibTrans" cxnId="{038F7BC1-AC07-42E0-A2CD-10F43F6A34C7}">
      <dgm:prSet/>
      <dgm:spPr/>
      <dgm:t>
        <a:bodyPr/>
        <a:lstStyle/>
        <a:p>
          <a:endParaRPr lang="en-US"/>
        </a:p>
      </dgm:t>
    </dgm:pt>
    <dgm:pt modelId="{E07B8A66-E54A-4875-A51D-403267232B5A}">
      <dgm:prSet/>
      <dgm:spPr/>
      <dgm:t>
        <a:bodyPr/>
        <a:lstStyle/>
        <a:p>
          <a:r>
            <a:rPr lang="en-GB"/>
            <a:t>Risk of other addictions</a:t>
          </a:r>
          <a:endParaRPr lang="en-US"/>
        </a:p>
      </dgm:t>
    </dgm:pt>
    <dgm:pt modelId="{71D96806-D991-4E14-BB5A-579AC8F23997}" type="parTrans" cxnId="{737BD9F0-FE94-410F-A2A1-869C60E7FCB6}">
      <dgm:prSet/>
      <dgm:spPr/>
      <dgm:t>
        <a:bodyPr/>
        <a:lstStyle/>
        <a:p>
          <a:endParaRPr lang="en-US"/>
        </a:p>
      </dgm:t>
    </dgm:pt>
    <dgm:pt modelId="{02FE5C80-D8E3-4B93-8C93-404A0A705D54}" type="sibTrans" cxnId="{737BD9F0-FE94-410F-A2A1-869C60E7FCB6}">
      <dgm:prSet/>
      <dgm:spPr/>
      <dgm:t>
        <a:bodyPr/>
        <a:lstStyle/>
        <a:p>
          <a:endParaRPr lang="en-US"/>
        </a:p>
      </dgm:t>
    </dgm:pt>
    <dgm:pt modelId="{690B9DD8-4877-48DA-BC4A-A834926FB5B4}">
      <dgm:prSet/>
      <dgm:spPr/>
      <dgm:t>
        <a:bodyPr/>
        <a:lstStyle/>
        <a:p>
          <a:r>
            <a:rPr lang="en-GB"/>
            <a:t>Social and emotional effects</a:t>
          </a:r>
          <a:endParaRPr lang="en-US"/>
        </a:p>
      </dgm:t>
    </dgm:pt>
    <dgm:pt modelId="{E72E6B35-F2E7-4D06-800A-C6B1AAE172EB}" type="parTrans" cxnId="{E82D2362-58E3-4128-8A67-17364B838A56}">
      <dgm:prSet/>
      <dgm:spPr/>
      <dgm:t>
        <a:bodyPr/>
        <a:lstStyle/>
        <a:p>
          <a:endParaRPr lang="en-US"/>
        </a:p>
      </dgm:t>
    </dgm:pt>
    <dgm:pt modelId="{C700DC3F-BA98-4FB7-AD86-DB17094C097C}" type="sibTrans" cxnId="{E82D2362-58E3-4128-8A67-17364B838A56}">
      <dgm:prSet/>
      <dgm:spPr/>
      <dgm:t>
        <a:bodyPr/>
        <a:lstStyle/>
        <a:p>
          <a:endParaRPr lang="en-US"/>
        </a:p>
      </dgm:t>
    </dgm:pt>
    <dgm:pt modelId="{951CCC16-0611-4CCF-A5D5-7D033858E5FB}">
      <dgm:prSet/>
      <dgm:spPr/>
      <dgm:t>
        <a:bodyPr/>
        <a:lstStyle/>
        <a:p>
          <a:r>
            <a:rPr lang="en-GB"/>
            <a:t>Expense </a:t>
          </a:r>
          <a:r>
            <a:rPr lang="en-US"/>
            <a:t> </a:t>
          </a:r>
        </a:p>
      </dgm:t>
    </dgm:pt>
    <dgm:pt modelId="{45E67D40-95AE-4F10-979D-AF2BD444A656}" type="parTrans" cxnId="{5AACE4A1-FDBD-4E61-978D-1F06BB85650C}">
      <dgm:prSet/>
      <dgm:spPr/>
      <dgm:t>
        <a:bodyPr/>
        <a:lstStyle/>
        <a:p>
          <a:endParaRPr lang="en-US"/>
        </a:p>
      </dgm:t>
    </dgm:pt>
    <dgm:pt modelId="{0301F84B-4977-48A4-9136-39639ACB3417}" type="sibTrans" cxnId="{5AACE4A1-FDBD-4E61-978D-1F06BB85650C}">
      <dgm:prSet/>
      <dgm:spPr/>
      <dgm:t>
        <a:bodyPr/>
        <a:lstStyle/>
        <a:p>
          <a:endParaRPr lang="en-US"/>
        </a:p>
      </dgm:t>
    </dgm:pt>
    <dgm:pt modelId="{F7153B0C-D69A-42F9-A0CE-3C4875F80C3D}">
      <dgm:prSet/>
      <dgm:spPr/>
      <dgm:t>
        <a:bodyPr/>
        <a:lstStyle/>
        <a:p>
          <a:r>
            <a:rPr lang="en-US"/>
            <a:t>Sports performance</a:t>
          </a:r>
        </a:p>
      </dgm:t>
    </dgm:pt>
    <dgm:pt modelId="{D5DEE266-C1BC-465E-8D34-C1B13E5989CF}" type="parTrans" cxnId="{4BB96E93-1366-401B-98FE-0B374D7C397D}">
      <dgm:prSet/>
      <dgm:spPr/>
      <dgm:t>
        <a:bodyPr/>
        <a:lstStyle/>
        <a:p>
          <a:endParaRPr lang="en-US"/>
        </a:p>
      </dgm:t>
    </dgm:pt>
    <dgm:pt modelId="{7678B5F9-BB76-4B04-B249-246F7897CFD9}" type="sibTrans" cxnId="{4BB96E93-1366-401B-98FE-0B374D7C397D}">
      <dgm:prSet/>
      <dgm:spPr/>
      <dgm:t>
        <a:bodyPr/>
        <a:lstStyle/>
        <a:p>
          <a:endParaRPr lang="en-US"/>
        </a:p>
      </dgm:t>
    </dgm:pt>
    <dgm:pt modelId="{CA3B7E81-979D-48D8-8974-B3A200B056BB}">
      <dgm:prSet/>
      <dgm:spPr/>
      <dgm:t>
        <a:bodyPr/>
        <a:lstStyle/>
        <a:p>
          <a:r>
            <a:rPr lang="en-US"/>
            <a:t>Toxins in system</a:t>
          </a:r>
        </a:p>
      </dgm:t>
    </dgm:pt>
    <dgm:pt modelId="{CF685AD8-D398-49A5-AB7D-30F41043321F}" type="parTrans" cxnId="{B4FAADD7-D69C-465A-8842-32270699EBF7}">
      <dgm:prSet/>
      <dgm:spPr/>
      <dgm:t>
        <a:bodyPr/>
        <a:lstStyle/>
        <a:p>
          <a:endParaRPr lang="en-US"/>
        </a:p>
      </dgm:t>
    </dgm:pt>
    <dgm:pt modelId="{864147FE-CB56-430D-BCD5-8D75E92D6C54}" type="sibTrans" cxnId="{B4FAADD7-D69C-465A-8842-32270699EBF7}">
      <dgm:prSet/>
      <dgm:spPr/>
      <dgm:t>
        <a:bodyPr/>
        <a:lstStyle/>
        <a:p>
          <a:endParaRPr lang="en-US"/>
        </a:p>
      </dgm:t>
    </dgm:pt>
    <dgm:pt modelId="{CE91EA24-5A38-4504-8C01-B3CD9105B0B5}" type="pres">
      <dgm:prSet presAssocID="{9160E670-A34C-4EE4-8802-47AC86BFC89B}" presName="diagram" presStyleCnt="0">
        <dgm:presLayoutVars>
          <dgm:dir/>
          <dgm:resizeHandles val="exact"/>
        </dgm:presLayoutVars>
      </dgm:prSet>
      <dgm:spPr/>
    </dgm:pt>
    <dgm:pt modelId="{5CEC8D11-B24F-4889-8FD9-F7EF291B805F}" type="pres">
      <dgm:prSet presAssocID="{F0EB87B2-1057-434A-B828-F40CF8CBBDDD}" presName="node" presStyleLbl="node1" presStyleIdx="0" presStyleCnt="8">
        <dgm:presLayoutVars>
          <dgm:bulletEnabled val="1"/>
        </dgm:presLayoutVars>
      </dgm:prSet>
      <dgm:spPr/>
    </dgm:pt>
    <dgm:pt modelId="{F8D7EA75-4A29-4667-AC2C-97FFB7142E70}" type="pres">
      <dgm:prSet presAssocID="{05546444-3E1D-45A2-86DB-A4D9611EE948}" presName="sibTrans" presStyleCnt="0"/>
      <dgm:spPr/>
    </dgm:pt>
    <dgm:pt modelId="{F6F883C9-FFD6-41C5-BC1B-971834ED9A35}" type="pres">
      <dgm:prSet presAssocID="{45C33795-9A8E-43FD-9A81-3DB7A32FCC8A}" presName="node" presStyleLbl="node1" presStyleIdx="1" presStyleCnt="8">
        <dgm:presLayoutVars>
          <dgm:bulletEnabled val="1"/>
        </dgm:presLayoutVars>
      </dgm:prSet>
      <dgm:spPr/>
    </dgm:pt>
    <dgm:pt modelId="{46B0A0DF-B316-4DA0-BDA2-FDED7889A1E2}" type="pres">
      <dgm:prSet presAssocID="{1CA8DAA2-00EA-4DBC-BF27-D13424C26202}" presName="sibTrans" presStyleCnt="0"/>
      <dgm:spPr/>
    </dgm:pt>
    <dgm:pt modelId="{55C10EAF-7EE3-4242-B244-253B4A648341}" type="pres">
      <dgm:prSet presAssocID="{D6890CEC-D79B-4071-88BB-0566548A3C03}" presName="node" presStyleLbl="node1" presStyleIdx="2" presStyleCnt="8">
        <dgm:presLayoutVars>
          <dgm:bulletEnabled val="1"/>
        </dgm:presLayoutVars>
      </dgm:prSet>
      <dgm:spPr/>
    </dgm:pt>
    <dgm:pt modelId="{693FF882-9410-4A22-A613-CCDE7BA50281}" type="pres">
      <dgm:prSet presAssocID="{72F292AF-9C8E-4B7C-A6E5-65E31C57F7F1}" presName="sibTrans" presStyleCnt="0"/>
      <dgm:spPr/>
    </dgm:pt>
    <dgm:pt modelId="{85D7826D-961A-4D84-ACFD-38AE2A847424}" type="pres">
      <dgm:prSet presAssocID="{E07B8A66-E54A-4875-A51D-403267232B5A}" presName="node" presStyleLbl="node1" presStyleIdx="3" presStyleCnt="8">
        <dgm:presLayoutVars>
          <dgm:bulletEnabled val="1"/>
        </dgm:presLayoutVars>
      </dgm:prSet>
      <dgm:spPr/>
    </dgm:pt>
    <dgm:pt modelId="{E9B07903-8543-496A-80E4-3F98419528BD}" type="pres">
      <dgm:prSet presAssocID="{02FE5C80-D8E3-4B93-8C93-404A0A705D54}" presName="sibTrans" presStyleCnt="0"/>
      <dgm:spPr/>
    </dgm:pt>
    <dgm:pt modelId="{65DC46B3-B83D-4C65-B7E1-69A4D195981D}" type="pres">
      <dgm:prSet presAssocID="{690B9DD8-4877-48DA-BC4A-A834926FB5B4}" presName="node" presStyleLbl="node1" presStyleIdx="4" presStyleCnt="8">
        <dgm:presLayoutVars>
          <dgm:bulletEnabled val="1"/>
        </dgm:presLayoutVars>
      </dgm:prSet>
      <dgm:spPr/>
    </dgm:pt>
    <dgm:pt modelId="{0DE24995-8E9D-4D62-9DBC-FFFB49A358CA}" type="pres">
      <dgm:prSet presAssocID="{C700DC3F-BA98-4FB7-AD86-DB17094C097C}" presName="sibTrans" presStyleCnt="0"/>
      <dgm:spPr/>
    </dgm:pt>
    <dgm:pt modelId="{EABCBC34-5B91-4E6D-BC7A-9252B699A977}" type="pres">
      <dgm:prSet presAssocID="{951CCC16-0611-4CCF-A5D5-7D033858E5FB}" presName="node" presStyleLbl="node1" presStyleIdx="5" presStyleCnt="8">
        <dgm:presLayoutVars>
          <dgm:bulletEnabled val="1"/>
        </dgm:presLayoutVars>
      </dgm:prSet>
      <dgm:spPr/>
    </dgm:pt>
    <dgm:pt modelId="{E3C7B4E0-B3C7-4638-8DF2-8864DD5D267B}" type="pres">
      <dgm:prSet presAssocID="{0301F84B-4977-48A4-9136-39639ACB3417}" presName="sibTrans" presStyleCnt="0"/>
      <dgm:spPr/>
    </dgm:pt>
    <dgm:pt modelId="{BDAE7830-1619-4345-9616-817207B64B35}" type="pres">
      <dgm:prSet presAssocID="{F7153B0C-D69A-42F9-A0CE-3C4875F80C3D}" presName="node" presStyleLbl="node1" presStyleIdx="6" presStyleCnt="8">
        <dgm:presLayoutVars>
          <dgm:bulletEnabled val="1"/>
        </dgm:presLayoutVars>
      </dgm:prSet>
      <dgm:spPr/>
    </dgm:pt>
    <dgm:pt modelId="{84B04DF2-D210-40D8-8552-11BC757F1E8D}" type="pres">
      <dgm:prSet presAssocID="{7678B5F9-BB76-4B04-B249-246F7897CFD9}" presName="sibTrans" presStyleCnt="0"/>
      <dgm:spPr/>
    </dgm:pt>
    <dgm:pt modelId="{D763EDCD-A0ED-4D06-ACBE-07CC1886191E}" type="pres">
      <dgm:prSet presAssocID="{CA3B7E81-979D-48D8-8974-B3A200B056BB}" presName="node" presStyleLbl="node1" presStyleIdx="7" presStyleCnt="8">
        <dgm:presLayoutVars>
          <dgm:bulletEnabled val="1"/>
        </dgm:presLayoutVars>
      </dgm:prSet>
      <dgm:spPr/>
    </dgm:pt>
  </dgm:ptLst>
  <dgm:cxnLst>
    <dgm:cxn modelId="{33483E1F-FE8E-4AF3-90CA-FD9431C1C52E}" srcId="{9160E670-A34C-4EE4-8802-47AC86BFC89B}" destId="{F0EB87B2-1057-434A-B828-F40CF8CBBDDD}" srcOrd="0" destOrd="0" parTransId="{8D56F813-148F-4A77-94B0-470A47D81B18}" sibTransId="{05546444-3E1D-45A2-86DB-A4D9611EE948}"/>
    <dgm:cxn modelId="{3B1B2723-F301-4DBA-A684-67B9915F0961}" type="presOf" srcId="{CA3B7E81-979D-48D8-8974-B3A200B056BB}" destId="{D763EDCD-A0ED-4D06-ACBE-07CC1886191E}" srcOrd="0" destOrd="0" presId="urn:microsoft.com/office/officeart/2005/8/layout/default"/>
    <dgm:cxn modelId="{60F5E851-1F62-4D69-8CAA-E74D18771814}" type="presOf" srcId="{690B9DD8-4877-48DA-BC4A-A834926FB5B4}" destId="{65DC46B3-B83D-4C65-B7E1-69A4D195981D}" srcOrd="0" destOrd="0" presId="urn:microsoft.com/office/officeart/2005/8/layout/default"/>
    <dgm:cxn modelId="{64A1A653-875B-42DD-A92B-5D02A739A80A}" type="presOf" srcId="{E07B8A66-E54A-4875-A51D-403267232B5A}" destId="{85D7826D-961A-4D84-ACFD-38AE2A847424}" srcOrd="0" destOrd="0" presId="urn:microsoft.com/office/officeart/2005/8/layout/default"/>
    <dgm:cxn modelId="{E82D2362-58E3-4128-8A67-17364B838A56}" srcId="{9160E670-A34C-4EE4-8802-47AC86BFC89B}" destId="{690B9DD8-4877-48DA-BC4A-A834926FB5B4}" srcOrd="4" destOrd="0" parTransId="{E72E6B35-F2E7-4D06-800A-C6B1AAE172EB}" sibTransId="{C700DC3F-BA98-4FB7-AD86-DB17094C097C}"/>
    <dgm:cxn modelId="{C45A7579-56A4-45E5-82D2-ED7CA3F2AEAA}" type="presOf" srcId="{F7153B0C-D69A-42F9-A0CE-3C4875F80C3D}" destId="{BDAE7830-1619-4345-9616-817207B64B35}" srcOrd="0" destOrd="0" presId="urn:microsoft.com/office/officeart/2005/8/layout/default"/>
    <dgm:cxn modelId="{4BB96E93-1366-401B-98FE-0B374D7C397D}" srcId="{9160E670-A34C-4EE4-8802-47AC86BFC89B}" destId="{F7153B0C-D69A-42F9-A0CE-3C4875F80C3D}" srcOrd="6" destOrd="0" parTransId="{D5DEE266-C1BC-465E-8D34-C1B13E5989CF}" sibTransId="{7678B5F9-BB76-4B04-B249-246F7897CFD9}"/>
    <dgm:cxn modelId="{5AACE4A1-FDBD-4E61-978D-1F06BB85650C}" srcId="{9160E670-A34C-4EE4-8802-47AC86BFC89B}" destId="{951CCC16-0611-4CCF-A5D5-7D033858E5FB}" srcOrd="5" destOrd="0" parTransId="{45E67D40-95AE-4F10-979D-AF2BD444A656}" sibTransId="{0301F84B-4977-48A4-9136-39639ACB3417}"/>
    <dgm:cxn modelId="{809887B9-2F17-4C96-A7B4-7B516ACE7429}" type="presOf" srcId="{D6890CEC-D79B-4071-88BB-0566548A3C03}" destId="{55C10EAF-7EE3-4242-B244-253B4A648341}" srcOrd="0" destOrd="0" presId="urn:microsoft.com/office/officeart/2005/8/layout/default"/>
    <dgm:cxn modelId="{45C669BD-1D72-4044-8789-77E201925A6D}" type="presOf" srcId="{45C33795-9A8E-43FD-9A81-3DB7A32FCC8A}" destId="{F6F883C9-FFD6-41C5-BC1B-971834ED9A35}" srcOrd="0" destOrd="0" presId="urn:microsoft.com/office/officeart/2005/8/layout/default"/>
    <dgm:cxn modelId="{038F7BC1-AC07-42E0-A2CD-10F43F6A34C7}" srcId="{9160E670-A34C-4EE4-8802-47AC86BFC89B}" destId="{D6890CEC-D79B-4071-88BB-0566548A3C03}" srcOrd="2" destOrd="0" parTransId="{53C05B07-F245-447F-918C-4827B8C1A035}" sibTransId="{72F292AF-9C8E-4B7C-A6E5-65E31C57F7F1}"/>
    <dgm:cxn modelId="{0F438AC8-9D1E-4D59-BE61-6F08231BF997}" srcId="{9160E670-A34C-4EE4-8802-47AC86BFC89B}" destId="{45C33795-9A8E-43FD-9A81-3DB7A32FCC8A}" srcOrd="1" destOrd="0" parTransId="{92D5802F-5405-4E8F-86B5-C6BB52037AB2}" sibTransId="{1CA8DAA2-00EA-4DBC-BF27-D13424C26202}"/>
    <dgm:cxn modelId="{62E669D7-94BF-42E3-B5E0-78F1AAC9AB74}" type="presOf" srcId="{F0EB87B2-1057-434A-B828-F40CF8CBBDDD}" destId="{5CEC8D11-B24F-4889-8FD9-F7EF291B805F}" srcOrd="0" destOrd="0" presId="urn:microsoft.com/office/officeart/2005/8/layout/default"/>
    <dgm:cxn modelId="{B4FAADD7-D69C-465A-8842-32270699EBF7}" srcId="{9160E670-A34C-4EE4-8802-47AC86BFC89B}" destId="{CA3B7E81-979D-48D8-8974-B3A200B056BB}" srcOrd="7" destOrd="0" parTransId="{CF685AD8-D398-49A5-AB7D-30F41043321F}" sibTransId="{864147FE-CB56-430D-BCD5-8D75E92D6C54}"/>
    <dgm:cxn modelId="{FECC6ED8-1482-4840-A5FE-FA676FAEF3F2}" type="presOf" srcId="{951CCC16-0611-4CCF-A5D5-7D033858E5FB}" destId="{EABCBC34-5B91-4E6D-BC7A-9252B699A977}" srcOrd="0" destOrd="0" presId="urn:microsoft.com/office/officeart/2005/8/layout/default"/>
    <dgm:cxn modelId="{737BD9F0-FE94-410F-A2A1-869C60E7FCB6}" srcId="{9160E670-A34C-4EE4-8802-47AC86BFC89B}" destId="{E07B8A66-E54A-4875-A51D-403267232B5A}" srcOrd="3" destOrd="0" parTransId="{71D96806-D991-4E14-BB5A-579AC8F23997}" sibTransId="{02FE5C80-D8E3-4B93-8C93-404A0A705D54}"/>
    <dgm:cxn modelId="{4DE949F8-18C4-499E-941E-C7F0042C9F2C}" type="presOf" srcId="{9160E670-A34C-4EE4-8802-47AC86BFC89B}" destId="{CE91EA24-5A38-4504-8C01-B3CD9105B0B5}" srcOrd="0" destOrd="0" presId="urn:microsoft.com/office/officeart/2005/8/layout/default"/>
    <dgm:cxn modelId="{9DE7BAA7-B74D-4490-BE00-C23A5F4797E0}" type="presParOf" srcId="{CE91EA24-5A38-4504-8C01-B3CD9105B0B5}" destId="{5CEC8D11-B24F-4889-8FD9-F7EF291B805F}" srcOrd="0" destOrd="0" presId="urn:microsoft.com/office/officeart/2005/8/layout/default"/>
    <dgm:cxn modelId="{CAA8B005-D53F-4BD5-A3B1-0FFFE58161EE}" type="presParOf" srcId="{CE91EA24-5A38-4504-8C01-B3CD9105B0B5}" destId="{F8D7EA75-4A29-4667-AC2C-97FFB7142E70}" srcOrd="1" destOrd="0" presId="urn:microsoft.com/office/officeart/2005/8/layout/default"/>
    <dgm:cxn modelId="{D08696AF-D9F0-44D4-90EB-B6D259EE5CCE}" type="presParOf" srcId="{CE91EA24-5A38-4504-8C01-B3CD9105B0B5}" destId="{F6F883C9-FFD6-41C5-BC1B-971834ED9A35}" srcOrd="2" destOrd="0" presId="urn:microsoft.com/office/officeart/2005/8/layout/default"/>
    <dgm:cxn modelId="{C15BE627-2322-4741-A193-B0CB819BEED6}" type="presParOf" srcId="{CE91EA24-5A38-4504-8C01-B3CD9105B0B5}" destId="{46B0A0DF-B316-4DA0-BDA2-FDED7889A1E2}" srcOrd="3" destOrd="0" presId="urn:microsoft.com/office/officeart/2005/8/layout/default"/>
    <dgm:cxn modelId="{66A91C8B-7787-4B24-8F77-0BC9F335710C}" type="presParOf" srcId="{CE91EA24-5A38-4504-8C01-B3CD9105B0B5}" destId="{55C10EAF-7EE3-4242-B244-253B4A648341}" srcOrd="4" destOrd="0" presId="urn:microsoft.com/office/officeart/2005/8/layout/default"/>
    <dgm:cxn modelId="{421F4F4D-302C-4BD8-A974-C2DB154B73A2}" type="presParOf" srcId="{CE91EA24-5A38-4504-8C01-B3CD9105B0B5}" destId="{693FF882-9410-4A22-A613-CCDE7BA50281}" srcOrd="5" destOrd="0" presId="urn:microsoft.com/office/officeart/2005/8/layout/default"/>
    <dgm:cxn modelId="{022E1747-9087-45C0-B78B-5F90C498693B}" type="presParOf" srcId="{CE91EA24-5A38-4504-8C01-B3CD9105B0B5}" destId="{85D7826D-961A-4D84-ACFD-38AE2A847424}" srcOrd="6" destOrd="0" presId="urn:microsoft.com/office/officeart/2005/8/layout/default"/>
    <dgm:cxn modelId="{8E60CAEA-3A21-4192-AF7D-65F4513F7D11}" type="presParOf" srcId="{CE91EA24-5A38-4504-8C01-B3CD9105B0B5}" destId="{E9B07903-8543-496A-80E4-3F98419528BD}" srcOrd="7" destOrd="0" presId="urn:microsoft.com/office/officeart/2005/8/layout/default"/>
    <dgm:cxn modelId="{147D4D4B-FB5B-43C0-8930-C3B62E97196B}" type="presParOf" srcId="{CE91EA24-5A38-4504-8C01-B3CD9105B0B5}" destId="{65DC46B3-B83D-4C65-B7E1-69A4D195981D}" srcOrd="8" destOrd="0" presId="urn:microsoft.com/office/officeart/2005/8/layout/default"/>
    <dgm:cxn modelId="{AC0993C5-1674-409A-8414-8AE2FDA7E880}" type="presParOf" srcId="{CE91EA24-5A38-4504-8C01-B3CD9105B0B5}" destId="{0DE24995-8E9D-4D62-9DBC-FFFB49A358CA}" srcOrd="9" destOrd="0" presId="urn:microsoft.com/office/officeart/2005/8/layout/default"/>
    <dgm:cxn modelId="{80BF9256-C4A4-480B-AC9D-5481AE48BF8A}" type="presParOf" srcId="{CE91EA24-5A38-4504-8C01-B3CD9105B0B5}" destId="{EABCBC34-5B91-4E6D-BC7A-9252B699A977}" srcOrd="10" destOrd="0" presId="urn:microsoft.com/office/officeart/2005/8/layout/default"/>
    <dgm:cxn modelId="{D752A7ED-C7D1-494A-BF39-923D6A7F3033}" type="presParOf" srcId="{CE91EA24-5A38-4504-8C01-B3CD9105B0B5}" destId="{E3C7B4E0-B3C7-4638-8DF2-8864DD5D267B}" srcOrd="11" destOrd="0" presId="urn:microsoft.com/office/officeart/2005/8/layout/default"/>
    <dgm:cxn modelId="{BF38833B-5B1E-4091-B04A-44013FEE9B25}" type="presParOf" srcId="{CE91EA24-5A38-4504-8C01-B3CD9105B0B5}" destId="{BDAE7830-1619-4345-9616-817207B64B35}" srcOrd="12" destOrd="0" presId="urn:microsoft.com/office/officeart/2005/8/layout/default"/>
    <dgm:cxn modelId="{FFE9C1DA-50AD-43A5-B8E6-6AB35225149C}" type="presParOf" srcId="{CE91EA24-5A38-4504-8C01-B3CD9105B0B5}" destId="{84B04DF2-D210-40D8-8552-11BC757F1E8D}" srcOrd="13" destOrd="0" presId="urn:microsoft.com/office/officeart/2005/8/layout/default"/>
    <dgm:cxn modelId="{A0C7C92E-887D-42BE-B3FE-AC26F715D86F}" type="presParOf" srcId="{CE91EA24-5A38-4504-8C01-B3CD9105B0B5}" destId="{D763EDCD-A0ED-4D06-ACBE-07CC1886191E}"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0B415C-7956-4797-95AF-4F3DCAB0955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69A9092-5684-41EB-B4B4-7F5E31879BC4}">
      <dgm:prSet/>
      <dgm:spPr/>
      <dgm:t>
        <a:bodyPr/>
        <a:lstStyle/>
        <a:p>
          <a:r>
            <a:rPr lang="en-GB">
              <a:latin typeface="Segoe UI"/>
              <a:cs typeface="Segoe UI"/>
            </a:rPr>
            <a:t>It's </a:t>
          </a:r>
          <a:r>
            <a:rPr lang="en-GB" b="1">
              <a:latin typeface="Segoe UI"/>
              <a:cs typeface="Segoe UI"/>
            </a:rPr>
            <a:t>illegal</a:t>
          </a:r>
          <a:r>
            <a:rPr lang="en-GB">
              <a:latin typeface="Segoe UI"/>
              <a:cs typeface="Segoe UI"/>
            </a:rPr>
            <a:t> for over 18’s to buy vapes for anyone under 18.  This is called proxy buying.  </a:t>
          </a:r>
          <a:endParaRPr lang="en-US">
            <a:latin typeface="Segoe UI"/>
            <a:cs typeface="Segoe UI"/>
          </a:endParaRPr>
        </a:p>
      </dgm:t>
    </dgm:pt>
    <dgm:pt modelId="{8890299A-8446-40ED-8C3D-F7303FE49C26}" type="parTrans" cxnId="{E868C185-F34B-46EC-8473-B814CA3F1B7F}">
      <dgm:prSet/>
      <dgm:spPr/>
      <dgm:t>
        <a:bodyPr/>
        <a:lstStyle/>
        <a:p>
          <a:endParaRPr lang="en-US"/>
        </a:p>
      </dgm:t>
    </dgm:pt>
    <dgm:pt modelId="{A84C53EC-D4F7-4AD1-A80E-0CF730B317ED}" type="sibTrans" cxnId="{E868C185-F34B-46EC-8473-B814CA3F1B7F}">
      <dgm:prSet/>
      <dgm:spPr/>
      <dgm:t>
        <a:bodyPr/>
        <a:lstStyle/>
        <a:p>
          <a:endParaRPr lang="en-US"/>
        </a:p>
      </dgm:t>
    </dgm:pt>
    <dgm:pt modelId="{369F83A6-929A-4C4B-83C4-18B1FFC1F66A}">
      <dgm:prSet/>
      <dgm:spPr/>
      <dgm:t>
        <a:bodyPr/>
        <a:lstStyle/>
        <a:p>
          <a:r>
            <a:rPr lang="en-GB">
              <a:latin typeface="Segoe UI"/>
              <a:cs typeface="Segoe UI"/>
            </a:rPr>
            <a:t>Shops must not sell vapes to anyone under 18.</a:t>
          </a:r>
          <a:endParaRPr lang="en-US">
            <a:latin typeface="Segoe UI"/>
            <a:cs typeface="Segoe UI"/>
          </a:endParaRPr>
        </a:p>
      </dgm:t>
    </dgm:pt>
    <dgm:pt modelId="{C3556712-446D-4122-A6F1-283733BF9744}" type="parTrans" cxnId="{4D236EDF-B4E0-46DA-9E3A-29F609F2AD6C}">
      <dgm:prSet/>
      <dgm:spPr/>
      <dgm:t>
        <a:bodyPr/>
        <a:lstStyle/>
        <a:p>
          <a:endParaRPr lang="en-US"/>
        </a:p>
      </dgm:t>
    </dgm:pt>
    <dgm:pt modelId="{4F48F11F-42AE-449F-A3A9-2A52D4A34122}" type="sibTrans" cxnId="{4D236EDF-B4E0-46DA-9E3A-29F609F2AD6C}">
      <dgm:prSet/>
      <dgm:spPr/>
      <dgm:t>
        <a:bodyPr/>
        <a:lstStyle/>
        <a:p>
          <a:endParaRPr lang="en-US"/>
        </a:p>
      </dgm:t>
    </dgm:pt>
    <dgm:pt modelId="{CBA04965-626F-48EF-8F09-78C53F3CC8F1}">
      <dgm:prSet/>
      <dgm:spPr/>
      <dgm:t>
        <a:bodyPr/>
        <a:lstStyle/>
        <a:p>
          <a:r>
            <a:rPr lang="en-GB">
              <a:latin typeface="Segoe UI"/>
              <a:cs typeface="Segoe UI"/>
            </a:rPr>
            <a:t>If someone looks under 25 a retailer must ask for proof of age. </a:t>
          </a:r>
          <a:endParaRPr lang="en-US">
            <a:latin typeface="Segoe UI"/>
            <a:cs typeface="Segoe UI"/>
          </a:endParaRPr>
        </a:p>
      </dgm:t>
    </dgm:pt>
    <dgm:pt modelId="{567AC958-A6CC-4AD0-BC24-C8AE196B176B}" type="parTrans" cxnId="{CC32FB4A-CFAD-4110-A6F1-1B8CE7AD0C58}">
      <dgm:prSet/>
      <dgm:spPr/>
      <dgm:t>
        <a:bodyPr/>
        <a:lstStyle/>
        <a:p>
          <a:endParaRPr lang="en-US"/>
        </a:p>
      </dgm:t>
    </dgm:pt>
    <dgm:pt modelId="{5354972F-749C-43A5-96A7-24AADEC93374}" type="sibTrans" cxnId="{CC32FB4A-CFAD-4110-A6F1-1B8CE7AD0C58}">
      <dgm:prSet/>
      <dgm:spPr/>
      <dgm:t>
        <a:bodyPr/>
        <a:lstStyle/>
        <a:p>
          <a:endParaRPr lang="en-US"/>
        </a:p>
      </dgm:t>
    </dgm:pt>
    <dgm:pt modelId="{266CFAEA-3F69-4CF0-AC56-366E260DF3F6}">
      <dgm:prSet/>
      <dgm:spPr/>
      <dgm:t>
        <a:bodyPr/>
        <a:lstStyle/>
        <a:p>
          <a:r>
            <a:rPr lang="en-GB">
              <a:latin typeface="Segoe UI"/>
              <a:cs typeface="Segoe UI"/>
            </a:rPr>
            <a:t>A person must be 18 even if a vape is nicotine free</a:t>
          </a:r>
          <a:endParaRPr lang="en-US">
            <a:latin typeface="Segoe UI"/>
            <a:cs typeface="Segoe UI"/>
          </a:endParaRPr>
        </a:p>
      </dgm:t>
    </dgm:pt>
    <dgm:pt modelId="{5A853067-17B9-4496-892B-BDF4BAF916AC}" type="parTrans" cxnId="{05BBF5D9-E2DE-483C-A952-066CBD48B002}">
      <dgm:prSet/>
      <dgm:spPr/>
      <dgm:t>
        <a:bodyPr/>
        <a:lstStyle/>
        <a:p>
          <a:endParaRPr lang="en-US"/>
        </a:p>
      </dgm:t>
    </dgm:pt>
    <dgm:pt modelId="{C0E7EF0C-4486-48C2-99AC-54C5FF5D661C}" type="sibTrans" cxnId="{05BBF5D9-E2DE-483C-A952-066CBD48B002}">
      <dgm:prSet/>
      <dgm:spPr/>
      <dgm:t>
        <a:bodyPr/>
        <a:lstStyle/>
        <a:p>
          <a:endParaRPr lang="en-US"/>
        </a:p>
      </dgm:t>
    </dgm:pt>
    <dgm:pt modelId="{B55AF1FC-88A9-414A-A6B2-04634E551337}">
      <dgm:prSet/>
      <dgm:spPr/>
      <dgm:t>
        <a:bodyPr/>
        <a:lstStyle/>
        <a:p>
          <a:r>
            <a:rPr lang="en-GB">
              <a:latin typeface="Segoe UI"/>
              <a:cs typeface="Segoe UI"/>
            </a:rPr>
            <a:t>Many public places don’t allow vaping: trains, buses, stations, shops, restaurants and planes.</a:t>
          </a:r>
          <a:endParaRPr lang="en-US">
            <a:latin typeface="Segoe UI"/>
            <a:cs typeface="Segoe UI"/>
          </a:endParaRPr>
        </a:p>
      </dgm:t>
    </dgm:pt>
    <dgm:pt modelId="{EC019DCF-B285-4612-BA01-FABD16AC9693}" type="parTrans" cxnId="{23542588-595B-4778-90EA-20EF94DED987}">
      <dgm:prSet/>
      <dgm:spPr/>
      <dgm:t>
        <a:bodyPr/>
        <a:lstStyle/>
        <a:p>
          <a:endParaRPr lang="en-US"/>
        </a:p>
      </dgm:t>
    </dgm:pt>
    <dgm:pt modelId="{6BDD931B-4661-4ADE-B97D-5537843F0874}" type="sibTrans" cxnId="{23542588-595B-4778-90EA-20EF94DED987}">
      <dgm:prSet/>
      <dgm:spPr/>
      <dgm:t>
        <a:bodyPr/>
        <a:lstStyle/>
        <a:p>
          <a:endParaRPr lang="en-US"/>
        </a:p>
      </dgm:t>
    </dgm:pt>
    <dgm:pt modelId="{CD9CF58C-1E0B-48E4-97D6-D3F541696740}">
      <dgm:prSet/>
      <dgm:spPr/>
      <dgm:t>
        <a:bodyPr/>
        <a:lstStyle/>
        <a:p>
          <a:pPr rtl="0"/>
          <a:r>
            <a:rPr lang="en-GB">
              <a:latin typeface="Segoe UI"/>
              <a:cs typeface="Segoe UI"/>
            </a:rPr>
            <a:t>Single use disposable vapes are now illegal – so any single use vape will be FAKE</a:t>
          </a:r>
          <a:endParaRPr lang="en-US">
            <a:latin typeface="Segoe UI"/>
            <a:cs typeface="Segoe UI"/>
          </a:endParaRPr>
        </a:p>
      </dgm:t>
    </dgm:pt>
    <dgm:pt modelId="{6F80B5E9-3561-45AA-B5D7-BA369D8AB851}" type="parTrans" cxnId="{BBEBEF2D-281F-4C64-A495-A81BFA21121B}">
      <dgm:prSet/>
      <dgm:spPr/>
      <dgm:t>
        <a:bodyPr/>
        <a:lstStyle/>
        <a:p>
          <a:endParaRPr lang="en-US"/>
        </a:p>
      </dgm:t>
    </dgm:pt>
    <dgm:pt modelId="{BE302CEF-04FE-491A-9676-C159AC80AEFC}" type="sibTrans" cxnId="{BBEBEF2D-281F-4C64-A495-A81BFA21121B}">
      <dgm:prSet/>
      <dgm:spPr/>
      <dgm:t>
        <a:bodyPr/>
        <a:lstStyle/>
        <a:p>
          <a:endParaRPr lang="en-US"/>
        </a:p>
      </dgm:t>
    </dgm:pt>
    <dgm:pt modelId="{C4F8F7B1-52BB-4130-A3A2-2F333032D74C}" type="pres">
      <dgm:prSet presAssocID="{220B415C-7956-4797-95AF-4F3DCAB09554}" presName="diagram" presStyleCnt="0">
        <dgm:presLayoutVars>
          <dgm:dir/>
          <dgm:resizeHandles val="exact"/>
        </dgm:presLayoutVars>
      </dgm:prSet>
      <dgm:spPr/>
    </dgm:pt>
    <dgm:pt modelId="{1458E58B-835B-4B95-83F1-E38B3CC47FEC}" type="pres">
      <dgm:prSet presAssocID="{369A9092-5684-41EB-B4B4-7F5E31879BC4}" presName="node" presStyleLbl="node1" presStyleIdx="0" presStyleCnt="6">
        <dgm:presLayoutVars>
          <dgm:bulletEnabled val="1"/>
        </dgm:presLayoutVars>
      </dgm:prSet>
      <dgm:spPr/>
    </dgm:pt>
    <dgm:pt modelId="{9D90F7B3-E2A3-4A6A-AF13-A5A31CA7EDD2}" type="pres">
      <dgm:prSet presAssocID="{A84C53EC-D4F7-4AD1-A80E-0CF730B317ED}" presName="sibTrans" presStyleCnt="0"/>
      <dgm:spPr/>
    </dgm:pt>
    <dgm:pt modelId="{A27F0940-914B-4843-BAE3-B670ADA52608}" type="pres">
      <dgm:prSet presAssocID="{369F83A6-929A-4C4B-83C4-18B1FFC1F66A}" presName="node" presStyleLbl="node1" presStyleIdx="1" presStyleCnt="6">
        <dgm:presLayoutVars>
          <dgm:bulletEnabled val="1"/>
        </dgm:presLayoutVars>
      </dgm:prSet>
      <dgm:spPr/>
    </dgm:pt>
    <dgm:pt modelId="{D3935BB4-831D-4828-AA82-3A7FA7E2121A}" type="pres">
      <dgm:prSet presAssocID="{4F48F11F-42AE-449F-A3A9-2A52D4A34122}" presName="sibTrans" presStyleCnt="0"/>
      <dgm:spPr/>
    </dgm:pt>
    <dgm:pt modelId="{5E991858-E9B5-4B1C-A7A2-AB357CEF356B}" type="pres">
      <dgm:prSet presAssocID="{CBA04965-626F-48EF-8F09-78C53F3CC8F1}" presName="node" presStyleLbl="node1" presStyleIdx="2" presStyleCnt="6">
        <dgm:presLayoutVars>
          <dgm:bulletEnabled val="1"/>
        </dgm:presLayoutVars>
      </dgm:prSet>
      <dgm:spPr/>
    </dgm:pt>
    <dgm:pt modelId="{52831FD2-17C1-4C68-BCD7-586F1188540A}" type="pres">
      <dgm:prSet presAssocID="{5354972F-749C-43A5-96A7-24AADEC93374}" presName="sibTrans" presStyleCnt="0"/>
      <dgm:spPr/>
    </dgm:pt>
    <dgm:pt modelId="{0A762F4F-84E2-4E72-A05E-9DEDFCCC8EFE}" type="pres">
      <dgm:prSet presAssocID="{266CFAEA-3F69-4CF0-AC56-366E260DF3F6}" presName="node" presStyleLbl="node1" presStyleIdx="3" presStyleCnt="6">
        <dgm:presLayoutVars>
          <dgm:bulletEnabled val="1"/>
        </dgm:presLayoutVars>
      </dgm:prSet>
      <dgm:spPr/>
    </dgm:pt>
    <dgm:pt modelId="{958CC8A0-C043-4509-B44B-BB51454E376C}" type="pres">
      <dgm:prSet presAssocID="{C0E7EF0C-4486-48C2-99AC-54C5FF5D661C}" presName="sibTrans" presStyleCnt="0"/>
      <dgm:spPr/>
    </dgm:pt>
    <dgm:pt modelId="{F2E9B8A3-C09F-4085-B65B-37BC9DB4D816}" type="pres">
      <dgm:prSet presAssocID="{B55AF1FC-88A9-414A-A6B2-04634E551337}" presName="node" presStyleLbl="node1" presStyleIdx="4" presStyleCnt="6">
        <dgm:presLayoutVars>
          <dgm:bulletEnabled val="1"/>
        </dgm:presLayoutVars>
      </dgm:prSet>
      <dgm:spPr/>
    </dgm:pt>
    <dgm:pt modelId="{49E9083A-4C16-4F3C-8C7F-056531D52D09}" type="pres">
      <dgm:prSet presAssocID="{6BDD931B-4661-4ADE-B97D-5537843F0874}" presName="sibTrans" presStyleCnt="0"/>
      <dgm:spPr/>
    </dgm:pt>
    <dgm:pt modelId="{BDA8C783-95C7-4834-B9CA-EC20622DE425}" type="pres">
      <dgm:prSet presAssocID="{CD9CF58C-1E0B-48E4-97D6-D3F541696740}" presName="node" presStyleLbl="node1" presStyleIdx="5" presStyleCnt="6">
        <dgm:presLayoutVars>
          <dgm:bulletEnabled val="1"/>
        </dgm:presLayoutVars>
      </dgm:prSet>
      <dgm:spPr/>
    </dgm:pt>
  </dgm:ptLst>
  <dgm:cxnLst>
    <dgm:cxn modelId="{D6373B18-4716-4FE2-A5F7-64DA40C497C8}" type="presOf" srcId="{CBA04965-626F-48EF-8F09-78C53F3CC8F1}" destId="{5E991858-E9B5-4B1C-A7A2-AB357CEF356B}" srcOrd="0" destOrd="0" presId="urn:microsoft.com/office/officeart/2005/8/layout/default"/>
    <dgm:cxn modelId="{BBEBEF2D-281F-4C64-A495-A81BFA21121B}" srcId="{220B415C-7956-4797-95AF-4F3DCAB09554}" destId="{CD9CF58C-1E0B-48E4-97D6-D3F541696740}" srcOrd="5" destOrd="0" parTransId="{6F80B5E9-3561-45AA-B5D7-BA369D8AB851}" sibTransId="{BE302CEF-04FE-491A-9676-C159AC80AEFC}"/>
    <dgm:cxn modelId="{26CC4E45-A578-46F1-8D5A-BB4C37D9576D}" type="presOf" srcId="{CD9CF58C-1E0B-48E4-97D6-D3F541696740}" destId="{BDA8C783-95C7-4834-B9CA-EC20622DE425}" srcOrd="0" destOrd="0" presId="urn:microsoft.com/office/officeart/2005/8/layout/default"/>
    <dgm:cxn modelId="{43E07148-EE99-47EE-9C52-B6E30B486507}" type="presOf" srcId="{369A9092-5684-41EB-B4B4-7F5E31879BC4}" destId="{1458E58B-835B-4B95-83F1-E38B3CC47FEC}" srcOrd="0" destOrd="0" presId="urn:microsoft.com/office/officeart/2005/8/layout/default"/>
    <dgm:cxn modelId="{56D1A94A-E458-4F3F-B9B1-7835FD198CE1}" type="presOf" srcId="{266CFAEA-3F69-4CF0-AC56-366E260DF3F6}" destId="{0A762F4F-84E2-4E72-A05E-9DEDFCCC8EFE}" srcOrd="0" destOrd="0" presId="urn:microsoft.com/office/officeart/2005/8/layout/default"/>
    <dgm:cxn modelId="{CC32FB4A-CFAD-4110-A6F1-1B8CE7AD0C58}" srcId="{220B415C-7956-4797-95AF-4F3DCAB09554}" destId="{CBA04965-626F-48EF-8F09-78C53F3CC8F1}" srcOrd="2" destOrd="0" parTransId="{567AC958-A6CC-4AD0-BC24-C8AE196B176B}" sibTransId="{5354972F-749C-43A5-96A7-24AADEC93374}"/>
    <dgm:cxn modelId="{02BE6477-08ED-4FF2-BC7F-715B4ACDB6FF}" type="presOf" srcId="{B55AF1FC-88A9-414A-A6B2-04634E551337}" destId="{F2E9B8A3-C09F-4085-B65B-37BC9DB4D816}" srcOrd="0" destOrd="0" presId="urn:microsoft.com/office/officeart/2005/8/layout/default"/>
    <dgm:cxn modelId="{E868C185-F34B-46EC-8473-B814CA3F1B7F}" srcId="{220B415C-7956-4797-95AF-4F3DCAB09554}" destId="{369A9092-5684-41EB-B4B4-7F5E31879BC4}" srcOrd="0" destOrd="0" parTransId="{8890299A-8446-40ED-8C3D-F7303FE49C26}" sibTransId="{A84C53EC-D4F7-4AD1-A80E-0CF730B317ED}"/>
    <dgm:cxn modelId="{23542588-595B-4778-90EA-20EF94DED987}" srcId="{220B415C-7956-4797-95AF-4F3DCAB09554}" destId="{B55AF1FC-88A9-414A-A6B2-04634E551337}" srcOrd="4" destOrd="0" parTransId="{EC019DCF-B285-4612-BA01-FABD16AC9693}" sibTransId="{6BDD931B-4661-4ADE-B97D-5537843F0874}"/>
    <dgm:cxn modelId="{CBCDF5B5-C3A9-44B3-AF6A-5662C0B61AB0}" type="presOf" srcId="{220B415C-7956-4797-95AF-4F3DCAB09554}" destId="{C4F8F7B1-52BB-4130-A3A2-2F333032D74C}" srcOrd="0" destOrd="0" presId="urn:microsoft.com/office/officeart/2005/8/layout/default"/>
    <dgm:cxn modelId="{995357D4-A7AF-404B-B687-7549E5201836}" type="presOf" srcId="{369F83A6-929A-4C4B-83C4-18B1FFC1F66A}" destId="{A27F0940-914B-4843-BAE3-B670ADA52608}" srcOrd="0" destOrd="0" presId="urn:microsoft.com/office/officeart/2005/8/layout/default"/>
    <dgm:cxn modelId="{05BBF5D9-E2DE-483C-A952-066CBD48B002}" srcId="{220B415C-7956-4797-95AF-4F3DCAB09554}" destId="{266CFAEA-3F69-4CF0-AC56-366E260DF3F6}" srcOrd="3" destOrd="0" parTransId="{5A853067-17B9-4496-892B-BDF4BAF916AC}" sibTransId="{C0E7EF0C-4486-48C2-99AC-54C5FF5D661C}"/>
    <dgm:cxn modelId="{4D236EDF-B4E0-46DA-9E3A-29F609F2AD6C}" srcId="{220B415C-7956-4797-95AF-4F3DCAB09554}" destId="{369F83A6-929A-4C4B-83C4-18B1FFC1F66A}" srcOrd="1" destOrd="0" parTransId="{C3556712-446D-4122-A6F1-283733BF9744}" sibTransId="{4F48F11F-42AE-449F-A3A9-2A52D4A34122}"/>
    <dgm:cxn modelId="{4DC62282-CED6-4FAD-ADFD-2AA62BC05B84}" type="presParOf" srcId="{C4F8F7B1-52BB-4130-A3A2-2F333032D74C}" destId="{1458E58B-835B-4B95-83F1-E38B3CC47FEC}" srcOrd="0" destOrd="0" presId="urn:microsoft.com/office/officeart/2005/8/layout/default"/>
    <dgm:cxn modelId="{E19DB3AB-5058-4762-98DC-A178A63A86BA}" type="presParOf" srcId="{C4F8F7B1-52BB-4130-A3A2-2F333032D74C}" destId="{9D90F7B3-E2A3-4A6A-AF13-A5A31CA7EDD2}" srcOrd="1" destOrd="0" presId="urn:microsoft.com/office/officeart/2005/8/layout/default"/>
    <dgm:cxn modelId="{AB74D15E-DFED-4EA8-8CEE-BC9B3D246A68}" type="presParOf" srcId="{C4F8F7B1-52BB-4130-A3A2-2F333032D74C}" destId="{A27F0940-914B-4843-BAE3-B670ADA52608}" srcOrd="2" destOrd="0" presId="urn:microsoft.com/office/officeart/2005/8/layout/default"/>
    <dgm:cxn modelId="{B629EFD1-A002-4906-9CFB-516459F77C87}" type="presParOf" srcId="{C4F8F7B1-52BB-4130-A3A2-2F333032D74C}" destId="{D3935BB4-831D-4828-AA82-3A7FA7E2121A}" srcOrd="3" destOrd="0" presId="urn:microsoft.com/office/officeart/2005/8/layout/default"/>
    <dgm:cxn modelId="{16DC57BB-6F04-4D10-85DE-4B8470718B02}" type="presParOf" srcId="{C4F8F7B1-52BB-4130-A3A2-2F333032D74C}" destId="{5E991858-E9B5-4B1C-A7A2-AB357CEF356B}" srcOrd="4" destOrd="0" presId="urn:microsoft.com/office/officeart/2005/8/layout/default"/>
    <dgm:cxn modelId="{90E7BA0A-85A8-4F00-AC85-EED626ED2116}" type="presParOf" srcId="{C4F8F7B1-52BB-4130-A3A2-2F333032D74C}" destId="{52831FD2-17C1-4C68-BCD7-586F1188540A}" srcOrd="5" destOrd="0" presId="urn:microsoft.com/office/officeart/2005/8/layout/default"/>
    <dgm:cxn modelId="{C98230CD-E2E4-48BB-9E74-BAB4D53E16D5}" type="presParOf" srcId="{C4F8F7B1-52BB-4130-A3A2-2F333032D74C}" destId="{0A762F4F-84E2-4E72-A05E-9DEDFCCC8EFE}" srcOrd="6" destOrd="0" presId="urn:microsoft.com/office/officeart/2005/8/layout/default"/>
    <dgm:cxn modelId="{80443D54-5B2A-442A-B189-29ABFD42790B}" type="presParOf" srcId="{C4F8F7B1-52BB-4130-A3A2-2F333032D74C}" destId="{958CC8A0-C043-4509-B44B-BB51454E376C}" srcOrd="7" destOrd="0" presId="urn:microsoft.com/office/officeart/2005/8/layout/default"/>
    <dgm:cxn modelId="{088C9E34-BBDE-4D4A-B700-206024B3A8A4}" type="presParOf" srcId="{C4F8F7B1-52BB-4130-A3A2-2F333032D74C}" destId="{F2E9B8A3-C09F-4085-B65B-37BC9DB4D816}" srcOrd="8" destOrd="0" presId="urn:microsoft.com/office/officeart/2005/8/layout/default"/>
    <dgm:cxn modelId="{987B33DE-8400-46E6-BC0C-B9B4BEBF8B0C}" type="presParOf" srcId="{C4F8F7B1-52BB-4130-A3A2-2F333032D74C}" destId="{49E9083A-4C16-4F3C-8C7F-056531D52D09}" srcOrd="9" destOrd="0" presId="urn:microsoft.com/office/officeart/2005/8/layout/default"/>
    <dgm:cxn modelId="{579610C6-E1CC-4AD2-896C-076FDDE16E7D}" type="presParOf" srcId="{C4F8F7B1-52BB-4130-A3A2-2F333032D74C}" destId="{BDA8C783-95C7-4834-B9CA-EC20622DE425}"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A3AF31-67F2-4052-883B-9E2104450E8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3CE4199-8973-49E4-99D9-60E0438521A9}">
      <dgm:prSet/>
      <dgm:spPr/>
      <dgm:t>
        <a:bodyPr/>
        <a:lstStyle/>
        <a:p>
          <a:r>
            <a:rPr lang="en-US"/>
            <a:t>Beth and her friends follow an influencer on tiktok. She’s been talking about vaping and how much it helps her feel calm and happier. Beth's friend is old enough to buy vapes and suggests getting some for everyone to try.</a:t>
          </a:r>
        </a:p>
      </dgm:t>
    </dgm:pt>
    <dgm:pt modelId="{AF67D9B3-4A14-4F80-9D4D-40C5C1569EF0}" type="parTrans" cxnId="{BC0D970E-6E25-4E49-A429-299E38CA8787}">
      <dgm:prSet/>
      <dgm:spPr/>
      <dgm:t>
        <a:bodyPr/>
        <a:lstStyle/>
        <a:p>
          <a:endParaRPr lang="en-US"/>
        </a:p>
      </dgm:t>
    </dgm:pt>
    <dgm:pt modelId="{08622B1B-7D69-40CD-B147-CD3DB386B73D}" type="sibTrans" cxnId="{BC0D970E-6E25-4E49-A429-299E38CA8787}">
      <dgm:prSet/>
      <dgm:spPr/>
      <dgm:t>
        <a:bodyPr/>
        <a:lstStyle/>
        <a:p>
          <a:endParaRPr lang="en-US"/>
        </a:p>
      </dgm:t>
    </dgm:pt>
    <dgm:pt modelId="{4C1A281B-E1F3-46B6-93C6-92E36256EA61}">
      <dgm:prSet/>
      <dgm:spPr/>
      <dgm:t>
        <a:bodyPr/>
        <a:lstStyle/>
        <a:p>
          <a:r>
            <a:rPr lang="en-US"/>
            <a:t>Lucas is alone at home with his older sister Emmie and her boyfriend, Eliot. Their parents are out. Eliot’s vaping. Eliot tries to get Lucas to have a puff as he thinks it's funny. </a:t>
          </a:r>
        </a:p>
      </dgm:t>
    </dgm:pt>
    <dgm:pt modelId="{4919960B-EEB2-4CED-8F65-E147733D3868}" type="parTrans" cxnId="{495CA022-6153-4A7F-B2C1-FF96F98362B5}">
      <dgm:prSet/>
      <dgm:spPr/>
      <dgm:t>
        <a:bodyPr/>
        <a:lstStyle/>
        <a:p>
          <a:endParaRPr lang="en-US"/>
        </a:p>
      </dgm:t>
    </dgm:pt>
    <dgm:pt modelId="{E99D7EDF-4503-4BBA-ADCE-71626FF0F78B}" type="sibTrans" cxnId="{495CA022-6153-4A7F-B2C1-FF96F98362B5}">
      <dgm:prSet/>
      <dgm:spPr/>
      <dgm:t>
        <a:bodyPr/>
        <a:lstStyle/>
        <a:p>
          <a:endParaRPr lang="en-US"/>
        </a:p>
      </dgm:t>
    </dgm:pt>
    <dgm:pt modelId="{48344593-0CFA-4DBF-9FF5-D6439E60614B}" type="pres">
      <dgm:prSet presAssocID="{F7A3AF31-67F2-4052-883B-9E2104450E8D}" presName="linear" presStyleCnt="0">
        <dgm:presLayoutVars>
          <dgm:animLvl val="lvl"/>
          <dgm:resizeHandles val="exact"/>
        </dgm:presLayoutVars>
      </dgm:prSet>
      <dgm:spPr/>
    </dgm:pt>
    <dgm:pt modelId="{14C6BA3F-B67F-4F20-BE2E-9BDE391F54E4}" type="pres">
      <dgm:prSet presAssocID="{13CE4199-8973-49E4-99D9-60E0438521A9}" presName="parentText" presStyleLbl="node1" presStyleIdx="0" presStyleCnt="2">
        <dgm:presLayoutVars>
          <dgm:chMax val="0"/>
          <dgm:bulletEnabled val="1"/>
        </dgm:presLayoutVars>
      </dgm:prSet>
      <dgm:spPr/>
    </dgm:pt>
    <dgm:pt modelId="{BCA81E9F-4A43-4C04-AF01-C11668291FC9}" type="pres">
      <dgm:prSet presAssocID="{08622B1B-7D69-40CD-B147-CD3DB386B73D}" presName="spacer" presStyleCnt="0"/>
      <dgm:spPr/>
    </dgm:pt>
    <dgm:pt modelId="{3655A667-3673-40E9-8D78-AB2556A07B19}" type="pres">
      <dgm:prSet presAssocID="{4C1A281B-E1F3-46B6-93C6-92E36256EA61}" presName="parentText" presStyleLbl="node1" presStyleIdx="1" presStyleCnt="2">
        <dgm:presLayoutVars>
          <dgm:chMax val="0"/>
          <dgm:bulletEnabled val="1"/>
        </dgm:presLayoutVars>
      </dgm:prSet>
      <dgm:spPr/>
    </dgm:pt>
  </dgm:ptLst>
  <dgm:cxnLst>
    <dgm:cxn modelId="{BC0D970E-6E25-4E49-A429-299E38CA8787}" srcId="{F7A3AF31-67F2-4052-883B-9E2104450E8D}" destId="{13CE4199-8973-49E4-99D9-60E0438521A9}" srcOrd="0" destOrd="0" parTransId="{AF67D9B3-4A14-4F80-9D4D-40C5C1569EF0}" sibTransId="{08622B1B-7D69-40CD-B147-CD3DB386B73D}"/>
    <dgm:cxn modelId="{495CA022-6153-4A7F-B2C1-FF96F98362B5}" srcId="{F7A3AF31-67F2-4052-883B-9E2104450E8D}" destId="{4C1A281B-E1F3-46B6-93C6-92E36256EA61}" srcOrd="1" destOrd="0" parTransId="{4919960B-EEB2-4CED-8F65-E147733D3868}" sibTransId="{E99D7EDF-4503-4BBA-ADCE-71626FF0F78B}"/>
    <dgm:cxn modelId="{5747664F-9EC9-4FA8-AC14-96656CB51D6C}" type="presOf" srcId="{13CE4199-8973-49E4-99D9-60E0438521A9}" destId="{14C6BA3F-B67F-4F20-BE2E-9BDE391F54E4}" srcOrd="0" destOrd="0" presId="urn:microsoft.com/office/officeart/2005/8/layout/vList2"/>
    <dgm:cxn modelId="{ED533C73-AE3A-40D2-AB0A-1D14359E90B1}" type="presOf" srcId="{F7A3AF31-67F2-4052-883B-9E2104450E8D}" destId="{48344593-0CFA-4DBF-9FF5-D6439E60614B}" srcOrd="0" destOrd="0" presId="urn:microsoft.com/office/officeart/2005/8/layout/vList2"/>
    <dgm:cxn modelId="{62628CD4-28BA-47EB-9902-18BA4C39914D}" type="presOf" srcId="{4C1A281B-E1F3-46B6-93C6-92E36256EA61}" destId="{3655A667-3673-40E9-8D78-AB2556A07B19}" srcOrd="0" destOrd="0" presId="urn:microsoft.com/office/officeart/2005/8/layout/vList2"/>
    <dgm:cxn modelId="{45653C08-81C9-48EA-8F61-15FEEFB11085}" type="presParOf" srcId="{48344593-0CFA-4DBF-9FF5-D6439E60614B}" destId="{14C6BA3F-B67F-4F20-BE2E-9BDE391F54E4}" srcOrd="0" destOrd="0" presId="urn:microsoft.com/office/officeart/2005/8/layout/vList2"/>
    <dgm:cxn modelId="{9766DBB6-4898-4FCA-9BCE-ACF6D50CA36D}" type="presParOf" srcId="{48344593-0CFA-4DBF-9FF5-D6439E60614B}" destId="{BCA81E9F-4A43-4C04-AF01-C11668291FC9}" srcOrd="1" destOrd="0" presId="urn:microsoft.com/office/officeart/2005/8/layout/vList2"/>
    <dgm:cxn modelId="{A7080E2D-1302-4DD0-BDA3-BA13C7A84599}" type="presParOf" srcId="{48344593-0CFA-4DBF-9FF5-D6439E60614B}" destId="{3655A667-3673-40E9-8D78-AB2556A07B1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8597DA-2580-4DA3-A4FD-915A5A559C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8F7686D-36FF-42E2-A05B-E9653FEBD9D2}">
      <dgm:prSet/>
      <dgm:spPr/>
      <dgm:t>
        <a:bodyPr/>
        <a:lstStyle/>
        <a:p>
          <a:pPr rtl="0"/>
          <a:r>
            <a:rPr lang="en-GB"/>
            <a:t>1 in</a:t>
          </a:r>
          <a:r>
            <a:rPr lang="en-GB">
              <a:latin typeface="Aptos Display" panose="02110004020202020204"/>
            </a:rPr>
            <a:t> 3</a:t>
          </a:r>
          <a:r>
            <a:rPr lang="en-GB"/>
            <a:t> vapes sold in shops, online, from dealers and on social media do not comply with UK regulations and are unsafe. </a:t>
          </a:r>
          <a:endParaRPr lang="en-US"/>
        </a:p>
      </dgm:t>
    </dgm:pt>
    <dgm:pt modelId="{4EABC116-E7FD-47E5-A65C-7CBFBE265EFC}" type="parTrans" cxnId="{274E835F-DC1F-49C9-B931-70F9AF5EF804}">
      <dgm:prSet/>
      <dgm:spPr/>
      <dgm:t>
        <a:bodyPr/>
        <a:lstStyle/>
        <a:p>
          <a:endParaRPr lang="en-US"/>
        </a:p>
      </dgm:t>
    </dgm:pt>
    <dgm:pt modelId="{F31FE935-30D1-4E78-B382-DA66FA9929D6}" type="sibTrans" cxnId="{274E835F-DC1F-49C9-B931-70F9AF5EF804}">
      <dgm:prSet/>
      <dgm:spPr/>
      <dgm:t>
        <a:bodyPr/>
        <a:lstStyle/>
        <a:p>
          <a:endParaRPr lang="en-US"/>
        </a:p>
      </dgm:t>
    </dgm:pt>
    <dgm:pt modelId="{EFE448F0-F4D6-487B-BAA3-C9407A1A480C}">
      <dgm:prSet/>
      <dgm:spPr/>
      <dgm:t>
        <a:bodyPr/>
        <a:lstStyle/>
        <a:p>
          <a:r>
            <a:rPr lang="en-GB"/>
            <a:t>These products when tested  contained substances including lead, nickel, chromium, acetaldehyde, formaldehyde spice or THC.</a:t>
          </a:r>
          <a:endParaRPr lang="en-US"/>
        </a:p>
      </dgm:t>
    </dgm:pt>
    <dgm:pt modelId="{78DB73F3-2E51-4F8C-A0AD-5827A19D1725}" type="parTrans" cxnId="{7F5A2BA0-2214-44BF-8BD7-FA82DDE02A11}">
      <dgm:prSet/>
      <dgm:spPr/>
      <dgm:t>
        <a:bodyPr/>
        <a:lstStyle/>
        <a:p>
          <a:endParaRPr lang="en-US"/>
        </a:p>
      </dgm:t>
    </dgm:pt>
    <dgm:pt modelId="{2C200216-F361-42FF-84F7-D1B85FC4A15D}" type="sibTrans" cxnId="{7F5A2BA0-2214-44BF-8BD7-FA82DDE02A11}">
      <dgm:prSet/>
      <dgm:spPr/>
      <dgm:t>
        <a:bodyPr/>
        <a:lstStyle/>
        <a:p>
          <a:endParaRPr lang="en-US"/>
        </a:p>
      </dgm:t>
    </dgm:pt>
    <dgm:pt modelId="{36EB7A9B-E66A-41A6-AE4C-28557E5E249C}">
      <dgm:prSet/>
      <dgm:spPr/>
      <dgm:t>
        <a:bodyPr/>
        <a:lstStyle/>
        <a:p>
          <a:pPr rtl="0"/>
          <a:r>
            <a:rPr lang="en-GB"/>
            <a:t>Any single use disposable vapes are fake</a:t>
          </a:r>
          <a:r>
            <a:rPr lang="en-GB">
              <a:latin typeface="Aptos Display" panose="02110004020202020204"/>
            </a:rPr>
            <a:t>. </a:t>
          </a:r>
          <a:endParaRPr lang="en-US"/>
        </a:p>
      </dgm:t>
    </dgm:pt>
    <dgm:pt modelId="{74DB4964-7BBF-4EC1-9391-7D3D60D32F8A}" type="parTrans" cxnId="{C6BAFC2D-B8DC-41A4-9BCE-450CACDE09BD}">
      <dgm:prSet/>
      <dgm:spPr/>
      <dgm:t>
        <a:bodyPr/>
        <a:lstStyle/>
        <a:p>
          <a:endParaRPr lang="en-US"/>
        </a:p>
      </dgm:t>
    </dgm:pt>
    <dgm:pt modelId="{7C138D61-82B8-4AB6-8932-2265768E6799}" type="sibTrans" cxnId="{C6BAFC2D-B8DC-41A4-9BCE-450CACDE09BD}">
      <dgm:prSet/>
      <dgm:spPr/>
      <dgm:t>
        <a:bodyPr/>
        <a:lstStyle/>
        <a:p>
          <a:endParaRPr lang="en-US"/>
        </a:p>
      </dgm:t>
    </dgm:pt>
    <dgm:pt modelId="{AA5F12F8-8CBC-44FF-B3C9-FC5D29B653E3}">
      <dgm:prSet phldr="0"/>
      <dgm:spPr/>
      <dgm:t>
        <a:bodyPr/>
        <a:lstStyle/>
        <a:p>
          <a:pPr rtl="0"/>
          <a:r>
            <a:rPr lang="en-GB">
              <a:solidFill>
                <a:srgbClr val="000000"/>
              </a:solidFill>
              <a:latin typeface="+mn-lt"/>
              <a:cs typeface="Arial"/>
            </a:rPr>
            <a:t>Fake vapes or Big Puff vapes (6000-9000 puffs) contain </a:t>
          </a:r>
          <a:r>
            <a:rPr lang="en-GB">
              <a:latin typeface="+mn-lt"/>
              <a:cs typeface="Arial"/>
            </a:rPr>
            <a:t>high levels of nicotine.</a:t>
          </a:r>
          <a:endParaRPr lang="en-GB">
            <a:latin typeface="+mn-lt"/>
          </a:endParaRPr>
        </a:p>
      </dgm:t>
    </dgm:pt>
    <dgm:pt modelId="{E1FFE0EF-2552-4BF7-B748-BC72B4382656}" type="parTrans" cxnId="{86FDC1D3-A5CA-48E7-92A7-FF9F0AF257EA}">
      <dgm:prSet/>
      <dgm:spPr/>
      <dgm:t>
        <a:bodyPr/>
        <a:lstStyle/>
        <a:p>
          <a:endParaRPr lang="en-GB"/>
        </a:p>
      </dgm:t>
    </dgm:pt>
    <dgm:pt modelId="{63A1FEAD-726A-4523-982B-380E536C4B1F}" type="sibTrans" cxnId="{86FDC1D3-A5CA-48E7-92A7-FF9F0AF257EA}">
      <dgm:prSet/>
      <dgm:spPr/>
      <dgm:t>
        <a:bodyPr/>
        <a:lstStyle/>
        <a:p>
          <a:endParaRPr lang="en-GB"/>
        </a:p>
      </dgm:t>
    </dgm:pt>
    <dgm:pt modelId="{15E7FAB7-A9A6-408D-BD23-59BA291F3AD8}">
      <dgm:prSet phldr="0"/>
      <dgm:spPr/>
      <dgm:t>
        <a:bodyPr/>
        <a:lstStyle/>
        <a:p>
          <a:pPr rtl="0"/>
          <a:r>
            <a:rPr lang="en-GB">
              <a:latin typeface="Aptos"/>
              <a:cs typeface="Arial"/>
            </a:rPr>
            <a:t>Over 6,000 fake vapes were seized in Glasgow in 2024 and 1.9 million across the UK.</a:t>
          </a:r>
        </a:p>
      </dgm:t>
    </dgm:pt>
    <dgm:pt modelId="{1235706F-8121-474E-B1B7-8DB519409C61}" type="parTrans" cxnId="{FE02CB98-03AE-4B59-B71B-A5BE4F6D6A73}">
      <dgm:prSet/>
      <dgm:spPr/>
      <dgm:t>
        <a:bodyPr/>
        <a:lstStyle/>
        <a:p>
          <a:endParaRPr lang="en-GB"/>
        </a:p>
      </dgm:t>
    </dgm:pt>
    <dgm:pt modelId="{9325EA8D-D8BC-4C95-BB2C-1BDA8247559B}" type="sibTrans" cxnId="{FE02CB98-03AE-4B59-B71B-A5BE4F6D6A73}">
      <dgm:prSet/>
      <dgm:spPr/>
      <dgm:t>
        <a:bodyPr/>
        <a:lstStyle/>
        <a:p>
          <a:endParaRPr lang="en-GB"/>
        </a:p>
      </dgm:t>
    </dgm:pt>
    <dgm:pt modelId="{D573A583-A24F-4FDF-B4F3-FE1F2F1B6305}" type="pres">
      <dgm:prSet presAssocID="{5C8597DA-2580-4DA3-A4FD-915A5A559C3C}" presName="vert0" presStyleCnt="0">
        <dgm:presLayoutVars>
          <dgm:dir/>
          <dgm:animOne val="branch"/>
          <dgm:animLvl val="lvl"/>
        </dgm:presLayoutVars>
      </dgm:prSet>
      <dgm:spPr/>
    </dgm:pt>
    <dgm:pt modelId="{526C9562-4B1F-495C-8D16-11DDE11FDB0F}" type="pres">
      <dgm:prSet presAssocID="{78F7686D-36FF-42E2-A05B-E9653FEBD9D2}" presName="thickLine" presStyleLbl="alignNode1" presStyleIdx="0" presStyleCnt="5"/>
      <dgm:spPr/>
    </dgm:pt>
    <dgm:pt modelId="{07DEB2E7-1C24-432E-B889-DEFC5AEE6FF7}" type="pres">
      <dgm:prSet presAssocID="{78F7686D-36FF-42E2-A05B-E9653FEBD9D2}" presName="horz1" presStyleCnt="0"/>
      <dgm:spPr/>
    </dgm:pt>
    <dgm:pt modelId="{CFC7FAEB-FB9B-4661-AFE2-D03639955A63}" type="pres">
      <dgm:prSet presAssocID="{78F7686D-36FF-42E2-A05B-E9653FEBD9D2}" presName="tx1" presStyleLbl="revTx" presStyleIdx="0" presStyleCnt="5"/>
      <dgm:spPr/>
    </dgm:pt>
    <dgm:pt modelId="{FC2636DD-509F-42C2-B1FF-F902BA072F7C}" type="pres">
      <dgm:prSet presAssocID="{78F7686D-36FF-42E2-A05B-E9653FEBD9D2}" presName="vert1" presStyleCnt="0"/>
      <dgm:spPr/>
    </dgm:pt>
    <dgm:pt modelId="{8A5EF901-5098-44DB-B722-B465D7A5183E}" type="pres">
      <dgm:prSet presAssocID="{EFE448F0-F4D6-487B-BAA3-C9407A1A480C}" presName="thickLine" presStyleLbl="alignNode1" presStyleIdx="1" presStyleCnt="5"/>
      <dgm:spPr/>
    </dgm:pt>
    <dgm:pt modelId="{65B3671D-A27B-4BF8-AD10-B9FCE1744681}" type="pres">
      <dgm:prSet presAssocID="{EFE448F0-F4D6-487B-BAA3-C9407A1A480C}" presName="horz1" presStyleCnt="0"/>
      <dgm:spPr/>
    </dgm:pt>
    <dgm:pt modelId="{5D2D7A61-A21A-4E89-BD9C-AACBD05F8261}" type="pres">
      <dgm:prSet presAssocID="{EFE448F0-F4D6-487B-BAA3-C9407A1A480C}" presName="tx1" presStyleLbl="revTx" presStyleIdx="1" presStyleCnt="5"/>
      <dgm:spPr/>
    </dgm:pt>
    <dgm:pt modelId="{1B48040F-FBA6-4F99-85EA-063A2EA8E589}" type="pres">
      <dgm:prSet presAssocID="{EFE448F0-F4D6-487B-BAA3-C9407A1A480C}" presName="vert1" presStyleCnt="0"/>
      <dgm:spPr/>
    </dgm:pt>
    <dgm:pt modelId="{FD8EB457-F210-4029-B76D-C27D26B9B3E3}" type="pres">
      <dgm:prSet presAssocID="{36EB7A9B-E66A-41A6-AE4C-28557E5E249C}" presName="thickLine" presStyleLbl="alignNode1" presStyleIdx="2" presStyleCnt="5"/>
      <dgm:spPr/>
    </dgm:pt>
    <dgm:pt modelId="{5ACCA743-3BEC-487E-9478-B2CE682EB181}" type="pres">
      <dgm:prSet presAssocID="{36EB7A9B-E66A-41A6-AE4C-28557E5E249C}" presName="horz1" presStyleCnt="0"/>
      <dgm:spPr/>
    </dgm:pt>
    <dgm:pt modelId="{6CE1F8DB-4711-4F86-9A0A-7B6E70C224DB}" type="pres">
      <dgm:prSet presAssocID="{36EB7A9B-E66A-41A6-AE4C-28557E5E249C}" presName="tx1" presStyleLbl="revTx" presStyleIdx="2" presStyleCnt="5"/>
      <dgm:spPr/>
    </dgm:pt>
    <dgm:pt modelId="{1D758A01-EE29-48B5-80CF-E5132FA445C4}" type="pres">
      <dgm:prSet presAssocID="{36EB7A9B-E66A-41A6-AE4C-28557E5E249C}" presName="vert1" presStyleCnt="0"/>
      <dgm:spPr/>
    </dgm:pt>
    <dgm:pt modelId="{3D000B11-F2DD-4DD5-93F6-06C07A4F6809}" type="pres">
      <dgm:prSet presAssocID="{AA5F12F8-8CBC-44FF-B3C9-FC5D29B653E3}" presName="thickLine" presStyleLbl="alignNode1" presStyleIdx="3" presStyleCnt="5"/>
      <dgm:spPr/>
    </dgm:pt>
    <dgm:pt modelId="{9D68C91E-6B93-4080-8F24-80417288BC6D}" type="pres">
      <dgm:prSet presAssocID="{AA5F12F8-8CBC-44FF-B3C9-FC5D29B653E3}" presName="horz1" presStyleCnt="0"/>
      <dgm:spPr/>
    </dgm:pt>
    <dgm:pt modelId="{EEE89ED5-0173-4F4C-84E9-FBF99F69A594}" type="pres">
      <dgm:prSet presAssocID="{AA5F12F8-8CBC-44FF-B3C9-FC5D29B653E3}" presName="tx1" presStyleLbl="revTx" presStyleIdx="3" presStyleCnt="5"/>
      <dgm:spPr/>
    </dgm:pt>
    <dgm:pt modelId="{016F4C04-B505-45F4-B7DE-B83B1D945AD4}" type="pres">
      <dgm:prSet presAssocID="{AA5F12F8-8CBC-44FF-B3C9-FC5D29B653E3}" presName="vert1" presStyleCnt="0"/>
      <dgm:spPr/>
    </dgm:pt>
    <dgm:pt modelId="{24459D2D-DECB-4BB5-AE4E-D90FB14FEA49}" type="pres">
      <dgm:prSet presAssocID="{15E7FAB7-A9A6-408D-BD23-59BA291F3AD8}" presName="thickLine" presStyleLbl="alignNode1" presStyleIdx="4" presStyleCnt="5"/>
      <dgm:spPr/>
    </dgm:pt>
    <dgm:pt modelId="{A0B816EF-8956-4FEB-867B-50888FFF2B9C}" type="pres">
      <dgm:prSet presAssocID="{15E7FAB7-A9A6-408D-BD23-59BA291F3AD8}" presName="horz1" presStyleCnt="0"/>
      <dgm:spPr/>
    </dgm:pt>
    <dgm:pt modelId="{459014FF-BDC1-45DC-8603-6491F6CCAA0D}" type="pres">
      <dgm:prSet presAssocID="{15E7FAB7-A9A6-408D-BD23-59BA291F3AD8}" presName="tx1" presStyleLbl="revTx" presStyleIdx="4" presStyleCnt="5"/>
      <dgm:spPr/>
    </dgm:pt>
    <dgm:pt modelId="{67109FFF-1189-46EB-B1E3-1CC6E032EA5B}" type="pres">
      <dgm:prSet presAssocID="{15E7FAB7-A9A6-408D-BD23-59BA291F3AD8}" presName="vert1" presStyleCnt="0"/>
      <dgm:spPr/>
    </dgm:pt>
  </dgm:ptLst>
  <dgm:cxnLst>
    <dgm:cxn modelId="{C6BAFC2D-B8DC-41A4-9BCE-450CACDE09BD}" srcId="{5C8597DA-2580-4DA3-A4FD-915A5A559C3C}" destId="{36EB7A9B-E66A-41A6-AE4C-28557E5E249C}" srcOrd="2" destOrd="0" parTransId="{74DB4964-7BBF-4EC1-9391-7D3D60D32F8A}" sibTransId="{7C138D61-82B8-4AB6-8932-2265768E6799}"/>
    <dgm:cxn modelId="{274E835F-DC1F-49C9-B931-70F9AF5EF804}" srcId="{5C8597DA-2580-4DA3-A4FD-915A5A559C3C}" destId="{78F7686D-36FF-42E2-A05B-E9653FEBD9D2}" srcOrd="0" destOrd="0" parTransId="{4EABC116-E7FD-47E5-A65C-7CBFBE265EFC}" sibTransId="{F31FE935-30D1-4E78-B382-DA66FA9929D6}"/>
    <dgm:cxn modelId="{38037C8E-3454-4E1D-B62A-3CE663A51691}" type="presOf" srcId="{AA5F12F8-8CBC-44FF-B3C9-FC5D29B653E3}" destId="{EEE89ED5-0173-4F4C-84E9-FBF99F69A594}" srcOrd="0" destOrd="0" presId="urn:microsoft.com/office/officeart/2008/layout/LinedList"/>
    <dgm:cxn modelId="{E9BEED8E-8DCA-4E51-95E2-A96FBCC4D513}" type="presOf" srcId="{78F7686D-36FF-42E2-A05B-E9653FEBD9D2}" destId="{CFC7FAEB-FB9B-4661-AFE2-D03639955A63}" srcOrd="0" destOrd="0" presId="urn:microsoft.com/office/officeart/2008/layout/LinedList"/>
    <dgm:cxn modelId="{FE02CB98-03AE-4B59-B71B-A5BE4F6D6A73}" srcId="{5C8597DA-2580-4DA3-A4FD-915A5A559C3C}" destId="{15E7FAB7-A9A6-408D-BD23-59BA291F3AD8}" srcOrd="4" destOrd="0" parTransId="{1235706F-8121-474E-B1B7-8DB519409C61}" sibTransId="{9325EA8D-D8BC-4C95-BB2C-1BDA8247559B}"/>
    <dgm:cxn modelId="{F38A309F-01FA-4C69-9B7C-486EB8AEF16A}" type="presOf" srcId="{15E7FAB7-A9A6-408D-BD23-59BA291F3AD8}" destId="{459014FF-BDC1-45DC-8603-6491F6CCAA0D}" srcOrd="0" destOrd="0" presId="urn:microsoft.com/office/officeart/2008/layout/LinedList"/>
    <dgm:cxn modelId="{7F5A2BA0-2214-44BF-8BD7-FA82DDE02A11}" srcId="{5C8597DA-2580-4DA3-A4FD-915A5A559C3C}" destId="{EFE448F0-F4D6-487B-BAA3-C9407A1A480C}" srcOrd="1" destOrd="0" parTransId="{78DB73F3-2E51-4F8C-A0AD-5827A19D1725}" sibTransId="{2C200216-F361-42FF-84F7-D1B85FC4A15D}"/>
    <dgm:cxn modelId="{0D3989AA-E35F-4FD3-9535-88DE04990969}" type="presOf" srcId="{EFE448F0-F4D6-487B-BAA3-C9407A1A480C}" destId="{5D2D7A61-A21A-4E89-BD9C-AACBD05F8261}" srcOrd="0" destOrd="0" presId="urn:microsoft.com/office/officeart/2008/layout/LinedList"/>
    <dgm:cxn modelId="{8C8FF3B0-8D41-4D69-BB8D-DEA35BCE673E}" type="presOf" srcId="{36EB7A9B-E66A-41A6-AE4C-28557E5E249C}" destId="{6CE1F8DB-4711-4F86-9A0A-7B6E70C224DB}" srcOrd="0" destOrd="0" presId="urn:microsoft.com/office/officeart/2008/layout/LinedList"/>
    <dgm:cxn modelId="{5386AACC-1D85-4B79-B731-AA3C9725A736}" type="presOf" srcId="{5C8597DA-2580-4DA3-A4FD-915A5A559C3C}" destId="{D573A583-A24F-4FDF-B4F3-FE1F2F1B6305}" srcOrd="0" destOrd="0" presId="urn:microsoft.com/office/officeart/2008/layout/LinedList"/>
    <dgm:cxn modelId="{86FDC1D3-A5CA-48E7-92A7-FF9F0AF257EA}" srcId="{5C8597DA-2580-4DA3-A4FD-915A5A559C3C}" destId="{AA5F12F8-8CBC-44FF-B3C9-FC5D29B653E3}" srcOrd="3" destOrd="0" parTransId="{E1FFE0EF-2552-4BF7-B748-BC72B4382656}" sibTransId="{63A1FEAD-726A-4523-982B-380E536C4B1F}"/>
    <dgm:cxn modelId="{7BD7F104-D3F0-4A3F-89F9-C723B5320E39}" type="presParOf" srcId="{D573A583-A24F-4FDF-B4F3-FE1F2F1B6305}" destId="{526C9562-4B1F-495C-8D16-11DDE11FDB0F}" srcOrd="0" destOrd="0" presId="urn:microsoft.com/office/officeart/2008/layout/LinedList"/>
    <dgm:cxn modelId="{93A7132E-7888-455B-822F-CE08DA87123D}" type="presParOf" srcId="{D573A583-A24F-4FDF-B4F3-FE1F2F1B6305}" destId="{07DEB2E7-1C24-432E-B889-DEFC5AEE6FF7}" srcOrd="1" destOrd="0" presId="urn:microsoft.com/office/officeart/2008/layout/LinedList"/>
    <dgm:cxn modelId="{00060AC1-3203-41CA-820C-C8F1E6173497}" type="presParOf" srcId="{07DEB2E7-1C24-432E-B889-DEFC5AEE6FF7}" destId="{CFC7FAEB-FB9B-4661-AFE2-D03639955A63}" srcOrd="0" destOrd="0" presId="urn:microsoft.com/office/officeart/2008/layout/LinedList"/>
    <dgm:cxn modelId="{41E42FBF-795E-45BB-AB72-191AD3729874}" type="presParOf" srcId="{07DEB2E7-1C24-432E-B889-DEFC5AEE6FF7}" destId="{FC2636DD-509F-42C2-B1FF-F902BA072F7C}" srcOrd="1" destOrd="0" presId="urn:microsoft.com/office/officeart/2008/layout/LinedList"/>
    <dgm:cxn modelId="{30BB279F-EA57-4364-B0A7-33365C0010D2}" type="presParOf" srcId="{D573A583-A24F-4FDF-B4F3-FE1F2F1B6305}" destId="{8A5EF901-5098-44DB-B722-B465D7A5183E}" srcOrd="2" destOrd="0" presId="urn:microsoft.com/office/officeart/2008/layout/LinedList"/>
    <dgm:cxn modelId="{42486BA5-5804-406D-BF0E-55A715AD7E30}" type="presParOf" srcId="{D573A583-A24F-4FDF-B4F3-FE1F2F1B6305}" destId="{65B3671D-A27B-4BF8-AD10-B9FCE1744681}" srcOrd="3" destOrd="0" presId="urn:microsoft.com/office/officeart/2008/layout/LinedList"/>
    <dgm:cxn modelId="{093D697B-ABAC-4C69-B62B-81297C94AE23}" type="presParOf" srcId="{65B3671D-A27B-4BF8-AD10-B9FCE1744681}" destId="{5D2D7A61-A21A-4E89-BD9C-AACBD05F8261}" srcOrd="0" destOrd="0" presId="urn:microsoft.com/office/officeart/2008/layout/LinedList"/>
    <dgm:cxn modelId="{750B869E-AFAD-43CF-B9DA-D878DE979216}" type="presParOf" srcId="{65B3671D-A27B-4BF8-AD10-B9FCE1744681}" destId="{1B48040F-FBA6-4F99-85EA-063A2EA8E589}" srcOrd="1" destOrd="0" presId="urn:microsoft.com/office/officeart/2008/layout/LinedList"/>
    <dgm:cxn modelId="{99EA0755-6649-4E38-9C19-57172607FCEB}" type="presParOf" srcId="{D573A583-A24F-4FDF-B4F3-FE1F2F1B6305}" destId="{FD8EB457-F210-4029-B76D-C27D26B9B3E3}" srcOrd="4" destOrd="0" presId="urn:microsoft.com/office/officeart/2008/layout/LinedList"/>
    <dgm:cxn modelId="{84F116FC-8901-40D9-ABAB-0114F7612A84}" type="presParOf" srcId="{D573A583-A24F-4FDF-B4F3-FE1F2F1B6305}" destId="{5ACCA743-3BEC-487E-9478-B2CE682EB181}" srcOrd="5" destOrd="0" presId="urn:microsoft.com/office/officeart/2008/layout/LinedList"/>
    <dgm:cxn modelId="{EE6DE7D1-2CDF-4D41-8721-F93D51C13B94}" type="presParOf" srcId="{5ACCA743-3BEC-487E-9478-B2CE682EB181}" destId="{6CE1F8DB-4711-4F86-9A0A-7B6E70C224DB}" srcOrd="0" destOrd="0" presId="urn:microsoft.com/office/officeart/2008/layout/LinedList"/>
    <dgm:cxn modelId="{4B83AB44-9742-44DC-86A7-05DF6D0312A4}" type="presParOf" srcId="{5ACCA743-3BEC-487E-9478-B2CE682EB181}" destId="{1D758A01-EE29-48B5-80CF-E5132FA445C4}" srcOrd="1" destOrd="0" presId="urn:microsoft.com/office/officeart/2008/layout/LinedList"/>
    <dgm:cxn modelId="{4D7C0A55-6B48-45CF-854E-63C4EF0CF00B}" type="presParOf" srcId="{D573A583-A24F-4FDF-B4F3-FE1F2F1B6305}" destId="{3D000B11-F2DD-4DD5-93F6-06C07A4F6809}" srcOrd="6" destOrd="0" presId="urn:microsoft.com/office/officeart/2008/layout/LinedList"/>
    <dgm:cxn modelId="{396EC481-158B-4D5C-80FE-0A6345E94BAC}" type="presParOf" srcId="{D573A583-A24F-4FDF-B4F3-FE1F2F1B6305}" destId="{9D68C91E-6B93-4080-8F24-80417288BC6D}" srcOrd="7" destOrd="0" presId="urn:microsoft.com/office/officeart/2008/layout/LinedList"/>
    <dgm:cxn modelId="{B1A13383-AA87-45F2-B78E-B2323BB72FF0}" type="presParOf" srcId="{9D68C91E-6B93-4080-8F24-80417288BC6D}" destId="{EEE89ED5-0173-4F4C-84E9-FBF99F69A594}" srcOrd="0" destOrd="0" presId="urn:microsoft.com/office/officeart/2008/layout/LinedList"/>
    <dgm:cxn modelId="{2B57B5FE-E91B-4E0E-8038-B730762D45A0}" type="presParOf" srcId="{9D68C91E-6B93-4080-8F24-80417288BC6D}" destId="{016F4C04-B505-45F4-B7DE-B83B1D945AD4}" srcOrd="1" destOrd="0" presId="urn:microsoft.com/office/officeart/2008/layout/LinedList"/>
    <dgm:cxn modelId="{86A18A5B-5495-4CC5-99C3-CD566E780EB9}" type="presParOf" srcId="{D573A583-A24F-4FDF-B4F3-FE1F2F1B6305}" destId="{24459D2D-DECB-4BB5-AE4E-D90FB14FEA49}" srcOrd="8" destOrd="0" presId="urn:microsoft.com/office/officeart/2008/layout/LinedList"/>
    <dgm:cxn modelId="{C504C7FB-C35C-4CCE-A3B0-7E1ADDB41BDF}" type="presParOf" srcId="{D573A583-A24F-4FDF-B4F3-FE1F2F1B6305}" destId="{A0B816EF-8956-4FEB-867B-50888FFF2B9C}" srcOrd="9" destOrd="0" presId="urn:microsoft.com/office/officeart/2008/layout/LinedList"/>
    <dgm:cxn modelId="{EF82B91B-A819-4E7C-86A7-49513CA098C1}" type="presParOf" srcId="{A0B816EF-8956-4FEB-867B-50888FFF2B9C}" destId="{459014FF-BDC1-45DC-8603-6491F6CCAA0D}" srcOrd="0" destOrd="0" presId="urn:microsoft.com/office/officeart/2008/layout/LinedList"/>
    <dgm:cxn modelId="{99A8DC18-90DF-4A44-AD55-373EF18FBF06}" type="presParOf" srcId="{A0B816EF-8956-4FEB-867B-50888FFF2B9C}" destId="{67109FFF-1189-46EB-B1E3-1CC6E032EA5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A5093-F2D5-47A3-9CF6-F535986C0160}">
      <dsp:nvSpPr>
        <dsp:cNvPr id="0" name=""/>
        <dsp:cNvSpPr/>
      </dsp:nvSpPr>
      <dsp:spPr>
        <a:xfrm>
          <a:off x="0" y="9011"/>
          <a:ext cx="6445842" cy="1099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b="0" i="0" kern="1200" baseline="0"/>
            <a:t>Nicotine causes the body to release adrenaline, a hormone that makes us</a:t>
          </a:r>
          <a:r>
            <a:rPr lang="en-GB" sz="2000" b="0" i="0" kern="1200" baseline="0">
              <a:latin typeface="Aptos Display" panose="02110004020202020204"/>
            </a:rPr>
            <a:t> alert</a:t>
          </a:r>
          <a:r>
            <a:rPr lang="en-GB" sz="2000" b="0" i="0" kern="1200" baseline="0"/>
            <a:t> </a:t>
          </a:r>
          <a:r>
            <a:rPr lang="en-GB" sz="2000" b="0" i="0" kern="1200" baseline="0">
              <a:latin typeface="Aptos Display" panose="02110004020202020204"/>
            </a:rPr>
            <a:t>and stimulated </a:t>
          </a:r>
          <a:r>
            <a:rPr lang="en-GB" sz="2000" b="0" i="0" kern="1200" baseline="0"/>
            <a:t>(fight or flight)</a:t>
          </a:r>
          <a:endParaRPr lang="en-US" sz="2000" kern="1200"/>
        </a:p>
      </dsp:txBody>
      <dsp:txXfrm>
        <a:off x="53688" y="62699"/>
        <a:ext cx="6338466" cy="992424"/>
      </dsp:txXfrm>
    </dsp:sp>
    <dsp:sp modelId="{10C3EC32-F128-4EEA-8A34-1931CE342D5F}">
      <dsp:nvSpPr>
        <dsp:cNvPr id="0" name=""/>
        <dsp:cNvSpPr/>
      </dsp:nvSpPr>
      <dsp:spPr>
        <a:xfrm>
          <a:off x="0" y="1166411"/>
          <a:ext cx="6445842" cy="1099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b="0" i="0" kern="1200" baseline="0"/>
            <a:t>Adrenaline causes an increase in speed of breathing and heart rate</a:t>
          </a:r>
          <a:r>
            <a:rPr lang="en-GB" sz="2000" kern="1200"/>
            <a:t> and blood pressure</a:t>
          </a:r>
          <a:r>
            <a:rPr lang="en-GB" sz="2000" kern="1200">
              <a:latin typeface="Aptos Display" panose="02110004020202020204"/>
            </a:rPr>
            <a:t>, this may cause dizziness</a:t>
          </a:r>
          <a:endParaRPr lang="en-US" sz="2000" kern="1200"/>
        </a:p>
      </dsp:txBody>
      <dsp:txXfrm>
        <a:off x="53688" y="1220099"/>
        <a:ext cx="6338466" cy="992424"/>
      </dsp:txXfrm>
    </dsp:sp>
    <dsp:sp modelId="{784E88FF-799D-464F-9565-B7A07DDBE4B6}">
      <dsp:nvSpPr>
        <dsp:cNvPr id="0" name=""/>
        <dsp:cNvSpPr/>
      </dsp:nvSpPr>
      <dsp:spPr>
        <a:xfrm>
          <a:off x="0" y="2323811"/>
          <a:ext cx="6445842" cy="1099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a:latin typeface="Aptos Display" panose="02110004020202020204"/>
            </a:rPr>
            <a:t>Nicotine</a:t>
          </a:r>
          <a:r>
            <a:rPr lang="en-GB" sz="2000" kern="1200"/>
            <a:t> also causes release of dopamine</a:t>
          </a:r>
          <a:r>
            <a:rPr lang="en-GB" sz="2000" kern="1200">
              <a:latin typeface="Aptos Display" panose="02110004020202020204"/>
            </a:rPr>
            <a:t>,</a:t>
          </a:r>
          <a:r>
            <a:rPr lang="en-GB" sz="2000" kern="1200"/>
            <a:t> linked to feelings of satisfaction and pleasure. </a:t>
          </a:r>
          <a:endParaRPr lang="en-US" sz="2000" kern="1200">
            <a:latin typeface="Aptos Display" panose="02110004020202020204"/>
          </a:endParaRPr>
        </a:p>
      </dsp:txBody>
      <dsp:txXfrm>
        <a:off x="53688" y="2377499"/>
        <a:ext cx="6338466" cy="992424"/>
      </dsp:txXfrm>
    </dsp:sp>
    <dsp:sp modelId="{A8B02B1C-8D4B-4DC9-81F8-AFC080237204}">
      <dsp:nvSpPr>
        <dsp:cNvPr id="0" name=""/>
        <dsp:cNvSpPr/>
      </dsp:nvSpPr>
      <dsp:spPr>
        <a:xfrm>
          <a:off x="0" y="3481212"/>
          <a:ext cx="6445842" cy="1099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a:latin typeface="Calibri"/>
              <a:ea typeface="Calibri"/>
              <a:cs typeface="Calibri"/>
            </a:rPr>
            <a:t>After vaping or smoking for a while, the body starts to release less dopamine naturally.  </a:t>
          </a:r>
        </a:p>
      </dsp:txBody>
      <dsp:txXfrm>
        <a:off x="53688" y="3534900"/>
        <a:ext cx="6338466" cy="992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C8D11-B24F-4889-8FD9-F7EF291B805F}">
      <dsp:nvSpPr>
        <dsp:cNvPr id="0" name=""/>
        <dsp:cNvSpPr/>
      </dsp:nvSpPr>
      <dsp:spPr>
        <a:xfrm>
          <a:off x="2217" y="508827"/>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Nicotine Addiction</a:t>
          </a:r>
          <a:endParaRPr lang="en-US" sz="1800" kern="1200"/>
        </a:p>
      </dsp:txBody>
      <dsp:txXfrm>
        <a:off x="2217" y="508827"/>
        <a:ext cx="1759560" cy="1055736"/>
      </dsp:txXfrm>
    </dsp:sp>
    <dsp:sp modelId="{F6F883C9-FFD6-41C5-BC1B-971834ED9A35}">
      <dsp:nvSpPr>
        <dsp:cNvPr id="0" name=""/>
        <dsp:cNvSpPr/>
      </dsp:nvSpPr>
      <dsp:spPr>
        <a:xfrm>
          <a:off x="1937734" y="508827"/>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May affect brain development (risks)</a:t>
          </a:r>
          <a:endParaRPr lang="en-US" sz="1800" kern="1200"/>
        </a:p>
      </dsp:txBody>
      <dsp:txXfrm>
        <a:off x="1937734" y="508827"/>
        <a:ext cx="1759560" cy="1055736"/>
      </dsp:txXfrm>
    </dsp:sp>
    <dsp:sp modelId="{55C10EAF-7EE3-4242-B244-253B4A648341}">
      <dsp:nvSpPr>
        <dsp:cNvPr id="0" name=""/>
        <dsp:cNvSpPr/>
      </dsp:nvSpPr>
      <dsp:spPr>
        <a:xfrm>
          <a:off x="3873252" y="508827"/>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May affect lung health</a:t>
          </a:r>
          <a:endParaRPr lang="en-US" sz="1800" kern="1200"/>
        </a:p>
      </dsp:txBody>
      <dsp:txXfrm>
        <a:off x="3873252" y="508827"/>
        <a:ext cx="1759560" cy="1055736"/>
      </dsp:txXfrm>
    </dsp:sp>
    <dsp:sp modelId="{85D7826D-961A-4D84-ACFD-38AE2A847424}">
      <dsp:nvSpPr>
        <dsp:cNvPr id="0" name=""/>
        <dsp:cNvSpPr/>
      </dsp:nvSpPr>
      <dsp:spPr>
        <a:xfrm>
          <a:off x="5808769" y="508827"/>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Risk of other addictions</a:t>
          </a:r>
          <a:endParaRPr lang="en-US" sz="1800" kern="1200"/>
        </a:p>
      </dsp:txBody>
      <dsp:txXfrm>
        <a:off x="5808769" y="508827"/>
        <a:ext cx="1759560" cy="1055736"/>
      </dsp:txXfrm>
    </dsp:sp>
    <dsp:sp modelId="{65DC46B3-B83D-4C65-B7E1-69A4D195981D}">
      <dsp:nvSpPr>
        <dsp:cNvPr id="0" name=""/>
        <dsp:cNvSpPr/>
      </dsp:nvSpPr>
      <dsp:spPr>
        <a:xfrm>
          <a:off x="2217" y="1740520"/>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Social and emotional effects</a:t>
          </a:r>
          <a:endParaRPr lang="en-US" sz="1800" kern="1200"/>
        </a:p>
      </dsp:txBody>
      <dsp:txXfrm>
        <a:off x="2217" y="1740520"/>
        <a:ext cx="1759560" cy="1055736"/>
      </dsp:txXfrm>
    </dsp:sp>
    <dsp:sp modelId="{EABCBC34-5B91-4E6D-BC7A-9252B699A977}">
      <dsp:nvSpPr>
        <dsp:cNvPr id="0" name=""/>
        <dsp:cNvSpPr/>
      </dsp:nvSpPr>
      <dsp:spPr>
        <a:xfrm>
          <a:off x="1937734" y="1740520"/>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Expense </a:t>
          </a:r>
          <a:r>
            <a:rPr lang="en-US" sz="1800" kern="1200"/>
            <a:t> </a:t>
          </a:r>
        </a:p>
      </dsp:txBody>
      <dsp:txXfrm>
        <a:off x="1937734" y="1740520"/>
        <a:ext cx="1759560" cy="1055736"/>
      </dsp:txXfrm>
    </dsp:sp>
    <dsp:sp modelId="{BDAE7830-1619-4345-9616-817207B64B35}">
      <dsp:nvSpPr>
        <dsp:cNvPr id="0" name=""/>
        <dsp:cNvSpPr/>
      </dsp:nvSpPr>
      <dsp:spPr>
        <a:xfrm>
          <a:off x="3873252" y="1740520"/>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Sports performance</a:t>
          </a:r>
        </a:p>
      </dsp:txBody>
      <dsp:txXfrm>
        <a:off x="3873252" y="1740520"/>
        <a:ext cx="1759560" cy="1055736"/>
      </dsp:txXfrm>
    </dsp:sp>
    <dsp:sp modelId="{D763EDCD-A0ED-4D06-ACBE-07CC1886191E}">
      <dsp:nvSpPr>
        <dsp:cNvPr id="0" name=""/>
        <dsp:cNvSpPr/>
      </dsp:nvSpPr>
      <dsp:spPr>
        <a:xfrm>
          <a:off x="5808769" y="1740520"/>
          <a:ext cx="1759560" cy="10557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Toxins in system</a:t>
          </a:r>
        </a:p>
      </dsp:txBody>
      <dsp:txXfrm>
        <a:off x="5808769" y="1740520"/>
        <a:ext cx="1759560" cy="1055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8E58B-835B-4B95-83F1-E38B3CC47FEC}">
      <dsp:nvSpPr>
        <dsp:cNvPr id="0" name=""/>
        <dsp:cNvSpPr/>
      </dsp:nvSpPr>
      <dsp:spPr>
        <a:xfrm>
          <a:off x="0" y="606296"/>
          <a:ext cx="2337144" cy="14022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egoe UI"/>
              <a:cs typeface="Segoe UI"/>
            </a:rPr>
            <a:t>It's </a:t>
          </a:r>
          <a:r>
            <a:rPr lang="en-GB" sz="1600" b="1" kern="1200">
              <a:latin typeface="Segoe UI"/>
              <a:cs typeface="Segoe UI"/>
            </a:rPr>
            <a:t>illegal</a:t>
          </a:r>
          <a:r>
            <a:rPr lang="en-GB" sz="1600" kern="1200">
              <a:latin typeface="Segoe UI"/>
              <a:cs typeface="Segoe UI"/>
            </a:rPr>
            <a:t> for over 18’s to buy vapes for anyone under 18.  This is called proxy buying.  </a:t>
          </a:r>
          <a:endParaRPr lang="en-US" sz="1600" kern="1200">
            <a:latin typeface="Segoe UI"/>
            <a:cs typeface="Segoe UI"/>
          </a:endParaRPr>
        </a:p>
      </dsp:txBody>
      <dsp:txXfrm>
        <a:off x="0" y="606296"/>
        <a:ext cx="2337144" cy="1402286"/>
      </dsp:txXfrm>
    </dsp:sp>
    <dsp:sp modelId="{A27F0940-914B-4843-BAE3-B670ADA52608}">
      <dsp:nvSpPr>
        <dsp:cNvPr id="0" name=""/>
        <dsp:cNvSpPr/>
      </dsp:nvSpPr>
      <dsp:spPr>
        <a:xfrm>
          <a:off x="2570858" y="606296"/>
          <a:ext cx="2337144" cy="14022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egoe UI"/>
              <a:cs typeface="Segoe UI"/>
            </a:rPr>
            <a:t>Shops must not sell vapes to anyone under 18.</a:t>
          </a:r>
          <a:endParaRPr lang="en-US" sz="1600" kern="1200">
            <a:latin typeface="Segoe UI"/>
            <a:cs typeface="Segoe UI"/>
          </a:endParaRPr>
        </a:p>
      </dsp:txBody>
      <dsp:txXfrm>
        <a:off x="2570858" y="606296"/>
        <a:ext cx="2337144" cy="1402286"/>
      </dsp:txXfrm>
    </dsp:sp>
    <dsp:sp modelId="{5E991858-E9B5-4B1C-A7A2-AB357CEF356B}">
      <dsp:nvSpPr>
        <dsp:cNvPr id="0" name=""/>
        <dsp:cNvSpPr/>
      </dsp:nvSpPr>
      <dsp:spPr>
        <a:xfrm>
          <a:off x="5141717" y="606296"/>
          <a:ext cx="2337144" cy="14022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egoe UI"/>
              <a:cs typeface="Segoe UI"/>
            </a:rPr>
            <a:t>If someone looks under 25 a retailer must ask for proof of age. </a:t>
          </a:r>
          <a:endParaRPr lang="en-US" sz="1600" kern="1200">
            <a:latin typeface="Segoe UI"/>
            <a:cs typeface="Segoe UI"/>
          </a:endParaRPr>
        </a:p>
      </dsp:txBody>
      <dsp:txXfrm>
        <a:off x="5141717" y="606296"/>
        <a:ext cx="2337144" cy="1402286"/>
      </dsp:txXfrm>
    </dsp:sp>
    <dsp:sp modelId="{0A762F4F-84E2-4E72-A05E-9DEDFCCC8EFE}">
      <dsp:nvSpPr>
        <dsp:cNvPr id="0" name=""/>
        <dsp:cNvSpPr/>
      </dsp:nvSpPr>
      <dsp:spPr>
        <a:xfrm>
          <a:off x="0" y="2242297"/>
          <a:ext cx="2337144" cy="14022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egoe UI"/>
              <a:cs typeface="Segoe UI"/>
            </a:rPr>
            <a:t>A person must be 18 even if a vape is nicotine free</a:t>
          </a:r>
          <a:endParaRPr lang="en-US" sz="1600" kern="1200">
            <a:latin typeface="Segoe UI"/>
            <a:cs typeface="Segoe UI"/>
          </a:endParaRPr>
        </a:p>
      </dsp:txBody>
      <dsp:txXfrm>
        <a:off x="0" y="2242297"/>
        <a:ext cx="2337144" cy="1402286"/>
      </dsp:txXfrm>
    </dsp:sp>
    <dsp:sp modelId="{F2E9B8A3-C09F-4085-B65B-37BC9DB4D816}">
      <dsp:nvSpPr>
        <dsp:cNvPr id="0" name=""/>
        <dsp:cNvSpPr/>
      </dsp:nvSpPr>
      <dsp:spPr>
        <a:xfrm>
          <a:off x="2570858" y="2242297"/>
          <a:ext cx="2337144" cy="14022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egoe UI"/>
              <a:cs typeface="Segoe UI"/>
            </a:rPr>
            <a:t>Many public places don’t allow vaping: trains, buses, stations, shops, restaurants and planes.</a:t>
          </a:r>
          <a:endParaRPr lang="en-US" sz="1600" kern="1200">
            <a:latin typeface="Segoe UI"/>
            <a:cs typeface="Segoe UI"/>
          </a:endParaRPr>
        </a:p>
      </dsp:txBody>
      <dsp:txXfrm>
        <a:off x="2570858" y="2242297"/>
        <a:ext cx="2337144" cy="1402286"/>
      </dsp:txXfrm>
    </dsp:sp>
    <dsp:sp modelId="{BDA8C783-95C7-4834-B9CA-EC20622DE425}">
      <dsp:nvSpPr>
        <dsp:cNvPr id="0" name=""/>
        <dsp:cNvSpPr/>
      </dsp:nvSpPr>
      <dsp:spPr>
        <a:xfrm>
          <a:off x="5141717" y="2242297"/>
          <a:ext cx="2337144" cy="14022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Segoe UI"/>
              <a:cs typeface="Segoe UI"/>
            </a:rPr>
            <a:t>Single use disposable vapes are now illegal – so any single use vape will be FAKE</a:t>
          </a:r>
          <a:endParaRPr lang="en-US" sz="1600" kern="1200">
            <a:latin typeface="Segoe UI"/>
            <a:cs typeface="Segoe UI"/>
          </a:endParaRPr>
        </a:p>
      </dsp:txBody>
      <dsp:txXfrm>
        <a:off x="5141717" y="2242297"/>
        <a:ext cx="2337144" cy="14022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6BA3F-B67F-4F20-BE2E-9BDE391F54E4}">
      <dsp:nvSpPr>
        <dsp:cNvPr id="0" name=""/>
        <dsp:cNvSpPr/>
      </dsp:nvSpPr>
      <dsp:spPr>
        <a:xfrm>
          <a:off x="0" y="28996"/>
          <a:ext cx="5704114" cy="226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Beth and her friends follow an influencer on tiktok. She’s been talking about vaping and how much it helps her feel calm and happier. Beth's friend is old enough to buy vapes and suggests getting some for everyone to try.</a:t>
          </a:r>
        </a:p>
      </dsp:txBody>
      <dsp:txXfrm>
        <a:off x="110574" y="139570"/>
        <a:ext cx="5482966" cy="2043972"/>
      </dsp:txXfrm>
    </dsp:sp>
    <dsp:sp modelId="{3655A667-3673-40E9-8D78-AB2556A07B19}">
      <dsp:nvSpPr>
        <dsp:cNvPr id="0" name=""/>
        <dsp:cNvSpPr/>
      </dsp:nvSpPr>
      <dsp:spPr>
        <a:xfrm>
          <a:off x="0" y="2357477"/>
          <a:ext cx="5704114" cy="226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Lucas is alone at home with his older sister Emmie and her boyfriend, Eliot. Their parents are out. Eliot’s vaping. Eliot tries to get Lucas to have a puff as he thinks it's funny. </a:t>
          </a:r>
        </a:p>
      </dsp:txBody>
      <dsp:txXfrm>
        <a:off x="110574" y="2468051"/>
        <a:ext cx="5482966" cy="20439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C9562-4B1F-495C-8D16-11DDE11FDB0F}">
      <dsp:nvSpPr>
        <dsp:cNvPr id="0" name=""/>
        <dsp:cNvSpPr/>
      </dsp:nvSpPr>
      <dsp:spPr>
        <a:xfrm>
          <a:off x="0" y="641"/>
          <a:ext cx="422763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7FAEB-FB9B-4661-AFE2-D03639955A63}">
      <dsp:nvSpPr>
        <dsp:cNvPr id="0" name=""/>
        <dsp:cNvSpPr/>
      </dsp:nvSpPr>
      <dsp:spPr>
        <a:xfrm>
          <a:off x="0" y="641"/>
          <a:ext cx="4227634" cy="1051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t>1 in</a:t>
          </a:r>
          <a:r>
            <a:rPr lang="en-GB" sz="1600" kern="1200">
              <a:latin typeface="Aptos Display" panose="02110004020202020204"/>
            </a:rPr>
            <a:t> 3</a:t>
          </a:r>
          <a:r>
            <a:rPr lang="en-GB" sz="1600" kern="1200"/>
            <a:t> vapes sold in shops, online, from dealers and on social media do not comply with UK regulations and are unsafe. </a:t>
          </a:r>
          <a:endParaRPr lang="en-US" sz="1600" kern="1200"/>
        </a:p>
      </dsp:txBody>
      <dsp:txXfrm>
        <a:off x="0" y="641"/>
        <a:ext cx="4227634" cy="1051141"/>
      </dsp:txXfrm>
    </dsp:sp>
    <dsp:sp modelId="{8A5EF901-5098-44DB-B722-B465D7A5183E}">
      <dsp:nvSpPr>
        <dsp:cNvPr id="0" name=""/>
        <dsp:cNvSpPr/>
      </dsp:nvSpPr>
      <dsp:spPr>
        <a:xfrm>
          <a:off x="0" y="1051782"/>
          <a:ext cx="422763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D7A61-A21A-4E89-BD9C-AACBD05F8261}">
      <dsp:nvSpPr>
        <dsp:cNvPr id="0" name=""/>
        <dsp:cNvSpPr/>
      </dsp:nvSpPr>
      <dsp:spPr>
        <a:xfrm>
          <a:off x="0" y="1051782"/>
          <a:ext cx="4227634" cy="1051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These products when tested  contained substances including lead, nickel, chromium, acetaldehyde, formaldehyde spice or THC.</a:t>
          </a:r>
          <a:endParaRPr lang="en-US" sz="1600" kern="1200"/>
        </a:p>
      </dsp:txBody>
      <dsp:txXfrm>
        <a:off x="0" y="1051782"/>
        <a:ext cx="4227634" cy="1051141"/>
      </dsp:txXfrm>
    </dsp:sp>
    <dsp:sp modelId="{FD8EB457-F210-4029-B76D-C27D26B9B3E3}">
      <dsp:nvSpPr>
        <dsp:cNvPr id="0" name=""/>
        <dsp:cNvSpPr/>
      </dsp:nvSpPr>
      <dsp:spPr>
        <a:xfrm>
          <a:off x="0" y="2102923"/>
          <a:ext cx="422763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1F8DB-4711-4F86-9A0A-7B6E70C224DB}">
      <dsp:nvSpPr>
        <dsp:cNvPr id="0" name=""/>
        <dsp:cNvSpPr/>
      </dsp:nvSpPr>
      <dsp:spPr>
        <a:xfrm>
          <a:off x="0" y="2102923"/>
          <a:ext cx="4227634" cy="1051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t>Any single use disposable vapes are fake</a:t>
          </a:r>
          <a:r>
            <a:rPr lang="en-GB" sz="1600" kern="1200">
              <a:latin typeface="Aptos Display" panose="02110004020202020204"/>
            </a:rPr>
            <a:t>. </a:t>
          </a:r>
          <a:endParaRPr lang="en-US" sz="1600" kern="1200"/>
        </a:p>
      </dsp:txBody>
      <dsp:txXfrm>
        <a:off x="0" y="2102923"/>
        <a:ext cx="4227634" cy="1051141"/>
      </dsp:txXfrm>
    </dsp:sp>
    <dsp:sp modelId="{3D000B11-F2DD-4DD5-93F6-06C07A4F6809}">
      <dsp:nvSpPr>
        <dsp:cNvPr id="0" name=""/>
        <dsp:cNvSpPr/>
      </dsp:nvSpPr>
      <dsp:spPr>
        <a:xfrm>
          <a:off x="0" y="3154065"/>
          <a:ext cx="422763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89ED5-0173-4F4C-84E9-FBF99F69A594}">
      <dsp:nvSpPr>
        <dsp:cNvPr id="0" name=""/>
        <dsp:cNvSpPr/>
      </dsp:nvSpPr>
      <dsp:spPr>
        <a:xfrm>
          <a:off x="0" y="3154065"/>
          <a:ext cx="4227634" cy="1051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solidFill>
                <a:srgbClr val="000000"/>
              </a:solidFill>
              <a:latin typeface="+mn-lt"/>
              <a:cs typeface="Arial"/>
            </a:rPr>
            <a:t>Fake vapes or Big Puff vapes (6000-9000 puffs) contain </a:t>
          </a:r>
          <a:r>
            <a:rPr lang="en-GB" sz="1600" kern="1200">
              <a:latin typeface="+mn-lt"/>
              <a:cs typeface="Arial"/>
            </a:rPr>
            <a:t>high levels of nicotine.</a:t>
          </a:r>
          <a:endParaRPr lang="en-GB" sz="1600" kern="1200">
            <a:latin typeface="+mn-lt"/>
          </a:endParaRPr>
        </a:p>
      </dsp:txBody>
      <dsp:txXfrm>
        <a:off x="0" y="3154065"/>
        <a:ext cx="4227634" cy="1051141"/>
      </dsp:txXfrm>
    </dsp:sp>
    <dsp:sp modelId="{24459D2D-DECB-4BB5-AE4E-D90FB14FEA49}">
      <dsp:nvSpPr>
        <dsp:cNvPr id="0" name=""/>
        <dsp:cNvSpPr/>
      </dsp:nvSpPr>
      <dsp:spPr>
        <a:xfrm>
          <a:off x="0" y="4205206"/>
          <a:ext cx="422763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9014FF-BDC1-45DC-8603-6491F6CCAA0D}">
      <dsp:nvSpPr>
        <dsp:cNvPr id="0" name=""/>
        <dsp:cNvSpPr/>
      </dsp:nvSpPr>
      <dsp:spPr>
        <a:xfrm>
          <a:off x="0" y="4205206"/>
          <a:ext cx="4227634" cy="1051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latin typeface="Aptos"/>
              <a:cs typeface="Arial"/>
            </a:rPr>
            <a:t>Over 6,000 fake vapes were seized in Glasgow in 2024 and 1.9 million across the UK.</a:t>
          </a:r>
        </a:p>
      </dsp:txBody>
      <dsp:txXfrm>
        <a:off x="0" y="4205206"/>
        <a:ext cx="4227634" cy="10511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35E8D-1970-514E-B141-F5D92C022D2B}" type="datetimeFigureOut">
              <a:rPr lang="en-US" smtClean="0"/>
              <a:t>9/12/25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DB98F-6C2B-4949-B3FD-B1FAAD83D033}" type="slidenum">
              <a:rPr lang="en-US" smtClean="0"/>
              <a:t>‹#›</a:t>
            </a:fld>
            <a:endParaRPr lang="en-US"/>
          </a:p>
        </p:txBody>
      </p:sp>
    </p:spTree>
    <p:extLst>
      <p:ext uri="{BB962C8B-B14F-4D97-AF65-F5344CB8AC3E}">
        <p14:creationId xmlns:p14="http://schemas.microsoft.com/office/powerpoint/2010/main" val="2937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ath.ac.uk/announcements/english-school-children-unwittingly-smoking-spice-spiked-vapes-finds-university-of-bath/"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ationaltradingstandards.uk/news/millions-of-illicit-vapes-and-tobacco-products-seized-by-trading-standards/#:~:text=More%20than%20a%20million%20illegal,Social%20Care%20(DHSC)%20show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hs.uk/live-well/quit-smoking/stopping-smoking-mental-health-benefit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ashscotland.org.uk/briefing/young-people-mental-health-smokin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hf.org.uk/informationsupport/heart-matters-magazine/wellbeing/breathing-exercise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youtu.be/49MgCs6EfB0?list=PLHRK1gBgxSGOqOQXqLtOuaJMG0tNw52_Y"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ov.scot/collections/scottish-schools-adolescent-lifestyle-and-substance-use-survey-salsu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ashscotland.org.uk/wp-content/uploads/2024/06/Smoking-and-vaping-statistics-factsheet_June_2024.pdf" TargetMode="External"/><Relationship Id="rId4" Type="http://schemas.openxmlformats.org/officeDocument/2006/relationships/hyperlink" Target="https://www.gov.scot/publications/health-and-wellbeing-census-scotland-2021-22/pages/substance-us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ur01.safelinks.protection.outlook.com/?url=https%3A%2F%2Fwww.nhsggc.scot%2Fyour-health%2Fquit-your-way%2Fquit-your-way-youth%2F&amp;data=05%7C02%7Cailsa%40talkabouttrust.org%7C3aec4726526649b6b15308dd8ca8b72e%7Cbd6b2b15beb6435991c67a164a4a0e4f%7C0%7C0%7C638821378463215545%7CUnknown%7CTWFpbGZsb3d8eyJFbXB0eU1hcGkiOnRydWUsIlYiOiIwLjAuMDAwMCIsIlAiOiJXaW4zMiIsIkFOIjoiTWFpbCIsIldUIjoyfQ%3D%3D%7C0%7C%7C%7C&amp;sdata=ptyvcg3TWB%2FcI3hHHmFL7vD31nJP%2Bw8TeT%2FvSLDWzAw%3D&amp;reserved=0"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ur01.safelinks.protection.outlook.com/?url=https%3A%2F%2Fwww.nhsinform.scot%2Fcampaigns%2Fvaping%2F&amp;data=05%7C02%7Cailsa%40talkabouttrust.org%7C3aec4726526649b6b15308dd8ca8b72e%7Cbd6b2b15beb6435991c67a164a4a0e4f%7C0%7C0%7C638821378463276679%7CUnknown%7CTWFpbGZsb3d8eyJFbXB0eU1hcGkiOnRydWUsIlYiOiIwLjAuMDAwMCIsIlAiOiJXaW4zMiIsIkFOIjoiTWFpbCIsIldUIjoyfQ%3D%3D%7C0%7C%7C%7C&amp;sdata=hn5ngUnx%2BqTAAGJb4OB5SNeYtcSn3TgWkZtOoTO2JXo%3D&amp;reserved=0" TargetMode="External"/><Relationship Id="rId4" Type="http://schemas.openxmlformats.org/officeDocument/2006/relationships/hyperlink" Target="https://eur01.safelinks.protection.outlook.com/?url=https%3A%2F%2Fwww.nhsggc.scot%2Fdownloads%2Fyoung-people-and-vaping-briefing-paper%2F&amp;data=05%7C02%7Cailsa%40talkabouttrust.org%7C3aec4726526649b6b15308dd8ca8b72e%7Cbd6b2b15beb6435991c67a164a4a0e4f%7C0%7C0%7C638821378463244695%7CUnknown%7CTWFpbGZsb3d8eyJFbXB0eU1hcGkiOnRydWUsIlYiOiIwLjAuMDAwMCIsIlAiOiJXaW4zMiIsIkFOIjoiTWFpbCIsIldUIjoyfQ%3D%3D%7C0%7C%7C%7C&amp;sdata=BDuJOAc3qTOGfceJTZuRysV3aWjPmxFxBMU4%2Fl9eGJ8%3D&amp;reserved=0"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hs.uk/better-health/quit-smoking/ready-to-quit-smoking/vaping-to-quit-smoking/vaping-myths-and-the-facts/#:~:text=A%20UK%20standard%20disposable%20vape,of%20nicotine%20to%20the%20smok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E24-C5EF-9F7B-E9FE-D51BB3648444}"/>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EF36BA-5B35-5C16-2204-A6931AF99ED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3BD7CA-A58B-E554-7C68-E0BC040043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Summary of Curriculum for Excellence Experiences &amp; Outcomes</a:t>
            </a:r>
            <a:r>
              <a:rPr lang="en-GB" sz="1800" b="0" i="0">
                <a:solidFill>
                  <a:srgbClr val="000000"/>
                </a:solidFill>
                <a:effectLst/>
                <a:latin typeface="Aptos" panose="020B0004020202020204" pitchFamily="34" charset="0"/>
              </a:rPr>
              <a:t>:</a:t>
            </a:r>
          </a:p>
          <a:p>
            <a:pPr algn="l" rtl="0" fontAlgn="base">
              <a:lnSpc>
                <a:spcPts val="1564"/>
              </a:lnSpc>
              <a:spcAft>
                <a:spcPts val="800"/>
              </a:spcAft>
              <a:buNone/>
            </a:pP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am developing a range of skills which can support decision making about substance use. I can demonstrate strategies for making informed choices to maintain and improve my health and wellbeing and can apply these in situations that may be stressful or challenging or involve peer pressure.  </a:t>
            </a:r>
          </a:p>
          <a:p>
            <a:pPr algn="l" rtl="0" fontAlgn="base">
              <a:lnSpc>
                <a:spcPts val="1350"/>
              </a:lnSpc>
              <a:buNone/>
            </a:pPr>
            <a:r>
              <a:rPr lang="en-GB" sz="1800" b="1" i="0">
                <a:solidFill>
                  <a:srgbClr val="000000"/>
                </a:solidFill>
                <a:effectLst/>
                <a:latin typeface="Arial" panose="020B0604020202020204" pitchFamily="34" charset="0"/>
              </a:rPr>
              <a:t>HWB 3-40a / HWB 4-40a</a:t>
            </a: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understand the positive effects that some substances can have on the mind and body but I am aware of the negative and serious physical, mental, emotional, social and legal consequences of the misuse of substances.</a:t>
            </a:r>
            <a:r>
              <a:rPr lang="en-GB" sz="1800" b="1" i="0">
                <a:solidFill>
                  <a:srgbClr val="000000"/>
                </a:solidFill>
                <a:effectLst/>
                <a:latin typeface="Arial" panose="020B0604020202020204" pitchFamily="34" charset="0"/>
              </a:rPr>
              <a:t> HWB 3-38a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After assessing options and the consequences of my decisions, I can identify safe and unsafe behaviours and actions.</a:t>
            </a:r>
            <a:r>
              <a:rPr lang="en-GB" sz="1800" b="1" i="0">
                <a:solidFill>
                  <a:srgbClr val="000000"/>
                </a:solidFill>
                <a:effectLst/>
                <a:latin typeface="Arial" panose="020B0604020202020204" pitchFamily="34" charset="0"/>
              </a:rPr>
              <a:t> HWB 3-41a</a:t>
            </a:r>
            <a:r>
              <a:rPr lang="en-GB" sz="1800" b="0" i="0">
                <a:solidFill>
                  <a:srgbClr val="000000"/>
                </a:solidFill>
                <a:effectLst/>
                <a:latin typeface="Arial" panose="020B0604020202020204" pitchFamily="34" charset="0"/>
              </a:rPr>
              <a:t>. </a:t>
            </a:r>
            <a:r>
              <a:rPr lang="en-GB" sz="1800" b="1" i="0">
                <a:solidFill>
                  <a:srgbClr val="000000"/>
                </a:solidFill>
                <a:effectLst/>
                <a:latin typeface="Arial" panose="020B0604020202020204" pitchFamily="34" charset="0"/>
              </a:rPr>
              <a:t>HWB 4-41a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understand the impact that ongoing misuse of substances can have on a person’s health, future health choices and options. </a:t>
            </a:r>
            <a:r>
              <a:rPr lang="en-GB" sz="1800" b="1" i="0">
                <a:solidFill>
                  <a:srgbClr val="000000"/>
                </a:solidFill>
                <a:effectLst/>
                <a:latin typeface="Arial" panose="020B0604020202020204" pitchFamily="34" charset="0"/>
              </a:rPr>
              <a:t>HWB 3-43a</a:t>
            </a:r>
            <a:r>
              <a:rPr lang="en-GB" sz="1800" b="0" i="0">
                <a:solidFill>
                  <a:srgbClr val="000000"/>
                </a:solidFill>
                <a:effectLst/>
                <a:latin typeface="Arial" panose="020B0604020202020204" pitchFamily="34" charset="0"/>
              </a:rPr>
              <a:t> </a:t>
            </a:r>
          </a:p>
          <a:p>
            <a:pPr algn="l" rtl="0" fontAlgn="base">
              <a:lnSpc>
                <a:spcPts val="1350"/>
              </a:lnSpc>
              <a:buFont typeface="Arial" panose="020B0604020202020204" pitchFamily="34" charset="0"/>
              <a:buNone/>
            </a:pPr>
            <a:endParaRPr lang="en-GB" sz="1800" b="0" i="0">
              <a:solidFill>
                <a:srgbClr val="000000"/>
              </a:solidFill>
              <a:effectLst/>
              <a:latin typeface="Arial" panose="020B0604020202020204"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know that popular culture, the media and peer groups as well as own attitudes and values can influence how I feel about substance use and recognise the impact this may have on my actions. </a:t>
            </a:r>
            <a:r>
              <a:rPr lang="en-GB" sz="1800" b="1" i="0">
                <a:solidFill>
                  <a:srgbClr val="000000"/>
                </a:solidFill>
                <a:effectLst/>
                <a:latin typeface="Arial" panose="020B0604020202020204" pitchFamily="34" charset="0"/>
              </a:rPr>
              <a:t>HWB 3-39a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identify the possible consequences of an environmental issue (such as Vaping) </a:t>
            </a:r>
            <a:r>
              <a:rPr lang="en-GB" sz="1800" b="1" i="0">
                <a:solidFill>
                  <a:srgbClr val="000000"/>
                </a:solidFill>
                <a:effectLst/>
                <a:latin typeface="Arial" panose="020B0604020202020204" pitchFamily="34" charset="0"/>
              </a:rPr>
              <a:t>SOC 3-10a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Through investigating substance misuse in my local community, I can reflect on specific issues and discuss how they are being addressed </a:t>
            </a:r>
            <a:r>
              <a:rPr lang="en-GB" sz="1800" b="1" i="0">
                <a:solidFill>
                  <a:srgbClr val="000000"/>
                </a:solidFill>
                <a:effectLst/>
                <a:latin typeface="Arial" panose="020B0604020202020204" pitchFamily="34" charset="0"/>
              </a:rPr>
              <a:t>HWB 3-43b.</a:t>
            </a:r>
            <a:r>
              <a:rPr lang="en-GB" sz="1800" b="0" i="0">
                <a:solidFill>
                  <a:srgbClr val="000000"/>
                </a:solidFill>
                <a:effectLst/>
                <a:latin typeface="Arial" panose="020B0604020202020204" pitchFamily="34" charset="0"/>
              </a:rPr>
              <a:t> </a:t>
            </a:r>
          </a:p>
          <a:p>
            <a:pPr algn="l" rtl="0" fontAlgn="base">
              <a:lnSpc>
                <a:spcPts val="1350"/>
              </a:lnSpc>
              <a:buFont typeface="Arial" panose="020B0604020202020204" pitchFamily="34" charset="0"/>
              <a:buNone/>
            </a:pPr>
            <a:endParaRPr lang="en-GB" sz="1800" b="0" i="0">
              <a:solidFill>
                <a:srgbClr val="000000"/>
              </a:solidFill>
              <a:effectLst/>
              <a:latin typeface="Arial" panose="020B0604020202020204"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know how to access information and support for substance-related issues </a:t>
            </a:r>
            <a:r>
              <a:rPr lang="en-GB" sz="1800" b="1" i="0">
                <a:solidFill>
                  <a:srgbClr val="000000"/>
                </a:solidFill>
                <a:effectLst/>
                <a:latin typeface="Arial" panose="020B0604020202020204" pitchFamily="34" charset="0"/>
              </a:rPr>
              <a:t>HWB 3-3-40b</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spcBef>
                <a:spcPts val="1200"/>
              </a:spcBef>
            </a:pPr>
            <a:endParaRPr lang="en-GB">
              <a:cs typeface="Calibri"/>
            </a:endParaRPr>
          </a:p>
        </p:txBody>
      </p:sp>
      <p:sp>
        <p:nvSpPr>
          <p:cNvPr id="15364" name="Slide Number Placeholder 3">
            <a:extLst>
              <a:ext uri="{FF2B5EF4-FFF2-40B4-BE49-F238E27FC236}">
                <a16:creationId xmlns:a16="http://schemas.microsoft.com/office/drawing/2014/main" id="{1ED9FE9D-FCDF-674A-3E63-09BA7F95F4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20431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pPr algn="just"/>
            <a:r>
              <a:rPr lang="en-GB" sz="1200" b="1" kern="1200">
                <a:solidFill>
                  <a:schemeClr val="tx1"/>
                </a:solidFill>
                <a:effectLst/>
                <a:latin typeface="+mn-lt"/>
                <a:ea typeface="+mn-ea"/>
                <a:cs typeface="+mn-cs"/>
              </a:rPr>
              <a:t>TRUE - Vaping can help smokers quit. </a:t>
            </a:r>
          </a:p>
          <a:p>
            <a:pPr algn="just"/>
            <a:endParaRPr lang="en-GB" sz="1200" kern="1200">
              <a:solidFill>
                <a:schemeClr val="tx1"/>
              </a:solidFill>
              <a:effectLst/>
              <a:latin typeface="+mn-lt"/>
              <a:ea typeface="+mn-ea"/>
              <a:cs typeface="+mn-cs"/>
            </a:endParaRPr>
          </a:p>
          <a:p>
            <a:pPr algn="just"/>
            <a:r>
              <a:rPr lang="en-GB" sz="1200" kern="1200">
                <a:solidFill>
                  <a:schemeClr val="tx1"/>
                </a:solidFill>
                <a:effectLst/>
                <a:latin typeface="+mn-lt"/>
                <a:ea typeface="+mn-ea"/>
                <a:cs typeface="+mn-cs"/>
              </a:rPr>
              <a:t>When someone who smokes wants to quit, they will crave nicotine. </a:t>
            </a:r>
          </a:p>
          <a:p>
            <a:pPr algn="just"/>
            <a:endParaRPr lang="en-GB" sz="1200"/>
          </a:p>
          <a:p>
            <a:pPr algn="just"/>
            <a:r>
              <a:rPr lang="en-GB" sz="1200" kern="1200">
                <a:solidFill>
                  <a:schemeClr val="tx1"/>
                </a:solidFill>
                <a:effectLst/>
                <a:latin typeface="+mn-lt"/>
                <a:ea typeface="+mn-ea"/>
                <a:cs typeface="+mn-cs"/>
              </a:rPr>
              <a:t>Vaping delivers nicotine in a less harmful way, by vaporising e-liquid instead of burning tobacco into smoke.</a:t>
            </a: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10</a:t>
            </a:fld>
            <a:endParaRPr lang="en-US"/>
          </a:p>
        </p:txBody>
      </p:sp>
    </p:spTree>
    <p:extLst>
      <p:ext uri="{BB962C8B-B14F-4D97-AF65-F5344CB8AC3E}">
        <p14:creationId xmlns:p14="http://schemas.microsoft.com/office/powerpoint/2010/main" val="20281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9871-B50C-6E63-DED5-14270280A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4FF24-A658-3345-5C5F-32DB9B156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E7ED4-6E6C-4748-74FD-A3DDA71E6140}"/>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pPr algn="just"/>
            <a:r>
              <a:rPr lang="en-GB" sz="1200" b="1" kern="1200">
                <a:solidFill>
                  <a:schemeClr val="tx1"/>
                </a:solidFill>
                <a:effectLst/>
                <a:latin typeface="+mn-lt"/>
                <a:ea typeface="+mn-ea"/>
                <a:cs typeface="+mn-cs"/>
              </a:rPr>
              <a:t>TRUE - Vaping can help smokers quit. </a:t>
            </a:r>
          </a:p>
          <a:p>
            <a:pPr algn="just"/>
            <a:endParaRPr lang="en-GB" sz="1200" kern="1200">
              <a:solidFill>
                <a:schemeClr val="tx1"/>
              </a:solidFill>
              <a:effectLst/>
              <a:latin typeface="+mn-lt"/>
              <a:ea typeface="+mn-ea"/>
              <a:cs typeface="+mn-cs"/>
            </a:endParaRPr>
          </a:p>
          <a:p>
            <a:pPr algn="just"/>
            <a:r>
              <a:rPr lang="en-GB" sz="1200" kern="1200">
                <a:solidFill>
                  <a:schemeClr val="tx1"/>
                </a:solidFill>
                <a:effectLst/>
                <a:latin typeface="+mn-lt"/>
                <a:ea typeface="+mn-ea"/>
                <a:cs typeface="+mn-cs"/>
              </a:rPr>
              <a:t>When someone who smokes wants to quit, they will crave nicotine. </a:t>
            </a:r>
          </a:p>
          <a:p>
            <a:pPr algn="just"/>
            <a:endParaRPr lang="en-GB" sz="1200"/>
          </a:p>
          <a:p>
            <a:pPr algn="just"/>
            <a:r>
              <a:rPr lang="en-GB" sz="1200" kern="1200">
                <a:solidFill>
                  <a:schemeClr val="tx1"/>
                </a:solidFill>
                <a:effectLst/>
                <a:latin typeface="+mn-lt"/>
                <a:ea typeface="+mn-ea"/>
                <a:cs typeface="+mn-cs"/>
              </a:rPr>
              <a:t>Vaping delivers nicotine in a less harmful way, by vaporising e-liquid instead of burning tobacco into smoke.</a:t>
            </a:r>
          </a:p>
          <a:p>
            <a:endParaRPr lang="en-US"/>
          </a:p>
        </p:txBody>
      </p:sp>
      <p:sp>
        <p:nvSpPr>
          <p:cNvPr id="4" name="Slide Number Placeholder 3">
            <a:extLst>
              <a:ext uri="{FF2B5EF4-FFF2-40B4-BE49-F238E27FC236}">
                <a16:creationId xmlns:a16="http://schemas.microsoft.com/office/drawing/2014/main" id="{9EF811B2-0AA8-A91A-0300-F75CC9FF850E}"/>
              </a:ext>
            </a:extLst>
          </p:cNvPr>
          <p:cNvSpPr>
            <a:spLocks noGrp="1"/>
          </p:cNvSpPr>
          <p:nvPr>
            <p:ph type="sldNum" sz="quarter" idx="5"/>
          </p:nvPr>
        </p:nvSpPr>
        <p:spPr/>
        <p:txBody>
          <a:bodyPr/>
          <a:lstStyle/>
          <a:p>
            <a:fld id="{8BFE8A1C-5166-554A-A212-1A392B54B8D5}" type="slidenum">
              <a:rPr lang="en-US" smtClean="0"/>
              <a:t>11</a:t>
            </a:fld>
            <a:endParaRPr lang="en-US"/>
          </a:p>
        </p:txBody>
      </p:sp>
    </p:spTree>
    <p:extLst>
      <p:ext uri="{BB962C8B-B14F-4D97-AF65-F5344CB8AC3E}">
        <p14:creationId xmlns:p14="http://schemas.microsoft.com/office/powerpoint/2010/main" val="147234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FALSE - Vaping does have some side effects.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Vaping can make someone cough, give them a dry and irritated mouth and throat, and cause headaches, irritability, and problems concentrating. Vapes sold illegally often contain other substances like THC causing serious side effects.</a:t>
            </a:r>
          </a:p>
        </p:txBody>
      </p:sp>
      <p:sp>
        <p:nvSpPr>
          <p:cNvPr id="4" name="Slide Number Placeholder 3"/>
          <p:cNvSpPr>
            <a:spLocks noGrp="1"/>
          </p:cNvSpPr>
          <p:nvPr>
            <p:ph type="sldNum" sz="quarter" idx="5"/>
          </p:nvPr>
        </p:nvSpPr>
        <p:spPr/>
        <p:txBody>
          <a:bodyPr/>
          <a:lstStyle/>
          <a:p>
            <a:fld id="{8BFE8A1C-5166-554A-A212-1A392B54B8D5}" type="slidenum">
              <a:rPr lang="en-US" smtClean="0"/>
              <a:t>12</a:t>
            </a:fld>
            <a:endParaRPr lang="en-US"/>
          </a:p>
        </p:txBody>
      </p:sp>
    </p:spTree>
    <p:extLst>
      <p:ext uri="{BB962C8B-B14F-4D97-AF65-F5344CB8AC3E}">
        <p14:creationId xmlns:p14="http://schemas.microsoft.com/office/powerpoint/2010/main" val="179747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EEE3-BD7B-C666-84A4-7558ABD03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3CDC2-B439-E5A7-E983-C6BD4EE53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FEBA0-E4C2-1D01-A8DC-D995AADE23BB}"/>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FALSE - Vaping does have some side effects.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Vaping can make someone cough, give them a dry and irritated mouth and throat, and cause headaches, irritability, and problems concentrating. Vapes sold illegally often contain other substances like THC causing serious side effects.</a:t>
            </a:r>
          </a:p>
          <a:p>
            <a:r>
              <a:rPr lang="en-GB"/>
              <a:t>Source Glasgow Trading Standards </a:t>
            </a:r>
          </a:p>
        </p:txBody>
      </p:sp>
      <p:sp>
        <p:nvSpPr>
          <p:cNvPr id="4" name="Slide Number Placeholder 3">
            <a:extLst>
              <a:ext uri="{FF2B5EF4-FFF2-40B4-BE49-F238E27FC236}">
                <a16:creationId xmlns:a16="http://schemas.microsoft.com/office/drawing/2014/main" id="{046BEAB7-F60A-22AD-4674-0F024B4A2FC1}"/>
              </a:ext>
            </a:extLst>
          </p:cNvPr>
          <p:cNvSpPr>
            <a:spLocks noGrp="1"/>
          </p:cNvSpPr>
          <p:nvPr>
            <p:ph type="sldNum" sz="quarter" idx="5"/>
          </p:nvPr>
        </p:nvSpPr>
        <p:spPr/>
        <p:txBody>
          <a:bodyPr/>
          <a:lstStyle/>
          <a:p>
            <a:fld id="{8BFE8A1C-5166-554A-A212-1A392B54B8D5}" type="slidenum">
              <a:rPr lang="en-US" smtClean="0"/>
              <a:t>13</a:t>
            </a:fld>
            <a:endParaRPr lang="en-US"/>
          </a:p>
        </p:txBody>
      </p:sp>
    </p:spTree>
    <p:extLst>
      <p:ext uri="{BB962C8B-B14F-4D97-AF65-F5344CB8AC3E}">
        <p14:creationId xmlns:p14="http://schemas.microsoft.com/office/powerpoint/2010/main" val="2106649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FALSE - </a:t>
            </a:r>
            <a:r>
              <a:rPr lang="en-GB"/>
              <a:t>Young people may turn to vaping to try to deal with stress or anxiety, creating a cycle of nicotine dependence. But nicotine dependency can be a source of stress in itself.  Nicotine does not relax a person or support them with stress.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14</a:t>
            </a:fld>
            <a:endParaRPr lang="en-US"/>
          </a:p>
        </p:txBody>
      </p:sp>
    </p:spTree>
    <p:extLst>
      <p:ext uri="{BB962C8B-B14F-4D97-AF65-F5344CB8AC3E}">
        <p14:creationId xmlns:p14="http://schemas.microsoft.com/office/powerpoint/2010/main" val="5875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80B62-E2B7-9E99-A7E9-4C2E13253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9D1B5-3310-A020-B0F1-895FC0505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76F53-1F7F-275E-4E4E-C09F8A94BD72}"/>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FALSE - </a:t>
            </a:r>
            <a:r>
              <a:rPr lang="en-GB"/>
              <a:t>Young people may turn to vaping to try to deal with stress or anxiety, creating a cycle of nicotine dependence. But nicotine dependency can be a source of stress in itself.  Nicotine does not relax a person or support them with stress.  </a:t>
            </a:r>
            <a:endParaRPr lang="en-GB"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8EE4704D-DCCB-3140-DC2F-EC8273E7278D}"/>
              </a:ext>
            </a:extLst>
          </p:cNvPr>
          <p:cNvSpPr>
            <a:spLocks noGrp="1"/>
          </p:cNvSpPr>
          <p:nvPr>
            <p:ph type="sldNum" sz="quarter" idx="5"/>
          </p:nvPr>
        </p:nvSpPr>
        <p:spPr/>
        <p:txBody>
          <a:bodyPr/>
          <a:lstStyle/>
          <a:p>
            <a:fld id="{8BFE8A1C-5166-554A-A212-1A392B54B8D5}" type="slidenum">
              <a:rPr lang="en-US" smtClean="0"/>
              <a:t>15</a:t>
            </a:fld>
            <a:endParaRPr lang="en-US"/>
          </a:p>
        </p:txBody>
      </p:sp>
    </p:spTree>
    <p:extLst>
      <p:ext uri="{BB962C8B-B14F-4D97-AF65-F5344CB8AC3E}">
        <p14:creationId xmlns:p14="http://schemas.microsoft.com/office/powerpoint/2010/main" val="2997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FALSE  - There are already laws in the UK around who can vape.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Vaping is illegal for under 18s or for someone to buy vapes for Under 18’s. </a:t>
            </a:r>
            <a:r>
              <a:rPr lang="en-GB" sz="1200"/>
              <a:t> I</a:t>
            </a:r>
            <a:r>
              <a:rPr lang="en-GB" sz="1200" kern="1200">
                <a:solidFill>
                  <a:schemeClr val="tx1"/>
                </a:solidFill>
                <a:effectLst/>
                <a:latin typeface="+mn-lt"/>
                <a:ea typeface="+mn-ea"/>
                <a:cs typeface="+mn-cs"/>
              </a:rPr>
              <a:t>f someone over 18 supplies vapes to anyone under 18 they can also be prosecuted. </a:t>
            </a:r>
          </a:p>
          <a:p>
            <a:endParaRPr lang="en-GB" sz="1200"/>
          </a:p>
          <a:p>
            <a:r>
              <a:rPr lang="en-GB" sz="1200"/>
              <a:t>A ban on the sale and supply of disposable vapes in Scotland is due by April 2025. Measures will also include restrictions on vape flavours and promotion, as well as changing age limits for buying tobacco.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16</a:t>
            </a:fld>
            <a:endParaRPr lang="en-US"/>
          </a:p>
        </p:txBody>
      </p:sp>
    </p:spTree>
    <p:extLst>
      <p:ext uri="{BB962C8B-B14F-4D97-AF65-F5344CB8AC3E}">
        <p14:creationId xmlns:p14="http://schemas.microsoft.com/office/powerpoint/2010/main" val="289052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89508-3CAC-408A-347F-406804215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30613-1D2B-8921-98A7-5748BF887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053C2-ADE0-8D6E-22CD-8F3FCF7C04F0}"/>
              </a:ext>
            </a:extLst>
          </p:cNvPr>
          <p:cNvSpPr>
            <a:spLocks noGrp="1"/>
          </p:cNvSpPr>
          <p:nvPr>
            <p:ph type="body" idx="1"/>
          </p:nvPr>
        </p:nvSpPr>
        <p:spPr/>
        <p:txBody>
          <a:bodyPr/>
          <a:lstStyle/>
          <a:p>
            <a:r>
              <a:rPr lang="en-GB" sz="1200" b="1" kern="1200">
                <a:solidFill>
                  <a:schemeClr val="tx1"/>
                </a:solidFill>
                <a:effectLst/>
                <a:latin typeface="+mn-lt"/>
                <a:ea typeface="+mn-ea"/>
                <a:cs typeface="+mn-cs"/>
              </a:rPr>
              <a:t>FALSE  - There are already laws in the UK around who can vape.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Vaping is illegal for under 18s or for someone to buy vapes for Under 18’s. </a:t>
            </a:r>
            <a:r>
              <a:rPr lang="en-GB" sz="1200"/>
              <a:t> I</a:t>
            </a:r>
            <a:r>
              <a:rPr lang="en-GB" sz="1200" kern="1200">
                <a:solidFill>
                  <a:schemeClr val="tx1"/>
                </a:solidFill>
                <a:effectLst/>
                <a:latin typeface="+mn-lt"/>
                <a:ea typeface="+mn-ea"/>
                <a:cs typeface="+mn-cs"/>
              </a:rPr>
              <a:t>f someone over 18 supplies vapes to anyone under 18 they can also be prosecuted. </a:t>
            </a:r>
          </a:p>
          <a:p>
            <a:endParaRPr lang="en-GB" sz="1200"/>
          </a:p>
          <a:p>
            <a:r>
              <a:rPr lang="en-GB" sz="1200"/>
              <a:t>A ban on the sale and supply of disposable vapes in Scotland is due by April 2025. Measures will also include restrictions on vape flavours and promotion, as well as changing age limits for buying tobacco. </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F915759-60BC-DFBE-673E-B48C62EF6B29}"/>
              </a:ext>
            </a:extLst>
          </p:cNvPr>
          <p:cNvSpPr>
            <a:spLocks noGrp="1"/>
          </p:cNvSpPr>
          <p:nvPr>
            <p:ph type="sldNum" sz="quarter" idx="5"/>
          </p:nvPr>
        </p:nvSpPr>
        <p:spPr/>
        <p:txBody>
          <a:bodyPr/>
          <a:lstStyle/>
          <a:p>
            <a:fld id="{8BFE8A1C-5166-554A-A212-1A392B54B8D5}" type="slidenum">
              <a:rPr lang="en-US" smtClean="0"/>
              <a:t>17</a:t>
            </a:fld>
            <a:endParaRPr lang="en-US"/>
          </a:p>
        </p:txBody>
      </p:sp>
    </p:spTree>
    <p:extLst>
      <p:ext uri="{BB962C8B-B14F-4D97-AF65-F5344CB8AC3E}">
        <p14:creationId xmlns:p14="http://schemas.microsoft.com/office/powerpoint/2010/main" val="1628770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TRUE - Nicotine is not recommended for non-smokers, children/young people and pregnant women. </a:t>
            </a:r>
            <a:endParaRPr lang="en-GB" sz="1200" kern="1200">
              <a:solidFill>
                <a:schemeClr val="tx1"/>
              </a:solidFill>
              <a:effectLst/>
              <a:latin typeface="+mn-lt"/>
              <a:ea typeface="+mn-ea"/>
              <a:cs typeface="+mn-cs"/>
            </a:endParaRPr>
          </a:p>
          <a:p>
            <a:pPr algn="l" rtl="0" fontAlgn="base"/>
            <a:endParaRPr lang="en-US" b="0" i="0">
              <a:effectLst/>
              <a:latin typeface="Arial" panose="020B0604020202020204" pitchFamily="34" charset="0"/>
            </a:endParaRPr>
          </a:p>
          <a:p>
            <a:r>
              <a:rPr lang="en-GB"/>
              <a:t>Nicotine can harm the developing adolescent brain. The brain keeps developing until about age 25. As nicotine affects brain development, this can make it harder to learn and concentrate. Some of the brain changes are permanent and can affect mood and ability to control impulses into adulthood.</a:t>
            </a:r>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18</a:t>
            </a:fld>
            <a:endParaRPr lang="en-US"/>
          </a:p>
        </p:txBody>
      </p:sp>
    </p:spTree>
    <p:extLst>
      <p:ext uri="{BB962C8B-B14F-4D97-AF65-F5344CB8AC3E}">
        <p14:creationId xmlns:p14="http://schemas.microsoft.com/office/powerpoint/2010/main" val="244273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F007-66F6-CD68-7549-69040ABC7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4B85D-1D82-BCB6-86CB-13994A840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FC84A-576D-C4D6-7BFD-5D704D3C5494}"/>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TRUE - Nicotine is not recommended for non-smokers, children/young people and pregnant women. </a:t>
            </a:r>
            <a:endParaRPr lang="en-GB" sz="1200" kern="1200">
              <a:solidFill>
                <a:schemeClr val="tx1"/>
              </a:solidFill>
              <a:effectLst/>
              <a:latin typeface="+mn-lt"/>
              <a:ea typeface="+mn-ea"/>
              <a:cs typeface="+mn-cs"/>
            </a:endParaRPr>
          </a:p>
          <a:p>
            <a:pPr algn="l" rtl="0" fontAlgn="base"/>
            <a:endParaRPr lang="en-US" b="0" i="0">
              <a:effectLst/>
              <a:latin typeface="Arial" panose="020B0604020202020204" pitchFamily="34" charset="0"/>
            </a:endParaRPr>
          </a:p>
          <a:p>
            <a:r>
              <a:rPr lang="en-GB"/>
              <a:t>Nicotine can harm the developing adolescent brain. The brain keeps developing until about age 25. As nicotine affects brain development, this can make it harder to learn and concentrate. Some of the brain changes are permanent and can affect mood and ability to control impulses into adulthood.</a:t>
            </a:r>
            <a:endParaRPr lang="en-US"/>
          </a:p>
        </p:txBody>
      </p:sp>
      <p:sp>
        <p:nvSpPr>
          <p:cNvPr id="4" name="Slide Number Placeholder 3">
            <a:extLst>
              <a:ext uri="{FF2B5EF4-FFF2-40B4-BE49-F238E27FC236}">
                <a16:creationId xmlns:a16="http://schemas.microsoft.com/office/drawing/2014/main" id="{3883FFDD-3798-5492-3F78-DDC7EB74B5F7}"/>
              </a:ext>
            </a:extLst>
          </p:cNvPr>
          <p:cNvSpPr>
            <a:spLocks noGrp="1"/>
          </p:cNvSpPr>
          <p:nvPr>
            <p:ph type="sldNum" sz="quarter" idx="5"/>
          </p:nvPr>
        </p:nvSpPr>
        <p:spPr/>
        <p:txBody>
          <a:bodyPr/>
          <a:lstStyle/>
          <a:p>
            <a:fld id="{8BFE8A1C-5166-554A-A212-1A392B54B8D5}" type="slidenum">
              <a:rPr lang="en-US" smtClean="0"/>
              <a:t>19</a:t>
            </a:fld>
            <a:endParaRPr lang="en-US"/>
          </a:p>
        </p:txBody>
      </p:sp>
    </p:spTree>
    <p:extLst>
      <p:ext uri="{BB962C8B-B14F-4D97-AF65-F5344CB8AC3E}">
        <p14:creationId xmlns:p14="http://schemas.microsoft.com/office/powerpoint/2010/main" val="2152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Group Agreement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establishes a </a:t>
            </a:r>
            <a:r>
              <a:rPr lang="en-GB" sz="1800" b="1" i="0">
                <a:solidFill>
                  <a:srgbClr val="000000"/>
                </a:solidFill>
                <a:effectLst/>
                <a:latin typeface="Aptos" panose="020B0004020202020204" pitchFamily="34" charset="0"/>
              </a:rPr>
              <a:t>group agreement</a:t>
            </a:r>
            <a:r>
              <a:rPr lang="en-GB" sz="1800" b="0" i="0">
                <a:solidFill>
                  <a:srgbClr val="000000"/>
                </a:solidFill>
                <a:effectLst/>
                <a:latin typeface="Aptos" panose="020B0004020202020204" pitchFamily="34" charset="0"/>
              </a:rPr>
              <a:t>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Prompts on slide can be used to gather other ideas through class discussion/post it note suggestions from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‘Careful sharing’ refers to pupils not feeling pressured to directly disclose theirs/others use of nicotine and considering what/how much they wish to share about themselves.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Teacher/Facilitator will be aware of child protection and health &amp; wellbeing procedures for their own setting should anything arise following lesson/workshop.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TRUE. There are laws in the UK to control what vapes contain</a:t>
            </a:r>
          </a:p>
          <a:p>
            <a:endParaRPr lang="en-GB" sz="1200" b="1" kern="1200">
              <a:solidFill>
                <a:schemeClr val="tx1"/>
              </a:solidFill>
              <a:effectLst/>
              <a:latin typeface="+mn-lt"/>
              <a:ea typeface="+mn-ea"/>
              <a:cs typeface="+mn-cs"/>
            </a:endParaRPr>
          </a:p>
          <a:p>
            <a:r>
              <a:rPr lang="en-GB" sz="1200" b="0" kern="1200">
                <a:solidFill>
                  <a:schemeClr val="tx1"/>
                </a:solidFill>
                <a:effectLst/>
                <a:latin typeface="+mn-lt"/>
                <a:ea typeface="+mn-ea"/>
                <a:cs typeface="+mn-cs"/>
              </a:rPr>
              <a:t>For example, vapes can have a maximum tank size of 2ml and nicotine level of 20mg/ml.</a:t>
            </a:r>
          </a:p>
          <a:p>
            <a:endParaRPr lang="en-GB" sz="1200" b="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Trading Standards say </a:t>
            </a:r>
            <a:r>
              <a:rPr lang="en-GB" sz="1200"/>
              <a:t>33</a:t>
            </a:r>
            <a:r>
              <a:rPr lang="en-GB" sz="1200" kern="1200">
                <a:solidFill>
                  <a:schemeClr val="tx1"/>
                </a:solidFill>
                <a:effectLst/>
                <a:latin typeface="+mn-lt"/>
                <a:ea typeface="+mn-ea"/>
                <a:cs typeface="+mn-cs"/>
              </a:rPr>
              <a:t>% of vapes sold are ‘illegal’, however.  You can’t know what’s in these devices.</a:t>
            </a: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20</a:t>
            </a:fld>
            <a:endParaRPr lang="en-US"/>
          </a:p>
        </p:txBody>
      </p:sp>
    </p:spTree>
    <p:extLst>
      <p:ext uri="{BB962C8B-B14F-4D97-AF65-F5344CB8AC3E}">
        <p14:creationId xmlns:p14="http://schemas.microsoft.com/office/powerpoint/2010/main" val="2560019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EB564-452A-395D-35F9-91D97BA30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DC3AD-12BA-0FBA-C81B-CD37C0F5B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FF3A6-A172-373D-6EE4-8FFB768CD878}"/>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TRUE. There are laws in the UK to control what vapes contain</a:t>
            </a:r>
          </a:p>
          <a:p>
            <a:endParaRPr lang="en-GB" sz="1200" b="1" kern="1200">
              <a:solidFill>
                <a:schemeClr val="tx1"/>
              </a:solidFill>
              <a:effectLst/>
              <a:latin typeface="+mn-lt"/>
              <a:ea typeface="+mn-ea"/>
              <a:cs typeface="+mn-cs"/>
            </a:endParaRPr>
          </a:p>
          <a:p>
            <a:r>
              <a:rPr lang="en-GB" sz="1200" b="0" kern="1200">
                <a:solidFill>
                  <a:schemeClr val="tx1"/>
                </a:solidFill>
                <a:effectLst/>
                <a:latin typeface="+mn-lt"/>
                <a:ea typeface="+mn-ea"/>
                <a:cs typeface="+mn-cs"/>
              </a:rPr>
              <a:t>For example, vapes can have a maximum tank size of 2ml and nicotine level of 20mg/ml.</a:t>
            </a:r>
          </a:p>
          <a:p>
            <a:endParaRPr lang="en-GB" sz="1200" b="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Trading Standards say </a:t>
            </a:r>
            <a:r>
              <a:rPr lang="en-GB" sz="1200"/>
              <a:t>33</a:t>
            </a:r>
            <a:r>
              <a:rPr lang="en-GB" sz="1200" kern="1200">
                <a:solidFill>
                  <a:schemeClr val="tx1"/>
                </a:solidFill>
                <a:effectLst/>
                <a:latin typeface="+mn-lt"/>
                <a:ea typeface="+mn-ea"/>
                <a:cs typeface="+mn-cs"/>
              </a:rPr>
              <a:t>% of vapes sold are ‘illegal’, however.  You can’t know what’s in these devices.</a:t>
            </a:r>
          </a:p>
          <a:p>
            <a:r>
              <a:rPr lang="en-GB"/>
              <a:t>Source Trading standards </a:t>
            </a:r>
          </a:p>
          <a:p>
            <a:r>
              <a:rPr lang="en-GB">
                <a:hlinkClick r:id="rId3"/>
              </a:rPr>
              <a:t>English school children unwittingly smoking spice-spiked vapes, finds University of Bath</a:t>
            </a:r>
            <a:endParaRPr lang="en-GB"/>
          </a:p>
          <a:p>
            <a:r>
              <a:rPr lang="en-GB">
                <a:hlinkClick r:id="rId4"/>
              </a:rPr>
              <a:t>Millions of illicit vapes and tobacco products seized by Trading Standards - National Trading Standards</a:t>
            </a:r>
            <a:endParaRPr lang="en-GB"/>
          </a:p>
          <a:p>
            <a:endParaRPr lang="en-US"/>
          </a:p>
        </p:txBody>
      </p:sp>
      <p:sp>
        <p:nvSpPr>
          <p:cNvPr id="4" name="Slide Number Placeholder 3">
            <a:extLst>
              <a:ext uri="{FF2B5EF4-FFF2-40B4-BE49-F238E27FC236}">
                <a16:creationId xmlns:a16="http://schemas.microsoft.com/office/drawing/2014/main" id="{1173D7BF-3DA5-9AE0-187A-C84B1FBC6E07}"/>
              </a:ext>
            </a:extLst>
          </p:cNvPr>
          <p:cNvSpPr>
            <a:spLocks noGrp="1"/>
          </p:cNvSpPr>
          <p:nvPr>
            <p:ph type="sldNum" sz="quarter" idx="5"/>
          </p:nvPr>
        </p:nvSpPr>
        <p:spPr/>
        <p:txBody>
          <a:bodyPr/>
          <a:lstStyle/>
          <a:p>
            <a:fld id="{8BFE8A1C-5166-554A-A212-1A392B54B8D5}" type="slidenum">
              <a:rPr lang="en-US" smtClean="0"/>
              <a:t>21</a:t>
            </a:fld>
            <a:endParaRPr lang="en-US"/>
          </a:p>
        </p:txBody>
      </p:sp>
    </p:spTree>
    <p:extLst>
      <p:ext uri="{BB962C8B-B14F-4D97-AF65-F5344CB8AC3E}">
        <p14:creationId xmlns:p14="http://schemas.microsoft.com/office/powerpoint/2010/main" val="83462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F016-629E-C4E5-2D75-E9346136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620CF-6BB1-DD5A-4F4E-1D7ECAA02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D458-7E85-5964-C6C1-50BCF5645C65}"/>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How does nicotine affect us? </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with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is a chemical that comes from tobacco plants. It’s found in cigarettes, vapes, and some other products. When people use these products, nicotine gets into their body.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affects the brain by releasing adrenaline, it’s also very addictive. That means it’s hard to stop using it once you start. Over time, it can harm the brain and body, especially in young people, because the brain is still developing until your mid-20s.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Using nicotine can make it harder to focus, learn, and control your emotions. That’s why it’s better to stay away from nicotine and make choices that keep your body and brain healthy. </a:t>
            </a:r>
            <a:endParaRPr lang="en-GB" sz="2800"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Image created by ChatGPT </a:t>
            </a:r>
          </a:p>
        </p:txBody>
      </p:sp>
      <p:sp>
        <p:nvSpPr>
          <p:cNvPr id="4" name="Slide Number Placeholder 3">
            <a:extLst>
              <a:ext uri="{FF2B5EF4-FFF2-40B4-BE49-F238E27FC236}">
                <a16:creationId xmlns:a16="http://schemas.microsoft.com/office/drawing/2014/main" id="{6A9EC59E-70AB-6ACF-2488-71BFD049E9E5}"/>
              </a:ext>
            </a:extLst>
          </p:cNvPr>
          <p:cNvSpPr>
            <a:spLocks noGrp="1"/>
          </p:cNvSpPr>
          <p:nvPr>
            <p:ph type="sldNum" sz="quarter" idx="10"/>
          </p:nvPr>
        </p:nvSpPr>
        <p:spPr/>
        <p:txBody>
          <a:bodyPr/>
          <a:lstStyle/>
          <a:p>
            <a:fld id="{C08248B4-05AC-4B1A-992B-69771E8850E2}" type="slidenum">
              <a:rPr lang="en-GB" smtClean="0"/>
              <a:t>22</a:t>
            </a:fld>
            <a:endParaRPr lang="en-GB"/>
          </a:p>
        </p:txBody>
      </p:sp>
    </p:spTree>
    <p:extLst>
      <p:ext uri="{BB962C8B-B14F-4D97-AF65-F5344CB8AC3E}">
        <p14:creationId xmlns:p14="http://schemas.microsoft.com/office/powerpoint/2010/main" val="128636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24AE-247E-367B-2B53-A94D5F0C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C2790-89E7-7EE7-FD2D-CE733EBB6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1D73-1D7F-18F3-69A9-BC58982AA77B}"/>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Nicotine Withdrawal</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If someone stops using nicotine, their body can react in uncomfortable ways, called withdrawal. These can include: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restless/jumpy.  Feeling sick.  Trouble focusing.  Feeling bad-tempered.  Headaches.  Feeling shaky.  Problems sleeping </a:t>
            </a:r>
          </a:p>
          <a:p>
            <a:pPr algn="l" rtl="0" fontAlgn="base">
              <a:lnSpc>
                <a:spcPts val="1564"/>
              </a:lnSpc>
              <a:spcAft>
                <a:spcPts val="800"/>
              </a:spcAft>
              <a:buNone/>
            </a:pPr>
            <a:r>
              <a:rPr lang="en-GB" sz="1800" b="0" i="0">
                <a:solidFill>
                  <a:srgbClr val="000000"/>
                </a:solidFill>
                <a:effectLst/>
                <a:latin typeface="Aptos" panose="020B0004020202020204" pitchFamily="34" charset="0"/>
              </a:rPr>
              <a:t>These uncomfortable feelings can lead a person to need more nicotine to stop these withdrawal feelings. This makes nicotine addictive. </a:t>
            </a:r>
            <a:endParaRPr lang="en-GB" b="0" i="0">
              <a:solidFill>
                <a:srgbClr val="000000"/>
              </a:solidFill>
              <a:effectLst/>
              <a:latin typeface="Segoe UI" panose="020B0502040204020203" pitchFamily="34" charset="0"/>
            </a:endParaRPr>
          </a:p>
          <a:p>
            <a:pPr algn="just" rtl="0" fontAlgn="base">
              <a:lnSpc>
                <a:spcPts val="1564"/>
              </a:lnSpc>
              <a:buNone/>
            </a:pPr>
            <a:r>
              <a:rPr lang="en-GB" sz="1800" b="0" i="0">
                <a:solidFill>
                  <a:srgbClr val="000000"/>
                </a:solidFill>
                <a:effectLst/>
                <a:latin typeface="Aptos" panose="020B0004020202020204" pitchFamily="34" charset="0"/>
              </a:rPr>
              <a:t>Regular nicotine use can negatively impact mental health by increasing anxiety, stress, and depression symptoms, as well as making it harder to quit. While some individuals may use nicotine to cope with stress, it's a temporary solution that can lead to a cycle of addiction and worsening mental health problems as nicotine use can disrupt the brain's dopamine production, leading to a decline in mood and a vicious cycle of nicotine dependence. </a:t>
            </a:r>
            <a:endParaRPr lang="en-GB" b="0" i="0">
              <a:solidFill>
                <a:srgbClr val="000000"/>
              </a:solidFill>
              <a:effectLst/>
              <a:latin typeface="Segoe UI" panose="020B0502040204020203" pitchFamily="34" charset="0"/>
            </a:endParaRPr>
          </a:p>
          <a:p>
            <a:pPr algn="just"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Research by ASH Scotland published in 2021 found that many young people are </a:t>
            </a:r>
            <a:r>
              <a:rPr lang="en-GB" sz="1800" b="1" i="0">
                <a:solidFill>
                  <a:srgbClr val="000000"/>
                </a:solidFill>
                <a:effectLst/>
                <a:latin typeface="Aptos" panose="020B0004020202020204" pitchFamily="34" charset="0"/>
              </a:rPr>
              <a:t>not aware</a:t>
            </a:r>
            <a:r>
              <a:rPr lang="en-GB" sz="1800" b="0" i="0">
                <a:solidFill>
                  <a:srgbClr val="000000"/>
                </a:solidFill>
                <a:effectLst/>
                <a:latin typeface="Aptos" panose="020B0004020202020204" pitchFamily="34" charset="0"/>
              </a:rPr>
              <a:t> of the negative impacts smoking can have on </a:t>
            </a:r>
            <a:r>
              <a:rPr lang="en-GB" sz="1800" b="1" i="0">
                <a:solidFill>
                  <a:srgbClr val="000000"/>
                </a:solidFill>
                <a:effectLst/>
                <a:latin typeface="Aptos" panose="020B0004020202020204" pitchFamily="34" charset="0"/>
              </a:rPr>
              <a:t>mental health and wellbeing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Research suggests that nicotine can affect adolescents’ brain development, increasing the risk of future substance use, exacerbating difficulties in managing emotions and </a:t>
            </a:r>
            <a:r>
              <a:rPr lang="en-GB" sz="1800" b="1" i="0">
                <a:solidFill>
                  <a:srgbClr val="000000"/>
                </a:solidFill>
                <a:effectLst/>
                <a:latin typeface="Aptos" panose="020B0004020202020204" pitchFamily="34" charset="0"/>
              </a:rPr>
              <a:t>increasing the risk of depression.</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just" rtl="0" fontAlgn="base">
              <a:lnSpc>
                <a:spcPts val="1564"/>
              </a:lnSpc>
              <a:buNone/>
            </a:pPr>
            <a:r>
              <a:rPr lang="en-GB" sz="1800" b="0" i="0">
                <a:solidFill>
                  <a:srgbClr val="000000"/>
                </a:solidFill>
                <a:effectLst/>
                <a:latin typeface="Aptos" panose="020B0004020202020204" pitchFamily="34" charset="0"/>
              </a:rPr>
              <a:t>Young people in Scotland (16-24-year-olds) with mental health issues, including depression and anxiety, are </a:t>
            </a:r>
            <a:r>
              <a:rPr lang="en-GB" sz="1800" b="1" i="0">
                <a:solidFill>
                  <a:srgbClr val="000000"/>
                </a:solidFill>
                <a:effectLst/>
                <a:latin typeface="Aptos" panose="020B0004020202020204" pitchFamily="34" charset="0"/>
              </a:rPr>
              <a:t>twice as likely</a:t>
            </a:r>
            <a:r>
              <a:rPr lang="en-GB" sz="1800" b="0" i="0">
                <a:solidFill>
                  <a:srgbClr val="000000"/>
                </a:solidFill>
                <a:effectLst/>
                <a:latin typeface="Aptos" panose="020B0004020202020204" pitchFamily="34" charset="0"/>
              </a:rPr>
              <a:t> to smoke or vape.  The 2022 Scottish Health and Wellbeing Census found that 12.3% of 13 and 15-year-olds with a long-term health condition vaped compared to 5.1% of those without.  </a:t>
            </a:r>
            <a:endParaRPr lang="en-GB" b="0" i="0">
              <a:solidFill>
                <a:srgbClr val="000000"/>
              </a:solidFill>
              <a:effectLst/>
              <a:latin typeface="Segoe UI" panose="020B0502040204020203" pitchFamily="34" charset="0"/>
            </a:endParaRPr>
          </a:p>
          <a:p>
            <a:pPr algn="just"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just" rtl="0" fontAlgn="base">
              <a:lnSpc>
                <a:spcPts val="1564"/>
              </a:lnSpc>
              <a:buNone/>
            </a:pPr>
            <a:r>
              <a:rPr lang="en-GB" sz="1800" b="0" i="0">
                <a:solidFill>
                  <a:srgbClr val="000000"/>
                </a:solidFill>
                <a:effectLst/>
                <a:latin typeface="Aptos" panose="020B0004020202020204" pitchFamily="34" charset="0"/>
              </a:rPr>
              <a:t>A study published in 2024 found 18-25-year-olds in England that used vapes were more likely to have poorer sleep quality and higher anxiety symptoms. </a:t>
            </a:r>
            <a:endParaRPr lang="en-GB" b="0" i="0">
              <a:solidFill>
                <a:srgbClr val="000000"/>
              </a:solidFill>
              <a:effectLst/>
              <a:latin typeface="Segoe UI" panose="020B0502040204020203" pitchFamily="34" charset="0"/>
            </a:endParaRPr>
          </a:p>
          <a:p>
            <a:pPr algn="just"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Young people with mental health issues are more likely to transition from youth experimentation to long-term addiction.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3"/>
              </a:rPr>
              <a:t>Stopping smoking for your mental health - NHS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pPr>
            <a:r>
              <a:rPr lang="en-GB" sz="1800" b="0" i="0" u="sng" strike="noStrike">
                <a:solidFill>
                  <a:srgbClr val="000000"/>
                </a:solidFill>
                <a:effectLst/>
                <a:latin typeface="Aptos" panose="020B0004020202020204" pitchFamily="34" charset="0"/>
                <a:hlinkClick r:id="rId4"/>
              </a:rPr>
              <a:t>Young People, Mental Health and Smoking - ASH Scotland</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16042F5-2737-4D97-F580-B3FE265FF533}"/>
              </a:ext>
            </a:extLst>
          </p:cNvPr>
          <p:cNvSpPr>
            <a:spLocks noGrp="1"/>
          </p:cNvSpPr>
          <p:nvPr>
            <p:ph type="sldNum" sz="quarter" idx="10"/>
          </p:nvPr>
        </p:nvSpPr>
        <p:spPr/>
        <p:txBody>
          <a:bodyPr/>
          <a:lstStyle/>
          <a:p>
            <a:fld id="{C08248B4-05AC-4B1A-992B-69771E8850E2}" type="slidenum">
              <a:rPr lang="en-GB" smtClean="0"/>
              <a:t>23</a:t>
            </a:fld>
            <a:endParaRPr lang="en-GB"/>
          </a:p>
        </p:txBody>
      </p:sp>
    </p:spTree>
    <p:extLst>
      <p:ext uri="{BB962C8B-B14F-4D97-AF65-F5344CB8AC3E}">
        <p14:creationId xmlns:p14="http://schemas.microsoft.com/office/powerpoint/2010/main" val="2835461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6D4F-BEEC-DD45-A3AE-727074EF6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F5FFA-5276-9D8A-5BBE-8A36FFE3C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58446-2465-48F1-104B-1A3AAF43BF43}"/>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How can vaping affect teenagers?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can affect teenagers in several ways: </a:t>
            </a:r>
            <a:endParaRPr lang="en-GB" b="0" i="0">
              <a:solidFill>
                <a:srgbClr val="000000"/>
              </a:solidFill>
              <a:effectLst/>
              <a:latin typeface="Segoe UI" panose="020B0502040204020203" pitchFamily="34" charset="0"/>
            </a:endParaRPr>
          </a:p>
          <a:p>
            <a:pPr algn="l" rtl="0" fontAlgn="base">
              <a:lnSpc>
                <a:spcPts val="1564"/>
              </a:lnSpc>
              <a:buFont typeface="+mj-lt"/>
              <a:buAutoNum type="arabicPeriod"/>
            </a:pPr>
            <a:r>
              <a:rPr lang="en-GB" sz="1800" b="1" i="0">
                <a:solidFill>
                  <a:srgbClr val="000000"/>
                </a:solidFill>
                <a:effectLst/>
                <a:latin typeface="Aptos" panose="020B0004020202020204" pitchFamily="34" charset="0"/>
              </a:rPr>
              <a:t>Nicotine Addiction</a:t>
            </a:r>
            <a:r>
              <a:rPr lang="en-GB" sz="1800" b="0" i="0">
                <a:solidFill>
                  <a:srgbClr val="000000"/>
                </a:solidFill>
                <a:effectLst/>
                <a:latin typeface="Aptos" panose="020B0004020202020204" pitchFamily="34" charset="0"/>
              </a:rPr>
              <a:t>: Many vapes contain nicotine, which is highly addictive. Teenagers' brains are still developing, making them more vulnerable to addiction. This can lead to cravings and make quitting harder later. </a:t>
            </a:r>
          </a:p>
          <a:p>
            <a:pPr algn="l" rtl="0" fontAlgn="base">
              <a:lnSpc>
                <a:spcPts val="1564"/>
              </a:lnSpc>
              <a:buFont typeface="+mj-lt"/>
              <a:buAutoNum type="arabicPeriod" startAt="2"/>
            </a:pPr>
            <a:r>
              <a:rPr lang="en-GB" sz="1800" b="1" i="0">
                <a:solidFill>
                  <a:srgbClr val="000000"/>
                </a:solidFill>
                <a:effectLst/>
                <a:latin typeface="Aptos" panose="020B0004020202020204" pitchFamily="34" charset="0"/>
              </a:rPr>
              <a:t>Brain Development</a:t>
            </a:r>
            <a:r>
              <a:rPr lang="en-GB" sz="1800" b="0" i="0">
                <a:solidFill>
                  <a:srgbClr val="000000"/>
                </a:solidFill>
                <a:effectLst/>
                <a:latin typeface="Aptos" panose="020B0004020202020204" pitchFamily="34" charset="0"/>
              </a:rPr>
              <a:t>: Nicotine can harm brain development, affecting areas that control attention, learning, and impulse control. This can have long-term effects on memory and behaviour. </a:t>
            </a:r>
          </a:p>
          <a:p>
            <a:pPr algn="l" rtl="0" fontAlgn="base">
              <a:lnSpc>
                <a:spcPts val="1564"/>
              </a:lnSpc>
              <a:buFont typeface="+mj-lt"/>
              <a:buAutoNum type="arabicPeriod" startAt="3"/>
            </a:pPr>
            <a:r>
              <a:rPr lang="en-GB" sz="1800" b="1" i="0">
                <a:solidFill>
                  <a:srgbClr val="000000"/>
                </a:solidFill>
                <a:effectLst/>
                <a:latin typeface="Aptos" panose="020B0004020202020204" pitchFamily="34" charset="0"/>
              </a:rPr>
              <a:t>Lung Health</a:t>
            </a:r>
            <a:r>
              <a:rPr lang="en-GB" sz="1800" b="0" i="0">
                <a:solidFill>
                  <a:srgbClr val="000000"/>
                </a:solidFill>
                <a:effectLst/>
                <a:latin typeface="Aptos" panose="020B0004020202020204" pitchFamily="34" charset="0"/>
              </a:rPr>
              <a:t>: Vaping can irritate and damage the lungs. Some chemicals in vape liquid can cause inflammation and other respiratory issues, even though it might seem less harmful than smoking. </a:t>
            </a:r>
          </a:p>
          <a:p>
            <a:pPr algn="l" rtl="0" fontAlgn="base">
              <a:lnSpc>
                <a:spcPts val="1564"/>
              </a:lnSpc>
              <a:buFont typeface="+mj-lt"/>
              <a:buAutoNum type="arabicPeriod" startAt="4"/>
            </a:pPr>
            <a:r>
              <a:rPr lang="en-GB" sz="1800" b="1" i="0">
                <a:solidFill>
                  <a:srgbClr val="000000"/>
                </a:solidFill>
                <a:effectLst/>
                <a:latin typeface="Aptos" panose="020B0004020202020204" pitchFamily="34" charset="0"/>
              </a:rPr>
              <a:t>Risk of Other Addictions</a:t>
            </a:r>
            <a:r>
              <a:rPr lang="en-GB" sz="1800" b="0" i="0">
                <a:solidFill>
                  <a:srgbClr val="000000"/>
                </a:solidFill>
                <a:effectLst/>
                <a:latin typeface="Aptos" panose="020B0004020202020204" pitchFamily="34" charset="0"/>
              </a:rPr>
              <a:t>: Young people who vape may be more likely to try cigarettes or other substances later. </a:t>
            </a:r>
          </a:p>
          <a:p>
            <a:pPr algn="l" rtl="0" fontAlgn="base">
              <a:lnSpc>
                <a:spcPts val="1564"/>
              </a:lnSpc>
              <a:buFont typeface="+mj-lt"/>
              <a:buAutoNum type="arabicPeriod" startAt="5"/>
            </a:pPr>
            <a:r>
              <a:rPr lang="en-GB" sz="1800" b="1" i="0">
                <a:solidFill>
                  <a:srgbClr val="000000"/>
                </a:solidFill>
                <a:effectLst/>
                <a:latin typeface="Aptos" panose="020B0004020202020204" pitchFamily="34" charset="0"/>
              </a:rPr>
              <a:t>Social and Emotional Effects</a:t>
            </a:r>
            <a:r>
              <a:rPr lang="en-GB" sz="1800" b="0" i="0">
                <a:solidFill>
                  <a:srgbClr val="000000"/>
                </a:solidFill>
                <a:effectLst/>
                <a:latin typeface="Aptos" panose="020B0004020202020204" pitchFamily="34" charset="0"/>
              </a:rPr>
              <a:t>: Peer pressure and the habit of vaping can create stress, impact school performance, and interfere with relationships. </a:t>
            </a:r>
          </a:p>
          <a:p>
            <a:pPr algn="l" rtl="0" fontAlgn="base">
              <a:lnSpc>
                <a:spcPts val="1564"/>
              </a:lnSpc>
              <a:spcAft>
                <a:spcPts val="800"/>
              </a:spcAft>
            </a:pPr>
            <a:r>
              <a:rPr lang="en-GB" sz="1800" b="0" i="0">
                <a:solidFill>
                  <a:srgbClr val="000000"/>
                </a:solidFill>
                <a:effectLst/>
                <a:latin typeface="Aptos" panose="020B0004020202020204" pitchFamily="34" charset="0"/>
              </a:rPr>
              <a:t>It’s important for young people to know that vaping isn’t risk-free and can have lasting effects on their health.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500F9C-C9D9-2FF0-1B7B-6CAD3BA790AC}"/>
              </a:ext>
            </a:extLst>
          </p:cNvPr>
          <p:cNvSpPr>
            <a:spLocks noGrp="1"/>
          </p:cNvSpPr>
          <p:nvPr>
            <p:ph type="sldNum" sz="quarter" idx="10"/>
          </p:nvPr>
        </p:nvSpPr>
        <p:spPr/>
        <p:txBody>
          <a:bodyPr/>
          <a:lstStyle/>
          <a:p>
            <a:fld id="{C08248B4-05AC-4B1A-992B-69771E8850E2}" type="slidenum">
              <a:rPr lang="en-GB" smtClean="0"/>
              <a:t>24</a:t>
            </a:fld>
            <a:endParaRPr lang="en-GB"/>
          </a:p>
        </p:txBody>
      </p:sp>
    </p:spTree>
    <p:extLst>
      <p:ext uri="{BB962C8B-B14F-4D97-AF65-F5344CB8AC3E}">
        <p14:creationId xmlns:p14="http://schemas.microsoft.com/office/powerpoint/2010/main" val="1213652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821A2-3181-9303-762B-C1608E0E7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9FA4C-A3E7-E7A8-0495-AC1F5A438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C36AE-406C-CE69-A1D7-E9088F84F67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Risky Business</a:t>
            </a:r>
            <a:r>
              <a:rPr lang="en-GB" sz="1800" b="0" i="0">
                <a:solidFill>
                  <a:srgbClr val="000000"/>
                </a:solidFill>
                <a:effectLst/>
                <a:latin typeface="Aptos" panose="020B00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Discuss each statement &amp; agree where to place it on the risk scale – closer to High Risk (Left) or Low Risk (Right) </a:t>
            </a:r>
          </a:p>
          <a:p>
            <a:pPr algn="l" rtl="0" fontAlgn="base">
              <a:lnSpc>
                <a:spcPts val="1564"/>
              </a:lnSpc>
              <a:spcAft>
                <a:spcPts val="800"/>
              </a:spcAft>
              <a:buNone/>
            </a:pPr>
            <a:r>
              <a:rPr lang="en-GB" sz="1800" b="1" i="0">
                <a:solidFill>
                  <a:srgbClr val="000000"/>
                </a:solidFill>
                <a:effectLst/>
                <a:latin typeface="Aptos" panose="020B0004020202020204" pitchFamily="34" charset="0"/>
              </a:rPr>
              <a:t>As a class:</a:t>
            </a:r>
            <a:r>
              <a:rPr lang="en-GB" sz="1800" b="0" i="0">
                <a:solidFill>
                  <a:srgbClr val="000000"/>
                </a:solidFill>
                <a:effectLst/>
                <a:latin typeface="Aptos" panose="020B00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Discuss answers with reasons.  Open dialogue to allow young people to share their own perceptions around risk.  </a:t>
            </a:r>
            <a:endParaRPr lang="en-GB" sz="20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Other options for this activity are to run entirely as a class discussion, allocating one side of room High Risk and one side of room Low Risk, young people moving to either side accordingly.  Statements can be printed out, cut and stuck into jotters with young people using High Risk and Low Risk as headings.   </a:t>
            </a:r>
            <a:endParaRPr lang="en-GB" sz="2000" b="0" i="0">
              <a:solidFill>
                <a:srgbClr val="000000"/>
              </a:solidFill>
              <a:effectLst/>
              <a:latin typeface="Segoe UI" panose="020B0502040204020203" pitchFamily="34" charset="0"/>
            </a:endParaRP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“Buying a vape from someone under 18 at school”</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“Someone over 18 vaping to stop smoking”</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“An 18-year-old buying a vape from a large supermarket”</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“Taking a puff from a friend’s vape”</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“Taking a puff from a vape you found in the park”</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“Throwing an old disposable vape into your kitchen bin”</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“Taking an old disposable vape to your local shop’s vape bin”</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“Charging a vape with a mobile charger”</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“Buying a vape online”</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“Vaping in bed at home”</a:t>
            </a:r>
          </a:p>
          <a:p>
            <a:pPr algn="l">
              <a:buFont typeface="+mj-lt"/>
              <a:buNone/>
            </a:pPr>
            <a:endParaRPr lang="en-GB" sz="140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400" b="0" i="0" u="none" strike="noStrike">
                <a:solidFill>
                  <a:srgbClr val="000000"/>
                </a:solidFill>
                <a:effectLst/>
                <a:latin typeface="Arial" panose="020B0604020202020204" pitchFamily="34" charset="0"/>
                <a:cs typeface="Arial" panose="020B0604020202020204" pitchFamily="34" charset="0"/>
              </a:rPr>
              <a:t>Teacher notes provide guidance around level of risk for above statements.  </a:t>
            </a:r>
          </a:p>
          <a:p>
            <a:endParaRPr lang="en-US" sz="1400"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812E96-B703-B1E5-3B5A-28AC6CA660D3}"/>
              </a:ext>
            </a:extLst>
          </p:cNvPr>
          <p:cNvSpPr>
            <a:spLocks noGrp="1"/>
          </p:cNvSpPr>
          <p:nvPr>
            <p:ph type="sldNum" sz="quarter" idx="5"/>
          </p:nvPr>
        </p:nvSpPr>
        <p:spPr/>
        <p:txBody>
          <a:bodyPr/>
          <a:lstStyle/>
          <a:p>
            <a:fld id="{713DB98F-6C2B-4949-B3FD-B1FAAD83D033}" type="slidenum">
              <a:rPr lang="en-US" smtClean="0"/>
              <a:t>25</a:t>
            </a:fld>
            <a:endParaRPr lang="en-US"/>
          </a:p>
        </p:txBody>
      </p:sp>
    </p:spTree>
    <p:extLst>
      <p:ext uri="{BB962C8B-B14F-4D97-AF65-F5344CB8AC3E}">
        <p14:creationId xmlns:p14="http://schemas.microsoft.com/office/powerpoint/2010/main" val="1637805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 Risky Business</a:t>
            </a:r>
            <a:r>
              <a:rPr lang="en-GB" sz="1200" b="0" i="0">
                <a:solidFill>
                  <a:srgbClr val="000000"/>
                </a:solidFill>
                <a:effectLst/>
                <a:latin typeface="Aptos" panose="020B0004020202020204" pitchFamily="34" charset="0"/>
              </a:rPr>
              <a:t> </a:t>
            </a:r>
            <a:endParaRPr lang="en-GB" sz="1400" b="0" i="0">
              <a:solidFill>
                <a:srgbClr val="000000"/>
              </a:solidFill>
              <a:effectLst/>
              <a:latin typeface="Segoe UI" panose="020B0502040204020203" pitchFamily="34" charset="0"/>
            </a:endParaRPr>
          </a:p>
          <a:p>
            <a:pPr algn="l" rtl="0" fontAlgn="base">
              <a:lnSpc>
                <a:spcPts val="1564"/>
              </a:lnSpc>
              <a:spcAft>
                <a:spcPts val="800"/>
              </a:spcAft>
              <a:buNone/>
            </a:pPr>
            <a:r>
              <a:rPr lang="en-GB" sz="1200" b="1" i="0">
                <a:solidFill>
                  <a:srgbClr val="000000"/>
                </a:solidFill>
                <a:effectLst/>
                <a:latin typeface="Aptos" panose="020B0004020202020204" pitchFamily="34" charset="0"/>
              </a:rPr>
              <a:t>In groups:</a:t>
            </a:r>
            <a:r>
              <a:rPr lang="en-GB" sz="1200" b="0" i="0">
                <a:solidFill>
                  <a:srgbClr val="000000"/>
                </a:solidFill>
                <a:effectLst/>
                <a:latin typeface="Aptos" panose="020B0004020202020204" pitchFamily="34" charset="0"/>
              </a:rPr>
              <a:t> </a:t>
            </a:r>
            <a:endParaRPr lang="en-GB" sz="14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200" b="0" i="0">
                <a:solidFill>
                  <a:srgbClr val="000000"/>
                </a:solidFill>
                <a:effectLst/>
                <a:latin typeface="Aptos" panose="020B0004020202020204" pitchFamily="34" charset="0"/>
              </a:rPr>
              <a:t>Discuss each statement &amp; agree where to place it on the risk scale – closer to High Risk (Left) or Low Risk (Right) </a:t>
            </a:r>
          </a:p>
          <a:p>
            <a:pPr algn="l" rtl="0" fontAlgn="base">
              <a:lnSpc>
                <a:spcPts val="1564"/>
              </a:lnSpc>
              <a:spcAft>
                <a:spcPts val="800"/>
              </a:spcAft>
              <a:buNone/>
            </a:pPr>
            <a:r>
              <a:rPr lang="en-GB" sz="1200" b="1" i="0">
                <a:solidFill>
                  <a:srgbClr val="000000"/>
                </a:solidFill>
                <a:effectLst/>
                <a:latin typeface="Aptos" panose="020B0004020202020204" pitchFamily="34" charset="0"/>
              </a:rPr>
              <a:t>As a class:</a:t>
            </a:r>
            <a:r>
              <a:rPr lang="en-GB" sz="1200" b="0" i="0">
                <a:solidFill>
                  <a:srgbClr val="000000"/>
                </a:solidFill>
                <a:effectLst/>
                <a:latin typeface="Aptos" panose="020B0004020202020204" pitchFamily="34" charset="0"/>
              </a:rPr>
              <a:t> </a:t>
            </a:r>
            <a:endParaRPr lang="en-GB" sz="1400" b="0" i="0">
              <a:solidFill>
                <a:srgbClr val="000000"/>
              </a:solidFill>
              <a:effectLst/>
              <a:latin typeface="Segoe UI" panose="020B0502040204020203"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Discuss answers with reasons.  Open dialogue to allow young people to share their own perceptions around risk.  </a:t>
            </a:r>
            <a:endParaRPr lang="en-GB" sz="1400"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Other options for this activity are to run entirely as a class discussion, allocating one side of room High Risk and one side of room Low Risk, young people moving to either side accordingly.  Statements can be printed out, cut and stuck into jotters with young people using High Risk and Low Risk as headings.   </a:t>
            </a:r>
            <a:endParaRPr lang="en-GB" sz="1400" b="0" i="0">
              <a:solidFill>
                <a:srgbClr val="000000"/>
              </a:solidFill>
              <a:effectLst/>
              <a:latin typeface="Segoe UI" panose="020B0502040204020203" pitchFamily="34" charset="0"/>
            </a:endParaRP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“Buying a vape from someone under 18 at school”</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“Someone over 18 vaping to stop smoking”</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“An 18-year-old buying a vape from a large supermarket”</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“Taking a puff from a friend’s vape”</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“Taking a puff from a vape you found in the park”</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“Throwing an old disposable vape into your kitchen bin”</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“Taking an old disposable vape to your local shop’s vape bin”</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“Charging a vape with a mobile charger”</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“Buying a vape online”</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“Vaping in bed at home”</a:t>
            </a:r>
          </a:p>
          <a:p>
            <a:pPr algn="l">
              <a:buFont typeface="+mj-lt"/>
              <a:buNone/>
            </a:pPr>
            <a:endParaRPr lang="en-GB" sz="1050" b="0" i="0" u="none" strike="noStrike">
              <a:solidFill>
                <a:srgbClr val="000000"/>
              </a:solidFill>
              <a:effectLst/>
              <a:latin typeface="Arial" panose="020B0604020202020204" pitchFamily="34" charset="0"/>
              <a:cs typeface="Arial" panose="020B0604020202020204" pitchFamily="34" charset="0"/>
            </a:endParaRPr>
          </a:p>
          <a:p>
            <a:pPr algn="l">
              <a:buFont typeface="+mj-lt"/>
              <a:buNone/>
            </a:pPr>
            <a:r>
              <a:rPr lang="en-GB" sz="1050" b="0" i="0" u="none" strike="noStrike">
                <a:solidFill>
                  <a:srgbClr val="000000"/>
                </a:solidFill>
                <a:effectLst/>
                <a:latin typeface="Arial" panose="020B0604020202020204" pitchFamily="34" charset="0"/>
                <a:cs typeface="Arial" panose="020B0604020202020204" pitchFamily="34" charset="0"/>
              </a:rPr>
              <a:t>Teacher notes provide guidance around level of risk for above statements.  </a:t>
            </a:r>
          </a:p>
          <a:p>
            <a:endParaRPr lang="en-GB"/>
          </a:p>
        </p:txBody>
      </p:sp>
      <p:sp>
        <p:nvSpPr>
          <p:cNvPr id="4" name="Slide Number Placeholder 3"/>
          <p:cNvSpPr>
            <a:spLocks noGrp="1"/>
          </p:cNvSpPr>
          <p:nvPr>
            <p:ph type="sldNum" sz="quarter" idx="5"/>
          </p:nvPr>
        </p:nvSpPr>
        <p:spPr/>
        <p:txBody>
          <a:bodyPr/>
          <a:lstStyle/>
          <a:p>
            <a:fld id="{713DB98F-6C2B-4949-B3FD-B1FAAD83D033}" type="slidenum">
              <a:rPr lang="en-US" smtClean="0"/>
              <a:t>26</a:t>
            </a:fld>
            <a:endParaRPr lang="en-US"/>
          </a:p>
        </p:txBody>
      </p:sp>
    </p:spTree>
    <p:extLst>
      <p:ext uri="{BB962C8B-B14F-4D97-AF65-F5344CB8AC3E}">
        <p14:creationId xmlns:p14="http://schemas.microsoft.com/office/powerpoint/2010/main" val="3045000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2EAB-8387-F642-E993-B25EB185F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2FD0F-8F79-E0C8-1A28-227CE1112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06D0A-121A-142A-AE4B-2FE37E868AA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Vaping and the law</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It's </a:t>
            </a:r>
            <a:r>
              <a:rPr lang="en-GB" sz="1800" b="1" i="0">
                <a:solidFill>
                  <a:srgbClr val="000000"/>
                </a:solidFill>
                <a:effectLst/>
                <a:latin typeface="Aptos" panose="020B0004020202020204" pitchFamily="34" charset="0"/>
              </a:rPr>
              <a:t>illegal</a:t>
            </a:r>
            <a:r>
              <a:rPr lang="en-GB" sz="1800" b="0" i="0">
                <a:solidFill>
                  <a:srgbClr val="000000"/>
                </a:solidFill>
                <a:effectLst/>
                <a:latin typeface="Aptos" panose="020B0004020202020204" pitchFamily="34" charset="0"/>
              </a:rPr>
              <a:t> for over 18’s to buy vapes for anyone under 18.  This is called proxy buying.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Shops must not sell vapes to anyone under 18.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If someone looks under 25 a retailer must ask for proof of age.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person must be 18 even if a vape is nicotine free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Many public places don’t allow vaping: trains, buses, stations, shops, restaurants and planes.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609090B-F013-C39C-7A4C-D74CD5EB74E6}"/>
              </a:ext>
            </a:extLst>
          </p:cNvPr>
          <p:cNvSpPr>
            <a:spLocks noGrp="1"/>
          </p:cNvSpPr>
          <p:nvPr>
            <p:ph type="sldNum" sz="quarter" idx="10"/>
          </p:nvPr>
        </p:nvSpPr>
        <p:spPr/>
        <p:txBody>
          <a:bodyPr/>
          <a:lstStyle/>
          <a:p>
            <a:fld id="{C08248B4-05AC-4B1A-992B-69771E8850E2}" type="slidenum">
              <a:rPr lang="en-GB" smtClean="0"/>
              <a:t>27</a:t>
            </a:fld>
            <a:endParaRPr lang="en-GB"/>
          </a:p>
        </p:txBody>
      </p:sp>
    </p:spTree>
    <p:extLst>
      <p:ext uri="{BB962C8B-B14F-4D97-AF65-F5344CB8AC3E}">
        <p14:creationId xmlns:p14="http://schemas.microsoft.com/office/powerpoint/2010/main" val="3497994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How vaping may affect health</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Using their knowledge about nicotine addiction, withdrawal, and the harmful chemicals contained in vapes, students can guess some of the immediate and long-term effects. Students can use emojis to assist them in expressing their thoughts. Reveal the answers on the following slide.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We don’t know the long-term effects of vaping. Could you think of what these might be?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In relation to research - it’s very difficult to establish facts as many people who vape have also smoked.  </a:t>
            </a:r>
            <a:endParaRPr lang="en-GB" sz="2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B2C0334D-C465-492B-A023-B7443076CB8E}" type="slidenum">
              <a:rPr lang="en-GB" smtClean="0"/>
              <a:t>28</a:t>
            </a:fld>
            <a:endParaRPr lang="en-GB"/>
          </a:p>
        </p:txBody>
      </p:sp>
    </p:spTree>
    <p:extLst>
      <p:ext uri="{BB962C8B-B14F-4D97-AF65-F5344CB8AC3E}">
        <p14:creationId xmlns:p14="http://schemas.microsoft.com/office/powerpoint/2010/main" val="4293942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How vaping may affect health</a:t>
            </a:r>
            <a:r>
              <a:rPr lang="en-GB" sz="1800" b="0" i="0">
                <a:solidFill>
                  <a:srgbClr val="000000"/>
                </a:solidFill>
                <a:effectLst/>
                <a:latin typeface="Aptos" panose="020B00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Using their knowledge about nicotine addiction, withdrawal, and the harmful chemicals contained in vapes, students can guess some of the immediate and long-term effects. Students can use emojis to assist them in expressing their thoughts. Reveal the answers on the following slide.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We don’t know the long-term effects of vaping. Could you think of what these might be? </a:t>
            </a:r>
            <a:endParaRPr lang="en-GB" sz="20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In relation to research - it’s very difficult to establish facts as many people who vape have also smoked.  </a:t>
            </a:r>
            <a:endParaRPr lang="en-GB" sz="20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13DB98F-6C2B-4949-B3FD-B1FAAD83D033}" type="slidenum">
              <a:rPr lang="en-US" smtClean="0"/>
              <a:t>29</a:t>
            </a:fld>
            <a:endParaRPr lang="en-US"/>
          </a:p>
        </p:txBody>
      </p:sp>
    </p:spTree>
    <p:extLst>
      <p:ext uri="{BB962C8B-B14F-4D97-AF65-F5344CB8AC3E}">
        <p14:creationId xmlns:p14="http://schemas.microsoft.com/office/powerpoint/2010/main" val="70323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ABCBE-732F-ED0E-975B-DD8621C28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19EEC-46FA-5F54-D8EB-758DD7C7E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71D84-0341-8793-CDB3-16F72A412B6F}"/>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Group Agreement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establishes a </a:t>
            </a:r>
            <a:r>
              <a:rPr lang="en-GB" sz="1800" b="1" i="0">
                <a:solidFill>
                  <a:srgbClr val="000000"/>
                </a:solidFill>
                <a:effectLst/>
                <a:latin typeface="Aptos" panose="020B0004020202020204" pitchFamily="34" charset="0"/>
              </a:rPr>
              <a:t>group agreement</a:t>
            </a:r>
            <a:r>
              <a:rPr lang="en-GB" sz="1800" b="0" i="0">
                <a:solidFill>
                  <a:srgbClr val="000000"/>
                </a:solidFill>
                <a:effectLst/>
                <a:latin typeface="Aptos" panose="020B0004020202020204" pitchFamily="34" charset="0"/>
              </a:rPr>
              <a:t>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Prompts on slide can be used to gather other ideas through class discussion/post it note suggestions from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‘Careful sharing’ refers to pupils not feeling pressured to directly disclose theirs/others use of nicotine and considering what/how much they wish to share about themselves.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Teacher/Facilitator will be aware of child protection and health &amp; wellbeing procedures for their own setting should anything arise following lesson/workshop.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39C89B7-A1F5-74DB-BBDA-47F3407CA49E}"/>
              </a:ext>
            </a:extLst>
          </p:cNvPr>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111535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0E549-21F0-2F21-232C-C301A9A7CD57}"/>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81EFBEE-EB25-2693-4CAE-87B1420D4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DDC7F6C-E3C2-7616-CD3D-C8AD7B2F8BEF}"/>
              </a:ext>
            </a:extLst>
          </p:cNvPr>
          <p:cNvSpPr>
            <a:spLocks noGrp="1"/>
          </p:cNvSpPr>
          <p:nvPr>
            <p:ph type="body" idx="1"/>
          </p:nvPr>
        </p:nvSpPr>
        <p:spPr/>
        <p:txBody>
          <a:bodyPr/>
          <a:lstStyle/>
          <a:p>
            <a:pPr algn="l" rtl="0" fontAlgn="base">
              <a:lnSpc>
                <a:spcPts val="1552"/>
              </a:lnSpc>
              <a:spcAft>
                <a:spcPts val="800"/>
              </a:spcAft>
              <a:buNone/>
            </a:pPr>
            <a:r>
              <a:rPr lang="en-GB" sz="1800" b="1" i="0">
                <a:solidFill>
                  <a:srgbClr val="000000"/>
                </a:solidFill>
                <a:effectLst/>
                <a:latin typeface="Aptos" panose="020B0004020202020204" pitchFamily="34" charset="0"/>
              </a:rPr>
              <a:t>Discussion Slide: Why do most young people NOT vape? </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52"/>
              </a:lnSpc>
              <a:spcAft>
                <a:spcPts val="800"/>
              </a:spcAft>
              <a:buNone/>
            </a:pPr>
            <a:r>
              <a:rPr lang="en-GB" sz="1800" b="0" i="0">
                <a:solidFill>
                  <a:srgbClr val="000000"/>
                </a:solidFill>
                <a:effectLst/>
                <a:latin typeface="Aptos" panose="020B0004020202020204" pitchFamily="34" charset="0"/>
              </a:rPr>
              <a:t>Teacher/Facilitator opens class discussion, which builds on the social norms approach, around reasons why most young people do not vape.  This is an open discussion designed to ensure young people have a voice around the issue and can identify their own positive reasons for not vaping.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Young people may choose not to vape for several reasons, including: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1.</a:t>
            </a:r>
            <a:r>
              <a:rPr lang="en-GB" sz="1800" b="1" i="0">
                <a:solidFill>
                  <a:srgbClr val="000000"/>
                </a:solidFill>
                <a:effectLst/>
                <a:latin typeface="Aptos" panose="020B0004020202020204" pitchFamily="34" charset="0"/>
              </a:rPr>
              <a:t>Health Concerns</a:t>
            </a:r>
            <a:r>
              <a:rPr lang="en-GB" sz="1800" b="0" i="0">
                <a:solidFill>
                  <a:srgbClr val="000000"/>
                </a:solidFill>
                <a:effectLst/>
                <a:latin typeface="Aptos" panose="020B0004020202020204" pitchFamily="34" charset="0"/>
              </a:rPr>
              <a:t>: Awareness of the potential health risks, such as lung damage or nicotine addiction, can discourage vaping.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2.</a:t>
            </a:r>
            <a:r>
              <a:rPr lang="en-GB" sz="1800" b="1" i="0">
                <a:solidFill>
                  <a:srgbClr val="000000"/>
                </a:solidFill>
                <a:effectLst/>
                <a:latin typeface="Aptos" panose="020B0004020202020204" pitchFamily="34" charset="0"/>
              </a:rPr>
              <a:t>Lack of Interest</a:t>
            </a:r>
            <a:r>
              <a:rPr lang="en-GB" sz="1800" b="0" i="0">
                <a:solidFill>
                  <a:srgbClr val="000000"/>
                </a:solidFill>
                <a:effectLst/>
                <a:latin typeface="Aptos" panose="020B0004020202020204" pitchFamily="34" charset="0"/>
              </a:rPr>
              <a:t>: Some simply don’t find vaping appealing or see no reason to try it.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3.</a:t>
            </a:r>
            <a:r>
              <a:rPr lang="en-GB" sz="1800" b="1" i="0">
                <a:solidFill>
                  <a:srgbClr val="000000"/>
                </a:solidFill>
                <a:effectLst/>
                <a:latin typeface="Aptos" panose="020B0004020202020204" pitchFamily="34" charset="0"/>
              </a:rPr>
              <a:t>Parental or Educational Influence</a:t>
            </a:r>
            <a:r>
              <a:rPr lang="en-GB" sz="1800" b="0" i="0">
                <a:solidFill>
                  <a:srgbClr val="000000"/>
                </a:solidFill>
                <a:effectLst/>
                <a:latin typeface="Aptos" panose="020B0004020202020204" pitchFamily="34" charset="0"/>
              </a:rPr>
              <a:t>: Strong guidance from parents, teachers, or role models may steer them away from vaping.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4.</a:t>
            </a:r>
            <a:r>
              <a:rPr lang="en-GB" sz="1800" b="1" i="0">
                <a:solidFill>
                  <a:srgbClr val="000000"/>
                </a:solidFill>
                <a:effectLst/>
                <a:latin typeface="Aptos" panose="020B0004020202020204" pitchFamily="34" charset="0"/>
              </a:rPr>
              <a:t>Athletic Performance</a:t>
            </a:r>
            <a:r>
              <a:rPr lang="en-GB" sz="1800" b="0" i="0">
                <a:solidFill>
                  <a:srgbClr val="000000"/>
                </a:solidFill>
                <a:effectLst/>
                <a:latin typeface="Aptos" panose="020B0004020202020204" pitchFamily="34" charset="0"/>
              </a:rPr>
              <a:t>: Athletes might avoid vaping to maintain their fitness and lung health.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5.</a:t>
            </a:r>
            <a:r>
              <a:rPr lang="en-GB" sz="1800" b="1" i="0">
                <a:solidFill>
                  <a:srgbClr val="000000"/>
                </a:solidFill>
                <a:effectLst/>
                <a:latin typeface="Aptos" panose="020B0004020202020204" pitchFamily="34" charset="0"/>
              </a:rPr>
              <a:t>Financial Reasons</a:t>
            </a:r>
            <a:r>
              <a:rPr lang="en-GB" sz="1800" b="0" i="0">
                <a:solidFill>
                  <a:srgbClr val="000000"/>
                </a:solidFill>
                <a:effectLst/>
                <a:latin typeface="Aptos" panose="020B0004020202020204" pitchFamily="34" charset="0"/>
              </a:rPr>
              <a:t>: Vaping can be expensive, and some young people may not want to spend money on it.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6.</a:t>
            </a:r>
            <a:r>
              <a:rPr lang="en-GB" sz="1800" b="1" i="0">
                <a:solidFill>
                  <a:srgbClr val="000000"/>
                </a:solidFill>
                <a:effectLst/>
                <a:latin typeface="Aptos" panose="020B0004020202020204" pitchFamily="34" charset="0"/>
              </a:rPr>
              <a:t>Social Norms</a:t>
            </a:r>
            <a:r>
              <a:rPr lang="en-GB" sz="1800" b="0" i="0">
                <a:solidFill>
                  <a:srgbClr val="000000"/>
                </a:solidFill>
                <a:effectLst/>
                <a:latin typeface="Aptos" panose="020B0004020202020204" pitchFamily="34" charset="0"/>
              </a:rPr>
              <a:t>: Being part of a peer group that doesn’t vape can reduce the likelihood of trying it.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7.</a:t>
            </a:r>
            <a:r>
              <a:rPr lang="en-GB" sz="1800" b="1" i="0">
                <a:solidFill>
                  <a:srgbClr val="000000"/>
                </a:solidFill>
                <a:effectLst/>
                <a:latin typeface="Aptos" panose="020B0004020202020204" pitchFamily="34" charset="0"/>
              </a:rPr>
              <a:t>Moral or Ethical Beliefs</a:t>
            </a:r>
            <a:r>
              <a:rPr lang="en-GB" sz="1800" b="0" i="0">
                <a:solidFill>
                  <a:srgbClr val="000000"/>
                </a:solidFill>
                <a:effectLst/>
                <a:latin typeface="Aptos" panose="020B0004020202020204" pitchFamily="34" charset="0"/>
              </a:rPr>
              <a:t>: Personal values or beliefs may lead them to avoid substances like nicotine.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8.</a:t>
            </a:r>
            <a:r>
              <a:rPr lang="en-GB" sz="1800" b="1" i="0">
                <a:solidFill>
                  <a:srgbClr val="000000"/>
                </a:solidFill>
                <a:effectLst/>
                <a:latin typeface="Aptos" panose="020B0004020202020204" pitchFamily="34" charset="0"/>
              </a:rPr>
              <a:t>Negative Perceptions</a:t>
            </a:r>
            <a:r>
              <a:rPr lang="en-GB" sz="1800" b="0" i="0">
                <a:solidFill>
                  <a:srgbClr val="000000"/>
                </a:solidFill>
                <a:effectLst/>
                <a:latin typeface="Aptos" panose="020B0004020202020204" pitchFamily="34" charset="0"/>
              </a:rPr>
              <a:t>: Some view vaping as unappealing, unattractive, or associated with certain stereotypes.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defRPr/>
            </a:pPr>
            <a:endParaRPr lang="en-GB"/>
          </a:p>
        </p:txBody>
      </p:sp>
      <p:sp>
        <p:nvSpPr>
          <p:cNvPr id="15364" name="Slide Number Placeholder 3">
            <a:extLst>
              <a:ext uri="{FF2B5EF4-FFF2-40B4-BE49-F238E27FC236}">
                <a16:creationId xmlns:a16="http://schemas.microsoft.com/office/drawing/2014/main" id="{559151C5-1C63-C66F-3FA1-D22CC2FAC2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C0BE08-EB6F-4CC0-BF9A-CDB3C26B4FB6}" type="slidenum">
              <a:rPr lang="en-GB" altLang="en-US">
                <a:latin typeface="Calibri" panose="020F0502020204030204" pitchFamily="34" charset="0"/>
              </a:rPr>
              <a:pPr/>
              <a:t>30</a:t>
            </a:fld>
            <a:endParaRPr lang="en-GB" altLang="en-US">
              <a:latin typeface="Calibri" panose="020F0502020204030204" pitchFamily="34" charset="0"/>
            </a:endParaRPr>
          </a:p>
        </p:txBody>
      </p:sp>
    </p:spTree>
    <p:extLst>
      <p:ext uri="{BB962C8B-B14F-4D97-AF65-F5344CB8AC3E}">
        <p14:creationId xmlns:p14="http://schemas.microsoft.com/office/powerpoint/2010/main" val="3482038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5055-D6FB-634E-2B44-7B72A486F22B}"/>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1C8AE6F-68FA-E910-9FF6-48554AF64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D5C23F9-ACEA-AE2A-07A9-09CFF06159D8}"/>
              </a:ext>
            </a:extLst>
          </p:cNvPr>
          <p:cNvSpPr>
            <a:spLocks noGrp="1"/>
          </p:cNvSpPr>
          <p:nvPr>
            <p:ph type="body" idx="1"/>
          </p:nvPr>
        </p:nvSpPr>
        <p:spPr/>
        <p:txBody>
          <a:bodyPr/>
          <a:lstStyle/>
          <a:p>
            <a:pPr algn="l" rtl="0" fontAlgn="base">
              <a:lnSpc>
                <a:spcPts val="1552"/>
              </a:lnSpc>
              <a:spcAft>
                <a:spcPts val="800"/>
              </a:spcAft>
              <a:buNone/>
            </a:pPr>
            <a:r>
              <a:rPr lang="en-GB" sz="1800" b="1" i="0">
                <a:solidFill>
                  <a:srgbClr val="000000"/>
                </a:solidFill>
                <a:effectLst/>
                <a:latin typeface="Aptos" panose="020B0004020202020204" pitchFamily="34" charset="0"/>
              </a:rPr>
              <a:t>Discussion Slide: Why DO some people vape?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Teacher/Facilitator opens class discussion around reasons why young people may vape. We know most young people who vape have never smoked before.  This is an open discussion designed to ensure young people have a voice around the issue.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Young people vape for a variety of reasons, including: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1.</a:t>
            </a:r>
            <a:r>
              <a:rPr lang="en-GB" sz="1800" b="1" i="0">
                <a:solidFill>
                  <a:srgbClr val="000000"/>
                </a:solidFill>
                <a:effectLst/>
                <a:latin typeface="Aptos" panose="020B0004020202020204" pitchFamily="34" charset="0"/>
              </a:rPr>
              <a:t>Curiosity</a:t>
            </a:r>
            <a:r>
              <a:rPr lang="en-GB" sz="1800" b="0" i="0">
                <a:solidFill>
                  <a:srgbClr val="000000"/>
                </a:solidFill>
                <a:effectLst/>
                <a:latin typeface="Aptos" panose="020B0004020202020204" pitchFamily="34" charset="0"/>
              </a:rPr>
              <a:t>: Many try vaping out of curiosity about the flavours, experience, or the device itself.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2.</a:t>
            </a:r>
            <a:r>
              <a:rPr lang="en-GB" sz="1800" b="1" i="0">
                <a:solidFill>
                  <a:srgbClr val="000000"/>
                </a:solidFill>
                <a:effectLst/>
                <a:latin typeface="Aptos" panose="020B0004020202020204" pitchFamily="34" charset="0"/>
              </a:rPr>
              <a:t>Peer Pressure</a:t>
            </a:r>
            <a:r>
              <a:rPr lang="en-GB" sz="1800" b="0" i="0">
                <a:solidFill>
                  <a:srgbClr val="000000"/>
                </a:solidFill>
                <a:effectLst/>
                <a:latin typeface="Aptos" panose="020B0004020202020204" pitchFamily="34" charset="0"/>
              </a:rPr>
              <a:t>: Social influence from friends or peers who vape can encourage young people to try it.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3.</a:t>
            </a:r>
            <a:r>
              <a:rPr lang="en-GB" sz="1800" b="1" i="0">
                <a:solidFill>
                  <a:srgbClr val="000000"/>
                </a:solidFill>
                <a:effectLst/>
                <a:latin typeface="Aptos" panose="020B0004020202020204" pitchFamily="34" charset="0"/>
              </a:rPr>
              <a:t>Perception of Safety</a:t>
            </a:r>
            <a:r>
              <a:rPr lang="en-GB" sz="1800" b="0" i="0">
                <a:solidFill>
                  <a:srgbClr val="000000"/>
                </a:solidFill>
                <a:effectLst/>
                <a:latin typeface="Aptos" panose="020B0004020202020204" pitchFamily="34" charset="0"/>
              </a:rPr>
              <a:t>: Some believe vaping is less harmful than smoking traditional cigarettes.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4.</a:t>
            </a:r>
            <a:r>
              <a:rPr lang="en-GB" sz="1800" b="1" i="0">
                <a:solidFill>
                  <a:srgbClr val="000000"/>
                </a:solidFill>
                <a:effectLst/>
                <a:latin typeface="Aptos" panose="020B0004020202020204" pitchFamily="34" charset="0"/>
              </a:rPr>
              <a:t>Flavors</a:t>
            </a:r>
            <a:r>
              <a:rPr lang="en-GB" sz="1800" b="0" i="0">
                <a:solidFill>
                  <a:srgbClr val="000000"/>
                </a:solidFill>
                <a:effectLst/>
                <a:latin typeface="Aptos" panose="020B0004020202020204" pitchFamily="34" charset="0"/>
              </a:rPr>
              <a:t>: The wide range of appealing flavours, such as fruit, candy, and desserts, attracts younger users.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5.</a:t>
            </a:r>
            <a:r>
              <a:rPr lang="en-GB" sz="1800" b="1" i="0">
                <a:solidFill>
                  <a:srgbClr val="000000"/>
                </a:solidFill>
                <a:effectLst/>
                <a:latin typeface="Aptos" panose="020B0004020202020204" pitchFamily="34" charset="0"/>
              </a:rPr>
              <a:t>Stress Relief</a:t>
            </a:r>
            <a:r>
              <a:rPr lang="en-GB" sz="1800" b="0" i="0">
                <a:solidFill>
                  <a:srgbClr val="000000"/>
                </a:solidFill>
                <a:effectLst/>
                <a:latin typeface="Aptos" panose="020B0004020202020204" pitchFamily="34" charset="0"/>
              </a:rPr>
              <a:t>: Some use vaping as a way to cope with stress, anxiety, or other emotional challenges.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6.</a:t>
            </a:r>
            <a:r>
              <a:rPr lang="en-GB" sz="1800" b="1" i="0">
                <a:solidFill>
                  <a:srgbClr val="000000"/>
                </a:solidFill>
                <a:effectLst/>
                <a:latin typeface="Aptos" panose="020B0004020202020204" pitchFamily="34" charset="0"/>
              </a:rPr>
              <a:t>Advertising and Social Media</a:t>
            </a:r>
            <a:r>
              <a:rPr lang="en-GB" sz="1800" b="0" i="0">
                <a:solidFill>
                  <a:srgbClr val="000000"/>
                </a:solidFill>
                <a:effectLst/>
                <a:latin typeface="Aptos" panose="020B0004020202020204" pitchFamily="34" charset="0"/>
              </a:rPr>
              <a:t>: Marketing and the portrayal of vaping on social media can make it appear trendy or cool.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7.</a:t>
            </a:r>
            <a:r>
              <a:rPr lang="en-GB" sz="1800" b="1" i="0">
                <a:solidFill>
                  <a:srgbClr val="000000"/>
                </a:solidFill>
                <a:effectLst/>
                <a:latin typeface="Aptos" panose="020B0004020202020204" pitchFamily="34" charset="0"/>
              </a:rPr>
              <a:t>Nicotine Addiction</a:t>
            </a:r>
            <a:r>
              <a:rPr lang="en-GB" sz="1800" b="0" i="0">
                <a:solidFill>
                  <a:srgbClr val="000000"/>
                </a:solidFill>
                <a:effectLst/>
                <a:latin typeface="Aptos" panose="020B0004020202020204" pitchFamily="34" charset="0"/>
              </a:rPr>
              <a:t>: For those who have tried vaping, the nicotine content can lead to dependency, keeping them vaping. </a:t>
            </a:r>
            <a:endParaRPr lang="en-GB" b="0" i="0">
              <a:solidFill>
                <a:srgbClr val="000000"/>
              </a:solidFill>
              <a:effectLst/>
              <a:latin typeface="Segoe UI" panose="020B0502040204020203" pitchFamily="34" charset="0"/>
            </a:endParaRPr>
          </a:p>
          <a:p>
            <a:pPr algn="l" rtl="0" fontAlgn="base">
              <a:lnSpc>
                <a:spcPts val="1564"/>
              </a:lnSpc>
            </a:pPr>
            <a:r>
              <a:rPr lang="en-GB" sz="1800" b="0" i="0">
                <a:solidFill>
                  <a:srgbClr val="000000"/>
                </a:solidFill>
                <a:effectLst/>
                <a:latin typeface="Aptos" panose="020B0004020202020204" pitchFamily="34" charset="0"/>
              </a:rPr>
              <a:t>8.</a:t>
            </a:r>
            <a:r>
              <a:rPr lang="en-GB" sz="1800" b="1" i="0">
                <a:solidFill>
                  <a:srgbClr val="000000"/>
                </a:solidFill>
                <a:effectLst/>
                <a:latin typeface="Aptos" panose="020B0004020202020204" pitchFamily="34" charset="0"/>
              </a:rPr>
              <a:t>Easy Accessibility</a:t>
            </a:r>
            <a:r>
              <a:rPr lang="en-GB" sz="1800" b="0" i="0">
                <a:solidFill>
                  <a:srgbClr val="000000"/>
                </a:solidFill>
                <a:effectLst/>
                <a:latin typeface="Aptos" panose="020B0004020202020204" pitchFamily="34" charset="0"/>
              </a:rPr>
              <a:t>: Despite restrictions, vapes are often easy for young people to access. </a:t>
            </a:r>
            <a:endParaRPr lang="en-GB" b="0" i="0">
              <a:solidFill>
                <a:srgbClr val="000000"/>
              </a:solidFill>
              <a:effectLst/>
              <a:latin typeface="Segoe UI" panose="020B0502040204020203" pitchFamily="34" charset="0"/>
            </a:endParaRPr>
          </a:p>
          <a:p>
            <a:pPr marL="0" indent="0">
              <a:buFont typeface="Arial" panose="020B0604020202020204" pitchFamily="34" charset="0"/>
              <a:buNone/>
              <a:defRPr/>
            </a:pPr>
            <a:endParaRPr lang="en-GB"/>
          </a:p>
        </p:txBody>
      </p:sp>
      <p:sp>
        <p:nvSpPr>
          <p:cNvPr id="15364" name="Slide Number Placeholder 3">
            <a:extLst>
              <a:ext uri="{FF2B5EF4-FFF2-40B4-BE49-F238E27FC236}">
                <a16:creationId xmlns:a16="http://schemas.microsoft.com/office/drawing/2014/main" id="{7A726C07-A506-B9F1-C421-C73BA57359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C0BE08-EB6F-4CC0-BF9A-CDB3C26B4FB6}" type="slidenum">
              <a:rPr lang="en-GB" altLang="en-US">
                <a:latin typeface="Calibri" panose="020F0502020204030204" pitchFamily="34" charset="0"/>
              </a:rPr>
              <a:pPr/>
              <a:t>31</a:t>
            </a:fld>
            <a:endParaRPr lang="en-GB" altLang="en-US">
              <a:latin typeface="Calibri" panose="020F0502020204030204" pitchFamily="34" charset="0"/>
            </a:endParaRPr>
          </a:p>
        </p:txBody>
      </p:sp>
    </p:spTree>
    <p:extLst>
      <p:ext uri="{BB962C8B-B14F-4D97-AF65-F5344CB8AC3E}">
        <p14:creationId xmlns:p14="http://schemas.microsoft.com/office/powerpoint/2010/main" val="2016456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Conscience Alley</a:t>
            </a:r>
            <a:r>
              <a:rPr lang="en-GB" sz="1800" b="0" i="0">
                <a:solidFill>
                  <a:srgbClr val="000000"/>
                </a:solidFill>
                <a:effectLst/>
                <a:latin typeface="Aptos" panose="020B00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Divide the group into two and ask groups to face each. Name each group: Red/Green/Circles/Squares etc.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Outline the scenarios on the slide and give groups 5 minutes to prepare ‘for/against’ ‘give in/resist’ statements to read out as the volunteer walks down the alley.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Support a volunteer to walk down the alley with statements from each group being shared with the ‘for/against’ advice. For example, “Don’t do it, because you’re asking them to break the law”, or “it might make you ill” OR “It will be really fun and you’ll look a loser if you don’t join in,” or “Yeah, it’ll be much more fun if you do”.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Facilitate discussion around how to prepare for ‘hot contexts. If possible, ask the volunteer to explain how it felt to ‘be in two minds.’  </a:t>
            </a:r>
          </a:p>
          <a:p>
            <a:pPr algn="l" rtl="0" fontAlgn="base">
              <a:lnSpc>
                <a:spcPts val="1564"/>
              </a:lnSpc>
              <a:spcAft>
                <a:spcPts val="800"/>
              </a:spcAft>
              <a:buNone/>
            </a:pPr>
            <a:r>
              <a:rPr lang="en-GB" sz="1800" b="0" i="0">
                <a:solidFill>
                  <a:srgbClr val="000000"/>
                </a:solidFill>
                <a:effectLst/>
                <a:latin typeface="Aptos" panose="020B0004020202020204" pitchFamily="34" charset="0"/>
              </a:rPr>
              <a:t>The activity can be followed up with small groups acting out role play scenarios of different situations and sharing how they would resist in a proactive positive way.  </a:t>
            </a:r>
            <a:endParaRPr lang="en-GB" sz="20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If young people are resistant to taking part in role play element this activity can be run as a whole class or small group discussion.  As an individual task the scenario could form the basis for a piece of creative writing.   </a:t>
            </a:r>
            <a:endParaRPr lang="en-GB" sz="20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713DB98F-6C2B-4949-B3FD-B1FAAD83D033}" type="slidenum">
              <a:rPr lang="en-US" smtClean="0"/>
              <a:t>32</a:t>
            </a:fld>
            <a:endParaRPr lang="en-US"/>
          </a:p>
        </p:txBody>
      </p:sp>
    </p:spTree>
    <p:extLst>
      <p:ext uri="{BB962C8B-B14F-4D97-AF65-F5344CB8AC3E}">
        <p14:creationId xmlns:p14="http://schemas.microsoft.com/office/powerpoint/2010/main" val="1591016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E58A-13DB-28F0-18B5-6BDE489B2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7C8CF-783D-1026-B2F4-C00147B434F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1A884B7-8E79-1885-F4F4-0FF439F89441}"/>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Conscience Alley</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Divide the group into two and ask groups to face each. Name each group: Red/Green/Circles/Squares etc.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Outline the scenarios on the slide and give groups 5 minutes to prepare ‘for/against’ ‘give in/resist’ statements to read out as the volunteer walks down the alley.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Support a volunteer to walk down the alley with statements from each group being shared with the ‘for/against’ advice. For example, “Don’t do it, because you’re asking them to break the law”, or “it might make you ill” OR “It will be really fun and you’ll look a loser if you don’t join in,” or “Yeah, it’ll be much more fun if you do”.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Facilitate discussion around how to prepare for ‘hot contexts. If possible, ask the volunteer to explain how it felt to ‘be in two minds.’  </a:t>
            </a:r>
          </a:p>
          <a:p>
            <a:pPr algn="l" rtl="0" fontAlgn="base">
              <a:lnSpc>
                <a:spcPts val="1564"/>
              </a:lnSpc>
              <a:spcAft>
                <a:spcPts val="800"/>
              </a:spcAft>
              <a:buNone/>
            </a:pPr>
            <a:r>
              <a:rPr lang="en-GB" sz="1800" b="0" i="0">
                <a:solidFill>
                  <a:srgbClr val="000000"/>
                </a:solidFill>
                <a:effectLst/>
                <a:latin typeface="Aptos" panose="020B0004020202020204" pitchFamily="34" charset="0"/>
              </a:rPr>
              <a:t>The activity can be followed up with small groups acting out role play scenarios of different situations and sharing how they would resist in a proactive positive way.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If young people are resistant to taking part in role play element this activity can be run as a whole class or small group discussion.  As an individual task the scenario could form the basis for a piece of creative writing.   </a:t>
            </a:r>
            <a:endParaRPr lang="en-GB" sz="2800" b="0" i="0">
              <a:solidFill>
                <a:srgbClr val="000000"/>
              </a:solidFill>
              <a:effectLst/>
              <a:latin typeface="Segoe UI" panose="020B0502040204020203" pitchFamily="34" charset="0"/>
            </a:endParaRPr>
          </a:p>
          <a:p>
            <a:endParaRPr lang="en-US">
              <a:cs typeface="Arial" panose="020B0604020202020204" pitchFamily="34" charset="0"/>
            </a:endParaRPr>
          </a:p>
        </p:txBody>
      </p:sp>
      <p:sp>
        <p:nvSpPr>
          <p:cNvPr id="4" name="Slide Number Placeholder 3">
            <a:extLst>
              <a:ext uri="{FF2B5EF4-FFF2-40B4-BE49-F238E27FC236}">
                <a16:creationId xmlns:a16="http://schemas.microsoft.com/office/drawing/2014/main" id="{05F5F973-6BA2-84D6-06AA-283BD907E099}"/>
              </a:ext>
            </a:extLst>
          </p:cNvPr>
          <p:cNvSpPr>
            <a:spLocks noGrp="1"/>
          </p:cNvSpPr>
          <p:nvPr>
            <p:ph type="sldNum" sz="quarter" idx="5"/>
          </p:nvPr>
        </p:nvSpPr>
        <p:spPr/>
        <p:txBody>
          <a:bodyPr/>
          <a:lstStyle/>
          <a:p>
            <a:fld id="{4EE77BF9-CDD1-754D-A4CD-37869311AAB9}" type="slidenum">
              <a:rPr lang="en-US" smtClean="0"/>
              <a:t>33</a:t>
            </a:fld>
            <a:endParaRPr lang="en-US"/>
          </a:p>
        </p:txBody>
      </p:sp>
    </p:spTree>
    <p:extLst>
      <p:ext uri="{BB962C8B-B14F-4D97-AF65-F5344CB8AC3E}">
        <p14:creationId xmlns:p14="http://schemas.microsoft.com/office/powerpoint/2010/main" val="1491381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E0E7-C237-C26B-457B-70C79D054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A1A53-404B-77FD-0BBE-6133136F2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2D529-9CC4-1E46-23F1-95C41B853E21}"/>
              </a:ext>
            </a:extLst>
          </p:cNvPr>
          <p:cNvSpPr>
            <a:spLocks noGrp="1"/>
          </p:cNvSpPr>
          <p:nvPr>
            <p:ph type="body" idx="1"/>
          </p:nvPr>
        </p:nvSpPr>
        <p:spPr/>
        <p:txBody>
          <a:bodyPr/>
          <a:lstStyle/>
          <a:p>
            <a:pPr algn="l" rtl="0" fontAlgn="base">
              <a:lnSpc>
                <a:spcPts val="1564"/>
              </a:lnSpc>
              <a:buNone/>
            </a:pPr>
            <a:r>
              <a:rPr lang="en-GB" sz="1800" b="1" i="0">
                <a:solidFill>
                  <a:srgbClr val="000000"/>
                </a:solidFill>
                <a:effectLst/>
                <a:latin typeface="Aptos" panose="020B0004020202020204" pitchFamily="34" charset="0"/>
              </a:rPr>
              <a:t>Activity Slide: Making Choices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Teacher/Facilitator provides young people with ‘Making Choices’ blank template.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Discuss the question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What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and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thoughts might Zoe have?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Agree 3 possible choices Zoe could make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Play each choice forward in your mind. What are the consequences of each choice? </a:t>
            </a: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This activity supports young people to explore the feeling of being torn between options and use the technique of linking cause and effect to support decision making.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Exam stress is a common reason young people have shared for starting to vape.  The question can be altered to suit or young people can be encouraged to create relevant questions for the </a:t>
            </a:r>
            <a:r>
              <a:rPr lang="en-GB" sz="1800" b="1" i="0">
                <a:solidFill>
                  <a:srgbClr val="000000"/>
                </a:solidFill>
                <a:effectLst/>
                <a:latin typeface="Aptos" panose="020B0004020202020204" pitchFamily="34" charset="0"/>
              </a:rPr>
              <a:t>Making Choices </a:t>
            </a:r>
            <a:r>
              <a:rPr lang="en-GB" sz="1800" b="0" i="0">
                <a:solidFill>
                  <a:srgbClr val="000000"/>
                </a:solidFill>
                <a:effectLst/>
                <a:latin typeface="Aptos" panose="020B0004020202020204" pitchFamily="34" charset="0"/>
              </a:rPr>
              <a:t>template.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DA932B09-DE5A-71E7-399F-B3C050A36FEA}"/>
              </a:ext>
            </a:extLst>
          </p:cNvPr>
          <p:cNvSpPr>
            <a:spLocks noGrp="1"/>
          </p:cNvSpPr>
          <p:nvPr>
            <p:ph type="sldNum" sz="quarter" idx="5"/>
          </p:nvPr>
        </p:nvSpPr>
        <p:spPr/>
        <p:txBody>
          <a:bodyPr/>
          <a:lstStyle/>
          <a:p>
            <a:fld id="{713DB98F-6C2B-4949-B3FD-B1FAAD83D033}" type="slidenum">
              <a:rPr lang="en-US" smtClean="0"/>
              <a:t>34</a:t>
            </a:fld>
            <a:endParaRPr lang="en-US"/>
          </a:p>
        </p:txBody>
      </p:sp>
    </p:spTree>
    <p:extLst>
      <p:ext uri="{BB962C8B-B14F-4D97-AF65-F5344CB8AC3E}">
        <p14:creationId xmlns:p14="http://schemas.microsoft.com/office/powerpoint/2010/main" val="757486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buNone/>
            </a:pPr>
            <a:r>
              <a:rPr lang="en-GB" sz="1800" b="1" i="0">
                <a:solidFill>
                  <a:srgbClr val="000000"/>
                </a:solidFill>
                <a:effectLst/>
                <a:latin typeface="Aptos" panose="020B0004020202020204" pitchFamily="34" charset="0"/>
              </a:rPr>
              <a:t>Activity Slide: Making Choices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Teacher/Facilitator provides young people with ‘Making Choices’ blank template.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Discuss the question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What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and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thoughts might Zoe have?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Agree 3 possible choices Zoe could make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Play each choice forward in your mind. What are the consequences of each choice? </a:t>
            </a: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This activity supports young people to explore the feeling of being torn between options and use the technique of linking cause and effect to support decision making.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Exam stress is a common reason young people have shared for starting to vape.  The question can be altered to suit or young people can be encouraged to create relevant questions for the </a:t>
            </a:r>
            <a:r>
              <a:rPr lang="en-GB" sz="1800" b="1" i="0">
                <a:solidFill>
                  <a:srgbClr val="000000"/>
                </a:solidFill>
                <a:effectLst/>
                <a:latin typeface="Aptos" panose="020B0004020202020204" pitchFamily="34" charset="0"/>
              </a:rPr>
              <a:t>Making Choices </a:t>
            </a:r>
            <a:r>
              <a:rPr lang="en-GB" sz="1800" b="0" i="0">
                <a:solidFill>
                  <a:srgbClr val="000000"/>
                </a:solidFill>
                <a:effectLst/>
                <a:latin typeface="Aptos" panose="020B0004020202020204" pitchFamily="34" charset="0"/>
              </a:rPr>
              <a:t>template.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713DB98F-6C2B-4949-B3FD-B1FAAD83D033}" type="slidenum">
              <a:rPr lang="en-US" smtClean="0"/>
              <a:t>35</a:t>
            </a:fld>
            <a:endParaRPr lang="en-US"/>
          </a:p>
        </p:txBody>
      </p:sp>
    </p:spTree>
    <p:extLst>
      <p:ext uri="{BB962C8B-B14F-4D97-AF65-F5344CB8AC3E}">
        <p14:creationId xmlns:p14="http://schemas.microsoft.com/office/powerpoint/2010/main" val="500783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Effective ways to reduce anxiety &amp; improve sleep</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asks young people to create a list of positive diversionary activities that support staying calm and relaxed.  This could be collated using post it notes and flip chart paper, or managed as class or group discussion.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Ideas include:  sport, talking to friends and family, going for a run or getting out in nature, spending time with pets, lighting candles and having a bath, gaming or many other strategies.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You can choose to show this slide with some useful options that help after the class has discussed the options through the choice’s activity.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Phone and device routine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Blue light from our devices disrupts our sleep.  Advise young people to come off devices an hour before bed.  Leave outside the room with notifications turned off.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Breathing tools - In for 7, out for 11/ Box Breathing supports the nervous system.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Link for further explanation of box breathing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u="sng" strike="noStrike">
                <a:solidFill>
                  <a:srgbClr val="467886"/>
                </a:solidFill>
                <a:effectLst/>
                <a:latin typeface="Aptos" panose="020B0004020202020204" pitchFamily="34" charset="0"/>
                <a:hlinkClick r:id="rId3"/>
              </a:rPr>
              <a:t>https://www.bhf.org.uk/informationsupport/heart-matters-magazine/wellbeing/breathing-exercises#box</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Video link </a:t>
            </a:r>
            <a:r>
              <a:rPr lang="en-GB" sz="1800" b="0" i="0" u="sng" strike="noStrike">
                <a:solidFill>
                  <a:srgbClr val="467886"/>
                </a:solidFill>
                <a:effectLst/>
                <a:latin typeface="Aptos" panose="020B0004020202020204" pitchFamily="34" charset="0"/>
                <a:hlinkClick r:id="rId4"/>
              </a:rPr>
              <a:t>https://youtu.be/49MgCs6EfB0?list=PLHRK1gBgxSGOqOQXqLtOuaJMG0tNw52_Y</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713DB98F-6C2B-4949-B3FD-B1FAAD83D033}" type="slidenum">
              <a:rPr lang="en-US" smtClean="0"/>
              <a:t>36</a:t>
            </a:fld>
            <a:endParaRPr lang="en-US"/>
          </a:p>
        </p:txBody>
      </p:sp>
    </p:spTree>
    <p:extLst>
      <p:ext uri="{BB962C8B-B14F-4D97-AF65-F5344CB8AC3E}">
        <p14:creationId xmlns:p14="http://schemas.microsoft.com/office/powerpoint/2010/main" val="1817967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FECF3-1B41-6230-850F-C22706BE4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153FA-E48B-50B4-2554-951D1502D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F5660-03E3-AAAA-BC0E-7AC8E7B410A9}"/>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How vaping harms the environment</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with young people. </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Plastic Waste</a:t>
            </a:r>
            <a:r>
              <a:rPr lang="en-GB" sz="1800" b="0" i="0">
                <a:solidFill>
                  <a:srgbClr val="000000"/>
                </a:solidFill>
                <a:effectLst/>
                <a:latin typeface="Aptos" panose="020B0004020202020204" pitchFamily="34" charset="0"/>
              </a:rPr>
              <a:t>: Many vape pens and e-cigarettes are made from plastic, which is not biodegradable. When discarded improperly, these devices contribute to plastic pollution, which can harm wildlife and pollute the oceans. The small parts, like mouthpieces and cartridges, are especially problematic as they are often too small to be properly recycled.</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Battery Pollution</a:t>
            </a:r>
            <a:r>
              <a:rPr lang="en-GB" sz="1800" b="0" i="0">
                <a:solidFill>
                  <a:srgbClr val="000000"/>
                </a:solidFill>
                <a:effectLst/>
                <a:latin typeface="Aptos" panose="020B0004020202020204" pitchFamily="34" charset="0"/>
              </a:rPr>
              <a:t>:</a:t>
            </a:r>
            <a:r>
              <a:rPr lang="en-GB" sz="1800" b="0" i="0">
                <a:solidFill>
                  <a:srgbClr val="000000"/>
                </a:solidFill>
                <a:effectLst/>
                <a:latin typeface="Arial" panose="020B06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Many disposable vapes contain batteries, which contribute to electronic waste (e-waste). Improper disposal of these devices can lead to hazardous materials, such as lithium and other heavy metals, leaching into the soil and water, contaminating ecosystems</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Nicotine Leaks</a:t>
            </a:r>
            <a:r>
              <a:rPr lang="en-GB" sz="1800" b="0" i="0">
                <a:solidFill>
                  <a:srgbClr val="000000"/>
                </a:solidFill>
                <a:effectLst/>
                <a:latin typeface="Aptos" panose="020B0004020202020204" pitchFamily="34" charset="0"/>
              </a:rPr>
              <a:t>: E-liquid used in vapes contains nicotine, a toxic substance. When disposed of improperly, such as in landfills or through leaks in packaging, nicotine can seep into the soil and water, causing potential harm to plants, animals, and aquatic life.</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Littering</a:t>
            </a:r>
            <a:r>
              <a:rPr lang="en-GB" sz="1800" b="0" i="0">
                <a:solidFill>
                  <a:srgbClr val="000000"/>
                </a:solidFill>
                <a:effectLst/>
                <a:latin typeface="Aptos" panose="020B0004020202020204" pitchFamily="34" charset="0"/>
              </a:rPr>
              <a:t>:</a:t>
            </a:r>
            <a:r>
              <a:rPr lang="en-GB" sz="1800" b="0" i="0">
                <a:solidFill>
                  <a:srgbClr val="000000"/>
                </a:solidFill>
                <a:effectLst/>
                <a:latin typeface="Arial" panose="020B06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Disposable vapes, pods, and packaging are often littered, making parks, streets, and beaches dirty.</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Harm to Wildlife</a:t>
            </a:r>
            <a:r>
              <a:rPr lang="en-GB" sz="1800" b="0" i="0">
                <a:solidFill>
                  <a:srgbClr val="000000"/>
                </a:solidFill>
                <a:effectLst/>
                <a:latin typeface="Aptos" panose="020B0004020202020204" pitchFamily="34" charset="0"/>
              </a:rPr>
              <a:t>:</a:t>
            </a:r>
            <a:r>
              <a:rPr lang="en-GB" sz="1800" b="0" i="0">
                <a:solidFill>
                  <a:srgbClr val="000000"/>
                </a:solidFill>
                <a:effectLst/>
                <a:latin typeface="Arial" panose="020B06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Animals might eat vape pods or batteries by mistake, which can make them very sick or even kill them.</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Non-Recyclable Materials</a:t>
            </a:r>
            <a:r>
              <a:rPr lang="en-GB" sz="1800" b="0" i="0">
                <a:solidFill>
                  <a:srgbClr val="000000"/>
                </a:solidFill>
                <a:effectLst/>
                <a:latin typeface="Aptos" panose="020B0004020202020204" pitchFamily="34" charset="0"/>
              </a:rPr>
              <a:t>:</a:t>
            </a:r>
            <a:r>
              <a:rPr lang="en-GB" sz="1800" b="0" i="0">
                <a:solidFill>
                  <a:srgbClr val="000000"/>
                </a:solidFill>
                <a:effectLst/>
                <a:latin typeface="Arial" panose="020B06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Many vape parts can’t be recycled, so they end up in landfills and pollute the environment.</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Production Impact</a:t>
            </a:r>
            <a:r>
              <a:rPr lang="en-GB" sz="1800" b="0" i="0">
                <a:solidFill>
                  <a:srgbClr val="000000"/>
                </a:solidFill>
                <a:effectLst/>
                <a:latin typeface="Aptos" panose="020B0004020202020204" pitchFamily="34" charset="0"/>
              </a:rPr>
              <a:t>: The production of vape products requires resources, including plastics, metals, and chemicals. Mining and manufacturing processes contribute to pollution, greenhouse gas emissions, and resource depletion, negatively impacting the environment.</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Carbon Footprint</a:t>
            </a:r>
            <a:r>
              <a:rPr lang="en-GB" sz="1800" b="0" i="0">
                <a:solidFill>
                  <a:srgbClr val="000000"/>
                </a:solidFill>
                <a:effectLst/>
                <a:latin typeface="Aptos" panose="020B0004020202020204" pitchFamily="34" charset="0"/>
              </a:rPr>
              <a:t>: The production, shipping, and disposal of vape products have a carbon footprint. The use of disposable vapes or frequent replacements of pods increases this impact, contributing to global warming.</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Air Pollution</a:t>
            </a:r>
            <a:r>
              <a:rPr lang="en-GB" sz="1800" b="0" i="0">
                <a:solidFill>
                  <a:srgbClr val="000000"/>
                </a:solidFill>
                <a:effectLst/>
                <a:latin typeface="Aptos" panose="020B0004020202020204" pitchFamily="34" charset="0"/>
              </a:rPr>
              <a:t>: While vaping produces less air pollution than traditional cigarette smoking, the vapor emitted can still contribute to air quality degradation in some areas, especially when large numbers of people vape in crowded spaces.</a:t>
            </a:r>
            <a:r>
              <a:rPr lang="en-GB" sz="1800" b="0" i="0">
                <a:solidFill>
                  <a:srgbClr val="000000"/>
                </a:solidFill>
                <a:effectLst/>
                <a:latin typeface="Arial" panose="020B0604020202020204" pitchFamily="34" charset="0"/>
              </a:rPr>
              <a:t>​ </a:t>
            </a:r>
            <a:endParaRPr lang="en-GB" sz="2000" b="0" i="0">
              <a:solidFill>
                <a:srgbClr val="000000"/>
              </a:solidFill>
              <a:effectLst/>
              <a:latin typeface="Segoe UI" panose="020B0502040204020203" pitchFamily="34" charset="0"/>
            </a:endParaRPr>
          </a:p>
          <a:p>
            <a:pPr algn="l" rtl="0" fontAlgn="base">
              <a:lnSpc>
                <a:spcPts val="1564"/>
              </a:lnSpc>
              <a:spcAft>
                <a:spcPts val="800"/>
              </a:spcAft>
              <a:buNone/>
            </a:pPr>
            <a:endParaRPr lang="en-GB"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a:solidFill>
                  <a:srgbClr val="000000"/>
                </a:solidFill>
                <a:effectLst/>
                <a:latin typeface="Arial" panose="020B0604020202020204" pitchFamily="34" charset="0"/>
                <a:cs typeface="Arial" panose="020B0604020202020204" pitchFamily="34" charset="0"/>
              </a:rPr>
              <a:t>Source https://www.circularonline.co.uk/news/8-2-million-vapes-thrown-away-or-recycled-incorrectly-every-week/?utm_source=chatgpt.com</a:t>
            </a:r>
          </a:p>
          <a:p>
            <a:pPr algn="l"/>
            <a:r>
              <a:rPr lang="en-GB" sz="1400" b="1" i="0" u="none" strike="noStrike">
                <a:solidFill>
                  <a:srgbClr val="000000"/>
                </a:solidFill>
                <a:effectLst/>
                <a:latin typeface="Arial" panose="020B0604020202020204" pitchFamily="34" charset="0"/>
                <a:cs typeface="Arial" panose="020B0604020202020204" pitchFamily="34" charset="0"/>
              </a:rPr>
              <a:t>References for all Scottish statistics</a:t>
            </a:r>
          </a:p>
          <a:p>
            <a:pPr algn="l"/>
            <a:r>
              <a:rPr lang="en-GB" sz="1400" b="0" i="0" u="none" strike="noStrike">
                <a:solidFill>
                  <a:srgbClr val="000000"/>
                </a:solidFill>
                <a:effectLst/>
                <a:latin typeface="Arial" panose="020B0604020202020204" pitchFamily="34" charset="0"/>
                <a:cs typeface="Arial" panose="020B0604020202020204" pitchFamily="34" charset="0"/>
              </a:rPr>
              <a:t>Scottish Schools Adolescent Lifestyle and Substance (SALSUS)</a:t>
            </a:r>
          </a:p>
          <a:p>
            <a:pPr algn="l"/>
            <a:r>
              <a:rPr lang="en-GB" sz="1400" b="0" i="0" u="none" strike="noStrike">
                <a:solidFill>
                  <a:srgbClr val="000000"/>
                </a:solidFill>
                <a:effectLst/>
                <a:latin typeface="Arial" panose="020B0604020202020204" pitchFamily="34" charset="0"/>
                <a:cs typeface="Arial" panose="020B0604020202020204" pitchFamily="34" charset="0"/>
                <a:hlinkClick r:id="rId3"/>
              </a:rPr>
              <a:t>https://www.gov.scot/collections/scottish-schools-adolescent-lifestyle-and-substance-use-survey-salsus/</a:t>
            </a:r>
            <a:endParaRPr lang="en-GB" sz="1400" b="0" i="0" u="none" strike="noStrike">
              <a:solidFill>
                <a:srgbClr val="000000"/>
              </a:solidFill>
              <a:effectLst/>
              <a:latin typeface="Arial" panose="020B0604020202020204" pitchFamily="34" charset="0"/>
              <a:cs typeface="Arial" panose="020B0604020202020204" pitchFamily="34" charset="0"/>
            </a:endParaRPr>
          </a:p>
          <a:p>
            <a:pPr algn="l"/>
            <a:r>
              <a:rPr lang="en-GB" sz="1400" b="0" i="0" u="none" strike="noStrike">
                <a:solidFill>
                  <a:srgbClr val="000000"/>
                </a:solidFill>
                <a:effectLst/>
                <a:latin typeface="Arial" panose="020B0604020202020204" pitchFamily="34" charset="0"/>
                <a:cs typeface="Arial" panose="020B0604020202020204" pitchFamily="34" charset="0"/>
              </a:rPr>
              <a:t>Scottish Government Health and Wellbeing Census</a:t>
            </a:r>
          </a:p>
          <a:p>
            <a:pPr algn="l"/>
            <a:r>
              <a:rPr lang="en-GB" sz="1400" b="0" i="0" u="none" strike="noStrike">
                <a:solidFill>
                  <a:srgbClr val="000000"/>
                </a:solidFill>
                <a:effectLst/>
                <a:latin typeface="Arial" panose="020B0604020202020204" pitchFamily="34" charset="0"/>
                <a:cs typeface="Arial" panose="020B0604020202020204" pitchFamily="34" charset="0"/>
                <a:hlinkClick r:id="rId4"/>
              </a:rPr>
              <a:t>https://www.gov.scot/publications/health-and-wellbeing-census-scotland-2021-22/pages/substance-use/</a:t>
            </a:r>
            <a:endParaRPr lang="en-GB" sz="1400" b="0" i="0" u="none" strike="noStrike">
              <a:solidFill>
                <a:srgbClr val="000000"/>
              </a:solidFill>
              <a:effectLst/>
              <a:latin typeface="Arial" panose="020B0604020202020204" pitchFamily="34" charset="0"/>
              <a:cs typeface="Arial" panose="020B0604020202020204" pitchFamily="34" charset="0"/>
            </a:endParaRPr>
          </a:p>
          <a:p>
            <a:pPr algn="l"/>
            <a:r>
              <a:rPr lang="en-GB" sz="1400" b="0" i="0" u="none" strike="noStrike">
                <a:solidFill>
                  <a:srgbClr val="000000"/>
                </a:solidFill>
                <a:effectLst/>
                <a:latin typeface="Arial" panose="020B0604020202020204" pitchFamily="34" charset="0"/>
                <a:cs typeface="Arial" panose="020B0604020202020204" pitchFamily="34" charset="0"/>
              </a:rPr>
              <a:t>ASH Scotland</a:t>
            </a:r>
          </a:p>
          <a:p>
            <a:pPr algn="l"/>
            <a:r>
              <a:rPr lang="en-GB" sz="1400" b="0" i="0" u="none" strike="noStrike">
                <a:solidFill>
                  <a:srgbClr val="000000"/>
                </a:solidFill>
                <a:effectLst/>
                <a:latin typeface="Arial" panose="020B0604020202020204" pitchFamily="34" charset="0"/>
                <a:cs typeface="Arial" panose="020B0604020202020204" pitchFamily="34" charset="0"/>
                <a:hlinkClick r:id="rId5"/>
              </a:rPr>
              <a:t>https://ashscotland.org.uk/wp-content/uploads/2024/06/Smoking-and-vaping-statistics-factsheet_June_2024.pdf</a:t>
            </a:r>
            <a:r>
              <a:rPr lang="en-GB" sz="1400" b="0" i="0" u="none" strike="noStrike">
                <a:solidFill>
                  <a:srgbClr val="000000"/>
                </a:solidFill>
                <a:effectLst/>
                <a:latin typeface="Arial" panose="020B0604020202020204" pitchFamily="34" charset="0"/>
                <a:cs typeface="Arial" panose="020B0604020202020204" pitchFamily="34" charset="0"/>
              </a:rPr>
              <a:t> </a:t>
            </a:r>
          </a:p>
          <a:p>
            <a:br>
              <a:rPr lang="en-GB"/>
            </a:b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8C88C1B-9EA1-BAB6-C4D1-5C7D147812C0}"/>
              </a:ext>
            </a:extLst>
          </p:cNvPr>
          <p:cNvSpPr>
            <a:spLocks noGrp="1"/>
          </p:cNvSpPr>
          <p:nvPr>
            <p:ph type="sldNum" sz="quarter" idx="10"/>
          </p:nvPr>
        </p:nvSpPr>
        <p:spPr/>
        <p:txBody>
          <a:bodyPr/>
          <a:lstStyle/>
          <a:p>
            <a:fld id="{C08248B4-05AC-4B1A-992B-69771E8850E2}" type="slidenum">
              <a:rPr lang="en-GB" smtClean="0"/>
              <a:t>37</a:t>
            </a:fld>
            <a:endParaRPr lang="en-GB"/>
          </a:p>
        </p:txBody>
      </p:sp>
    </p:spTree>
    <p:extLst>
      <p:ext uri="{BB962C8B-B14F-4D97-AF65-F5344CB8AC3E}">
        <p14:creationId xmlns:p14="http://schemas.microsoft.com/office/powerpoint/2010/main" val="102740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CC52E-36E1-76D7-1FEA-35FE46F3C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FCEF4-66B0-67B1-FE17-27827B773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FE28D-9B73-3B15-BDE1-240A6354B7F1}"/>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Vaping &amp; the environment</a:t>
            </a: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supports class to complete activity: </a:t>
            </a:r>
            <a:endParaRPr lang="en-GB" sz="32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In small groups select one ‘aspect’ of the impact on the environment.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Research further information about this.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Consider ways to reduce this impact.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Groups can present to class and discuss/debate which ‘aspect’ is most harmful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Identify and share solutions found to reduce impact on environment </a:t>
            </a:r>
          </a:p>
          <a:p>
            <a:pPr algn="l" rtl="0" fontAlgn="base">
              <a:lnSpc>
                <a:spcPts val="1564"/>
              </a:lnSpc>
              <a:spcAft>
                <a:spcPts val="800"/>
              </a:spcAft>
              <a:buNone/>
            </a:pPr>
            <a:r>
              <a:rPr lang="en-GB" sz="1800" b="1" i="0">
                <a:solidFill>
                  <a:srgbClr val="000000"/>
                </a:solidFill>
                <a:effectLst/>
                <a:latin typeface="Aptos" panose="020B0004020202020204" pitchFamily="34" charset="0"/>
              </a:rPr>
              <a:t>Plastic Waste</a:t>
            </a:r>
            <a:r>
              <a:rPr lang="en-GB" sz="1800" b="0" i="0">
                <a:solidFill>
                  <a:srgbClr val="000000"/>
                </a:solidFill>
                <a:effectLst/>
                <a:latin typeface="Aptos" panose="020B0004020202020204" pitchFamily="34" charset="0"/>
              </a:rPr>
              <a:t>: Many vape pens and e-cigarettes are made from plastic, which is not biodegradable. When discarded improperly, these devices contribute to plastic pollution, which can harm wildlife and pollute the oceans. The small parts, like mouthpieces and cartridges, are especially problematic as they are often too small to be properly recycled.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Battery Pollution</a:t>
            </a:r>
            <a:r>
              <a:rPr lang="en-GB" sz="1800" b="0" i="0">
                <a:solidFill>
                  <a:srgbClr val="000000"/>
                </a:solidFill>
                <a:effectLst/>
                <a:latin typeface="Aptos" panose="020B00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Many disposable vapes contain batteries, which contribute to electronic waste (e-waste). Improper disposal of these devices can lead to hazardous materials, such as lithium and other heavy metals, leaching into the soil and water, contaminating ecosystems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Nicotine Leaks</a:t>
            </a:r>
            <a:r>
              <a:rPr lang="en-GB" sz="1800" b="0" i="0">
                <a:solidFill>
                  <a:srgbClr val="000000"/>
                </a:solidFill>
                <a:effectLst/>
                <a:latin typeface="Aptos" panose="020B0004020202020204" pitchFamily="34" charset="0"/>
              </a:rPr>
              <a:t>: E-liquid used in vapes contains nicotine, a toxic substance. When disposed of improperly, such as in landfills or through leaks in packaging, nicotine can seep into the soil and water, causing potential harm to plants, animals, and aquatic life.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Littering</a:t>
            </a:r>
            <a:r>
              <a:rPr lang="en-GB" sz="1800" b="0" i="0">
                <a:solidFill>
                  <a:srgbClr val="000000"/>
                </a:solidFill>
                <a:effectLst/>
                <a:latin typeface="Aptos" panose="020B00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Disposable vapes, pods, and packaging are often littered, making parks, streets, and beaches dirty.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Harm to Wildlife</a:t>
            </a:r>
            <a:r>
              <a:rPr lang="en-GB" sz="1800" b="0" i="0">
                <a:solidFill>
                  <a:srgbClr val="000000"/>
                </a:solidFill>
                <a:effectLst/>
                <a:latin typeface="Aptos" panose="020B00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Animals might eat vape pods or batteries by mistake, which can make them very sick or even kill them.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Non-Recyclable Materials</a:t>
            </a:r>
            <a:r>
              <a:rPr lang="en-GB" sz="1800" b="0" i="0">
                <a:solidFill>
                  <a:srgbClr val="000000"/>
                </a:solidFill>
                <a:effectLst/>
                <a:latin typeface="Aptos" panose="020B00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Many vape parts can’t be recycled, so they end up in landfills and pollute the environment.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Production Impact</a:t>
            </a:r>
            <a:r>
              <a:rPr lang="en-GB" sz="1800" b="0" i="0">
                <a:solidFill>
                  <a:srgbClr val="000000"/>
                </a:solidFill>
                <a:effectLst/>
                <a:latin typeface="Aptos" panose="020B0004020202020204" pitchFamily="34" charset="0"/>
              </a:rPr>
              <a:t>: The production of vape products requires resources, including plastics, metals, and chemicals. Mining and manufacturing processes contribute to pollution, greenhouse gas emissions, and resource depletion, negatively impacting the environment. </a:t>
            </a:r>
            <a:endParaRPr lang="en-GB" sz="32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Carbon Footprint</a:t>
            </a:r>
            <a:r>
              <a:rPr lang="en-GB" sz="1800" b="0" i="0">
                <a:solidFill>
                  <a:srgbClr val="000000"/>
                </a:solidFill>
                <a:effectLst/>
                <a:latin typeface="Aptos" panose="020B0004020202020204" pitchFamily="34" charset="0"/>
              </a:rPr>
              <a:t>: The production, shipping, and disposal of vape products have a carbon footprint. The use of disposable vapes or frequent replacements of pods increases this impact, contributing to global warming. </a:t>
            </a:r>
            <a:endParaRPr lang="en-GB" sz="3200" b="0" i="0">
              <a:solidFill>
                <a:srgbClr val="000000"/>
              </a:solidFill>
              <a:effectLst/>
              <a:latin typeface="Segoe UI" panose="020B0502040204020203" pitchFamily="34" charset="0"/>
            </a:endParaRPr>
          </a:p>
          <a:p>
            <a:pPr algn="l" rtl="0" fontAlgn="base">
              <a:lnSpc>
                <a:spcPts val="1564"/>
              </a:lnSpc>
              <a:spcAft>
                <a:spcPts val="800"/>
              </a:spcAft>
            </a:pPr>
            <a:r>
              <a:rPr lang="en-GB" sz="1800" b="1" i="0">
                <a:solidFill>
                  <a:srgbClr val="000000"/>
                </a:solidFill>
                <a:effectLst/>
                <a:latin typeface="Aptos" panose="020B0004020202020204" pitchFamily="34" charset="0"/>
              </a:rPr>
              <a:t>Air Pollution</a:t>
            </a:r>
            <a:r>
              <a:rPr lang="en-GB" sz="1800" b="0" i="0">
                <a:solidFill>
                  <a:srgbClr val="000000"/>
                </a:solidFill>
                <a:effectLst/>
                <a:latin typeface="Aptos" panose="020B0004020202020204" pitchFamily="34" charset="0"/>
              </a:rPr>
              <a:t>: While vaping produces less air pollution than traditional cigarette smoking, the vapor emitted can still contribute to air quality degradation in some areas, especially when large numbers of people vape in crowded spaces. </a:t>
            </a:r>
            <a:endParaRPr lang="en-GB" sz="32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D3B0E0E6-D632-D5A4-7908-2EF159B94A9C}"/>
              </a:ext>
            </a:extLst>
          </p:cNvPr>
          <p:cNvSpPr>
            <a:spLocks noGrp="1"/>
          </p:cNvSpPr>
          <p:nvPr>
            <p:ph type="sldNum" sz="quarter" idx="5"/>
          </p:nvPr>
        </p:nvSpPr>
        <p:spPr/>
        <p:txBody>
          <a:bodyPr/>
          <a:lstStyle/>
          <a:p>
            <a:fld id="{713DB98F-6C2B-4949-B3FD-B1FAAD83D033}" type="slidenum">
              <a:rPr lang="en-US" smtClean="0"/>
              <a:t>38</a:t>
            </a:fld>
            <a:endParaRPr lang="en-US"/>
          </a:p>
        </p:txBody>
      </p:sp>
    </p:spTree>
    <p:extLst>
      <p:ext uri="{BB962C8B-B14F-4D97-AF65-F5344CB8AC3E}">
        <p14:creationId xmlns:p14="http://schemas.microsoft.com/office/powerpoint/2010/main" val="427636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EB1B6-1411-4AE5-387A-7FA50F26C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B0EDF-9CF8-ED83-255A-10D733570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5FE4-E44B-B324-46DB-66A983EAA6AD}"/>
              </a:ext>
            </a:extLst>
          </p:cNvPr>
          <p:cNvSpPr>
            <a:spLocks noGrp="1"/>
          </p:cNvSpPr>
          <p:nvPr>
            <p:ph type="body" idx="1"/>
          </p:nvPr>
        </p:nvSpPr>
        <p:spPr/>
        <p:txBody>
          <a:bodyPr/>
          <a:lstStyle/>
          <a:p>
            <a:r>
              <a:rPr lang="en-US"/>
              <a:t>Video Short</a:t>
            </a:r>
          </a:p>
        </p:txBody>
      </p:sp>
      <p:sp>
        <p:nvSpPr>
          <p:cNvPr id="4" name="Slide Number Placeholder 3">
            <a:extLst>
              <a:ext uri="{FF2B5EF4-FFF2-40B4-BE49-F238E27FC236}">
                <a16:creationId xmlns:a16="http://schemas.microsoft.com/office/drawing/2014/main" id="{B72A5EF6-D057-58AF-DBBC-BE92C4502A01}"/>
              </a:ext>
            </a:extLst>
          </p:cNvPr>
          <p:cNvSpPr>
            <a:spLocks noGrp="1"/>
          </p:cNvSpPr>
          <p:nvPr>
            <p:ph type="sldNum" sz="quarter" idx="5"/>
          </p:nvPr>
        </p:nvSpPr>
        <p:spPr/>
        <p:txBody>
          <a:bodyPr/>
          <a:lstStyle/>
          <a:p>
            <a:fld id="{713DB98F-6C2B-4949-B3FD-B1FAAD83D033}" type="slidenum">
              <a:rPr lang="en-US" smtClean="0"/>
              <a:t>39</a:t>
            </a:fld>
            <a:endParaRPr lang="en-US"/>
          </a:p>
        </p:txBody>
      </p:sp>
    </p:spTree>
    <p:extLst>
      <p:ext uri="{BB962C8B-B14F-4D97-AF65-F5344CB8AC3E}">
        <p14:creationId xmlns:p14="http://schemas.microsoft.com/office/powerpoint/2010/main" val="166732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B396-971B-FF7D-BBCE-316EC92E0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A8291-46F9-60AC-01FF-07F38FB75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62642-6DA1-C864-1E44-871329716192}"/>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can ask young people to rate their knowledge and understanding around vaping and the topics to be covered in the lesson out of 10, providing a baseline.  This can be repeated at the end of input as a measure of progress.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How confident are you in what you already know about Vaping? The new laws on vaping?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84D7D0-0AAC-8CD8-8AA0-6FDE99396D61}"/>
              </a:ext>
            </a:extLst>
          </p:cNvPr>
          <p:cNvSpPr>
            <a:spLocks noGrp="1"/>
          </p:cNvSpPr>
          <p:nvPr>
            <p:ph type="sldNum" sz="quarter" idx="10"/>
          </p:nvPr>
        </p:nvSpPr>
        <p:spPr/>
        <p:txBody>
          <a:bodyPr/>
          <a:lstStyle/>
          <a:p>
            <a:fld id="{C08248B4-05AC-4B1A-992B-69771E8850E2}" type="slidenum">
              <a:rPr lang="en-GB" smtClean="0"/>
              <a:t>4</a:t>
            </a:fld>
            <a:endParaRPr lang="en-GB"/>
          </a:p>
        </p:txBody>
      </p:sp>
    </p:spTree>
    <p:extLst>
      <p:ext uri="{BB962C8B-B14F-4D97-AF65-F5344CB8AC3E}">
        <p14:creationId xmlns:p14="http://schemas.microsoft.com/office/powerpoint/2010/main" val="415331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buNone/>
            </a:pPr>
            <a:r>
              <a:rPr lang="en-GB" sz="1800" b="1" i="0">
                <a:solidFill>
                  <a:srgbClr val="000000"/>
                </a:solidFill>
                <a:effectLst/>
                <a:latin typeface="Aptos" panose="020B0004020202020204" pitchFamily="34" charset="0"/>
              </a:rPr>
              <a:t>Information Slide: Unregulated/fake vapes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Teacher/Facilitator shares information with young people.   </a:t>
            </a:r>
            <a:endParaRPr lang="en-GB" b="0" i="0">
              <a:solidFill>
                <a:srgbClr val="000000"/>
              </a:solidFill>
              <a:effectLst/>
              <a:latin typeface="Segoe UI" panose="020B0502040204020203" pitchFamily="34" charset="0"/>
            </a:endParaRPr>
          </a:p>
          <a:p>
            <a:pPr algn="l" rtl="0" fontAlgn="base">
              <a:lnSpc>
                <a:spcPts val="1564"/>
              </a:lnSpc>
            </a:pPr>
            <a:r>
              <a:rPr lang="en-GB" sz="1800" b="0" i="0">
                <a:solidFill>
                  <a:srgbClr val="000000"/>
                </a:solidFill>
                <a:effectLst/>
                <a:latin typeface="Aptos" panose="020B0004020202020204" pitchFamily="34" charset="0"/>
              </a:rPr>
              <a:t>Sources: Trading Standards Glasgow and UK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B2C0334D-C465-492B-A023-B7443076CB8E}" type="slidenum">
              <a:rPr lang="en-GB" smtClean="0"/>
              <a:t>40</a:t>
            </a:fld>
            <a:endParaRPr lang="en-GB"/>
          </a:p>
        </p:txBody>
      </p:sp>
    </p:spTree>
    <p:extLst>
      <p:ext uri="{BB962C8B-B14F-4D97-AF65-F5344CB8AC3E}">
        <p14:creationId xmlns:p14="http://schemas.microsoft.com/office/powerpoint/2010/main" val="3260716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EB1B6-1411-4AE5-387A-7FA50F26C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B0EDF-9CF8-ED83-255A-10D733570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5FE4-E44B-B324-46DB-66A983EAA6AD}"/>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Have you seen vapes on social media?</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with young people and holds discussion around vapes and their prevalence/promotion on social media.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B72A5EF6-D057-58AF-DBBC-BE92C4502A01}"/>
              </a:ext>
            </a:extLst>
          </p:cNvPr>
          <p:cNvSpPr>
            <a:spLocks noGrp="1"/>
          </p:cNvSpPr>
          <p:nvPr>
            <p:ph type="sldNum" sz="quarter" idx="5"/>
          </p:nvPr>
        </p:nvSpPr>
        <p:spPr/>
        <p:txBody>
          <a:bodyPr/>
          <a:lstStyle/>
          <a:p>
            <a:fld id="{713DB98F-6C2B-4949-B3FD-B1FAAD83D033}" type="slidenum">
              <a:rPr lang="en-US" smtClean="0"/>
              <a:t>41</a:t>
            </a:fld>
            <a:endParaRPr lang="en-US"/>
          </a:p>
        </p:txBody>
      </p:sp>
    </p:spTree>
    <p:extLst>
      <p:ext uri="{BB962C8B-B14F-4D97-AF65-F5344CB8AC3E}">
        <p14:creationId xmlns:p14="http://schemas.microsoft.com/office/powerpoint/2010/main" val="3435255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5B66-70FD-51C8-7220-729C10CAE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1882-DD1F-8941-A2AC-8086DB4A77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C9846-442F-002A-611D-CFCAECB77369}"/>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Vapes &amp; Social Media</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poses questions for class discussion: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What are manufacturers of vapes doing to promote them?</a:t>
            </a:r>
            <a:r>
              <a:rPr lang="en-GB" sz="1800" b="1" i="0">
                <a:solidFill>
                  <a:srgbClr val="000000"/>
                </a:solidFill>
                <a:effectLst/>
                <a:latin typeface="Segoe UI" panose="020B0502040204020203" pitchFamily="34" charset="0"/>
              </a:rPr>
              <a:t> </a:t>
            </a:r>
            <a:r>
              <a:rPr lang="en-GB" sz="1800" b="0" i="0">
                <a:solidFill>
                  <a:srgbClr val="000000"/>
                </a:solidFill>
                <a:effectLst/>
                <a:latin typeface="Aptos" panose="020B0004020202020204" pitchFamily="34" charset="0"/>
              </a:rPr>
              <a:t>Do you think influencers are making money from promotion?</a:t>
            </a:r>
            <a:r>
              <a:rPr lang="en-GB" sz="1800" b="1" i="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If you were First Minister, what would you do to stop marketing of vapes to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extended to become a full research project for young people who are engaged.  This stretches them towards Level 4 </a:t>
            </a:r>
            <a:r>
              <a:rPr lang="en-GB" sz="1800" b="0" i="0" err="1">
                <a:solidFill>
                  <a:srgbClr val="000000"/>
                </a:solidFill>
                <a:effectLst/>
                <a:latin typeface="Aptos" panose="020B0004020202020204" pitchFamily="34" charset="0"/>
              </a:rPr>
              <a:t>CfE</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4D03B736-1DE7-82A4-D645-EC80019589E6}"/>
              </a:ext>
            </a:extLst>
          </p:cNvPr>
          <p:cNvSpPr>
            <a:spLocks noGrp="1"/>
          </p:cNvSpPr>
          <p:nvPr>
            <p:ph type="sldNum" sz="quarter" idx="5"/>
          </p:nvPr>
        </p:nvSpPr>
        <p:spPr/>
        <p:txBody>
          <a:bodyPr/>
          <a:lstStyle/>
          <a:p>
            <a:fld id="{713DB98F-6C2B-4949-B3FD-B1FAAD83D033}" type="slidenum">
              <a:rPr lang="en-US" smtClean="0"/>
              <a:t>42</a:t>
            </a:fld>
            <a:endParaRPr lang="en-US"/>
          </a:p>
        </p:txBody>
      </p:sp>
    </p:spTree>
    <p:extLst>
      <p:ext uri="{BB962C8B-B14F-4D97-AF65-F5344CB8AC3E}">
        <p14:creationId xmlns:p14="http://schemas.microsoft.com/office/powerpoint/2010/main" val="1492290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38AD-5F31-A250-9C9D-033FA815C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6920E-5B28-03F7-CE58-674A39349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EEC1A-2B0A-B894-45DC-2712421FB042}"/>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Vapes &amp; Social Media</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poses questions for class discussion: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What are manufacturers of vapes doing to promote them?</a:t>
            </a:r>
            <a:r>
              <a:rPr lang="en-GB" sz="1800" b="1" i="0">
                <a:solidFill>
                  <a:srgbClr val="000000"/>
                </a:solidFill>
                <a:effectLst/>
                <a:latin typeface="Segoe UI" panose="020B0502040204020203" pitchFamily="34" charset="0"/>
              </a:rPr>
              <a:t> </a:t>
            </a:r>
            <a:r>
              <a:rPr lang="en-GB" sz="1800" b="0" i="0">
                <a:solidFill>
                  <a:srgbClr val="000000"/>
                </a:solidFill>
                <a:effectLst/>
                <a:latin typeface="Aptos" panose="020B0004020202020204" pitchFamily="34" charset="0"/>
              </a:rPr>
              <a:t>Do you think influencers are making money from promotion?</a:t>
            </a:r>
            <a:r>
              <a:rPr lang="en-GB" sz="1800" b="1" i="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If you were First Minister, what would you do to stop marketing of vapes to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extended to become a full research project for young people who are engaged.  This stretches them towards Level 4 </a:t>
            </a:r>
            <a:r>
              <a:rPr lang="en-GB" sz="1800" b="0" i="0" err="1">
                <a:solidFill>
                  <a:srgbClr val="000000"/>
                </a:solidFill>
                <a:effectLst/>
                <a:latin typeface="Aptos" panose="020B0004020202020204" pitchFamily="34" charset="0"/>
              </a:rPr>
              <a:t>CfE</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E51F022-DB1F-30E6-012A-C17B36E83105}"/>
              </a:ext>
            </a:extLst>
          </p:cNvPr>
          <p:cNvSpPr>
            <a:spLocks noGrp="1"/>
          </p:cNvSpPr>
          <p:nvPr>
            <p:ph type="sldNum" sz="quarter" idx="5"/>
          </p:nvPr>
        </p:nvSpPr>
        <p:spPr/>
        <p:txBody>
          <a:bodyPr/>
          <a:lstStyle/>
          <a:p>
            <a:fld id="{713DB98F-6C2B-4949-B3FD-B1FAAD83D033}" type="slidenum">
              <a:rPr lang="en-US" smtClean="0"/>
              <a:t>43</a:t>
            </a:fld>
            <a:endParaRPr lang="en-US"/>
          </a:p>
        </p:txBody>
      </p:sp>
    </p:spTree>
    <p:extLst>
      <p:ext uri="{BB962C8B-B14F-4D97-AF65-F5344CB8AC3E}">
        <p14:creationId xmlns:p14="http://schemas.microsoft.com/office/powerpoint/2010/main" val="949629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4E002-2CD9-4AB3-A258-02A544DD0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9B073-C2EF-4C37-B6C6-A194F821E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3AA13-D992-3A91-0F0D-C10FF89E110C}"/>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Where to go for help and support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information with young people.  Links can be accessed together as a class to familiarise young people with the resources.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3"/>
              </a:rPr>
              <a:t>Quit your way Youth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4"/>
              </a:rPr>
              <a:t>Young people and vaping briefing paper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5"/>
              </a:rPr>
              <a:t>Vaping addiction soon takes hold | NHS inform</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Encourage discussion about accessing support.  How easy is this for young people to do?  Who are their trusted adults both in and out of school?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Video short can be watched together which contains tips for cutting down and stopping.   </a:t>
            </a:r>
            <a:endParaRPr lang="en-GB"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8F2787F-5A57-40F9-6FDA-A8737553B6EE}"/>
              </a:ext>
            </a:extLst>
          </p:cNvPr>
          <p:cNvSpPr>
            <a:spLocks noGrp="1"/>
          </p:cNvSpPr>
          <p:nvPr>
            <p:ph type="sldNum" sz="quarter" idx="5"/>
          </p:nvPr>
        </p:nvSpPr>
        <p:spPr/>
        <p:txBody>
          <a:bodyPr/>
          <a:lstStyle/>
          <a:p>
            <a:fld id="{713DB98F-6C2B-4949-B3FD-B1FAAD83D033}" type="slidenum">
              <a:rPr lang="en-US" smtClean="0"/>
              <a:t>44</a:t>
            </a:fld>
            <a:endParaRPr lang="en-US"/>
          </a:p>
        </p:txBody>
      </p:sp>
    </p:spTree>
    <p:extLst>
      <p:ext uri="{BB962C8B-B14F-4D97-AF65-F5344CB8AC3E}">
        <p14:creationId xmlns:p14="http://schemas.microsoft.com/office/powerpoint/2010/main" val="421077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9529-AC36-C83F-AC2A-BEE9C4BDD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6D13E-D9E5-C856-21B0-A8C3C9478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498F6-BF83-F351-6ADD-9942F2B8A034}"/>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can ask young people to rate their knowledge and understanding around vaping out of 10, following the input.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How confident are you NOW in your knowledge and understanding about Vaping?  </a:t>
            </a:r>
            <a:endParaRPr lang="en-GB" b="0" i="0">
              <a:solidFill>
                <a:srgbClr val="000000"/>
              </a:solidFill>
              <a:effectLst/>
              <a:latin typeface="Segoe UI" panose="020B0502040204020203" pitchFamily="34" charset="0"/>
            </a:endParaRPr>
          </a:p>
          <a:p>
            <a:endParaRPr lang="en-US" b="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617D0AF-E252-8FEA-3A04-E0DF9EFA5D45}"/>
              </a:ext>
            </a:extLst>
          </p:cNvPr>
          <p:cNvSpPr>
            <a:spLocks noGrp="1"/>
          </p:cNvSpPr>
          <p:nvPr>
            <p:ph type="sldNum" sz="quarter" idx="10"/>
          </p:nvPr>
        </p:nvSpPr>
        <p:spPr/>
        <p:txBody>
          <a:bodyPr/>
          <a:lstStyle/>
          <a:p>
            <a:fld id="{C08248B4-05AC-4B1A-992B-69771E8850E2}" type="slidenum">
              <a:rPr lang="en-GB" smtClean="0"/>
              <a:t>45</a:t>
            </a:fld>
            <a:endParaRPr lang="en-GB"/>
          </a:p>
        </p:txBody>
      </p:sp>
    </p:spTree>
    <p:extLst>
      <p:ext uri="{BB962C8B-B14F-4D97-AF65-F5344CB8AC3E}">
        <p14:creationId xmlns:p14="http://schemas.microsoft.com/office/powerpoint/2010/main" val="292987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11F5-9B55-8359-AD44-CA74C4B55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A74A9-CAC2-951C-6DCB-84827F024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03912-5E33-AB4B-9713-40618C016CBB}"/>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What is Vaping?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poses question: What is Vaping? Does anyone know what vapes contain?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Click for the answers to inform discussion. </a:t>
            </a:r>
            <a:endParaRPr lang="en-GB" b="0" i="0">
              <a:solidFill>
                <a:srgbClr val="000000"/>
              </a:solidFill>
              <a:effectLst/>
              <a:latin typeface="Segoe UI" panose="020B0502040204020203" pitchFamily="34" charset="0"/>
            </a:endParaRP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Image created by ChatGPT </a:t>
            </a:r>
          </a:p>
        </p:txBody>
      </p:sp>
      <p:sp>
        <p:nvSpPr>
          <p:cNvPr id="4" name="Slide Number Placeholder 3">
            <a:extLst>
              <a:ext uri="{FF2B5EF4-FFF2-40B4-BE49-F238E27FC236}">
                <a16:creationId xmlns:a16="http://schemas.microsoft.com/office/drawing/2014/main" id="{EC7D3245-8313-62E8-F25C-121AF5C8A39D}"/>
              </a:ext>
            </a:extLst>
          </p:cNvPr>
          <p:cNvSpPr>
            <a:spLocks noGrp="1"/>
          </p:cNvSpPr>
          <p:nvPr>
            <p:ph type="sldNum" sz="quarter" idx="10"/>
          </p:nvPr>
        </p:nvSpPr>
        <p:spPr/>
        <p:txBody>
          <a:bodyPr/>
          <a:lstStyle/>
          <a:p>
            <a:fld id="{C08248B4-05AC-4B1A-992B-69771E8850E2}" type="slidenum">
              <a:rPr lang="en-GB" smtClean="0"/>
              <a:t>5</a:t>
            </a:fld>
            <a:endParaRPr lang="en-GB"/>
          </a:p>
        </p:txBody>
      </p:sp>
    </p:spTree>
    <p:extLst>
      <p:ext uri="{BB962C8B-B14F-4D97-AF65-F5344CB8AC3E}">
        <p14:creationId xmlns:p14="http://schemas.microsoft.com/office/powerpoint/2010/main" val="164111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Slides 5 - 20: Vaping Quiz</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FALSE – The majority of young people do not vape.  </a:t>
            </a:r>
            <a:endParaRPr lang="en-GB" sz="1200" kern="1200">
              <a:solidFill>
                <a:schemeClr val="tx1"/>
              </a:solidFill>
              <a:effectLst/>
              <a:latin typeface="+mn-lt"/>
              <a:ea typeface="+mn-ea"/>
              <a:cs typeface="+mn-cs"/>
            </a:endParaRPr>
          </a:p>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ASH UK statistics from 2024 show that only 18% of 11 – 17-year-olds have EVER vaped.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Only 4.5% of 11 – 17 year olds vape regularly.  </a:t>
            </a: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6</a:t>
            </a:fld>
            <a:endParaRPr lang="en-US"/>
          </a:p>
        </p:txBody>
      </p:sp>
    </p:spTree>
    <p:extLst>
      <p:ext uri="{BB962C8B-B14F-4D97-AF65-F5344CB8AC3E}">
        <p14:creationId xmlns:p14="http://schemas.microsoft.com/office/powerpoint/2010/main" val="176122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4550-C3D5-DD5F-4F1A-AAE9A35FD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B654E-C493-A38F-81BB-6B6AC2A43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D2E04-C871-22F9-692F-8B00F614BABA}"/>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FALSE – The majority of young people do not vape.  </a:t>
            </a:r>
            <a:endParaRPr lang="en-GB" sz="1200" kern="1200">
              <a:solidFill>
                <a:schemeClr val="tx1"/>
              </a:solidFill>
              <a:effectLst/>
              <a:latin typeface="+mn-lt"/>
              <a:ea typeface="+mn-ea"/>
              <a:cs typeface="+mn-cs"/>
            </a:endParaRPr>
          </a:p>
          <a:p>
            <a:endParaRPr lang="en-GB" b="1"/>
          </a:p>
          <a:p>
            <a:r>
              <a:rPr lang="en-GB" b="1"/>
              <a:t>Sources </a:t>
            </a:r>
          </a:p>
          <a:p>
            <a:r>
              <a:rPr lang="en-GB" b="1"/>
              <a:t>ASH Scotland's Literature review Sept 2023</a:t>
            </a:r>
          </a:p>
          <a:p>
            <a:r>
              <a:rPr lang="en-GB" b="1"/>
              <a:t>SALSUS</a:t>
            </a:r>
          </a:p>
          <a:p>
            <a:r>
              <a:rPr lang="en-GB" b="1"/>
              <a:t>The 2022 Health Behaviour in School Age Children  (HBSC)</a:t>
            </a:r>
          </a:p>
          <a:p>
            <a:r>
              <a:rPr lang="en-GB" b="1"/>
              <a:t>The  Scottish Health and Wellbeing Census 2021/22 (HWC) </a:t>
            </a:r>
          </a:p>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ASH UK statistics from 2024 show that only 18% of 11 – 17-year-olds have EVER vaped.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Only 4.5% of 11 – 17 year olds vape regularly.  </a:t>
            </a:r>
          </a:p>
          <a:p>
            <a:endParaRPr lang="en-US"/>
          </a:p>
        </p:txBody>
      </p:sp>
      <p:sp>
        <p:nvSpPr>
          <p:cNvPr id="4" name="Slide Number Placeholder 3">
            <a:extLst>
              <a:ext uri="{FF2B5EF4-FFF2-40B4-BE49-F238E27FC236}">
                <a16:creationId xmlns:a16="http://schemas.microsoft.com/office/drawing/2014/main" id="{409C60E6-002A-93D3-F897-3045B2421E46}"/>
              </a:ext>
            </a:extLst>
          </p:cNvPr>
          <p:cNvSpPr>
            <a:spLocks noGrp="1"/>
          </p:cNvSpPr>
          <p:nvPr>
            <p:ph type="sldNum" sz="quarter" idx="5"/>
          </p:nvPr>
        </p:nvSpPr>
        <p:spPr/>
        <p:txBody>
          <a:bodyPr/>
          <a:lstStyle/>
          <a:p>
            <a:fld id="{8BFE8A1C-5166-554A-A212-1A392B54B8D5}" type="slidenum">
              <a:rPr lang="en-US" smtClean="0"/>
              <a:t>7</a:t>
            </a:fld>
            <a:endParaRPr lang="en-US"/>
          </a:p>
        </p:txBody>
      </p:sp>
    </p:spTree>
    <p:extLst>
      <p:ext uri="{BB962C8B-B14F-4D97-AF65-F5344CB8AC3E}">
        <p14:creationId xmlns:p14="http://schemas.microsoft.com/office/powerpoint/2010/main" val="6740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TRUE - </a:t>
            </a:r>
            <a:r>
              <a:rPr lang="en-GB" sz="1200" kern="1200">
                <a:solidFill>
                  <a:schemeClr val="tx1"/>
                </a:solidFill>
                <a:effectLst/>
                <a:latin typeface="+mn-lt"/>
                <a:ea typeface="+mn-ea"/>
                <a:cs typeface="+mn-cs"/>
              </a:rPr>
              <a:t>A cigarette contains 1 – 1.5mg of nicotine and LEGAL vapes contain up to 20mg, so a similar amount of nicotine to </a:t>
            </a:r>
            <a:r>
              <a:rPr lang="en-GB" sz="1200"/>
              <a:t>20 </a:t>
            </a:r>
            <a:r>
              <a:rPr lang="en-GB" sz="1200" kern="1200">
                <a:solidFill>
                  <a:schemeClr val="tx1"/>
                </a:solidFill>
                <a:effectLst/>
                <a:latin typeface="+mn-lt"/>
                <a:ea typeface="+mn-ea"/>
                <a:cs typeface="+mn-cs"/>
              </a:rPr>
              <a:t>cigarettes.</a:t>
            </a:r>
          </a:p>
          <a:p>
            <a:endParaRPr lang="en-GB" sz="1200"/>
          </a:p>
          <a:p>
            <a:r>
              <a:rPr lang="en-GB" sz="1200" kern="1200">
                <a:solidFill>
                  <a:schemeClr val="tx1"/>
                </a:solidFill>
                <a:effectLst/>
                <a:latin typeface="+mn-lt"/>
                <a:ea typeface="+mn-ea"/>
                <a:cs typeface="+mn-cs"/>
              </a:rPr>
              <a:t>1/3</a:t>
            </a:r>
            <a:r>
              <a:rPr lang="en-GB" sz="1200" kern="1200" baseline="30000">
                <a:solidFill>
                  <a:schemeClr val="tx1"/>
                </a:solidFill>
                <a:effectLst/>
                <a:latin typeface="+mn-lt"/>
                <a:ea typeface="+mn-ea"/>
                <a:cs typeface="+mn-cs"/>
              </a:rPr>
              <a:t>rd</a:t>
            </a:r>
            <a:r>
              <a:rPr lang="en-GB" sz="1200" kern="1200">
                <a:solidFill>
                  <a:schemeClr val="tx1"/>
                </a:solidFill>
                <a:effectLst/>
                <a:latin typeface="+mn-lt"/>
                <a:ea typeface="+mn-ea"/>
                <a:cs typeface="+mn-cs"/>
              </a:rPr>
              <a:t> of vapes sold are illegal and we don’t know what’s in them.  Some have very high levels of </a:t>
            </a:r>
            <a:r>
              <a:rPr lang="en-GB" sz="1200"/>
              <a:t>nicotine.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8</a:t>
            </a:fld>
            <a:endParaRPr lang="en-US"/>
          </a:p>
        </p:txBody>
      </p:sp>
    </p:spTree>
    <p:extLst>
      <p:ext uri="{BB962C8B-B14F-4D97-AF65-F5344CB8AC3E}">
        <p14:creationId xmlns:p14="http://schemas.microsoft.com/office/powerpoint/2010/main" val="412023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C7F0E-46E3-49B7-8A73-F20775488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9131-D38B-31B5-0DFE-E99DE9B29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B8860-3064-5C03-07C6-0560AACF5A99}"/>
              </a:ext>
            </a:extLst>
          </p:cNvPr>
          <p:cNvSpPr>
            <a:spLocks noGrp="1"/>
          </p:cNvSpPr>
          <p:nvPr>
            <p:ph type="body" idx="1"/>
          </p:nvPr>
        </p:nvSpPr>
        <p:spPr/>
        <p:txBody>
          <a:bodyPr/>
          <a:lstStyle/>
          <a:p>
            <a:pPr algn="l" rtl="0" fontAlgn="base">
              <a:lnSpc>
                <a:spcPts val="1564"/>
              </a:lnSpc>
              <a:spcAft>
                <a:spcPts val="800"/>
              </a:spcAft>
              <a:buNone/>
            </a:pPr>
            <a:r>
              <a:rPr lang="en-GB" sz="1200" b="1" i="0">
                <a:solidFill>
                  <a:srgbClr val="000000"/>
                </a:solidFill>
                <a:effectLst/>
                <a:latin typeface="Aptos" panose="020B0004020202020204" pitchFamily="34" charset="0"/>
              </a:rPr>
              <a:t>Activity Slides 5 - 20: Vaping Quiz</a:t>
            </a:r>
            <a:r>
              <a:rPr lang="en-GB" sz="12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200" b="0" i="0">
                <a:solidFill>
                  <a:srgbClr val="000000"/>
                </a:solidFill>
                <a:effectLst/>
                <a:latin typeface="Aptos" panose="020B0004020202020204" pitchFamily="34" charset="0"/>
              </a:rPr>
              <a:t>Teacher facilitates quiz through class discussion, encouraging young people to share any prior knowledge/questions or thoughts.  See teacher notes for other methods of delivery.  </a:t>
            </a:r>
            <a:endParaRPr lang="en-GB" b="0" i="0">
              <a:solidFill>
                <a:srgbClr val="000000"/>
              </a:solidFill>
              <a:effectLst/>
              <a:latin typeface="Segoe UI" panose="020B0502040204020203" pitchFamily="34" charset="0"/>
            </a:endParaRPr>
          </a:p>
          <a:p>
            <a:r>
              <a:rPr lang="en-GB" sz="1200" b="1" kern="1200">
                <a:solidFill>
                  <a:schemeClr val="tx1"/>
                </a:solidFill>
                <a:effectLst/>
                <a:latin typeface="+mn-lt"/>
                <a:ea typeface="+mn-ea"/>
                <a:cs typeface="+mn-cs"/>
              </a:rPr>
              <a:t>TRUE - </a:t>
            </a:r>
            <a:r>
              <a:rPr lang="en-GB">
                <a:hlinkClick r:id="rId3"/>
              </a:rPr>
              <a:t>Vaping myths and the facts - Better Health - NHS</a:t>
            </a:r>
            <a:r>
              <a:rPr lang="en-GB"/>
              <a:t> </a:t>
            </a:r>
            <a:endParaRPr lang="en-GB" sz="1200" kern="1200">
              <a:solidFill>
                <a:schemeClr val="tx1"/>
              </a:solidFill>
              <a:effectLst/>
              <a:latin typeface="+mn-lt"/>
              <a:ea typeface="+mn-ea"/>
              <a:cs typeface="+mn-cs"/>
            </a:endParaRPr>
          </a:p>
          <a:p>
            <a:endParaRPr lang="en-GB" sz="1200"/>
          </a:p>
          <a:p>
            <a:r>
              <a:rPr lang="en-GB" sz="1200" kern="1200">
                <a:solidFill>
                  <a:schemeClr val="tx1"/>
                </a:solidFill>
                <a:effectLst/>
                <a:latin typeface="+mn-lt"/>
                <a:ea typeface="+mn-ea"/>
                <a:cs typeface="+mn-cs"/>
              </a:rPr>
              <a:t>1/3</a:t>
            </a:r>
            <a:r>
              <a:rPr lang="en-GB" sz="1200" kern="1200" baseline="30000">
                <a:solidFill>
                  <a:schemeClr val="tx1"/>
                </a:solidFill>
                <a:effectLst/>
                <a:latin typeface="+mn-lt"/>
                <a:ea typeface="+mn-ea"/>
                <a:cs typeface="+mn-cs"/>
              </a:rPr>
              <a:t>rd</a:t>
            </a:r>
            <a:r>
              <a:rPr lang="en-GB" sz="1200" kern="1200">
                <a:solidFill>
                  <a:schemeClr val="tx1"/>
                </a:solidFill>
                <a:effectLst/>
                <a:latin typeface="+mn-lt"/>
                <a:ea typeface="+mn-ea"/>
                <a:cs typeface="+mn-cs"/>
              </a:rPr>
              <a:t> of vapes sold are illegal and we don’t know what’s in them.  Some have very high levels of </a:t>
            </a:r>
            <a:r>
              <a:rPr lang="en-GB" sz="1200"/>
              <a:t>nicotine.  </a:t>
            </a:r>
            <a:endParaRPr lang="en-GB"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4E7D6582-65DC-C4CE-069F-53152EE0CA42}"/>
              </a:ext>
            </a:extLst>
          </p:cNvPr>
          <p:cNvSpPr>
            <a:spLocks noGrp="1"/>
          </p:cNvSpPr>
          <p:nvPr>
            <p:ph type="sldNum" sz="quarter" idx="5"/>
          </p:nvPr>
        </p:nvSpPr>
        <p:spPr/>
        <p:txBody>
          <a:bodyPr/>
          <a:lstStyle/>
          <a:p>
            <a:fld id="{8BFE8A1C-5166-554A-A212-1A392B54B8D5}" type="slidenum">
              <a:rPr lang="en-US" smtClean="0"/>
              <a:t>9</a:t>
            </a:fld>
            <a:endParaRPr lang="en-US"/>
          </a:p>
        </p:txBody>
      </p:sp>
    </p:spTree>
    <p:extLst>
      <p:ext uri="{BB962C8B-B14F-4D97-AF65-F5344CB8AC3E}">
        <p14:creationId xmlns:p14="http://schemas.microsoft.com/office/powerpoint/2010/main" val="199578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544D-F7E9-A960-C4C1-FD05C77695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25407A-712D-D04C-C424-B549ACB32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6C77F1-8B02-EB90-4F64-3630A1B9DEF6}"/>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79CEE251-CB1B-A7B9-EADF-948EAE8BF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59564-3444-0925-AFC2-7480FF0943C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37224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3FE4-EF87-275A-5883-CD5EB2F95D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2E903A-25E7-D410-F4CE-26D265A514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819138-DDAA-C6FF-317B-E073F38FC2F7}"/>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602394D2-FBE8-1BE0-C298-0785B1888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B5B98-7EF5-1AE4-2524-C2312C0E62F4}"/>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67174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B78EB-7731-B580-1D1D-31639E8AAE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42EA91-8E52-656E-8C5B-537D64C8F3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F2D19B-C6E7-0889-270C-6C0E62D55E94}"/>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FDE320DA-8AC7-C13E-7AD5-71B7244D5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D5A5-918E-39E5-2419-0B7B85C16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36158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EC8B-5D33-E17C-2A26-12C53241E1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0D590F-007D-ACC3-5BEA-1B13C75383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00254B-1C71-5120-88ED-0EE1386E00A9}"/>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526A50CF-3AAA-AA9F-9FE1-31FCA0F4E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7271E-C84D-8794-A236-DEC1B15EE52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78760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37FA-8237-A996-161D-C7EE849005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6C287AF-1F19-FC17-A104-C147BAB3C8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5875F7-8552-3916-4097-4B3815CD84B4}"/>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5786119A-8BAF-DCB6-7B95-4933D07A5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E548F-D831-4457-68BE-D0B8894A96B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99359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6113-22B5-525B-29D9-2639C79AD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65852B-FFC7-C199-F7EF-181D5D5528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E670B2-D92B-D88E-21C7-DC685A2940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467204D-AE78-7A7F-4666-033D6286940B}"/>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D230E303-80FB-972B-FAC8-8590AC6F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3EE2-C1C9-F683-AC1A-9F94E60CC6BA}"/>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03365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EFDC-C3B4-5436-8399-EC49687E76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F0EFCE-41E5-628F-C8F8-A490BDC21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B36AB3-9ACF-6BFB-2566-BEFB7772E7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F34FAF-3336-CB7A-17DE-60B233202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2EE29A-6DF9-3509-C6A4-195FFDC2FC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7AAB4E-5985-12BD-C9EB-589E80B1202A}"/>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8" name="Footer Placeholder 7">
            <a:extLst>
              <a:ext uri="{FF2B5EF4-FFF2-40B4-BE49-F238E27FC236}">
                <a16:creationId xmlns:a16="http://schemas.microsoft.com/office/drawing/2014/main" id="{3D93DC9E-B9E0-7D19-7A47-A774DD604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8946E-9B59-FAB4-1144-8C01250D1FC2}"/>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5383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FCE8-9E37-D69B-1279-115DC28C43C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A31211-574F-8B3F-E391-AA7D63F0773E}"/>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4" name="Footer Placeholder 3">
            <a:extLst>
              <a:ext uri="{FF2B5EF4-FFF2-40B4-BE49-F238E27FC236}">
                <a16:creationId xmlns:a16="http://schemas.microsoft.com/office/drawing/2014/main" id="{77B43B7D-40C5-1ECF-6DFD-2B622382C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3B756-2541-A24C-E276-847132244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41223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5F5B4-9030-95F0-43A4-6DB30BE9F005}"/>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3" name="Footer Placeholder 2">
            <a:extLst>
              <a:ext uri="{FF2B5EF4-FFF2-40B4-BE49-F238E27FC236}">
                <a16:creationId xmlns:a16="http://schemas.microsoft.com/office/drawing/2014/main" id="{01732A2F-C602-CD6C-D2A7-3EFCD0281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207D5-8D54-1C4B-3C39-EE8972CB4665}"/>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74846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20C0-4840-496A-9AB8-76275464E3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1F82F1F-A23C-0D21-3219-2D1B9B623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4F56A1D-8F31-5672-CCB3-9FF1608C3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5822B1-4FBA-3770-1A12-C16DDF885BF1}"/>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8CBC519C-9D29-9975-9201-162E7CF59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B7DBB-AF2A-4939-E2F9-B099AF213779}"/>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96408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B17F-34AA-C314-DFC8-22C5B9A810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A78194-BDF5-EA86-32E5-1CEFEE90E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1933E-B165-EC2F-2251-0E68B0EE1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E2FC5D-2685-B507-83F0-B9E6DAF5EBBD}"/>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F5C0AA53-6933-0324-46CA-2DF0C53C5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40B4-20E1-8F69-924E-7E647AEC1D6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84814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89F72-2FC0-91D6-2F7B-0570EBCEA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B37D0F-382F-474E-A92E-9810E2799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32E45-D92A-435B-3911-D94AD5CF6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1748120E-B278-CB05-0E78-E0994C8F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0E10EB-05E8-7DAC-4D92-781E38ED6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C3408D-6540-5F45-BEEE-679C83697D6A}" type="slidenum">
              <a:rPr lang="en-US" smtClean="0"/>
              <a:t>‹#›</a:t>
            </a:fld>
            <a:endParaRPr lang="en-US"/>
          </a:p>
        </p:txBody>
      </p:sp>
    </p:spTree>
    <p:extLst>
      <p:ext uri="{BB962C8B-B14F-4D97-AF65-F5344CB8AC3E}">
        <p14:creationId xmlns:p14="http://schemas.microsoft.com/office/powerpoint/2010/main" val="844726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jpeg"/><Relationship Id="rId7" Type="http://schemas.openxmlformats.org/officeDocument/2006/relationships/hyperlink" Target="https://eur01.safelinks.protection.outlook.com/?url=https%3A%2F%2Fwww.nhsggc.scot%2Fdownloads%2Fvaping-risks-and-resources-pack%2F&amp;data=05%7C02%7Cailsa%40talkabouttrust.org%7C5ab17ba200c341847fa908ddcea00323%7Cbd6b2b15beb6435991c67a164a4a0e4f%7C0%7C0%7C638893909236127767%7CUnknown%7CTWFpbGZsb3d8eyJFbXB0eU1hcGkiOnRydWUsIlYiOiIwLjAuMDAwMCIsIlAiOiJXaW4zMiIsIkFOIjoiTWFpbCIsIldUIjoyfQ%3D%3D%7C0%7C%7C%7C&amp;sdata=LLNXr1EtP%2BEy2FdESJ3WPwaU3Fixji0iIL54HjOFH5k%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ur01.safelinks.protection.outlook.com/?url=https%3A%2F%2Flive.nhsggc.scot%2Fyour-health%2Fquit-your-way%2F&amp;data=05%7C02%7Cailsa%40talkabouttrust.org%7C5ab17ba200c341847fa908ddcea00323%7Cbd6b2b15beb6435991c67a164a4a0e4f%7C0%7C0%7C638893909236079389%7CUnknown%7CTWFpbGZsb3d8eyJFbXB0eU1hcGkiOnRydWUsIlYiOiIwLjAuMDAwMCIsIlAiOiJXaW4zMiIsIkFOIjoiTWFpbCIsIldUIjoyfQ%3D%3D%7C0%7C%7C%7C&amp;sdata=9m9f8wvjYtM%2BNCye5NmWBpnCnqKr25q6Sm%2FqbEGzW7M%3D&amp;reserved=0" TargetMode="External"/><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2.xml"/><Relationship Id="rId7" Type="http://schemas.openxmlformats.org/officeDocument/2006/relationships/diagramQuickStyle" Target="../diagrams/quickStyle1.xml"/><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Layout" Target="../diagrams/layout1.xml"/><Relationship Id="rId11" Type="http://schemas.openxmlformats.org/officeDocument/2006/relationships/image" Target="../media/image1.png"/><Relationship Id="rId5" Type="http://schemas.openxmlformats.org/officeDocument/2006/relationships/diagramData" Target="../diagrams/data1.xml"/><Relationship Id="rId10" Type="http://schemas.openxmlformats.org/officeDocument/2006/relationships/image" Target="../media/image3.jpeg"/><Relationship Id="rId4" Type="http://schemas.openxmlformats.org/officeDocument/2006/relationships/image" Target="../media/image2.jpe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jpe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1.png"/><Relationship Id="rId3" Type="http://schemas.openxmlformats.org/officeDocument/2006/relationships/notesSlide" Target="../notesSlides/notesSlide24.xml"/><Relationship Id="rId7" Type="http://schemas.openxmlformats.org/officeDocument/2006/relationships/diagramQuickStyle" Target="../diagrams/quickStyle2.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Layout" Target="../diagrams/layout2.xml"/><Relationship Id="rId11" Type="http://schemas.openxmlformats.org/officeDocument/2006/relationships/image" Target="../media/image2.jpeg"/><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image" Target="../media/image1.pn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2.jpe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6.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22.png"/><Relationship Id="rId5" Type="http://schemas.openxmlformats.org/officeDocument/2006/relationships/customXml" Target="../ink/ink2.xml"/><Relationship Id="rId15" Type="http://schemas.openxmlformats.org/officeDocument/2006/relationships/image" Target="../media/image3.jpeg"/><Relationship Id="rId10" Type="http://schemas.openxmlformats.org/officeDocument/2006/relationships/customXml" Target="../ink/ink5.xml"/><Relationship Id="rId4" Type="http://schemas.openxmlformats.org/officeDocument/2006/relationships/image" Target="../media/image190.png"/><Relationship Id="rId9" Type="http://schemas.openxmlformats.org/officeDocument/2006/relationships/image" Target="../media/image210.png"/><Relationship Id="rId1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7.xml"/><Relationship Id="rId7" Type="http://schemas.openxmlformats.org/officeDocument/2006/relationships/diagramColors" Target="../diagrams/colors3.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3.xml"/><Relationship Id="rId11" Type="http://schemas.openxmlformats.org/officeDocument/2006/relationships/image" Target="../media/image3.jpe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2.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customXml" Target="../ink/ink12.xml"/><Relationship Id="rId17" Type="http://schemas.openxmlformats.org/officeDocument/2006/relationships/image" Target="../media/image1.png"/><Relationship Id="rId2" Type="http://schemas.openxmlformats.org/officeDocument/2006/relationships/notesSlide" Target="../notesSlides/notesSlide32.xml"/><Relationship Id="rId16"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210.png"/><Relationship Id="rId5" Type="http://schemas.openxmlformats.org/officeDocument/2006/relationships/customXml" Target="../ink/ink8.xml"/><Relationship Id="rId15" Type="http://schemas.openxmlformats.org/officeDocument/2006/relationships/image" Target="../media/image30.png"/><Relationship Id="rId10" Type="http://schemas.openxmlformats.org/officeDocument/2006/relationships/customXml" Target="../ink/ink11.xml"/><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customXml" Target="../ink/ink13.xml"/></Relationships>
</file>

<file path=ppt/slides/_rels/slide3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png"/><Relationship Id="rId4" Type="http://schemas.openxmlformats.org/officeDocument/2006/relationships/diagramLayout" Target="../diagrams/layout4.xml"/><Relationship Id="rId9"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2.png"/><Relationship Id="rId3" Type="http://schemas.openxmlformats.org/officeDocument/2006/relationships/customXml" Target="../ink/ink14.xml"/><Relationship Id="rId7" Type="http://schemas.openxmlformats.org/officeDocument/2006/relationships/customXml" Target="../ink/ink16.xml"/><Relationship Id="rId12" Type="http://schemas.openxmlformats.org/officeDocument/2006/relationships/customXml" Target="../ink/ink19.xml"/><Relationship Id="rId17" Type="http://schemas.openxmlformats.org/officeDocument/2006/relationships/image" Target="../media/image32.png"/><Relationship Id="rId2" Type="http://schemas.openxmlformats.org/officeDocument/2006/relationships/notesSlide" Target="../notesSlides/notesSlide34.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210.png"/><Relationship Id="rId5" Type="http://schemas.openxmlformats.org/officeDocument/2006/relationships/customXml" Target="../ink/ink15.xml"/><Relationship Id="rId15" Type="http://schemas.openxmlformats.org/officeDocument/2006/relationships/image" Target="../media/image3.jpeg"/><Relationship Id="rId10" Type="http://schemas.openxmlformats.org/officeDocument/2006/relationships/customXml" Target="../ink/ink18.xml"/><Relationship Id="rId4" Type="http://schemas.openxmlformats.org/officeDocument/2006/relationships/image" Target="../media/image31.png"/><Relationship Id="rId9" Type="http://schemas.openxmlformats.org/officeDocument/2006/relationships/customXml" Target="../ink/ink17.xml"/><Relationship Id="rId14" Type="http://schemas.openxmlformats.org/officeDocument/2006/relationships/customXml" Target="../ink/ink20.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jpeg"/><Relationship Id="rId7" Type="http://schemas.openxmlformats.org/officeDocument/2006/relationships/image" Target="../media/image36.png"/><Relationship Id="rId12"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2.jpeg"/></Relationships>
</file>

<file path=ppt/slides/_rels/slide3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37.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materialfocus.org.uk/press-releases/disposable-single-use-vapes-thrown-away-have-quadrupled-to-5-million-per-week/" TargetMode="Externa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customXml" Target="../ink/ink25.xml"/><Relationship Id="rId18" Type="http://schemas.openxmlformats.org/officeDocument/2006/relationships/image" Target="../media/image47.jpeg"/><Relationship Id="rId3" Type="http://schemas.openxmlformats.org/officeDocument/2006/relationships/notesSlide" Target="../notesSlides/notesSlide39.xml"/><Relationship Id="rId7" Type="http://schemas.openxmlformats.org/officeDocument/2006/relationships/image" Target="../media/image31.png"/><Relationship Id="rId12" Type="http://schemas.openxmlformats.org/officeDocument/2006/relationships/customXml" Target="../ink/ink24.xml"/><Relationship Id="rId17" Type="http://schemas.openxmlformats.org/officeDocument/2006/relationships/customXml" Target="../ink/ink27.xml"/><Relationship Id="rId2" Type="http://schemas.openxmlformats.org/officeDocument/2006/relationships/slideLayout" Target="../slideLayouts/slideLayout7.xml"/><Relationship Id="rId16" Type="http://schemas.openxmlformats.org/officeDocument/2006/relationships/image" Target="../media/image22.png"/><Relationship Id="rId1" Type="http://schemas.openxmlformats.org/officeDocument/2006/relationships/video" Target="https://www.youtube.com/embed/3j_FAntsbH8?feature=oembed" TargetMode="External"/><Relationship Id="rId6" Type="http://schemas.openxmlformats.org/officeDocument/2006/relationships/customXml" Target="../ink/ink21.xml"/><Relationship Id="rId11" Type="http://schemas.openxmlformats.org/officeDocument/2006/relationships/image" Target="../media/image200.png"/><Relationship Id="rId5" Type="http://schemas.openxmlformats.org/officeDocument/2006/relationships/image" Target="../media/image1.png"/><Relationship Id="rId15" Type="http://schemas.openxmlformats.org/officeDocument/2006/relationships/customXml" Target="../ink/ink26.xml"/><Relationship Id="rId10" Type="http://schemas.openxmlformats.org/officeDocument/2006/relationships/customXml" Target="../ink/ink23.xml"/><Relationship Id="rId4" Type="http://schemas.openxmlformats.org/officeDocument/2006/relationships/image" Target="../media/image3.jpeg"/><Relationship Id="rId9" Type="http://schemas.openxmlformats.org/officeDocument/2006/relationships/image" Target="../media/image190.png"/><Relationship Id="rId14" Type="http://schemas.openxmlformats.org/officeDocument/2006/relationships/image" Target="../media/image2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8.png"/><Relationship Id="rId7" Type="http://schemas.openxmlformats.org/officeDocument/2006/relationships/diagramQuickStyle" Target="../diagrams/quickStyle5.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Layout" Target="../diagrams/layout5.xml"/><Relationship Id="rId11" Type="http://schemas.openxmlformats.org/officeDocument/2006/relationships/image" Target="../media/image29.jpeg"/><Relationship Id="rId5" Type="http://schemas.openxmlformats.org/officeDocument/2006/relationships/diagramData" Target="../diagrams/data5.xml"/><Relationship Id="rId10" Type="http://schemas.openxmlformats.org/officeDocument/2006/relationships/image" Target="../media/image28.png"/><Relationship Id="rId4" Type="http://schemas.openxmlformats.org/officeDocument/2006/relationships/image" Target="../media/image49.png"/><Relationship Id="rId9" Type="http://schemas.microsoft.com/office/2007/relationships/diagramDrawing" Target="../diagrams/drawing5.xml"/></Relationships>
</file>

<file path=ppt/slides/_rels/slide41.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2.png"/><Relationship Id="rId3" Type="http://schemas.openxmlformats.org/officeDocument/2006/relationships/customXml" Target="../ink/ink28.xml"/><Relationship Id="rId7" Type="http://schemas.openxmlformats.org/officeDocument/2006/relationships/customXml" Target="../ink/ink30.xml"/><Relationship Id="rId12" Type="http://schemas.openxmlformats.org/officeDocument/2006/relationships/customXml" Target="../ink/ink33.xml"/><Relationship Id="rId17" Type="http://schemas.openxmlformats.org/officeDocument/2006/relationships/image" Target="../media/image1.png"/><Relationship Id="rId2" Type="http://schemas.openxmlformats.org/officeDocument/2006/relationships/notesSlide" Target="../notesSlides/notesSlide41.xml"/><Relationship Id="rId16"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210.png"/><Relationship Id="rId5" Type="http://schemas.openxmlformats.org/officeDocument/2006/relationships/customXml" Target="../ink/ink29.xml"/><Relationship Id="rId15" Type="http://schemas.openxmlformats.org/officeDocument/2006/relationships/image" Target="../media/image50.png"/><Relationship Id="rId10" Type="http://schemas.openxmlformats.org/officeDocument/2006/relationships/customXml" Target="../ink/ink32.xml"/><Relationship Id="rId4" Type="http://schemas.openxmlformats.org/officeDocument/2006/relationships/image" Target="../media/image31.png"/><Relationship Id="rId9" Type="http://schemas.openxmlformats.org/officeDocument/2006/relationships/customXml" Target="../ink/ink31.xml"/><Relationship Id="rId14" Type="http://schemas.openxmlformats.org/officeDocument/2006/relationships/customXml" Target="../ink/ink3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ideo" Target="https://www.youtube.com/embed/DnO2vAtquWA?feature=oembed" TargetMode="External"/><Relationship Id="rId6" Type="http://schemas.openxmlformats.org/officeDocument/2006/relationships/image" Target="../media/image51.jpeg"/><Relationship Id="rId5" Type="http://schemas.openxmlformats.org/officeDocument/2006/relationships/image" Target="../media/image1.pn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2.png"/><Relationship Id="rId18" Type="http://schemas.openxmlformats.org/officeDocument/2006/relationships/hyperlink" Target="https://www.nhsggc.scot/your-health/quit-your-way/quit-your-way-youth/" TargetMode="External"/><Relationship Id="rId3" Type="http://schemas.openxmlformats.org/officeDocument/2006/relationships/customXml" Target="../ink/ink35.xml"/><Relationship Id="rId21" Type="http://schemas.openxmlformats.org/officeDocument/2006/relationships/image" Target="../media/image53.png"/><Relationship Id="rId7" Type="http://schemas.openxmlformats.org/officeDocument/2006/relationships/customXml" Target="../ink/ink37.xml"/><Relationship Id="rId12" Type="http://schemas.openxmlformats.org/officeDocument/2006/relationships/customXml" Target="../ink/ink40.xml"/><Relationship Id="rId17" Type="http://schemas.openxmlformats.org/officeDocument/2006/relationships/hyperlink" Target="https://www.childline.org.uk/info-advice/you-your-body/drugs-alcohol-smoking/vaping/" TargetMode="External"/><Relationship Id="rId2" Type="http://schemas.openxmlformats.org/officeDocument/2006/relationships/notesSlide" Target="../notesSlides/notesSlide44.xml"/><Relationship Id="rId16" Type="http://schemas.openxmlformats.org/officeDocument/2006/relationships/image" Target="../media/image1.png"/><Relationship Id="rId20" Type="http://schemas.openxmlformats.org/officeDocument/2006/relationships/hyperlink" Target="https://www.nhsinform.scot/campaigns/vaping/" TargetMode="Externa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210.png"/><Relationship Id="rId5" Type="http://schemas.openxmlformats.org/officeDocument/2006/relationships/customXml" Target="../ink/ink36.xml"/><Relationship Id="rId15" Type="http://schemas.openxmlformats.org/officeDocument/2006/relationships/image" Target="../media/image3.jpeg"/><Relationship Id="rId10" Type="http://schemas.openxmlformats.org/officeDocument/2006/relationships/customXml" Target="../ink/ink39.xml"/><Relationship Id="rId19" Type="http://schemas.openxmlformats.org/officeDocument/2006/relationships/hyperlink" Target="https://talkabouttrust.org/resources/schools/nhs-ggc-vaping-information-guide" TargetMode="External"/><Relationship Id="rId4" Type="http://schemas.openxmlformats.org/officeDocument/2006/relationships/image" Target="../media/image31.png"/><Relationship Id="rId9" Type="http://schemas.openxmlformats.org/officeDocument/2006/relationships/customXml" Target="../ink/ink38.xml"/><Relationship Id="rId14" Type="http://schemas.openxmlformats.org/officeDocument/2006/relationships/customXml" Target="../ink/ink41.xml"/><Relationship Id="rId22"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969-7C11-C5F6-EDC5-AB3FBE0D67A4}"/>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499D2A7D-4292-5D88-7760-7D88D38C9C1E}"/>
              </a:ext>
            </a:extLst>
          </p:cNvPr>
          <p:cNvSpPr/>
          <p:nvPr/>
        </p:nvSpPr>
        <p:spPr>
          <a:xfrm>
            <a:off x="-2039555" y="-686720"/>
            <a:ext cx="6912112" cy="680945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colorful rectangular sign with black text&#10;&#10;AI-generated content may be incorrect.">
            <a:extLst>
              <a:ext uri="{FF2B5EF4-FFF2-40B4-BE49-F238E27FC236}">
                <a16:creationId xmlns:a16="http://schemas.microsoft.com/office/drawing/2014/main" id="{EFFBF912-A27B-EDED-4DF4-33242A0A2BEB}"/>
              </a:ext>
            </a:extLst>
          </p:cNvPr>
          <p:cNvPicPr>
            <a:picLocks noChangeAspect="1"/>
          </p:cNvPicPr>
          <p:nvPr/>
        </p:nvPicPr>
        <p:blipFill>
          <a:blip r:embed="rId4"/>
          <a:stretch>
            <a:fillRect/>
          </a:stretch>
        </p:blipFill>
        <p:spPr>
          <a:xfrm>
            <a:off x="3892388" y="370507"/>
            <a:ext cx="1829080" cy="1348200"/>
          </a:xfrm>
          <a:prstGeom prst="rect">
            <a:avLst/>
          </a:prstGeom>
        </p:spPr>
      </p:pic>
      <p:sp>
        <p:nvSpPr>
          <p:cNvPr id="8" name="Title 1">
            <a:extLst>
              <a:ext uri="{FF2B5EF4-FFF2-40B4-BE49-F238E27FC236}">
                <a16:creationId xmlns:a16="http://schemas.microsoft.com/office/drawing/2014/main" id="{482153ED-AA44-4F76-619E-55C0FF132DD3}"/>
              </a:ext>
            </a:extLst>
          </p:cNvPr>
          <p:cNvSpPr txBox="1">
            <a:spLocks/>
          </p:cNvSpPr>
          <p:nvPr/>
        </p:nvSpPr>
        <p:spPr>
          <a:xfrm>
            <a:off x="5383583" y="631798"/>
            <a:ext cx="6216082" cy="5593041"/>
          </a:xfrm>
          <a:prstGeom prst="rect">
            <a:avLst/>
          </a:prstGeom>
          <a:ln>
            <a:noFill/>
          </a:ln>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4400" b="1">
              <a:solidFill>
                <a:srgbClr val="EB8B2D"/>
              </a:solidFill>
              <a:effectLst>
                <a:outerShdw blurRad="50800" dist="38100" dir="2700000" algn="tl" rotWithShape="0">
                  <a:prstClr val="black">
                    <a:alpha val="40000"/>
                  </a:prstClr>
                </a:outerShdw>
              </a:effectLst>
              <a:latin typeface="Aller"/>
            </a:endParaRPr>
          </a:p>
          <a:p>
            <a:endParaRPr lang="en-GB" sz="4000" b="1">
              <a:solidFill>
                <a:srgbClr val="EB8B2D"/>
              </a:solidFill>
              <a:effectLst>
                <a:outerShdw blurRad="50800" dist="38100" dir="2700000" algn="tl" rotWithShape="0">
                  <a:prstClr val="black">
                    <a:alpha val="40000"/>
                  </a:prstClr>
                </a:outerShdw>
              </a:effectLst>
              <a:latin typeface="Aller"/>
            </a:endParaRPr>
          </a:p>
          <a:p>
            <a:endParaRPr lang="en-GB" sz="3200">
              <a:effectLst>
                <a:outerShdw blurRad="50800" dist="38100" dir="2700000" algn="tl" rotWithShape="0">
                  <a:prstClr val="black">
                    <a:alpha val="40000"/>
                  </a:prstClr>
                </a:outerShdw>
              </a:effectLst>
              <a:latin typeface="Segoe UI"/>
              <a:cs typeface="Segoe UI"/>
            </a:endParaRPr>
          </a:p>
          <a:p>
            <a:pPr>
              <a:lnSpc>
                <a:spcPct val="120000"/>
              </a:lnSpc>
            </a:pPr>
            <a:r>
              <a:rPr lang="en-GB" sz="2800">
                <a:effectLst>
                  <a:outerShdw blurRad="50800" dist="38100" dir="2700000" algn="tl" rotWithShape="0">
                    <a:prstClr val="black">
                      <a:alpha val="40000"/>
                    </a:prstClr>
                  </a:outerShdw>
                </a:effectLst>
                <a:latin typeface="Segoe UI"/>
                <a:cs typeface="Segoe UI"/>
              </a:rPr>
              <a:t>What do we know?</a:t>
            </a:r>
          </a:p>
          <a:p>
            <a:pPr>
              <a:lnSpc>
                <a:spcPct val="120000"/>
              </a:lnSpc>
            </a:pPr>
            <a:endParaRPr lang="en-GB" sz="2800">
              <a:effectLst>
                <a:outerShdw blurRad="50800" dist="38100" dir="2700000" algn="tl" rotWithShape="0">
                  <a:prstClr val="black">
                    <a:alpha val="40000"/>
                  </a:prstClr>
                </a:outerShdw>
              </a:effectLst>
              <a:latin typeface="Segoe UI"/>
              <a:ea typeface="Helvetica Neue" panose="02000503000000020004" pitchFamily="2" charset="0"/>
              <a:cs typeface="Segoe UI"/>
            </a:endParaRPr>
          </a:p>
          <a:p>
            <a:pPr>
              <a:lnSpc>
                <a:spcPct val="120000"/>
              </a:lnSpc>
            </a:pPr>
            <a:r>
              <a:rPr lang="en-GB" sz="2800">
                <a:effectLst>
                  <a:outerShdw blurRad="50800" dist="38100" dir="2700000" algn="tl" rotWithShape="0">
                    <a:prstClr val="black">
                      <a:alpha val="40000"/>
                    </a:prstClr>
                  </a:outerShdw>
                </a:effectLst>
                <a:latin typeface="Segoe UI"/>
                <a:cs typeface="Segoe UI"/>
              </a:rPr>
              <a:t>Finding out more about physical, social and environmental effects </a:t>
            </a:r>
          </a:p>
          <a:p>
            <a:endParaRPr lang="en-GB" sz="4500" b="1">
              <a:solidFill>
                <a:srgbClr val="8D2456"/>
              </a:solidFill>
              <a:effectLst>
                <a:outerShdw blurRad="50800" dist="38100" dir="2700000" algn="tl" rotWithShape="0">
                  <a:prstClr val="black">
                    <a:alpha val="40000"/>
                  </a:prstClr>
                </a:outerShdw>
              </a:effectLst>
              <a:latin typeface="Segoe UI"/>
              <a:cs typeface="Segoe UI"/>
            </a:endParaRPr>
          </a:p>
          <a:p>
            <a:endParaRPr lang="en-GB" sz="2800">
              <a:solidFill>
                <a:srgbClr val="8D2456"/>
              </a:solidFill>
              <a:effectLst>
                <a:outerShdw blurRad="50800" dist="38100" dir="2700000" algn="tl" rotWithShape="0">
                  <a:prstClr val="black">
                    <a:alpha val="40000"/>
                  </a:prstClr>
                </a:outerShdw>
              </a:effectLst>
              <a:latin typeface="Segoe UI"/>
              <a:cs typeface="Segoe UI"/>
            </a:endParaRPr>
          </a:p>
          <a:p>
            <a:endParaRPr lang="en-GB" sz="2800">
              <a:solidFill>
                <a:srgbClr val="8D2456"/>
              </a:solidFill>
              <a:effectLst>
                <a:outerShdw blurRad="50800" dist="38100" dir="2700000" algn="tl" rotWithShape="0">
                  <a:prstClr val="black">
                    <a:alpha val="40000"/>
                  </a:prstClr>
                </a:outerShdw>
              </a:effectLst>
              <a:latin typeface="Segoe UI"/>
              <a:cs typeface="Segoe UI"/>
            </a:endParaRPr>
          </a:p>
          <a:p>
            <a:endParaRPr lang="en-GB" sz="4400">
              <a:solidFill>
                <a:srgbClr val="FF0000"/>
              </a:solidFill>
              <a:effectLst>
                <a:outerShdw blurRad="50800" dist="38100" dir="2700000" algn="tl" rotWithShape="0">
                  <a:prstClr val="black">
                    <a:alpha val="40000"/>
                  </a:prstClr>
                </a:outerShdw>
              </a:effectLst>
              <a:latin typeface="Aller" panose="02000503030000020004" pitchFamily="2" charset="77"/>
              <a:cs typeface="Arial" panose="020B0604020202020204" pitchFamily="34" charset="0"/>
            </a:endParaRPr>
          </a:p>
          <a:p>
            <a:br>
              <a:rPr lang="en-GB" sz="5400">
                <a:latin typeface="Aller" panose="02000503030000020004" pitchFamily="2" charset="77"/>
              </a:rPr>
            </a:br>
            <a:r>
              <a:rPr lang="en-GB" sz="5400">
                <a:solidFill>
                  <a:srgbClr val="8D2456"/>
                </a:solidFill>
                <a:latin typeface="Aller"/>
              </a:rPr>
              <a:t> </a:t>
            </a:r>
            <a:endParaRPr lang="en-GB" sz="4400">
              <a:solidFill>
                <a:srgbClr val="8D2456"/>
              </a:solidFill>
              <a:latin typeface="Aller" panose="02000503030000020004" pitchFamily="2" charset="77"/>
            </a:endParaRPr>
          </a:p>
        </p:txBody>
      </p:sp>
      <p:sp>
        <p:nvSpPr>
          <p:cNvPr id="4" name="TextBox 3">
            <a:extLst>
              <a:ext uri="{FF2B5EF4-FFF2-40B4-BE49-F238E27FC236}">
                <a16:creationId xmlns:a16="http://schemas.microsoft.com/office/drawing/2014/main" id="{B52D6062-63E8-A47B-4DBD-F34F9C612550}"/>
              </a:ext>
            </a:extLst>
          </p:cNvPr>
          <p:cNvSpPr txBox="1"/>
          <p:nvPr/>
        </p:nvSpPr>
        <p:spPr>
          <a:xfrm>
            <a:off x="5383583" y="4869241"/>
            <a:ext cx="5054645" cy="933589"/>
          </a:xfrm>
          <a:prstGeom prst="rect">
            <a:avLst/>
          </a:prstGeom>
          <a:noFill/>
        </p:spPr>
        <p:txBody>
          <a:bodyPr wrap="square" lIns="91440" tIns="45720" rIns="91440" bIns="45720" anchor="t">
            <a:spAutoFit/>
          </a:bodyPr>
          <a:lstStyle/>
          <a:p>
            <a:pPr>
              <a:spcAft>
                <a:spcPts val="800"/>
              </a:spcAft>
            </a:pPr>
            <a:r>
              <a:rPr lang="en-GB" sz="2400" b="1">
                <a:effectLst/>
                <a:latin typeface="Segoe UI"/>
                <a:ea typeface="Times New Roman" panose="02020603050405020304" pitchFamily="18" charset="0"/>
                <a:cs typeface="Segoe UI"/>
              </a:rPr>
              <a:t>PSE </a:t>
            </a:r>
            <a:r>
              <a:rPr lang="en-GB" sz="2400" b="1">
                <a:latin typeface="Segoe UI"/>
                <a:ea typeface="Times New Roman" panose="02020603050405020304" pitchFamily="18" charset="0"/>
                <a:cs typeface="Segoe UI"/>
              </a:rPr>
              <a:t>Lesson S1</a:t>
            </a:r>
            <a:r>
              <a:rPr lang="en-GB" sz="2400" b="1">
                <a:effectLst/>
                <a:latin typeface="Segoe UI"/>
                <a:ea typeface="Times New Roman" panose="02020603050405020304" pitchFamily="18" charset="0"/>
                <a:cs typeface="Segoe UI"/>
              </a:rPr>
              <a:t> – S3</a:t>
            </a:r>
          </a:p>
          <a:p>
            <a:pPr lvl="0">
              <a:spcAft>
                <a:spcPts val="800"/>
              </a:spcAft>
            </a:pPr>
            <a:endParaRPr lang="en-GB" sz="2400">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19" name="Picture 18" descr="A group of colorful electronic devices&#10;&#10;Description automatically generated">
            <a:extLst>
              <a:ext uri="{FF2B5EF4-FFF2-40B4-BE49-F238E27FC236}">
                <a16:creationId xmlns:a16="http://schemas.microsoft.com/office/drawing/2014/main" id="{17BB06B4-E66C-E69D-F04C-5C356B0E56F6}"/>
              </a:ext>
            </a:extLst>
          </p:cNvPr>
          <p:cNvPicPr>
            <a:picLocks noChangeAspect="1"/>
          </p:cNvPicPr>
          <p:nvPr/>
        </p:nvPicPr>
        <p:blipFill>
          <a:blip r:embed="rId5" cstate="hqprint">
            <a:extLst>
              <a:ext uri="{28A0092B-C50C-407E-A947-70E740481C1C}">
                <a14:useLocalDpi xmlns:a14="http://schemas.microsoft.com/office/drawing/2010/main"/>
              </a:ext>
            </a:extLst>
          </a:blip>
          <a:srcRect r="-3"/>
          <a:stretch/>
        </p:blipFill>
        <p:spPr>
          <a:xfrm>
            <a:off x="647403" y="1855689"/>
            <a:ext cx="3027276" cy="25231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15" name="Picture 14" descr="Blue and white logo with text&#10;&#10;AI-generated content may be incorrect.">
            <a:extLst>
              <a:ext uri="{FF2B5EF4-FFF2-40B4-BE49-F238E27FC236}">
                <a16:creationId xmlns:a16="http://schemas.microsoft.com/office/drawing/2014/main" id="{0C8202DC-7A64-EA98-548D-701D7732EB94}"/>
              </a:ext>
            </a:extLst>
          </p:cNvPr>
          <p:cNvPicPr>
            <a:picLocks noChangeAspect="1"/>
          </p:cNvPicPr>
          <p:nvPr/>
        </p:nvPicPr>
        <p:blipFill>
          <a:blip r:embed="rId6"/>
          <a:stretch>
            <a:fillRect/>
          </a:stretch>
        </p:blipFill>
        <p:spPr>
          <a:xfrm>
            <a:off x="10830215" y="166026"/>
            <a:ext cx="966293" cy="713431"/>
          </a:xfrm>
          <a:prstGeom prst="rect">
            <a:avLst/>
          </a:prstGeom>
          <a:ln>
            <a:solidFill>
              <a:schemeClr val="bg1"/>
            </a:solidFill>
          </a:ln>
        </p:spPr>
      </p:pic>
      <p:sp>
        <p:nvSpPr>
          <p:cNvPr id="16" name="TextBox 15">
            <a:extLst>
              <a:ext uri="{FF2B5EF4-FFF2-40B4-BE49-F238E27FC236}">
                <a16:creationId xmlns:a16="http://schemas.microsoft.com/office/drawing/2014/main" id="{7C0F3395-4FCB-A783-63DA-DFDD7CD39D05}"/>
              </a:ext>
            </a:extLst>
          </p:cNvPr>
          <p:cNvSpPr txBox="1"/>
          <p:nvPr/>
        </p:nvSpPr>
        <p:spPr>
          <a:xfrm>
            <a:off x="5384574" y="881371"/>
            <a:ext cx="27202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3200" b="1">
              <a:latin typeface="Segoe UI"/>
              <a:cs typeface="Segoe UI"/>
            </a:endParaRPr>
          </a:p>
          <a:p>
            <a:r>
              <a:rPr lang="en-GB" sz="3200" b="1">
                <a:latin typeface="Segoe UI"/>
                <a:cs typeface="Segoe UI"/>
              </a:rPr>
              <a:t>Vaping </a:t>
            </a:r>
            <a:endParaRPr lang="en-US" sz="3200" b="1">
              <a:latin typeface="Segoe UI"/>
              <a:cs typeface="Segoe UI"/>
            </a:endParaRPr>
          </a:p>
        </p:txBody>
      </p:sp>
    </p:spTree>
    <p:custDataLst>
      <p:tags r:id="rId1"/>
    </p:custDataLst>
    <p:extLst>
      <p:ext uri="{BB962C8B-B14F-4D97-AF65-F5344CB8AC3E}">
        <p14:creationId xmlns:p14="http://schemas.microsoft.com/office/powerpoint/2010/main" val="291537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igarette&#10;&#10;Description automatically generated">
            <a:extLst>
              <a:ext uri="{FF2B5EF4-FFF2-40B4-BE49-F238E27FC236}">
                <a16:creationId xmlns:a16="http://schemas.microsoft.com/office/drawing/2014/main" id="{A64A9B37-D30B-6A44-A2BF-5171D754EE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353857">
            <a:off x="1552722" y="4481821"/>
            <a:ext cx="987386" cy="876224"/>
          </a:xfrm>
          <a:prstGeom prst="rect">
            <a:avLst/>
          </a:prstGeom>
        </p:spPr>
      </p:pic>
      <p:sp>
        <p:nvSpPr>
          <p:cNvPr id="15" name="TextBox 14">
            <a:extLst>
              <a:ext uri="{FF2B5EF4-FFF2-40B4-BE49-F238E27FC236}">
                <a16:creationId xmlns:a16="http://schemas.microsoft.com/office/drawing/2014/main" id="{B5493228-BC33-BA47-97A5-C75E6A391472}"/>
              </a:ext>
            </a:extLst>
          </p:cNvPr>
          <p:cNvSpPr txBox="1"/>
          <p:nvPr/>
        </p:nvSpPr>
        <p:spPr>
          <a:xfrm>
            <a:off x="4660044" y="2959749"/>
            <a:ext cx="7209992" cy="1354217"/>
          </a:xfrm>
          <a:prstGeom prst="rect">
            <a:avLst/>
          </a:prstGeom>
          <a:noFill/>
        </p:spPr>
        <p:txBody>
          <a:bodyPr wrap="square" lIns="91440" tIns="45720" rIns="91440" bIns="45720" rtlCol="0" anchor="t">
            <a:spAutoFit/>
          </a:bodyPr>
          <a:lstStyle/>
          <a:p>
            <a:r>
              <a:rPr lang="en-GB" sz="2000" b="1">
                <a:solidFill>
                  <a:srgbClr val="000000"/>
                </a:solidFill>
                <a:latin typeface="Segoe UI"/>
                <a:cs typeface="Segoe UI"/>
              </a:rPr>
              <a:t>TRUE or FALSE?</a:t>
            </a:r>
            <a:endParaRPr lang="en-GB" sz="2000">
              <a:solidFill>
                <a:srgbClr val="000000"/>
              </a:solidFill>
              <a:latin typeface="Segoe UI"/>
              <a:cs typeface="Segoe UI"/>
            </a:endParaRPr>
          </a:p>
          <a:p>
            <a:endParaRPr lang="en-GB" sz="2000" b="1">
              <a:solidFill>
                <a:srgbClr val="000000"/>
              </a:solidFill>
              <a:latin typeface="Segoe UI"/>
              <a:cs typeface="Segoe UI"/>
            </a:endParaRPr>
          </a:p>
          <a:p>
            <a:r>
              <a:rPr lang="en-GB" sz="2400">
                <a:solidFill>
                  <a:srgbClr val="1F090A"/>
                </a:solidFill>
                <a:latin typeface="Segoe UI"/>
                <a:cs typeface="Arial"/>
              </a:rPr>
              <a:t>Vaping</a:t>
            </a:r>
            <a:r>
              <a:rPr lang="en-GB" sz="2400">
                <a:solidFill>
                  <a:srgbClr val="1F090A"/>
                </a:solidFill>
                <a:effectLst/>
                <a:latin typeface="Segoe UI"/>
                <a:cs typeface="Arial"/>
              </a:rPr>
              <a:t> can help someone quit smoking</a:t>
            </a:r>
            <a:r>
              <a:rPr lang="en-GB" sz="2400">
                <a:solidFill>
                  <a:srgbClr val="1F090A"/>
                </a:solidFill>
                <a:latin typeface="Segoe UI"/>
                <a:cs typeface="Arial"/>
              </a:rPr>
              <a:t>.</a:t>
            </a:r>
            <a:endParaRPr lang="en-GB"/>
          </a:p>
          <a:p>
            <a:endParaRPr lang="en-US"/>
          </a:p>
        </p:txBody>
      </p:sp>
      <p:pic>
        <p:nvPicPr>
          <p:cNvPr id="13" name="Picture 12" descr="A close-up of a cigarette&#10;&#10;Description automatically generated">
            <a:extLst>
              <a:ext uri="{FF2B5EF4-FFF2-40B4-BE49-F238E27FC236}">
                <a16:creationId xmlns:a16="http://schemas.microsoft.com/office/drawing/2014/main" id="{6CD792E9-6D1E-3443-B1D0-46AC73CCCD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20639825">
            <a:off x="2428879" y="4481523"/>
            <a:ext cx="1133475" cy="890578"/>
          </a:xfrm>
          <a:prstGeom prst="rect">
            <a:avLst/>
          </a:prstGeom>
        </p:spPr>
      </p:pic>
      <p:pic>
        <p:nvPicPr>
          <p:cNvPr id="4" name="Picture 3" descr="A yellow smiley face with closed eyes&#10;&#10;Description automatically generated">
            <a:extLst>
              <a:ext uri="{FF2B5EF4-FFF2-40B4-BE49-F238E27FC236}">
                <a16:creationId xmlns:a16="http://schemas.microsoft.com/office/drawing/2014/main" id="{708CAFDE-6105-174F-B6C1-F7AFEAD74D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83286" y="2096256"/>
            <a:ext cx="2632245" cy="2628145"/>
          </a:xfrm>
          <a:prstGeom prst="rect">
            <a:avLst/>
          </a:prstGeom>
          <a:ln>
            <a:solidFill>
              <a:schemeClr val="bg1"/>
            </a:solidFill>
          </a:ln>
        </p:spPr>
      </p:pic>
      <p:sp>
        <p:nvSpPr>
          <p:cNvPr id="8" name="Rectangle 7">
            <a:extLst>
              <a:ext uri="{FF2B5EF4-FFF2-40B4-BE49-F238E27FC236}">
                <a16:creationId xmlns:a16="http://schemas.microsoft.com/office/drawing/2014/main" id="{96615E1E-2DC4-E1EB-0D26-F6983F173764}"/>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40">
            <a:extLst>
              <a:ext uri="{FF2B5EF4-FFF2-40B4-BE49-F238E27FC236}">
                <a16:creationId xmlns:a16="http://schemas.microsoft.com/office/drawing/2014/main" id="{1EC4C694-7356-1978-51D4-1CCF258CA6C9}"/>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1" name="Picture 10" descr="Blue and white logo with text&#10;&#10;AI-generated content may be incorrect.">
            <a:extLst>
              <a:ext uri="{FF2B5EF4-FFF2-40B4-BE49-F238E27FC236}">
                <a16:creationId xmlns:a16="http://schemas.microsoft.com/office/drawing/2014/main" id="{29BFE9A0-9878-D3E0-19AB-5CBEE5005F26}"/>
              </a:ext>
            </a:extLst>
          </p:cNvPr>
          <p:cNvPicPr>
            <a:picLocks noChangeAspect="1"/>
          </p:cNvPicPr>
          <p:nvPr/>
        </p:nvPicPr>
        <p:blipFill>
          <a:blip r:embed="rId6"/>
          <a:stretch>
            <a:fillRect/>
          </a:stretch>
        </p:blipFill>
        <p:spPr>
          <a:xfrm>
            <a:off x="10830215" y="166026"/>
            <a:ext cx="966293" cy="713431"/>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58063645-DB37-5474-5D07-A2B23CB5F793}"/>
              </a:ext>
            </a:extLst>
          </p:cNvPr>
          <p:cNvPicPr>
            <a:picLocks noChangeAspect="1"/>
          </p:cNvPicPr>
          <p:nvPr/>
        </p:nvPicPr>
        <p:blipFill>
          <a:blip r:embed="rId7"/>
          <a:stretch>
            <a:fillRect/>
          </a:stretch>
        </p:blipFill>
        <p:spPr>
          <a:xfrm>
            <a:off x="142875" y="142875"/>
            <a:ext cx="1133475" cy="838200"/>
          </a:xfrm>
          <a:prstGeom prst="rect">
            <a:avLst/>
          </a:prstGeom>
        </p:spPr>
      </p:pic>
    </p:spTree>
    <p:extLst>
      <p:ext uri="{BB962C8B-B14F-4D97-AF65-F5344CB8AC3E}">
        <p14:creationId xmlns:p14="http://schemas.microsoft.com/office/powerpoint/2010/main" val="115883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F101D-5820-E97B-2BCB-D0D59557C10A}"/>
            </a:ext>
          </a:extLst>
        </p:cNvPr>
        <p:cNvGrpSpPr/>
        <p:nvPr/>
      </p:nvGrpSpPr>
      <p:grpSpPr>
        <a:xfrm>
          <a:off x="0" y="0"/>
          <a:ext cx="0" cy="0"/>
          <a:chOff x="0" y="0"/>
          <a:chExt cx="0" cy="0"/>
        </a:xfrm>
      </p:grpSpPr>
      <p:pic>
        <p:nvPicPr>
          <p:cNvPr id="5" name="Picture 4" descr="A close-up of a cigarette&#10;&#10;Description automatically generated">
            <a:extLst>
              <a:ext uri="{FF2B5EF4-FFF2-40B4-BE49-F238E27FC236}">
                <a16:creationId xmlns:a16="http://schemas.microsoft.com/office/drawing/2014/main" id="{A88B86FE-2800-7F60-FF5B-13F82267AC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353857">
            <a:off x="1552722" y="4481821"/>
            <a:ext cx="987386" cy="876224"/>
          </a:xfrm>
          <a:prstGeom prst="rect">
            <a:avLst/>
          </a:prstGeom>
          <a:ln>
            <a:solidFill>
              <a:schemeClr val="bg1"/>
            </a:solidFill>
          </a:ln>
        </p:spPr>
      </p:pic>
      <p:sp>
        <p:nvSpPr>
          <p:cNvPr id="15" name="TextBox 14">
            <a:extLst>
              <a:ext uri="{FF2B5EF4-FFF2-40B4-BE49-F238E27FC236}">
                <a16:creationId xmlns:a16="http://schemas.microsoft.com/office/drawing/2014/main" id="{B2EC27B8-1617-58ED-9B91-5571744AB43C}"/>
              </a:ext>
            </a:extLst>
          </p:cNvPr>
          <p:cNvSpPr txBox="1"/>
          <p:nvPr/>
        </p:nvSpPr>
        <p:spPr>
          <a:xfrm>
            <a:off x="4912294" y="1122560"/>
            <a:ext cx="5742477" cy="738664"/>
          </a:xfrm>
          <a:prstGeom prst="rect">
            <a:avLst/>
          </a:prstGeom>
          <a:noFill/>
          <a:ln>
            <a:solidFill>
              <a:schemeClr val="bg1"/>
            </a:solidFill>
          </a:ln>
        </p:spPr>
        <p:txBody>
          <a:bodyPr wrap="square" lIns="91440" tIns="45720" rIns="91440" bIns="45720" rtlCol="0" anchor="t">
            <a:spAutoFit/>
          </a:bodyPr>
          <a:lstStyle/>
          <a:p>
            <a:r>
              <a:rPr lang="en-GB" sz="2400">
                <a:solidFill>
                  <a:srgbClr val="1F090A"/>
                </a:solidFill>
                <a:latin typeface="Segoe UI"/>
                <a:cs typeface="Arial"/>
              </a:rPr>
              <a:t>'Vaping</a:t>
            </a:r>
            <a:r>
              <a:rPr lang="en-GB" sz="2400">
                <a:solidFill>
                  <a:srgbClr val="1F090A"/>
                </a:solidFill>
                <a:effectLst/>
                <a:latin typeface="Segoe UI"/>
                <a:cs typeface="Arial"/>
              </a:rPr>
              <a:t> can help someone quit smoking</a:t>
            </a:r>
            <a:r>
              <a:rPr lang="en-GB" sz="2400">
                <a:solidFill>
                  <a:srgbClr val="1F090A"/>
                </a:solidFill>
                <a:latin typeface="Segoe UI"/>
                <a:cs typeface="Arial"/>
              </a:rPr>
              <a:t>.'</a:t>
            </a:r>
            <a:endParaRPr lang="en-GB" sz="2400">
              <a:solidFill>
                <a:srgbClr val="1F090A"/>
              </a:solidFill>
              <a:effectLst/>
              <a:latin typeface="Segoe UI"/>
              <a:cs typeface="Arial"/>
            </a:endParaRPr>
          </a:p>
          <a:p>
            <a:endParaRPr lang="en-US"/>
          </a:p>
        </p:txBody>
      </p:sp>
      <p:pic>
        <p:nvPicPr>
          <p:cNvPr id="13" name="Picture 12" descr="A close-up of a cigarette&#10;&#10;Description automatically generated">
            <a:extLst>
              <a:ext uri="{FF2B5EF4-FFF2-40B4-BE49-F238E27FC236}">
                <a16:creationId xmlns:a16="http://schemas.microsoft.com/office/drawing/2014/main" id="{1B203F30-C7EC-7169-AC4D-0932B0D318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20639825">
            <a:off x="2428879" y="4481523"/>
            <a:ext cx="1133475" cy="890578"/>
          </a:xfrm>
          <a:prstGeom prst="rect">
            <a:avLst/>
          </a:prstGeom>
          <a:ln>
            <a:solidFill>
              <a:schemeClr val="bg1"/>
            </a:solidFill>
          </a:ln>
        </p:spPr>
      </p:pic>
      <p:pic>
        <p:nvPicPr>
          <p:cNvPr id="4" name="Picture 3" descr="A yellow smiley face with closed eyes&#10;&#10;Description automatically generated">
            <a:extLst>
              <a:ext uri="{FF2B5EF4-FFF2-40B4-BE49-F238E27FC236}">
                <a16:creationId xmlns:a16="http://schemas.microsoft.com/office/drawing/2014/main" id="{BD55F209-0767-095C-D710-9B0EAD8B1C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83286" y="2096256"/>
            <a:ext cx="2632245" cy="2628145"/>
          </a:xfrm>
          <a:prstGeom prst="rect">
            <a:avLst/>
          </a:prstGeom>
          <a:ln>
            <a:solidFill>
              <a:schemeClr val="bg1"/>
            </a:solidFill>
          </a:ln>
        </p:spPr>
      </p:pic>
      <p:sp>
        <p:nvSpPr>
          <p:cNvPr id="2" name="TextBox 1">
            <a:extLst>
              <a:ext uri="{FF2B5EF4-FFF2-40B4-BE49-F238E27FC236}">
                <a16:creationId xmlns:a16="http://schemas.microsoft.com/office/drawing/2014/main" id="{7CDE14B2-E78B-790A-781D-8CB8961DB11C}"/>
              </a:ext>
            </a:extLst>
          </p:cNvPr>
          <p:cNvSpPr txBox="1"/>
          <p:nvPr/>
        </p:nvSpPr>
        <p:spPr>
          <a:xfrm>
            <a:off x="4914181" y="1868343"/>
            <a:ext cx="6787225" cy="5663089"/>
          </a:xfrm>
          <a:prstGeom prst="rect">
            <a:avLst/>
          </a:prstGeom>
          <a:noFill/>
        </p:spPr>
        <p:txBody>
          <a:bodyPr wrap="square" lIns="91440" tIns="45720" rIns="91440" bIns="45720" rtlCol="0" anchor="t">
            <a:spAutoFit/>
          </a:bodyPr>
          <a:lstStyle/>
          <a:p>
            <a:pPr algn="just"/>
            <a:r>
              <a:rPr lang="en-GB" sz="2000" b="1" kern="1200">
                <a:effectLst/>
                <a:latin typeface="Segoe UI"/>
                <a:cs typeface="Segoe UI"/>
              </a:rPr>
              <a:t>TRUE - </a:t>
            </a:r>
            <a:r>
              <a:rPr lang="en-GB" sz="2000" b="1" kern="1200">
                <a:solidFill>
                  <a:srgbClr val="1F090A"/>
                </a:solidFill>
                <a:effectLst/>
                <a:latin typeface="Segoe UI"/>
                <a:cs typeface="Segoe UI"/>
              </a:rPr>
              <a:t>Vaping can help </a:t>
            </a:r>
            <a:r>
              <a:rPr lang="en-GB" sz="2000" b="1">
                <a:solidFill>
                  <a:srgbClr val="1F090A"/>
                </a:solidFill>
                <a:latin typeface="Segoe UI"/>
                <a:cs typeface="Segoe UI"/>
              </a:rPr>
              <a:t>someone </a:t>
            </a:r>
            <a:r>
              <a:rPr lang="en-GB" sz="2000" b="1" kern="1200">
                <a:solidFill>
                  <a:srgbClr val="1F090A"/>
                </a:solidFill>
                <a:effectLst/>
                <a:latin typeface="Segoe UI"/>
                <a:cs typeface="Segoe UI"/>
              </a:rPr>
              <a:t>quit</a:t>
            </a:r>
            <a:r>
              <a:rPr lang="en-GB" sz="2000" b="1">
                <a:solidFill>
                  <a:srgbClr val="1F090A"/>
                </a:solidFill>
                <a:latin typeface="Segoe UI"/>
                <a:cs typeface="Segoe UI"/>
              </a:rPr>
              <a:t> smoking.</a:t>
            </a:r>
            <a:r>
              <a:rPr lang="en-GB" sz="2000" b="1" kern="1200">
                <a:effectLst/>
                <a:latin typeface="Segoe UI"/>
                <a:cs typeface="Segoe UI"/>
              </a:rPr>
              <a:t> </a:t>
            </a:r>
          </a:p>
          <a:p>
            <a:pPr algn="just"/>
            <a:endParaRPr lang="en-GB" sz="2000" kern="1200">
              <a:effectLst/>
              <a:latin typeface="Segoe UI"/>
              <a:cs typeface="Segoe UI"/>
            </a:endParaRPr>
          </a:p>
          <a:p>
            <a:pPr algn="just"/>
            <a:r>
              <a:rPr lang="en-GB" sz="2000" kern="1200">
                <a:effectLst/>
                <a:latin typeface="Segoe UI"/>
                <a:cs typeface="Segoe UI"/>
              </a:rPr>
              <a:t>When someone who smokes wants to quit, they will crave nicotine. </a:t>
            </a:r>
          </a:p>
          <a:p>
            <a:pPr algn="just"/>
            <a:endParaRPr lang="en-GB" sz="2000">
              <a:latin typeface="Segoe UI"/>
              <a:cs typeface="Segoe UI"/>
            </a:endParaRPr>
          </a:p>
          <a:p>
            <a:pPr algn="just"/>
            <a:r>
              <a:rPr lang="en-GB" sz="2000" kern="1200">
                <a:effectLst/>
                <a:latin typeface="Segoe UI"/>
                <a:cs typeface="Segoe UI"/>
              </a:rPr>
              <a:t>Vaping delivers nicotine in a less harmful way, by vaporising e-liquid instead of burning tobacco into smoke.</a:t>
            </a:r>
          </a:p>
          <a:p>
            <a:pPr algn="just"/>
            <a:endParaRPr lang="en-GB" sz="2000">
              <a:latin typeface="Segoe UI"/>
              <a:cs typeface="Segoe UI"/>
            </a:endParaRPr>
          </a:p>
          <a:p>
            <a:pPr algn="just"/>
            <a:r>
              <a:rPr lang="en-GB" sz="2000">
                <a:latin typeface="Segoe UI"/>
                <a:cs typeface="Poppins"/>
              </a:rPr>
              <a:t>Nicotine vaping is not risk-free, but it is less harmful than smoking.</a:t>
            </a:r>
            <a:endParaRPr lang="en-GB" sz="2000">
              <a:latin typeface="Segoe UI"/>
              <a:cs typeface="Segoe UI"/>
            </a:endParaRPr>
          </a:p>
          <a:p>
            <a:pPr algn="just"/>
            <a:endParaRPr lang="en-GB" sz="2400"/>
          </a:p>
          <a:p>
            <a:r>
              <a:rPr lang="en-GB" sz="1200" b="1"/>
              <a:t>Quit Your Way NHS Greater Glasgow &amp; Clyde provide a confidential and youth friendly service to young people who wish to stop smoking. </a:t>
            </a:r>
            <a:endParaRPr lang="en-GB"/>
          </a:p>
          <a:p>
            <a:r>
              <a:rPr lang="en-GB" sz="1200"/>
              <a:t>This includes tailored support through telephone, face to face or virtual support sessions and access to nicotine replacement products. To find out more drop in to your local pharmacy, call 0800 916 8858 or visit our </a:t>
            </a:r>
            <a:r>
              <a:rPr lang="en-GB" sz="1200">
                <a:hlinkClick r:id="rId6"/>
              </a:rPr>
              <a:t>website</a:t>
            </a:r>
            <a:r>
              <a:rPr lang="en-GB" sz="1200"/>
              <a:t>.</a:t>
            </a:r>
            <a:endParaRPr lang="en-GB"/>
          </a:p>
          <a:p>
            <a:pPr algn="just"/>
            <a:endParaRPr lang="en-US"/>
          </a:p>
          <a:p>
            <a:pPr algn="just"/>
            <a:r>
              <a:rPr lang="en-GB" sz="1200"/>
              <a:t>Here is the link to our </a:t>
            </a:r>
            <a:r>
              <a:rPr lang="en-GB" sz="1200">
                <a:hlinkClick r:id="rId7"/>
              </a:rPr>
              <a:t>vaping resource pack</a:t>
            </a:r>
            <a:endParaRPr lang="en-GB"/>
          </a:p>
          <a:p>
            <a:pPr algn="just"/>
            <a:endParaRPr lang="en-GB" sz="2400"/>
          </a:p>
          <a:p>
            <a:pPr algn="just"/>
            <a:endParaRPr lang="en-GB" sz="2400"/>
          </a:p>
        </p:txBody>
      </p:sp>
      <p:sp>
        <p:nvSpPr>
          <p:cNvPr id="9" name="Rectangle 8">
            <a:extLst>
              <a:ext uri="{FF2B5EF4-FFF2-40B4-BE49-F238E27FC236}">
                <a16:creationId xmlns:a16="http://schemas.microsoft.com/office/drawing/2014/main" id="{9A8A232B-A926-90E5-6735-EC6476B58039}"/>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40">
            <a:extLst>
              <a:ext uri="{FF2B5EF4-FFF2-40B4-BE49-F238E27FC236}">
                <a16:creationId xmlns:a16="http://schemas.microsoft.com/office/drawing/2014/main" id="{26002E13-FA56-332A-91C4-26BEC6C9D911}"/>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4" name="Picture 13" descr="Blue and white logo with text&#10;&#10;AI-generated content may be incorrect.">
            <a:extLst>
              <a:ext uri="{FF2B5EF4-FFF2-40B4-BE49-F238E27FC236}">
                <a16:creationId xmlns:a16="http://schemas.microsoft.com/office/drawing/2014/main" id="{688DADD2-027B-D1E4-BC76-4B57A757C8EA}"/>
              </a:ext>
            </a:extLst>
          </p:cNvPr>
          <p:cNvPicPr>
            <a:picLocks noChangeAspect="1"/>
          </p:cNvPicPr>
          <p:nvPr/>
        </p:nvPicPr>
        <p:blipFill>
          <a:blip r:embed="rId8"/>
          <a:stretch>
            <a:fillRect/>
          </a:stretch>
        </p:blipFill>
        <p:spPr>
          <a:xfrm>
            <a:off x="10830215" y="166026"/>
            <a:ext cx="966293" cy="713431"/>
          </a:xfrm>
          <a:prstGeom prst="rect">
            <a:avLst/>
          </a:prstGeom>
        </p:spPr>
      </p:pic>
      <p:pic>
        <p:nvPicPr>
          <p:cNvPr id="16" name="Picture 15" descr="A colorful rectangular sign with black text&#10;&#10;AI-generated content may be incorrect.">
            <a:extLst>
              <a:ext uri="{FF2B5EF4-FFF2-40B4-BE49-F238E27FC236}">
                <a16:creationId xmlns:a16="http://schemas.microsoft.com/office/drawing/2014/main" id="{B356A67B-FEEB-4AB6-1BD0-BA5BC380F240}"/>
              </a:ext>
            </a:extLst>
          </p:cNvPr>
          <p:cNvPicPr>
            <a:picLocks noChangeAspect="1"/>
          </p:cNvPicPr>
          <p:nvPr/>
        </p:nvPicPr>
        <p:blipFill>
          <a:blip r:embed="rId9"/>
          <a:stretch>
            <a:fillRect/>
          </a:stretch>
        </p:blipFill>
        <p:spPr>
          <a:xfrm>
            <a:off x="142875" y="142875"/>
            <a:ext cx="1133475" cy="838200"/>
          </a:xfrm>
          <a:prstGeom prst="rect">
            <a:avLst/>
          </a:prstGeom>
        </p:spPr>
      </p:pic>
    </p:spTree>
    <p:extLst>
      <p:ext uri="{BB962C8B-B14F-4D97-AF65-F5344CB8AC3E}">
        <p14:creationId xmlns:p14="http://schemas.microsoft.com/office/powerpoint/2010/main" val="1955187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emoji with blue eyes&#10;&#10;Description automatically generated">
            <a:extLst>
              <a:ext uri="{FF2B5EF4-FFF2-40B4-BE49-F238E27FC236}">
                <a16:creationId xmlns:a16="http://schemas.microsoft.com/office/drawing/2014/main" id="{79576E16-378A-8749-986F-1E186E722C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63653" y="2358188"/>
            <a:ext cx="2781899" cy="2582780"/>
          </a:xfrm>
          <a:prstGeom prst="rect">
            <a:avLst/>
          </a:prstGeom>
          <a:ln>
            <a:solidFill>
              <a:schemeClr val="bg1"/>
            </a:solidFill>
          </a:ln>
        </p:spPr>
      </p:pic>
      <p:sp>
        <p:nvSpPr>
          <p:cNvPr id="17" name="TextBox 16">
            <a:extLst>
              <a:ext uri="{FF2B5EF4-FFF2-40B4-BE49-F238E27FC236}">
                <a16:creationId xmlns:a16="http://schemas.microsoft.com/office/drawing/2014/main" id="{97F642A4-2D4A-584D-AFA8-74A0D8D20D6C}"/>
              </a:ext>
            </a:extLst>
          </p:cNvPr>
          <p:cNvSpPr txBox="1"/>
          <p:nvPr/>
        </p:nvSpPr>
        <p:spPr>
          <a:xfrm>
            <a:off x="4529745" y="3117468"/>
            <a:ext cx="6794020" cy="1077218"/>
          </a:xfrm>
          <a:prstGeom prst="rect">
            <a:avLst/>
          </a:prstGeom>
          <a:noFill/>
        </p:spPr>
        <p:txBody>
          <a:bodyPr wrap="square" lIns="91440" tIns="45720" rIns="91440" bIns="45720" anchor="t">
            <a:spAutoFit/>
          </a:bodyPr>
          <a:lstStyle/>
          <a:p>
            <a:r>
              <a:rPr lang="en-GB" sz="2000" b="1">
                <a:solidFill>
                  <a:srgbClr val="000000"/>
                </a:solidFill>
                <a:latin typeface="Segoe UI"/>
                <a:cs typeface="Segoe UI"/>
              </a:rPr>
              <a:t>TRUE or FALSE?</a:t>
            </a:r>
            <a:endParaRPr lang="en-GB" sz="2000">
              <a:solidFill>
                <a:srgbClr val="000000"/>
              </a:solidFill>
              <a:latin typeface="Segoe UI"/>
              <a:cs typeface="Segoe UI"/>
            </a:endParaRPr>
          </a:p>
          <a:p>
            <a:endParaRPr lang="en-GB" sz="2000" b="1">
              <a:solidFill>
                <a:srgbClr val="000000"/>
              </a:solidFill>
              <a:latin typeface="Segoe UI"/>
              <a:cs typeface="Segoe UI"/>
            </a:endParaRPr>
          </a:p>
          <a:p>
            <a:r>
              <a:rPr lang="en-GB" sz="2400">
                <a:solidFill>
                  <a:srgbClr val="1F090A"/>
                </a:solidFill>
                <a:effectLst/>
                <a:latin typeface="Segoe UI"/>
                <a:cs typeface="Arial"/>
              </a:rPr>
              <a:t>Vaping has no side effects</a:t>
            </a:r>
            <a:r>
              <a:rPr lang="en-GB" sz="2400">
                <a:solidFill>
                  <a:srgbClr val="1F090A"/>
                </a:solidFill>
                <a:latin typeface="Segoe UI"/>
                <a:cs typeface="Arial"/>
              </a:rPr>
              <a:t>.</a:t>
            </a:r>
            <a:endParaRPr lang="en-GB"/>
          </a:p>
        </p:txBody>
      </p:sp>
      <p:sp>
        <p:nvSpPr>
          <p:cNvPr id="4" name="TextBox 3">
            <a:extLst>
              <a:ext uri="{FF2B5EF4-FFF2-40B4-BE49-F238E27FC236}">
                <a16:creationId xmlns:a16="http://schemas.microsoft.com/office/drawing/2014/main" id="{9379C95A-D01D-0942-960C-83257B98CFF3}"/>
              </a:ext>
            </a:extLst>
          </p:cNvPr>
          <p:cNvSpPr txBox="1"/>
          <p:nvPr/>
        </p:nvSpPr>
        <p:spPr>
          <a:xfrm>
            <a:off x="2257426" y="1600200"/>
            <a:ext cx="485775" cy="1323439"/>
          </a:xfrm>
          <a:prstGeom prst="rect">
            <a:avLst/>
          </a:prstGeom>
          <a:noFill/>
        </p:spPr>
        <p:txBody>
          <a:bodyPr wrap="square" rtlCol="0">
            <a:spAutoFit/>
          </a:bodyPr>
          <a:lstStyle/>
          <a:p>
            <a:r>
              <a:rPr lang="en-US" sz="8000" b="1">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543667B3-0D59-F9F3-B2D2-DFD7B0FC8263}"/>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40">
            <a:extLst>
              <a:ext uri="{FF2B5EF4-FFF2-40B4-BE49-F238E27FC236}">
                <a16:creationId xmlns:a16="http://schemas.microsoft.com/office/drawing/2014/main" id="{2AB750FF-6D53-55F5-EDA2-0B292B9955E3}"/>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0" name="Picture 9" descr="Blue and white logo with text&#10;&#10;AI-generated content may be incorrect.">
            <a:extLst>
              <a:ext uri="{FF2B5EF4-FFF2-40B4-BE49-F238E27FC236}">
                <a16:creationId xmlns:a16="http://schemas.microsoft.com/office/drawing/2014/main" id="{180583D6-877E-477C-DCB9-0579EF6CFC56}"/>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1" name="Picture 10" descr="A colorful rectangular sign with black text&#10;&#10;AI-generated content may be incorrect.">
            <a:extLst>
              <a:ext uri="{FF2B5EF4-FFF2-40B4-BE49-F238E27FC236}">
                <a16:creationId xmlns:a16="http://schemas.microsoft.com/office/drawing/2014/main" id="{AC61864C-6BEA-5B0B-00C9-0B1B360B4C94}"/>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34306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F9E0-EC7E-2F56-48A2-81427DC16D74}"/>
            </a:ext>
          </a:extLst>
        </p:cNvPr>
        <p:cNvGrpSpPr/>
        <p:nvPr/>
      </p:nvGrpSpPr>
      <p:grpSpPr>
        <a:xfrm>
          <a:off x="0" y="0"/>
          <a:ext cx="0" cy="0"/>
          <a:chOff x="0" y="0"/>
          <a:chExt cx="0" cy="0"/>
        </a:xfrm>
      </p:grpSpPr>
      <p:pic>
        <p:nvPicPr>
          <p:cNvPr id="5" name="Picture 4" descr="A yellow emoji with blue eyes&#10;&#10;Description automatically generated">
            <a:extLst>
              <a:ext uri="{FF2B5EF4-FFF2-40B4-BE49-F238E27FC236}">
                <a16:creationId xmlns:a16="http://schemas.microsoft.com/office/drawing/2014/main" id="{A453B9B7-33F9-1F16-1CE4-F0532C8988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63653" y="2358188"/>
            <a:ext cx="2781899" cy="2582780"/>
          </a:xfrm>
          <a:prstGeom prst="rect">
            <a:avLst/>
          </a:prstGeom>
          <a:ln>
            <a:solidFill>
              <a:schemeClr val="bg1"/>
            </a:solidFill>
          </a:ln>
        </p:spPr>
      </p:pic>
      <p:sp>
        <p:nvSpPr>
          <p:cNvPr id="17" name="TextBox 16">
            <a:extLst>
              <a:ext uri="{FF2B5EF4-FFF2-40B4-BE49-F238E27FC236}">
                <a16:creationId xmlns:a16="http://schemas.microsoft.com/office/drawing/2014/main" id="{6C024780-F3F0-25AE-C33A-4010C439C449}"/>
              </a:ext>
            </a:extLst>
          </p:cNvPr>
          <p:cNvSpPr txBox="1"/>
          <p:nvPr/>
        </p:nvSpPr>
        <p:spPr>
          <a:xfrm>
            <a:off x="4322469" y="1601984"/>
            <a:ext cx="6227773" cy="461665"/>
          </a:xfrm>
          <a:prstGeom prst="rect">
            <a:avLst/>
          </a:prstGeom>
          <a:noFill/>
        </p:spPr>
        <p:txBody>
          <a:bodyPr wrap="square" lIns="91440" tIns="45720" rIns="91440" bIns="45720" anchor="t">
            <a:spAutoFit/>
          </a:bodyPr>
          <a:lstStyle/>
          <a:p>
            <a:r>
              <a:rPr lang="en-GB" sz="2400">
                <a:solidFill>
                  <a:srgbClr val="1F090A"/>
                </a:solidFill>
                <a:latin typeface="Arial"/>
                <a:cs typeface="Arial"/>
              </a:rPr>
              <a:t>'Vaping</a:t>
            </a:r>
            <a:r>
              <a:rPr lang="en-GB" sz="2400">
                <a:solidFill>
                  <a:srgbClr val="1F090A"/>
                </a:solidFill>
                <a:effectLst/>
                <a:latin typeface="Arial"/>
                <a:cs typeface="Arial"/>
              </a:rPr>
              <a:t> has no side effects</a:t>
            </a:r>
            <a:r>
              <a:rPr lang="en-GB" sz="2400">
                <a:solidFill>
                  <a:srgbClr val="1F090A"/>
                </a:solidFill>
                <a:latin typeface="Arial"/>
                <a:cs typeface="Arial"/>
              </a:rPr>
              <a:t>.'</a:t>
            </a:r>
            <a:endParaRPr lang="en-GB" sz="2400">
              <a:solidFill>
                <a:srgbClr val="1F090A"/>
              </a:solidFill>
              <a:effectLst/>
              <a:latin typeface="Arial"/>
              <a:cs typeface="Arial"/>
            </a:endParaRPr>
          </a:p>
        </p:txBody>
      </p:sp>
      <p:sp>
        <p:nvSpPr>
          <p:cNvPr id="4" name="TextBox 3">
            <a:extLst>
              <a:ext uri="{FF2B5EF4-FFF2-40B4-BE49-F238E27FC236}">
                <a16:creationId xmlns:a16="http://schemas.microsoft.com/office/drawing/2014/main" id="{1EC66D73-455A-CF72-83C0-508AE5F27D0A}"/>
              </a:ext>
            </a:extLst>
          </p:cNvPr>
          <p:cNvSpPr txBox="1"/>
          <p:nvPr/>
        </p:nvSpPr>
        <p:spPr>
          <a:xfrm>
            <a:off x="2257426" y="1600200"/>
            <a:ext cx="485775" cy="1323439"/>
          </a:xfrm>
          <a:prstGeom prst="rect">
            <a:avLst/>
          </a:prstGeom>
          <a:noFill/>
        </p:spPr>
        <p:txBody>
          <a:bodyPr wrap="square" rtlCol="0">
            <a:spAutoFit/>
          </a:bodyPr>
          <a:lstStyle/>
          <a:p>
            <a:r>
              <a:rPr lang="en-US" sz="8000" b="1">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8597BC30-81D6-09D8-69B6-A9424D126730}"/>
              </a:ext>
            </a:extLst>
          </p:cNvPr>
          <p:cNvSpPr txBox="1"/>
          <p:nvPr/>
        </p:nvSpPr>
        <p:spPr>
          <a:xfrm>
            <a:off x="4316629" y="2260531"/>
            <a:ext cx="7334683" cy="3170099"/>
          </a:xfrm>
          <a:prstGeom prst="rect">
            <a:avLst/>
          </a:prstGeom>
          <a:noFill/>
        </p:spPr>
        <p:txBody>
          <a:bodyPr wrap="square" lIns="91440" tIns="45720" rIns="91440" bIns="45720" anchor="t">
            <a:spAutoFit/>
          </a:bodyPr>
          <a:lstStyle/>
          <a:p>
            <a:r>
              <a:rPr lang="en-GB" sz="2000" b="1" kern="1200">
                <a:effectLst/>
                <a:latin typeface="Segoe UI"/>
                <a:cs typeface="Segoe UI"/>
              </a:rPr>
              <a:t>FALSE - Vaping does have some side effects. </a:t>
            </a:r>
          </a:p>
          <a:p>
            <a:endParaRPr lang="en-GB" sz="2000" kern="1200">
              <a:effectLst/>
              <a:latin typeface="Segoe UI"/>
              <a:cs typeface="Segoe UI"/>
            </a:endParaRPr>
          </a:p>
          <a:p>
            <a:r>
              <a:rPr lang="en-GB" sz="2000">
                <a:latin typeface="Segoe UI"/>
                <a:cs typeface="Segoe UI"/>
              </a:rPr>
              <a:t>Vaping can cause short-term effects such as coughing, dizziness, sore throats and headaches. </a:t>
            </a:r>
          </a:p>
          <a:p>
            <a:endParaRPr lang="en-GB" sz="2000">
              <a:latin typeface="Segoe UI"/>
              <a:cs typeface="Segoe UI"/>
            </a:endParaRPr>
          </a:p>
          <a:p>
            <a:r>
              <a:rPr lang="en-GB" sz="2000">
                <a:latin typeface="Segoe UI"/>
                <a:cs typeface="Segoe UI"/>
              </a:rPr>
              <a:t>The long-term effects are not yet known. Put simply, people who don’t smoke should not vape. </a:t>
            </a:r>
          </a:p>
          <a:p>
            <a:endParaRPr lang="en-GB" sz="2000">
              <a:latin typeface="Segoe UI"/>
              <a:cs typeface="Segoe UI"/>
            </a:endParaRPr>
          </a:p>
          <a:p>
            <a:r>
              <a:rPr lang="en-GB" sz="2000">
                <a:latin typeface="Segoe UI"/>
                <a:cs typeface="Segoe UI"/>
              </a:rPr>
              <a:t>Fake Vapes</a:t>
            </a:r>
            <a:r>
              <a:rPr lang="en-GB" sz="2000" kern="1200">
                <a:effectLst/>
                <a:latin typeface="Segoe UI"/>
                <a:cs typeface="Segoe UI"/>
              </a:rPr>
              <a:t> </a:t>
            </a:r>
            <a:r>
              <a:rPr lang="en-GB" sz="2000">
                <a:latin typeface="Segoe UI"/>
                <a:cs typeface="Segoe UI"/>
              </a:rPr>
              <a:t>(6,000 seized in Glasgow in 2024) can contain</a:t>
            </a:r>
            <a:r>
              <a:rPr lang="en-GB" sz="2000" kern="1200">
                <a:effectLst/>
                <a:latin typeface="Segoe UI"/>
                <a:cs typeface="Segoe UI"/>
              </a:rPr>
              <a:t> other substances like THC </a:t>
            </a:r>
            <a:r>
              <a:rPr lang="en-GB" sz="2000">
                <a:latin typeface="Segoe UI"/>
                <a:cs typeface="Segoe UI"/>
              </a:rPr>
              <a:t>or SPICE </a:t>
            </a:r>
            <a:r>
              <a:rPr lang="en-GB" sz="2000" kern="1200">
                <a:effectLst/>
                <a:latin typeface="Segoe UI"/>
                <a:cs typeface="Segoe UI"/>
              </a:rPr>
              <a:t>causing serious </a:t>
            </a:r>
            <a:r>
              <a:rPr lang="en-GB" sz="2000">
                <a:latin typeface="Segoe UI"/>
                <a:cs typeface="Segoe UI"/>
              </a:rPr>
              <a:t>health effects</a:t>
            </a:r>
            <a:r>
              <a:rPr lang="en-GB" sz="2000" kern="1200">
                <a:effectLst/>
                <a:latin typeface="Segoe UI"/>
                <a:cs typeface="Segoe UI"/>
              </a:rPr>
              <a:t>.</a:t>
            </a:r>
          </a:p>
        </p:txBody>
      </p:sp>
      <p:sp>
        <p:nvSpPr>
          <p:cNvPr id="9" name="Rectangle 8">
            <a:extLst>
              <a:ext uri="{FF2B5EF4-FFF2-40B4-BE49-F238E27FC236}">
                <a16:creationId xmlns:a16="http://schemas.microsoft.com/office/drawing/2014/main" id="{1C3F44F2-7E3C-2602-7042-C43397D6B533}"/>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40">
            <a:extLst>
              <a:ext uri="{FF2B5EF4-FFF2-40B4-BE49-F238E27FC236}">
                <a16:creationId xmlns:a16="http://schemas.microsoft.com/office/drawing/2014/main" id="{A9B814D1-CA1A-8B53-9911-320DE87C4F8E}"/>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1" name="Picture 10" descr="Blue and white logo with text&#10;&#10;AI-generated content may be incorrect.">
            <a:extLst>
              <a:ext uri="{FF2B5EF4-FFF2-40B4-BE49-F238E27FC236}">
                <a16:creationId xmlns:a16="http://schemas.microsoft.com/office/drawing/2014/main" id="{96C3501C-A8C4-C1AB-C634-CA02039240DD}"/>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FD9FD4E7-7F82-E380-1117-0E3C531E6EB6}"/>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633739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FFBDE5C-6309-BE4A-8302-2C224A991EC1}"/>
              </a:ext>
            </a:extLst>
          </p:cNvPr>
          <p:cNvSpPr txBox="1"/>
          <p:nvPr/>
        </p:nvSpPr>
        <p:spPr>
          <a:xfrm>
            <a:off x="4985576" y="3061863"/>
            <a:ext cx="5499955" cy="1077218"/>
          </a:xfrm>
          <a:prstGeom prst="rect">
            <a:avLst/>
          </a:prstGeom>
          <a:noFill/>
        </p:spPr>
        <p:txBody>
          <a:bodyPr wrap="square" lIns="91440" tIns="45720" rIns="91440" bIns="45720" anchor="t">
            <a:spAutoFit/>
          </a:bodyPr>
          <a:lstStyle/>
          <a:p>
            <a:r>
              <a:rPr lang="en-GB" sz="2000" b="1">
                <a:latin typeface="Segoe UI"/>
                <a:cs typeface="Segoe UI"/>
              </a:rPr>
              <a:t>TRUE or FALSE?</a:t>
            </a:r>
            <a:endParaRPr lang="en-GB" sz="2000">
              <a:latin typeface="Segoe UI"/>
              <a:cs typeface="Segoe UI"/>
            </a:endParaRPr>
          </a:p>
          <a:p>
            <a:endParaRPr lang="en-GB" sz="2000" b="1">
              <a:latin typeface="Segoe UI"/>
              <a:cs typeface="Segoe UI"/>
            </a:endParaRPr>
          </a:p>
          <a:p>
            <a:r>
              <a:rPr lang="en-GB" sz="2400">
                <a:latin typeface="Segoe UI"/>
                <a:cs typeface="Arial"/>
              </a:rPr>
              <a:t>Vaping can help people with stress.</a:t>
            </a:r>
            <a:endParaRPr lang="en-GB"/>
          </a:p>
        </p:txBody>
      </p:sp>
      <p:pic>
        <p:nvPicPr>
          <p:cNvPr id="3" name="Picture 2" descr="A yellow emoji with a white background&#10;&#10;Description automatically generated">
            <a:extLst>
              <a:ext uri="{FF2B5EF4-FFF2-40B4-BE49-F238E27FC236}">
                <a16:creationId xmlns:a16="http://schemas.microsoft.com/office/drawing/2014/main" id="{75BDD45E-6193-D64D-9F35-937740CEC2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21205" y="2105024"/>
            <a:ext cx="3403186" cy="3429001"/>
          </a:xfrm>
          <a:prstGeom prst="rect">
            <a:avLst/>
          </a:prstGeom>
          <a:ln>
            <a:solidFill>
              <a:schemeClr val="bg1"/>
            </a:solidFill>
          </a:ln>
        </p:spPr>
      </p:pic>
      <p:sp>
        <p:nvSpPr>
          <p:cNvPr id="10" name="Rectangle 9">
            <a:extLst>
              <a:ext uri="{FF2B5EF4-FFF2-40B4-BE49-F238E27FC236}">
                <a16:creationId xmlns:a16="http://schemas.microsoft.com/office/drawing/2014/main" id="{37016A97-B1E9-8C97-289D-CB42B7DE77E0}"/>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40">
            <a:extLst>
              <a:ext uri="{FF2B5EF4-FFF2-40B4-BE49-F238E27FC236}">
                <a16:creationId xmlns:a16="http://schemas.microsoft.com/office/drawing/2014/main" id="{D1FEF7A5-251C-2B4D-3AFB-9CA7653C39B4}"/>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2" name="Picture 11" descr="Blue and white logo with text&#10;&#10;AI-generated content may be incorrect.">
            <a:extLst>
              <a:ext uri="{FF2B5EF4-FFF2-40B4-BE49-F238E27FC236}">
                <a16:creationId xmlns:a16="http://schemas.microsoft.com/office/drawing/2014/main" id="{51723B15-B0A0-6CFA-83C3-A3913429711D}"/>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3" name="Picture 12" descr="A colorful rectangular sign with black text&#10;&#10;AI-generated content may be incorrect.">
            <a:extLst>
              <a:ext uri="{FF2B5EF4-FFF2-40B4-BE49-F238E27FC236}">
                <a16:creationId xmlns:a16="http://schemas.microsoft.com/office/drawing/2014/main" id="{3694504A-945C-C996-6E52-C43183CAD62B}"/>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3496713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7E70D-E68F-5087-F8DF-090B62D4F150}"/>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54E3F3E2-5052-64F6-E17A-77A579F738D9}"/>
              </a:ext>
            </a:extLst>
          </p:cNvPr>
          <p:cNvSpPr txBox="1"/>
          <p:nvPr/>
        </p:nvSpPr>
        <p:spPr>
          <a:xfrm>
            <a:off x="4862706" y="1698660"/>
            <a:ext cx="5684309" cy="461665"/>
          </a:xfrm>
          <a:prstGeom prst="rect">
            <a:avLst/>
          </a:prstGeom>
          <a:noFill/>
        </p:spPr>
        <p:txBody>
          <a:bodyPr wrap="square" lIns="91440" tIns="45720" rIns="91440" bIns="45720" anchor="t">
            <a:spAutoFit/>
          </a:bodyPr>
          <a:lstStyle/>
          <a:p>
            <a:r>
              <a:rPr lang="en-GB" sz="2400">
                <a:latin typeface="Segoe UI"/>
                <a:cs typeface="Arial"/>
              </a:rPr>
              <a:t>'Vaping can help people with stress.'</a:t>
            </a:r>
          </a:p>
        </p:txBody>
      </p:sp>
      <p:pic>
        <p:nvPicPr>
          <p:cNvPr id="3" name="Picture 2" descr="A yellow emoji with a white background&#10;&#10;Description automatically generated">
            <a:extLst>
              <a:ext uri="{FF2B5EF4-FFF2-40B4-BE49-F238E27FC236}">
                <a16:creationId xmlns:a16="http://schemas.microsoft.com/office/drawing/2014/main" id="{17CD7CD2-CBA7-ADE9-D8BC-EC2E5F8CE5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21205" y="2105024"/>
            <a:ext cx="3403186" cy="3429001"/>
          </a:xfrm>
          <a:prstGeom prst="rect">
            <a:avLst/>
          </a:prstGeom>
          <a:ln>
            <a:solidFill>
              <a:schemeClr val="bg1"/>
            </a:solidFill>
          </a:ln>
        </p:spPr>
      </p:pic>
      <p:sp>
        <p:nvSpPr>
          <p:cNvPr id="4" name="TextBox 3">
            <a:extLst>
              <a:ext uri="{FF2B5EF4-FFF2-40B4-BE49-F238E27FC236}">
                <a16:creationId xmlns:a16="http://schemas.microsoft.com/office/drawing/2014/main" id="{10BB395C-469B-3E76-4909-C0DF9A99734F}"/>
              </a:ext>
            </a:extLst>
          </p:cNvPr>
          <p:cNvSpPr txBox="1"/>
          <p:nvPr/>
        </p:nvSpPr>
        <p:spPr>
          <a:xfrm>
            <a:off x="4857377" y="2536376"/>
            <a:ext cx="6839889" cy="2246769"/>
          </a:xfrm>
          <a:prstGeom prst="rect">
            <a:avLst/>
          </a:prstGeom>
          <a:noFill/>
        </p:spPr>
        <p:txBody>
          <a:bodyPr wrap="square" lIns="91440" tIns="45720" rIns="91440" bIns="45720" anchor="t">
            <a:spAutoFit/>
          </a:bodyPr>
          <a:lstStyle/>
          <a:p>
            <a:r>
              <a:rPr lang="en-GB" sz="2000" b="1" kern="1200">
                <a:effectLst/>
                <a:latin typeface="Segoe UI"/>
                <a:cs typeface="Segoe UI"/>
              </a:rPr>
              <a:t>FALSE - </a:t>
            </a:r>
            <a:r>
              <a:rPr lang="en-GB" sz="2000">
                <a:latin typeface="Segoe UI"/>
                <a:cs typeface="Segoe UI"/>
              </a:rPr>
              <a:t>Young people have shared they have tried vaping to deal with stress or anxiety, creating a cycle of nicotine dependence.  Nicotine dependency can be a source of stress itself.  </a:t>
            </a:r>
          </a:p>
          <a:p>
            <a:endParaRPr lang="en-GB" sz="2000">
              <a:latin typeface="Segoe UI"/>
              <a:cs typeface="Segoe UI"/>
            </a:endParaRPr>
          </a:p>
          <a:p>
            <a:r>
              <a:rPr lang="en-GB" sz="2000">
                <a:latin typeface="Segoe UI"/>
                <a:cs typeface="Segoe UI"/>
              </a:rPr>
              <a:t>Nicotine does not support people with stress.  It can disrupt sleep and increase anxiety.</a:t>
            </a:r>
            <a:endParaRPr lang="en-GB" sz="2000" kern="1200">
              <a:solidFill>
                <a:schemeClr val="tx1"/>
              </a:solidFill>
              <a:effectLst/>
              <a:latin typeface="Segoe UI"/>
              <a:cs typeface="Segoe UI"/>
            </a:endParaRPr>
          </a:p>
        </p:txBody>
      </p:sp>
      <p:sp>
        <p:nvSpPr>
          <p:cNvPr id="17" name="Rectangle 16">
            <a:extLst>
              <a:ext uri="{FF2B5EF4-FFF2-40B4-BE49-F238E27FC236}">
                <a16:creationId xmlns:a16="http://schemas.microsoft.com/office/drawing/2014/main" id="{46EFD1CF-349E-81AD-B1B6-96A754035E5A}"/>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40">
            <a:extLst>
              <a:ext uri="{FF2B5EF4-FFF2-40B4-BE49-F238E27FC236}">
                <a16:creationId xmlns:a16="http://schemas.microsoft.com/office/drawing/2014/main" id="{F00C50DF-1034-057E-36D2-2805A2BE19EA}"/>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9" name="Picture 18" descr="Blue and white logo with text&#10;&#10;AI-generated content may be incorrect.">
            <a:extLst>
              <a:ext uri="{FF2B5EF4-FFF2-40B4-BE49-F238E27FC236}">
                <a16:creationId xmlns:a16="http://schemas.microsoft.com/office/drawing/2014/main" id="{A431AE27-67EC-C0D5-AAE3-1F2B74C6BBC6}"/>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20" name="Picture 19" descr="A colorful rectangular sign with black text&#10;&#10;AI-generated content may be incorrect.">
            <a:extLst>
              <a:ext uri="{FF2B5EF4-FFF2-40B4-BE49-F238E27FC236}">
                <a16:creationId xmlns:a16="http://schemas.microsoft.com/office/drawing/2014/main" id="{D240FB66-66AF-3018-A22A-D5EA5A5F483C}"/>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2400516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cartoon ball with a police hat and whistle&#10;&#10;Description automatically generated">
            <a:extLst>
              <a:ext uri="{FF2B5EF4-FFF2-40B4-BE49-F238E27FC236}">
                <a16:creationId xmlns:a16="http://schemas.microsoft.com/office/drawing/2014/main" id="{03B7F291-7766-AB49-83CF-E8E7619480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1507" y="1869256"/>
            <a:ext cx="3503877" cy="3338252"/>
          </a:xfrm>
          <a:prstGeom prst="rect">
            <a:avLst/>
          </a:prstGeom>
          <a:ln>
            <a:solidFill>
              <a:schemeClr val="bg1"/>
            </a:solidFill>
          </a:ln>
        </p:spPr>
      </p:pic>
      <p:sp>
        <p:nvSpPr>
          <p:cNvPr id="20" name="TextBox 19">
            <a:extLst>
              <a:ext uri="{FF2B5EF4-FFF2-40B4-BE49-F238E27FC236}">
                <a16:creationId xmlns:a16="http://schemas.microsoft.com/office/drawing/2014/main" id="{CDEE69A0-2BB6-6C4A-AA1E-5BEE9E603C85}"/>
              </a:ext>
            </a:extLst>
          </p:cNvPr>
          <p:cNvSpPr txBox="1"/>
          <p:nvPr/>
        </p:nvSpPr>
        <p:spPr>
          <a:xfrm>
            <a:off x="4734730" y="2735548"/>
            <a:ext cx="6699684" cy="1384995"/>
          </a:xfrm>
          <a:prstGeom prst="rect">
            <a:avLst/>
          </a:prstGeom>
          <a:noFill/>
        </p:spPr>
        <p:txBody>
          <a:bodyPr wrap="square" lIns="91440" tIns="45720" rIns="91440" bIns="45720" anchor="t">
            <a:spAutoFit/>
          </a:bodyPr>
          <a:lstStyle/>
          <a:p>
            <a:r>
              <a:rPr lang="en-GB" sz="2000" b="1" dirty="0">
                <a:latin typeface="Segoe UI"/>
                <a:cs typeface="Segoe UI"/>
              </a:rPr>
              <a:t>TRUE or FALSE?</a:t>
            </a:r>
            <a:endParaRPr lang="en-GB" sz="2000" dirty="0">
              <a:latin typeface="Segoe UI"/>
              <a:cs typeface="Segoe UI"/>
            </a:endParaRPr>
          </a:p>
          <a:p>
            <a:endParaRPr lang="en-GB" sz="2000" b="1">
              <a:latin typeface="Segoe UI"/>
              <a:cs typeface="Segoe UI"/>
            </a:endParaRPr>
          </a:p>
          <a:p>
            <a:r>
              <a:rPr lang="en-GB" sz="2000" dirty="0">
                <a:latin typeface="Segoe UI"/>
                <a:cs typeface="Arial"/>
              </a:rPr>
              <a:t>There are currently no laws in Scotland around supply of vapes to under 18's.</a:t>
            </a:r>
            <a:r>
              <a:rPr lang="en-GB" sz="2400" dirty="0">
                <a:latin typeface="Segoe UI"/>
                <a:cs typeface="Arial"/>
              </a:rPr>
              <a:t> </a:t>
            </a:r>
            <a:r>
              <a:rPr lang="en-GB" sz="2400" dirty="0">
                <a:latin typeface="Arial"/>
                <a:cs typeface="Arial"/>
              </a:rPr>
              <a:t> </a:t>
            </a:r>
            <a:endParaRPr lang="en-GB" dirty="0"/>
          </a:p>
        </p:txBody>
      </p:sp>
      <p:sp>
        <p:nvSpPr>
          <p:cNvPr id="22" name="Rectangle 21">
            <a:extLst>
              <a:ext uri="{FF2B5EF4-FFF2-40B4-BE49-F238E27FC236}">
                <a16:creationId xmlns:a16="http://schemas.microsoft.com/office/drawing/2014/main" id="{D901BF58-6839-2508-14A2-4A7D0B253B11}"/>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40">
            <a:extLst>
              <a:ext uri="{FF2B5EF4-FFF2-40B4-BE49-F238E27FC236}">
                <a16:creationId xmlns:a16="http://schemas.microsoft.com/office/drawing/2014/main" id="{3C717A9D-280B-AFCE-F4B8-F4102908D232}"/>
              </a:ext>
            </a:extLst>
          </p:cNvPr>
          <p:cNvSpPr txBox="1"/>
          <p:nvPr/>
        </p:nvSpPr>
        <p:spPr>
          <a:xfrm>
            <a:off x="285369" y="29137"/>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24" name="Picture 23" descr="Blue and white logo with text&#10;&#10;AI-generated content may be incorrect.">
            <a:extLst>
              <a:ext uri="{FF2B5EF4-FFF2-40B4-BE49-F238E27FC236}">
                <a16:creationId xmlns:a16="http://schemas.microsoft.com/office/drawing/2014/main" id="{5271A8C7-4EFE-9C12-FEC1-07AFAD985388}"/>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25" name="Picture 24" descr="A colorful rectangular sign with black text&#10;&#10;AI-generated content may be incorrect.">
            <a:extLst>
              <a:ext uri="{FF2B5EF4-FFF2-40B4-BE49-F238E27FC236}">
                <a16:creationId xmlns:a16="http://schemas.microsoft.com/office/drawing/2014/main" id="{2543F46D-8DCB-6B52-B59C-C56DBE6D5B3B}"/>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383468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104F-F512-B4CF-E81D-89007849F4EE}"/>
            </a:ext>
          </a:extLst>
        </p:cNvPr>
        <p:cNvGrpSpPr/>
        <p:nvPr/>
      </p:nvGrpSpPr>
      <p:grpSpPr>
        <a:xfrm>
          <a:off x="0" y="0"/>
          <a:ext cx="0" cy="0"/>
          <a:chOff x="0" y="0"/>
          <a:chExt cx="0" cy="0"/>
        </a:xfrm>
      </p:grpSpPr>
      <p:pic>
        <p:nvPicPr>
          <p:cNvPr id="3" name="Picture 2" descr="A yellow cartoon ball with a police hat and whistle&#10;&#10;Description automatically generated">
            <a:extLst>
              <a:ext uri="{FF2B5EF4-FFF2-40B4-BE49-F238E27FC236}">
                <a16:creationId xmlns:a16="http://schemas.microsoft.com/office/drawing/2014/main" id="{CB5B1C47-0622-1182-677A-E1252A7410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0793" y="1554561"/>
            <a:ext cx="3161530" cy="3006948"/>
          </a:xfrm>
          <a:prstGeom prst="rect">
            <a:avLst/>
          </a:prstGeom>
          <a:ln>
            <a:solidFill>
              <a:schemeClr val="bg1"/>
            </a:solidFill>
          </a:ln>
        </p:spPr>
      </p:pic>
      <p:sp>
        <p:nvSpPr>
          <p:cNvPr id="20" name="TextBox 19">
            <a:extLst>
              <a:ext uri="{FF2B5EF4-FFF2-40B4-BE49-F238E27FC236}">
                <a16:creationId xmlns:a16="http://schemas.microsoft.com/office/drawing/2014/main" id="{5AF91BA0-BE93-0796-175A-D8409635BF7A}"/>
              </a:ext>
            </a:extLst>
          </p:cNvPr>
          <p:cNvSpPr txBox="1"/>
          <p:nvPr/>
        </p:nvSpPr>
        <p:spPr>
          <a:xfrm>
            <a:off x="4311267" y="1232412"/>
            <a:ext cx="7142541" cy="1200329"/>
          </a:xfrm>
          <a:prstGeom prst="rect">
            <a:avLst/>
          </a:prstGeom>
          <a:noFill/>
        </p:spPr>
        <p:txBody>
          <a:bodyPr wrap="square" lIns="91440" tIns="45720" rIns="91440" bIns="45720" anchor="t">
            <a:spAutoFit/>
          </a:bodyPr>
          <a:lstStyle/>
          <a:p>
            <a:r>
              <a:rPr lang="en-GB" sz="2400">
                <a:latin typeface="Segoe UI"/>
                <a:cs typeface="Arial"/>
              </a:rPr>
              <a:t>'There are currently no laws in Scotland around supply of vapes to Under 18's.'</a:t>
            </a:r>
            <a:endParaRPr lang="en-US" sz="2400">
              <a:latin typeface="Segoe UI"/>
            </a:endParaRPr>
          </a:p>
          <a:p>
            <a:endParaRPr lang="en-GB" sz="2400">
              <a:solidFill>
                <a:srgbClr val="1F090A"/>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1C4B9FE-D571-D04B-EB44-DEF8B955FD6F}"/>
              </a:ext>
            </a:extLst>
          </p:cNvPr>
          <p:cNvSpPr txBox="1"/>
          <p:nvPr/>
        </p:nvSpPr>
        <p:spPr>
          <a:xfrm>
            <a:off x="4453112" y="2210096"/>
            <a:ext cx="6852663" cy="4401205"/>
          </a:xfrm>
          <a:prstGeom prst="rect">
            <a:avLst/>
          </a:prstGeom>
          <a:noFill/>
        </p:spPr>
        <p:txBody>
          <a:bodyPr wrap="square" lIns="91440" tIns="45720" rIns="91440" bIns="45720" anchor="t">
            <a:spAutoFit/>
          </a:bodyPr>
          <a:lstStyle/>
          <a:p>
            <a:r>
              <a:rPr lang="en-GB" sz="2000" b="1" kern="1200">
                <a:effectLst/>
                <a:latin typeface="Segoe UI"/>
                <a:cs typeface="Segoe UI"/>
              </a:rPr>
              <a:t>FALSE  - There are </a:t>
            </a:r>
            <a:r>
              <a:rPr lang="en-GB" sz="2000" b="1">
                <a:latin typeface="Segoe UI"/>
                <a:cs typeface="Segoe UI"/>
              </a:rPr>
              <a:t>strict laws</a:t>
            </a:r>
            <a:r>
              <a:rPr lang="en-GB" sz="2000" b="1" kern="1200">
                <a:effectLst/>
                <a:latin typeface="Segoe UI"/>
                <a:cs typeface="Segoe UI"/>
              </a:rPr>
              <a:t> in </a:t>
            </a:r>
            <a:r>
              <a:rPr lang="en-GB" sz="2000" b="1">
                <a:latin typeface="Segoe UI"/>
                <a:cs typeface="Segoe UI"/>
              </a:rPr>
              <a:t>Scotland</a:t>
            </a:r>
            <a:r>
              <a:rPr lang="en-GB" sz="2000" b="1" kern="1200">
                <a:effectLst/>
                <a:latin typeface="Segoe UI"/>
                <a:cs typeface="Segoe UI"/>
              </a:rPr>
              <a:t> around who can </a:t>
            </a:r>
            <a:r>
              <a:rPr lang="en-GB" sz="2000" b="1">
                <a:latin typeface="Segoe UI"/>
                <a:cs typeface="Segoe UI"/>
              </a:rPr>
              <a:t>sell or supply vapes to Under 18's</a:t>
            </a:r>
            <a:r>
              <a:rPr lang="en-GB" sz="2000" b="1" kern="1200">
                <a:effectLst/>
                <a:latin typeface="Segoe UI"/>
                <a:cs typeface="Segoe UI"/>
              </a:rPr>
              <a:t>.</a:t>
            </a:r>
            <a:endParaRPr lang="en-GB" sz="2000" kern="1200">
              <a:effectLst/>
              <a:latin typeface="Segoe UI"/>
              <a:cs typeface="Segoe UI"/>
            </a:endParaRPr>
          </a:p>
          <a:p>
            <a:endParaRPr lang="en-GB" sz="2000" b="1">
              <a:latin typeface="Segoe UI"/>
              <a:cs typeface="Segoe UI"/>
            </a:endParaRPr>
          </a:p>
          <a:p>
            <a:r>
              <a:rPr lang="en-GB" sz="2000">
                <a:latin typeface="Segoe UI"/>
                <a:cs typeface="Segoe UI"/>
              </a:rPr>
              <a:t>It</a:t>
            </a:r>
            <a:r>
              <a:rPr lang="en-GB" sz="2000" kern="1200">
                <a:effectLst/>
                <a:latin typeface="Segoe UI"/>
                <a:cs typeface="Segoe UI"/>
              </a:rPr>
              <a:t> is illegal </a:t>
            </a:r>
            <a:r>
              <a:rPr lang="en-GB" sz="2000">
                <a:latin typeface="Segoe UI"/>
                <a:cs typeface="Segoe UI"/>
              </a:rPr>
              <a:t>for</a:t>
            </a:r>
            <a:r>
              <a:rPr lang="en-GB" sz="2000" kern="1200">
                <a:effectLst/>
                <a:latin typeface="Segoe UI"/>
                <a:cs typeface="Segoe UI"/>
              </a:rPr>
              <a:t> someone to buy</a:t>
            </a:r>
            <a:r>
              <a:rPr lang="en-GB" sz="2000">
                <a:latin typeface="Segoe UI"/>
                <a:cs typeface="Segoe UI"/>
              </a:rPr>
              <a:t>,</a:t>
            </a:r>
            <a:r>
              <a:rPr lang="en-GB" sz="2000" kern="1200">
                <a:effectLst/>
                <a:latin typeface="Segoe UI"/>
                <a:cs typeface="Segoe UI"/>
              </a:rPr>
              <a:t> </a:t>
            </a:r>
            <a:r>
              <a:rPr lang="en-GB" sz="2000">
                <a:latin typeface="Segoe UI"/>
                <a:cs typeface="Segoe UI"/>
              </a:rPr>
              <a:t>or supply </a:t>
            </a:r>
            <a:r>
              <a:rPr lang="en-GB" sz="2000" kern="1200">
                <a:effectLst/>
                <a:latin typeface="Segoe UI"/>
                <a:cs typeface="Segoe UI"/>
              </a:rPr>
              <a:t>vapes </a:t>
            </a:r>
            <a:r>
              <a:rPr lang="en-GB" sz="2000">
                <a:latin typeface="Segoe UI"/>
                <a:cs typeface="Segoe UI"/>
              </a:rPr>
              <a:t>to </a:t>
            </a:r>
            <a:r>
              <a:rPr lang="en-GB" sz="2000" kern="1200">
                <a:effectLst/>
                <a:latin typeface="Segoe UI"/>
                <a:cs typeface="Segoe UI"/>
              </a:rPr>
              <a:t>Under </a:t>
            </a:r>
            <a:r>
              <a:rPr lang="en-GB" sz="2000">
                <a:latin typeface="Segoe UI"/>
                <a:cs typeface="Segoe UI"/>
              </a:rPr>
              <a:t>18's</a:t>
            </a:r>
            <a:r>
              <a:rPr lang="en-GB" sz="2000" kern="1200">
                <a:effectLst/>
                <a:latin typeface="Segoe UI"/>
                <a:cs typeface="Segoe UI"/>
              </a:rPr>
              <a:t>. </a:t>
            </a:r>
            <a:r>
              <a:rPr lang="en-GB" sz="2000">
                <a:latin typeface="Segoe UI"/>
                <a:cs typeface="Segoe UI"/>
              </a:rPr>
              <a:t> I</a:t>
            </a:r>
            <a:r>
              <a:rPr lang="en-GB" sz="2000" kern="1200">
                <a:effectLst/>
                <a:latin typeface="Segoe UI"/>
                <a:cs typeface="Segoe UI"/>
              </a:rPr>
              <a:t>f </a:t>
            </a:r>
            <a:r>
              <a:rPr lang="en-GB" sz="2000">
                <a:latin typeface="Segoe UI"/>
                <a:cs typeface="Segoe UI"/>
              </a:rPr>
              <a:t>an adult</a:t>
            </a:r>
            <a:r>
              <a:rPr lang="en-GB" sz="2000" kern="1200">
                <a:effectLst/>
                <a:latin typeface="Segoe UI"/>
                <a:cs typeface="Segoe UI"/>
              </a:rPr>
              <a:t> </a:t>
            </a:r>
            <a:r>
              <a:rPr lang="en-GB" sz="2000">
                <a:latin typeface="Segoe UI"/>
                <a:cs typeface="Segoe UI"/>
              </a:rPr>
              <a:t>over 18 supplies</a:t>
            </a:r>
            <a:r>
              <a:rPr lang="en-GB" sz="2000" kern="1200">
                <a:effectLst/>
                <a:latin typeface="Segoe UI"/>
                <a:cs typeface="Segoe UI"/>
              </a:rPr>
              <a:t> vapes to </a:t>
            </a:r>
            <a:r>
              <a:rPr lang="en-GB" sz="2000">
                <a:latin typeface="Segoe UI"/>
                <a:cs typeface="Segoe UI"/>
              </a:rPr>
              <a:t>anyone under 18, they</a:t>
            </a:r>
            <a:r>
              <a:rPr lang="en-GB" sz="2000" kern="1200">
                <a:effectLst/>
                <a:latin typeface="Segoe UI"/>
                <a:cs typeface="Segoe UI"/>
              </a:rPr>
              <a:t> can be </a:t>
            </a:r>
            <a:r>
              <a:rPr lang="en-GB" sz="2000">
                <a:latin typeface="Segoe UI"/>
                <a:cs typeface="Segoe UI"/>
              </a:rPr>
              <a:t>fined, prosecuted and have their shop closed. </a:t>
            </a:r>
            <a:endParaRPr lang="en-GB" sz="2000" kern="1200">
              <a:effectLst/>
              <a:latin typeface="Segoe UI"/>
              <a:cs typeface="Segoe UI"/>
            </a:endParaRPr>
          </a:p>
          <a:p>
            <a:endParaRPr lang="en-GB" sz="2000">
              <a:latin typeface="Segoe UI"/>
              <a:cs typeface="Segoe UI"/>
            </a:endParaRPr>
          </a:p>
          <a:p>
            <a:r>
              <a:rPr lang="en-GB" sz="2000">
                <a:latin typeface="Segoe UI"/>
                <a:cs typeface="Segoe UI"/>
              </a:rPr>
              <a:t>Disposable vapes are now illegal to sell or supply to </a:t>
            </a:r>
            <a:r>
              <a:rPr lang="en-GB" sz="2000" b="1">
                <a:latin typeface="Segoe UI"/>
                <a:cs typeface="Segoe UI"/>
              </a:rPr>
              <a:t>ANYONE</a:t>
            </a:r>
            <a:r>
              <a:rPr lang="en-GB" sz="2000">
                <a:latin typeface="Segoe UI"/>
                <a:cs typeface="Segoe UI"/>
              </a:rPr>
              <a:t>. </a:t>
            </a:r>
          </a:p>
          <a:p>
            <a:endParaRPr lang="en-GB" sz="2000">
              <a:latin typeface="Segoe UI"/>
              <a:cs typeface="Segoe UI"/>
            </a:endParaRPr>
          </a:p>
          <a:p>
            <a:r>
              <a:rPr lang="en-GB" sz="2000">
                <a:latin typeface="Segoe UI"/>
                <a:cs typeface="Segoe UI"/>
              </a:rPr>
              <a:t>There is hope new laws coming in 2026 may also restrict vape flavours and promotion, as well as changing age limits for buying tobacco. </a:t>
            </a:r>
          </a:p>
        </p:txBody>
      </p:sp>
      <p:sp>
        <p:nvSpPr>
          <p:cNvPr id="13" name="Rectangle 12">
            <a:extLst>
              <a:ext uri="{FF2B5EF4-FFF2-40B4-BE49-F238E27FC236}">
                <a16:creationId xmlns:a16="http://schemas.microsoft.com/office/drawing/2014/main" id="{F38B943C-17C7-F741-6C16-F7B7A67CD188}"/>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5" name="TextBox 14">
            <a:extLst>
              <a:ext uri="{FF2B5EF4-FFF2-40B4-BE49-F238E27FC236}">
                <a16:creationId xmlns:a16="http://schemas.microsoft.com/office/drawing/2014/main" id="{E8C49488-5F6A-FDFD-92CE-CD6C9FEDB047}"/>
              </a:ext>
            </a:extLst>
          </p:cNvPr>
          <p:cNvSpPr txBox="1"/>
          <p:nvPr/>
        </p:nvSpPr>
        <p:spPr>
          <a:xfrm>
            <a:off x="285369" y="29137"/>
            <a:ext cx="11630345" cy="1446550"/>
          </a:xfrm>
          <a:prstGeom prst="rect">
            <a:avLst/>
          </a:prstGeom>
          <a:noFill/>
        </p:spPr>
        <p:txBody>
          <a:bodyPr wrap="square" rtlCol="0">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7" name="Picture 16" descr="Blue and white logo with text&#10;&#10;AI-generated content may be incorrect.">
            <a:extLst>
              <a:ext uri="{FF2B5EF4-FFF2-40B4-BE49-F238E27FC236}">
                <a16:creationId xmlns:a16="http://schemas.microsoft.com/office/drawing/2014/main" id="{358329F5-2235-1A2C-9FE3-A95F4470A29A}"/>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22" name="Picture 21" descr="A colorful rectangular sign with black text&#10;&#10;AI-generated content may be incorrect.">
            <a:extLst>
              <a:ext uri="{FF2B5EF4-FFF2-40B4-BE49-F238E27FC236}">
                <a16:creationId xmlns:a16="http://schemas.microsoft.com/office/drawing/2014/main" id="{0A40E875-13F1-B397-B0E9-A2F6AE924168}"/>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1326122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04553-4EBF-3F46-8888-A43637E547AC}"/>
              </a:ext>
            </a:extLst>
          </p:cNvPr>
          <p:cNvSpPr txBox="1"/>
          <p:nvPr/>
        </p:nvSpPr>
        <p:spPr>
          <a:xfrm>
            <a:off x="4630955" y="2738707"/>
            <a:ext cx="6685340" cy="1015663"/>
          </a:xfrm>
          <a:prstGeom prst="rect">
            <a:avLst/>
          </a:prstGeom>
          <a:noFill/>
        </p:spPr>
        <p:txBody>
          <a:bodyPr wrap="square" lIns="91440" tIns="45720" rIns="91440" bIns="45720" anchor="t">
            <a:spAutoFit/>
          </a:bodyPr>
          <a:lstStyle/>
          <a:p>
            <a:r>
              <a:rPr lang="en-GB" sz="2000" b="1">
                <a:solidFill>
                  <a:srgbClr val="000000"/>
                </a:solidFill>
                <a:latin typeface="Segoe UI"/>
                <a:cs typeface="Segoe UI"/>
              </a:rPr>
              <a:t>TRUE or FALSE?</a:t>
            </a:r>
            <a:endParaRPr lang="en-GB" sz="2000">
              <a:solidFill>
                <a:srgbClr val="000000"/>
              </a:solidFill>
              <a:latin typeface="Segoe UI"/>
              <a:cs typeface="Segoe UI"/>
            </a:endParaRPr>
          </a:p>
          <a:p>
            <a:endParaRPr lang="en-GB" sz="2000" b="1">
              <a:solidFill>
                <a:srgbClr val="000000"/>
              </a:solidFill>
              <a:latin typeface="Segoe UI"/>
              <a:cs typeface="Segoe UI"/>
            </a:endParaRPr>
          </a:p>
          <a:p>
            <a:r>
              <a:rPr lang="en-GB" sz="2000">
                <a:solidFill>
                  <a:srgbClr val="000000"/>
                </a:solidFill>
                <a:latin typeface="Segoe UI"/>
                <a:cs typeface="Arial"/>
              </a:rPr>
              <a:t>Nicotine is harmful for the teenage brain.</a:t>
            </a:r>
            <a:endParaRPr lang="en-US" sz="2000">
              <a:latin typeface="Aptos" panose="02110004020202020204"/>
            </a:endParaRPr>
          </a:p>
        </p:txBody>
      </p:sp>
      <p:pic>
        <p:nvPicPr>
          <p:cNvPr id="3" name="Picture 2" descr="A yellow emoji with a hand up&#10;&#10;Description automatically generated">
            <a:extLst>
              <a:ext uri="{FF2B5EF4-FFF2-40B4-BE49-F238E27FC236}">
                <a16:creationId xmlns:a16="http://schemas.microsoft.com/office/drawing/2014/main" id="{147C5D9C-03BC-6549-B27F-EC0E9187D4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7393" y="1837576"/>
            <a:ext cx="3094712" cy="2821182"/>
          </a:xfrm>
          <a:prstGeom prst="rect">
            <a:avLst/>
          </a:prstGeom>
          <a:ln>
            <a:solidFill>
              <a:schemeClr val="bg1"/>
            </a:solidFill>
          </a:ln>
        </p:spPr>
      </p:pic>
      <p:sp>
        <p:nvSpPr>
          <p:cNvPr id="15" name="Rectangle 14">
            <a:extLst>
              <a:ext uri="{FF2B5EF4-FFF2-40B4-BE49-F238E27FC236}">
                <a16:creationId xmlns:a16="http://schemas.microsoft.com/office/drawing/2014/main" id="{2E612A09-426A-3F90-D8D2-FABD245F04AD}"/>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7" name="TextBox 16">
            <a:extLst>
              <a:ext uri="{FF2B5EF4-FFF2-40B4-BE49-F238E27FC236}">
                <a16:creationId xmlns:a16="http://schemas.microsoft.com/office/drawing/2014/main" id="{F624DE88-2AEA-A653-1863-9F15BDFD6F50}"/>
              </a:ext>
            </a:extLst>
          </p:cNvPr>
          <p:cNvSpPr txBox="1"/>
          <p:nvPr/>
        </p:nvSpPr>
        <p:spPr>
          <a:xfrm>
            <a:off x="285369" y="29137"/>
            <a:ext cx="11630345" cy="1446550"/>
          </a:xfrm>
          <a:prstGeom prst="rect">
            <a:avLst/>
          </a:prstGeom>
          <a:noFill/>
        </p:spPr>
        <p:txBody>
          <a:bodyPr wrap="square" rtlCol="0">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9" name="Picture 18" descr="Blue and white logo with text&#10;&#10;AI-generated content may be incorrect.">
            <a:extLst>
              <a:ext uri="{FF2B5EF4-FFF2-40B4-BE49-F238E27FC236}">
                <a16:creationId xmlns:a16="http://schemas.microsoft.com/office/drawing/2014/main" id="{88DB4413-5F42-82AA-404C-A838BAA325CD}"/>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21" name="Picture 20" descr="A colorful rectangular sign with black text&#10;&#10;AI-generated content may be incorrect.">
            <a:extLst>
              <a:ext uri="{FF2B5EF4-FFF2-40B4-BE49-F238E27FC236}">
                <a16:creationId xmlns:a16="http://schemas.microsoft.com/office/drawing/2014/main" id="{A2F783F7-79E5-7C79-DBF7-DDBD95F9DB8C}"/>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428904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B8E19-A094-593B-6C38-C2330A8D1F1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B914922-650D-AB91-FC11-81886C7DA979}"/>
              </a:ext>
            </a:extLst>
          </p:cNvPr>
          <p:cNvSpPr txBox="1"/>
          <p:nvPr/>
        </p:nvSpPr>
        <p:spPr>
          <a:xfrm>
            <a:off x="4471625" y="1476193"/>
            <a:ext cx="6604990" cy="470351"/>
          </a:xfrm>
          <a:prstGeom prst="rect">
            <a:avLst/>
          </a:prstGeom>
          <a:noFill/>
        </p:spPr>
        <p:txBody>
          <a:bodyPr wrap="square" lIns="91440" tIns="45720" rIns="91440" bIns="45720" anchor="t">
            <a:spAutoFit/>
          </a:bodyPr>
          <a:lstStyle/>
          <a:p>
            <a:r>
              <a:rPr lang="en-GB" sz="2400">
                <a:latin typeface="Segoe UI"/>
                <a:cs typeface="Arial"/>
              </a:rPr>
              <a:t>'Nicotine is harmful for the teenage brain'</a:t>
            </a:r>
            <a:endParaRPr lang="en-GB" sz="2400">
              <a:solidFill>
                <a:srgbClr val="1F090A"/>
              </a:solidFill>
              <a:effectLst/>
              <a:latin typeface="Segoe UI"/>
              <a:cs typeface="Arial"/>
            </a:endParaRPr>
          </a:p>
        </p:txBody>
      </p:sp>
      <p:sp>
        <p:nvSpPr>
          <p:cNvPr id="4" name="TextBox 3">
            <a:extLst>
              <a:ext uri="{FF2B5EF4-FFF2-40B4-BE49-F238E27FC236}">
                <a16:creationId xmlns:a16="http://schemas.microsoft.com/office/drawing/2014/main" id="{614FDC65-B45D-2103-630B-BEF1C2122355}"/>
              </a:ext>
            </a:extLst>
          </p:cNvPr>
          <p:cNvSpPr txBox="1"/>
          <p:nvPr/>
        </p:nvSpPr>
        <p:spPr>
          <a:xfrm>
            <a:off x="4449612" y="2181563"/>
            <a:ext cx="7314639" cy="3170099"/>
          </a:xfrm>
          <a:prstGeom prst="rect">
            <a:avLst/>
          </a:prstGeom>
          <a:noFill/>
        </p:spPr>
        <p:txBody>
          <a:bodyPr wrap="square" lIns="91440" tIns="45720" rIns="91440" bIns="45720" anchor="t">
            <a:spAutoFit/>
          </a:bodyPr>
          <a:lstStyle/>
          <a:p>
            <a:r>
              <a:rPr lang="en-GB" sz="2000" b="1" kern="1200">
                <a:effectLst/>
                <a:latin typeface="Segoe UI"/>
                <a:cs typeface="Segoe UI"/>
              </a:rPr>
              <a:t>TRUE - Nicotine is </a:t>
            </a:r>
            <a:r>
              <a:rPr lang="en-GB" sz="2000" b="1">
                <a:latin typeface="Segoe UI"/>
                <a:cs typeface="Segoe UI"/>
              </a:rPr>
              <a:t>harmful</a:t>
            </a:r>
            <a:r>
              <a:rPr lang="en-GB" sz="2000" b="1" kern="1200">
                <a:effectLst/>
                <a:latin typeface="Segoe UI"/>
                <a:cs typeface="Segoe UI"/>
              </a:rPr>
              <a:t> for </a:t>
            </a:r>
            <a:r>
              <a:rPr lang="en-GB" sz="2000" b="1">
                <a:latin typeface="Segoe UI"/>
                <a:cs typeface="Segoe UI"/>
              </a:rPr>
              <a:t>the teenage brain </a:t>
            </a:r>
            <a:endParaRPr lang="en-GB" sz="2000" b="0" i="0">
              <a:effectLst/>
              <a:latin typeface="Segoe UI"/>
              <a:cs typeface="Segoe UI"/>
            </a:endParaRPr>
          </a:p>
          <a:p>
            <a:endParaRPr lang="en-GB" sz="2000" b="1">
              <a:latin typeface="Segoe UI"/>
              <a:cs typeface="Segoe UI"/>
            </a:endParaRPr>
          </a:p>
          <a:p>
            <a:r>
              <a:rPr lang="en-GB" sz="2000">
                <a:latin typeface="Segoe UI"/>
                <a:cs typeface="Segoe UI"/>
              </a:rPr>
              <a:t>Nicotine can change the developing teenage brain. The brain continues developing until around age 25. </a:t>
            </a:r>
            <a:endParaRPr lang="en-US" sz="2000">
              <a:latin typeface="Segoe UI"/>
              <a:cs typeface="Segoe UI"/>
            </a:endParaRPr>
          </a:p>
          <a:p>
            <a:endParaRPr lang="en-GB" sz="2000">
              <a:latin typeface="Segoe UI"/>
              <a:cs typeface="Segoe UI"/>
            </a:endParaRPr>
          </a:p>
          <a:p>
            <a:r>
              <a:rPr lang="en-GB" sz="2000">
                <a:latin typeface="Segoe UI"/>
                <a:cs typeface="Segoe UI"/>
              </a:rPr>
              <a:t>As nicotine affects brain development, this can make it harder to learn and concentrate.  Some of the brain changes can affect mood and ability to control impulses.</a:t>
            </a:r>
            <a:endParaRPr lang="en-US" sz="2000">
              <a:latin typeface="Segoe UI"/>
              <a:cs typeface="Segoe UI"/>
            </a:endParaRPr>
          </a:p>
          <a:p>
            <a:endParaRPr lang="en-GB" sz="2000">
              <a:latin typeface="Segoe UI"/>
              <a:cs typeface="Segoe UI"/>
            </a:endParaRPr>
          </a:p>
          <a:p>
            <a:endParaRPr lang="en-GB" sz="2000">
              <a:latin typeface="Segoe UI"/>
            </a:endParaRPr>
          </a:p>
        </p:txBody>
      </p:sp>
      <p:sp>
        <p:nvSpPr>
          <p:cNvPr id="16" name="Rectangle 15">
            <a:extLst>
              <a:ext uri="{FF2B5EF4-FFF2-40B4-BE49-F238E27FC236}">
                <a16:creationId xmlns:a16="http://schemas.microsoft.com/office/drawing/2014/main" id="{8E3BDD7A-4BB8-AF4E-6504-FBB64AF7F9F2}"/>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8" name="TextBox 17">
            <a:extLst>
              <a:ext uri="{FF2B5EF4-FFF2-40B4-BE49-F238E27FC236}">
                <a16:creationId xmlns:a16="http://schemas.microsoft.com/office/drawing/2014/main" id="{302A343E-BC8F-44B6-0579-C0F5819ADE1F}"/>
              </a:ext>
            </a:extLst>
          </p:cNvPr>
          <p:cNvSpPr txBox="1"/>
          <p:nvPr/>
        </p:nvSpPr>
        <p:spPr>
          <a:xfrm>
            <a:off x="285369" y="29137"/>
            <a:ext cx="11630345" cy="1446550"/>
          </a:xfrm>
          <a:prstGeom prst="rect">
            <a:avLst/>
          </a:prstGeom>
          <a:noFill/>
        </p:spPr>
        <p:txBody>
          <a:bodyPr wrap="square" rtlCol="0">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20" name="Picture 19" descr="Blue and white logo with text&#10;&#10;AI-generated content may be incorrect.">
            <a:extLst>
              <a:ext uri="{FF2B5EF4-FFF2-40B4-BE49-F238E27FC236}">
                <a16:creationId xmlns:a16="http://schemas.microsoft.com/office/drawing/2014/main" id="{68B950F8-CCDB-3FFE-FC8F-817C4BDF92CB}"/>
              </a:ext>
            </a:extLst>
          </p:cNvPr>
          <p:cNvPicPr>
            <a:picLocks noChangeAspect="1"/>
          </p:cNvPicPr>
          <p:nvPr/>
        </p:nvPicPr>
        <p:blipFill>
          <a:blip r:embed="rId3"/>
          <a:stretch>
            <a:fillRect/>
          </a:stretch>
        </p:blipFill>
        <p:spPr>
          <a:xfrm>
            <a:off x="10830215" y="166026"/>
            <a:ext cx="966293" cy="713431"/>
          </a:xfrm>
          <a:prstGeom prst="rect">
            <a:avLst/>
          </a:prstGeom>
        </p:spPr>
      </p:pic>
      <p:pic>
        <p:nvPicPr>
          <p:cNvPr id="22" name="Picture 21" descr="A colorful rectangular sign with black text&#10;&#10;AI-generated content may be incorrect.">
            <a:extLst>
              <a:ext uri="{FF2B5EF4-FFF2-40B4-BE49-F238E27FC236}">
                <a16:creationId xmlns:a16="http://schemas.microsoft.com/office/drawing/2014/main" id="{FBE65151-2878-9B8F-D916-735E65A2DC5F}"/>
              </a:ext>
            </a:extLst>
          </p:cNvPr>
          <p:cNvPicPr>
            <a:picLocks noChangeAspect="1"/>
          </p:cNvPicPr>
          <p:nvPr/>
        </p:nvPicPr>
        <p:blipFill>
          <a:blip r:embed="rId4"/>
          <a:stretch>
            <a:fillRect/>
          </a:stretch>
        </p:blipFill>
        <p:spPr>
          <a:xfrm>
            <a:off x="142875" y="142875"/>
            <a:ext cx="1133475" cy="838200"/>
          </a:xfrm>
          <a:prstGeom prst="rect">
            <a:avLst/>
          </a:prstGeom>
        </p:spPr>
      </p:pic>
      <p:pic>
        <p:nvPicPr>
          <p:cNvPr id="5" name="Picture 4" descr="A yellow emoji with a hand up&#10;&#10;Description automatically generated">
            <a:extLst>
              <a:ext uri="{FF2B5EF4-FFF2-40B4-BE49-F238E27FC236}">
                <a16:creationId xmlns:a16="http://schemas.microsoft.com/office/drawing/2014/main" id="{582C01F4-4185-B394-32AE-660190EB18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7393" y="1837576"/>
            <a:ext cx="3094712" cy="2821182"/>
          </a:xfrm>
          <a:prstGeom prst="rect">
            <a:avLst/>
          </a:prstGeom>
          <a:ln>
            <a:solidFill>
              <a:schemeClr val="bg1"/>
            </a:solidFill>
          </a:ln>
        </p:spPr>
      </p:pic>
    </p:spTree>
    <p:extLst>
      <p:ext uri="{BB962C8B-B14F-4D97-AF65-F5344CB8AC3E}">
        <p14:creationId xmlns:p14="http://schemas.microsoft.com/office/powerpoint/2010/main" val="254683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9FF99E6-9D76-7B36-275F-48D23A4198DC}"/>
              </a:ext>
            </a:extLst>
          </p:cNvPr>
          <p:cNvSpPr/>
          <p:nvPr/>
        </p:nvSpPr>
        <p:spPr>
          <a:xfrm>
            <a:off x="-2039555" y="-686720"/>
            <a:ext cx="6912112" cy="680945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3" name="Picture 22" descr="A colorful rectangular sign with black text&#10;&#10;AI-generated content may be incorrect.">
            <a:extLst>
              <a:ext uri="{FF2B5EF4-FFF2-40B4-BE49-F238E27FC236}">
                <a16:creationId xmlns:a16="http://schemas.microsoft.com/office/drawing/2014/main" id="{A5766244-36C7-9120-DBF1-6B5D695BBCA4}"/>
              </a:ext>
            </a:extLst>
          </p:cNvPr>
          <p:cNvPicPr>
            <a:picLocks noChangeAspect="1"/>
          </p:cNvPicPr>
          <p:nvPr/>
        </p:nvPicPr>
        <p:blipFill>
          <a:blip r:embed="rId4"/>
          <a:stretch>
            <a:fillRect/>
          </a:stretch>
        </p:blipFill>
        <p:spPr>
          <a:xfrm>
            <a:off x="3892388" y="370507"/>
            <a:ext cx="1829080" cy="1348200"/>
          </a:xfrm>
          <a:prstGeom prst="rect">
            <a:avLst/>
          </a:prstGeom>
        </p:spPr>
      </p:pic>
      <p:grpSp>
        <p:nvGrpSpPr>
          <p:cNvPr id="3" name="Group 2">
            <a:extLst>
              <a:ext uri="{FF2B5EF4-FFF2-40B4-BE49-F238E27FC236}">
                <a16:creationId xmlns:a16="http://schemas.microsoft.com/office/drawing/2014/main" id="{CDD4EEBB-3118-BDCA-2D8C-EDD1F1CA65C9}"/>
              </a:ext>
            </a:extLst>
          </p:cNvPr>
          <p:cNvGrpSpPr/>
          <p:nvPr/>
        </p:nvGrpSpPr>
        <p:grpSpPr>
          <a:xfrm>
            <a:off x="5826309" y="940834"/>
            <a:ext cx="5487584" cy="973440"/>
            <a:chOff x="0" y="34950"/>
            <a:chExt cx="5917744" cy="973440"/>
          </a:xfrm>
        </p:grpSpPr>
        <p:sp>
          <p:nvSpPr>
            <p:cNvPr id="4" name="Rounded Rectangle 3">
              <a:extLst>
                <a:ext uri="{FF2B5EF4-FFF2-40B4-BE49-F238E27FC236}">
                  <a16:creationId xmlns:a16="http://schemas.microsoft.com/office/drawing/2014/main" id="{0631FD5C-72A2-1A0D-A5C9-94A6324A9138}"/>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F292CF47-AA4C-FC31-B193-76EF8181EDC0}"/>
                </a:ext>
              </a:extLst>
            </p:cNvPr>
            <p:cNvSpPr txBox="1"/>
            <p:nvPr/>
          </p:nvSpPr>
          <p:spPr>
            <a:xfrm>
              <a:off x="399841" y="57889"/>
              <a:ext cx="5478577" cy="9234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Respectful</a:t>
              </a:r>
            </a:p>
          </p:txBody>
        </p:sp>
      </p:grpSp>
      <p:grpSp>
        <p:nvGrpSpPr>
          <p:cNvPr id="6" name="Group 5">
            <a:extLst>
              <a:ext uri="{FF2B5EF4-FFF2-40B4-BE49-F238E27FC236}">
                <a16:creationId xmlns:a16="http://schemas.microsoft.com/office/drawing/2014/main" id="{04A37427-F300-411E-0F32-DE12DF4A71E3}"/>
              </a:ext>
            </a:extLst>
          </p:cNvPr>
          <p:cNvGrpSpPr/>
          <p:nvPr/>
        </p:nvGrpSpPr>
        <p:grpSpPr>
          <a:xfrm>
            <a:off x="5829251" y="2080866"/>
            <a:ext cx="5479390" cy="973440"/>
            <a:chOff x="0" y="1158150"/>
            <a:chExt cx="5917744" cy="973440"/>
          </a:xfrm>
        </p:grpSpPr>
        <p:sp>
          <p:nvSpPr>
            <p:cNvPr id="7" name="Rounded Rectangle 6">
              <a:extLst>
                <a:ext uri="{FF2B5EF4-FFF2-40B4-BE49-F238E27FC236}">
                  <a16:creationId xmlns:a16="http://schemas.microsoft.com/office/drawing/2014/main" id="{11A1B002-975E-59DB-185A-5D1728FC3D2F}"/>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DB2BDB0-6345-C282-7B73-1C9AA4228A9E}"/>
                </a:ext>
              </a:extLst>
            </p:cNvPr>
            <p:cNvSpPr txBox="1"/>
            <p:nvPr/>
          </p:nvSpPr>
          <p:spPr>
            <a:xfrm>
              <a:off x="465389" y="1181089"/>
              <a:ext cx="5408932" cy="927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Listening</a:t>
              </a:r>
              <a:endParaRPr lang="en-US"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1746F854-751A-180C-8419-CC296ABE2754}"/>
              </a:ext>
            </a:extLst>
          </p:cNvPr>
          <p:cNvGrpSpPr/>
          <p:nvPr/>
        </p:nvGrpSpPr>
        <p:grpSpPr>
          <a:xfrm>
            <a:off x="5831467" y="3194397"/>
            <a:ext cx="5467099" cy="973440"/>
            <a:chOff x="0" y="2281350"/>
            <a:chExt cx="5917744" cy="973440"/>
          </a:xfrm>
        </p:grpSpPr>
        <p:sp>
          <p:nvSpPr>
            <p:cNvPr id="10" name="Rounded Rectangle 9">
              <a:extLst>
                <a:ext uri="{FF2B5EF4-FFF2-40B4-BE49-F238E27FC236}">
                  <a16:creationId xmlns:a16="http://schemas.microsoft.com/office/drawing/2014/main" id="{3FBCE0A3-CB41-AE14-429D-4D0F6FAAA1DB}"/>
                </a:ext>
              </a:extLst>
            </p:cNvPr>
            <p:cNvSpPr/>
            <p:nvPr/>
          </p:nvSpPr>
          <p:spPr>
            <a:xfrm>
              <a:off x="0" y="2281350"/>
              <a:ext cx="5917744" cy="97344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6DB4C122-8F9B-0640-F5A4-E59BC3A5145D}"/>
                </a:ext>
              </a:extLst>
            </p:cNvPr>
            <p:cNvSpPr txBox="1"/>
            <p:nvPr/>
          </p:nvSpPr>
          <p:spPr>
            <a:xfrm>
              <a:off x="47519" y="23288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Focused</a:t>
              </a:r>
              <a:endParaRPr lang="en-US" sz="2400" kern="120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1CA6ADFA-57FF-686B-3EED-CB9FBA2F99CB}"/>
              </a:ext>
            </a:extLst>
          </p:cNvPr>
          <p:cNvGrpSpPr/>
          <p:nvPr/>
        </p:nvGrpSpPr>
        <p:grpSpPr>
          <a:xfrm>
            <a:off x="5832048" y="4292393"/>
            <a:ext cx="5454809" cy="969344"/>
            <a:chOff x="0" y="3404550"/>
            <a:chExt cx="5917744" cy="973440"/>
          </a:xfrm>
        </p:grpSpPr>
        <p:sp>
          <p:nvSpPr>
            <p:cNvPr id="15" name="Rounded Rectangle 14">
              <a:extLst>
                <a:ext uri="{FF2B5EF4-FFF2-40B4-BE49-F238E27FC236}">
                  <a16:creationId xmlns:a16="http://schemas.microsoft.com/office/drawing/2014/main" id="{8BBBA251-2B34-B0EA-6AAF-7A03D5554A8B}"/>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D6CCB948-A61F-9D55-30CF-E113C5AD9BFB}"/>
                </a:ext>
              </a:extLst>
            </p:cNvPr>
            <p:cNvSpPr txBox="1"/>
            <p:nvPr/>
          </p:nvSpPr>
          <p:spPr>
            <a:xfrm>
              <a:off x="580099" y="3427489"/>
              <a:ext cx="5314706" cy="919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a:latin typeface="Segoe UI" panose="020B0502040204020203" pitchFamily="34" charset="0"/>
                  <a:cs typeface="Segoe UI" panose="020B0502040204020203" pitchFamily="34" charset="0"/>
                </a:rPr>
                <a:t>Careful Sharing</a:t>
              </a:r>
              <a:endParaRPr lang="en-US" sz="24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35D00A12-BD0E-B7D1-9BA3-784E11091842}"/>
              </a:ext>
            </a:extLst>
          </p:cNvPr>
          <p:cNvGrpSpPr/>
          <p:nvPr/>
        </p:nvGrpSpPr>
        <p:grpSpPr>
          <a:xfrm>
            <a:off x="5836145" y="5408184"/>
            <a:ext cx="5442518" cy="973440"/>
            <a:chOff x="0" y="4527750"/>
            <a:chExt cx="5917744" cy="973440"/>
          </a:xfrm>
        </p:grpSpPr>
        <p:sp>
          <p:nvSpPr>
            <p:cNvPr id="20" name="Rounded Rectangle 19">
              <a:extLst>
                <a:ext uri="{FF2B5EF4-FFF2-40B4-BE49-F238E27FC236}">
                  <a16:creationId xmlns:a16="http://schemas.microsoft.com/office/drawing/2014/main" id="{B7E3CC5F-709D-B474-5EE6-12E231226ED3}"/>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20BEFE1B-63AF-81C2-B992-3AA944655584}"/>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Anything else?</a:t>
              </a:r>
            </a:p>
          </p:txBody>
        </p:sp>
      </p:grpSp>
      <p:sp>
        <p:nvSpPr>
          <p:cNvPr id="17" name="Title 1">
            <a:extLst>
              <a:ext uri="{FF2B5EF4-FFF2-40B4-BE49-F238E27FC236}">
                <a16:creationId xmlns:a16="http://schemas.microsoft.com/office/drawing/2014/main" id="{975897A8-7301-6B47-9155-089373B1CC5F}"/>
              </a:ext>
            </a:extLst>
          </p:cNvPr>
          <p:cNvSpPr txBox="1">
            <a:spLocks/>
          </p:cNvSpPr>
          <p:nvPr/>
        </p:nvSpPr>
        <p:spPr>
          <a:xfrm>
            <a:off x="804409" y="1428715"/>
            <a:ext cx="3781037" cy="3829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600" b="1">
                <a:solidFill>
                  <a:schemeClr val="bg1"/>
                </a:solidFill>
                <a:latin typeface="Segoe UI"/>
                <a:cs typeface="Segoe UI"/>
              </a:rPr>
              <a:t>Group </a:t>
            </a:r>
            <a:endParaRPr lang="en-GB" sz="3200">
              <a:solidFill>
                <a:schemeClr val="bg1"/>
              </a:solidFill>
              <a:latin typeface="Segoe UI" panose="020B0502040204020203" pitchFamily="34" charset="0"/>
              <a:cs typeface="Segoe UI" panose="020B0502040204020203" pitchFamily="34" charset="0"/>
            </a:endParaRPr>
          </a:p>
          <a:p>
            <a:pPr>
              <a:lnSpc>
                <a:spcPct val="120000"/>
              </a:lnSpc>
            </a:pPr>
            <a:r>
              <a:rPr lang="en-GB" sz="3600" b="1">
                <a:solidFill>
                  <a:schemeClr val="bg1"/>
                </a:solidFill>
                <a:latin typeface="Segoe UI"/>
                <a:cs typeface="Segoe UI"/>
              </a:rPr>
              <a:t>agreement</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25" name="Picture 24" descr="Blue and white logo with text&#10;&#10;AI-generated content may be incorrect.">
            <a:extLst>
              <a:ext uri="{FF2B5EF4-FFF2-40B4-BE49-F238E27FC236}">
                <a16:creationId xmlns:a16="http://schemas.microsoft.com/office/drawing/2014/main" id="{8A35B257-23B3-47C7-8CC4-D97416596DA2}"/>
              </a:ext>
            </a:extLst>
          </p:cNvPr>
          <p:cNvPicPr>
            <a:picLocks noChangeAspect="1"/>
          </p:cNvPicPr>
          <p:nvPr/>
        </p:nvPicPr>
        <p:blipFill>
          <a:blip r:embed="rId5"/>
          <a:stretch>
            <a:fillRect/>
          </a:stretch>
        </p:blipFill>
        <p:spPr>
          <a:xfrm>
            <a:off x="10830215" y="166026"/>
            <a:ext cx="966293" cy="713431"/>
          </a:xfrm>
          <a:prstGeom prst="rect">
            <a:avLst/>
          </a:prstGeom>
          <a:ln>
            <a:solidFill>
              <a:schemeClr val="bg1"/>
            </a:solidFill>
          </a:ln>
        </p:spPr>
      </p:pic>
    </p:spTree>
    <p:custDataLst>
      <p:tags r:id="rId1"/>
    </p:custDataLst>
    <p:extLst>
      <p:ext uri="{BB962C8B-B14F-4D97-AF65-F5344CB8AC3E}">
        <p14:creationId xmlns:p14="http://schemas.microsoft.com/office/powerpoint/2010/main" val="3450933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0E39FEF-0EF5-E348-95DE-DB83AF94EA7A}"/>
              </a:ext>
            </a:extLst>
          </p:cNvPr>
          <p:cNvSpPr txBox="1"/>
          <p:nvPr/>
        </p:nvSpPr>
        <p:spPr>
          <a:xfrm>
            <a:off x="5747873" y="2703893"/>
            <a:ext cx="6168433" cy="1446550"/>
          </a:xfrm>
          <a:prstGeom prst="rect">
            <a:avLst/>
          </a:prstGeom>
          <a:noFill/>
        </p:spPr>
        <p:txBody>
          <a:bodyPr wrap="square" lIns="91440" tIns="45720" rIns="91440" bIns="45720" anchor="t">
            <a:spAutoFit/>
          </a:bodyPr>
          <a:lstStyle/>
          <a:p>
            <a:r>
              <a:rPr lang="en-GB" sz="2000" b="1" dirty="0">
                <a:latin typeface="Segoe UI"/>
                <a:cs typeface="Segoe UI"/>
              </a:rPr>
              <a:t>TRUE or FALSE?</a:t>
            </a:r>
            <a:endParaRPr lang="en-GB" sz="2000" dirty="0">
              <a:latin typeface="Segoe UI"/>
              <a:cs typeface="Segoe UI"/>
            </a:endParaRPr>
          </a:p>
          <a:p>
            <a:endParaRPr lang="en-GB" sz="2000" b="1">
              <a:latin typeface="Segoe UI"/>
              <a:cs typeface="Segoe UI"/>
            </a:endParaRPr>
          </a:p>
          <a:p>
            <a:r>
              <a:rPr lang="en-GB" sz="2400" dirty="0">
                <a:latin typeface="Segoe UI"/>
                <a:cs typeface="Arial"/>
              </a:rPr>
              <a:t>UK Laws control what substances vapes contain.</a:t>
            </a:r>
            <a:endParaRPr lang="en-GB" dirty="0"/>
          </a:p>
        </p:txBody>
      </p:sp>
      <p:pic>
        <p:nvPicPr>
          <p:cNvPr id="3" name="Picture 2" descr="A cartoon of a yellow face holding a gavel&#10;&#10;Description automatically generated">
            <a:extLst>
              <a:ext uri="{FF2B5EF4-FFF2-40B4-BE49-F238E27FC236}">
                <a16:creationId xmlns:a16="http://schemas.microsoft.com/office/drawing/2014/main" id="{B882FFE8-6641-C44B-B14D-05374A7BA992}"/>
              </a:ext>
            </a:extLst>
          </p:cNvPr>
          <p:cNvPicPr>
            <a:picLocks noChangeAspect="1"/>
          </p:cNvPicPr>
          <p:nvPr/>
        </p:nvPicPr>
        <p:blipFill>
          <a:blip r:embed="rId3"/>
          <a:stretch>
            <a:fillRect/>
          </a:stretch>
        </p:blipFill>
        <p:spPr>
          <a:xfrm>
            <a:off x="-230187" y="1447512"/>
            <a:ext cx="5549900" cy="3962976"/>
          </a:xfrm>
          <a:prstGeom prst="rect">
            <a:avLst/>
          </a:prstGeom>
        </p:spPr>
      </p:pic>
      <p:sp>
        <p:nvSpPr>
          <p:cNvPr id="12" name="Rectangle 11">
            <a:extLst>
              <a:ext uri="{FF2B5EF4-FFF2-40B4-BE49-F238E27FC236}">
                <a16:creationId xmlns:a16="http://schemas.microsoft.com/office/drawing/2014/main" id="{C3AB5FA6-6179-A133-5F3F-DAF3436CF893}"/>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4" name="TextBox 13">
            <a:extLst>
              <a:ext uri="{FF2B5EF4-FFF2-40B4-BE49-F238E27FC236}">
                <a16:creationId xmlns:a16="http://schemas.microsoft.com/office/drawing/2014/main" id="{61381F42-F3CC-26BF-C19E-E7684A1250FF}"/>
              </a:ext>
            </a:extLst>
          </p:cNvPr>
          <p:cNvSpPr txBox="1"/>
          <p:nvPr/>
        </p:nvSpPr>
        <p:spPr>
          <a:xfrm>
            <a:off x="285369" y="29137"/>
            <a:ext cx="11630345" cy="1446550"/>
          </a:xfrm>
          <a:prstGeom prst="rect">
            <a:avLst/>
          </a:prstGeom>
          <a:noFill/>
        </p:spPr>
        <p:txBody>
          <a:bodyPr wrap="square" rtlCol="0">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7" name="Picture 16" descr="Blue and white logo with text&#10;&#10;AI-generated content may be incorrect.">
            <a:extLst>
              <a:ext uri="{FF2B5EF4-FFF2-40B4-BE49-F238E27FC236}">
                <a16:creationId xmlns:a16="http://schemas.microsoft.com/office/drawing/2014/main" id="{9C1DB634-6FBF-FE22-6007-E5EBF6AFBFBA}"/>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9" name="Picture 18" descr="A colorful rectangular sign with black text&#10;&#10;AI-generated content may be incorrect.">
            <a:extLst>
              <a:ext uri="{FF2B5EF4-FFF2-40B4-BE49-F238E27FC236}">
                <a16:creationId xmlns:a16="http://schemas.microsoft.com/office/drawing/2014/main" id="{E9D3AB59-A445-178A-5667-DC35257E4A86}"/>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352825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9FD3-81DF-5BDC-E0BF-CEA740FB2040}"/>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6964EE40-03DC-FBB2-5C6E-F232C6C39497}"/>
              </a:ext>
            </a:extLst>
          </p:cNvPr>
          <p:cNvSpPr txBox="1"/>
          <p:nvPr/>
        </p:nvSpPr>
        <p:spPr>
          <a:xfrm>
            <a:off x="5327241" y="1465519"/>
            <a:ext cx="6164760" cy="1200329"/>
          </a:xfrm>
          <a:prstGeom prst="rect">
            <a:avLst/>
          </a:prstGeom>
          <a:noFill/>
        </p:spPr>
        <p:txBody>
          <a:bodyPr wrap="square" lIns="91440" tIns="45720" rIns="91440" bIns="45720" anchor="t">
            <a:spAutoFit/>
          </a:bodyPr>
          <a:lstStyle/>
          <a:p>
            <a:r>
              <a:rPr lang="en-GB" sz="2400">
                <a:latin typeface="Segoe UI"/>
                <a:cs typeface="Segoe UI"/>
              </a:rPr>
              <a:t>'UK laws control what substances vapes contain.'</a:t>
            </a:r>
          </a:p>
          <a:p>
            <a:endParaRPr lang="en-GB" sz="2400">
              <a:solidFill>
                <a:srgbClr val="1F090A"/>
              </a:solidFill>
              <a:effectLst/>
              <a:latin typeface="Arial" panose="020B0604020202020204" pitchFamily="34" charset="0"/>
              <a:cs typeface="Arial" panose="020B0604020202020204" pitchFamily="34" charset="0"/>
            </a:endParaRPr>
          </a:p>
        </p:txBody>
      </p:sp>
      <p:pic>
        <p:nvPicPr>
          <p:cNvPr id="3" name="Picture 2" descr="A cartoon of a yellow face holding a gavel&#10;&#10;Description automatically generated">
            <a:extLst>
              <a:ext uri="{FF2B5EF4-FFF2-40B4-BE49-F238E27FC236}">
                <a16:creationId xmlns:a16="http://schemas.microsoft.com/office/drawing/2014/main" id="{67F1AB22-AFA5-A167-E030-2A9C87588971}"/>
              </a:ext>
            </a:extLst>
          </p:cNvPr>
          <p:cNvPicPr>
            <a:picLocks noChangeAspect="1"/>
          </p:cNvPicPr>
          <p:nvPr/>
        </p:nvPicPr>
        <p:blipFill>
          <a:blip r:embed="rId3"/>
          <a:stretch>
            <a:fillRect/>
          </a:stretch>
        </p:blipFill>
        <p:spPr>
          <a:xfrm>
            <a:off x="-230187" y="1447512"/>
            <a:ext cx="5549900" cy="3962976"/>
          </a:xfrm>
          <a:prstGeom prst="rect">
            <a:avLst/>
          </a:prstGeom>
        </p:spPr>
      </p:pic>
      <p:sp>
        <p:nvSpPr>
          <p:cNvPr id="4" name="TextBox 3">
            <a:extLst>
              <a:ext uri="{FF2B5EF4-FFF2-40B4-BE49-F238E27FC236}">
                <a16:creationId xmlns:a16="http://schemas.microsoft.com/office/drawing/2014/main" id="{39AC56F4-2F76-1574-558D-372C584B06E9}"/>
              </a:ext>
            </a:extLst>
          </p:cNvPr>
          <p:cNvSpPr txBox="1"/>
          <p:nvPr/>
        </p:nvSpPr>
        <p:spPr>
          <a:xfrm>
            <a:off x="5318413" y="2355089"/>
            <a:ext cx="6236494" cy="3539430"/>
          </a:xfrm>
          <a:prstGeom prst="rect">
            <a:avLst/>
          </a:prstGeom>
          <a:noFill/>
        </p:spPr>
        <p:txBody>
          <a:bodyPr wrap="square" lIns="91440" tIns="45720" rIns="91440" bIns="45720" anchor="t">
            <a:spAutoFit/>
          </a:bodyPr>
          <a:lstStyle/>
          <a:p>
            <a:r>
              <a:rPr lang="en-GB" sz="2000" b="1" kern="1200">
                <a:effectLst/>
                <a:latin typeface="Segoe UI"/>
                <a:cs typeface="Segoe UI"/>
              </a:rPr>
              <a:t>TRUE. There are </a:t>
            </a:r>
            <a:r>
              <a:rPr lang="en-GB" sz="2000" b="1">
                <a:latin typeface="Segoe UI"/>
                <a:cs typeface="Segoe UI"/>
              </a:rPr>
              <a:t>strict </a:t>
            </a:r>
            <a:r>
              <a:rPr lang="en-GB" sz="2000" b="1" kern="1200">
                <a:effectLst/>
                <a:latin typeface="Segoe UI"/>
                <a:cs typeface="Segoe UI"/>
              </a:rPr>
              <a:t>laws in </a:t>
            </a:r>
            <a:r>
              <a:rPr lang="en-GB" sz="2000" b="1">
                <a:latin typeface="Segoe UI"/>
                <a:cs typeface="Segoe UI"/>
              </a:rPr>
              <a:t>UK </a:t>
            </a:r>
            <a:r>
              <a:rPr lang="en-GB" sz="2000" b="1" kern="1200">
                <a:effectLst/>
                <a:latin typeface="Segoe UI"/>
                <a:cs typeface="Segoe UI"/>
              </a:rPr>
              <a:t>to control what vapes contain</a:t>
            </a:r>
            <a:r>
              <a:rPr lang="en-GB" sz="2000" b="1">
                <a:latin typeface="Segoe UI"/>
                <a:cs typeface="Segoe UI"/>
              </a:rPr>
              <a:t>.</a:t>
            </a:r>
            <a:endParaRPr lang="en-GB" sz="2000" b="1" kern="1200">
              <a:effectLst/>
              <a:latin typeface="Segoe UI"/>
              <a:cs typeface="Segoe UI"/>
            </a:endParaRPr>
          </a:p>
          <a:p>
            <a:endParaRPr lang="en-GB" sz="2000" b="1" kern="1200">
              <a:effectLst/>
              <a:latin typeface="Segoe UI"/>
              <a:cs typeface="Segoe UI"/>
            </a:endParaRPr>
          </a:p>
          <a:p>
            <a:r>
              <a:rPr lang="en-GB" sz="2000" b="0" kern="1200">
                <a:effectLst/>
                <a:latin typeface="Segoe UI"/>
                <a:cs typeface="Segoe UI"/>
              </a:rPr>
              <a:t>For example, </a:t>
            </a:r>
            <a:r>
              <a:rPr lang="en-GB" sz="2000">
                <a:latin typeface="Segoe UI"/>
                <a:cs typeface="Segoe UI"/>
              </a:rPr>
              <a:t>legal vapes</a:t>
            </a:r>
            <a:r>
              <a:rPr lang="en-GB" sz="2000" b="0" kern="1200">
                <a:effectLst/>
                <a:latin typeface="Segoe UI"/>
                <a:cs typeface="Segoe UI"/>
              </a:rPr>
              <a:t> have a maximum tank size of 2ml and nicotine level of 20mg/ml.</a:t>
            </a:r>
          </a:p>
          <a:p>
            <a:endParaRPr lang="en-GB" sz="2000" b="0" kern="1200">
              <a:effectLst/>
              <a:latin typeface="Segoe UI"/>
              <a:cs typeface="Segoe UI"/>
            </a:endParaRPr>
          </a:p>
          <a:p>
            <a:r>
              <a:rPr lang="en-GB" sz="2000" kern="1200">
                <a:effectLst/>
                <a:latin typeface="Segoe UI"/>
                <a:cs typeface="Segoe UI"/>
              </a:rPr>
              <a:t>Trading Standards say </a:t>
            </a:r>
            <a:r>
              <a:rPr lang="en-GB" sz="2000">
                <a:latin typeface="Segoe UI"/>
                <a:cs typeface="Segoe UI"/>
              </a:rPr>
              <a:t>33</a:t>
            </a:r>
            <a:r>
              <a:rPr lang="en-GB" sz="2000" kern="1200">
                <a:effectLst/>
                <a:latin typeface="Segoe UI"/>
                <a:cs typeface="Segoe UI"/>
              </a:rPr>
              <a:t>% of vapes sold are ‘</a:t>
            </a:r>
            <a:r>
              <a:rPr lang="en-GB" sz="2000">
                <a:latin typeface="Segoe UI"/>
                <a:cs typeface="Segoe UI"/>
              </a:rPr>
              <a:t>fake</a:t>
            </a:r>
            <a:r>
              <a:rPr lang="en-GB" sz="2000" kern="1200">
                <a:effectLst/>
                <a:latin typeface="Segoe UI"/>
                <a:cs typeface="Segoe UI"/>
              </a:rPr>
              <a:t>’, </a:t>
            </a:r>
            <a:r>
              <a:rPr lang="en-GB" sz="2000">
                <a:latin typeface="Segoe UI"/>
                <a:cs typeface="Segoe UI"/>
              </a:rPr>
              <a:t> and we </a:t>
            </a:r>
            <a:r>
              <a:rPr lang="en-GB" sz="2000" kern="1200">
                <a:effectLst/>
                <a:latin typeface="Segoe UI"/>
                <a:cs typeface="Segoe UI"/>
              </a:rPr>
              <a:t>can’t know what’s in these devices.</a:t>
            </a:r>
            <a:r>
              <a:rPr lang="en-GB" sz="2000">
                <a:latin typeface="Segoe UI"/>
                <a:cs typeface="Segoe UI"/>
              </a:rPr>
              <a:t> </a:t>
            </a:r>
          </a:p>
          <a:p>
            <a:endParaRPr lang="en-GB" sz="2000">
              <a:latin typeface="Segoe UI"/>
              <a:cs typeface="Segoe UI"/>
            </a:endParaRPr>
          </a:p>
          <a:p>
            <a:r>
              <a:rPr lang="en-GB" sz="2000">
                <a:latin typeface="Segoe UI"/>
                <a:cs typeface="Segoe UI"/>
              </a:rPr>
              <a:t>In some recent research, 1 in 6 vapes tested from over 38 schools in the UK contained SPICE.</a:t>
            </a:r>
            <a:r>
              <a:rPr lang="en-GB" sz="2400"/>
              <a:t> </a:t>
            </a:r>
            <a:endParaRPr lang="en-GB"/>
          </a:p>
        </p:txBody>
      </p:sp>
      <p:sp>
        <p:nvSpPr>
          <p:cNvPr id="13" name="Rectangle 12">
            <a:extLst>
              <a:ext uri="{FF2B5EF4-FFF2-40B4-BE49-F238E27FC236}">
                <a16:creationId xmlns:a16="http://schemas.microsoft.com/office/drawing/2014/main" id="{5C241947-375A-B6A3-F684-D7859007D24D}"/>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6" name="TextBox 15">
            <a:extLst>
              <a:ext uri="{FF2B5EF4-FFF2-40B4-BE49-F238E27FC236}">
                <a16:creationId xmlns:a16="http://schemas.microsoft.com/office/drawing/2014/main" id="{D9771273-2F28-E61F-B4D0-65EE1C766ED9}"/>
              </a:ext>
            </a:extLst>
          </p:cNvPr>
          <p:cNvSpPr txBox="1"/>
          <p:nvPr/>
        </p:nvSpPr>
        <p:spPr>
          <a:xfrm>
            <a:off x="285369" y="31613"/>
            <a:ext cx="11630345" cy="1446550"/>
          </a:xfrm>
          <a:prstGeom prst="rect">
            <a:avLst/>
          </a:prstGeom>
          <a:noFill/>
        </p:spPr>
        <p:txBody>
          <a:bodyPr wrap="square" rtlCol="0">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8" name="Picture 17" descr="Blue and white logo with text&#10;&#10;AI-generated content may be incorrect.">
            <a:extLst>
              <a:ext uri="{FF2B5EF4-FFF2-40B4-BE49-F238E27FC236}">
                <a16:creationId xmlns:a16="http://schemas.microsoft.com/office/drawing/2014/main" id="{39F67F4C-3286-67EB-8B03-211AFB78E6FE}"/>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20" name="Picture 19" descr="A colorful rectangular sign with black text&#10;&#10;AI-generated content may be incorrect.">
            <a:extLst>
              <a:ext uri="{FF2B5EF4-FFF2-40B4-BE49-F238E27FC236}">
                <a16:creationId xmlns:a16="http://schemas.microsoft.com/office/drawing/2014/main" id="{6A7A101E-982E-6B3D-CCC8-DCEB74BD4D09}"/>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267280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12E3-4FC8-DD57-51FE-A104BBDA7C3C}"/>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57D81154-48CF-C96F-6CFD-9F533E8BC8DB}"/>
              </a:ext>
            </a:extLst>
          </p:cNvPr>
          <p:cNvSpPr/>
          <p:nvPr/>
        </p:nvSpPr>
        <p:spPr>
          <a:xfrm>
            <a:off x="5673695" y="447585"/>
            <a:ext cx="4867521" cy="13950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56586185-FBCD-47D9-AC92-C6613FAD8DAF}"/>
              </a:ext>
            </a:extLst>
          </p:cNvPr>
          <p:cNvSpPr txBox="1">
            <a:spLocks/>
          </p:cNvSpPr>
          <p:nvPr/>
        </p:nvSpPr>
        <p:spPr>
          <a:xfrm>
            <a:off x="5296344" y="1099301"/>
            <a:ext cx="5740161" cy="4926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b="1">
                <a:solidFill>
                  <a:schemeClr val="bg1"/>
                </a:solidFill>
                <a:latin typeface="Segoe UI"/>
                <a:cs typeface="Segoe UI"/>
              </a:rPr>
              <a:t>How does nicotine</a:t>
            </a:r>
            <a:endParaRPr lang="en-GB" sz="3200">
              <a:solidFill>
                <a:schemeClr val="bg1"/>
              </a:solidFill>
              <a:latin typeface="Segoe UI" panose="020B0502040204020203" pitchFamily="34" charset="0"/>
              <a:cs typeface="Segoe UI" panose="020B0502040204020203" pitchFamily="34" charset="0"/>
            </a:endParaRPr>
          </a:p>
          <a:p>
            <a:pPr algn="ctr">
              <a:lnSpc>
                <a:spcPct val="100000"/>
              </a:lnSpc>
            </a:pPr>
            <a:r>
              <a:rPr lang="en-GB" sz="3200" b="1">
                <a:solidFill>
                  <a:schemeClr val="bg1"/>
                </a:solidFill>
                <a:latin typeface="Segoe UI"/>
                <a:cs typeface="Segoe UI"/>
              </a:rPr>
              <a:t> affect us?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5" name="Picture 4" descr="A group of colorful electronic devices&#10;&#10;Description automatically generated">
            <a:extLst>
              <a:ext uri="{FF2B5EF4-FFF2-40B4-BE49-F238E27FC236}">
                <a16:creationId xmlns:a16="http://schemas.microsoft.com/office/drawing/2014/main" id="{73EFF187-C496-BDD0-5CA7-0D469DEB80A9}"/>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p:blipFill>
        <p:spPr>
          <a:xfrm>
            <a:off x="136779" y="1200829"/>
            <a:ext cx="3027276" cy="25231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graphicFrame>
        <p:nvGraphicFramePr>
          <p:cNvPr id="21" name="TextBox 1">
            <a:extLst>
              <a:ext uri="{FF2B5EF4-FFF2-40B4-BE49-F238E27FC236}">
                <a16:creationId xmlns:a16="http://schemas.microsoft.com/office/drawing/2014/main" id="{3B71E5C0-B02B-B69A-99FF-894F74FAC425}"/>
              </a:ext>
            </a:extLst>
          </p:cNvPr>
          <p:cNvGraphicFramePr/>
          <p:nvPr>
            <p:extLst>
              <p:ext uri="{D42A27DB-BD31-4B8C-83A1-F6EECF244321}">
                <p14:modId xmlns:p14="http://schemas.microsoft.com/office/powerpoint/2010/main" val="1948901381"/>
              </p:ext>
            </p:extLst>
          </p:nvPr>
        </p:nvGraphicFramePr>
        <p:xfrm>
          <a:off x="4801917" y="1989883"/>
          <a:ext cx="6445843" cy="4590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1" name="Picture 40" descr="Blue and white logo with text&#10;&#10;AI-generated content may be incorrect.">
            <a:extLst>
              <a:ext uri="{FF2B5EF4-FFF2-40B4-BE49-F238E27FC236}">
                <a16:creationId xmlns:a16="http://schemas.microsoft.com/office/drawing/2014/main" id="{49F90853-59FE-AF6F-DB1A-73C671698C28}"/>
              </a:ext>
            </a:extLst>
          </p:cNvPr>
          <p:cNvPicPr>
            <a:picLocks noChangeAspect="1"/>
          </p:cNvPicPr>
          <p:nvPr/>
        </p:nvPicPr>
        <p:blipFill>
          <a:blip r:embed="rId10"/>
          <a:stretch>
            <a:fillRect/>
          </a:stretch>
        </p:blipFill>
        <p:spPr>
          <a:xfrm>
            <a:off x="10830215" y="166026"/>
            <a:ext cx="966293" cy="713431"/>
          </a:xfrm>
          <a:prstGeom prst="rect">
            <a:avLst/>
          </a:prstGeom>
        </p:spPr>
      </p:pic>
      <p:sp>
        <p:nvSpPr>
          <p:cNvPr id="47" name="Title 5">
            <a:extLst>
              <a:ext uri="{FF2B5EF4-FFF2-40B4-BE49-F238E27FC236}">
                <a16:creationId xmlns:a16="http://schemas.microsoft.com/office/drawing/2014/main" id="{E0F61D87-481E-F270-B7A8-FB0E78E483E6}"/>
              </a:ext>
            </a:extLst>
          </p:cNvPr>
          <p:cNvSpPr txBox="1">
            <a:spLocks/>
          </p:cNvSpPr>
          <p:nvPr/>
        </p:nvSpPr>
        <p:spPr>
          <a:xfrm>
            <a:off x="-17124" y="-3791"/>
            <a:ext cx="3820223"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pic>
        <p:nvPicPr>
          <p:cNvPr id="49" name="Picture 48" descr="A group of colorful electronic devices&#10;&#10;Description automatically generated">
            <a:extLst>
              <a:ext uri="{FF2B5EF4-FFF2-40B4-BE49-F238E27FC236}">
                <a16:creationId xmlns:a16="http://schemas.microsoft.com/office/drawing/2014/main" id="{6663F8CB-D46E-2C6F-BC67-7AC70C5316E8}"/>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p:blipFill>
        <p:spPr>
          <a:xfrm>
            <a:off x="322695" y="1715891"/>
            <a:ext cx="3027276" cy="25231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51" name="Picture 50" descr="A colorful rectangular sign with black text&#10;&#10;AI-generated content may be incorrect.">
            <a:extLst>
              <a:ext uri="{FF2B5EF4-FFF2-40B4-BE49-F238E27FC236}">
                <a16:creationId xmlns:a16="http://schemas.microsoft.com/office/drawing/2014/main" id="{F2277C26-6B51-417E-7702-AFAE04111646}"/>
              </a:ext>
            </a:extLst>
          </p:cNvPr>
          <p:cNvPicPr>
            <a:picLocks noChangeAspect="1"/>
          </p:cNvPicPr>
          <p:nvPr/>
        </p:nvPicPr>
        <p:blipFill>
          <a:blip r:embed="rId11"/>
          <a:stretch>
            <a:fillRect/>
          </a:stretch>
        </p:blipFill>
        <p:spPr>
          <a:xfrm>
            <a:off x="142875" y="142875"/>
            <a:ext cx="1133475" cy="838200"/>
          </a:xfrm>
          <a:prstGeom prst="rect">
            <a:avLst/>
          </a:prstGeom>
        </p:spPr>
      </p:pic>
      <p:pic>
        <p:nvPicPr>
          <p:cNvPr id="9" name="Content Placeholder 3" descr="A close-up of a vape device&#10;&#10;AI-generated content may be incorrect.">
            <a:extLst>
              <a:ext uri="{FF2B5EF4-FFF2-40B4-BE49-F238E27FC236}">
                <a16:creationId xmlns:a16="http://schemas.microsoft.com/office/drawing/2014/main" id="{4B86E71F-30B2-FE04-F39B-3C291239B7ED}"/>
              </a:ext>
            </a:extLst>
          </p:cNvPr>
          <p:cNvPicPr>
            <a:picLocks noChangeAspect="1"/>
          </p:cNvPicPr>
          <p:nvPr/>
        </p:nvPicPr>
        <p:blipFill>
          <a:blip r:embed="rId12" cstate="hqprint">
            <a:extLst>
              <a:ext uri="{28A0092B-C50C-407E-A947-70E740481C1C}">
                <a14:useLocalDpi xmlns:a14="http://schemas.microsoft.com/office/drawing/2010/main"/>
              </a:ext>
            </a:extLst>
          </a:blip>
          <a:srcRect b="-1"/>
          <a:stretch/>
        </p:blipFill>
        <p:spPr>
          <a:xfrm>
            <a:off x="322350" y="3536845"/>
            <a:ext cx="2300789" cy="2289744"/>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Tree>
    <p:custDataLst>
      <p:tags r:id="rId1"/>
    </p:custDataLst>
    <p:extLst>
      <p:ext uri="{BB962C8B-B14F-4D97-AF65-F5344CB8AC3E}">
        <p14:creationId xmlns:p14="http://schemas.microsoft.com/office/powerpoint/2010/main" val="28550975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052C-E24D-1C5E-269E-012F778F6BEA}"/>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DA39E4BE-44D9-C8DE-2906-0ECFF60E9EDC}"/>
              </a:ext>
            </a:extLst>
          </p:cNvPr>
          <p:cNvSpPr txBox="1">
            <a:spLocks/>
          </p:cNvSpPr>
          <p:nvPr/>
        </p:nvSpPr>
        <p:spPr>
          <a:xfrm>
            <a:off x="-17124" y="-3791"/>
            <a:ext cx="3820223"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15" name="Oval 14">
            <a:extLst>
              <a:ext uri="{FF2B5EF4-FFF2-40B4-BE49-F238E27FC236}">
                <a16:creationId xmlns:a16="http://schemas.microsoft.com/office/drawing/2014/main" id="{CE69DF73-BAB8-392A-1BB2-F81AB1CB8A90}"/>
              </a:ext>
            </a:extLst>
          </p:cNvPr>
          <p:cNvSpPr/>
          <p:nvPr/>
        </p:nvSpPr>
        <p:spPr>
          <a:xfrm>
            <a:off x="5575492" y="447585"/>
            <a:ext cx="4867521" cy="15328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407EA511-FD57-9708-C884-B081F476E86C}"/>
              </a:ext>
            </a:extLst>
          </p:cNvPr>
          <p:cNvSpPr txBox="1">
            <a:spLocks/>
          </p:cNvSpPr>
          <p:nvPr/>
        </p:nvSpPr>
        <p:spPr>
          <a:xfrm>
            <a:off x="5968051" y="760363"/>
            <a:ext cx="4311063" cy="11372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GB" sz="3200" b="1">
                <a:solidFill>
                  <a:schemeClr val="bg1"/>
                </a:solidFill>
                <a:latin typeface="Segoe UI"/>
                <a:cs typeface="Segoe UI"/>
              </a:rPr>
              <a:t>Nicotine </a:t>
            </a:r>
            <a:endParaRPr lang="en-GB" sz="3200">
              <a:solidFill>
                <a:schemeClr val="bg1"/>
              </a:solidFill>
              <a:latin typeface="Segoe UI" panose="020B0502040204020203" pitchFamily="34" charset="0"/>
              <a:cs typeface="Segoe UI" panose="020B0502040204020203" pitchFamily="34" charset="0"/>
            </a:endParaRPr>
          </a:p>
          <a:p>
            <a:pPr algn="ctr">
              <a:lnSpc>
                <a:spcPct val="100000"/>
              </a:lnSpc>
              <a:spcBef>
                <a:spcPts val="0"/>
              </a:spcBef>
            </a:pPr>
            <a:r>
              <a:rPr lang="en-GB" sz="3200" b="1">
                <a:solidFill>
                  <a:schemeClr val="bg1"/>
                </a:solidFill>
                <a:latin typeface="Segoe UI"/>
                <a:cs typeface="Segoe UI"/>
              </a:rPr>
              <a:t>Withdrawal</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293A878-38EA-EEB9-9853-F01F777CACFF}"/>
              </a:ext>
            </a:extLst>
          </p:cNvPr>
          <p:cNvPicPr>
            <a:picLocks noChangeAspect="1"/>
          </p:cNvPicPr>
          <p:nvPr/>
        </p:nvPicPr>
        <p:blipFill>
          <a:blip r:embed="rId4" cstate="hqprint">
            <a:extLst>
              <a:ext uri="{28A0092B-C50C-407E-A947-70E740481C1C}">
                <a14:useLocalDpi xmlns:a14="http://schemas.microsoft.com/office/drawing/2010/main"/>
              </a:ext>
            </a:extLst>
          </a:blip>
          <a:srcRect r="-1" b="-1"/>
          <a:stretch/>
        </p:blipFill>
        <p:spPr>
          <a:xfrm>
            <a:off x="298443" y="1575351"/>
            <a:ext cx="2777896" cy="2290519"/>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4" name="TextBox 3">
            <a:extLst>
              <a:ext uri="{FF2B5EF4-FFF2-40B4-BE49-F238E27FC236}">
                <a16:creationId xmlns:a16="http://schemas.microsoft.com/office/drawing/2014/main" id="{70798E45-F734-E251-8200-D81EEFE56B7A}"/>
              </a:ext>
            </a:extLst>
          </p:cNvPr>
          <p:cNvSpPr txBox="1"/>
          <p:nvPr/>
        </p:nvSpPr>
        <p:spPr>
          <a:xfrm>
            <a:off x="4661421" y="2088564"/>
            <a:ext cx="6924030" cy="646331"/>
          </a:xfrm>
          <a:prstGeom prst="rect">
            <a:avLst/>
          </a:prstGeom>
          <a:noFill/>
        </p:spPr>
        <p:txBody>
          <a:bodyPr wrap="square" lIns="91440" tIns="45720" rIns="91440" bIns="45720" anchor="t">
            <a:spAutoFit/>
          </a:bodyPr>
          <a:lstStyle/>
          <a:p>
            <a:r>
              <a:rPr lang="en-GB">
                <a:latin typeface="Segoe UI"/>
                <a:cs typeface="Segoe UI"/>
              </a:rPr>
              <a:t>As nicotine levels fall</a:t>
            </a:r>
            <a:r>
              <a:rPr lang="en-GB">
                <a:effectLst/>
                <a:latin typeface="Segoe UI"/>
                <a:cs typeface="Segoe UI"/>
              </a:rPr>
              <a:t>, </a:t>
            </a:r>
            <a:r>
              <a:rPr lang="en-GB">
                <a:latin typeface="Segoe UI"/>
                <a:cs typeface="Segoe UI"/>
              </a:rPr>
              <a:t>the</a:t>
            </a:r>
            <a:r>
              <a:rPr lang="en-GB">
                <a:effectLst/>
                <a:latin typeface="Segoe UI"/>
                <a:cs typeface="Segoe UI"/>
              </a:rPr>
              <a:t> body can react in uncomfortable ways, called withdrawal. </a:t>
            </a:r>
            <a:r>
              <a:rPr lang="en-GB">
                <a:latin typeface="Segoe UI"/>
                <a:cs typeface="Segoe UI"/>
              </a:rPr>
              <a:t>Including</a:t>
            </a:r>
            <a:r>
              <a:rPr lang="en-GB">
                <a:effectLst/>
                <a:latin typeface="Segoe UI"/>
                <a:cs typeface="Segoe UI"/>
              </a:rPr>
              <a:t>:</a:t>
            </a:r>
          </a:p>
        </p:txBody>
      </p:sp>
      <p:sp>
        <p:nvSpPr>
          <p:cNvPr id="10" name="TextBox 9">
            <a:extLst>
              <a:ext uri="{FF2B5EF4-FFF2-40B4-BE49-F238E27FC236}">
                <a16:creationId xmlns:a16="http://schemas.microsoft.com/office/drawing/2014/main" id="{86EBBC18-1A6C-A9EE-40B8-441BC9AB8650}"/>
              </a:ext>
            </a:extLst>
          </p:cNvPr>
          <p:cNvSpPr txBox="1"/>
          <p:nvPr/>
        </p:nvSpPr>
        <p:spPr>
          <a:xfrm>
            <a:off x="4144408" y="6024392"/>
            <a:ext cx="7737814" cy="660101"/>
          </a:xfrm>
          <a:prstGeom prst="rect">
            <a:avLst/>
          </a:prstGeom>
          <a:noFill/>
        </p:spPr>
        <p:txBody>
          <a:bodyPr wrap="square" lIns="91440" tIns="45720" rIns="91440" bIns="45720" anchor="t">
            <a:spAutoFit/>
          </a:bodyPr>
          <a:lstStyle/>
          <a:p>
            <a:r>
              <a:rPr lang="en-GB">
                <a:effectLst/>
                <a:latin typeface="Segoe UI"/>
                <a:cs typeface="Segoe UI"/>
              </a:rPr>
              <a:t>These uncomfortable feelings can lead a person to need</a:t>
            </a:r>
            <a:r>
              <a:rPr lang="en-GB">
                <a:latin typeface="Segoe UI"/>
                <a:cs typeface="Segoe UI"/>
              </a:rPr>
              <a:t>/crave</a:t>
            </a:r>
            <a:r>
              <a:rPr lang="en-GB">
                <a:effectLst/>
                <a:latin typeface="Segoe UI"/>
                <a:cs typeface="Segoe UI"/>
              </a:rPr>
              <a:t> more nicotine to stop these withdrawal feelings. This makes nicotine addictive</a:t>
            </a:r>
            <a:r>
              <a:rPr lang="en-GB">
                <a:effectLst/>
                <a:latin typeface="Helvetica"/>
                <a:cs typeface="Helvetica"/>
              </a:rPr>
              <a:t>.</a:t>
            </a:r>
          </a:p>
        </p:txBody>
      </p:sp>
      <p:pic>
        <p:nvPicPr>
          <p:cNvPr id="16" name="Picture 15" descr="A person sitting down with his head on his knees&#10;&#10;Description automatically generated">
            <a:extLst>
              <a:ext uri="{FF2B5EF4-FFF2-40B4-BE49-F238E27FC236}">
                <a16:creationId xmlns:a16="http://schemas.microsoft.com/office/drawing/2014/main" id="{EF7E46A7-31F9-9025-0E68-3E7B0C695B3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68166" y="2735782"/>
            <a:ext cx="6510077" cy="3136711"/>
          </a:xfrm>
          <a:prstGeom prst="rect">
            <a:avLst/>
          </a:prstGeom>
          <a:ln>
            <a:solidFill>
              <a:schemeClr val="bg1"/>
            </a:solidFill>
          </a:ln>
        </p:spPr>
      </p:pic>
      <p:pic>
        <p:nvPicPr>
          <p:cNvPr id="19" name="Picture 18" descr="Blue and white logo with text&#10;&#10;AI-generated content may be incorrect.">
            <a:extLst>
              <a:ext uri="{FF2B5EF4-FFF2-40B4-BE49-F238E27FC236}">
                <a16:creationId xmlns:a16="http://schemas.microsoft.com/office/drawing/2014/main" id="{E6EC280A-6179-A0BD-C6FF-A6BF52111839}"/>
              </a:ext>
            </a:extLst>
          </p:cNvPr>
          <p:cNvPicPr>
            <a:picLocks noChangeAspect="1"/>
          </p:cNvPicPr>
          <p:nvPr/>
        </p:nvPicPr>
        <p:blipFill>
          <a:blip r:embed="rId6"/>
          <a:stretch>
            <a:fillRect/>
          </a:stretch>
        </p:blipFill>
        <p:spPr>
          <a:xfrm>
            <a:off x="10830215" y="166026"/>
            <a:ext cx="966293" cy="713431"/>
          </a:xfrm>
          <a:prstGeom prst="rect">
            <a:avLst/>
          </a:prstGeom>
        </p:spPr>
      </p:pic>
      <p:pic>
        <p:nvPicPr>
          <p:cNvPr id="31" name="Picture 30" descr="A colorful rectangular sign with black text&#10;&#10;AI-generated content may be incorrect.">
            <a:extLst>
              <a:ext uri="{FF2B5EF4-FFF2-40B4-BE49-F238E27FC236}">
                <a16:creationId xmlns:a16="http://schemas.microsoft.com/office/drawing/2014/main" id="{05FAB0F2-CC94-CE69-4154-BEE05AD23E89}"/>
              </a:ext>
            </a:extLst>
          </p:cNvPr>
          <p:cNvPicPr>
            <a:picLocks noChangeAspect="1"/>
          </p:cNvPicPr>
          <p:nvPr/>
        </p:nvPicPr>
        <p:blipFill>
          <a:blip r:embed="rId7"/>
          <a:stretch>
            <a:fillRect/>
          </a:stretch>
        </p:blipFill>
        <p:spPr>
          <a:xfrm>
            <a:off x="142875" y="142875"/>
            <a:ext cx="1133475" cy="838200"/>
          </a:xfrm>
          <a:prstGeom prst="rect">
            <a:avLst/>
          </a:prstGeom>
        </p:spPr>
      </p:pic>
      <p:pic>
        <p:nvPicPr>
          <p:cNvPr id="3" name="Picture 2" descr="A white oval with pink border&#10;&#10;AI-generated content may be incorrect.">
            <a:extLst>
              <a:ext uri="{FF2B5EF4-FFF2-40B4-BE49-F238E27FC236}">
                <a16:creationId xmlns:a16="http://schemas.microsoft.com/office/drawing/2014/main" id="{1C90F30B-BF22-B6E4-88EC-3954C2F9D084}"/>
              </a:ext>
            </a:extLst>
          </p:cNvPr>
          <p:cNvPicPr>
            <a:picLocks noChangeAspect="1"/>
          </p:cNvPicPr>
          <p:nvPr/>
        </p:nvPicPr>
        <p:blipFill>
          <a:blip r:embed="rId8"/>
          <a:stretch>
            <a:fillRect/>
          </a:stretch>
        </p:blipFill>
        <p:spPr>
          <a:xfrm>
            <a:off x="159174" y="4711809"/>
            <a:ext cx="3442940" cy="1970766"/>
          </a:xfrm>
          <a:prstGeom prst="rect">
            <a:avLst/>
          </a:prstGeom>
        </p:spPr>
      </p:pic>
      <p:sp>
        <p:nvSpPr>
          <p:cNvPr id="7" name="TextBox 6">
            <a:extLst>
              <a:ext uri="{FF2B5EF4-FFF2-40B4-BE49-F238E27FC236}">
                <a16:creationId xmlns:a16="http://schemas.microsoft.com/office/drawing/2014/main" id="{50B15BEC-D0C7-5E51-7F0A-3D995F1B87A5}"/>
              </a:ext>
            </a:extLst>
          </p:cNvPr>
          <p:cNvSpPr txBox="1"/>
          <p:nvPr/>
        </p:nvSpPr>
        <p:spPr>
          <a:xfrm>
            <a:off x="754173" y="5100768"/>
            <a:ext cx="26519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Nicotine can make someone more anxious and affect their mental health and wellbeing</a:t>
            </a:r>
            <a:endParaRPr lang="en-US"/>
          </a:p>
        </p:txBody>
      </p:sp>
    </p:spTree>
    <p:custDataLst>
      <p:tags r:id="rId1"/>
    </p:custDataLst>
    <p:extLst>
      <p:ext uri="{BB962C8B-B14F-4D97-AF65-F5344CB8AC3E}">
        <p14:creationId xmlns:p14="http://schemas.microsoft.com/office/powerpoint/2010/main" val="1780435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4E9DA-AD54-B974-220A-D5633F1776FA}"/>
            </a:ext>
          </a:extLst>
        </p:cNvPr>
        <p:cNvGrpSpPr/>
        <p:nvPr/>
      </p:nvGrpSpPr>
      <p:grpSpPr>
        <a:xfrm>
          <a:off x="0" y="0"/>
          <a:ext cx="0" cy="0"/>
          <a:chOff x="0" y="0"/>
          <a:chExt cx="0" cy="0"/>
        </a:xfrm>
      </p:grpSpPr>
      <p:sp>
        <p:nvSpPr>
          <p:cNvPr id="96" name="Title 5">
            <a:extLst>
              <a:ext uri="{FF2B5EF4-FFF2-40B4-BE49-F238E27FC236}">
                <a16:creationId xmlns:a16="http://schemas.microsoft.com/office/drawing/2014/main" id="{786E4090-DBCE-E24B-EC55-DCB75E15DCDE}"/>
              </a:ext>
            </a:extLst>
          </p:cNvPr>
          <p:cNvSpPr txBox="1">
            <a:spLocks/>
          </p:cNvSpPr>
          <p:nvPr/>
        </p:nvSpPr>
        <p:spPr>
          <a:xfrm>
            <a:off x="0" y="-3791"/>
            <a:ext cx="3614739"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pic>
        <p:nvPicPr>
          <p:cNvPr id="98" name="Picture 97" descr="A colorful rectangular sign with black text&#10;&#10;AI-generated content may be incorrect.">
            <a:extLst>
              <a:ext uri="{FF2B5EF4-FFF2-40B4-BE49-F238E27FC236}">
                <a16:creationId xmlns:a16="http://schemas.microsoft.com/office/drawing/2014/main" id="{08F9A73F-54C7-1E20-F77F-418448492808}"/>
              </a:ext>
            </a:extLst>
          </p:cNvPr>
          <p:cNvPicPr>
            <a:picLocks noChangeAspect="1"/>
          </p:cNvPicPr>
          <p:nvPr/>
        </p:nvPicPr>
        <p:blipFill>
          <a:blip r:embed="rId4"/>
          <a:stretch>
            <a:fillRect/>
          </a:stretch>
        </p:blipFill>
        <p:spPr>
          <a:xfrm>
            <a:off x="142875" y="142875"/>
            <a:ext cx="1133475" cy="838200"/>
          </a:xfrm>
          <a:prstGeom prst="rect">
            <a:avLst/>
          </a:prstGeom>
        </p:spPr>
      </p:pic>
      <p:sp>
        <p:nvSpPr>
          <p:cNvPr id="12" name="TextBox 11">
            <a:extLst>
              <a:ext uri="{FF2B5EF4-FFF2-40B4-BE49-F238E27FC236}">
                <a16:creationId xmlns:a16="http://schemas.microsoft.com/office/drawing/2014/main" id="{47C3CAFB-8360-ED60-6684-040E931150D4}"/>
              </a:ext>
            </a:extLst>
          </p:cNvPr>
          <p:cNvSpPr txBox="1"/>
          <p:nvPr/>
        </p:nvSpPr>
        <p:spPr>
          <a:xfrm>
            <a:off x="5273543" y="2062638"/>
            <a:ext cx="5565026" cy="830997"/>
          </a:xfrm>
          <a:prstGeom prst="rect">
            <a:avLst/>
          </a:prstGeom>
          <a:noFill/>
        </p:spPr>
        <p:txBody>
          <a:bodyPr wrap="square" lIns="91440" tIns="45720" rIns="91440" bIns="45720" anchor="t">
            <a:spAutoFit/>
          </a:bodyPr>
          <a:lstStyle/>
          <a:p>
            <a:pPr algn="ctr"/>
            <a:r>
              <a:rPr lang="en-GB" sz="2400" b="1">
                <a:solidFill>
                  <a:srgbClr val="000000"/>
                </a:solidFill>
                <a:latin typeface="Segoe UI"/>
                <a:cs typeface="Segoe UI"/>
              </a:rPr>
              <a:t>V</a:t>
            </a:r>
            <a:r>
              <a:rPr lang="en-GB" sz="2400" b="1" i="0" u="none" strike="noStrike">
                <a:solidFill>
                  <a:srgbClr val="000000"/>
                </a:solidFill>
                <a:effectLst/>
                <a:latin typeface="Segoe UI"/>
                <a:cs typeface="Segoe UI"/>
              </a:rPr>
              <a:t>aping isn’t risk-free and can have lasting effects on health</a:t>
            </a:r>
            <a:r>
              <a:rPr lang="en-GB" sz="2400" b="1">
                <a:solidFill>
                  <a:srgbClr val="000000"/>
                </a:solidFill>
                <a:latin typeface="Segoe UI"/>
                <a:cs typeface="Segoe UI"/>
              </a:rPr>
              <a:t>!</a:t>
            </a:r>
            <a:endParaRPr lang="en-US" sz="2400" b="1">
              <a:latin typeface="Segoe UI" panose="020B0502040204020203" pitchFamily="34" charset="0"/>
              <a:cs typeface="Segoe UI" panose="020B0502040204020203" pitchFamily="34" charset="0"/>
            </a:endParaRPr>
          </a:p>
        </p:txBody>
      </p:sp>
      <p:graphicFrame>
        <p:nvGraphicFramePr>
          <p:cNvPr id="19" name="TextBox 13">
            <a:extLst>
              <a:ext uri="{FF2B5EF4-FFF2-40B4-BE49-F238E27FC236}">
                <a16:creationId xmlns:a16="http://schemas.microsoft.com/office/drawing/2014/main" id="{98256EAB-4DEA-DC67-0D7E-E8F4CCA0CB3F}"/>
              </a:ext>
            </a:extLst>
          </p:cNvPr>
          <p:cNvGraphicFramePr/>
          <p:nvPr>
            <p:extLst>
              <p:ext uri="{D42A27DB-BD31-4B8C-83A1-F6EECF244321}">
                <p14:modId xmlns:p14="http://schemas.microsoft.com/office/powerpoint/2010/main" val="4281277075"/>
              </p:ext>
            </p:extLst>
          </p:nvPr>
        </p:nvGraphicFramePr>
        <p:xfrm>
          <a:off x="4229678" y="2604682"/>
          <a:ext cx="7570548" cy="33050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Picture 23" descr="A white oval with pink border&#10;&#10;AI-generated content may be incorrect.">
            <a:extLst>
              <a:ext uri="{FF2B5EF4-FFF2-40B4-BE49-F238E27FC236}">
                <a16:creationId xmlns:a16="http://schemas.microsoft.com/office/drawing/2014/main" id="{AC8EAE87-125E-7014-6CF4-609FEDBC377C}"/>
              </a:ext>
            </a:extLst>
          </p:cNvPr>
          <p:cNvPicPr>
            <a:picLocks noChangeAspect="1"/>
          </p:cNvPicPr>
          <p:nvPr/>
        </p:nvPicPr>
        <p:blipFill>
          <a:blip r:embed="rId10"/>
          <a:stretch>
            <a:fillRect/>
          </a:stretch>
        </p:blipFill>
        <p:spPr>
          <a:xfrm>
            <a:off x="751331" y="4909275"/>
            <a:ext cx="3260686" cy="1761277"/>
          </a:xfrm>
          <a:prstGeom prst="rect">
            <a:avLst/>
          </a:prstGeom>
        </p:spPr>
      </p:pic>
      <p:sp>
        <p:nvSpPr>
          <p:cNvPr id="25" name="TextBox 24">
            <a:extLst>
              <a:ext uri="{FF2B5EF4-FFF2-40B4-BE49-F238E27FC236}">
                <a16:creationId xmlns:a16="http://schemas.microsoft.com/office/drawing/2014/main" id="{B0012D9C-B666-D9B7-2E0A-AB7795ECC28F}"/>
              </a:ext>
            </a:extLst>
          </p:cNvPr>
          <p:cNvSpPr txBox="1"/>
          <p:nvPr/>
        </p:nvSpPr>
        <p:spPr>
          <a:xfrm>
            <a:off x="1277907" y="5191398"/>
            <a:ext cx="246574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We don't know the long-term health effects yet, especially on teenagers</a:t>
            </a:r>
          </a:p>
        </p:txBody>
      </p:sp>
      <p:sp>
        <p:nvSpPr>
          <p:cNvPr id="32" name="Oval 31">
            <a:extLst>
              <a:ext uri="{FF2B5EF4-FFF2-40B4-BE49-F238E27FC236}">
                <a16:creationId xmlns:a16="http://schemas.microsoft.com/office/drawing/2014/main" id="{34787AE8-D26E-A8DF-B96F-EF3346678417}"/>
              </a:ext>
            </a:extLst>
          </p:cNvPr>
          <p:cNvSpPr/>
          <p:nvPr/>
        </p:nvSpPr>
        <p:spPr>
          <a:xfrm>
            <a:off x="5453503" y="525739"/>
            <a:ext cx="4867521" cy="15328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C867ABF7-C390-6CE9-14EB-D3E37648A1BF}"/>
              </a:ext>
            </a:extLst>
          </p:cNvPr>
          <p:cNvSpPr txBox="1">
            <a:spLocks/>
          </p:cNvSpPr>
          <p:nvPr/>
        </p:nvSpPr>
        <p:spPr>
          <a:xfrm>
            <a:off x="6109667" y="1010932"/>
            <a:ext cx="3906344" cy="89776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b="1">
                <a:solidFill>
                  <a:schemeClr val="bg1"/>
                </a:solidFill>
                <a:latin typeface="Segoe UI"/>
                <a:cs typeface="Segoe UI"/>
              </a:rPr>
              <a:t>How can vaping affect teenagers?</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65" name="Picture 64" descr="A group of colorful electronic devices&#10;&#10;Description automatically generated">
            <a:extLst>
              <a:ext uri="{FF2B5EF4-FFF2-40B4-BE49-F238E27FC236}">
                <a16:creationId xmlns:a16="http://schemas.microsoft.com/office/drawing/2014/main" id="{ED79F206-A79E-4492-3840-EEF0D80EB0B5}"/>
              </a:ext>
            </a:extLst>
          </p:cNvPr>
          <p:cNvPicPr>
            <a:picLocks noChangeAspect="1"/>
          </p:cNvPicPr>
          <p:nvPr/>
        </p:nvPicPr>
        <p:blipFill>
          <a:blip r:embed="rId11" cstate="hqprint">
            <a:extLst>
              <a:ext uri="{28A0092B-C50C-407E-A947-70E740481C1C}">
                <a14:useLocalDpi xmlns:a14="http://schemas.microsoft.com/office/drawing/2010/main"/>
              </a:ext>
            </a:extLst>
          </a:blip>
          <a:srcRect r="-3"/>
          <a:stretch/>
        </p:blipFill>
        <p:spPr>
          <a:xfrm>
            <a:off x="380790" y="854076"/>
            <a:ext cx="3027276" cy="25231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67" name="Picture 66" descr="Blue and white logo with text&#10;&#10;AI-generated content may be incorrect.">
            <a:extLst>
              <a:ext uri="{FF2B5EF4-FFF2-40B4-BE49-F238E27FC236}">
                <a16:creationId xmlns:a16="http://schemas.microsoft.com/office/drawing/2014/main" id="{1438DC16-4F0E-0403-1114-5673972F10F8}"/>
              </a:ext>
            </a:extLst>
          </p:cNvPr>
          <p:cNvPicPr>
            <a:picLocks noChangeAspect="1"/>
          </p:cNvPicPr>
          <p:nvPr/>
        </p:nvPicPr>
        <p:blipFill>
          <a:blip r:embed="rId12"/>
          <a:stretch>
            <a:fillRect/>
          </a:stretch>
        </p:blipFill>
        <p:spPr>
          <a:xfrm>
            <a:off x="10830215" y="166026"/>
            <a:ext cx="966293" cy="713431"/>
          </a:xfrm>
          <a:prstGeom prst="rect">
            <a:avLst/>
          </a:prstGeom>
          <a:ln>
            <a:solidFill>
              <a:schemeClr val="bg1"/>
            </a:solidFill>
          </a:ln>
        </p:spPr>
      </p:pic>
      <p:pic>
        <p:nvPicPr>
          <p:cNvPr id="10" name="Picture 9" descr="A person smoking a vaporizer&#10;&#10;Description automatically generated">
            <a:extLst>
              <a:ext uri="{FF2B5EF4-FFF2-40B4-BE49-F238E27FC236}">
                <a16:creationId xmlns:a16="http://schemas.microsoft.com/office/drawing/2014/main" id="{B449CAC0-9EBB-13DA-D33E-0400F869DD6C}"/>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290466" y="2595336"/>
            <a:ext cx="2560427" cy="214335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Tree>
    <p:custDataLst>
      <p:tags r:id="rId1"/>
    </p:custDataLst>
    <p:extLst>
      <p:ext uri="{BB962C8B-B14F-4D97-AF65-F5344CB8AC3E}">
        <p14:creationId xmlns:p14="http://schemas.microsoft.com/office/powerpoint/2010/main" val="1419316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616B0-F889-FE3F-9BDF-779AA506A931}"/>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B1F9FE42-F307-A55C-7EFB-EA6AB523D3B6}"/>
              </a:ext>
            </a:extLst>
          </p:cNvPr>
          <p:cNvSpPr txBox="1">
            <a:spLocks/>
          </p:cNvSpPr>
          <p:nvPr/>
        </p:nvSpPr>
        <p:spPr>
          <a:xfrm>
            <a:off x="0" y="0"/>
            <a:ext cx="12192000" cy="10450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Risky Business </a:t>
            </a:r>
          </a:p>
        </p:txBody>
      </p:sp>
      <p:sp>
        <p:nvSpPr>
          <p:cNvPr id="3" name="TextBox 2">
            <a:extLst>
              <a:ext uri="{FF2B5EF4-FFF2-40B4-BE49-F238E27FC236}">
                <a16:creationId xmlns:a16="http://schemas.microsoft.com/office/drawing/2014/main" id="{B1D29E6A-99B7-FAA6-3A04-78CC5D20E1F5}"/>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48F5449B-2A17-D0EA-7045-8928A112BB5B}"/>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48F5449B-2A17-D0EA-7045-8928A112BB5B}"/>
                  </a:ext>
                </a:extLst>
              </p:cNvPr>
              <p:cNvPicPr/>
              <p:nvPr/>
            </p:nvPicPr>
            <p:blipFill>
              <a:blip r:embed="rId4"/>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E95AD7B2-AD4F-515E-3B21-2CBFEABE8A9F}"/>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E95AD7B2-AD4F-515E-3B21-2CBFEABE8A9F}"/>
                  </a:ext>
                </a:extLst>
              </p:cNvPr>
              <p:cNvPicPr/>
              <p:nvPr/>
            </p:nvPicPr>
            <p:blipFill>
              <a:blip r:embed="rId6"/>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1DBE05D8-8FA1-91D3-21FC-719D96DE3B35}"/>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1DBE05D8-8FA1-91D3-21FC-719D96DE3B35}"/>
                  </a:ext>
                </a:extLst>
              </p:cNvPr>
              <p:cNvPicPr/>
              <p:nvPr/>
            </p:nvPicPr>
            <p:blipFill>
              <a:blip r:embed="rId6"/>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F95F031E-0FFA-881F-6A88-D594EAC4C658}"/>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F95F031E-0FFA-881F-6A88-D594EAC4C658}"/>
                  </a:ext>
                </a:extLst>
              </p:cNvPr>
              <p:cNvPicPr/>
              <p:nvPr/>
            </p:nvPicPr>
            <p:blipFill>
              <a:blip r:embed="rId9"/>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33B054AB-2DCF-8A40-B55D-30E1668379F7}"/>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33B054AB-2DCF-8A40-B55D-30E1668379F7}"/>
                  </a:ext>
                </a:extLst>
              </p:cNvPr>
              <p:cNvPicPr/>
              <p:nvPr/>
            </p:nvPicPr>
            <p:blipFill>
              <a:blip r:embed="rId11"/>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a:extLst>
                  <a:ext uri="{FF2B5EF4-FFF2-40B4-BE49-F238E27FC236}">
                    <a16:creationId xmlns:a16="http://schemas.microsoft.com/office/drawing/2014/main" id="{9E3ED35B-4699-9F63-BDCE-834E79B9B59F}"/>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9E3ED35B-4699-9F63-BDCE-834E79B9B59F}"/>
                  </a:ext>
                </a:extLst>
              </p:cNvPr>
              <p:cNvPicPr/>
              <p:nvPr/>
            </p:nvPicPr>
            <p:blipFill>
              <a:blip r:embed="rId6"/>
              <a:stretch>
                <a:fillRect/>
              </a:stretch>
            </p:blipFill>
            <p:spPr>
              <a:xfrm>
                <a:off x="3982026" y="1993036"/>
                <a:ext cx="126000" cy="126000"/>
              </a:xfrm>
              <a:prstGeom prst="rect">
                <a:avLst/>
              </a:prstGeom>
            </p:spPr>
          </p:pic>
        </mc:Fallback>
      </mc:AlternateContent>
      <p:sp>
        <p:nvSpPr>
          <p:cNvPr id="5" name="TextBox 4">
            <a:extLst>
              <a:ext uri="{FF2B5EF4-FFF2-40B4-BE49-F238E27FC236}">
                <a16:creationId xmlns:a16="http://schemas.microsoft.com/office/drawing/2014/main" id="{4356972C-0780-9F84-C914-C1FAD1B6EA5D}"/>
              </a:ext>
            </a:extLst>
          </p:cNvPr>
          <p:cNvSpPr txBox="1"/>
          <p:nvPr/>
        </p:nvSpPr>
        <p:spPr>
          <a:xfrm>
            <a:off x="703259" y="1271066"/>
            <a:ext cx="3221309" cy="3956019"/>
          </a:xfrm>
          <a:prstGeom prst="rect">
            <a:avLst/>
          </a:prstGeom>
          <a:noFill/>
        </p:spPr>
        <p:txBody>
          <a:bodyPr wrap="square" lIns="91440" tIns="45720" rIns="91440" bIns="45720" anchor="t">
            <a:spAutoFit/>
          </a:bodyPr>
          <a:lstStyle/>
          <a:p>
            <a:pPr>
              <a:spcBef>
                <a:spcPts val="200"/>
              </a:spcBef>
            </a:pPr>
            <a:r>
              <a:rPr lang="en-US" sz="2000" b="1">
                <a:latin typeface="Segoe UI"/>
                <a:cs typeface="Segoe UI"/>
              </a:rPr>
              <a:t>In groups:</a:t>
            </a:r>
            <a:endParaRPr lang="en-US" sz="2000">
              <a:latin typeface="Segoe UI" panose="020B0502040204020203" pitchFamily="34" charset="0"/>
              <a:cs typeface="Segoe UI" panose="020B0502040204020203" pitchFamily="34" charset="0"/>
            </a:endParaRPr>
          </a:p>
          <a:p>
            <a:pPr marL="342900" indent="-342900">
              <a:spcBef>
                <a:spcPts val="200"/>
              </a:spcBef>
              <a:buFont typeface="Arial"/>
              <a:buChar char="•"/>
            </a:pPr>
            <a:r>
              <a:rPr lang="en-US" sz="2000">
                <a:latin typeface="Segoe UI"/>
                <a:cs typeface="Segoe UI"/>
              </a:rPr>
              <a:t>Discuss each statement &amp; agree where to place it on the risk scale – closer to High Risk or Low Risk.</a:t>
            </a:r>
            <a:endParaRPr lang="en-US" sz="2000">
              <a:latin typeface="Segoe UI" panose="020B0502040204020203" pitchFamily="34" charset="0"/>
              <a:cs typeface="Segoe UI" panose="020B0502040204020203" pitchFamily="34" charset="0"/>
            </a:endParaRPr>
          </a:p>
          <a:p>
            <a:pPr marL="457200">
              <a:spcBef>
                <a:spcPts val="200"/>
              </a:spcBef>
            </a:pPr>
            <a:endParaRPr lang="en-US" sz="2000">
              <a:latin typeface="Segoe UI" panose="020B0502040204020203" pitchFamily="34" charset="0"/>
              <a:cs typeface="Segoe UI" panose="020B0502040204020203" pitchFamily="34" charset="0"/>
            </a:endParaRPr>
          </a:p>
          <a:p>
            <a:pPr>
              <a:spcBef>
                <a:spcPts val="200"/>
              </a:spcBef>
            </a:pPr>
            <a:r>
              <a:rPr lang="en-US" sz="2000" b="1">
                <a:latin typeface="Segoe UI"/>
                <a:cs typeface="Segoe UI"/>
              </a:rPr>
              <a:t>As a class:</a:t>
            </a:r>
            <a:endParaRPr lang="en-US" sz="2000">
              <a:latin typeface="Segoe UI" panose="020B0502040204020203" pitchFamily="34" charset="0"/>
              <a:cs typeface="Segoe UI" panose="020B0502040204020203" pitchFamily="34" charset="0"/>
            </a:endParaRPr>
          </a:p>
          <a:p>
            <a:pPr marL="342900" indent="-342900">
              <a:spcBef>
                <a:spcPts val="200"/>
              </a:spcBef>
              <a:buFont typeface="Arial"/>
              <a:buChar char="•"/>
            </a:pPr>
            <a:r>
              <a:rPr lang="en-US" sz="2000">
                <a:latin typeface="Segoe UI"/>
                <a:cs typeface="Segoe UI"/>
              </a:rPr>
              <a:t>Discuss where each group put each statement and why.</a:t>
            </a:r>
            <a:endParaRPr lang="en-US" sz="2000">
              <a:latin typeface="Segoe UI" panose="020B0502040204020203" pitchFamily="34" charset="0"/>
              <a:cs typeface="Segoe UI" panose="020B0502040204020203" pitchFamily="34" charset="0"/>
            </a:endParaRPr>
          </a:p>
          <a:p>
            <a:pPr>
              <a:lnSpc>
                <a:spcPct val="150000"/>
              </a:lnSpc>
            </a:pPr>
            <a:endParaRPr lang="en-US">
              <a:latin typeface="Segoe UI"/>
              <a:cs typeface="Segoe UI" panose="020B0502040204020203" pitchFamily="34" charset="0"/>
            </a:endParaRPr>
          </a:p>
        </p:txBody>
      </p:sp>
      <p:pic>
        <p:nvPicPr>
          <p:cNvPr id="2" name="Picture 1" descr="A white rectangular object with black text&#10;&#10;AI-generated content may be incorrect.">
            <a:extLst>
              <a:ext uri="{FF2B5EF4-FFF2-40B4-BE49-F238E27FC236}">
                <a16:creationId xmlns:a16="http://schemas.microsoft.com/office/drawing/2014/main" id="{4F121530-23CD-A065-339B-4ED8EDD8A9DA}"/>
              </a:ext>
            </a:extLst>
          </p:cNvPr>
          <p:cNvPicPr>
            <a:picLocks noChangeAspect="1"/>
          </p:cNvPicPr>
          <p:nvPr/>
        </p:nvPicPr>
        <p:blipFill>
          <a:blip r:embed="rId13" cstate="hqprint">
            <a:extLst>
              <a:ext uri="{28A0092B-C50C-407E-A947-70E740481C1C}">
                <a14:useLocalDpi xmlns:a14="http://schemas.microsoft.com/office/drawing/2010/main"/>
              </a:ext>
            </a:extLst>
          </a:blip>
          <a:srcRect/>
          <a:stretch>
            <a:fillRect/>
          </a:stretch>
        </p:blipFill>
        <p:spPr>
          <a:xfrm>
            <a:off x="6563236" y="1271793"/>
            <a:ext cx="3677910" cy="4719647"/>
          </a:xfrm>
          <a:prstGeom prst="rect">
            <a:avLst/>
          </a:prstGeom>
          <a:ln>
            <a:noFill/>
          </a:ln>
        </p:spPr>
      </p:pic>
      <p:sp>
        <p:nvSpPr>
          <p:cNvPr id="16" name="TextBox 15">
            <a:extLst>
              <a:ext uri="{FF2B5EF4-FFF2-40B4-BE49-F238E27FC236}">
                <a16:creationId xmlns:a16="http://schemas.microsoft.com/office/drawing/2014/main" id="{95E5BCFC-E5D6-41B8-7550-2CEF9233DE0F}"/>
              </a:ext>
            </a:extLst>
          </p:cNvPr>
          <p:cNvSpPr txBox="1"/>
          <p:nvPr/>
        </p:nvSpPr>
        <p:spPr>
          <a:xfrm>
            <a:off x="5115508" y="3892050"/>
            <a:ext cx="1447069" cy="954107"/>
          </a:xfrm>
          <a:prstGeom prst="rec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chemeClr val="bg1"/>
                </a:solidFill>
              </a:rPr>
              <a:t>High Risk </a:t>
            </a:r>
            <a:endParaRPr lang="en-US" sz="2800">
              <a:solidFill>
                <a:schemeClr val="bg1"/>
              </a:solidFill>
            </a:endParaRPr>
          </a:p>
        </p:txBody>
      </p:sp>
      <p:sp>
        <p:nvSpPr>
          <p:cNvPr id="18" name="TextBox 17">
            <a:extLst>
              <a:ext uri="{FF2B5EF4-FFF2-40B4-BE49-F238E27FC236}">
                <a16:creationId xmlns:a16="http://schemas.microsoft.com/office/drawing/2014/main" id="{4E5F8FAD-6CD1-7D85-357A-409A36F890F4}"/>
              </a:ext>
            </a:extLst>
          </p:cNvPr>
          <p:cNvSpPr txBox="1"/>
          <p:nvPr/>
        </p:nvSpPr>
        <p:spPr>
          <a:xfrm>
            <a:off x="10355208" y="3890675"/>
            <a:ext cx="1441553" cy="954107"/>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chemeClr val="bg1"/>
                </a:solidFill>
              </a:rPr>
              <a:t>Low Risk </a:t>
            </a:r>
            <a:endParaRPr lang="en-US" sz="2800">
              <a:solidFill>
                <a:schemeClr val="bg1"/>
              </a:solidFill>
            </a:endParaRPr>
          </a:p>
        </p:txBody>
      </p:sp>
      <p:pic>
        <p:nvPicPr>
          <p:cNvPr id="6" name="Picture 5" descr="A colorful rectangular sign with black text&#10;&#10;AI-generated content may be incorrect.">
            <a:extLst>
              <a:ext uri="{FF2B5EF4-FFF2-40B4-BE49-F238E27FC236}">
                <a16:creationId xmlns:a16="http://schemas.microsoft.com/office/drawing/2014/main" id="{21158AD8-4A4E-623B-70FF-E2ED1C3930B9}"/>
              </a:ext>
            </a:extLst>
          </p:cNvPr>
          <p:cNvPicPr>
            <a:picLocks noChangeAspect="1"/>
          </p:cNvPicPr>
          <p:nvPr/>
        </p:nvPicPr>
        <p:blipFill>
          <a:blip r:embed="rId14"/>
          <a:stretch>
            <a:fillRect/>
          </a:stretch>
        </p:blipFill>
        <p:spPr>
          <a:xfrm>
            <a:off x="142875" y="142875"/>
            <a:ext cx="1133475" cy="838200"/>
          </a:xfrm>
          <a:prstGeom prst="rect">
            <a:avLst/>
          </a:prstGeom>
        </p:spPr>
      </p:pic>
      <p:pic>
        <p:nvPicPr>
          <p:cNvPr id="9" name="Picture 8" descr="Blue and white logo with text&#10;&#10;AI-generated content may be incorrect.">
            <a:extLst>
              <a:ext uri="{FF2B5EF4-FFF2-40B4-BE49-F238E27FC236}">
                <a16:creationId xmlns:a16="http://schemas.microsoft.com/office/drawing/2014/main" id="{A3E2BCEB-9829-B426-D222-F7A8FEB9E71C}"/>
              </a:ext>
            </a:extLst>
          </p:cNvPr>
          <p:cNvPicPr>
            <a:picLocks noChangeAspect="1"/>
          </p:cNvPicPr>
          <p:nvPr/>
        </p:nvPicPr>
        <p:blipFill>
          <a:blip r:embed="rId15"/>
          <a:stretch>
            <a:fillRect/>
          </a:stretch>
        </p:blipFill>
        <p:spPr>
          <a:xfrm>
            <a:off x="10830215" y="166026"/>
            <a:ext cx="966293" cy="713431"/>
          </a:xfrm>
          <a:prstGeom prst="rect">
            <a:avLst/>
          </a:prstGeom>
          <a:ln>
            <a:solidFill>
              <a:schemeClr val="bg1"/>
            </a:solidFill>
          </a:ln>
        </p:spPr>
      </p:pic>
    </p:spTree>
    <p:extLst>
      <p:ext uri="{BB962C8B-B14F-4D97-AF65-F5344CB8AC3E}">
        <p14:creationId xmlns:p14="http://schemas.microsoft.com/office/powerpoint/2010/main" val="1593472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object with black text&#10;&#10;AI-generated content may be incorrect.">
            <a:extLst>
              <a:ext uri="{FF2B5EF4-FFF2-40B4-BE49-F238E27FC236}">
                <a16:creationId xmlns:a16="http://schemas.microsoft.com/office/drawing/2014/main" id="{449199A1-B6AB-D3B3-99E6-3EDB8778086A}"/>
              </a:ext>
            </a:extLst>
          </p:cNvPr>
          <p:cNvPicPr>
            <a:picLocks noChangeAspect="1"/>
          </p:cNvPicPr>
          <p:nvPr/>
        </p:nvPicPr>
        <p:blipFill>
          <a:blip r:embed="rId3"/>
          <a:stretch>
            <a:fillRect/>
          </a:stretch>
        </p:blipFill>
        <p:spPr>
          <a:xfrm>
            <a:off x="3389313" y="-6506"/>
            <a:ext cx="5282639" cy="7073340"/>
          </a:xfrm>
          <a:prstGeom prst="rect">
            <a:avLst/>
          </a:prstGeom>
          <a:ln>
            <a:solidFill>
              <a:schemeClr val="bg1"/>
            </a:solidFill>
          </a:ln>
        </p:spPr>
      </p:pic>
      <p:pic>
        <p:nvPicPr>
          <p:cNvPr id="4" name="Picture 3" descr="A colorful rectangular sign with black text&#10;&#10;AI-generated content may be incorrect.">
            <a:extLst>
              <a:ext uri="{FF2B5EF4-FFF2-40B4-BE49-F238E27FC236}">
                <a16:creationId xmlns:a16="http://schemas.microsoft.com/office/drawing/2014/main" id="{E64DBB72-282B-014B-5797-0D7CB047782D}"/>
              </a:ext>
            </a:extLst>
          </p:cNvPr>
          <p:cNvPicPr>
            <a:picLocks noChangeAspect="1"/>
          </p:cNvPicPr>
          <p:nvPr/>
        </p:nvPicPr>
        <p:blipFill>
          <a:blip r:embed="rId4"/>
          <a:stretch>
            <a:fillRect/>
          </a:stretch>
        </p:blipFill>
        <p:spPr>
          <a:xfrm>
            <a:off x="142875" y="142875"/>
            <a:ext cx="1133475" cy="838200"/>
          </a:xfrm>
          <a:prstGeom prst="rect">
            <a:avLst/>
          </a:prstGeom>
        </p:spPr>
      </p:pic>
      <p:pic>
        <p:nvPicPr>
          <p:cNvPr id="6" name="Picture 5" descr="Blue and white logo with text&#10;&#10;AI-generated content may be incorrect.">
            <a:extLst>
              <a:ext uri="{FF2B5EF4-FFF2-40B4-BE49-F238E27FC236}">
                <a16:creationId xmlns:a16="http://schemas.microsoft.com/office/drawing/2014/main" id="{720ADA18-DD69-358A-0505-822C62390FB1}"/>
              </a:ext>
            </a:extLst>
          </p:cNvPr>
          <p:cNvPicPr>
            <a:picLocks noChangeAspect="1"/>
          </p:cNvPicPr>
          <p:nvPr/>
        </p:nvPicPr>
        <p:blipFill>
          <a:blip r:embed="rId5"/>
          <a:stretch>
            <a:fillRect/>
          </a:stretch>
        </p:blipFill>
        <p:spPr>
          <a:xfrm>
            <a:off x="10830215" y="166026"/>
            <a:ext cx="966293" cy="713431"/>
          </a:xfrm>
          <a:prstGeom prst="rect">
            <a:avLst/>
          </a:prstGeom>
          <a:ln>
            <a:solidFill>
              <a:schemeClr val="bg1"/>
            </a:solidFill>
          </a:ln>
        </p:spPr>
      </p:pic>
    </p:spTree>
    <p:extLst>
      <p:ext uri="{BB962C8B-B14F-4D97-AF65-F5344CB8AC3E}">
        <p14:creationId xmlns:p14="http://schemas.microsoft.com/office/powerpoint/2010/main" val="2093486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52C6A-86A0-F990-583E-08D646AD6204}"/>
            </a:ext>
          </a:extLst>
        </p:cNvPr>
        <p:cNvGrpSpPr/>
        <p:nvPr/>
      </p:nvGrpSpPr>
      <p:grpSpPr>
        <a:xfrm>
          <a:off x="0" y="0"/>
          <a:ext cx="0" cy="0"/>
          <a:chOff x="0" y="0"/>
          <a:chExt cx="0" cy="0"/>
        </a:xfrm>
      </p:grpSpPr>
      <p:sp>
        <p:nvSpPr>
          <p:cNvPr id="113" name="Oval 112">
            <a:extLst>
              <a:ext uri="{FF2B5EF4-FFF2-40B4-BE49-F238E27FC236}">
                <a16:creationId xmlns:a16="http://schemas.microsoft.com/office/drawing/2014/main" id="{C1AD99D6-F28F-D06B-F7DF-FE4FA1173528}"/>
              </a:ext>
            </a:extLst>
          </p:cNvPr>
          <p:cNvSpPr/>
          <p:nvPr/>
        </p:nvSpPr>
        <p:spPr>
          <a:xfrm>
            <a:off x="5131883" y="388355"/>
            <a:ext cx="4796053" cy="12850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Title 5">
            <a:extLst>
              <a:ext uri="{FF2B5EF4-FFF2-40B4-BE49-F238E27FC236}">
                <a16:creationId xmlns:a16="http://schemas.microsoft.com/office/drawing/2014/main" id="{D2B02076-3453-B8F3-70B4-CC44771EE6CC}"/>
              </a:ext>
            </a:extLst>
          </p:cNvPr>
          <p:cNvSpPr txBox="1">
            <a:spLocks/>
          </p:cNvSpPr>
          <p:nvPr/>
        </p:nvSpPr>
        <p:spPr>
          <a:xfrm>
            <a:off x="0" y="-3791"/>
            <a:ext cx="3366448"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17" name="Title 1">
            <a:extLst>
              <a:ext uri="{FF2B5EF4-FFF2-40B4-BE49-F238E27FC236}">
                <a16:creationId xmlns:a16="http://schemas.microsoft.com/office/drawing/2014/main" id="{7144AC44-077F-A0AB-FAC5-5D33F307FC41}"/>
              </a:ext>
            </a:extLst>
          </p:cNvPr>
          <p:cNvSpPr txBox="1">
            <a:spLocks/>
          </p:cNvSpPr>
          <p:nvPr/>
        </p:nvSpPr>
        <p:spPr>
          <a:xfrm>
            <a:off x="5558695" y="743299"/>
            <a:ext cx="3934011" cy="9122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GB" sz="3200" b="1">
                <a:solidFill>
                  <a:schemeClr val="bg1"/>
                </a:solidFill>
                <a:latin typeface="Segoe UI"/>
                <a:cs typeface="Segoe UI"/>
              </a:rPr>
              <a:t>Vaping and the law</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graphicFrame>
        <p:nvGraphicFramePr>
          <p:cNvPr id="24" name="TextBox 1">
            <a:extLst>
              <a:ext uri="{FF2B5EF4-FFF2-40B4-BE49-F238E27FC236}">
                <a16:creationId xmlns:a16="http://schemas.microsoft.com/office/drawing/2014/main" id="{2C0304E0-4367-6A54-CF8A-F7A56E19C155}"/>
              </a:ext>
            </a:extLst>
          </p:cNvPr>
          <p:cNvGraphicFramePr/>
          <p:nvPr>
            <p:extLst>
              <p:ext uri="{D42A27DB-BD31-4B8C-83A1-F6EECF244321}">
                <p14:modId xmlns:p14="http://schemas.microsoft.com/office/powerpoint/2010/main" val="658855623"/>
              </p:ext>
            </p:extLst>
          </p:nvPr>
        </p:nvGraphicFramePr>
        <p:xfrm>
          <a:off x="3930325" y="1268022"/>
          <a:ext cx="7478862" cy="4250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 name="Picture 27" descr="A group of colorful electronic cigarettes&#10;&#10;AI-generated content may be incorrect.">
            <a:extLst>
              <a:ext uri="{FF2B5EF4-FFF2-40B4-BE49-F238E27FC236}">
                <a16:creationId xmlns:a16="http://schemas.microsoft.com/office/drawing/2014/main" id="{7AF15C26-C1B3-6FE9-197C-4D926E22AA51}"/>
              </a:ext>
            </a:extLst>
          </p:cNvPr>
          <p:cNvPicPr>
            <a:picLocks noChangeAspect="1"/>
          </p:cNvPicPr>
          <p:nvPr/>
        </p:nvPicPr>
        <p:blipFill>
          <a:blip r:embed="rId9"/>
          <a:stretch>
            <a:fillRect/>
          </a:stretch>
        </p:blipFill>
        <p:spPr>
          <a:xfrm>
            <a:off x="466040" y="1140715"/>
            <a:ext cx="2511445" cy="2182565"/>
          </a:xfrm>
          <a:prstGeom prst="rect">
            <a:avLst/>
          </a:prstGeom>
        </p:spPr>
      </p:pic>
      <p:pic>
        <p:nvPicPr>
          <p:cNvPr id="29" name="Picture 28" descr="A book and handcuffs on a table&#10;&#10;Description automatically generated">
            <a:extLst>
              <a:ext uri="{FF2B5EF4-FFF2-40B4-BE49-F238E27FC236}">
                <a16:creationId xmlns:a16="http://schemas.microsoft.com/office/drawing/2014/main" id="{FDF4A754-8338-AF6B-818B-79312E737EFA}"/>
              </a:ext>
            </a:extLst>
          </p:cNvPr>
          <p:cNvPicPr>
            <a:picLocks noChangeAspect="1"/>
          </p:cNvPicPr>
          <p:nvPr/>
        </p:nvPicPr>
        <p:blipFill>
          <a:blip r:embed="rId10"/>
          <a:stretch>
            <a:fillRect/>
          </a:stretch>
        </p:blipFill>
        <p:spPr>
          <a:xfrm>
            <a:off x="322527" y="3225527"/>
            <a:ext cx="2727120" cy="2281903"/>
          </a:xfrm>
          <a:prstGeom prst="rect">
            <a:avLst/>
          </a:prstGeom>
        </p:spPr>
      </p:pic>
      <p:pic>
        <p:nvPicPr>
          <p:cNvPr id="30" name="Picture 29" descr="Blue and white logo with text&#10;&#10;AI-generated content may be incorrect.">
            <a:extLst>
              <a:ext uri="{FF2B5EF4-FFF2-40B4-BE49-F238E27FC236}">
                <a16:creationId xmlns:a16="http://schemas.microsoft.com/office/drawing/2014/main" id="{821A98D3-2565-B38C-133F-C3424DE2C6F3}"/>
              </a:ext>
            </a:extLst>
          </p:cNvPr>
          <p:cNvPicPr>
            <a:picLocks noChangeAspect="1"/>
          </p:cNvPicPr>
          <p:nvPr/>
        </p:nvPicPr>
        <p:blipFill>
          <a:blip r:embed="rId11"/>
          <a:stretch>
            <a:fillRect/>
          </a:stretch>
        </p:blipFill>
        <p:spPr>
          <a:xfrm>
            <a:off x="10830215" y="166026"/>
            <a:ext cx="966293" cy="713431"/>
          </a:xfrm>
          <a:prstGeom prst="rect">
            <a:avLst/>
          </a:prstGeom>
          <a:ln>
            <a:noFill/>
          </a:ln>
        </p:spPr>
      </p:pic>
      <p:pic>
        <p:nvPicPr>
          <p:cNvPr id="70" name="Picture 69" descr="A colorful rectangular sign with black text&#10;&#10;AI-generated content may be incorrect.">
            <a:extLst>
              <a:ext uri="{FF2B5EF4-FFF2-40B4-BE49-F238E27FC236}">
                <a16:creationId xmlns:a16="http://schemas.microsoft.com/office/drawing/2014/main" id="{040922A4-1E11-AB60-0FD1-15ADC565B576}"/>
              </a:ext>
            </a:extLst>
          </p:cNvPr>
          <p:cNvPicPr>
            <a:picLocks noChangeAspect="1"/>
          </p:cNvPicPr>
          <p:nvPr/>
        </p:nvPicPr>
        <p:blipFill>
          <a:blip r:embed="rId12"/>
          <a:stretch>
            <a:fillRect/>
          </a:stretch>
        </p:blipFill>
        <p:spPr>
          <a:xfrm>
            <a:off x="142875" y="142875"/>
            <a:ext cx="1133475" cy="838200"/>
          </a:xfrm>
          <a:prstGeom prst="rect">
            <a:avLst/>
          </a:prstGeom>
        </p:spPr>
      </p:pic>
      <p:sp>
        <p:nvSpPr>
          <p:cNvPr id="37" name="Speech Bubble: Oval 2">
            <a:extLst>
              <a:ext uri="{FF2B5EF4-FFF2-40B4-BE49-F238E27FC236}">
                <a16:creationId xmlns:a16="http://schemas.microsoft.com/office/drawing/2014/main" id="{0410BF7B-D2FB-2C9B-4323-606A2391D6A3}"/>
              </a:ext>
            </a:extLst>
          </p:cNvPr>
          <p:cNvSpPr/>
          <p:nvPr/>
        </p:nvSpPr>
        <p:spPr>
          <a:xfrm rot="5400000">
            <a:off x="9252136" y="4294999"/>
            <a:ext cx="1440216" cy="3079662"/>
          </a:xfrm>
          <a:prstGeom prst="wedgeEllipseCallout">
            <a:avLst/>
          </a:prstGeom>
          <a:solidFill>
            <a:schemeClr val="bg1"/>
          </a:solidFill>
          <a:ln w="762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84517044-5E7E-C98A-233E-B493B5F922BB}"/>
              </a:ext>
            </a:extLst>
          </p:cNvPr>
          <p:cNvSpPr txBox="1"/>
          <p:nvPr/>
        </p:nvSpPr>
        <p:spPr>
          <a:xfrm>
            <a:off x="8712637" y="5227023"/>
            <a:ext cx="2514142"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500">
                <a:latin typeface="Segoe UI"/>
                <a:cs typeface="Segoe UI"/>
              </a:rPr>
              <a:t>6,000 fake vapes were seized in Glasgow in 2024.  </a:t>
            </a:r>
            <a:endParaRPr lang="en-US" sz="1500">
              <a:latin typeface="Segoe UI"/>
              <a:cs typeface="Segoe UI"/>
            </a:endParaRPr>
          </a:p>
          <a:p>
            <a:pPr algn="ctr"/>
            <a:r>
              <a:rPr lang="en-GB" sz="1500">
                <a:latin typeface="Segoe UI"/>
                <a:cs typeface="Segoe UI"/>
              </a:rPr>
              <a:t>Many containing SPICE and other dangerous substances</a:t>
            </a:r>
            <a:endParaRPr lang="en-US" sz="1500">
              <a:latin typeface="Segoe UI"/>
              <a:cs typeface="Segoe UI"/>
            </a:endParaRPr>
          </a:p>
        </p:txBody>
      </p:sp>
    </p:spTree>
    <p:custDataLst>
      <p:tags r:id="rId1"/>
    </p:custDataLst>
    <p:extLst>
      <p:ext uri="{BB962C8B-B14F-4D97-AF65-F5344CB8AC3E}">
        <p14:creationId xmlns:p14="http://schemas.microsoft.com/office/powerpoint/2010/main" val="2359438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human body&#10;&#10;AI-generated content may be incorrect.">
            <a:extLst>
              <a:ext uri="{FF2B5EF4-FFF2-40B4-BE49-F238E27FC236}">
                <a16:creationId xmlns:a16="http://schemas.microsoft.com/office/drawing/2014/main" id="{3D6A669A-7F94-29F8-20E5-BF8996DD9906}"/>
              </a:ext>
            </a:extLst>
          </p:cNvPr>
          <p:cNvPicPr>
            <a:picLocks noChangeAspect="1"/>
          </p:cNvPicPr>
          <p:nvPr/>
        </p:nvPicPr>
        <p:blipFill>
          <a:blip r:embed="rId3"/>
          <a:stretch>
            <a:fillRect/>
          </a:stretch>
        </p:blipFill>
        <p:spPr>
          <a:xfrm>
            <a:off x="3561405" y="1254303"/>
            <a:ext cx="8134315" cy="4948719"/>
          </a:xfrm>
          <a:prstGeom prst="rect">
            <a:avLst/>
          </a:prstGeom>
          <a:ln>
            <a:noFill/>
          </a:ln>
        </p:spPr>
      </p:pic>
      <p:sp>
        <p:nvSpPr>
          <p:cNvPr id="3" name="Title 5">
            <a:extLst>
              <a:ext uri="{FF2B5EF4-FFF2-40B4-BE49-F238E27FC236}">
                <a16:creationId xmlns:a16="http://schemas.microsoft.com/office/drawing/2014/main" id="{BC937BB6-3C8A-C235-D856-D07236A243FA}"/>
              </a:ext>
            </a:extLst>
          </p:cNvPr>
          <p:cNvSpPr txBox="1">
            <a:spLocks/>
          </p:cNvSpPr>
          <p:nvPr/>
        </p:nvSpPr>
        <p:spPr>
          <a:xfrm>
            <a:off x="0" y="0"/>
            <a:ext cx="12192000" cy="10450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How vaping may affect health</a:t>
            </a:r>
            <a:endParaRPr lang="en-US"/>
          </a:p>
        </p:txBody>
      </p:sp>
      <p:sp>
        <p:nvSpPr>
          <p:cNvPr id="2" name="TextBox 1">
            <a:extLst>
              <a:ext uri="{FF2B5EF4-FFF2-40B4-BE49-F238E27FC236}">
                <a16:creationId xmlns:a16="http://schemas.microsoft.com/office/drawing/2014/main" id="{6E6A9255-EB0F-2191-ED31-B39ACC79BBD0}"/>
              </a:ext>
            </a:extLst>
          </p:cNvPr>
          <p:cNvSpPr txBox="1"/>
          <p:nvPr/>
        </p:nvSpPr>
        <p:spPr>
          <a:xfrm>
            <a:off x="9178962" y="5260663"/>
            <a:ext cx="2135892" cy="646331"/>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Can you think of anything else ? </a:t>
            </a:r>
          </a:p>
        </p:txBody>
      </p:sp>
      <p:sp>
        <p:nvSpPr>
          <p:cNvPr id="8" name="TextBox 7">
            <a:extLst>
              <a:ext uri="{FF2B5EF4-FFF2-40B4-BE49-F238E27FC236}">
                <a16:creationId xmlns:a16="http://schemas.microsoft.com/office/drawing/2014/main" id="{D8FBF659-DEF5-563F-FDB2-661A547A763C}"/>
              </a:ext>
            </a:extLst>
          </p:cNvPr>
          <p:cNvSpPr txBox="1"/>
          <p:nvPr/>
        </p:nvSpPr>
        <p:spPr>
          <a:xfrm>
            <a:off x="385089" y="1458831"/>
            <a:ext cx="3038793" cy="2477601"/>
          </a:xfrm>
          <a:prstGeom prst="rect">
            <a:avLst/>
          </a:prstGeom>
          <a:noFill/>
        </p:spPr>
        <p:txBody>
          <a:bodyPr wrap="square" lIns="91440" tIns="45720" rIns="91440" bIns="45720" rtlCol="0" anchor="t">
            <a:spAutoFit/>
          </a:bodyPr>
          <a:lstStyle/>
          <a:p>
            <a:pPr>
              <a:spcBef>
                <a:spcPts val="600"/>
              </a:spcBef>
            </a:pPr>
            <a:r>
              <a:rPr lang="en-US" sz="2000">
                <a:latin typeface="Segoe UI"/>
                <a:cs typeface="Segoe UI"/>
              </a:rPr>
              <a:t>How does vaping effect someone’s health?</a:t>
            </a:r>
          </a:p>
          <a:p>
            <a:pPr marL="685800" indent="-342900">
              <a:spcBef>
                <a:spcPts val="600"/>
              </a:spcBef>
              <a:buFont typeface="Wingdings" panose="05000000000000000000" pitchFamily="2" charset="2"/>
              <a:buChar char="§"/>
            </a:pPr>
            <a:r>
              <a:rPr lang="en-US" sz="2000">
                <a:latin typeface="Segoe UI"/>
                <a:cs typeface="Segoe UI"/>
              </a:rPr>
              <a:t>Think of an answer for each box.</a:t>
            </a:r>
          </a:p>
          <a:p>
            <a:pPr marL="685800" indent="-342900">
              <a:spcBef>
                <a:spcPts val="600"/>
              </a:spcBef>
              <a:buFont typeface="Wingdings" panose="05000000000000000000" pitchFamily="2" charset="2"/>
              <a:buChar char="§"/>
            </a:pPr>
            <a:endParaRPr lang="en-US" sz="2000">
              <a:latin typeface="Segoe UI"/>
              <a:cs typeface="Segoe UI"/>
            </a:endParaRPr>
          </a:p>
          <a:p>
            <a:pPr marL="685800" indent="-342900">
              <a:spcBef>
                <a:spcPts val="600"/>
              </a:spcBef>
              <a:buFont typeface="Wingdings" panose="05000000000000000000" pitchFamily="2" charset="2"/>
              <a:buChar char="§"/>
            </a:pPr>
            <a:r>
              <a:rPr lang="en-US" sz="2000">
                <a:latin typeface="Segoe UI"/>
                <a:cs typeface="Segoe UI"/>
              </a:rPr>
              <a:t>Discuss your answers as a class. </a:t>
            </a:r>
          </a:p>
        </p:txBody>
      </p:sp>
      <p:pic>
        <p:nvPicPr>
          <p:cNvPr id="15" name="Picture 14" descr="Blue and white logo with text&#10;&#10;AI-generated content may be incorrect.">
            <a:extLst>
              <a:ext uri="{FF2B5EF4-FFF2-40B4-BE49-F238E27FC236}">
                <a16:creationId xmlns:a16="http://schemas.microsoft.com/office/drawing/2014/main" id="{F91E27A7-DDB8-2EA2-F3D5-8D22D5C955A3}"/>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7" name="Picture 16" descr="A colorful rectangular sign with black text&#10;&#10;AI-generated content may be incorrect.">
            <a:extLst>
              <a:ext uri="{FF2B5EF4-FFF2-40B4-BE49-F238E27FC236}">
                <a16:creationId xmlns:a16="http://schemas.microsoft.com/office/drawing/2014/main" id="{BBC92295-7651-2DAF-3E33-5EFFC07C5F43}"/>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357206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FCE303A2-EEC7-2EC9-8F33-F389EEFBFD48}"/>
              </a:ext>
            </a:extLst>
          </p:cNvPr>
          <p:cNvSpPr txBox="1">
            <a:spLocks/>
          </p:cNvSpPr>
          <p:nvPr/>
        </p:nvSpPr>
        <p:spPr>
          <a:xfrm>
            <a:off x="0" y="0"/>
            <a:ext cx="12192000" cy="10450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 How vaping may affect health</a:t>
            </a:r>
            <a:endParaRPr lang="en-US" sz="3200"/>
          </a:p>
        </p:txBody>
      </p:sp>
      <p:sp>
        <p:nvSpPr>
          <p:cNvPr id="3" name="TextBox 2">
            <a:extLst>
              <a:ext uri="{FF2B5EF4-FFF2-40B4-BE49-F238E27FC236}">
                <a16:creationId xmlns:a16="http://schemas.microsoft.com/office/drawing/2014/main" id="{54DACF85-C209-E511-DB69-FDDD6F185AD6}"/>
              </a:ext>
            </a:extLst>
          </p:cNvPr>
          <p:cNvSpPr txBox="1"/>
          <p:nvPr/>
        </p:nvSpPr>
        <p:spPr>
          <a:xfrm>
            <a:off x="8166205" y="5729795"/>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p:sp>
        <p:nvSpPr>
          <p:cNvPr id="10" name="TextBox 9">
            <a:extLst>
              <a:ext uri="{FF2B5EF4-FFF2-40B4-BE49-F238E27FC236}">
                <a16:creationId xmlns:a16="http://schemas.microsoft.com/office/drawing/2014/main" id="{4F50A060-16B1-6497-9548-B72B86796C49}"/>
              </a:ext>
            </a:extLst>
          </p:cNvPr>
          <p:cNvSpPr txBox="1"/>
          <p:nvPr/>
        </p:nvSpPr>
        <p:spPr>
          <a:xfrm>
            <a:off x="2348683" y="3296478"/>
            <a:ext cx="818587" cy="584775"/>
          </a:xfrm>
          <a:prstGeom prst="rect">
            <a:avLst/>
          </a:prstGeom>
          <a:solidFill>
            <a:schemeClr val="bg1"/>
          </a:solidFill>
        </p:spPr>
        <p:txBody>
          <a:bodyPr wrap="square">
            <a:spAutoFit/>
          </a:bodyPr>
          <a:lstStyle/>
          <a:p>
            <a:r>
              <a:rPr lang="en-GB" sz="1600"/>
              <a:t>Taste buds </a:t>
            </a:r>
          </a:p>
        </p:txBody>
      </p:sp>
      <p:sp>
        <p:nvSpPr>
          <p:cNvPr id="14" name="Rectangle 13">
            <a:extLst>
              <a:ext uri="{FF2B5EF4-FFF2-40B4-BE49-F238E27FC236}">
                <a16:creationId xmlns:a16="http://schemas.microsoft.com/office/drawing/2014/main" id="{73BBEA5A-0D93-D72E-096B-3AE792525142}"/>
              </a:ext>
            </a:extLst>
          </p:cNvPr>
          <p:cNvSpPr/>
          <p:nvPr/>
        </p:nvSpPr>
        <p:spPr>
          <a:xfrm>
            <a:off x="1510424" y="3171058"/>
            <a:ext cx="1739900" cy="889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Blue and white logo with text&#10;&#10;AI-generated content may be incorrect.">
            <a:extLst>
              <a:ext uri="{FF2B5EF4-FFF2-40B4-BE49-F238E27FC236}">
                <a16:creationId xmlns:a16="http://schemas.microsoft.com/office/drawing/2014/main" id="{22C1DC2F-B461-BF72-E6DB-4CD033574DF3}"/>
              </a:ext>
            </a:extLst>
          </p:cNvPr>
          <p:cNvPicPr>
            <a:picLocks noChangeAspect="1"/>
          </p:cNvPicPr>
          <p:nvPr/>
        </p:nvPicPr>
        <p:blipFill>
          <a:blip r:embed="rId3"/>
          <a:stretch>
            <a:fillRect/>
          </a:stretch>
        </p:blipFill>
        <p:spPr>
          <a:xfrm>
            <a:off x="10830215" y="166026"/>
            <a:ext cx="966293" cy="713431"/>
          </a:xfrm>
          <a:prstGeom prst="rect">
            <a:avLst/>
          </a:prstGeom>
        </p:spPr>
      </p:pic>
      <p:pic>
        <p:nvPicPr>
          <p:cNvPr id="23" name="Picture 22" descr="A colorful rectangular sign with black text&#10;&#10;AI-generated content may be incorrect.">
            <a:extLst>
              <a:ext uri="{FF2B5EF4-FFF2-40B4-BE49-F238E27FC236}">
                <a16:creationId xmlns:a16="http://schemas.microsoft.com/office/drawing/2014/main" id="{6761EF77-9BAC-D05B-1B28-58B17CCCE2D1}"/>
              </a:ext>
            </a:extLst>
          </p:cNvPr>
          <p:cNvPicPr>
            <a:picLocks noChangeAspect="1"/>
          </p:cNvPicPr>
          <p:nvPr/>
        </p:nvPicPr>
        <p:blipFill>
          <a:blip r:embed="rId4"/>
          <a:stretch>
            <a:fillRect/>
          </a:stretch>
        </p:blipFill>
        <p:spPr>
          <a:xfrm>
            <a:off x="142875" y="142875"/>
            <a:ext cx="1133475" cy="838200"/>
          </a:xfrm>
          <a:prstGeom prst="rect">
            <a:avLst/>
          </a:prstGeom>
        </p:spPr>
      </p:pic>
      <p:pic>
        <p:nvPicPr>
          <p:cNvPr id="4" name="Picture 3" descr="A diagram of human body&#10;&#10;AI-generated content may be incorrect.">
            <a:extLst>
              <a:ext uri="{FF2B5EF4-FFF2-40B4-BE49-F238E27FC236}">
                <a16:creationId xmlns:a16="http://schemas.microsoft.com/office/drawing/2014/main" id="{F86941BE-CE50-E54D-0A43-B9669D16650D}"/>
              </a:ext>
            </a:extLst>
          </p:cNvPr>
          <p:cNvPicPr>
            <a:picLocks noChangeAspect="1"/>
          </p:cNvPicPr>
          <p:nvPr/>
        </p:nvPicPr>
        <p:blipFill>
          <a:blip r:embed="rId5"/>
          <a:stretch>
            <a:fillRect/>
          </a:stretch>
        </p:blipFill>
        <p:spPr>
          <a:xfrm>
            <a:off x="1019060" y="1175345"/>
            <a:ext cx="9685663" cy="5416201"/>
          </a:xfrm>
          <a:prstGeom prst="rect">
            <a:avLst/>
          </a:prstGeom>
          <a:ln>
            <a:noFill/>
          </a:ln>
        </p:spPr>
      </p:pic>
    </p:spTree>
    <p:extLst>
      <p:ext uri="{BB962C8B-B14F-4D97-AF65-F5344CB8AC3E}">
        <p14:creationId xmlns:p14="http://schemas.microsoft.com/office/powerpoint/2010/main" val="3777836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DCDB5-AFD8-7894-405A-11059A6A6589}"/>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3A9F0AC6-6A94-96C7-4C8E-63769D3C9393}"/>
              </a:ext>
            </a:extLst>
          </p:cNvPr>
          <p:cNvSpPr/>
          <p:nvPr/>
        </p:nvSpPr>
        <p:spPr>
          <a:xfrm>
            <a:off x="-2039555" y="-686720"/>
            <a:ext cx="6912112" cy="680945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3" name="Picture 22" descr="A colorful rectangular sign with black text&#10;&#10;AI-generated content may be incorrect.">
            <a:extLst>
              <a:ext uri="{FF2B5EF4-FFF2-40B4-BE49-F238E27FC236}">
                <a16:creationId xmlns:a16="http://schemas.microsoft.com/office/drawing/2014/main" id="{4793D4E0-0116-2B76-C51F-79E35E2AE758}"/>
              </a:ext>
            </a:extLst>
          </p:cNvPr>
          <p:cNvPicPr>
            <a:picLocks noChangeAspect="1"/>
          </p:cNvPicPr>
          <p:nvPr/>
        </p:nvPicPr>
        <p:blipFill>
          <a:blip r:embed="rId4"/>
          <a:stretch>
            <a:fillRect/>
          </a:stretch>
        </p:blipFill>
        <p:spPr>
          <a:xfrm>
            <a:off x="3892388" y="370507"/>
            <a:ext cx="1829080" cy="1348200"/>
          </a:xfrm>
          <a:prstGeom prst="rect">
            <a:avLst/>
          </a:prstGeom>
        </p:spPr>
      </p:pic>
      <p:grpSp>
        <p:nvGrpSpPr>
          <p:cNvPr id="3" name="Group 2">
            <a:extLst>
              <a:ext uri="{FF2B5EF4-FFF2-40B4-BE49-F238E27FC236}">
                <a16:creationId xmlns:a16="http://schemas.microsoft.com/office/drawing/2014/main" id="{10E48520-39FF-4916-3560-3461A53E81CB}"/>
              </a:ext>
            </a:extLst>
          </p:cNvPr>
          <p:cNvGrpSpPr/>
          <p:nvPr/>
        </p:nvGrpSpPr>
        <p:grpSpPr>
          <a:xfrm>
            <a:off x="5826309" y="940834"/>
            <a:ext cx="5487584" cy="973440"/>
            <a:chOff x="0" y="34950"/>
            <a:chExt cx="5917744" cy="973440"/>
          </a:xfrm>
        </p:grpSpPr>
        <p:sp>
          <p:nvSpPr>
            <p:cNvPr id="4" name="Rounded Rectangle 3">
              <a:extLst>
                <a:ext uri="{FF2B5EF4-FFF2-40B4-BE49-F238E27FC236}">
                  <a16:creationId xmlns:a16="http://schemas.microsoft.com/office/drawing/2014/main" id="{D11973A1-94C3-46C3-6A46-7CB3998CBEE5}"/>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00997D41-321A-5242-C5E9-83A1E3201EC6}"/>
                </a:ext>
              </a:extLst>
            </p:cNvPr>
            <p:cNvSpPr txBox="1"/>
            <p:nvPr/>
          </p:nvSpPr>
          <p:spPr>
            <a:xfrm>
              <a:off x="399841" y="57889"/>
              <a:ext cx="5478577" cy="9234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latin typeface="Segoe UI"/>
                  <a:cs typeface="Segoe UI"/>
                </a:rPr>
                <a:t>How nicotine affects a person</a:t>
              </a:r>
              <a:endParaRPr lang="en-US" sz="2400" kern="1200" dirty="0">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5979346D-FDAB-706C-11AA-35CB05405183}"/>
              </a:ext>
            </a:extLst>
          </p:cNvPr>
          <p:cNvGrpSpPr/>
          <p:nvPr/>
        </p:nvGrpSpPr>
        <p:grpSpPr>
          <a:xfrm>
            <a:off x="5829251" y="2080866"/>
            <a:ext cx="5479390" cy="973440"/>
            <a:chOff x="0" y="1158150"/>
            <a:chExt cx="5917744" cy="973440"/>
          </a:xfrm>
        </p:grpSpPr>
        <p:sp>
          <p:nvSpPr>
            <p:cNvPr id="7" name="Rounded Rectangle 6">
              <a:extLst>
                <a:ext uri="{FF2B5EF4-FFF2-40B4-BE49-F238E27FC236}">
                  <a16:creationId xmlns:a16="http://schemas.microsoft.com/office/drawing/2014/main" id="{5DA4262A-BB87-18C9-9D3B-5F05082D7E54}"/>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6F2AFA4F-3129-6DDD-E755-9A1EAA5AB475}"/>
                </a:ext>
              </a:extLst>
            </p:cNvPr>
            <p:cNvSpPr txBox="1"/>
            <p:nvPr/>
          </p:nvSpPr>
          <p:spPr>
            <a:xfrm>
              <a:off x="465389" y="1181089"/>
              <a:ext cx="5408932" cy="927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Understanding levels of risk around vaping</a:t>
              </a:r>
              <a:endParaRPr lang="en-GB" sz="2400" kern="1200" dirty="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F51648BB-E244-842A-23BF-2095E53E11C5}"/>
              </a:ext>
            </a:extLst>
          </p:cNvPr>
          <p:cNvGrpSpPr/>
          <p:nvPr/>
        </p:nvGrpSpPr>
        <p:grpSpPr>
          <a:xfrm>
            <a:off x="5831467" y="3194397"/>
            <a:ext cx="5467099" cy="973440"/>
            <a:chOff x="0" y="2281350"/>
            <a:chExt cx="5917744" cy="973440"/>
          </a:xfrm>
        </p:grpSpPr>
        <p:sp>
          <p:nvSpPr>
            <p:cNvPr id="10" name="Rounded Rectangle 9">
              <a:extLst>
                <a:ext uri="{FF2B5EF4-FFF2-40B4-BE49-F238E27FC236}">
                  <a16:creationId xmlns:a16="http://schemas.microsoft.com/office/drawing/2014/main" id="{29D2D0B6-33FE-17AA-F6EE-A78D72EEAB76}"/>
                </a:ext>
              </a:extLst>
            </p:cNvPr>
            <p:cNvSpPr/>
            <p:nvPr/>
          </p:nvSpPr>
          <p:spPr>
            <a:xfrm>
              <a:off x="0" y="2281350"/>
              <a:ext cx="5917744" cy="97344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959DA8BB-FE33-651E-5FE6-FE79DC30195F}"/>
                </a:ext>
              </a:extLst>
            </p:cNvPr>
            <p:cNvSpPr txBox="1"/>
            <p:nvPr/>
          </p:nvSpPr>
          <p:spPr>
            <a:xfrm>
              <a:off x="47519" y="23288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Exploring why most young people don't vape</a:t>
              </a:r>
              <a:endParaRPr lang="en-US" sz="2400" kern="1200" dirty="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F06233FC-6A40-CB4C-02B6-CB1921C81A4E}"/>
              </a:ext>
            </a:extLst>
          </p:cNvPr>
          <p:cNvGrpSpPr/>
          <p:nvPr/>
        </p:nvGrpSpPr>
        <p:grpSpPr>
          <a:xfrm>
            <a:off x="5832048" y="4292393"/>
            <a:ext cx="5454809" cy="969344"/>
            <a:chOff x="0" y="3404550"/>
            <a:chExt cx="5917744" cy="973440"/>
          </a:xfrm>
        </p:grpSpPr>
        <p:sp>
          <p:nvSpPr>
            <p:cNvPr id="15" name="Rounded Rectangle 14">
              <a:extLst>
                <a:ext uri="{FF2B5EF4-FFF2-40B4-BE49-F238E27FC236}">
                  <a16:creationId xmlns:a16="http://schemas.microsoft.com/office/drawing/2014/main" id="{F5657B98-BCEB-CAD8-6C82-E58B522C8C32}"/>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6F4F2716-3907-F6F9-3C6B-22442E964B43}"/>
                </a:ext>
              </a:extLst>
            </p:cNvPr>
            <p:cNvSpPr txBox="1"/>
            <p:nvPr/>
          </p:nvSpPr>
          <p:spPr>
            <a:xfrm>
              <a:off x="580099" y="3427489"/>
              <a:ext cx="5314706" cy="919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Vaping and the environment</a:t>
              </a:r>
            </a:p>
          </p:txBody>
        </p:sp>
      </p:grpSp>
      <p:grpSp>
        <p:nvGrpSpPr>
          <p:cNvPr id="19" name="Group 18">
            <a:extLst>
              <a:ext uri="{FF2B5EF4-FFF2-40B4-BE49-F238E27FC236}">
                <a16:creationId xmlns:a16="http://schemas.microsoft.com/office/drawing/2014/main" id="{BDA41729-8ABA-99C3-6D86-66A7FBFABD63}"/>
              </a:ext>
            </a:extLst>
          </p:cNvPr>
          <p:cNvGrpSpPr/>
          <p:nvPr/>
        </p:nvGrpSpPr>
        <p:grpSpPr>
          <a:xfrm>
            <a:off x="5836145" y="5408184"/>
            <a:ext cx="5442518" cy="973440"/>
            <a:chOff x="0" y="4527750"/>
            <a:chExt cx="5917744" cy="973440"/>
          </a:xfrm>
        </p:grpSpPr>
        <p:sp>
          <p:nvSpPr>
            <p:cNvPr id="20" name="Rounded Rectangle 19">
              <a:extLst>
                <a:ext uri="{FF2B5EF4-FFF2-40B4-BE49-F238E27FC236}">
                  <a16:creationId xmlns:a16="http://schemas.microsoft.com/office/drawing/2014/main" id="{EA4F2156-8F6F-C6F9-5F34-9D915D585686}"/>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BD73B0B1-B65F-7C67-F8EA-9C383F8A67A8}"/>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Risks around unregulated vapes</a:t>
              </a:r>
              <a:endParaRPr lang="en-US" dirty="0"/>
            </a:p>
          </p:txBody>
        </p:sp>
      </p:grpSp>
      <p:sp>
        <p:nvSpPr>
          <p:cNvPr id="17" name="Title 1">
            <a:extLst>
              <a:ext uri="{FF2B5EF4-FFF2-40B4-BE49-F238E27FC236}">
                <a16:creationId xmlns:a16="http://schemas.microsoft.com/office/drawing/2014/main" id="{13AA5B1E-AE03-B7F0-1084-A47F03AF0E08}"/>
              </a:ext>
            </a:extLst>
          </p:cNvPr>
          <p:cNvSpPr txBox="1">
            <a:spLocks/>
          </p:cNvSpPr>
          <p:nvPr/>
        </p:nvSpPr>
        <p:spPr>
          <a:xfrm>
            <a:off x="804409" y="1428715"/>
            <a:ext cx="3781037" cy="3829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600" b="1" dirty="0">
                <a:solidFill>
                  <a:schemeClr val="bg1"/>
                </a:solidFill>
                <a:latin typeface="Segoe UI"/>
                <a:cs typeface="Segoe UI"/>
              </a:rPr>
              <a:t>What are we learning?</a:t>
            </a:r>
            <a:br>
              <a:rPr lang="en-GB" sz="3200" dirty="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25" name="Picture 24" descr="Blue and white logo with text&#10;&#10;AI-generated content may be incorrect.">
            <a:extLst>
              <a:ext uri="{FF2B5EF4-FFF2-40B4-BE49-F238E27FC236}">
                <a16:creationId xmlns:a16="http://schemas.microsoft.com/office/drawing/2014/main" id="{0C655548-F530-B874-DE80-344D952BCACA}"/>
              </a:ext>
            </a:extLst>
          </p:cNvPr>
          <p:cNvPicPr>
            <a:picLocks noChangeAspect="1"/>
          </p:cNvPicPr>
          <p:nvPr/>
        </p:nvPicPr>
        <p:blipFill>
          <a:blip r:embed="rId5"/>
          <a:stretch>
            <a:fillRect/>
          </a:stretch>
        </p:blipFill>
        <p:spPr>
          <a:xfrm>
            <a:off x="10830215" y="166026"/>
            <a:ext cx="966293" cy="713431"/>
          </a:xfrm>
          <a:prstGeom prst="rect">
            <a:avLst/>
          </a:prstGeom>
          <a:ln>
            <a:solidFill>
              <a:schemeClr val="bg1"/>
            </a:solidFill>
          </a:ln>
        </p:spPr>
      </p:pic>
    </p:spTree>
    <p:custDataLst>
      <p:tags r:id="rId1"/>
    </p:custDataLst>
    <p:extLst>
      <p:ext uri="{BB962C8B-B14F-4D97-AF65-F5344CB8AC3E}">
        <p14:creationId xmlns:p14="http://schemas.microsoft.com/office/powerpoint/2010/main" val="948772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4676-206B-C559-EEE6-0E9000DEF3EC}"/>
            </a:ext>
          </a:extLst>
        </p:cNvPr>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B3501357-3D34-CC29-D7B6-7D697D560E1E}"/>
              </a:ext>
            </a:extLst>
          </p:cNvPr>
          <p:cNvSpPr>
            <a:spLocks noGrp="1"/>
          </p:cNvSpPr>
          <p:nvPr>
            <p:ph idx="1"/>
          </p:nvPr>
        </p:nvSpPr>
        <p:spPr>
          <a:xfrm>
            <a:off x="1417834" y="1628984"/>
            <a:ext cx="9220981" cy="4678160"/>
          </a:xfrm>
        </p:spPr>
        <p:txBody>
          <a:bodyPr vert="horz" lIns="91440" tIns="45720" rIns="91440" bIns="45720" rtlCol="0" anchor="t">
            <a:normAutofit/>
          </a:bodyPr>
          <a:lstStyle/>
          <a:p>
            <a:pPr marL="0" indent="0" algn="ctr">
              <a:buNone/>
              <a:defRPr/>
            </a:pPr>
            <a:r>
              <a:rPr lang="en-GB" sz="2400">
                <a:latin typeface="Segoe UI"/>
                <a:cs typeface="Segoe UI"/>
              </a:rPr>
              <a:t>Of those who said they had vaped at least once, 55% said they were worried it would be bad for their health.</a:t>
            </a:r>
            <a:endParaRPr lang="en-US" sz="2400">
              <a:latin typeface="Segoe UI"/>
              <a:cs typeface="Segoe UI"/>
            </a:endParaRPr>
          </a:p>
          <a:p>
            <a:pPr>
              <a:defRPr/>
            </a:pPr>
            <a:endParaRPr lang="en-GB" altLang="en-US"/>
          </a:p>
        </p:txBody>
      </p:sp>
      <p:sp>
        <p:nvSpPr>
          <p:cNvPr id="2" name="Oval 1">
            <a:extLst>
              <a:ext uri="{FF2B5EF4-FFF2-40B4-BE49-F238E27FC236}">
                <a16:creationId xmlns:a16="http://schemas.microsoft.com/office/drawing/2014/main" id="{5D37B44E-BC5C-CE53-69C5-7FDD38C0870E}"/>
              </a:ext>
            </a:extLst>
          </p:cNvPr>
          <p:cNvSpPr/>
          <p:nvPr/>
        </p:nvSpPr>
        <p:spPr>
          <a:xfrm>
            <a:off x="2094812" y="315480"/>
            <a:ext cx="8455034" cy="124171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1FC734F6-B640-808D-8EFB-7B42A7C6AE1F}"/>
              </a:ext>
            </a:extLst>
          </p:cNvPr>
          <p:cNvSpPr txBox="1"/>
          <p:nvPr/>
        </p:nvSpPr>
        <p:spPr>
          <a:xfrm>
            <a:off x="2510163" y="376610"/>
            <a:ext cx="7684699" cy="1569660"/>
          </a:xfrm>
          <a:prstGeom prst="rect">
            <a:avLst/>
          </a:prstGeom>
          <a:noFill/>
          <a:ln>
            <a:noFill/>
          </a:ln>
        </p:spPr>
        <p:txBody>
          <a:bodyPr wrap="square" lIns="91440" tIns="45720" rIns="91440" bIns="45720" anchor="t">
            <a:spAutoFit/>
          </a:bodyPr>
          <a:lstStyle/>
          <a:p>
            <a:pPr algn="ctr" rtl="0"/>
            <a:r>
              <a:rPr lang="en-US" sz="3200" b="1" baseline="0">
                <a:solidFill>
                  <a:srgbClr val="FFFFFF"/>
                </a:solidFill>
                <a:latin typeface="Segoe UI"/>
                <a:ea typeface="Segoe UI"/>
                <a:cs typeface="Segoe UI"/>
              </a:rPr>
              <a:t>Why do most young people </a:t>
            </a:r>
            <a:r>
              <a:rPr lang="en-US" sz="3200">
                <a:latin typeface="Segoe UI"/>
                <a:ea typeface="Segoe UI"/>
                <a:cs typeface="Segoe UI"/>
              </a:rPr>
              <a:t>​</a:t>
            </a:r>
            <a:endParaRPr lang="en-US"/>
          </a:p>
          <a:p>
            <a:pPr algn="ctr"/>
            <a:r>
              <a:rPr lang="en-US" sz="3200" b="1" baseline="0">
                <a:solidFill>
                  <a:srgbClr val="FFFFFF"/>
                </a:solidFill>
                <a:latin typeface="Segoe UI"/>
                <a:ea typeface="Segoe UI"/>
                <a:cs typeface="Segoe UI"/>
              </a:rPr>
              <a:t>NOT vape?</a:t>
            </a:r>
            <a:endParaRPr lang="en-US" sz="3200" b="1">
              <a:solidFill>
                <a:srgbClr val="FFFFFF"/>
              </a:solidFill>
              <a:latin typeface="Segoe UI"/>
              <a:ea typeface="Segoe UI"/>
              <a:cs typeface="Segoe UI"/>
            </a:endParaRPr>
          </a:p>
          <a:p>
            <a:pPr algn="ctr"/>
            <a:endParaRPr lang="en-US" sz="3200" b="1">
              <a:solidFill>
                <a:schemeClr val="bg1"/>
              </a:solidFill>
              <a:latin typeface="Segoe UI"/>
              <a:cs typeface="Segoe UI"/>
            </a:endParaRPr>
          </a:p>
        </p:txBody>
      </p:sp>
      <p:sp>
        <p:nvSpPr>
          <p:cNvPr id="10" name="Speech Bubble: Oval 21">
            <a:extLst>
              <a:ext uri="{FF2B5EF4-FFF2-40B4-BE49-F238E27FC236}">
                <a16:creationId xmlns:a16="http://schemas.microsoft.com/office/drawing/2014/main" id="{E3A3081E-C1DF-9CBA-069D-58ACE1B7AEBA}"/>
              </a:ext>
            </a:extLst>
          </p:cNvPr>
          <p:cNvSpPr/>
          <p:nvPr/>
        </p:nvSpPr>
        <p:spPr>
          <a:xfrm rot="10800000">
            <a:off x="4014061" y="4894828"/>
            <a:ext cx="1601402" cy="1141068"/>
          </a:xfrm>
          <a:prstGeom prst="wedgeEllipseCallou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1" name="Speech Bubble: Oval 2">
            <a:extLst>
              <a:ext uri="{FF2B5EF4-FFF2-40B4-BE49-F238E27FC236}">
                <a16:creationId xmlns:a16="http://schemas.microsoft.com/office/drawing/2014/main" id="{18564AC8-FB57-4DAB-A74B-96B1C824C903}"/>
              </a:ext>
            </a:extLst>
          </p:cNvPr>
          <p:cNvSpPr/>
          <p:nvPr/>
        </p:nvSpPr>
        <p:spPr>
          <a:xfrm rot="5400000">
            <a:off x="8488965" y="3467150"/>
            <a:ext cx="1266692" cy="1928606"/>
          </a:xfrm>
          <a:prstGeom prst="wedgeEllipseCallout">
            <a:avLst/>
          </a:prstGeom>
          <a:solidFill>
            <a:schemeClr val="bg1"/>
          </a:solidFill>
          <a:ln w="762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2" name="Speech Bubble: Oval 4">
            <a:extLst>
              <a:ext uri="{FF2B5EF4-FFF2-40B4-BE49-F238E27FC236}">
                <a16:creationId xmlns:a16="http://schemas.microsoft.com/office/drawing/2014/main" id="{E663C996-C412-5012-9AA4-5D04436BB51F}"/>
              </a:ext>
            </a:extLst>
          </p:cNvPr>
          <p:cNvSpPr/>
          <p:nvPr/>
        </p:nvSpPr>
        <p:spPr>
          <a:xfrm rot="10800000" flipH="1">
            <a:off x="6128828" y="5049789"/>
            <a:ext cx="2179949" cy="1320302"/>
          </a:xfrm>
          <a:prstGeom prst="wedgeEllipseCallou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6" name="Speech Bubble: Oval 5">
            <a:extLst>
              <a:ext uri="{FF2B5EF4-FFF2-40B4-BE49-F238E27FC236}">
                <a16:creationId xmlns:a16="http://schemas.microsoft.com/office/drawing/2014/main" id="{45434F2D-B9BE-F3DB-0131-BA0F3ED69A04}"/>
              </a:ext>
            </a:extLst>
          </p:cNvPr>
          <p:cNvSpPr/>
          <p:nvPr/>
        </p:nvSpPr>
        <p:spPr>
          <a:xfrm rot="16200000">
            <a:off x="2466035" y="3015680"/>
            <a:ext cx="1600191" cy="2338701"/>
          </a:xfrm>
          <a:prstGeom prst="wedgeEllipseCallou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9" name="Speech Bubble: Oval 7">
            <a:extLst>
              <a:ext uri="{FF2B5EF4-FFF2-40B4-BE49-F238E27FC236}">
                <a16:creationId xmlns:a16="http://schemas.microsoft.com/office/drawing/2014/main" id="{6294EB6F-C26C-A8A8-56A3-E5923693B5CD}"/>
              </a:ext>
            </a:extLst>
          </p:cNvPr>
          <p:cNvSpPr/>
          <p:nvPr/>
        </p:nvSpPr>
        <p:spPr>
          <a:xfrm rot="10800000">
            <a:off x="4432302" y="2701535"/>
            <a:ext cx="1651729" cy="1066345"/>
          </a:xfrm>
          <a:prstGeom prst="wedgeEllipseCallou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0" name="Speech Bubble: Oval 21">
            <a:extLst>
              <a:ext uri="{FF2B5EF4-FFF2-40B4-BE49-F238E27FC236}">
                <a16:creationId xmlns:a16="http://schemas.microsoft.com/office/drawing/2014/main" id="{5B52FA8B-2F32-64BA-141D-A6B12E6CC0E2}"/>
              </a:ext>
            </a:extLst>
          </p:cNvPr>
          <p:cNvSpPr/>
          <p:nvPr/>
        </p:nvSpPr>
        <p:spPr>
          <a:xfrm>
            <a:off x="6383691" y="2741373"/>
            <a:ext cx="2001464" cy="1079567"/>
          </a:xfrm>
          <a:prstGeom prst="wedgeEllipseCallou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E7B58B90-3511-E39A-8259-55BF7A0C2DAB}"/>
              </a:ext>
            </a:extLst>
          </p:cNvPr>
          <p:cNvSpPr txBox="1"/>
          <p:nvPr/>
        </p:nvSpPr>
        <p:spPr>
          <a:xfrm>
            <a:off x="4647002" y="2828182"/>
            <a:ext cx="1290116" cy="690575"/>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r>
              <a:rPr lang="en-US" sz="2000">
                <a:latin typeface="Segoe UI"/>
                <a:cs typeface="Segoe UI"/>
              </a:rPr>
              <a:t>Because </a:t>
            </a:r>
          </a:p>
          <a:p>
            <a:pPr algn="ctr"/>
            <a:r>
              <a:rPr lang="en-US" sz="2000">
                <a:latin typeface="Segoe UI"/>
                <a:cs typeface="Segoe UI"/>
              </a:rPr>
              <a:t>It’s illegal</a:t>
            </a:r>
          </a:p>
        </p:txBody>
      </p:sp>
      <p:sp>
        <p:nvSpPr>
          <p:cNvPr id="22" name="TextBox 21">
            <a:extLst>
              <a:ext uri="{FF2B5EF4-FFF2-40B4-BE49-F238E27FC236}">
                <a16:creationId xmlns:a16="http://schemas.microsoft.com/office/drawing/2014/main" id="{ECD71305-F093-103E-4F11-7942C10AECA2}"/>
              </a:ext>
            </a:extLst>
          </p:cNvPr>
          <p:cNvSpPr txBox="1"/>
          <p:nvPr/>
        </p:nvSpPr>
        <p:spPr>
          <a:xfrm>
            <a:off x="6528813" y="2849201"/>
            <a:ext cx="1716039" cy="690575"/>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US" sz="2000">
                <a:latin typeface="Segoe UI"/>
                <a:cs typeface="Segoe UI"/>
              </a:rPr>
              <a:t>They don't like the taste</a:t>
            </a:r>
          </a:p>
        </p:txBody>
      </p:sp>
      <p:sp>
        <p:nvSpPr>
          <p:cNvPr id="23" name="TextBox 22">
            <a:extLst>
              <a:ext uri="{FF2B5EF4-FFF2-40B4-BE49-F238E27FC236}">
                <a16:creationId xmlns:a16="http://schemas.microsoft.com/office/drawing/2014/main" id="{A99962AD-C3AC-1072-5E6D-46DD12858743}"/>
              </a:ext>
            </a:extLst>
          </p:cNvPr>
          <p:cNvSpPr txBox="1"/>
          <p:nvPr/>
        </p:nvSpPr>
        <p:spPr>
          <a:xfrm>
            <a:off x="8272952" y="4105015"/>
            <a:ext cx="1716039" cy="690575"/>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GB" sz="2000">
                <a:latin typeface="Segoe UI"/>
                <a:cs typeface="Segoe UI"/>
              </a:rPr>
              <a:t>Nicotine is addictive</a:t>
            </a:r>
            <a:endParaRPr lang="en-US" sz="2000">
              <a:latin typeface="Segoe UI"/>
              <a:cs typeface="Segoe UI"/>
            </a:endParaRPr>
          </a:p>
        </p:txBody>
      </p:sp>
      <p:sp>
        <p:nvSpPr>
          <p:cNvPr id="24" name="TextBox 23">
            <a:extLst>
              <a:ext uri="{FF2B5EF4-FFF2-40B4-BE49-F238E27FC236}">
                <a16:creationId xmlns:a16="http://schemas.microsoft.com/office/drawing/2014/main" id="{EA5AD6EE-A698-EE29-1886-30CBD8270B77}"/>
              </a:ext>
            </a:extLst>
          </p:cNvPr>
          <p:cNvSpPr txBox="1"/>
          <p:nvPr/>
        </p:nvSpPr>
        <p:spPr>
          <a:xfrm>
            <a:off x="6320613" y="5209048"/>
            <a:ext cx="1874811" cy="998351"/>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GB" sz="2000">
                <a:latin typeface="Segoe UI"/>
                <a:cs typeface="Segoe UI"/>
              </a:rPr>
              <a:t>Sport and fitness – affects lungs </a:t>
            </a:r>
            <a:endParaRPr lang="en-US" sz="2000">
              <a:latin typeface="Segoe UI"/>
              <a:cs typeface="Segoe UI"/>
            </a:endParaRPr>
          </a:p>
        </p:txBody>
      </p:sp>
      <p:sp>
        <p:nvSpPr>
          <p:cNvPr id="25" name="TextBox 24">
            <a:extLst>
              <a:ext uri="{FF2B5EF4-FFF2-40B4-BE49-F238E27FC236}">
                <a16:creationId xmlns:a16="http://schemas.microsoft.com/office/drawing/2014/main" id="{AEAD3D91-F5A0-31E4-3743-3F4B49A70432}"/>
              </a:ext>
            </a:extLst>
          </p:cNvPr>
          <p:cNvSpPr txBox="1"/>
          <p:nvPr/>
        </p:nvSpPr>
        <p:spPr>
          <a:xfrm>
            <a:off x="4026310" y="5069501"/>
            <a:ext cx="1590873" cy="690575"/>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US" sz="2000">
                <a:latin typeface="Segoe UI"/>
                <a:cs typeface="Segoe UI"/>
              </a:rPr>
              <a:t>Waste of money</a:t>
            </a:r>
            <a:endParaRPr lang="en-US" sz="200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C926E84C-5EC9-E961-AC09-628153BE7435}"/>
              </a:ext>
            </a:extLst>
          </p:cNvPr>
          <p:cNvSpPr txBox="1"/>
          <p:nvPr/>
        </p:nvSpPr>
        <p:spPr>
          <a:xfrm>
            <a:off x="2217575" y="3841512"/>
            <a:ext cx="2094045" cy="690575"/>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US" sz="2000">
                <a:latin typeface="Segoe UI"/>
                <a:cs typeface="Segoe UI"/>
              </a:rPr>
              <a:t>Bad for the planet </a:t>
            </a:r>
            <a:endParaRPr lang="en-US"/>
          </a:p>
        </p:txBody>
      </p:sp>
      <p:pic>
        <p:nvPicPr>
          <p:cNvPr id="5" name="Picture 4" descr="A colorful rectangular sign with black text&#10;&#10;AI-generated content may be incorrect.">
            <a:extLst>
              <a:ext uri="{FF2B5EF4-FFF2-40B4-BE49-F238E27FC236}">
                <a16:creationId xmlns:a16="http://schemas.microsoft.com/office/drawing/2014/main" id="{B894E951-3404-63AA-3D05-805EEF776F8C}"/>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BF597875-A6A5-CCC2-7F85-3FB0C7646EC5}"/>
              </a:ext>
            </a:extLst>
          </p:cNvPr>
          <p:cNvPicPr>
            <a:picLocks noChangeAspect="1"/>
          </p:cNvPicPr>
          <p:nvPr/>
        </p:nvPicPr>
        <p:blipFill>
          <a:blip r:embed="rId4"/>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260416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10" grpId="0" animBg="1"/>
      <p:bldP spid="11" grpId="0" animBg="1"/>
      <p:bldP spid="12" grpId="0" animBg="1"/>
      <p:bldP spid="16" grpId="0" animBg="1"/>
      <p:bldP spid="19" grpId="0" animBg="1"/>
      <p:bldP spid="20" grpId="0" animBg="1"/>
      <p:bldP spid="21" grpId="0"/>
      <p:bldP spid="22" grpId="0"/>
      <p:bldP spid="23" grpId="0"/>
      <p:bldP spid="24"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55051-47EB-EF66-E4C7-5796935333D9}"/>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6532F50D-1EE2-CE70-1E38-D8BC28170657}"/>
              </a:ext>
            </a:extLst>
          </p:cNvPr>
          <p:cNvSpPr/>
          <p:nvPr/>
        </p:nvSpPr>
        <p:spPr>
          <a:xfrm>
            <a:off x="1812273" y="439322"/>
            <a:ext cx="8851178" cy="11517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147" name="Content Placeholder 2">
            <a:extLst>
              <a:ext uri="{FF2B5EF4-FFF2-40B4-BE49-F238E27FC236}">
                <a16:creationId xmlns:a16="http://schemas.microsoft.com/office/drawing/2014/main" id="{C210AEEE-5830-6DC8-A5D7-D544623C1A26}"/>
              </a:ext>
            </a:extLst>
          </p:cNvPr>
          <p:cNvSpPr>
            <a:spLocks noGrp="1"/>
          </p:cNvSpPr>
          <p:nvPr>
            <p:ph idx="1"/>
          </p:nvPr>
        </p:nvSpPr>
        <p:spPr>
          <a:xfrm>
            <a:off x="1815960" y="1745406"/>
            <a:ext cx="9043822" cy="4651468"/>
          </a:xfrm>
        </p:spPr>
        <p:txBody>
          <a:bodyPr/>
          <a:lstStyle/>
          <a:p>
            <a:pPr marL="0" indent="0">
              <a:buNone/>
              <a:defRPr/>
            </a:pPr>
            <a:r>
              <a:rPr lang="en-GB" sz="2400">
                <a:latin typeface="Segoe UI" panose="020B0502040204020203" pitchFamily="34" charset="0"/>
                <a:cs typeface="Segoe UI" panose="020B0502040204020203" pitchFamily="34" charset="0"/>
              </a:rPr>
              <a:t>When we asked, local young people in Greater Glasgow and Clyde why they vaped, they said: </a:t>
            </a:r>
          </a:p>
          <a:p>
            <a:pPr>
              <a:defRPr/>
            </a:pPr>
            <a:endParaRPr lang="en-GB" altLang="en-US"/>
          </a:p>
        </p:txBody>
      </p:sp>
      <p:grpSp>
        <p:nvGrpSpPr>
          <p:cNvPr id="14340" name="Group 3">
            <a:extLst>
              <a:ext uri="{FF2B5EF4-FFF2-40B4-BE49-F238E27FC236}">
                <a16:creationId xmlns:a16="http://schemas.microsoft.com/office/drawing/2014/main" id="{FAFABF82-F1CB-95C2-7BCF-C5728D6E6B66}"/>
              </a:ext>
            </a:extLst>
          </p:cNvPr>
          <p:cNvGrpSpPr>
            <a:grpSpLocks/>
          </p:cNvGrpSpPr>
          <p:nvPr/>
        </p:nvGrpSpPr>
        <p:grpSpPr bwMode="auto">
          <a:xfrm>
            <a:off x="985914" y="3233991"/>
            <a:ext cx="2294466" cy="2027237"/>
            <a:chOff x="-891416" y="324982"/>
            <a:chExt cx="2068214" cy="1905309"/>
          </a:xfrm>
        </p:grpSpPr>
        <p:sp>
          <p:nvSpPr>
            <p:cNvPr id="5" name="Oval Callout 4">
              <a:extLst>
                <a:ext uri="{FF2B5EF4-FFF2-40B4-BE49-F238E27FC236}">
                  <a16:creationId xmlns:a16="http://schemas.microsoft.com/office/drawing/2014/main" id="{C4E4B089-0621-89F1-E50B-D1B757D49686}"/>
                </a:ext>
              </a:extLst>
            </p:cNvPr>
            <p:cNvSpPr/>
            <p:nvPr/>
          </p:nvSpPr>
          <p:spPr>
            <a:xfrm>
              <a:off x="-891416" y="324982"/>
              <a:ext cx="2068214" cy="1905309"/>
            </a:xfrm>
            <a:prstGeom prst="wedgeEllipseCallou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6" name="Oval Callout 4">
              <a:extLst>
                <a:ext uri="{FF2B5EF4-FFF2-40B4-BE49-F238E27FC236}">
                  <a16:creationId xmlns:a16="http://schemas.microsoft.com/office/drawing/2014/main" id="{C862EAED-6CB6-CCDD-15DD-C00F4AD03CF9}"/>
                </a:ext>
              </a:extLst>
            </p:cNvPr>
            <p:cNvSpPr/>
            <p:nvPr/>
          </p:nvSpPr>
          <p:spPr>
            <a:xfrm>
              <a:off x="-588006" y="604724"/>
              <a:ext cx="1461394" cy="1345827"/>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GB" sz="2000" b="1" i="1">
                  <a:solidFill>
                    <a:schemeClr val="bg1"/>
                  </a:solidFill>
                  <a:latin typeface="Segoe UI" panose="020B0502040204020203" pitchFamily="34" charset="0"/>
                  <a:cs typeface="Segoe UI" panose="020B0502040204020203" pitchFamily="34" charset="0"/>
                </a:rPr>
                <a:t>“It was a trend and I felt pressured into it”.</a:t>
              </a:r>
              <a:endParaRPr lang="en-GB" sz="2000" b="1">
                <a:solidFill>
                  <a:schemeClr val="bg1"/>
                </a:solidFill>
                <a:latin typeface="Segoe UI" panose="020B0502040204020203" pitchFamily="34" charset="0"/>
                <a:cs typeface="Segoe UI" panose="020B0502040204020203" pitchFamily="34" charset="0"/>
              </a:endParaRPr>
            </a:p>
          </p:txBody>
        </p:sp>
      </p:grpSp>
      <p:grpSp>
        <p:nvGrpSpPr>
          <p:cNvPr id="14341" name="Group 6">
            <a:extLst>
              <a:ext uri="{FF2B5EF4-FFF2-40B4-BE49-F238E27FC236}">
                <a16:creationId xmlns:a16="http://schemas.microsoft.com/office/drawing/2014/main" id="{D9F6238B-655F-E096-A0F0-CCB7FA7D0888}"/>
              </a:ext>
            </a:extLst>
          </p:cNvPr>
          <p:cNvGrpSpPr>
            <a:grpSpLocks/>
          </p:cNvGrpSpPr>
          <p:nvPr/>
        </p:nvGrpSpPr>
        <p:grpSpPr bwMode="auto">
          <a:xfrm>
            <a:off x="3614370" y="2693302"/>
            <a:ext cx="2624666" cy="2164820"/>
            <a:chOff x="1556968" y="418106"/>
            <a:chExt cx="2068214" cy="1850721"/>
          </a:xfrm>
        </p:grpSpPr>
        <p:sp>
          <p:nvSpPr>
            <p:cNvPr id="8" name="Oval Callout 7">
              <a:extLst>
                <a:ext uri="{FF2B5EF4-FFF2-40B4-BE49-F238E27FC236}">
                  <a16:creationId xmlns:a16="http://schemas.microsoft.com/office/drawing/2014/main" id="{64C0A95A-EDD7-0D2E-6433-9794F19730EC}"/>
                </a:ext>
              </a:extLst>
            </p:cNvPr>
            <p:cNvSpPr/>
            <p:nvPr/>
          </p:nvSpPr>
          <p:spPr>
            <a:xfrm>
              <a:off x="1556968" y="418106"/>
              <a:ext cx="2068214" cy="1850721"/>
            </a:xfrm>
            <a:prstGeom prst="wedgeEllipseCallout">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9" name="Oval Callout 4">
              <a:extLst>
                <a:ext uri="{FF2B5EF4-FFF2-40B4-BE49-F238E27FC236}">
                  <a16:creationId xmlns:a16="http://schemas.microsoft.com/office/drawing/2014/main" id="{C0345DDB-0C4A-8D01-D672-85BFDD11C722}"/>
                </a:ext>
              </a:extLst>
            </p:cNvPr>
            <p:cNvSpPr/>
            <p:nvPr/>
          </p:nvSpPr>
          <p:spPr>
            <a:xfrm>
              <a:off x="1873799" y="708132"/>
              <a:ext cx="1529003" cy="1299949"/>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GB" sz="2000" b="1" i="1">
                  <a:solidFill>
                    <a:schemeClr val="tx1"/>
                  </a:solidFill>
                  <a:latin typeface="Segoe UI"/>
                  <a:cs typeface="Segoe UI"/>
                </a:rPr>
                <a:t>“I wanted to be cool and felt if I said no it would be embarrassing”.</a:t>
              </a:r>
              <a:endParaRPr lang="en-GB" sz="2000" b="1">
                <a:solidFill>
                  <a:schemeClr val="tx1"/>
                </a:solidFill>
                <a:latin typeface="Segoe UI"/>
                <a:cs typeface="Segoe UI"/>
              </a:endParaRPr>
            </a:p>
          </p:txBody>
        </p:sp>
      </p:grpSp>
      <p:grpSp>
        <p:nvGrpSpPr>
          <p:cNvPr id="13" name="Group 12">
            <a:extLst>
              <a:ext uri="{FF2B5EF4-FFF2-40B4-BE49-F238E27FC236}">
                <a16:creationId xmlns:a16="http://schemas.microsoft.com/office/drawing/2014/main" id="{92FC9C28-94D5-B96C-6739-B88D82FF8E55}"/>
              </a:ext>
            </a:extLst>
          </p:cNvPr>
          <p:cNvGrpSpPr/>
          <p:nvPr/>
        </p:nvGrpSpPr>
        <p:grpSpPr>
          <a:xfrm>
            <a:off x="6168848" y="4075156"/>
            <a:ext cx="2568116" cy="2069201"/>
            <a:chOff x="4453407" y="101554"/>
            <a:chExt cx="2068214" cy="1878021"/>
          </a:xfrm>
          <a:solidFill>
            <a:srgbClr val="00B0F0"/>
          </a:solidFill>
        </p:grpSpPr>
        <p:sp>
          <p:nvSpPr>
            <p:cNvPr id="14" name="Oval Callout 13">
              <a:extLst>
                <a:ext uri="{FF2B5EF4-FFF2-40B4-BE49-F238E27FC236}">
                  <a16:creationId xmlns:a16="http://schemas.microsoft.com/office/drawing/2014/main" id="{DD03E27B-455F-D2E5-5142-C215F9200602}"/>
                </a:ext>
              </a:extLst>
            </p:cNvPr>
            <p:cNvSpPr/>
            <p:nvPr/>
          </p:nvSpPr>
          <p:spPr>
            <a:xfrm>
              <a:off x="4453407" y="101554"/>
              <a:ext cx="2068214" cy="1878021"/>
            </a:xfrm>
            <a:prstGeom prst="wedgeEllipseCallou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15" name="Oval Callout 4">
              <a:extLst>
                <a:ext uri="{FF2B5EF4-FFF2-40B4-BE49-F238E27FC236}">
                  <a16:creationId xmlns:a16="http://schemas.microsoft.com/office/drawing/2014/main" id="{1B3DE5E1-8D2F-B417-FF17-ECF634F5901B}"/>
                </a:ext>
              </a:extLst>
            </p:cNvPr>
            <p:cNvSpPr/>
            <p:nvPr/>
          </p:nvSpPr>
          <p:spPr>
            <a:xfrm>
              <a:off x="4760242" y="388274"/>
              <a:ext cx="1433784" cy="1214192"/>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GB" sz="2000" b="1" i="1">
                  <a:solidFill>
                    <a:schemeClr val="tx1"/>
                  </a:solidFill>
                  <a:latin typeface="Segoe UI" panose="020B0502040204020203" pitchFamily="34" charset="0"/>
                  <a:cs typeface="Segoe UI" panose="020B0502040204020203" pitchFamily="34" charset="0"/>
                </a:rPr>
                <a:t>“It calms me down. I would get angry and that would make me feel calmer”.</a:t>
              </a:r>
              <a:endParaRPr lang="en-GB" sz="2000" b="1">
                <a:solidFill>
                  <a:schemeClr val="tx1"/>
                </a:solidFill>
                <a:latin typeface="Segoe UI" panose="020B0502040204020203" pitchFamily="34" charset="0"/>
                <a:cs typeface="Segoe UI" panose="020B0502040204020203" pitchFamily="34" charset="0"/>
              </a:endParaRPr>
            </a:p>
          </p:txBody>
        </p:sp>
      </p:grpSp>
      <p:grpSp>
        <p:nvGrpSpPr>
          <p:cNvPr id="14343" name="Group 15">
            <a:extLst>
              <a:ext uri="{FF2B5EF4-FFF2-40B4-BE49-F238E27FC236}">
                <a16:creationId xmlns:a16="http://schemas.microsoft.com/office/drawing/2014/main" id="{3FE26F57-ADA8-9050-2107-F6CD8D9F4BF6}"/>
              </a:ext>
            </a:extLst>
          </p:cNvPr>
          <p:cNvGrpSpPr>
            <a:grpSpLocks/>
          </p:cNvGrpSpPr>
          <p:nvPr/>
        </p:nvGrpSpPr>
        <p:grpSpPr bwMode="auto">
          <a:xfrm>
            <a:off x="8703243" y="2590763"/>
            <a:ext cx="2192337" cy="2081212"/>
            <a:chOff x="7281244" y="695463"/>
            <a:chExt cx="2068214" cy="1905309"/>
          </a:xfrm>
        </p:grpSpPr>
        <p:sp>
          <p:nvSpPr>
            <p:cNvPr id="17" name="Oval Callout 16">
              <a:extLst>
                <a:ext uri="{FF2B5EF4-FFF2-40B4-BE49-F238E27FC236}">
                  <a16:creationId xmlns:a16="http://schemas.microsoft.com/office/drawing/2014/main" id="{25C32319-4966-99AE-E03B-E3B452B0A518}"/>
                </a:ext>
              </a:extLst>
            </p:cNvPr>
            <p:cNvSpPr/>
            <p:nvPr/>
          </p:nvSpPr>
          <p:spPr>
            <a:xfrm>
              <a:off x="7281244" y="695463"/>
              <a:ext cx="2068214" cy="1905309"/>
            </a:xfrm>
            <a:prstGeom prst="wedgeEllipseCallout">
              <a:avLst/>
            </a:prstGeom>
            <a:solidFill>
              <a:schemeClr val="bg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18" name="Oval Callout 4">
              <a:extLst>
                <a:ext uri="{FF2B5EF4-FFF2-40B4-BE49-F238E27FC236}">
                  <a16:creationId xmlns:a16="http://schemas.microsoft.com/office/drawing/2014/main" id="{181F664D-B602-048A-8B4A-4FBD1B2DC99B}"/>
                </a:ext>
              </a:extLst>
            </p:cNvPr>
            <p:cNvSpPr/>
            <p:nvPr/>
          </p:nvSpPr>
          <p:spPr>
            <a:xfrm>
              <a:off x="7584207" y="974998"/>
              <a:ext cx="1462286" cy="1346236"/>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GB" sz="2000" b="1" i="1">
                  <a:solidFill>
                    <a:schemeClr val="tx1"/>
                  </a:solidFill>
                  <a:latin typeface="Segoe UI" panose="020B0502040204020203" pitchFamily="34" charset="0"/>
                  <a:cs typeface="Segoe UI" panose="020B0502040204020203" pitchFamily="34" charset="0"/>
                </a:rPr>
                <a:t>“I liked the taste of them”.</a:t>
              </a:r>
              <a:endParaRPr lang="en-GB" sz="2000" b="1">
                <a:solidFill>
                  <a:schemeClr val="tx1"/>
                </a:solidFill>
                <a:latin typeface="Segoe UI" panose="020B0502040204020203" pitchFamily="34" charset="0"/>
                <a:cs typeface="Segoe UI" panose="020B0502040204020203" pitchFamily="34" charset="0"/>
              </a:endParaRPr>
            </a:p>
          </p:txBody>
        </p:sp>
      </p:grpSp>
      <p:sp>
        <p:nvSpPr>
          <p:cNvPr id="3" name="TextBox 2">
            <a:extLst>
              <a:ext uri="{FF2B5EF4-FFF2-40B4-BE49-F238E27FC236}">
                <a16:creationId xmlns:a16="http://schemas.microsoft.com/office/drawing/2014/main" id="{A26AA563-7DFA-16F8-0629-0B52F25632A3}"/>
              </a:ext>
            </a:extLst>
          </p:cNvPr>
          <p:cNvSpPr txBox="1"/>
          <p:nvPr/>
        </p:nvSpPr>
        <p:spPr>
          <a:xfrm>
            <a:off x="2630810" y="610872"/>
            <a:ext cx="7657095" cy="1077218"/>
          </a:xfrm>
          <a:prstGeom prst="rect">
            <a:avLst/>
          </a:prstGeom>
          <a:noFill/>
        </p:spPr>
        <p:txBody>
          <a:bodyPr wrap="square" lIns="91440" tIns="45720" rIns="91440" bIns="45720" anchor="t">
            <a:spAutoFit/>
          </a:bodyPr>
          <a:lstStyle/>
          <a:p>
            <a:pPr algn="ctr"/>
            <a:r>
              <a:rPr lang="en-US" sz="3200" b="1">
                <a:solidFill>
                  <a:schemeClr val="bg1"/>
                </a:solidFill>
                <a:latin typeface="Segoe UI"/>
                <a:cs typeface="Segoe UI"/>
              </a:rPr>
              <a:t>Why DO some young people vape?</a:t>
            </a:r>
            <a:endParaRPr lang="en-US">
              <a:solidFill>
                <a:schemeClr val="bg1"/>
              </a:solidFill>
              <a:latin typeface="Segoe UI"/>
              <a:cs typeface="Segoe UI"/>
            </a:endParaRPr>
          </a:p>
          <a:p>
            <a:pPr algn="ctr"/>
            <a:endParaRPr lang="en-US" sz="3200" b="1">
              <a:solidFill>
                <a:schemeClr val="bg1"/>
              </a:solidFill>
              <a:latin typeface="Segoe UI"/>
              <a:cs typeface="Segoe UI"/>
            </a:endParaRPr>
          </a:p>
        </p:txBody>
      </p:sp>
      <p:pic>
        <p:nvPicPr>
          <p:cNvPr id="16" name="Picture 15" descr="A colorful rectangular sign with black text&#10;&#10;AI-generated content may be incorrect.">
            <a:extLst>
              <a:ext uri="{FF2B5EF4-FFF2-40B4-BE49-F238E27FC236}">
                <a16:creationId xmlns:a16="http://schemas.microsoft.com/office/drawing/2014/main" id="{FDFB2BF5-7FC5-B67E-6531-79B777C8FA37}"/>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20" name="Picture 19" descr="Blue and white logo with text&#10;&#10;AI-generated content may be incorrect.">
            <a:extLst>
              <a:ext uri="{FF2B5EF4-FFF2-40B4-BE49-F238E27FC236}">
                <a16:creationId xmlns:a16="http://schemas.microsoft.com/office/drawing/2014/main" id="{03B95F97-C47B-741A-8027-D22B152D521F}"/>
              </a:ext>
            </a:extLst>
          </p:cNvPr>
          <p:cNvPicPr>
            <a:picLocks noChangeAspect="1"/>
          </p:cNvPicPr>
          <p:nvPr/>
        </p:nvPicPr>
        <p:blipFill>
          <a:blip r:embed="rId4"/>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126498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1831-2AC9-1C9D-AD93-6708C097C14E}"/>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4EDB2AF4-182C-51BA-4240-C0EFA9243785}"/>
              </a:ext>
            </a:extLst>
          </p:cNvPr>
          <p:cNvSpPr txBox="1">
            <a:spLocks/>
          </p:cNvSpPr>
          <p:nvPr/>
        </p:nvSpPr>
        <p:spPr>
          <a:xfrm>
            <a:off x="0" y="0"/>
            <a:ext cx="12192000" cy="10450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Conscience alley </a:t>
            </a:r>
          </a:p>
        </p:txBody>
      </p:sp>
      <p:sp>
        <p:nvSpPr>
          <p:cNvPr id="3" name="TextBox 2">
            <a:extLst>
              <a:ext uri="{FF2B5EF4-FFF2-40B4-BE49-F238E27FC236}">
                <a16:creationId xmlns:a16="http://schemas.microsoft.com/office/drawing/2014/main" id="{B28B4EB1-2DD5-A827-AE9A-785D211DD983}"/>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C3081EE9-32EA-6B18-560F-02AC44660E3C}"/>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C3081EE9-32EA-6B18-560F-02AC44660E3C}"/>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88BAB8B2-ED89-11B3-FD16-83EFF082D4A3}"/>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88BAB8B2-ED89-11B3-FD16-83EFF082D4A3}"/>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6AFFEAB8-0CFA-BA64-47FF-076CDBE7D89F}"/>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6AFFEAB8-0CFA-BA64-47FF-076CDBE7D89F}"/>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293BEE0F-433B-3702-B7A9-E27434B0DD6D}"/>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293BEE0F-433B-3702-B7A9-E27434B0DD6D}"/>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4DDDC4E4-EACE-416F-E2B5-DE68B74B3629}"/>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4DDDC4E4-EACE-416F-E2B5-DE68B74B3629}"/>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28B93007-8F62-78D4-CF16-36518FDB577F}"/>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28B93007-8F62-78D4-CF16-36518FDB577F}"/>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27847111-F9C9-9B2E-9AFD-02E5615F1718}"/>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27847111-F9C9-9B2E-9AFD-02E5615F1718}"/>
                  </a:ext>
                </a:extLst>
              </p:cNvPr>
              <p:cNvPicPr/>
              <p:nvPr/>
            </p:nvPicPr>
            <p:blipFill>
              <a:blip r:embed="rId8"/>
              <a:stretch>
                <a:fillRect/>
              </a:stretch>
            </p:blipFill>
            <p:spPr>
              <a:xfrm>
                <a:off x="3982026" y="1993036"/>
                <a:ext cx="126000" cy="126000"/>
              </a:xfrm>
              <a:prstGeom prst="rect">
                <a:avLst/>
              </a:prstGeom>
            </p:spPr>
          </p:pic>
        </mc:Fallback>
      </mc:AlternateContent>
      <p:pic>
        <p:nvPicPr>
          <p:cNvPr id="1026" name="Picture 2" descr="A scene depicting a group of young Scottish teenagers, around 15 years old, participating in a conscience alley activity. They are arranged in two lines facing each other, with a gap between them for someone to walk through. The teenagers are dressed in casual clothing appropriate for a school or group activity. The setting is an outdoor grassy area or a school playground under soft daylight, with some trees or a building in the background. The mood is thoughtful and engaging, as the participants appear to be discussing or reflecting.">
            <a:extLst>
              <a:ext uri="{FF2B5EF4-FFF2-40B4-BE49-F238E27FC236}">
                <a16:creationId xmlns:a16="http://schemas.microsoft.com/office/drawing/2014/main" id="{B7CB0EB3-A216-0AB7-A592-3B16370B0921}"/>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298059" y="1514065"/>
            <a:ext cx="7850268" cy="4485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lue and white logo with text&#10;&#10;AI-generated content may be incorrect.">
            <a:extLst>
              <a:ext uri="{FF2B5EF4-FFF2-40B4-BE49-F238E27FC236}">
                <a16:creationId xmlns:a16="http://schemas.microsoft.com/office/drawing/2014/main" id="{694A24E7-00E2-F166-C0EC-5A262FA00CBF}"/>
              </a:ext>
            </a:extLst>
          </p:cNvPr>
          <p:cNvPicPr>
            <a:picLocks noChangeAspect="1"/>
          </p:cNvPicPr>
          <p:nvPr/>
        </p:nvPicPr>
        <p:blipFill>
          <a:blip r:embed="rId16"/>
          <a:stretch>
            <a:fillRect/>
          </a:stretch>
        </p:blipFill>
        <p:spPr>
          <a:xfrm>
            <a:off x="10830215" y="166026"/>
            <a:ext cx="966293" cy="713431"/>
          </a:xfrm>
          <a:prstGeom prst="rect">
            <a:avLst/>
          </a:prstGeom>
        </p:spPr>
      </p:pic>
      <p:pic>
        <p:nvPicPr>
          <p:cNvPr id="11" name="Picture 10" descr="A colorful rectangular sign with black text&#10;&#10;AI-generated content may be incorrect.">
            <a:extLst>
              <a:ext uri="{FF2B5EF4-FFF2-40B4-BE49-F238E27FC236}">
                <a16:creationId xmlns:a16="http://schemas.microsoft.com/office/drawing/2014/main" id="{CA097C08-091F-90B6-0D4E-F770107203F1}"/>
              </a:ext>
            </a:extLst>
          </p:cNvPr>
          <p:cNvPicPr>
            <a:picLocks noChangeAspect="1"/>
          </p:cNvPicPr>
          <p:nvPr/>
        </p:nvPicPr>
        <p:blipFill>
          <a:blip r:embed="rId17"/>
          <a:stretch>
            <a:fillRect/>
          </a:stretch>
        </p:blipFill>
        <p:spPr>
          <a:xfrm>
            <a:off x="142875" y="142875"/>
            <a:ext cx="1133475" cy="838200"/>
          </a:xfrm>
          <a:prstGeom prst="rect">
            <a:avLst/>
          </a:prstGeom>
        </p:spPr>
      </p:pic>
    </p:spTree>
    <p:extLst>
      <p:ext uri="{BB962C8B-B14F-4D97-AF65-F5344CB8AC3E}">
        <p14:creationId xmlns:p14="http://schemas.microsoft.com/office/powerpoint/2010/main" val="1130754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F353-4E93-5B74-8DC7-BCCEA1022F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C438BA-F62B-8B44-764C-63D806A73231}"/>
              </a:ext>
            </a:extLst>
          </p:cNvPr>
          <p:cNvSpPr txBox="1"/>
          <p:nvPr/>
        </p:nvSpPr>
        <p:spPr>
          <a:xfrm>
            <a:off x="593602" y="5635786"/>
            <a:ext cx="45994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rgbClr val="FFFFFF"/>
                </a:solidFill>
                <a:latin typeface="Segoe UI" panose="020B0502040204020203" pitchFamily="34" charset="0"/>
                <a:cs typeface="Segoe UI" panose="020B0502040204020203" pitchFamily="34" charset="0"/>
              </a:rPr>
              <a:t>How do you decide? </a:t>
            </a:r>
          </a:p>
        </p:txBody>
      </p:sp>
      <p:sp>
        <p:nvSpPr>
          <p:cNvPr id="3" name="Title 5">
            <a:extLst>
              <a:ext uri="{FF2B5EF4-FFF2-40B4-BE49-F238E27FC236}">
                <a16:creationId xmlns:a16="http://schemas.microsoft.com/office/drawing/2014/main" id="{2F4A6E1E-A686-8C7A-CD8B-F73FD46BB5F8}"/>
              </a:ext>
            </a:extLst>
          </p:cNvPr>
          <p:cNvSpPr txBox="1">
            <a:spLocks/>
          </p:cNvSpPr>
          <p:nvPr/>
        </p:nvSpPr>
        <p:spPr>
          <a:xfrm>
            <a:off x="0" y="0"/>
            <a:ext cx="12192000" cy="1045029"/>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latin typeface="Segoe UI"/>
                <a:cs typeface="Segoe UI"/>
              </a:rPr>
              <a:t>Conscience alley </a:t>
            </a:r>
          </a:p>
        </p:txBody>
      </p:sp>
      <p:graphicFrame>
        <p:nvGraphicFramePr>
          <p:cNvPr id="18" name="TextBox 12">
            <a:extLst>
              <a:ext uri="{FF2B5EF4-FFF2-40B4-BE49-F238E27FC236}">
                <a16:creationId xmlns:a16="http://schemas.microsoft.com/office/drawing/2014/main" id="{E9BAF321-5FD1-08C4-C078-FFECA0AC99F2}"/>
              </a:ext>
            </a:extLst>
          </p:cNvPr>
          <p:cNvGraphicFramePr/>
          <p:nvPr/>
        </p:nvGraphicFramePr>
        <p:xfrm>
          <a:off x="6096000" y="1624772"/>
          <a:ext cx="5704114" cy="4651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descr="Two women smoking outside with smoke coming out of their mouth&#10;&#10;AI-generated content may be incorrect.">
            <a:extLst>
              <a:ext uri="{FF2B5EF4-FFF2-40B4-BE49-F238E27FC236}">
                <a16:creationId xmlns:a16="http://schemas.microsoft.com/office/drawing/2014/main" id="{A97495BA-725E-FF5F-2ACA-FDA16C72C69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0435" y="2269612"/>
            <a:ext cx="4313904" cy="2892323"/>
          </a:xfrm>
          <a:prstGeom prst="rect">
            <a:avLst/>
          </a:prstGeom>
        </p:spPr>
      </p:pic>
      <p:sp>
        <p:nvSpPr>
          <p:cNvPr id="25" name="TextBox 24">
            <a:extLst>
              <a:ext uri="{FF2B5EF4-FFF2-40B4-BE49-F238E27FC236}">
                <a16:creationId xmlns:a16="http://schemas.microsoft.com/office/drawing/2014/main" id="{CB6CB04E-B413-8804-82B8-232D37DE72D8}"/>
              </a:ext>
            </a:extLst>
          </p:cNvPr>
          <p:cNvSpPr txBox="1"/>
          <p:nvPr/>
        </p:nvSpPr>
        <p:spPr>
          <a:xfrm>
            <a:off x="2045110" y="540446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70C0"/>
                </a:solidFill>
                <a:latin typeface="Segoe UI"/>
                <a:cs typeface="Segoe UI"/>
              </a:rPr>
              <a:t>You decide</a:t>
            </a:r>
            <a:endParaRPr lang="en-US" sz="2400">
              <a:solidFill>
                <a:srgbClr val="0070C0"/>
              </a:solidFill>
            </a:endParaRPr>
          </a:p>
        </p:txBody>
      </p:sp>
      <p:sp>
        <p:nvSpPr>
          <p:cNvPr id="26" name="TextBox 25">
            <a:extLst>
              <a:ext uri="{FF2B5EF4-FFF2-40B4-BE49-F238E27FC236}">
                <a16:creationId xmlns:a16="http://schemas.microsoft.com/office/drawing/2014/main" id="{0FEBA5C9-0AA1-A5B7-D8B9-963116B47048}"/>
              </a:ext>
            </a:extLst>
          </p:cNvPr>
          <p:cNvSpPr txBox="1"/>
          <p:nvPr/>
        </p:nvSpPr>
        <p:spPr>
          <a:xfrm>
            <a:off x="791498" y="1623141"/>
            <a:ext cx="43040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rgbClr val="0070C0"/>
                </a:solidFill>
                <a:latin typeface="Segoe UI"/>
                <a:cs typeface="Segoe UI"/>
              </a:rPr>
              <a:t>What are the options?</a:t>
            </a:r>
            <a:endParaRPr lang="en-US" sz="2400">
              <a:solidFill>
                <a:srgbClr val="0070C0"/>
              </a:solidFill>
            </a:endParaRPr>
          </a:p>
        </p:txBody>
      </p:sp>
      <p:pic>
        <p:nvPicPr>
          <p:cNvPr id="28" name="Picture 27" descr="Blue and white logo with text&#10;&#10;AI-generated content may be incorrect.">
            <a:extLst>
              <a:ext uri="{FF2B5EF4-FFF2-40B4-BE49-F238E27FC236}">
                <a16:creationId xmlns:a16="http://schemas.microsoft.com/office/drawing/2014/main" id="{BD5D4165-B14D-2649-5AFD-22C526310075}"/>
              </a:ext>
            </a:extLst>
          </p:cNvPr>
          <p:cNvPicPr>
            <a:picLocks noChangeAspect="1"/>
          </p:cNvPicPr>
          <p:nvPr/>
        </p:nvPicPr>
        <p:blipFill>
          <a:blip r:embed="rId9"/>
          <a:stretch>
            <a:fillRect/>
          </a:stretch>
        </p:blipFill>
        <p:spPr>
          <a:xfrm>
            <a:off x="10830215" y="166026"/>
            <a:ext cx="966293" cy="713431"/>
          </a:xfrm>
          <a:prstGeom prst="rect">
            <a:avLst/>
          </a:prstGeom>
        </p:spPr>
      </p:pic>
      <p:pic>
        <p:nvPicPr>
          <p:cNvPr id="30" name="Picture 29" descr="A colorful rectangular sign with black text&#10;&#10;AI-generated content may be incorrect.">
            <a:extLst>
              <a:ext uri="{FF2B5EF4-FFF2-40B4-BE49-F238E27FC236}">
                <a16:creationId xmlns:a16="http://schemas.microsoft.com/office/drawing/2014/main" id="{76740E9F-3BAC-C03C-AA32-2061D44CB7D5}"/>
              </a:ext>
            </a:extLst>
          </p:cNvPr>
          <p:cNvPicPr>
            <a:picLocks noChangeAspect="1"/>
          </p:cNvPicPr>
          <p:nvPr/>
        </p:nvPicPr>
        <p:blipFill>
          <a:blip r:embed="rId10"/>
          <a:stretch>
            <a:fillRect/>
          </a:stretch>
        </p:blipFill>
        <p:spPr>
          <a:xfrm>
            <a:off x="142875" y="142875"/>
            <a:ext cx="1133475" cy="838200"/>
          </a:xfrm>
          <a:prstGeom prst="rect">
            <a:avLst/>
          </a:prstGeom>
        </p:spPr>
      </p:pic>
    </p:spTree>
    <p:extLst>
      <p:ext uri="{BB962C8B-B14F-4D97-AF65-F5344CB8AC3E}">
        <p14:creationId xmlns:p14="http://schemas.microsoft.com/office/powerpoint/2010/main" val="2301257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C859-F676-A198-BFB7-F7465C349034}"/>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FBCB256E-E423-3C43-4C08-8FAE8D9A5BDE}"/>
              </a:ext>
            </a:extLst>
          </p:cNvPr>
          <p:cNvSpPr txBox="1">
            <a:spLocks/>
          </p:cNvSpPr>
          <p:nvPr/>
        </p:nvSpPr>
        <p:spPr>
          <a:xfrm>
            <a:off x="0" y="0"/>
            <a:ext cx="12258260" cy="10450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Making choices  </a:t>
            </a:r>
          </a:p>
        </p:txBody>
      </p:sp>
      <p:sp>
        <p:nvSpPr>
          <p:cNvPr id="3" name="TextBox 2">
            <a:extLst>
              <a:ext uri="{FF2B5EF4-FFF2-40B4-BE49-F238E27FC236}">
                <a16:creationId xmlns:a16="http://schemas.microsoft.com/office/drawing/2014/main" id="{91507B01-5E3B-306F-4C83-300A75E064AE}"/>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6C6200FB-A109-D245-A2D1-2C8E70C07382}"/>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6C6200FB-A109-D245-A2D1-2C8E70C07382}"/>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56573EC0-A3BB-BD43-5D27-E95F544DE1BA}"/>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56573EC0-A3BB-BD43-5D27-E95F544DE1BA}"/>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A6420558-53D6-AB2C-E594-E73E8BA8C1AA}"/>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A6420558-53D6-AB2C-E594-E73E8BA8C1AA}"/>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BE785620-4AF9-4286-AD14-21DD3AC13935}"/>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BE785620-4AF9-4286-AD14-21DD3AC13935}"/>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CD85AE9D-DAA0-CEE3-0DF8-9C2E9C2A2B1F}"/>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CD85AE9D-DAA0-CEE3-0DF8-9C2E9C2A2B1F}"/>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725EE49-851E-DF06-660E-FB48233C4DA3}"/>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725EE49-851E-DF06-660E-FB48233C4DA3}"/>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45EE2CBC-B247-4C21-5E21-5ACC0E710D9C}"/>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45EE2CBC-B247-4C21-5E21-5ACC0E710D9C}"/>
                  </a:ext>
                </a:extLst>
              </p:cNvPr>
              <p:cNvPicPr/>
              <p:nvPr/>
            </p:nvPicPr>
            <p:blipFill>
              <a:blip r:embed="rId8"/>
              <a:stretch>
                <a:fillRect/>
              </a:stretch>
            </p:blipFill>
            <p:spPr>
              <a:xfrm>
                <a:off x="3982026" y="1993036"/>
                <a:ext cx="126000" cy="126000"/>
              </a:xfrm>
              <a:prstGeom prst="rect">
                <a:avLst/>
              </a:prstGeom>
            </p:spPr>
          </p:pic>
        </mc:Fallback>
      </mc:AlternateContent>
      <p:sp>
        <p:nvSpPr>
          <p:cNvPr id="9" name="Rectangle 8">
            <a:extLst>
              <a:ext uri="{FF2B5EF4-FFF2-40B4-BE49-F238E27FC236}">
                <a16:creationId xmlns:a16="http://schemas.microsoft.com/office/drawing/2014/main" id="{03975755-4AE5-5A9D-CF27-799987BDE846}"/>
              </a:ext>
            </a:extLst>
          </p:cNvPr>
          <p:cNvSpPr/>
          <p:nvPr/>
        </p:nvSpPr>
        <p:spPr>
          <a:xfrm rot="166382">
            <a:off x="5205530" y="5481579"/>
            <a:ext cx="251582" cy="244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7004F7-79AE-063B-C3D3-CB9B45705302}"/>
              </a:ext>
            </a:extLst>
          </p:cNvPr>
          <p:cNvSpPr txBox="1"/>
          <p:nvPr/>
        </p:nvSpPr>
        <p:spPr>
          <a:xfrm>
            <a:off x="427917" y="1369160"/>
            <a:ext cx="4067200" cy="3170099"/>
          </a:xfrm>
          <a:prstGeom prst="rect">
            <a:avLst/>
          </a:prstGeom>
          <a:noFill/>
        </p:spPr>
        <p:txBody>
          <a:bodyPr wrap="square" lIns="91440" tIns="45720" rIns="91440" bIns="45720" anchor="t">
            <a:spAutoFit/>
          </a:bodyPr>
          <a:lstStyle/>
          <a:p>
            <a:pPr>
              <a:lnSpc>
                <a:spcPct val="150000"/>
              </a:lnSpc>
            </a:pPr>
            <a:r>
              <a:rPr lang="en-US" sz="2400" b="1">
                <a:latin typeface="Segoe UI"/>
                <a:cs typeface="Segoe UI"/>
              </a:rPr>
              <a:t>In groups:</a:t>
            </a:r>
          </a:p>
          <a:p>
            <a:pPr marL="342900" indent="-342900">
              <a:spcBef>
                <a:spcPts val="600"/>
              </a:spcBef>
              <a:buFont typeface="Wingdings" panose="05000000000000000000" pitchFamily="2" charset="2"/>
              <a:buChar char="§"/>
            </a:pPr>
            <a:r>
              <a:rPr lang="en-US">
                <a:latin typeface="Segoe UI"/>
                <a:cs typeface="Segoe UI"/>
              </a:rPr>
              <a:t>Discuss the question</a:t>
            </a:r>
          </a:p>
          <a:p>
            <a:pPr marL="342900" indent="-342900">
              <a:spcBef>
                <a:spcPts val="600"/>
              </a:spcBef>
              <a:buFont typeface="Wingdings" panose="05000000000000000000" pitchFamily="2" charset="2"/>
              <a:buChar char="§"/>
            </a:pPr>
            <a:r>
              <a:rPr lang="en-US">
                <a:latin typeface="Segoe UI"/>
                <a:cs typeface="Segoe UI"/>
              </a:rPr>
              <a:t>What +</a:t>
            </a:r>
            <a:r>
              <a:rPr lang="en-US" err="1">
                <a:latin typeface="Segoe UI"/>
                <a:cs typeface="Segoe UI"/>
              </a:rPr>
              <a:t>ve</a:t>
            </a:r>
            <a:r>
              <a:rPr lang="en-US">
                <a:latin typeface="Segoe UI"/>
                <a:cs typeface="Segoe UI"/>
              </a:rPr>
              <a:t> and –</a:t>
            </a:r>
            <a:r>
              <a:rPr lang="en-US" err="1">
                <a:latin typeface="Segoe UI"/>
                <a:cs typeface="Segoe UI"/>
              </a:rPr>
              <a:t>ve</a:t>
            </a:r>
            <a:r>
              <a:rPr lang="en-US">
                <a:latin typeface="Segoe UI"/>
                <a:cs typeface="Segoe UI"/>
              </a:rPr>
              <a:t> thoughts might Zoe have?</a:t>
            </a:r>
          </a:p>
          <a:p>
            <a:pPr marL="342900" indent="-342900">
              <a:spcBef>
                <a:spcPts val="600"/>
              </a:spcBef>
              <a:buFont typeface="Wingdings" panose="05000000000000000000" pitchFamily="2" charset="2"/>
              <a:buChar char="§"/>
            </a:pPr>
            <a:r>
              <a:rPr lang="en-US">
                <a:latin typeface="Segoe UI"/>
                <a:cs typeface="Segoe UI"/>
              </a:rPr>
              <a:t>Agree 3 possible choices Zoe could make</a:t>
            </a:r>
          </a:p>
          <a:p>
            <a:pPr marL="342900" indent="-342900">
              <a:spcBef>
                <a:spcPts val="600"/>
              </a:spcBef>
              <a:buFont typeface="Wingdings" panose="05000000000000000000" pitchFamily="2" charset="2"/>
              <a:buChar char="§"/>
            </a:pPr>
            <a:r>
              <a:rPr lang="en-US">
                <a:latin typeface="Segoe UI"/>
                <a:cs typeface="Segoe UI"/>
              </a:rPr>
              <a:t>Play each choice forward in your mind.  What are the consequences of each choice?</a:t>
            </a:r>
          </a:p>
        </p:txBody>
      </p:sp>
      <p:sp>
        <p:nvSpPr>
          <p:cNvPr id="8" name="TextBox 7">
            <a:extLst>
              <a:ext uri="{FF2B5EF4-FFF2-40B4-BE49-F238E27FC236}">
                <a16:creationId xmlns:a16="http://schemas.microsoft.com/office/drawing/2014/main" id="{6A720020-8420-B9FC-2E20-938B26669DDB}"/>
              </a:ext>
            </a:extLst>
          </p:cNvPr>
          <p:cNvSpPr txBox="1"/>
          <p:nvPr/>
        </p:nvSpPr>
        <p:spPr>
          <a:xfrm>
            <a:off x="5199762" y="1219807"/>
            <a:ext cx="6252234" cy="584775"/>
          </a:xfrm>
          <a:prstGeom prst="rect">
            <a:avLst/>
          </a:prstGeom>
          <a:solidFill>
            <a:schemeClr val="bg1"/>
          </a:solidFill>
        </p:spPr>
        <p:txBody>
          <a:bodyPr wrap="square">
            <a:spAutoFit/>
          </a:bodyPr>
          <a:lstStyle/>
          <a:p>
            <a:r>
              <a:rPr lang="en-US" sz="1600" b="1">
                <a:latin typeface="Segoe UI" panose="020B0502040204020203" pitchFamily="34" charset="0"/>
                <a:cs typeface="Segoe UI" panose="020B0502040204020203" pitchFamily="34" charset="0"/>
              </a:rPr>
              <a:t>Question: </a:t>
            </a:r>
          </a:p>
          <a:p>
            <a:r>
              <a:rPr lang="en-US" sz="1600" b="1">
                <a:latin typeface="Segoe UI" panose="020B0502040204020203" pitchFamily="34" charset="0"/>
                <a:cs typeface="Segoe UI" panose="020B0502040204020203" pitchFamily="34" charset="0"/>
              </a:rPr>
              <a:t>Should Zoe start vaping to help with exam stress and anxiety </a:t>
            </a:r>
          </a:p>
        </p:txBody>
      </p:sp>
      <p:pic>
        <p:nvPicPr>
          <p:cNvPr id="13" name="Picture 12" descr="Blue and white logo with text&#10;&#10;AI-generated content may be incorrect.">
            <a:extLst>
              <a:ext uri="{FF2B5EF4-FFF2-40B4-BE49-F238E27FC236}">
                <a16:creationId xmlns:a16="http://schemas.microsoft.com/office/drawing/2014/main" id="{8FE4E5BB-6E53-0010-A0E3-10160931F1F2}"/>
              </a:ext>
            </a:extLst>
          </p:cNvPr>
          <p:cNvPicPr>
            <a:picLocks noChangeAspect="1"/>
          </p:cNvPicPr>
          <p:nvPr/>
        </p:nvPicPr>
        <p:blipFill>
          <a:blip r:embed="rId15"/>
          <a:stretch>
            <a:fillRect/>
          </a:stretch>
        </p:blipFill>
        <p:spPr>
          <a:xfrm>
            <a:off x="10830215" y="166026"/>
            <a:ext cx="966293" cy="713431"/>
          </a:xfrm>
          <a:prstGeom prst="rect">
            <a:avLst/>
          </a:prstGeom>
        </p:spPr>
      </p:pic>
      <p:pic>
        <p:nvPicPr>
          <p:cNvPr id="15" name="Picture 14" descr="A colorful rectangular sign with black text&#10;&#10;AI-generated content may be incorrect.">
            <a:extLst>
              <a:ext uri="{FF2B5EF4-FFF2-40B4-BE49-F238E27FC236}">
                <a16:creationId xmlns:a16="http://schemas.microsoft.com/office/drawing/2014/main" id="{9FE2908C-05B5-09CF-F882-282EC7899398}"/>
              </a:ext>
            </a:extLst>
          </p:cNvPr>
          <p:cNvPicPr>
            <a:picLocks noChangeAspect="1"/>
          </p:cNvPicPr>
          <p:nvPr/>
        </p:nvPicPr>
        <p:blipFill>
          <a:blip r:embed="rId16"/>
          <a:stretch>
            <a:fillRect/>
          </a:stretch>
        </p:blipFill>
        <p:spPr>
          <a:xfrm>
            <a:off x="142875" y="142875"/>
            <a:ext cx="1133475" cy="838200"/>
          </a:xfrm>
          <a:prstGeom prst="rect">
            <a:avLst/>
          </a:prstGeom>
        </p:spPr>
      </p:pic>
      <p:pic>
        <p:nvPicPr>
          <p:cNvPr id="17" name="Picture 16" descr="A drawing of a person with speech bubbles&#10;&#10;AI-generated content may be incorrect.">
            <a:extLst>
              <a:ext uri="{FF2B5EF4-FFF2-40B4-BE49-F238E27FC236}">
                <a16:creationId xmlns:a16="http://schemas.microsoft.com/office/drawing/2014/main" id="{B01CED5C-FA40-E93A-33B7-12493472A6CD}"/>
              </a:ext>
            </a:extLst>
          </p:cNvPr>
          <p:cNvPicPr>
            <a:picLocks noChangeAspect="1"/>
          </p:cNvPicPr>
          <p:nvPr/>
        </p:nvPicPr>
        <p:blipFill>
          <a:blip r:embed="rId17" cstate="hqprint">
            <a:extLst>
              <a:ext uri="{28A0092B-C50C-407E-A947-70E740481C1C}">
                <a14:useLocalDpi xmlns:a14="http://schemas.microsoft.com/office/drawing/2010/main"/>
              </a:ext>
            </a:extLst>
          </a:blip>
          <a:srcRect l="3408" t="8811" r="165" b="12724"/>
          <a:stretch/>
        </p:blipFill>
        <p:spPr>
          <a:xfrm>
            <a:off x="4800135" y="1875807"/>
            <a:ext cx="7184234" cy="4117758"/>
          </a:xfrm>
          <a:prstGeom prst="rect">
            <a:avLst/>
          </a:prstGeom>
          <a:ln>
            <a:solidFill>
              <a:schemeClr val="bg1"/>
            </a:solidFill>
          </a:ln>
        </p:spPr>
      </p:pic>
    </p:spTree>
    <p:extLst>
      <p:ext uri="{BB962C8B-B14F-4D97-AF65-F5344CB8AC3E}">
        <p14:creationId xmlns:p14="http://schemas.microsoft.com/office/powerpoint/2010/main" val="52105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B0CCDD-668C-2CAB-F68A-2D3CE27157DF}"/>
              </a:ext>
            </a:extLst>
          </p:cNvPr>
          <p:cNvPicPr>
            <a:picLocks noChangeAspect="1"/>
          </p:cNvPicPr>
          <p:nvPr/>
        </p:nvPicPr>
        <p:blipFill>
          <a:blip r:embed="rId3" cstate="hqprint">
            <a:extLst>
              <a:ext uri="{28A0092B-C50C-407E-A947-70E740481C1C}">
                <a14:useLocalDpi xmlns:a14="http://schemas.microsoft.com/office/drawing/2010/main"/>
              </a:ext>
            </a:extLst>
          </a:blip>
          <a:srcRect l="3408" r="110" b="12812"/>
          <a:stretch/>
        </p:blipFill>
        <p:spPr>
          <a:xfrm>
            <a:off x="277297" y="966839"/>
            <a:ext cx="7188353" cy="4575578"/>
          </a:xfrm>
          <a:prstGeom prst="rect">
            <a:avLst/>
          </a:prstGeom>
          <a:ln>
            <a:solidFill>
              <a:schemeClr val="bg1"/>
            </a:solidFill>
          </a:ln>
        </p:spPr>
      </p:pic>
      <p:sp>
        <p:nvSpPr>
          <p:cNvPr id="10" name="Title 5">
            <a:extLst>
              <a:ext uri="{FF2B5EF4-FFF2-40B4-BE49-F238E27FC236}">
                <a16:creationId xmlns:a16="http://schemas.microsoft.com/office/drawing/2014/main" id="{F0DE7564-686D-02A5-CADC-7AA747CC6769}"/>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113FD087-C0EC-6390-33F8-5AE7E33DDCF8}"/>
              </a:ext>
            </a:extLst>
          </p:cNvPr>
          <p:cNvSpPr txBox="1"/>
          <p:nvPr/>
        </p:nvSpPr>
        <p:spPr>
          <a:xfrm>
            <a:off x="7274155" y="1442852"/>
            <a:ext cx="432512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Segoe UI"/>
                <a:cs typeface="Segoe UI"/>
              </a:rPr>
              <a:t>Choice 1 </a:t>
            </a:r>
          </a:p>
          <a:p>
            <a:r>
              <a:rPr lang="en-GB" sz="1600">
                <a:latin typeface="Segoe UI"/>
                <a:cs typeface="Segoe UI"/>
              </a:rPr>
              <a:t>Takes up vaping</a:t>
            </a:r>
          </a:p>
          <a:p>
            <a:endParaRPr lang="en-GB" sz="1600">
              <a:latin typeface="Segoe UI"/>
              <a:cs typeface="Segoe UI"/>
            </a:endParaRPr>
          </a:p>
          <a:p>
            <a:r>
              <a:rPr lang="en-GB" sz="1600">
                <a:latin typeface="Segoe UI"/>
                <a:cs typeface="Segoe UI"/>
              </a:rPr>
              <a:t>Consequences? </a:t>
            </a:r>
          </a:p>
          <a:p>
            <a:endParaRPr lang="en-GB" sz="1600">
              <a:latin typeface="Segoe UI"/>
              <a:cs typeface="Segoe UI"/>
            </a:endParaRPr>
          </a:p>
          <a:p>
            <a:endParaRPr lang="en-GB" sz="1600">
              <a:latin typeface="Segoe UI"/>
              <a:cs typeface="Segoe UI"/>
            </a:endParaRPr>
          </a:p>
          <a:p>
            <a:r>
              <a:rPr lang="en-GB" sz="1600" b="1">
                <a:latin typeface="Segoe UI"/>
                <a:cs typeface="Segoe UI"/>
              </a:rPr>
              <a:t>Choice 2</a:t>
            </a:r>
          </a:p>
          <a:p>
            <a:r>
              <a:rPr lang="en-GB" sz="1600">
                <a:latin typeface="Segoe UI"/>
                <a:cs typeface="Segoe UI"/>
              </a:rPr>
              <a:t>Chooses not to vape but continues to be stressed and anxious about exams? </a:t>
            </a:r>
          </a:p>
          <a:p>
            <a:endParaRPr lang="en-GB" sz="1600">
              <a:latin typeface="Segoe UI"/>
              <a:cs typeface="Segoe UI"/>
            </a:endParaRPr>
          </a:p>
          <a:p>
            <a:r>
              <a:rPr lang="en-GB" sz="1600">
                <a:latin typeface="Segoe UI"/>
                <a:cs typeface="Segoe UI"/>
              </a:rPr>
              <a:t>Consequences?</a:t>
            </a:r>
          </a:p>
          <a:p>
            <a:endParaRPr lang="en-GB" sz="1600">
              <a:latin typeface="Segoe UI"/>
              <a:cs typeface="Segoe UI"/>
            </a:endParaRPr>
          </a:p>
          <a:p>
            <a:r>
              <a:rPr lang="en-GB" sz="1600" b="1">
                <a:latin typeface="Segoe UI"/>
                <a:cs typeface="Segoe UI"/>
              </a:rPr>
              <a:t>Choice 3</a:t>
            </a:r>
          </a:p>
          <a:p>
            <a:r>
              <a:rPr lang="en-GB" sz="1600">
                <a:latin typeface="Segoe UI"/>
                <a:cs typeface="Segoe UI"/>
              </a:rPr>
              <a:t>Chooses not to vape and instead plans a revision timetable, with breaks to go for walks or a run. She tells her friends how she's feeling </a:t>
            </a:r>
            <a:endParaRPr lang="en-GB" sz="1600" b="1">
              <a:latin typeface="Segoe UI"/>
              <a:cs typeface="Segoe UI"/>
            </a:endParaRPr>
          </a:p>
          <a:p>
            <a:endParaRPr lang="en-GB" sz="1600">
              <a:latin typeface="Segoe UI"/>
              <a:cs typeface="Segoe UI"/>
            </a:endParaRPr>
          </a:p>
          <a:p>
            <a:r>
              <a:rPr lang="en-GB" sz="1600">
                <a:latin typeface="Segoe UI"/>
                <a:cs typeface="Segoe UI"/>
              </a:rPr>
              <a:t>Consequences?</a:t>
            </a:r>
          </a:p>
        </p:txBody>
      </p:sp>
      <p:sp>
        <p:nvSpPr>
          <p:cNvPr id="7" name="Title 5">
            <a:extLst>
              <a:ext uri="{FF2B5EF4-FFF2-40B4-BE49-F238E27FC236}">
                <a16:creationId xmlns:a16="http://schemas.microsoft.com/office/drawing/2014/main" id="{557B7E6A-C271-0D32-1FAE-B9046877F5B7}"/>
              </a:ext>
            </a:extLst>
          </p:cNvPr>
          <p:cNvSpPr txBox="1">
            <a:spLocks/>
          </p:cNvSpPr>
          <p:nvPr/>
        </p:nvSpPr>
        <p:spPr>
          <a:xfrm>
            <a:off x="0" y="118806"/>
            <a:ext cx="12203043" cy="8462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Making choices  </a:t>
            </a:r>
          </a:p>
        </p:txBody>
      </p:sp>
      <p:pic>
        <p:nvPicPr>
          <p:cNvPr id="13" name="Picture 12" descr="Blue and white logo with text&#10;&#10;AI-generated content may be incorrect.">
            <a:extLst>
              <a:ext uri="{FF2B5EF4-FFF2-40B4-BE49-F238E27FC236}">
                <a16:creationId xmlns:a16="http://schemas.microsoft.com/office/drawing/2014/main" id="{63B6BF0C-43E8-8A19-AC63-CEBC18A5774E}"/>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6" name="Picture 15" descr="A colorful rectangular sign with black text&#10;&#10;AI-generated content may be incorrect.">
            <a:extLst>
              <a:ext uri="{FF2B5EF4-FFF2-40B4-BE49-F238E27FC236}">
                <a16:creationId xmlns:a16="http://schemas.microsoft.com/office/drawing/2014/main" id="{EDBEFFF1-CDFC-A551-D880-AFC5C412E7FB}"/>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1543570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Blue and white logo with text&#10;&#10;AI-generated content may be incorrect.">
            <a:extLst>
              <a:ext uri="{FF2B5EF4-FFF2-40B4-BE49-F238E27FC236}">
                <a16:creationId xmlns:a16="http://schemas.microsoft.com/office/drawing/2014/main" id="{FAA8CD86-DC46-B1B5-8D3D-539D9820B4E7}"/>
              </a:ext>
            </a:extLst>
          </p:cNvPr>
          <p:cNvPicPr>
            <a:picLocks noChangeAspect="1"/>
          </p:cNvPicPr>
          <p:nvPr/>
        </p:nvPicPr>
        <p:blipFill>
          <a:blip r:embed="rId3"/>
          <a:stretch>
            <a:fillRect/>
          </a:stretch>
        </p:blipFill>
        <p:spPr>
          <a:xfrm>
            <a:off x="11115650" y="103077"/>
            <a:ext cx="966293" cy="713431"/>
          </a:xfrm>
          <a:prstGeom prst="rect">
            <a:avLst/>
          </a:prstGeom>
          <a:ln>
            <a:noFill/>
          </a:ln>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et's Talk - Riverside">
            <a:extLst>
              <a:ext uri="{FF2B5EF4-FFF2-40B4-BE49-F238E27FC236}">
                <a16:creationId xmlns:a16="http://schemas.microsoft.com/office/drawing/2014/main" id="{9F40165C-FD42-FBF0-E8B5-0CB7491795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7" y="-4056"/>
            <a:ext cx="1566968" cy="124801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5">
            <a:extLst>
              <a:ext uri="{FF2B5EF4-FFF2-40B4-BE49-F238E27FC236}">
                <a16:creationId xmlns:a16="http://schemas.microsoft.com/office/drawing/2014/main" id="{762C40C5-6D58-8AEA-7E48-2E3D0A268DA5}"/>
              </a:ext>
            </a:extLst>
          </p:cNvPr>
          <p:cNvSpPr txBox="1">
            <a:spLocks/>
          </p:cNvSpPr>
          <p:nvPr/>
        </p:nvSpPr>
        <p:spPr>
          <a:xfrm>
            <a:off x="0" y="-3791"/>
            <a:ext cx="3366448"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E5B82001-9F0F-F1AF-4420-CDB53AC7350D}"/>
              </a:ext>
            </a:extLst>
          </p:cNvPr>
          <p:cNvSpPr txBox="1"/>
          <p:nvPr/>
        </p:nvSpPr>
        <p:spPr>
          <a:xfrm>
            <a:off x="425356" y="1001594"/>
            <a:ext cx="27432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chemeClr val="bg1"/>
                </a:solidFill>
                <a:latin typeface="Segoe UI"/>
                <a:cs typeface="Arial"/>
              </a:rPr>
              <a:t>Some people say they vape to help with stress</a:t>
            </a:r>
            <a:r>
              <a:rPr lang="en-US" sz="3200" b="1">
                <a:solidFill>
                  <a:schemeClr val="bg1"/>
                </a:solidFill>
                <a:latin typeface="Segoe UI"/>
                <a:cs typeface="Arial"/>
              </a:rPr>
              <a:t>​ or anxiety</a:t>
            </a:r>
          </a:p>
        </p:txBody>
      </p:sp>
      <p:pic>
        <p:nvPicPr>
          <p:cNvPr id="12" name="Picture 11" descr="A pink and white oval object&#10;&#10;AI-generated content may be incorrect.">
            <a:extLst>
              <a:ext uri="{FF2B5EF4-FFF2-40B4-BE49-F238E27FC236}">
                <a16:creationId xmlns:a16="http://schemas.microsoft.com/office/drawing/2014/main" id="{2AABBA3B-B779-45F5-C817-7C8976E1F80D}"/>
              </a:ext>
            </a:extLst>
          </p:cNvPr>
          <p:cNvPicPr>
            <a:picLocks noChangeAspect="1"/>
          </p:cNvPicPr>
          <p:nvPr/>
        </p:nvPicPr>
        <p:blipFill>
          <a:blip r:embed="rId5"/>
          <a:stretch>
            <a:fillRect/>
          </a:stretch>
        </p:blipFill>
        <p:spPr>
          <a:xfrm>
            <a:off x="201115" y="4356146"/>
            <a:ext cx="2960427" cy="1948124"/>
          </a:xfrm>
          <a:prstGeom prst="rect">
            <a:avLst/>
          </a:prstGeom>
        </p:spPr>
      </p:pic>
      <p:sp>
        <p:nvSpPr>
          <p:cNvPr id="13" name="TextBox 12">
            <a:extLst>
              <a:ext uri="{FF2B5EF4-FFF2-40B4-BE49-F238E27FC236}">
                <a16:creationId xmlns:a16="http://schemas.microsoft.com/office/drawing/2014/main" id="{76811DE3-628C-4F0D-6DD5-EA1B8CE7B4EF}"/>
              </a:ext>
            </a:extLst>
          </p:cNvPr>
          <p:cNvSpPr txBox="1"/>
          <p:nvPr/>
        </p:nvSpPr>
        <p:spPr>
          <a:xfrm>
            <a:off x="690728" y="4785057"/>
            <a:ext cx="206081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latin typeface="Arial"/>
                <a:cs typeface="Arial"/>
              </a:rPr>
              <a:t>What are more effective ways of REALLY helping with stress, sleep or anxiety?</a:t>
            </a:r>
            <a:r>
              <a:rPr lang="en-US" sz="1400">
                <a:latin typeface="Arial"/>
                <a:cs typeface="Arial"/>
              </a:rPr>
              <a:t>​</a:t>
            </a:r>
          </a:p>
        </p:txBody>
      </p:sp>
      <p:pic>
        <p:nvPicPr>
          <p:cNvPr id="15" name="Picture 14" descr="A person holding a phone&#10;&#10;AI-generated content may be incorrect.">
            <a:extLst>
              <a:ext uri="{FF2B5EF4-FFF2-40B4-BE49-F238E27FC236}">
                <a16:creationId xmlns:a16="http://schemas.microsoft.com/office/drawing/2014/main" id="{345F1AD5-BB10-110A-79D7-F3B17F7C5C0E}"/>
              </a:ext>
            </a:extLst>
          </p:cNvPr>
          <p:cNvPicPr>
            <a:picLocks noChangeAspect="1"/>
          </p:cNvPicPr>
          <p:nvPr/>
        </p:nvPicPr>
        <p:blipFill>
          <a:blip r:embed="rId6"/>
          <a:stretch>
            <a:fillRect/>
          </a:stretch>
        </p:blipFill>
        <p:spPr>
          <a:xfrm>
            <a:off x="3500939" y="459357"/>
            <a:ext cx="2194542" cy="1499927"/>
          </a:xfrm>
          <a:prstGeom prst="rect">
            <a:avLst/>
          </a:prstGeom>
        </p:spPr>
      </p:pic>
      <p:pic>
        <p:nvPicPr>
          <p:cNvPr id="17" name="Picture 16" descr="A glass of ice water&#10;&#10;AI-generated content may be incorrect.">
            <a:extLst>
              <a:ext uri="{FF2B5EF4-FFF2-40B4-BE49-F238E27FC236}">
                <a16:creationId xmlns:a16="http://schemas.microsoft.com/office/drawing/2014/main" id="{DB92AEBB-B5B4-24E1-FF87-FEE8C89CD3BF}"/>
              </a:ext>
            </a:extLst>
          </p:cNvPr>
          <p:cNvPicPr>
            <a:picLocks noChangeAspect="1"/>
          </p:cNvPicPr>
          <p:nvPr/>
        </p:nvPicPr>
        <p:blipFill>
          <a:blip r:embed="rId7"/>
          <a:stretch>
            <a:fillRect/>
          </a:stretch>
        </p:blipFill>
        <p:spPr>
          <a:xfrm>
            <a:off x="3510464" y="2026783"/>
            <a:ext cx="2194359" cy="1512217"/>
          </a:xfrm>
          <a:prstGeom prst="rect">
            <a:avLst/>
          </a:prstGeom>
        </p:spPr>
      </p:pic>
      <p:pic>
        <p:nvPicPr>
          <p:cNvPr id="18" name="Picture 17" descr="A person holding a bowl of food&#10;&#10;AI-generated content may be incorrect.">
            <a:extLst>
              <a:ext uri="{FF2B5EF4-FFF2-40B4-BE49-F238E27FC236}">
                <a16:creationId xmlns:a16="http://schemas.microsoft.com/office/drawing/2014/main" id="{BB642F19-89A4-43B7-6DA4-A34C7D851556}"/>
              </a:ext>
            </a:extLst>
          </p:cNvPr>
          <p:cNvPicPr>
            <a:picLocks noChangeAspect="1"/>
          </p:cNvPicPr>
          <p:nvPr/>
        </p:nvPicPr>
        <p:blipFill>
          <a:blip r:embed="rId8"/>
          <a:stretch>
            <a:fillRect/>
          </a:stretch>
        </p:blipFill>
        <p:spPr>
          <a:xfrm>
            <a:off x="3512312" y="3612504"/>
            <a:ext cx="2194542" cy="1488459"/>
          </a:xfrm>
          <a:prstGeom prst="rect">
            <a:avLst/>
          </a:prstGeom>
        </p:spPr>
      </p:pic>
      <p:pic>
        <p:nvPicPr>
          <p:cNvPr id="19" name="Picture 18" descr="A person sitting in a chair&#10;&#10;AI-generated content may be incorrect.">
            <a:extLst>
              <a:ext uri="{FF2B5EF4-FFF2-40B4-BE49-F238E27FC236}">
                <a16:creationId xmlns:a16="http://schemas.microsoft.com/office/drawing/2014/main" id="{2B635902-884E-ED37-B070-C0C0928166D4}"/>
              </a:ext>
            </a:extLst>
          </p:cNvPr>
          <p:cNvPicPr>
            <a:picLocks noChangeAspect="1"/>
          </p:cNvPicPr>
          <p:nvPr/>
        </p:nvPicPr>
        <p:blipFill>
          <a:blip r:embed="rId9"/>
          <a:stretch>
            <a:fillRect/>
          </a:stretch>
        </p:blipFill>
        <p:spPr>
          <a:xfrm>
            <a:off x="7448276" y="459114"/>
            <a:ext cx="2192926" cy="1499622"/>
          </a:xfrm>
          <a:prstGeom prst="rect">
            <a:avLst/>
          </a:prstGeom>
        </p:spPr>
      </p:pic>
      <p:pic>
        <p:nvPicPr>
          <p:cNvPr id="20" name="Picture 19" descr="A person in a coat&#10;&#10;AI-generated content may be incorrect.">
            <a:extLst>
              <a:ext uri="{FF2B5EF4-FFF2-40B4-BE49-F238E27FC236}">
                <a16:creationId xmlns:a16="http://schemas.microsoft.com/office/drawing/2014/main" id="{9D6E363D-50AC-3A1D-37FF-0541E3E73382}"/>
              </a:ext>
            </a:extLst>
          </p:cNvPr>
          <p:cNvPicPr>
            <a:picLocks noChangeAspect="1"/>
          </p:cNvPicPr>
          <p:nvPr/>
        </p:nvPicPr>
        <p:blipFill>
          <a:blip r:embed="rId10" cstate="hqprint">
            <a:extLst>
              <a:ext uri="{28A0092B-C50C-407E-A947-70E740481C1C}">
                <a14:useLocalDpi xmlns:a14="http://schemas.microsoft.com/office/drawing/2010/main"/>
              </a:ext>
            </a:extLst>
          </a:blip>
          <a:srcRect t="-32" r="-571"/>
          <a:stretch/>
        </p:blipFill>
        <p:spPr>
          <a:xfrm>
            <a:off x="7448276" y="2023715"/>
            <a:ext cx="2193092" cy="1503341"/>
          </a:xfrm>
          <a:prstGeom prst="rect">
            <a:avLst/>
          </a:prstGeom>
        </p:spPr>
      </p:pic>
      <p:pic>
        <p:nvPicPr>
          <p:cNvPr id="22" name="Picture 21" descr="A person wearing headphones&#10;&#10;AI-generated content may be incorrect.">
            <a:extLst>
              <a:ext uri="{FF2B5EF4-FFF2-40B4-BE49-F238E27FC236}">
                <a16:creationId xmlns:a16="http://schemas.microsoft.com/office/drawing/2014/main" id="{4FB11367-EC2F-2EAA-1E0F-ECB6A09DF710}"/>
              </a:ext>
            </a:extLst>
          </p:cNvPr>
          <p:cNvPicPr>
            <a:picLocks noChangeAspect="1"/>
          </p:cNvPicPr>
          <p:nvPr/>
        </p:nvPicPr>
        <p:blipFill>
          <a:blip r:embed="rId11"/>
          <a:stretch>
            <a:fillRect/>
          </a:stretch>
        </p:blipFill>
        <p:spPr>
          <a:xfrm>
            <a:off x="7448899" y="5164252"/>
            <a:ext cx="2194053" cy="1511911"/>
          </a:xfrm>
          <a:prstGeom prst="rect">
            <a:avLst/>
          </a:prstGeom>
        </p:spPr>
      </p:pic>
      <p:sp>
        <p:nvSpPr>
          <p:cNvPr id="23" name="TextBox 22">
            <a:extLst>
              <a:ext uri="{FF2B5EF4-FFF2-40B4-BE49-F238E27FC236}">
                <a16:creationId xmlns:a16="http://schemas.microsoft.com/office/drawing/2014/main" id="{F71FBE24-8CF3-F1F7-8270-0BE5B075E22B}"/>
              </a:ext>
            </a:extLst>
          </p:cNvPr>
          <p:cNvSpPr txBox="1"/>
          <p:nvPr/>
        </p:nvSpPr>
        <p:spPr>
          <a:xfrm>
            <a:off x="5693244" y="898874"/>
            <a:ext cx="14481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Phone and device routine</a:t>
            </a:r>
          </a:p>
        </p:txBody>
      </p:sp>
      <p:sp>
        <p:nvSpPr>
          <p:cNvPr id="24" name="TextBox 23">
            <a:extLst>
              <a:ext uri="{FF2B5EF4-FFF2-40B4-BE49-F238E27FC236}">
                <a16:creationId xmlns:a16="http://schemas.microsoft.com/office/drawing/2014/main" id="{C1171C75-8B48-F040-C9E6-7DFB1D284D57}"/>
              </a:ext>
            </a:extLst>
          </p:cNvPr>
          <p:cNvSpPr txBox="1"/>
          <p:nvPr/>
        </p:nvSpPr>
        <p:spPr>
          <a:xfrm>
            <a:off x="5689709" y="2531629"/>
            <a:ext cx="13556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Stay hydrated</a:t>
            </a:r>
          </a:p>
        </p:txBody>
      </p:sp>
      <p:sp>
        <p:nvSpPr>
          <p:cNvPr id="25" name="TextBox 24">
            <a:extLst>
              <a:ext uri="{FF2B5EF4-FFF2-40B4-BE49-F238E27FC236}">
                <a16:creationId xmlns:a16="http://schemas.microsoft.com/office/drawing/2014/main" id="{99BE43E0-D305-1B0E-E9DD-B4038AE85E60}"/>
              </a:ext>
            </a:extLst>
          </p:cNvPr>
          <p:cNvSpPr txBox="1"/>
          <p:nvPr/>
        </p:nvSpPr>
        <p:spPr>
          <a:xfrm>
            <a:off x="5706609" y="4036991"/>
            <a:ext cx="10489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Eat well</a:t>
            </a:r>
          </a:p>
        </p:txBody>
      </p:sp>
      <p:sp>
        <p:nvSpPr>
          <p:cNvPr id="26" name="TextBox 25">
            <a:extLst>
              <a:ext uri="{FF2B5EF4-FFF2-40B4-BE49-F238E27FC236}">
                <a16:creationId xmlns:a16="http://schemas.microsoft.com/office/drawing/2014/main" id="{60DFADA1-4A32-719E-9258-F41A31C26B48}"/>
              </a:ext>
            </a:extLst>
          </p:cNvPr>
          <p:cNvSpPr txBox="1"/>
          <p:nvPr/>
        </p:nvSpPr>
        <p:spPr>
          <a:xfrm>
            <a:off x="9655665" y="642570"/>
            <a:ext cx="159381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ea typeface="+mj-ea"/>
                <a:cs typeface="Arial"/>
              </a:rPr>
              <a:t>Breathing tools –</a:t>
            </a:r>
            <a:br>
              <a:rPr lang="en-GB" sz="1400">
                <a:latin typeface="Segoe UI"/>
                <a:ea typeface="+mj-ea"/>
                <a:cs typeface="Arial"/>
              </a:rPr>
            </a:br>
            <a:r>
              <a:rPr lang="en-GB" sz="1400">
                <a:latin typeface="Segoe UI"/>
                <a:ea typeface="+mj-ea"/>
                <a:cs typeface="Arial"/>
              </a:rPr>
              <a:t>In for 7, out for 11/ or Box Breathing – empties mind.</a:t>
            </a:r>
            <a:endParaRPr lang="en-US">
              <a:latin typeface="Segoe UI"/>
            </a:endParaRPr>
          </a:p>
        </p:txBody>
      </p:sp>
      <p:sp>
        <p:nvSpPr>
          <p:cNvPr id="27" name="TextBox 26">
            <a:extLst>
              <a:ext uri="{FF2B5EF4-FFF2-40B4-BE49-F238E27FC236}">
                <a16:creationId xmlns:a16="http://schemas.microsoft.com/office/drawing/2014/main" id="{355DEE97-654F-2141-F995-4C5D946E9F0A}"/>
              </a:ext>
            </a:extLst>
          </p:cNvPr>
          <p:cNvSpPr txBox="1"/>
          <p:nvPr/>
        </p:nvSpPr>
        <p:spPr>
          <a:xfrm>
            <a:off x="9683019" y="2417241"/>
            <a:ext cx="17182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Go out every day – walk or sport</a:t>
            </a:r>
          </a:p>
        </p:txBody>
      </p:sp>
      <p:sp>
        <p:nvSpPr>
          <p:cNvPr id="28" name="TextBox 27">
            <a:extLst>
              <a:ext uri="{FF2B5EF4-FFF2-40B4-BE49-F238E27FC236}">
                <a16:creationId xmlns:a16="http://schemas.microsoft.com/office/drawing/2014/main" id="{EE7822C0-5552-BAE8-6548-0364CE254392}"/>
              </a:ext>
            </a:extLst>
          </p:cNvPr>
          <p:cNvSpPr txBox="1"/>
          <p:nvPr/>
        </p:nvSpPr>
        <p:spPr>
          <a:xfrm>
            <a:off x="9655665" y="3932028"/>
            <a:ext cx="14448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Avoid too much caffeine</a:t>
            </a:r>
          </a:p>
        </p:txBody>
      </p:sp>
      <p:sp>
        <p:nvSpPr>
          <p:cNvPr id="29" name="TextBox 28">
            <a:extLst>
              <a:ext uri="{FF2B5EF4-FFF2-40B4-BE49-F238E27FC236}">
                <a16:creationId xmlns:a16="http://schemas.microsoft.com/office/drawing/2014/main" id="{24B795D2-5577-0333-6131-99BF98FAFA76}"/>
              </a:ext>
            </a:extLst>
          </p:cNvPr>
          <p:cNvSpPr txBox="1"/>
          <p:nvPr/>
        </p:nvSpPr>
        <p:spPr>
          <a:xfrm>
            <a:off x="9659762" y="5532196"/>
            <a:ext cx="173855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Listen to a podcast, </a:t>
            </a:r>
          </a:p>
          <a:p>
            <a:r>
              <a:rPr lang="en-GB" sz="1400">
                <a:latin typeface="Segoe UI"/>
                <a:cs typeface="Arial"/>
              </a:rPr>
              <a:t>book or favourite music play list</a:t>
            </a:r>
          </a:p>
        </p:txBody>
      </p:sp>
      <p:pic>
        <p:nvPicPr>
          <p:cNvPr id="31" name="Picture 30" descr="A colorful rectangular sign with black text&#10;&#10;AI-generated content may be incorrect.">
            <a:extLst>
              <a:ext uri="{FF2B5EF4-FFF2-40B4-BE49-F238E27FC236}">
                <a16:creationId xmlns:a16="http://schemas.microsoft.com/office/drawing/2014/main" id="{83E7FE18-36B1-9987-94C2-5353D5F465AE}"/>
              </a:ext>
            </a:extLst>
          </p:cNvPr>
          <p:cNvPicPr>
            <a:picLocks noChangeAspect="1"/>
          </p:cNvPicPr>
          <p:nvPr/>
        </p:nvPicPr>
        <p:blipFill>
          <a:blip r:embed="rId12"/>
          <a:stretch>
            <a:fillRect/>
          </a:stretch>
        </p:blipFill>
        <p:spPr>
          <a:xfrm>
            <a:off x="142875" y="142875"/>
            <a:ext cx="1133475" cy="838200"/>
          </a:xfrm>
          <a:prstGeom prst="rect">
            <a:avLst/>
          </a:prstGeom>
        </p:spPr>
      </p:pic>
      <p:pic>
        <p:nvPicPr>
          <p:cNvPr id="2" name="Picture 1" descr="A can of soda on a black surface&#10;&#10;AI-generated content may be incorrect.">
            <a:extLst>
              <a:ext uri="{FF2B5EF4-FFF2-40B4-BE49-F238E27FC236}">
                <a16:creationId xmlns:a16="http://schemas.microsoft.com/office/drawing/2014/main" id="{78FD180C-4DF0-8BAF-AADB-FD41A92B4361}"/>
              </a:ext>
            </a:extLst>
          </p:cNvPr>
          <p:cNvPicPr>
            <a:picLocks noChangeAspect="1"/>
          </p:cNvPicPr>
          <p:nvPr/>
        </p:nvPicPr>
        <p:blipFill>
          <a:blip r:embed="rId13"/>
          <a:stretch>
            <a:fillRect/>
          </a:stretch>
        </p:blipFill>
        <p:spPr>
          <a:xfrm>
            <a:off x="7444970" y="3594078"/>
            <a:ext cx="2196368" cy="1499577"/>
          </a:xfrm>
          <a:prstGeom prst="rect">
            <a:avLst/>
          </a:prstGeom>
        </p:spPr>
      </p:pic>
      <p:pic>
        <p:nvPicPr>
          <p:cNvPr id="1026" name="Picture 2" descr="A child in an apron using a tool to sculpt a clay piece&#10;&#10;AI-generated content may be incorrect.">
            <a:extLst>
              <a:ext uri="{FF2B5EF4-FFF2-40B4-BE49-F238E27FC236}">
                <a16:creationId xmlns:a16="http://schemas.microsoft.com/office/drawing/2014/main" id="{AA915B9F-715B-60F7-DA07-2DD4CD982B86}"/>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503199" y="5169219"/>
            <a:ext cx="2209848" cy="1542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92C7FD-8D11-23F8-266C-D99F414B2719}"/>
              </a:ext>
            </a:extLst>
          </p:cNvPr>
          <p:cNvSpPr txBox="1"/>
          <p:nvPr/>
        </p:nvSpPr>
        <p:spPr>
          <a:xfrm>
            <a:off x="5704455" y="5846541"/>
            <a:ext cx="13556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Segoe UI"/>
                <a:cs typeface="Arial"/>
              </a:rPr>
              <a:t>Hobbies</a:t>
            </a:r>
          </a:p>
        </p:txBody>
      </p:sp>
    </p:spTree>
    <p:extLst>
      <p:ext uri="{BB962C8B-B14F-4D97-AF65-F5344CB8AC3E}">
        <p14:creationId xmlns:p14="http://schemas.microsoft.com/office/powerpoint/2010/main" val="4091971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7EC5-943A-FD5F-C60F-A77376E56131}"/>
            </a:ext>
          </a:extLst>
        </p:cNvPr>
        <p:cNvGrpSpPr/>
        <p:nvPr/>
      </p:nvGrpSpPr>
      <p:grpSpPr>
        <a:xfrm>
          <a:off x="0" y="0"/>
          <a:ext cx="0" cy="0"/>
          <a:chOff x="0" y="0"/>
          <a:chExt cx="0" cy="0"/>
        </a:xfrm>
      </p:grpSpPr>
      <p:sp>
        <p:nvSpPr>
          <p:cNvPr id="15" name="Title 5">
            <a:extLst>
              <a:ext uri="{FF2B5EF4-FFF2-40B4-BE49-F238E27FC236}">
                <a16:creationId xmlns:a16="http://schemas.microsoft.com/office/drawing/2014/main" id="{579E7D6E-5DCE-0577-ABC1-E16D5CE7BF36}"/>
              </a:ext>
            </a:extLst>
          </p:cNvPr>
          <p:cNvSpPr txBox="1">
            <a:spLocks/>
          </p:cNvSpPr>
          <p:nvPr/>
        </p:nvSpPr>
        <p:spPr>
          <a:xfrm>
            <a:off x="0" y="-3791"/>
            <a:ext cx="3366448"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10" name="Subtitle 2">
            <a:extLst>
              <a:ext uri="{FF2B5EF4-FFF2-40B4-BE49-F238E27FC236}">
                <a16:creationId xmlns:a16="http://schemas.microsoft.com/office/drawing/2014/main" id="{B5420F65-70EA-0852-6E10-AB7D3EAD36A0}"/>
              </a:ext>
            </a:extLst>
          </p:cNvPr>
          <p:cNvSpPr txBox="1">
            <a:spLocks/>
          </p:cNvSpPr>
          <p:nvPr/>
        </p:nvSpPr>
        <p:spPr>
          <a:xfrm>
            <a:off x="3810895" y="657789"/>
            <a:ext cx="4737203" cy="11503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None/>
            </a:pPr>
            <a:r>
              <a:rPr lang="en-GB" sz="1800" b="1">
                <a:latin typeface="Segoe UI"/>
                <a:cs typeface="Segoe UI"/>
              </a:rPr>
              <a:t>Around 8.2 million disposable vapes are thrown away each week in the UK. Enough to fill over 139 football pitches every year.</a:t>
            </a:r>
          </a:p>
        </p:txBody>
      </p:sp>
      <p:sp>
        <p:nvSpPr>
          <p:cNvPr id="12" name="Subtitle 2">
            <a:extLst>
              <a:ext uri="{FF2B5EF4-FFF2-40B4-BE49-F238E27FC236}">
                <a16:creationId xmlns:a16="http://schemas.microsoft.com/office/drawing/2014/main" id="{532E30E4-D6DE-FD47-5BCE-C8AA99CBEFF2}"/>
              </a:ext>
            </a:extLst>
          </p:cNvPr>
          <p:cNvSpPr txBox="1">
            <a:spLocks/>
          </p:cNvSpPr>
          <p:nvPr/>
        </p:nvSpPr>
        <p:spPr>
          <a:xfrm>
            <a:off x="3897326" y="1990494"/>
            <a:ext cx="4522669" cy="19493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1800"/>
              </a:spcBef>
              <a:buClr>
                <a:schemeClr val="accent5">
                  <a:lumMod val="60000"/>
                  <a:lumOff val="40000"/>
                </a:schemeClr>
              </a:buClr>
              <a:buSzPct val="125000"/>
              <a:buFont typeface="Wingdings" panose="020B0604020202020204" pitchFamily="34" charset="0"/>
              <a:buChar char="§"/>
            </a:pPr>
            <a:r>
              <a:rPr lang="en-GB" sz="1600">
                <a:latin typeface="Segoe UI"/>
                <a:cs typeface="Segoe UI"/>
              </a:rPr>
              <a:t>Single-use vapes contain batteries, chemicals and hard to recycle plastics.</a:t>
            </a:r>
            <a:endParaRPr lang="en-US"/>
          </a:p>
          <a:p>
            <a:pPr marL="285750" indent="-285750" algn="l">
              <a:lnSpc>
                <a:spcPct val="100000"/>
              </a:lnSpc>
              <a:buClr>
                <a:schemeClr val="accent5">
                  <a:lumMod val="60000"/>
                  <a:lumOff val="40000"/>
                </a:schemeClr>
              </a:buClr>
              <a:buSzPct val="125000"/>
              <a:buFont typeface="Wingdings" panose="020B0604020202020204" pitchFamily="34" charset="0"/>
              <a:buChar char="§"/>
            </a:pPr>
            <a:r>
              <a:rPr lang="en-GB" sz="1600">
                <a:latin typeface="Segoe UI"/>
                <a:cs typeface="Segoe UI"/>
              </a:rPr>
              <a:t>These are dumped in landfill causing dangerous chemicals to pollute our soil, water and oceans.</a:t>
            </a:r>
          </a:p>
          <a:p>
            <a:pPr marL="285750" indent="-285750" algn="l">
              <a:lnSpc>
                <a:spcPct val="100000"/>
              </a:lnSpc>
              <a:buClr>
                <a:schemeClr val="accent5">
                  <a:lumMod val="60000"/>
                  <a:lumOff val="40000"/>
                </a:schemeClr>
              </a:buClr>
              <a:buSzPct val="125000"/>
              <a:buFont typeface="Wingdings" panose="020B0604020202020204" pitchFamily="34" charset="0"/>
              <a:buChar char="§"/>
            </a:pPr>
            <a:r>
              <a:rPr lang="en-GB" sz="1600">
                <a:latin typeface="Segoe UI"/>
                <a:cs typeface="Segoe UI"/>
              </a:rPr>
              <a:t>The plastics and toxic waste affect birds and animals.</a:t>
            </a:r>
          </a:p>
          <a:p>
            <a:pPr marL="285750" indent="-285750" algn="l">
              <a:lnSpc>
                <a:spcPct val="100000"/>
              </a:lnSpc>
              <a:buClr>
                <a:schemeClr val="accent5">
                  <a:lumMod val="60000"/>
                  <a:lumOff val="40000"/>
                </a:schemeClr>
              </a:buClr>
              <a:buSzPct val="125000"/>
              <a:buFont typeface="Wingdings" panose="020B0604020202020204" pitchFamily="34" charset="0"/>
              <a:buChar char="§"/>
            </a:pPr>
            <a:r>
              <a:rPr lang="en-GB" sz="1600">
                <a:latin typeface="Segoe UI"/>
                <a:cs typeface="Segoe UI"/>
              </a:rPr>
              <a:t>40 vapes go into landfill every 5 seconds. </a:t>
            </a:r>
          </a:p>
          <a:p>
            <a:pPr marL="285750" indent="-285750" algn="l">
              <a:lnSpc>
                <a:spcPct val="100000"/>
              </a:lnSpc>
              <a:buClr>
                <a:srgbClr val="D86ECC"/>
              </a:buClr>
              <a:buSzPct val="125000"/>
              <a:buFont typeface="Wingdings" panose="020B0604020202020204" pitchFamily="34" charset="0"/>
              <a:buChar char="§"/>
            </a:pPr>
            <a:r>
              <a:rPr lang="en-GB" sz="1600">
                <a:latin typeface="Segoe UI"/>
                <a:cs typeface="Arial"/>
              </a:rPr>
              <a:t>Valuable metals and rare earths are wasted. Over  40 tonnes of lithium was thrown out with disposable vapes in the UK in 2022. That’s enough to make batteries for </a:t>
            </a:r>
            <a:r>
              <a:rPr lang="en-GB" sz="1600">
                <a:latin typeface="Segoe UI"/>
                <a:cs typeface="Arial"/>
                <a:hlinkClick r:id="rId4">
                  <a:extLst>
                    <a:ext uri="{A12FA001-AC4F-418D-AE19-62706E023703}">
                      <ahyp:hlinkClr xmlns:ahyp="http://schemas.microsoft.com/office/drawing/2018/hyperlinkcolor" val="tx"/>
                    </a:ext>
                  </a:extLst>
                </a:hlinkClick>
              </a:rPr>
              <a:t>5,000 electric cars</a:t>
            </a:r>
            <a:endParaRPr lang="en-GB" sz="1600">
              <a:latin typeface="Segoe UI"/>
              <a:cs typeface="Segoe UI"/>
              <a:hlinkClick r:id="rId4">
                <a:extLst>
                  <a:ext uri="{A12FA001-AC4F-418D-AE19-62706E023703}">
                    <ahyp:hlinkClr xmlns:ahyp="http://schemas.microsoft.com/office/drawing/2018/hyperlinkcolor" val="tx"/>
                  </a:ext>
                </a:extLst>
              </a:hlinkClick>
            </a:endParaRPr>
          </a:p>
          <a:p>
            <a:pPr marL="285750" indent="-285750" algn="l">
              <a:lnSpc>
                <a:spcPct val="100000"/>
              </a:lnSpc>
              <a:buClr>
                <a:schemeClr val="accent5">
                  <a:lumMod val="60000"/>
                  <a:lumOff val="40000"/>
                </a:schemeClr>
              </a:buClr>
              <a:buSzPct val="125000"/>
              <a:buFont typeface="Wingdings" panose="020B0604020202020204" pitchFamily="34" charset="0"/>
              <a:buChar char="§"/>
            </a:pPr>
            <a:r>
              <a:rPr lang="en-GB" sz="1600">
                <a:latin typeface="Segoe UI"/>
                <a:cs typeface="Segoe UI"/>
              </a:rPr>
              <a:t>This is part of the reason why since June 2025 any single use vapes are</a:t>
            </a:r>
            <a:r>
              <a:rPr lang="en-GB" sz="1600" b="1">
                <a:latin typeface="Segoe UI"/>
                <a:cs typeface="Segoe UI"/>
              </a:rPr>
              <a:t> illegal</a:t>
            </a:r>
            <a:r>
              <a:rPr lang="en-GB" sz="1600">
                <a:latin typeface="Segoe UI"/>
                <a:cs typeface="Segoe UI"/>
              </a:rPr>
              <a:t>. </a:t>
            </a:r>
          </a:p>
          <a:p>
            <a:pPr algn="l">
              <a:buClr>
                <a:schemeClr val="accent5">
                  <a:lumMod val="60000"/>
                  <a:lumOff val="40000"/>
                </a:schemeClr>
              </a:buClr>
            </a:pPr>
            <a:endParaRPr lang="en-GB" sz="1800">
              <a:latin typeface="Segoe UI" panose="020B0502040204020203" pitchFamily="34" charset="0"/>
              <a:cs typeface="Segoe UI" panose="020B0502040204020203" pitchFamily="34" charset="0"/>
            </a:endParaRPr>
          </a:p>
          <a:p>
            <a:pPr algn="l"/>
            <a:endParaRPr lang="en-GB" sz="2000">
              <a:latin typeface="Segoe UI" panose="020B0502040204020203" pitchFamily="34" charset="0"/>
              <a:cs typeface="Segoe UI" panose="020B0502040204020203" pitchFamily="34" charset="0"/>
            </a:endParaRPr>
          </a:p>
          <a:p>
            <a:pPr algn="l"/>
            <a:endParaRPr lang="en-GB" sz="2000">
              <a:latin typeface="Segoe UI" panose="020B0502040204020203" pitchFamily="34" charset="0"/>
              <a:cs typeface="Segoe UI" panose="020B0502040204020203" pitchFamily="34" charset="0"/>
            </a:endParaRPr>
          </a:p>
          <a:p>
            <a:pPr algn="l"/>
            <a:endParaRPr lang="en-GB" sz="2000">
              <a:latin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EC46BB30-705C-65F6-C375-FDB0509AB168}"/>
              </a:ext>
            </a:extLst>
          </p:cNvPr>
          <p:cNvSpPr txBox="1">
            <a:spLocks/>
          </p:cNvSpPr>
          <p:nvPr/>
        </p:nvSpPr>
        <p:spPr>
          <a:xfrm>
            <a:off x="143982" y="914596"/>
            <a:ext cx="3192972" cy="24686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GB" sz="3200" b="1">
                <a:solidFill>
                  <a:schemeClr val="bg1"/>
                </a:solidFill>
                <a:latin typeface="Segoe UI"/>
                <a:cs typeface="Segoe UI"/>
              </a:rPr>
              <a:t>How vaping harms the environment</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6" name="Picture 5" descr="A hand holding a group of objects on a beach&#10;&#10;AI-generated content may be incorrect.">
            <a:extLst>
              <a:ext uri="{FF2B5EF4-FFF2-40B4-BE49-F238E27FC236}">
                <a16:creationId xmlns:a16="http://schemas.microsoft.com/office/drawing/2014/main" id="{A58B506D-F2D8-1573-30D4-A7EEE3F4F42A}"/>
              </a:ext>
            </a:extLst>
          </p:cNvPr>
          <p:cNvPicPr>
            <a:picLocks noChangeAspect="1"/>
          </p:cNvPicPr>
          <p:nvPr/>
        </p:nvPicPr>
        <p:blipFill>
          <a:blip r:embed="rId5"/>
          <a:stretch>
            <a:fillRect/>
          </a:stretch>
        </p:blipFill>
        <p:spPr>
          <a:xfrm>
            <a:off x="344004" y="3150845"/>
            <a:ext cx="2796209" cy="2868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ile of colorful objects&#10;&#10;AI-generated content may be incorrect.">
            <a:extLst>
              <a:ext uri="{FF2B5EF4-FFF2-40B4-BE49-F238E27FC236}">
                <a16:creationId xmlns:a16="http://schemas.microsoft.com/office/drawing/2014/main" id="{513A614E-B7E5-773B-0DC1-556A226D7564}"/>
              </a:ext>
            </a:extLst>
          </p:cNvPr>
          <p:cNvPicPr>
            <a:picLocks noChangeAspect="1"/>
          </p:cNvPicPr>
          <p:nvPr/>
        </p:nvPicPr>
        <p:blipFill>
          <a:blip r:embed="rId6"/>
          <a:stretch>
            <a:fillRect/>
          </a:stretch>
        </p:blipFill>
        <p:spPr>
          <a:xfrm>
            <a:off x="8599294" y="1660431"/>
            <a:ext cx="3238586" cy="1574473"/>
          </a:xfrm>
          <a:prstGeom prst="rect">
            <a:avLst/>
          </a:prstGeom>
        </p:spPr>
      </p:pic>
      <p:pic>
        <p:nvPicPr>
          <p:cNvPr id="13" name="Picture 12" descr="A x-ray of a cat&#10;&#10;AI-generated content may be incorrect.">
            <a:extLst>
              <a:ext uri="{FF2B5EF4-FFF2-40B4-BE49-F238E27FC236}">
                <a16:creationId xmlns:a16="http://schemas.microsoft.com/office/drawing/2014/main" id="{A935DAB8-7467-AFAF-050A-4F8547899B6C}"/>
              </a:ext>
            </a:extLst>
          </p:cNvPr>
          <p:cNvPicPr>
            <a:picLocks noChangeAspect="1"/>
          </p:cNvPicPr>
          <p:nvPr/>
        </p:nvPicPr>
        <p:blipFill>
          <a:blip r:embed="rId7" cstate="hqprint">
            <a:extLst>
              <a:ext uri="{28A0092B-C50C-407E-A947-70E740481C1C}">
                <a14:useLocalDpi xmlns:a14="http://schemas.microsoft.com/office/drawing/2010/main"/>
              </a:ext>
            </a:extLst>
          </a:blip>
          <a:srcRect b="-135"/>
          <a:stretch/>
        </p:blipFill>
        <p:spPr>
          <a:xfrm>
            <a:off x="8599960" y="3385383"/>
            <a:ext cx="3290533" cy="2717051"/>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3756AEF1-6B66-ABB3-D9E7-EAA0394299E8}"/>
              </a:ext>
            </a:extLst>
          </p:cNvPr>
          <p:cNvPicPr>
            <a:picLocks noChangeAspect="1"/>
          </p:cNvPicPr>
          <p:nvPr/>
        </p:nvPicPr>
        <p:blipFill>
          <a:blip r:embed="rId8"/>
          <a:stretch>
            <a:fillRect/>
          </a:stretch>
        </p:blipFill>
        <p:spPr>
          <a:xfrm>
            <a:off x="10830215" y="166026"/>
            <a:ext cx="966293" cy="713431"/>
          </a:xfrm>
          <a:prstGeom prst="rect">
            <a:avLst/>
          </a:prstGeom>
          <a:ln>
            <a:solidFill>
              <a:schemeClr val="bg1"/>
            </a:solidFill>
          </a:ln>
        </p:spPr>
      </p:pic>
      <p:pic>
        <p:nvPicPr>
          <p:cNvPr id="17" name="Picture 16" descr="A colorful rectangular sign with black text&#10;&#10;AI-generated content may be incorrect.">
            <a:extLst>
              <a:ext uri="{FF2B5EF4-FFF2-40B4-BE49-F238E27FC236}">
                <a16:creationId xmlns:a16="http://schemas.microsoft.com/office/drawing/2014/main" id="{A581BE48-F1E5-D6FB-CD60-3F632C87111E}"/>
              </a:ext>
            </a:extLst>
          </p:cNvPr>
          <p:cNvPicPr>
            <a:picLocks noChangeAspect="1"/>
          </p:cNvPicPr>
          <p:nvPr/>
        </p:nvPicPr>
        <p:blipFill>
          <a:blip r:embed="rId9"/>
          <a:stretch>
            <a:fillRect/>
          </a:stretch>
        </p:blipFill>
        <p:spPr>
          <a:xfrm>
            <a:off x="142875" y="142875"/>
            <a:ext cx="1133475" cy="838200"/>
          </a:xfrm>
          <a:prstGeom prst="rect">
            <a:avLst/>
          </a:prstGeom>
        </p:spPr>
      </p:pic>
    </p:spTree>
    <p:custDataLst>
      <p:tags r:id="rId1"/>
    </p:custDataLst>
    <p:extLst>
      <p:ext uri="{BB962C8B-B14F-4D97-AF65-F5344CB8AC3E}">
        <p14:creationId xmlns:p14="http://schemas.microsoft.com/office/powerpoint/2010/main" val="4039017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12825-EA40-F293-D169-9F9A9981778E}"/>
            </a:ext>
          </a:extLst>
        </p:cNvPr>
        <p:cNvGrpSpPr/>
        <p:nvPr/>
      </p:nvGrpSpPr>
      <p:grpSpPr>
        <a:xfrm>
          <a:off x="0" y="0"/>
          <a:ext cx="0" cy="0"/>
          <a:chOff x="0" y="0"/>
          <a:chExt cx="0" cy="0"/>
        </a:xfrm>
      </p:grpSpPr>
      <p:sp>
        <p:nvSpPr>
          <p:cNvPr id="13" name="Title 5">
            <a:extLst>
              <a:ext uri="{FF2B5EF4-FFF2-40B4-BE49-F238E27FC236}">
                <a16:creationId xmlns:a16="http://schemas.microsoft.com/office/drawing/2014/main" id="{E237A458-45D1-14ED-D659-418883B75180}"/>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pic>
        <p:nvPicPr>
          <p:cNvPr id="17" name="Picture 16" descr="Blue and white logo with text&#10;&#10;AI-generated content may be incorrect.">
            <a:extLst>
              <a:ext uri="{FF2B5EF4-FFF2-40B4-BE49-F238E27FC236}">
                <a16:creationId xmlns:a16="http://schemas.microsoft.com/office/drawing/2014/main" id="{BA5B273E-E509-39EB-3D14-25381B5E8456}"/>
              </a:ext>
            </a:extLst>
          </p:cNvPr>
          <p:cNvPicPr>
            <a:picLocks noChangeAspect="1"/>
          </p:cNvPicPr>
          <p:nvPr/>
        </p:nvPicPr>
        <p:blipFill>
          <a:blip r:embed="rId3"/>
          <a:stretch>
            <a:fillRect/>
          </a:stretch>
        </p:blipFill>
        <p:spPr>
          <a:xfrm>
            <a:off x="10830215" y="166026"/>
            <a:ext cx="966293" cy="713431"/>
          </a:xfrm>
          <a:prstGeom prst="rect">
            <a:avLst/>
          </a:prstGeom>
        </p:spPr>
      </p:pic>
      <p:pic>
        <p:nvPicPr>
          <p:cNvPr id="21" name="Picture 20" descr="A colorful rectangular sign with black text&#10;&#10;AI-generated content may be incorrect.">
            <a:extLst>
              <a:ext uri="{FF2B5EF4-FFF2-40B4-BE49-F238E27FC236}">
                <a16:creationId xmlns:a16="http://schemas.microsoft.com/office/drawing/2014/main" id="{FCAED3BF-E6B2-5E41-B954-49F048F2E75E}"/>
              </a:ext>
            </a:extLst>
          </p:cNvPr>
          <p:cNvPicPr>
            <a:picLocks noChangeAspect="1"/>
          </p:cNvPicPr>
          <p:nvPr/>
        </p:nvPicPr>
        <p:blipFill>
          <a:blip r:embed="rId4"/>
          <a:stretch>
            <a:fillRect/>
          </a:stretch>
        </p:blipFill>
        <p:spPr>
          <a:xfrm>
            <a:off x="142875" y="142875"/>
            <a:ext cx="1133475" cy="838200"/>
          </a:xfrm>
          <a:prstGeom prst="rect">
            <a:avLst/>
          </a:prstGeom>
        </p:spPr>
      </p:pic>
      <p:sp>
        <p:nvSpPr>
          <p:cNvPr id="2" name="Title 5">
            <a:extLst>
              <a:ext uri="{FF2B5EF4-FFF2-40B4-BE49-F238E27FC236}">
                <a16:creationId xmlns:a16="http://schemas.microsoft.com/office/drawing/2014/main" id="{F0F9E97D-4F69-C6E3-6AF5-C9B67B2D5617}"/>
              </a:ext>
            </a:extLst>
          </p:cNvPr>
          <p:cNvSpPr txBox="1">
            <a:spLocks/>
          </p:cNvSpPr>
          <p:nvPr/>
        </p:nvSpPr>
        <p:spPr>
          <a:xfrm>
            <a:off x="0" y="0"/>
            <a:ext cx="12192000" cy="104502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&amp; The Environment </a:t>
            </a:r>
            <a:endParaRPr lang="en-US"/>
          </a:p>
        </p:txBody>
      </p:sp>
      <p:sp>
        <p:nvSpPr>
          <p:cNvPr id="3" name="TextBox 2">
            <a:extLst>
              <a:ext uri="{FF2B5EF4-FFF2-40B4-BE49-F238E27FC236}">
                <a16:creationId xmlns:a16="http://schemas.microsoft.com/office/drawing/2014/main" id="{1440714D-418C-2892-4D10-6AB1CF47FA32}"/>
              </a:ext>
            </a:extLst>
          </p:cNvPr>
          <p:cNvSpPr txBox="1"/>
          <p:nvPr/>
        </p:nvSpPr>
        <p:spPr>
          <a:xfrm>
            <a:off x="854373" y="1149395"/>
            <a:ext cx="5159461" cy="4605492"/>
          </a:xfrm>
          <a:prstGeom prst="rect">
            <a:avLst/>
          </a:prstGeom>
          <a:noFill/>
        </p:spPr>
        <p:txBody>
          <a:bodyPr wrap="square" lIns="91440" tIns="45720" rIns="91440" bIns="45720" anchor="t">
            <a:spAutoFit/>
          </a:bodyPr>
          <a:lstStyle/>
          <a:p>
            <a:pPr>
              <a:lnSpc>
                <a:spcPct val="150000"/>
              </a:lnSpc>
            </a:pPr>
            <a:endParaRPr lang="en-US">
              <a:latin typeface="Segoe UI" panose="020B0502040204020203" pitchFamily="34" charset="0"/>
              <a:cs typeface="Segoe UI" panose="020B0502040204020203" pitchFamily="34" charset="0"/>
            </a:endParaRPr>
          </a:p>
          <a:p>
            <a:pPr marL="342900" indent="-342900">
              <a:lnSpc>
                <a:spcPct val="150000"/>
              </a:lnSpc>
              <a:buFont typeface="Wingdings" panose="05000000000000000000" pitchFamily="2" charset="2"/>
              <a:buChar char="§"/>
            </a:pPr>
            <a:r>
              <a:rPr lang="en-US" sz="2000">
                <a:latin typeface="Segoe UI"/>
                <a:cs typeface="Segoe UI"/>
              </a:rPr>
              <a:t>In small groups select one ‘aspect’ of the impact on the environment.  </a:t>
            </a:r>
          </a:p>
          <a:p>
            <a:pPr marL="342900" indent="-342900">
              <a:lnSpc>
                <a:spcPct val="150000"/>
              </a:lnSpc>
              <a:buFont typeface="Wingdings" panose="05000000000000000000" pitchFamily="2" charset="2"/>
              <a:buChar char="§"/>
            </a:pPr>
            <a:r>
              <a:rPr lang="en-US" sz="2000">
                <a:latin typeface="Segoe UI"/>
                <a:cs typeface="Segoe UI"/>
              </a:rPr>
              <a:t>Research further information about this. </a:t>
            </a:r>
          </a:p>
          <a:p>
            <a:pPr marL="342900" indent="-342900">
              <a:lnSpc>
                <a:spcPct val="150000"/>
              </a:lnSpc>
              <a:buFont typeface="Wingdings" panose="05000000000000000000" pitchFamily="2" charset="2"/>
              <a:buChar char="§"/>
            </a:pPr>
            <a:r>
              <a:rPr lang="en-US" sz="2000">
                <a:latin typeface="Segoe UI"/>
                <a:cs typeface="Segoe UI"/>
              </a:rPr>
              <a:t>Consider ways to reduce this impact.</a:t>
            </a:r>
          </a:p>
          <a:p>
            <a:pPr marL="342900" indent="-342900">
              <a:lnSpc>
                <a:spcPct val="150000"/>
              </a:lnSpc>
              <a:buFont typeface="Wingdings" panose="05000000000000000000" pitchFamily="2" charset="2"/>
              <a:buChar char="§"/>
            </a:pPr>
            <a:r>
              <a:rPr lang="en-US" sz="2000">
                <a:latin typeface="Segoe UI"/>
                <a:cs typeface="Segoe UI"/>
              </a:rPr>
              <a:t>Groups can present to class and  discuss/debate which ‘aspect’ is most harmful.</a:t>
            </a:r>
          </a:p>
          <a:p>
            <a:pPr marL="342900" indent="-342900">
              <a:lnSpc>
                <a:spcPct val="150000"/>
              </a:lnSpc>
              <a:buFont typeface="Wingdings" panose="05000000000000000000" pitchFamily="2" charset="2"/>
              <a:buChar char="§"/>
            </a:pPr>
            <a:r>
              <a:rPr lang="en-US" sz="2000">
                <a:latin typeface="Segoe UI"/>
                <a:cs typeface="Segoe UI"/>
              </a:rPr>
              <a:t>Identify and share solutions found to reduce impact on environment.</a:t>
            </a:r>
          </a:p>
        </p:txBody>
      </p:sp>
      <p:pic>
        <p:nvPicPr>
          <p:cNvPr id="8" name="Content Placeholder 4" descr="A large pile of trash&#10;&#10;AI-generated content may be incorrect.">
            <a:extLst>
              <a:ext uri="{FF2B5EF4-FFF2-40B4-BE49-F238E27FC236}">
                <a16:creationId xmlns:a16="http://schemas.microsoft.com/office/drawing/2014/main" id="{C1664F89-6C72-C030-4444-8EE32825D1DE}"/>
              </a:ext>
            </a:extLst>
          </p:cNvPr>
          <p:cNvPicPr>
            <a:picLocks noChangeAspect="1"/>
          </p:cNvPicPr>
          <p:nvPr/>
        </p:nvPicPr>
        <p:blipFill>
          <a:blip r:embed="rId5" cstate="hqprint">
            <a:extLst>
              <a:ext uri="{28A0092B-C50C-407E-A947-70E740481C1C}">
                <a14:useLocalDpi xmlns:a14="http://schemas.microsoft.com/office/drawing/2010/main"/>
              </a:ext>
            </a:extLst>
          </a:blip>
          <a:srcRect b="-1"/>
          <a:stretch/>
        </p:blipFill>
        <p:spPr>
          <a:xfrm>
            <a:off x="6840959" y="1685365"/>
            <a:ext cx="4990762" cy="3799075"/>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TextBox 4">
            <a:extLst>
              <a:ext uri="{FF2B5EF4-FFF2-40B4-BE49-F238E27FC236}">
                <a16:creationId xmlns:a16="http://schemas.microsoft.com/office/drawing/2014/main" id="{BDDB3FB4-7273-D8AC-DA4C-A66EE519FE45}"/>
              </a:ext>
            </a:extLst>
          </p:cNvPr>
          <p:cNvSpPr txBox="1"/>
          <p:nvPr/>
        </p:nvSpPr>
        <p:spPr>
          <a:xfrm>
            <a:off x="8399379" y="1635190"/>
            <a:ext cx="1815353" cy="372925"/>
          </a:xfrm>
          <a:prstGeom prst="rect">
            <a:avLst/>
          </a:prstGeom>
          <a:solidFill>
            <a:schemeClr val="bg1"/>
          </a:solidFill>
          <a:ln>
            <a:solidFill>
              <a:schemeClr val="tx1"/>
            </a:solidFill>
          </a:ln>
        </p:spPr>
        <p:txBody>
          <a:bodyPr wrap="square">
            <a:spAutoFit/>
          </a:bodyPr>
          <a:lstStyle/>
          <a:p>
            <a:pPr algn="ctr"/>
            <a:r>
              <a:rPr lang="en-GB" sz="1800" b="1" i="0" u="none" strike="noStrike">
                <a:solidFill>
                  <a:srgbClr val="000000"/>
                </a:solidFill>
                <a:effectLst/>
                <a:latin typeface="Arial" panose="020B0604020202020204" pitchFamily="34" charset="0"/>
                <a:cs typeface="Arial" panose="020B0604020202020204" pitchFamily="34" charset="0"/>
              </a:rPr>
              <a:t>Plastic Waste</a:t>
            </a:r>
            <a:endParaRPr lang="en-US"/>
          </a:p>
        </p:txBody>
      </p:sp>
      <p:sp>
        <p:nvSpPr>
          <p:cNvPr id="10" name="TextBox 9">
            <a:extLst>
              <a:ext uri="{FF2B5EF4-FFF2-40B4-BE49-F238E27FC236}">
                <a16:creationId xmlns:a16="http://schemas.microsoft.com/office/drawing/2014/main" id="{F07342CF-8722-7B0A-4C75-702A68706F52}"/>
              </a:ext>
            </a:extLst>
          </p:cNvPr>
          <p:cNvSpPr txBox="1"/>
          <p:nvPr/>
        </p:nvSpPr>
        <p:spPr>
          <a:xfrm>
            <a:off x="9700043" y="2295880"/>
            <a:ext cx="2131678" cy="369332"/>
          </a:xfrm>
          <a:prstGeom prst="rect">
            <a:avLst/>
          </a:prstGeom>
          <a:solidFill>
            <a:schemeClr val="bg1"/>
          </a:solidFill>
          <a:ln>
            <a:solidFill>
              <a:schemeClr val="tx1"/>
            </a:solidFill>
          </a:ln>
        </p:spPr>
        <p:txBody>
          <a:bodyPr wrap="square">
            <a:spAutoFit/>
          </a:bodyPr>
          <a:lstStyle/>
          <a:p>
            <a:pPr algn="ctr"/>
            <a:r>
              <a:rPr lang="en-GB" sz="1800" b="1">
                <a:latin typeface="Arial" panose="020B0604020202020204" pitchFamily="34" charset="0"/>
                <a:cs typeface="Arial" panose="020B0604020202020204" pitchFamily="34" charset="0"/>
              </a:rPr>
              <a:t>Battery Pollution</a:t>
            </a:r>
            <a:endParaRPr lang="en-US"/>
          </a:p>
        </p:txBody>
      </p:sp>
      <p:sp>
        <p:nvSpPr>
          <p:cNvPr id="12" name="TextBox 11">
            <a:extLst>
              <a:ext uri="{FF2B5EF4-FFF2-40B4-BE49-F238E27FC236}">
                <a16:creationId xmlns:a16="http://schemas.microsoft.com/office/drawing/2014/main" id="{A3295E63-7BA5-A867-078A-DE533809688C}"/>
              </a:ext>
            </a:extLst>
          </p:cNvPr>
          <p:cNvSpPr txBox="1"/>
          <p:nvPr/>
        </p:nvSpPr>
        <p:spPr>
          <a:xfrm>
            <a:off x="9980510" y="3077080"/>
            <a:ext cx="1851211" cy="369332"/>
          </a:xfrm>
          <a:prstGeom prst="rect">
            <a:avLst/>
          </a:prstGeom>
          <a:solidFill>
            <a:schemeClr val="bg1"/>
          </a:solidFill>
          <a:ln>
            <a:solidFill>
              <a:schemeClr val="tx1"/>
            </a:solidFill>
          </a:ln>
        </p:spPr>
        <p:txBody>
          <a:bodyPr wrap="square">
            <a:spAutoFit/>
          </a:bodyPr>
          <a:lstStyle/>
          <a:p>
            <a:pPr algn="ctr"/>
            <a:r>
              <a:rPr lang="en-GB" sz="1800" b="1" i="0" u="none" strike="noStrike">
                <a:solidFill>
                  <a:srgbClr val="000000"/>
                </a:solidFill>
                <a:effectLst/>
                <a:latin typeface="Arial" panose="020B0604020202020204" pitchFamily="34" charset="0"/>
                <a:cs typeface="Arial" panose="020B0604020202020204" pitchFamily="34" charset="0"/>
              </a:rPr>
              <a:t>Nicotine Leaks</a:t>
            </a:r>
            <a:endParaRPr lang="en-US"/>
          </a:p>
        </p:txBody>
      </p:sp>
      <p:sp>
        <p:nvSpPr>
          <p:cNvPr id="14" name="TextBox 13">
            <a:extLst>
              <a:ext uri="{FF2B5EF4-FFF2-40B4-BE49-F238E27FC236}">
                <a16:creationId xmlns:a16="http://schemas.microsoft.com/office/drawing/2014/main" id="{8875FBF6-B16E-0EF0-47D7-824B5FC59570}"/>
              </a:ext>
            </a:extLst>
          </p:cNvPr>
          <p:cNvSpPr txBox="1"/>
          <p:nvPr/>
        </p:nvSpPr>
        <p:spPr>
          <a:xfrm>
            <a:off x="10550401" y="3947044"/>
            <a:ext cx="1234908" cy="369332"/>
          </a:xfrm>
          <a:prstGeom prst="rect">
            <a:avLst/>
          </a:prstGeom>
          <a:solidFill>
            <a:schemeClr val="bg1"/>
          </a:solidFill>
          <a:ln>
            <a:solidFill>
              <a:schemeClr val="tx1"/>
            </a:solidFill>
          </a:ln>
        </p:spPr>
        <p:txBody>
          <a:bodyPr wrap="square">
            <a:spAutoFit/>
          </a:bodyPr>
          <a:lstStyle/>
          <a:p>
            <a:pPr algn="ctr"/>
            <a:r>
              <a:rPr lang="en-GB" sz="1800" b="1">
                <a:latin typeface="Arial" panose="020B0604020202020204" pitchFamily="34" charset="0"/>
                <a:cs typeface="Arial" panose="020B0604020202020204" pitchFamily="34" charset="0"/>
              </a:rPr>
              <a:t>Littering</a:t>
            </a:r>
            <a:endParaRPr lang="en-US"/>
          </a:p>
        </p:txBody>
      </p:sp>
      <p:sp>
        <p:nvSpPr>
          <p:cNvPr id="16" name="TextBox 15">
            <a:extLst>
              <a:ext uri="{FF2B5EF4-FFF2-40B4-BE49-F238E27FC236}">
                <a16:creationId xmlns:a16="http://schemas.microsoft.com/office/drawing/2014/main" id="{7867F73C-343D-2716-BC96-F56FAA6DE70E}"/>
              </a:ext>
            </a:extLst>
          </p:cNvPr>
          <p:cNvSpPr txBox="1"/>
          <p:nvPr/>
        </p:nvSpPr>
        <p:spPr>
          <a:xfrm>
            <a:off x="9917756" y="4654870"/>
            <a:ext cx="1976717" cy="369332"/>
          </a:xfrm>
          <a:prstGeom prst="rect">
            <a:avLst/>
          </a:prstGeom>
          <a:solidFill>
            <a:schemeClr val="bg1"/>
          </a:solidFill>
          <a:ln>
            <a:solidFill>
              <a:schemeClr val="tx1"/>
            </a:solidFill>
          </a:ln>
        </p:spPr>
        <p:txBody>
          <a:bodyPr wrap="square">
            <a:spAutoFit/>
          </a:bodyPr>
          <a:lstStyle/>
          <a:p>
            <a:pPr algn="ctr"/>
            <a:r>
              <a:rPr lang="en-GB" sz="1800" b="1">
                <a:latin typeface="Arial" panose="020B0604020202020204" pitchFamily="34" charset="0"/>
                <a:cs typeface="Arial" panose="020B0604020202020204" pitchFamily="34" charset="0"/>
              </a:rPr>
              <a:t>Harm to Wildlife</a:t>
            </a:r>
            <a:endParaRPr lang="en-US"/>
          </a:p>
        </p:txBody>
      </p:sp>
      <p:sp>
        <p:nvSpPr>
          <p:cNvPr id="18" name="TextBox 17">
            <a:extLst>
              <a:ext uri="{FF2B5EF4-FFF2-40B4-BE49-F238E27FC236}">
                <a16:creationId xmlns:a16="http://schemas.microsoft.com/office/drawing/2014/main" id="{8119D66B-F963-3CC9-8326-918279DF47E2}"/>
              </a:ext>
            </a:extLst>
          </p:cNvPr>
          <p:cNvSpPr txBox="1"/>
          <p:nvPr/>
        </p:nvSpPr>
        <p:spPr>
          <a:xfrm>
            <a:off x="7963434" y="5313894"/>
            <a:ext cx="3052482" cy="369332"/>
          </a:xfrm>
          <a:prstGeom prst="rect">
            <a:avLst/>
          </a:prstGeom>
          <a:solidFill>
            <a:schemeClr val="bg1"/>
          </a:solidFill>
          <a:ln>
            <a:solidFill>
              <a:schemeClr val="tx1"/>
            </a:solidFill>
          </a:ln>
        </p:spPr>
        <p:txBody>
          <a:bodyPr wrap="square">
            <a:spAutoFit/>
          </a:bodyPr>
          <a:lstStyle/>
          <a:p>
            <a:pPr algn="ctr"/>
            <a:r>
              <a:rPr lang="en-GB" sz="1800" b="1">
                <a:latin typeface="Arial" panose="020B0604020202020204" pitchFamily="34" charset="0"/>
                <a:cs typeface="Arial" panose="020B0604020202020204" pitchFamily="34" charset="0"/>
              </a:rPr>
              <a:t>Non-Recyclable Materials</a:t>
            </a:r>
            <a:endParaRPr lang="en-US"/>
          </a:p>
        </p:txBody>
      </p:sp>
      <p:sp>
        <p:nvSpPr>
          <p:cNvPr id="20" name="TextBox 19">
            <a:extLst>
              <a:ext uri="{FF2B5EF4-FFF2-40B4-BE49-F238E27FC236}">
                <a16:creationId xmlns:a16="http://schemas.microsoft.com/office/drawing/2014/main" id="{BE604F50-3867-6FD8-9180-40862EE5D021}"/>
              </a:ext>
            </a:extLst>
          </p:cNvPr>
          <p:cNvSpPr txBox="1"/>
          <p:nvPr/>
        </p:nvSpPr>
        <p:spPr>
          <a:xfrm>
            <a:off x="6721468" y="4615050"/>
            <a:ext cx="2299447" cy="369332"/>
          </a:xfrm>
          <a:prstGeom prst="rect">
            <a:avLst/>
          </a:prstGeom>
          <a:solidFill>
            <a:schemeClr val="bg1"/>
          </a:solidFill>
          <a:ln>
            <a:solidFill>
              <a:schemeClr val="tx1"/>
            </a:solidFill>
          </a:ln>
        </p:spPr>
        <p:txBody>
          <a:bodyPr wrap="square">
            <a:spAutoFit/>
          </a:bodyPr>
          <a:lstStyle/>
          <a:p>
            <a:pPr algn="ctr"/>
            <a:r>
              <a:rPr lang="en-GB" sz="1800" b="1" i="0" u="none" strike="noStrike">
                <a:solidFill>
                  <a:srgbClr val="000000"/>
                </a:solidFill>
                <a:effectLst/>
                <a:latin typeface="Arial" panose="020B0604020202020204" pitchFamily="34" charset="0"/>
                <a:cs typeface="Arial" panose="020B0604020202020204" pitchFamily="34" charset="0"/>
              </a:rPr>
              <a:t>Production Impact</a:t>
            </a:r>
            <a:endParaRPr lang="en-US"/>
          </a:p>
        </p:txBody>
      </p:sp>
      <p:sp>
        <p:nvSpPr>
          <p:cNvPr id="22" name="TextBox 21">
            <a:extLst>
              <a:ext uri="{FF2B5EF4-FFF2-40B4-BE49-F238E27FC236}">
                <a16:creationId xmlns:a16="http://schemas.microsoft.com/office/drawing/2014/main" id="{FBA44AEF-491C-DD5A-FD6A-0FCE44CBC789}"/>
              </a:ext>
            </a:extLst>
          </p:cNvPr>
          <p:cNvSpPr txBox="1"/>
          <p:nvPr/>
        </p:nvSpPr>
        <p:spPr>
          <a:xfrm>
            <a:off x="6019686" y="3077080"/>
            <a:ext cx="2084294" cy="369332"/>
          </a:xfrm>
          <a:prstGeom prst="rect">
            <a:avLst/>
          </a:prstGeom>
          <a:solidFill>
            <a:schemeClr val="bg1"/>
          </a:solidFill>
          <a:ln>
            <a:solidFill>
              <a:schemeClr val="tx1"/>
            </a:solidFill>
          </a:ln>
        </p:spPr>
        <p:txBody>
          <a:bodyPr wrap="square">
            <a:spAutoFit/>
          </a:bodyPr>
          <a:lstStyle/>
          <a:p>
            <a:pPr algn="ctr"/>
            <a:r>
              <a:rPr lang="en-GB" sz="1800" b="1">
                <a:latin typeface="Arial" panose="020B0604020202020204" pitchFamily="34" charset="0"/>
                <a:cs typeface="Arial" panose="020B0604020202020204" pitchFamily="34" charset="0"/>
              </a:rPr>
              <a:t>Carbon Footprint</a:t>
            </a:r>
            <a:endParaRPr lang="en-US"/>
          </a:p>
        </p:txBody>
      </p:sp>
      <p:sp>
        <p:nvSpPr>
          <p:cNvPr id="24" name="TextBox 23">
            <a:extLst>
              <a:ext uri="{FF2B5EF4-FFF2-40B4-BE49-F238E27FC236}">
                <a16:creationId xmlns:a16="http://schemas.microsoft.com/office/drawing/2014/main" id="{228294F4-748D-3820-34DE-68571D5B3087}"/>
              </a:ext>
            </a:extLst>
          </p:cNvPr>
          <p:cNvSpPr txBox="1"/>
          <p:nvPr/>
        </p:nvSpPr>
        <p:spPr>
          <a:xfrm>
            <a:off x="6688231" y="2213667"/>
            <a:ext cx="1582270" cy="369332"/>
          </a:xfrm>
          <a:prstGeom prst="rect">
            <a:avLst/>
          </a:prstGeom>
          <a:solidFill>
            <a:schemeClr val="bg1"/>
          </a:solidFill>
          <a:ln>
            <a:solidFill>
              <a:schemeClr val="tx1"/>
            </a:solidFill>
          </a:ln>
        </p:spPr>
        <p:txBody>
          <a:bodyPr wrap="square">
            <a:spAutoFit/>
          </a:bodyPr>
          <a:lstStyle/>
          <a:p>
            <a:pPr algn="ctr"/>
            <a:r>
              <a:rPr lang="en-GB" sz="1800" b="1">
                <a:latin typeface="Arial" panose="020B0604020202020204" pitchFamily="34" charset="0"/>
                <a:cs typeface="Arial" panose="020B0604020202020204" pitchFamily="34" charset="0"/>
              </a:rPr>
              <a:t>Air Pollution</a:t>
            </a:r>
            <a:endParaRPr lang="en-US"/>
          </a:p>
        </p:txBody>
      </p:sp>
    </p:spTree>
    <p:extLst>
      <p:ext uri="{BB962C8B-B14F-4D97-AF65-F5344CB8AC3E}">
        <p14:creationId xmlns:p14="http://schemas.microsoft.com/office/powerpoint/2010/main" val="2962831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5B06-5276-F56A-CC04-DF4398A391C0}"/>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F64565FD-7442-2A82-AA39-7514DFDBF38C}"/>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pic>
        <p:nvPicPr>
          <p:cNvPr id="12" name="Picture 11" descr="Blue and white logo with text&#10;&#10;AI-generated content may be incorrect.">
            <a:extLst>
              <a:ext uri="{FF2B5EF4-FFF2-40B4-BE49-F238E27FC236}">
                <a16:creationId xmlns:a16="http://schemas.microsoft.com/office/drawing/2014/main" id="{F7CC18E7-F395-013F-EB7F-620C51C8C321}"/>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5" name="Picture 14" descr="A colorful rectangular sign with black text&#10;&#10;AI-generated content may be incorrect.">
            <a:extLst>
              <a:ext uri="{FF2B5EF4-FFF2-40B4-BE49-F238E27FC236}">
                <a16:creationId xmlns:a16="http://schemas.microsoft.com/office/drawing/2014/main" id="{5460DD24-749A-3CEA-0E87-E798FF2FCCAA}"/>
              </a:ext>
            </a:extLst>
          </p:cNvPr>
          <p:cNvPicPr>
            <a:picLocks noChangeAspect="1"/>
          </p:cNvPicPr>
          <p:nvPr/>
        </p:nvPicPr>
        <p:blipFill>
          <a:blip r:embed="rId5"/>
          <a:stretch>
            <a:fillRect/>
          </a:stretch>
        </p:blipFill>
        <p:spPr>
          <a:xfrm>
            <a:off x="142875" y="142875"/>
            <a:ext cx="1133475" cy="838200"/>
          </a:xfrm>
          <a:prstGeom prst="rect">
            <a:avLst/>
          </a:prstGeom>
        </p:spPr>
      </p:pic>
      <p:sp>
        <p:nvSpPr>
          <p:cNvPr id="3" name="TextBox 2">
            <a:extLst>
              <a:ext uri="{FF2B5EF4-FFF2-40B4-BE49-F238E27FC236}">
                <a16:creationId xmlns:a16="http://schemas.microsoft.com/office/drawing/2014/main" id="{B4EB7CC9-8136-2772-5B83-09B6D4B6649E}"/>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B3A297-6835-8E66-E2DC-79B88CFCED46}"/>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D5B3A297-6835-8E66-E2DC-79B88CFCED46}"/>
                  </a:ext>
                </a:extLst>
              </p:cNvPr>
              <p:cNvPicPr/>
              <p:nvPr/>
            </p:nvPicPr>
            <p:blipFill>
              <a:blip r:embed="rId7"/>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C2B2C09E-E7B4-C2CA-B427-F34BD744F688}"/>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C2B2C09E-E7B4-C2CA-B427-F34BD744F688}"/>
                  </a:ext>
                </a:extLst>
              </p:cNvPr>
              <p:cNvPicPr/>
              <p:nvPr/>
            </p:nvPicPr>
            <p:blipFill>
              <a:blip r:embed="rId9"/>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17BD417A-4362-B551-06B1-BE763041528C}"/>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17BD417A-4362-B551-06B1-BE763041528C}"/>
                  </a:ext>
                </a:extLst>
              </p:cNvPr>
              <p:cNvPicPr/>
              <p:nvPr/>
            </p:nvPicPr>
            <p:blipFill>
              <a:blip r:embed="rId11"/>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D7C727E6-6092-A956-5FC2-A17154DE3FC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D7C727E6-6092-A956-5FC2-A17154DE3FC3}"/>
                  </a:ext>
                </a:extLst>
              </p:cNvPr>
              <p:cNvPicPr/>
              <p:nvPr/>
            </p:nvPicPr>
            <p:blipFill>
              <a:blip r:embed="rId11"/>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A36F6481-5FBF-A7E5-F983-C2DDB062A4BE}"/>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A36F6481-5FBF-A7E5-F983-C2DDB062A4BE}"/>
                  </a:ext>
                </a:extLst>
              </p:cNvPr>
              <p:cNvPicPr/>
              <p:nvPr/>
            </p:nvPicPr>
            <p:blipFill>
              <a:blip r:embed="rId14"/>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B92009B6-1FFA-7B28-8670-D0ECF00B0160}"/>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92009B6-1FFA-7B28-8670-D0ECF00B0160}"/>
                  </a:ext>
                </a:extLst>
              </p:cNvPr>
              <p:cNvPicPr/>
              <p:nvPr/>
            </p:nvPicPr>
            <p:blipFill>
              <a:blip r:embed="rId16"/>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C7B12C41-594A-40E4-74D4-95FFEE1FD2F4}"/>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C7B12C41-594A-40E4-74D4-95FFEE1FD2F4}"/>
                  </a:ext>
                </a:extLst>
              </p:cNvPr>
              <p:cNvPicPr/>
              <p:nvPr/>
            </p:nvPicPr>
            <p:blipFill>
              <a:blip r:embed="rId11"/>
              <a:stretch>
                <a:fillRect/>
              </a:stretch>
            </p:blipFill>
            <p:spPr>
              <a:xfrm>
                <a:off x="3982026" y="1993036"/>
                <a:ext cx="126000" cy="126000"/>
              </a:xfrm>
              <a:prstGeom prst="rect">
                <a:avLst/>
              </a:prstGeom>
            </p:spPr>
          </p:pic>
        </mc:Fallback>
      </mc:AlternateContent>
      <p:sp>
        <p:nvSpPr>
          <p:cNvPr id="13" name="TextBox 12">
            <a:extLst>
              <a:ext uri="{FF2B5EF4-FFF2-40B4-BE49-F238E27FC236}">
                <a16:creationId xmlns:a16="http://schemas.microsoft.com/office/drawing/2014/main" id="{04648D96-E9B4-4ED7-E1D8-84E2EC8CE97B}"/>
              </a:ext>
            </a:extLst>
          </p:cNvPr>
          <p:cNvSpPr txBox="1"/>
          <p:nvPr/>
        </p:nvSpPr>
        <p:spPr>
          <a:xfrm>
            <a:off x="2734585" y="269587"/>
            <a:ext cx="732323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Many vapes are not what they seem</a:t>
            </a:r>
          </a:p>
        </p:txBody>
      </p:sp>
      <p:pic>
        <p:nvPicPr>
          <p:cNvPr id="5" name="Online Media 4" title="Vapes are not what they seem">
            <a:hlinkClick r:id="" action="ppaction://media"/>
            <a:extLst>
              <a:ext uri="{FF2B5EF4-FFF2-40B4-BE49-F238E27FC236}">
                <a16:creationId xmlns:a16="http://schemas.microsoft.com/office/drawing/2014/main" id="{1B9F7A89-AE5C-BB4D-87AC-3A581892B511}"/>
              </a:ext>
            </a:extLst>
          </p:cNvPr>
          <p:cNvPicPr>
            <a:picLocks noRot="1" noChangeAspect="1"/>
          </p:cNvPicPr>
          <p:nvPr>
            <a:videoFile r:link="rId1"/>
          </p:nvPr>
        </p:nvPicPr>
        <p:blipFill>
          <a:blip r:embed="rId18"/>
          <a:stretch>
            <a:fillRect/>
          </a:stretch>
        </p:blipFill>
        <p:spPr>
          <a:xfrm>
            <a:off x="4403107" y="1185553"/>
            <a:ext cx="3100388" cy="5486400"/>
          </a:xfrm>
          <a:prstGeom prst="rect">
            <a:avLst/>
          </a:prstGeom>
        </p:spPr>
      </p:pic>
    </p:spTree>
    <p:extLst>
      <p:ext uri="{BB962C8B-B14F-4D97-AF65-F5344CB8AC3E}">
        <p14:creationId xmlns:p14="http://schemas.microsoft.com/office/powerpoint/2010/main" val="76682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E255-7D0A-43C5-F229-709F6548D628}"/>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9879404-38D6-D938-C179-19F7966123E2}"/>
              </a:ext>
            </a:extLst>
          </p:cNvPr>
          <p:cNvSpPr/>
          <p:nvPr/>
        </p:nvSpPr>
        <p:spPr>
          <a:xfrm>
            <a:off x="-2039555" y="-686720"/>
            <a:ext cx="6912112" cy="680945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colorful rectangular sign with black text&#10;&#10;AI-generated content may be incorrect.">
            <a:extLst>
              <a:ext uri="{FF2B5EF4-FFF2-40B4-BE49-F238E27FC236}">
                <a16:creationId xmlns:a16="http://schemas.microsoft.com/office/drawing/2014/main" id="{DD4D3BD8-C7D1-8482-7FEE-7DA90E6BDF54}"/>
              </a:ext>
            </a:extLst>
          </p:cNvPr>
          <p:cNvPicPr>
            <a:picLocks noChangeAspect="1"/>
          </p:cNvPicPr>
          <p:nvPr/>
        </p:nvPicPr>
        <p:blipFill>
          <a:blip r:embed="rId4"/>
          <a:stretch>
            <a:fillRect/>
          </a:stretch>
        </p:blipFill>
        <p:spPr>
          <a:xfrm>
            <a:off x="3892388" y="370507"/>
            <a:ext cx="1829080" cy="1348200"/>
          </a:xfrm>
          <a:prstGeom prst="rect">
            <a:avLst/>
          </a:prstGeom>
        </p:spPr>
      </p:pic>
      <p:sp>
        <p:nvSpPr>
          <p:cNvPr id="23" name="TextBox 22">
            <a:extLst>
              <a:ext uri="{FF2B5EF4-FFF2-40B4-BE49-F238E27FC236}">
                <a16:creationId xmlns:a16="http://schemas.microsoft.com/office/drawing/2014/main" id="{DD52BBF7-0920-6479-B5A9-555A3BF9828B}"/>
              </a:ext>
            </a:extLst>
          </p:cNvPr>
          <p:cNvSpPr txBox="1"/>
          <p:nvPr/>
        </p:nvSpPr>
        <p:spPr>
          <a:xfrm>
            <a:off x="5318697" y="4488051"/>
            <a:ext cx="1088956" cy="307777"/>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Not sure</a:t>
            </a:r>
          </a:p>
        </p:txBody>
      </p:sp>
      <p:pic>
        <p:nvPicPr>
          <p:cNvPr id="25" name="Picture 24" descr="A wooden ruler with numbers&#10;&#10;Description automatically generated">
            <a:extLst>
              <a:ext uri="{FF2B5EF4-FFF2-40B4-BE49-F238E27FC236}">
                <a16:creationId xmlns:a16="http://schemas.microsoft.com/office/drawing/2014/main" id="{704608F6-68F8-1EDA-07AB-019EA100AA9A}"/>
              </a:ext>
            </a:extLst>
          </p:cNvPr>
          <p:cNvPicPr>
            <a:picLocks noChangeAspect="1"/>
          </p:cNvPicPr>
          <p:nvPr/>
        </p:nvPicPr>
        <p:blipFill>
          <a:blip r:embed="rId5"/>
          <a:stretch>
            <a:fillRect/>
          </a:stretch>
        </p:blipFill>
        <p:spPr>
          <a:xfrm>
            <a:off x="5474656" y="2220193"/>
            <a:ext cx="5794634" cy="2089868"/>
          </a:xfrm>
          <a:prstGeom prst="rect">
            <a:avLst/>
          </a:prstGeom>
        </p:spPr>
      </p:pic>
      <p:sp>
        <p:nvSpPr>
          <p:cNvPr id="26" name="Down Arrow 25">
            <a:extLst>
              <a:ext uri="{FF2B5EF4-FFF2-40B4-BE49-F238E27FC236}">
                <a16:creationId xmlns:a16="http://schemas.microsoft.com/office/drawing/2014/main" id="{30EC2B69-4CA8-4CA7-D0C9-9B0BC3537D80}"/>
              </a:ext>
            </a:extLst>
          </p:cNvPr>
          <p:cNvSpPr/>
          <p:nvPr/>
        </p:nvSpPr>
        <p:spPr>
          <a:xfrm>
            <a:off x="5620859" y="3331653"/>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2A66E75-072D-5E49-4DE9-8774425A40BC}"/>
              </a:ext>
            </a:extLst>
          </p:cNvPr>
          <p:cNvSpPr txBox="1"/>
          <p:nvPr/>
        </p:nvSpPr>
        <p:spPr>
          <a:xfrm>
            <a:off x="10138440" y="4487229"/>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2ADA8F27-BACD-DCC4-E5EC-4E1C38C85DA3}"/>
              </a:ext>
            </a:extLst>
          </p:cNvPr>
          <p:cNvSpPr/>
          <p:nvPr/>
        </p:nvSpPr>
        <p:spPr>
          <a:xfrm>
            <a:off x="10626302" y="3331653"/>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728EA60-4CAF-088B-7F42-E4519FB32569}"/>
              </a:ext>
            </a:extLst>
          </p:cNvPr>
          <p:cNvSpPr txBox="1"/>
          <p:nvPr/>
        </p:nvSpPr>
        <p:spPr>
          <a:xfrm>
            <a:off x="7843924" y="4489564"/>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9F7033D4-64E0-AE25-3DCC-D74BB1666066}"/>
              </a:ext>
            </a:extLst>
          </p:cNvPr>
          <p:cNvSpPr/>
          <p:nvPr/>
        </p:nvSpPr>
        <p:spPr>
          <a:xfrm>
            <a:off x="8129657" y="3331653"/>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ue and white logo with text&#10;&#10;AI-generated content may be incorrect.">
            <a:extLst>
              <a:ext uri="{FF2B5EF4-FFF2-40B4-BE49-F238E27FC236}">
                <a16:creationId xmlns:a16="http://schemas.microsoft.com/office/drawing/2014/main" id="{3FAC7636-0E41-97EF-E093-602C0C5C2BAB}"/>
              </a:ext>
            </a:extLst>
          </p:cNvPr>
          <p:cNvPicPr>
            <a:picLocks noChangeAspect="1"/>
          </p:cNvPicPr>
          <p:nvPr/>
        </p:nvPicPr>
        <p:blipFill>
          <a:blip r:embed="rId6"/>
          <a:stretch>
            <a:fillRect/>
          </a:stretch>
        </p:blipFill>
        <p:spPr>
          <a:xfrm>
            <a:off x="10830215" y="166026"/>
            <a:ext cx="966293" cy="713431"/>
          </a:xfrm>
          <a:prstGeom prst="rect">
            <a:avLst/>
          </a:prstGeom>
          <a:ln>
            <a:solidFill>
              <a:schemeClr val="bg1"/>
            </a:solidFill>
          </a:ln>
        </p:spPr>
      </p:pic>
      <p:sp>
        <p:nvSpPr>
          <p:cNvPr id="12" name="Title 1">
            <a:extLst>
              <a:ext uri="{FF2B5EF4-FFF2-40B4-BE49-F238E27FC236}">
                <a16:creationId xmlns:a16="http://schemas.microsoft.com/office/drawing/2014/main" id="{90D1CAE4-FAB6-29E8-5BE4-25E97A02FA7B}"/>
              </a:ext>
            </a:extLst>
          </p:cNvPr>
          <p:cNvSpPr txBox="1">
            <a:spLocks/>
          </p:cNvSpPr>
          <p:nvPr/>
        </p:nvSpPr>
        <p:spPr>
          <a:xfrm>
            <a:off x="1005899" y="1142965"/>
            <a:ext cx="3960545" cy="38036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600" b="1">
                <a:solidFill>
                  <a:schemeClr val="bg1"/>
                </a:solidFill>
                <a:latin typeface="Segoe UI"/>
                <a:cs typeface="Segoe UI"/>
              </a:rPr>
              <a:t>The </a:t>
            </a:r>
            <a:endParaRPr lang="en-US">
              <a:solidFill>
                <a:schemeClr val="bg1"/>
              </a:solidFill>
              <a:latin typeface="Aptos Display" panose="02110004020202020204"/>
              <a:cs typeface="Segoe UI"/>
            </a:endParaRPr>
          </a:p>
          <a:p>
            <a:pPr>
              <a:lnSpc>
                <a:spcPct val="120000"/>
              </a:lnSpc>
            </a:pPr>
            <a:r>
              <a:rPr lang="en-GB" sz="3600" b="1">
                <a:solidFill>
                  <a:schemeClr val="bg1"/>
                </a:solidFill>
                <a:latin typeface="Segoe UI"/>
                <a:cs typeface="Segoe UI"/>
              </a:rPr>
              <a:t>confidence</a:t>
            </a:r>
            <a:endParaRPr lang="en-US">
              <a:solidFill>
                <a:schemeClr val="bg1"/>
              </a:solidFill>
              <a:latin typeface="Aptos Display" panose="02110004020202020204"/>
              <a:cs typeface="Segoe UI"/>
            </a:endParaRPr>
          </a:p>
          <a:p>
            <a:pPr>
              <a:lnSpc>
                <a:spcPct val="120000"/>
              </a:lnSpc>
            </a:pPr>
            <a:r>
              <a:rPr lang="en-GB" sz="3600" b="1">
                <a:solidFill>
                  <a:schemeClr val="bg1"/>
                </a:solidFill>
                <a:latin typeface="Segoe UI"/>
                <a:cs typeface="Segoe UI"/>
              </a:rPr>
              <a:t>ruler</a:t>
            </a:r>
            <a:endParaRPr lang="en-US">
              <a:solidFill>
                <a:schemeClr val="bg1"/>
              </a:solidFill>
            </a:endParaRPr>
          </a:p>
        </p:txBody>
      </p:sp>
    </p:spTree>
    <p:custDataLst>
      <p:tags r:id="rId1"/>
    </p:custDataLst>
    <p:extLst>
      <p:ext uri="{BB962C8B-B14F-4D97-AF65-F5344CB8AC3E}">
        <p14:creationId xmlns:p14="http://schemas.microsoft.com/office/powerpoint/2010/main" val="11098784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280CAD-1C27-DE48-945B-EC6CE15155A1}"/>
              </a:ext>
            </a:extLst>
          </p:cNvPr>
          <p:cNvSpPr/>
          <p:nvPr/>
        </p:nvSpPr>
        <p:spPr>
          <a:xfrm>
            <a:off x="0" y="11545"/>
            <a:ext cx="6670168" cy="69157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B5FCBA2-525F-42A7-8271-7C40B2B0DC66}"/>
              </a:ext>
            </a:extLst>
          </p:cNvPr>
          <p:cNvSpPr>
            <a:spLocks noGrp="1"/>
          </p:cNvSpPr>
          <p:nvPr>
            <p:ph type="subTitle" idx="1"/>
          </p:nvPr>
        </p:nvSpPr>
        <p:spPr>
          <a:xfrm>
            <a:off x="286871" y="1228164"/>
            <a:ext cx="11815482" cy="5441575"/>
          </a:xfrm>
        </p:spPr>
        <p:txBody>
          <a:bodyPr>
            <a:normAutofit/>
          </a:bodyPr>
          <a:lstStyle/>
          <a:p>
            <a:pPr algn="l"/>
            <a:endParaRPr lang="en-GB"/>
          </a:p>
          <a:p>
            <a:pPr algn="l"/>
            <a:endParaRPr lang="en-GB"/>
          </a:p>
          <a:p>
            <a:pPr algn="l"/>
            <a:endParaRPr lang="en-GB" b="1"/>
          </a:p>
          <a:p>
            <a:pPr algn="l"/>
            <a:endParaRPr lang="en-GB"/>
          </a:p>
          <a:p>
            <a:pPr algn="l"/>
            <a:endParaRPr lang="en-GB"/>
          </a:p>
          <a:p>
            <a:pPr algn="l"/>
            <a:endParaRPr lang="en-GB"/>
          </a:p>
          <a:p>
            <a:pPr algn="l"/>
            <a:endParaRPr lang="en-GB"/>
          </a:p>
        </p:txBody>
      </p:sp>
      <p:pic>
        <p:nvPicPr>
          <p:cNvPr id="1026" name="Picture 2" descr="How to sppot a legal vape">
            <a:extLst>
              <a:ext uri="{FF2B5EF4-FFF2-40B4-BE49-F238E27FC236}">
                <a16:creationId xmlns:a16="http://schemas.microsoft.com/office/drawing/2014/main" id="{69948E26-CB8D-4DC7-9903-40C7C5F349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5420" y="4373101"/>
            <a:ext cx="4947762" cy="231464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50F757BD-726D-8A4E-AC21-B74B87D5CC45}"/>
              </a:ext>
            </a:extLst>
          </p:cNvPr>
          <p:cNvSpPr txBox="1">
            <a:spLocks/>
          </p:cNvSpPr>
          <p:nvPr/>
        </p:nvSpPr>
        <p:spPr>
          <a:xfrm>
            <a:off x="683032" y="255454"/>
            <a:ext cx="5002338" cy="17623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Segoe UI"/>
                <a:cs typeface="Segoe UI"/>
              </a:rPr>
              <a:t>Unregulated/fake vapes</a:t>
            </a:r>
          </a:p>
        </p:txBody>
      </p:sp>
      <p:pic>
        <p:nvPicPr>
          <p:cNvPr id="2" name="Picture 1" descr="A purple oval with a black background&#10;&#10;AI-generated content may be incorrect.">
            <a:extLst>
              <a:ext uri="{FF2B5EF4-FFF2-40B4-BE49-F238E27FC236}">
                <a16:creationId xmlns:a16="http://schemas.microsoft.com/office/drawing/2014/main" id="{A4D8D05D-BE74-915F-8925-2162A867535F}"/>
              </a:ext>
            </a:extLst>
          </p:cNvPr>
          <p:cNvPicPr>
            <a:picLocks noChangeAspect="1"/>
          </p:cNvPicPr>
          <p:nvPr/>
        </p:nvPicPr>
        <p:blipFill>
          <a:blip r:embed="rId4"/>
          <a:stretch>
            <a:fillRect/>
          </a:stretch>
        </p:blipFill>
        <p:spPr>
          <a:xfrm>
            <a:off x="1088630" y="1709148"/>
            <a:ext cx="4484844" cy="2505994"/>
          </a:xfrm>
          <a:prstGeom prst="rect">
            <a:avLst/>
          </a:prstGeom>
          <a:ln>
            <a:noFill/>
          </a:ln>
        </p:spPr>
      </p:pic>
      <p:sp>
        <p:nvSpPr>
          <p:cNvPr id="5" name="TextBox 4">
            <a:extLst>
              <a:ext uri="{FF2B5EF4-FFF2-40B4-BE49-F238E27FC236}">
                <a16:creationId xmlns:a16="http://schemas.microsoft.com/office/drawing/2014/main" id="{98AE11AB-D46B-B546-5F46-F42ABE5BE0E7}"/>
              </a:ext>
            </a:extLst>
          </p:cNvPr>
          <p:cNvSpPr txBox="1"/>
          <p:nvPr/>
        </p:nvSpPr>
        <p:spPr>
          <a:xfrm>
            <a:off x="1498716" y="2215773"/>
            <a:ext cx="337227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cs typeface="Arial"/>
              </a:rPr>
              <a:t>Packaging should have a </a:t>
            </a:r>
          </a:p>
          <a:p>
            <a:pPr algn="ctr"/>
            <a:r>
              <a:rPr lang="en-GB">
                <a:latin typeface="Arial"/>
                <a:cs typeface="Arial"/>
              </a:rPr>
              <a:t>Health warning saying </a:t>
            </a:r>
          </a:p>
          <a:p>
            <a:pPr algn="ctr"/>
            <a:r>
              <a:rPr lang="en-GB">
                <a:solidFill>
                  <a:srgbClr val="000000"/>
                </a:solidFill>
                <a:latin typeface="Arial"/>
                <a:ea typeface="+mn-lt"/>
                <a:cs typeface="Arial"/>
              </a:rPr>
              <a:t>"This product contains nicotine which is a highly addictive substance</a:t>
            </a:r>
            <a:r>
              <a:rPr lang="en-GB">
                <a:solidFill>
                  <a:srgbClr val="000000"/>
                </a:solidFill>
                <a:latin typeface="Aptos"/>
                <a:ea typeface="+mn-lt"/>
                <a:cs typeface="Arial"/>
              </a:rPr>
              <a:t>"</a:t>
            </a:r>
            <a:endParaRPr lang="en-GB"/>
          </a:p>
        </p:txBody>
      </p:sp>
      <p:graphicFrame>
        <p:nvGraphicFramePr>
          <p:cNvPr id="1028" name="TextBox 3">
            <a:extLst>
              <a:ext uri="{FF2B5EF4-FFF2-40B4-BE49-F238E27FC236}">
                <a16:creationId xmlns:a16="http://schemas.microsoft.com/office/drawing/2014/main" id="{BE3311B3-6551-E4FC-DC45-B9DB5BCFB612}"/>
              </a:ext>
            </a:extLst>
          </p:cNvPr>
          <p:cNvGraphicFramePr/>
          <p:nvPr/>
        </p:nvGraphicFramePr>
        <p:xfrm>
          <a:off x="7226096" y="1232426"/>
          <a:ext cx="4227634" cy="52569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2" name="Picture 51" descr="A colorful rectangular sign with black text&#10;&#10;AI-generated content may be incorrect.">
            <a:extLst>
              <a:ext uri="{FF2B5EF4-FFF2-40B4-BE49-F238E27FC236}">
                <a16:creationId xmlns:a16="http://schemas.microsoft.com/office/drawing/2014/main" id="{99DF89A1-E03B-680F-1BC2-8529EFFBC1AD}"/>
              </a:ext>
            </a:extLst>
          </p:cNvPr>
          <p:cNvPicPr>
            <a:picLocks noChangeAspect="1"/>
          </p:cNvPicPr>
          <p:nvPr/>
        </p:nvPicPr>
        <p:blipFill>
          <a:blip r:embed="rId10"/>
          <a:stretch>
            <a:fillRect/>
          </a:stretch>
        </p:blipFill>
        <p:spPr>
          <a:xfrm>
            <a:off x="265495" y="134116"/>
            <a:ext cx="1133475" cy="838200"/>
          </a:xfrm>
          <a:prstGeom prst="rect">
            <a:avLst/>
          </a:prstGeom>
          <a:ln>
            <a:noFill/>
          </a:ln>
        </p:spPr>
      </p:pic>
      <p:pic>
        <p:nvPicPr>
          <p:cNvPr id="54" name="Picture 53" descr="Blue and white logo with text&#10;&#10;AI-generated content may be incorrect.">
            <a:extLst>
              <a:ext uri="{FF2B5EF4-FFF2-40B4-BE49-F238E27FC236}">
                <a16:creationId xmlns:a16="http://schemas.microsoft.com/office/drawing/2014/main" id="{9627953E-9FBF-D9F2-4AE8-D4C9C518932C}"/>
              </a:ext>
            </a:extLst>
          </p:cNvPr>
          <p:cNvPicPr>
            <a:picLocks noChangeAspect="1"/>
          </p:cNvPicPr>
          <p:nvPr/>
        </p:nvPicPr>
        <p:blipFill>
          <a:blip r:embed="rId11"/>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1483949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5B06-5276-F56A-CC04-DF4398A391C0}"/>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FF912030-48E3-BD01-2E41-4B82D57202EB}"/>
              </a:ext>
            </a:extLst>
          </p:cNvPr>
          <p:cNvSpPr txBox="1">
            <a:spLocks/>
          </p:cNvSpPr>
          <p:nvPr/>
        </p:nvSpPr>
        <p:spPr>
          <a:xfrm>
            <a:off x="0" y="0"/>
            <a:ext cx="12192000" cy="10450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EB7CC9-8136-2772-5B83-09B6D4B6649E}"/>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D5B3A297-6835-8E66-E2DC-79B88CFCED46}"/>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D5B3A297-6835-8E66-E2DC-79B88CFCED46}"/>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C2B2C09E-E7B4-C2CA-B427-F34BD744F688}"/>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C2B2C09E-E7B4-C2CA-B427-F34BD744F688}"/>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17BD417A-4362-B551-06B1-BE763041528C}"/>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17BD417A-4362-B551-06B1-BE763041528C}"/>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D7C727E6-6092-A956-5FC2-A17154DE3FC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D7C727E6-6092-A956-5FC2-A17154DE3FC3}"/>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36F6481-5FBF-A7E5-F983-C2DDB062A4BE}"/>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A36F6481-5FBF-A7E5-F983-C2DDB062A4BE}"/>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92009B6-1FFA-7B28-8670-D0ECF00B0160}"/>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92009B6-1FFA-7B28-8670-D0ECF00B0160}"/>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C7B12C41-594A-40E4-74D4-95FFEE1FD2F4}"/>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C7B12C41-594A-40E4-74D4-95FFEE1FD2F4}"/>
                  </a:ext>
                </a:extLst>
              </p:cNvPr>
              <p:cNvPicPr/>
              <p:nvPr/>
            </p:nvPicPr>
            <p:blipFill>
              <a:blip r:embed="rId8"/>
              <a:stretch>
                <a:fillRect/>
              </a:stretch>
            </p:blipFill>
            <p:spPr>
              <a:xfrm>
                <a:off x="3982026" y="1993036"/>
                <a:ext cx="126000" cy="126000"/>
              </a:xfrm>
              <a:prstGeom prst="rect">
                <a:avLst/>
              </a:prstGeom>
            </p:spPr>
          </p:pic>
        </mc:Fallback>
      </mc:AlternateContent>
      <p:sp>
        <p:nvSpPr>
          <p:cNvPr id="13" name="TextBox 12">
            <a:extLst>
              <a:ext uri="{FF2B5EF4-FFF2-40B4-BE49-F238E27FC236}">
                <a16:creationId xmlns:a16="http://schemas.microsoft.com/office/drawing/2014/main" id="{04648D96-E9B4-4ED7-E1D8-84E2EC8CE97B}"/>
              </a:ext>
            </a:extLst>
          </p:cNvPr>
          <p:cNvSpPr txBox="1"/>
          <p:nvPr/>
        </p:nvSpPr>
        <p:spPr>
          <a:xfrm>
            <a:off x="162889" y="148360"/>
            <a:ext cx="12024139" cy="584775"/>
          </a:xfrm>
          <a:prstGeom prst="rect">
            <a:avLst/>
          </a:prstGeom>
          <a:noFill/>
        </p:spPr>
        <p:txBody>
          <a:bodyPr wrap="square" lIns="91440" tIns="45720" rIns="91440" bIns="45720" anchor="t">
            <a:spAutoFit/>
          </a:bodyPr>
          <a:lstStyle/>
          <a:p>
            <a:pPr algn="ctr">
              <a:defRPr/>
            </a:pPr>
            <a:r>
              <a:rPr lang="en-US" sz="2800" b="1">
                <a:solidFill>
                  <a:prstClr val="white"/>
                </a:solidFill>
                <a:effectLst>
                  <a:outerShdw blurRad="50800" dist="38100" dir="2700000" algn="tl" rotWithShape="0">
                    <a:prstClr val="black">
                      <a:alpha val="40000"/>
                    </a:prstClr>
                  </a:outerShdw>
                </a:effectLst>
                <a:latin typeface="Segoe UI"/>
                <a:cs typeface="Segoe UI"/>
              </a:rPr>
              <a:t>Have you seen vapes on social media?</a:t>
            </a:r>
            <a:r>
              <a:rPr lang="en-US" sz="3200" b="1">
                <a:solidFill>
                  <a:prstClr val="white"/>
                </a:solidFill>
                <a:effectLst>
                  <a:outerShdw blurRad="50800" dist="38100" dir="2700000" algn="tl" rotWithShape="0">
                    <a:prstClr val="black">
                      <a:alpha val="40000"/>
                    </a:prstClr>
                  </a:outerShdw>
                </a:effectLst>
                <a:latin typeface="Segoe UI"/>
                <a:cs typeface="Segoe UI"/>
              </a:rPr>
              <a:t> </a:t>
            </a:r>
            <a:endParaRPr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panose="020B0502040204020203" pitchFamily="34" charset="0"/>
              <a:cs typeface="Segoe UI" panose="020B0502040204020203" pitchFamily="34" charset="0"/>
            </a:endParaRPr>
          </a:p>
        </p:txBody>
      </p:sp>
      <p:pic>
        <p:nvPicPr>
          <p:cNvPr id="4" name="Picture 3" descr="A graph of a number of people&#10;&#10;AI-generated content may be incorrect.">
            <a:extLst>
              <a:ext uri="{FF2B5EF4-FFF2-40B4-BE49-F238E27FC236}">
                <a16:creationId xmlns:a16="http://schemas.microsoft.com/office/drawing/2014/main" id="{0722C3A7-1DF0-1E0A-2502-019EAA73771C}"/>
              </a:ext>
            </a:extLst>
          </p:cNvPr>
          <p:cNvPicPr>
            <a:picLocks noChangeAspect="1"/>
          </p:cNvPicPr>
          <p:nvPr/>
        </p:nvPicPr>
        <p:blipFill>
          <a:blip r:embed="rId15" cstate="hqprint">
            <a:extLst>
              <a:ext uri="{28A0092B-C50C-407E-A947-70E740481C1C}">
                <a14:useLocalDpi xmlns:a14="http://schemas.microsoft.com/office/drawing/2010/main"/>
              </a:ext>
            </a:extLst>
          </a:blip>
          <a:srcRect t="4465" r="-37" b="66"/>
          <a:stretch/>
        </p:blipFill>
        <p:spPr>
          <a:xfrm>
            <a:off x="1093304" y="1325164"/>
            <a:ext cx="10009061" cy="5325614"/>
          </a:xfrm>
          <a:prstGeom prst="rect">
            <a:avLst/>
          </a:prstGeom>
          <a:ln>
            <a:solidFill>
              <a:schemeClr val="bg1"/>
            </a:solidFill>
          </a:ln>
        </p:spPr>
      </p:pic>
      <p:pic>
        <p:nvPicPr>
          <p:cNvPr id="5" name="Picture 4" descr="Blue and white logo with text&#10;&#10;AI-generated content may be incorrect.">
            <a:extLst>
              <a:ext uri="{FF2B5EF4-FFF2-40B4-BE49-F238E27FC236}">
                <a16:creationId xmlns:a16="http://schemas.microsoft.com/office/drawing/2014/main" id="{7DCA5ACD-7397-BC7C-6B5E-67853EE6DBF6}"/>
              </a:ext>
            </a:extLst>
          </p:cNvPr>
          <p:cNvPicPr>
            <a:picLocks noChangeAspect="1"/>
          </p:cNvPicPr>
          <p:nvPr/>
        </p:nvPicPr>
        <p:blipFill>
          <a:blip r:embed="rId16"/>
          <a:stretch>
            <a:fillRect/>
          </a:stretch>
        </p:blipFill>
        <p:spPr>
          <a:xfrm>
            <a:off x="10830215" y="166026"/>
            <a:ext cx="966293" cy="713431"/>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6F712D38-6431-FF99-847B-01D9F2AB72C3}"/>
              </a:ext>
            </a:extLst>
          </p:cNvPr>
          <p:cNvPicPr>
            <a:picLocks noChangeAspect="1"/>
          </p:cNvPicPr>
          <p:nvPr/>
        </p:nvPicPr>
        <p:blipFill>
          <a:blip r:embed="rId17"/>
          <a:stretch>
            <a:fillRect/>
          </a:stretch>
        </p:blipFill>
        <p:spPr>
          <a:xfrm>
            <a:off x="142875" y="142875"/>
            <a:ext cx="1133475" cy="838200"/>
          </a:xfrm>
          <a:prstGeom prst="rect">
            <a:avLst/>
          </a:prstGeom>
        </p:spPr>
      </p:pic>
    </p:spTree>
    <p:extLst>
      <p:ext uri="{BB962C8B-B14F-4D97-AF65-F5344CB8AC3E}">
        <p14:creationId xmlns:p14="http://schemas.microsoft.com/office/powerpoint/2010/main" val="216164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F566-A596-9477-0CBC-07052714A871}"/>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1ED61918-1AD2-D4FC-4DA7-F287ECF69AF4}"/>
              </a:ext>
            </a:extLst>
          </p:cNvPr>
          <p:cNvSpPr txBox="1"/>
          <p:nvPr/>
        </p:nvSpPr>
        <p:spPr>
          <a:xfrm>
            <a:off x="779660" y="5961533"/>
            <a:ext cx="10630753" cy="461665"/>
          </a:xfrm>
          <a:prstGeom prst="rect">
            <a:avLst/>
          </a:prstGeom>
          <a:noFill/>
        </p:spPr>
        <p:txBody>
          <a:bodyPr wrap="square" lIns="91440" tIns="45720" rIns="91440" bIns="45720" anchor="t">
            <a:spAutoFit/>
          </a:bodyPr>
          <a:lstStyle/>
          <a:p>
            <a:pPr>
              <a:spcBef>
                <a:spcPts val="400"/>
              </a:spcBef>
            </a:pPr>
            <a:r>
              <a:rPr lang="en-US" sz="2400" b="1">
                <a:latin typeface="Segoe UI"/>
                <a:cs typeface="Segoe UI"/>
              </a:rPr>
              <a:t>Watch the short clip of young people discussing vapes and social media.</a:t>
            </a:r>
          </a:p>
        </p:txBody>
      </p:sp>
      <p:sp>
        <p:nvSpPr>
          <p:cNvPr id="25" name="Title 5">
            <a:extLst>
              <a:ext uri="{FF2B5EF4-FFF2-40B4-BE49-F238E27FC236}">
                <a16:creationId xmlns:a16="http://schemas.microsoft.com/office/drawing/2014/main" id="{48B7F852-BC92-0BEC-BD47-EF17BD7281F4}"/>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pic>
        <p:nvPicPr>
          <p:cNvPr id="27" name="Picture 26" descr="Blue and white logo with text&#10;&#10;AI-generated content may be incorrect.">
            <a:extLst>
              <a:ext uri="{FF2B5EF4-FFF2-40B4-BE49-F238E27FC236}">
                <a16:creationId xmlns:a16="http://schemas.microsoft.com/office/drawing/2014/main" id="{721CCD1A-020C-90BC-2253-A8731ED45726}"/>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29" name="Picture 28" descr="A colorful rectangular sign with black text&#10;&#10;AI-generated content may be incorrect.">
            <a:extLst>
              <a:ext uri="{FF2B5EF4-FFF2-40B4-BE49-F238E27FC236}">
                <a16:creationId xmlns:a16="http://schemas.microsoft.com/office/drawing/2014/main" id="{E27488BB-8688-C5ED-7EFA-F8DE2E413B68}"/>
              </a:ext>
            </a:extLst>
          </p:cNvPr>
          <p:cNvPicPr>
            <a:picLocks noChangeAspect="1"/>
          </p:cNvPicPr>
          <p:nvPr/>
        </p:nvPicPr>
        <p:blipFill>
          <a:blip r:embed="rId5"/>
          <a:stretch>
            <a:fillRect/>
          </a:stretch>
        </p:blipFill>
        <p:spPr>
          <a:xfrm>
            <a:off x="286935" y="142875"/>
            <a:ext cx="1133475" cy="838200"/>
          </a:xfrm>
          <a:prstGeom prst="rect">
            <a:avLst/>
          </a:prstGeom>
        </p:spPr>
      </p:pic>
      <p:sp>
        <p:nvSpPr>
          <p:cNvPr id="16" name="TextBox 15">
            <a:extLst>
              <a:ext uri="{FF2B5EF4-FFF2-40B4-BE49-F238E27FC236}">
                <a16:creationId xmlns:a16="http://schemas.microsoft.com/office/drawing/2014/main" id="{DD17E43F-4086-9722-D91D-FFC9B4AB1CC4}"/>
              </a:ext>
            </a:extLst>
          </p:cNvPr>
          <p:cNvSpPr txBox="1"/>
          <p:nvPr/>
        </p:nvSpPr>
        <p:spPr>
          <a:xfrm>
            <a:off x="3791" y="299491"/>
            <a:ext cx="121844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0" u="none" strike="noStrike" baseline="0">
                <a:solidFill>
                  <a:srgbClr val="FFFFFF"/>
                </a:solidFill>
                <a:latin typeface="Segoe UI"/>
                <a:ea typeface="Segoe UI"/>
                <a:cs typeface="Segoe UI"/>
              </a:rPr>
              <a:t>Discussion: Vapes &amp; Social Media</a:t>
            </a:r>
            <a:endParaRPr lang="en-US" sz="3200"/>
          </a:p>
        </p:txBody>
      </p:sp>
      <p:pic>
        <p:nvPicPr>
          <p:cNvPr id="2" name="Online Media 1" title="Young people talking about vapes and social media">
            <a:hlinkClick r:id="" action="ppaction://media"/>
            <a:extLst>
              <a:ext uri="{FF2B5EF4-FFF2-40B4-BE49-F238E27FC236}">
                <a16:creationId xmlns:a16="http://schemas.microsoft.com/office/drawing/2014/main" id="{803BADBD-2B25-9949-F63E-75F41525FDEC}"/>
              </a:ext>
            </a:extLst>
          </p:cNvPr>
          <p:cNvPicPr>
            <a:picLocks noRot="1" noChangeAspect="1"/>
          </p:cNvPicPr>
          <p:nvPr>
            <a:videoFile r:link="rId1"/>
          </p:nvPr>
        </p:nvPicPr>
        <p:blipFill>
          <a:blip r:embed="rId6"/>
          <a:stretch>
            <a:fillRect/>
          </a:stretch>
        </p:blipFill>
        <p:spPr>
          <a:xfrm>
            <a:off x="1964894" y="1217976"/>
            <a:ext cx="8062836" cy="4557132"/>
          </a:xfrm>
          <a:prstGeom prst="rect">
            <a:avLst/>
          </a:prstGeom>
        </p:spPr>
      </p:pic>
    </p:spTree>
    <p:extLst>
      <p:ext uri="{BB962C8B-B14F-4D97-AF65-F5344CB8AC3E}">
        <p14:creationId xmlns:p14="http://schemas.microsoft.com/office/powerpoint/2010/main" val="3185686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6BAF4-6757-2656-6CA4-4D8C2B759884}"/>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B76D4E19-66D3-C1EF-AB04-769B09F1DB09}"/>
              </a:ext>
            </a:extLst>
          </p:cNvPr>
          <p:cNvSpPr txBox="1"/>
          <p:nvPr/>
        </p:nvSpPr>
        <p:spPr>
          <a:xfrm>
            <a:off x="492156" y="4084429"/>
            <a:ext cx="11282250" cy="2513509"/>
          </a:xfrm>
          <a:prstGeom prst="rect">
            <a:avLst/>
          </a:prstGeom>
          <a:noFill/>
        </p:spPr>
        <p:txBody>
          <a:bodyPr wrap="square" lIns="91440" tIns="45720" rIns="91440" bIns="45720" anchor="t">
            <a:spAutoFit/>
          </a:bodyPr>
          <a:lstStyle/>
          <a:p>
            <a:pPr>
              <a:spcBef>
                <a:spcPts val="400"/>
              </a:spcBef>
            </a:pPr>
            <a:r>
              <a:rPr lang="en-US" sz="2400" b="1">
                <a:latin typeface="Segoe UI"/>
                <a:cs typeface="Segoe UI"/>
              </a:rPr>
              <a:t>Thinking about the discussion you watched:</a:t>
            </a:r>
            <a:endParaRPr lang="en-US" sz="2400">
              <a:latin typeface="Aptos" panose="02110004020202020204"/>
              <a:cs typeface="Segoe UI"/>
            </a:endParaRPr>
          </a:p>
          <a:p>
            <a:pPr>
              <a:spcBef>
                <a:spcPts val="400"/>
              </a:spcBef>
            </a:pPr>
            <a:endParaRPr lang="en-US" sz="2400" b="1">
              <a:latin typeface="Segoe UI"/>
              <a:cs typeface="Segoe UI"/>
            </a:endParaRPr>
          </a:p>
          <a:p>
            <a:pPr>
              <a:spcBef>
                <a:spcPts val="400"/>
              </a:spcBef>
            </a:pPr>
            <a:r>
              <a:rPr lang="en-US" sz="2400" b="1">
                <a:latin typeface="Segoe UI"/>
                <a:cs typeface="Segoe UI"/>
              </a:rPr>
              <a:t>What are manufacturers of vapes doing to promote them?</a:t>
            </a:r>
            <a:endParaRPr lang="en-US" sz="2400"/>
          </a:p>
          <a:p>
            <a:pPr>
              <a:spcBef>
                <a:spcPts val="400"/>
              </a:spcBef>
            </a:pPr>
            <a:r>
              <a:rPr lang="en-US" sz="2400" b="1">
                <a:latin typeface="Segoe UI"/>
                <a:cs typeface="Segoe UI"/>
              </a:rPr>
              <a:t>Do you think influencers are making money from promotion?</a:t>
            </a:r>
            <a:endParaRPr lang="en-US" sz="2400" b="1">
              <a:latin typeface="Segoe UI" panose="020B0502040204020203" pitchFamily="34" charset="0"/>
              <a:cs typeface="Segoe UI" panose="020B0502040204020203" pitchFamily="34" charset="0"/>
            </a:endParaRPr>
          </a:p>
          <a:p>
            <a:pPr>
              <a:spcBef>
                <a:spcPts val="400"/>
              </a:spcBef>
            </a:pPr>
            <a:r>
              <a:rPr lang="en-GB" sz="2400" b="1">
                <a:latin typeface="Segoe UI"/>
                <a:cs typeface="Segoe UI"/>
              </a:rPr>
              <a:t>If you were First Minister, what would you do about marketing of vapes to young people?</a:t>
            </a:r>
            <a:r>
              <a:rPr lang="en-US" sz="2400" b="1">
                <a:latin typeface="Segoe UI"/>
                <a:cs typeface="Segoe UI"/>
              </a:rPr>
              <a:t> </a:t>
            </a:r>
          </a:p>
        </p:txBody>
      </p:sp>
      <p:sp>
        <p:nvSpPr>
          <p:cNvPr id="25" name="Title 5">
            <a:extLst>
              <a:ext uri="{FF2B5EF4-FFF2-40B4-BE49-F238E27FC236}">
                <a16:creationId xmlns:a16="http://schemas.microsoft.com/office/drawing/2014/main" id="{A98EA0D9-58D9-0404-D7F8-E952CD7791ED}"/>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pic>
        <p:nvPicPr>
          <p:cNvPr id="27" name="Picture 26" descr="Blue and white logo with text&#10;&#10;AI-generated content may be incorrect.">
            <a:extLst>
              <a:ext uri="{FF2B5EF4-FFF2-40B4-BE49-F238E27FC236}">
                <a16:creationId xmlns:a16="http://schemas.microsoft.com/office/drawing/2014/main" id="{D4982673-6124-5AAA-9481-338B20A4BA17}"/>
              </a:ext>
            </a:extLst>
          </p:cNvPr>
          <p:cNvPicPr>
            <a:picLocks noChangeAspect="1"/>
          </p:cNvPicPr>
          <p:nvPr/>
        </p:nvPicPr>
        <p:blipFill>
          <a:blip r:embed="rId3"/>
          <a:stretch>
            <a:fillRect/>
          </a:stretch>
        </p:blipFill>
        <p:spPr>
          <a:xfrm>
            <a:off x="10830215" y="166026"/>
            <a:ext cx="966293" cy="713431"/>
          </a:xfrm>
          <a:prstGeom prst="rect">
            <a:avLst/>
          </a:prstGeom>
        </p:spPr>
      </p:pic>
      <p:pic>
        <p:nvPicPr>
          <p:cNvPr id="29" name="Picture 28" descr="A colorful rectangular sign with black text&#10;&#10;AI-generated content may be incorrect.">
            <a:extLst>
              <a:ext uri="{FF2B5EF4-FFF2-40B4-BE49-F238E27FC236}">
                <a16:creationId xmlns:a16="http://schemas.microsoft.com/office/drawing/2014/main" id="{90601E86-5AD5-3B65-74DC-75B45993AC60}"/>
              </a:ext>
            </a:extLst>
          </p:cNvPr>
          <p:cNvPicPr>
            <a:picLocks noChangeAspect="1"/>
          </p:cNvPicPr>
          <p:nvPr/>
        </p:nvPicPr>
        <p:blipFill>
          <a:blip r:embed="rId4"/>
          <a:stretch>
            <a:fillRect/>
          </a:stretch>
        </p:blipFill>
        <p:spPr>
          <a:xfrm>
            <a:off x="286935" y="142875"/>
            <a:ext cx="1133475" cy="838200"/>
          </a:xfrm>
          <a:prstGeom prst="rect">
            <a:avLst/>
          </a:prstGeom>
        </p:spPr>
      </p:pic>
      <p:sp>
        <p:nvSpPr>
          <p:cNvPr id="16" name="TextBox 15">
            <a:extLst>
              <a:ext uri="{FF2B5EF4-FFF2-40B4-BE49-F238E27FC236}">
                <a16:creationId xmlns:a16="http://schemas.microsoft.com/office/drawing/2014/main" id="{979669A5-C210-11A0-166F-1F4E5707AC1D}"/>
              </a:ext>
            </a:extLst>
          </p:cNvPr>
          <p:cNvSpPr txBox="1"/>
          <p:nvPr/>
        </p:nvSpPr>
        <p:spPr>
          <a:xfrm>
            <a:off x="3791" y="299491"/>
            <a:ext cx="121844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0" u="none" strike="noStrike" baseline="0">
                <a:solidFill>
                  <a:srgbClr val="FFFFFF"/>
                </a:solidFill>
                <a:latin typeface="Segoe UI"/>
                <a:ea typeface="Segoe UI"/>
                <a:cs typeface="Segoe UI"/>
              </a:rPr>
              <a:t>Discussion: Vapes &amp; Social Media</a:t>
            </a:r>
            <a:endParaRPr lang="en-US" sz="3200"/>
          </a:p>
        </p:txBody>
      </p:sp>
      <p:pic>
        <p:nvPicPr>
          <p:cNvPr id="2" name="Picture 1" descr="A group of different colored electronic cigarettes&#10;&#10;Description automatically generated">
            <a:extLst>
              <a:ext uri="{FF2B5EF4-FFF2-40B4-BE49-F238E27FC236}">
                <a16:creationId xmlns:a16="http://schemas.microsoft.com/office/drawing/2014/main" id="{40DC4B13-53BE-0829-E8FF-8EFE7BB2FE9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217851" y="1188562"/>
            <a:ext cx="4978417" cy="2762325"/>
          </a:xfrm>
          <a:prstGeom prst="rect">
            <a:avLst/>
          </a:prstGeom>
          <a:ln>
            <a:noFill/>
          </a:ln>
        </p:spPr>
      </p:pic>
    </p:spTree>
    <p:extLst>
      <p:ext uri="{BB962C8B-B14F-4D97-AF65-F5344CB8AC3E}">
        <p14:creationId xmlns:p14="http://schemas.microsoft.com/office/powerpoint/2010/main" val="3718813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1E2B7-37E3-7941-83CC-CE93EB1E0A7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991F45E1-E212-0726-1FD6-E59665FB7A38}"/>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553949B-9C6A-812C-E2F7-A5BD53BBEA0B}"/>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52F1A5BD-77D5-BEA0-0CB9-88360E4E4A93}"/>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52F1A5BD-77D5-BEA0-0CB9-88360E4E4A93}"/>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0A138066-7CF9-C6D8-3C89-EE2A71B31AB4}"/>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0A138066-7CF9-C6D8-3C89-EE2A71B31AB4}"/>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C03BD4C9-8C66-206F-0BF5-03544E924112}"/>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C03BD4C9-8C66-206F-0BF5-03544E924112}"/>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EEF3C35D-28EC-D17A-39AE-88DFF48443F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EEF3C35D-28EC-D17A-39AE-88DFF48443F3}"/>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7F70A983-B501-49E0-2BFF-4D4BBE2DFE28}"/>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7F70A983-B501-49E0-2BFF-4D4BBE2DFE28}"/>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9D41ADAB-4E11-D8F6-B8C6-3DD8EB5477C9}"/>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9D41ADAB-4E11-D8F6-B8C6-3DD8EB5477C9}"/>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85F046F6-F7CA-B248-8593-643B31A3725E}"/>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85F046F6-F7CA-B248-8593-643B31A3725E}"/>
                  </a:ext>
                </a:extLst>
              </p:cNvPr>
              <p:cNvPicPr/>
              <p:nvPr/>
            </p:nvPicPr>
            <p:blipFill>
              <a:blip r:embed="rId8"/>
              <a:stretch>
                <a:fillRect/>
              </a:stretch>
            </p:blipFill>
            <p:spPr>
              <a:xfrm>
                <a:off x="3982026" y="1993036"/>
                <a:ext cx="126000" cy="126000"/>
              </a:xfrm>
              <a:prstGeom prst="rect">
                <a:avLst/>
              </a:prstGeom>
            </p:spPr>
          </p:pic>
        </mc:Fallback>
      </mc:AlternateContent>
      <p:sp>
        <p:nvSpPr>
          <p:cNvPr id="13" name="TextBox 12">
            <a:extLst>
              <a:ext uri="{FF2B5EF4-FFF2-40B4-BE49-F238E27FC236}">
                <a16:creationId xmlns:a16="http://schemas.microsoft.com/office/drawing/2014/main" id="{3E02DD9A-5430-E3B8-7600-885B63D06CC9}"/>
              </a:ext>
            </a:extLst>
          </p:cNvPr>
          <p:cNvSpPr txBox="1"/>
          <p:nvPr/>
        </p:nvSpPr>
        <p:spPr>
          <a:xfrm>
            <a:off x="699" y="167875"/>
            <a:ext cx="12189790" cy="584775"/>
          </a:xfrm>
          <a:prstGeom prst="rect">
            <a:avLst/>
          </a:prstGeom>
          <a:noFill/>
        </p:spPr>
        <p:txBody>
          <a:bodyPr wrap="square" lIns="91440" tIns="45720" rIns="91440" bIns="45720" anchor="t">
            <a:spAutoFit/>
          </a:bodyPr>
          <a:lstStyle/>
          <a:p>
            <a:pPr algn="ctr">
              <a:defRPr/>
            </a:pPr>
            <a:r>
              <a:rPr lang="en-US" sz="3200" b="1">
                <a:solidFill>
                  <a:prstClr val="white"/>
                </a:solidFill>
                <a:effectLst>
                  <a:outerShdw blurRad="50800" dist="38100" dir="2700000" algn="tl" rotWithShape="0">
                    <a:prstClr val="black">
                      <a:alpha val="40000"/>
                    </a:prstClr>
                  </a:outerShdw>
                </a:effectLst>
                <a:latin typeface="Segoe UI"/>
                <a:cs typeface="Segoe UI"/>
              </a:rPr>
              <a:t>Where to go for help and support</a:t>
            </a:r>
            <a:endParaRPr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panose="020B0502040204020203" pitchFamily="34" charset="0"/>
              <a:cs typeface="Segoe UI" panose="020B0502040204020203" pitchFamily="34" charset="0"/>
            </a:endParaRPr>
          </a:p>
        </p:txBody>
      </p:sp>
      <p:pic>
        <p:nvPicPr>
          <p:cNvPr id="9" name="Picture 8" descr="Blue and white logo with text&#10;&#10;AI-generated content may be incorrect.">
            <a:extLst>
              <a:ext uri="{FF2B5EF4-FFF2-40B4-BE49-F238E27FC236}">
                <a16:creationId xmlns:a16="http://schemas.microsoft.com/office/drawing/2014/main" id="{9FB749C8-BA1E-2111-B886-32A43CEC95F3}"/>
              </a:ext>
            </a:extLst>
          </p:cNvPr>
          <p:cNvPicPr>
            <a:picLocks noChangeAspect="1"/>
          </p:cNvPicPr>
          <p:nvPr/>
        </p:nvPicPr>
        <p:blipFill>
          <a:blip r:embed="rId15"/>
          <a:stretch>
            <a:fillRect/>
          </a:stretch>
        </p:blipFill>
        <p:spPr>
          <a:xfrm>
            <a:off x="10830215" y="166026"/>
            <a:ext cx="966293" cy="713431"/>
          </a:xfrm>
          <a:prstGeom prst="rect">
            <a:avLst/>
          </a:prstGeom>
        </p:spPr>
      </p:pic>
      <p:pic>
        <p:nvPicPr>
          <p:cNvPr id="10" name="Picture 9" descr="A colorful rectangular sign with black text&#10;&#10;AI-generated content may be incorrect.">
            <a:extLst>
              <a:ext uri="{FF2B5EF4-FFF2-40B4-BE49-F238E27FC236}">
                <a16:creationId xmlns:a16="http://schemas.microsoft.com/office/drawing/2014/main" id="{9449E00A-CF28-1AEF-607E-2E094B8E2125}"/>
              </a:ext>
            </a:extLst>
          </p:cNvPr>
          <p:cNvPicPr>
            <a:picLocks noChangeAspect="1"/>
          </p:cNvPicPr>
          <p:nvPr/>
        </p:nvPicPr>
        <p:blipFill>
          <a:blip r:embed="rId16"/>
          <a:stretch>
            <a:fillRect/>
          </a:stretch>
        </p:blipFill>
        <p:spPr>
          <a:xfrm>
            <a:off x="142875" y="142875"/>
            <a:ext cx="1133475" cy="838200"/>
          </a:xfrm>
          <a:prstGeom prst="rect">
            <a:avLst/>
          </a:prstGeom>
        </p:spPr>
      </p:pic>
      <p:sp>
        <p:nvSpPr>
          <p:cNvPr id="4" name="TextBox 3">
            <a:extLst>
              <a:ext uri="{FF2B5EF4-FFF2-40B4-BE49-F238E27FC236}">
                <a16:creationId xmlns:a16="http://schemas.microsoft.com/office/drawing/2014/main" id="{0CC17EF6-CD68-EACE-0FAB-FA87CF74C014}"/>
              </a:ext>
            </a:extLst>
          </p:cNvPr>
          <p:cNvSpPr txBox="1"/>
          <p:nvPr/>
        </p:nvSpPr>
        <p:spPr>
          <a:xfrm>
            <a:off x="5678947" y="5747104"/>
            <a:ext cx="6172938"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Segoe UI"/>
                <a:cs typeface="Segoe UI"/>
              </a:rPr>
              <a:t>ChildLine: Advice and information for young people</a:t>
            </a:r>
          </a:p>
          <a:p>
            <a:r>
              <a:rPr lang="en-US" dirty="0">
                <a:solidFill>
                  <a:srgbClr val="002060"/>
                </a:solidFill>
                <a:latin typeface="Segoe UI"/>
                <a:cs typeface="Segoe UI"/>
                <a:hlinkClick r:id="rId17"/>
              </a:rPr>
              <a:t>https://www.childline.org.uk/info-advice/you-your-body/drugs-alcohol-smoking/vaping/</a:t>
            </a:r>
            <a:endParaRPr lang="en-US" dirty="0">
              <a:solidFill>
                <a:srgbClr val="002060"/>
              </a:solidFill>
              <a:latin typeface="Segoe UI"/>
              <a:ea typeface="Calibri"/>
              <a:cs typeface="Segoe UI"/>
              <a:hlinkClick r:id="rId17"/>
            </a:endParaRPr>
          </a:p>
          <a:p>
            <a:endParaRPr lang="en-US" sz="1900" u="sng">
              <a:solidFill>
                <a:srgbClr val="002060"/>
              </a:solidFill>
              <a:latin typeface="Calibri"/>
              <a:ea typeface="Calibri"/>
              <a:cs typeface="Calibri"/>
            </a:endParaRPr>
          </a:p>
          <a:p>
            <a:endParaRPr lang="en-US" sz="1900" u="sng">
              <a:solidFill>
                <a:srgbClr val="002060"/>
              </a:solidFill>
              <a:latin typeface="Calibri"/>
              <a:ea typeface="Calibri"/>
              <a:cs typeface="Calibri"/>
            </a:endParaRPr>
          </a:p>
        </p:txBody>
      </p:sp>
      <p:sp>
        <p:nvSpPr>
          <p:cNvPr id="11" name="TextBox 10">
            <a:extLst>
              <a:ext uri="{FF2B5EF4-FFF2-40B4-BE49-F238E27FC236}">
                <a16:creationId xmlns:a16="http://schemas.microsoft.com/office/drawing/2014/main" id="{DBF83703-F15B-F077-D976-2E6E8F8D2E17}"/>
              </a:ext>
            </a:extLst>
          </p:cNvPr>
          <p:cNvSpPr txBox="1"/>
          <p:nvPr/>
        </p:nvSpPr>
        <p:spPr>
          <a:xfrm>
            <a:off x="331695" y="2380036"/>
            <a:ext cx="6152320" cy="1200329"/>
          </a:xfrm>
          <a:prstGeom prst="rect">
            <a:avLst/>
          </a:prstGeom>
          <a:noFill/>
        </p:spPr>
        <p:txBody>
          <a:bodyPr wrap="square" lIns="91440" tIns="45720" rIns="91440" bIns="45720" anchor="t">
            <a:spAutoFit/>
          </a:bodyPr>
          <a:lstStyle/>
          <a:p>
            <a:r>
              <a:rPr lang="en-GB" b="1" u="sng" dirty="0">
                <a:latin typeface="Segoe UI"/>
                <a:cs typeface="Segoe UI"/>
                <a:hlinkClick r:id="rId18">
                  <a:extLst>
                    <a:ext uri="{A12FA001-AC4F-418D-AE19-62706E023703}">
                      <ahyp:hlinkClr xmlns:ahyp="http://schemas.microsoft.com/office/drawing/2018/hyperlinkcolor" val="tx"/>
                    </a:ext>
                  </a:extLst>
                </a:hlinkClick>
              </a:rPr>
              <a:t>Quit your way website: with tips to cut down &amp; stop</a:t>
            </a:r>
            <a:endParaRPr lang="en-GB" b="1" u="sng" dirty="0">
              <a:latin typeface="Segoe UI"/>
              <a:cs typeface="Segoe UI"/>
            </a:endParaRPr>
          </a:p>
          <a:p>
            <a:r>
              <a:rPr lang="en-GB" dirty="0">
                <a:solidFill>
                  <a:srgbClr val="467886"/>
                </a:solidFill>
                <a:latin typeface="Segoe UI"/>
                <a:cs typeface="Segoe UI"/>
                <a:hlinkClick r:id="rId18">
                  <a:extLst>
                    <a:ext uri="{A12FA001-AC4F-418D-AE19-62706E023703}">
                      <ahyp:hlinkClr xmlns:ahyp="http://schemas.microsoft.com/office/drawing/2018/hyperlinkcolor" val="tx"/>
                    </a:ext>
                  </a:extLst>
                </a:hlinkClick>
              </a:rPr>
              <a:t>https://www.nhsggc.scot/your-health/quit-your-way/quit-your-way-youth/</a:t>
            </a:r>
            <a:endParaRPr lang="en-GB" dirty="0">
              <a:latin typeface="Segoe UI"/>
              <a:cs typeface="Segoe UI"/>
            </a:endParaRPr>
          </a:p>
          <a:p>
            <a:endParaRPr lang="en-GB"/>
          </a:p>
        </p:txBody>
      </p:sp>
      <p:sp>
        <p:nvSpPr>
          <p:cNvPr id="14" name="TextBox 13">
            <a:extLst>
              <a:ext uri="{FF2B5EF4-FFF2-40B4-BE49-F238E27FC236}">
                <a16:creationId xmlns:a16="http://schemas.microsoft.com/office/drawing/2014/main" id="{2F71F349-1DB9-79CC-6024-69937AFCF5C3}"/>
              </a:ext>
            </a:extLst>
          </p:cNvPr>
          <p:cNvSpPr txBox="1"/>
          <p:nvPr/>
        </p:nvSpPr>
        <p:spPr>
          <a:xfrm>
            <a:off x="4754880" y="3507452"/>
            <a:ext cx="6421120" cy="1200329"/>
          </a:xfrm>
          <a:prstGeom prst="rect">
            <a:avLst/>
          </a:prstGeom>
          <a:noFill/>
        </p:spPr>
        <p:txBody>
          <a:bodyPr wrap="square" lIns="91440" tIns="45720" rIns="91440" bIns="45720" anchor="t">
            <a:spAutoFit/>
          </a:bodyPr>
          <a:lstStyle/>
          <a:p>
            <a:r>
              <a:rPr lang="en-GB" b="1" u="sng" dirty="0">
                <a:latin typeface="Segoe UI"/>
                <a:cs typeface="Segoe UI"/>
              </a:rPr>
              <a:t>Quit your way Information guide: Facts about vaping</a:t>
            </a:r>
            <a:endParaRPr lang="en-GB" b="1" u="sng">
              <a:latin typeface="Segoe UI"/>
              <a:cs typeface="Segoe UI"/>
              <a:hlinkClick r:id="" action="ppaction://noaction"/>
            </a:endParaRPr>
          </a:p>
          <a:p>
            <a:r>
              <a:rPr lang="en-GB" dirty="0">
                <a:latin typeface="Segoe UI"/>
                <a:ea typeface="+mn-lt"/>
                <a:cs typeface="+mn-lt"/>
                <a:hlinkClick r:id="rId19"/>
              </a:rPr>
              <a:t>https://talkabouttrust.org/resources/schools/nhs-ggc-vaping-information-guide</a:t>
            </a:r>
            <a:endParaRPr lang="en-GB">
              <a:latin typeface="Segoe UI"/>
            </a:endParaRPr>
          </a:p>
          <a:p>
            <a:endParaRPr lang="en-GB"/>
          </a:p>
        </p:txBody>
      </p:sp>
      <p:sp>
        <p:nvSpPr>
          <p:cNvPr id="16" name="TextBox 15">
            <a:extLst>
              <a:ext uri="{FF2B5EF4-FFF2-40B4-BE49-F238E27FC236}">
                <a16:creationId xmlns:a16="http://schemas.microsoft.com/office/drawing/2014/main" id="{B32F243B-6F90-7608-1278-1A92BDAE1F1D}"/>
              </a:ext>
            </a:extLst>
          </p:cNvPr>
          <p:cNvSpPr txBox="1"/>
          <p:nvPr/>
        </p:nvSpPr>
        <p:spPr>
          <a:xfrm>
            <a:off x="337251" y="5131499"/>
            <a:ext cx="6421120" cy="646331"/>
          </a:xfrm>
          <a:prstGeom prst="rect">
            <a:avLst/>
          </a:prstGeom>
          <a:noFill/>
        </p:spPr>
        <p:txBody>
          <a:bodyPr wrap="square" lIns="91440" tIns="45720" rIns="91440" bIns="45720" anchor="t">
            <a:spAutoFit/>
          </a:bodyPr>
          <a:lstStyle/>
          <a:p>
            <a:r>
              <a:rPr lang="en-GB" b="1" u="sng" dirty="0">
                <a:latin typeface="Segoe UI"/>
                <a:cs typeface="Segoe UI"/>
              </a:rPr>
              <a:t>NHS Inform website: with tips to cut down &amp; stop</a:t>
            </a:r>
            <a:endParaRPr lang="en-GB" u="sng" dirty="0">
              <a:latin typeface="Segoe UI"/>
              <a:cs typeface="Segoe UI"/>
              <a:hlinkClick r:id="" action="ppaction://noaction"/>
            </a:endParaRPr>
          </a:p>
          <a:p>
            <a:r>
              <a:rPr lang="en-GB" dirty="0">
                <a:latin typeface="Segoe UI"/>
                <a:cs typeface="Segoe UI"/>
                <a:hlinkClick r:id="rId20"/>
              </a:rPr>
              <a:t>https://www.nhsinform.scot/campaigns/vaping/</a:t>
            </a:r>
            <a:r>
              <a:rPr lang="en-GB" dirty="0">
                <a:latin typeface="Segoe UI"/>
                <a:cs typeface="Segoe UI"/>
              </a:rPr>
              <a:t> </a:t>
            </a:r>
          </a:p>
        </p:txBody>
      </p:sp>
      <p:sp>
        <p:nvSpPr>
          <p:cNvPr id="17" name="AutoShape 2" descr="NHS 24 logo in white with clear background">
            <a:extLst>
              <a:ext uri="{FF2B5EF4-FFF2-40B4-BE49-F238E27FC236}">
                <a16:creationId xmlns:a16="http://schemas.microsoft.com/office/drawing/2014/main" id="{BEB0408A-DC51-3EDB-E0A4-A182B6BDB235}"/>
              </a:ext>
            </a:extLst>
          </p:cNvPr>
          <p:cNvSpPr>
            <a:spLocks noChangeAspect="1" noChangeArrowheads="1"/>
          </p:cNvSpPr>
          <p:nvPr/>
        </p:nvSpPr>
        <p:spPr bwMode="auto">
          <a:xfrm>
            <a:off x="5201920" y="35776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Picture 25">
            <a:extLst>
              <a:ext uri="{FF2B5EF4-FFF2-40B4-BE49-F238E27FC236}">
                <a16:creationId xmlns:a16="http://schemas.microsoft.com/office/drawing/2014/main" id="{FD471C1F-9F04-E21A-74CC-6F6317A013DE}"/>
              </a:ext>
            </a:extLst>
          </p:cNvPr>
          <p:cNvPicPr>
            <a:picLocks noChangeAspect="1"/>
          </p:cNvPicPr>
          <p:nvPr/>
        </p:nvPicPr>
        <p:blipFill>
          <a:blip r:embed="rId21"/>
          <a:stretch>
            <a:fillRect/>
          </a:stretch>
        </p:blipFill>
        <p:spPr>
          <a:xfrm>
            <a:off x="-2631758" y="3507452"/>
            <a:ext cx="4714875" cy="1466850"/>
          </a:xfrm>
          <a:prstGeom prst="rect">
            <a:avLst/>
          </a:prstGeom>
        </p:spPr>
      </p:pic>
      <p:pic>
        <p:nvPicPr>
          <p:cNvPr id="27" name="Picture 26">
            <a:extLst>
              <a:ext uri="{FF2B5EF4-FFF2-40B4-BE49-F238E27FC236}">
                <a16:creationId xmlns:a16="http://schemas.microsoft.com/office/drawing/2014/main" id="{D17A10FD-424B-2F8E-AD9E-681177FE5111}"/>
              </a:ext>
            </a:extLst>
          </p:cNvPr>
          <p:cNvPicPr>
            <a:picLocks noChangeAspect="1"/>
          </p:cNvPicPr>
          <p:nvPr/>
        </p:nvPicPr>
        <p:blipFill>
          <a:blip r:embed="rId22"/>
          <a:stretch>
            <a:fillRect/>
          </a:stretch>
        </p:blipFill>
        <p:spPr>
          <a:xfrm>
            <a:off x="7196993" y="1521840"/>
            <a:ext cx="2316625" cy="1715477"/>
          </a:xfrm>
          <a:prstGeom prst="rect">
            <a:avLst/>
          </a:prstGeom>
          <a:ln>
            <a:noFill/>
          </a:ln>
        </p:spPr>
      </p:pic>
      <p:sp>
        <p:nvSpPr>
          <p:cNvPr id="2" name="Rectangle 1">
            <a:extLst>
              <a:ext uri="{FF2B5EF4-FFF2-40B4-BE49-F238E27FC236}">
                <a16:creationId xmlns:a16="http://schemas.microsoft.com/office/drawing/2014/main" id="{562703A8-9BE8-294F-10BD-243F2E0E5B9C}"/>
              </a:ext>
            </a:extLst>
          </p:cNvPr>
          <p:cNvSpPr/>
          <p:nvPr/>
        </p:nvSpPr>
        <p:spPr>
          <a:xfrm>
            <a:off x="-318198" y="3248967"/>
            <a:ext cx="703384" cy="17417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139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580B-9181-B0C4-A245-5906618D314A}"/>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B6933FC9-E9DB-310D-ED7D-7D0A6887CB9A}"/>
              </a:ext>
            </a:extLst>
          </p:cNvPr>
          <p:cNvSpPr txBox="1"/>
          <p:nvPr/>
        </p:nvSpPr>
        <p:spPr>
          <a:xfrm>
            <a:off x="5318697" y="4488051"/>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Still not sure</a:t>
            </a:r>
          </a:p>
        </p:txBody>
      </p:sp>
      <p:pic>
        <p:nvPicPr>
          <p:cNvPr id="25" name="Picture 24" descr="A wooden ruler with numbers&#10;&#10;Description automatically generated">
            <a:extLst>
              <a:ext uri="{FF2B5EF4-FFF2-40B4-BE49-F238E27FC236}">
                <a16:creationId xmlns:a16="http://schemas.microsoft.com/office/drawing/2014/main" id="{7C8DEAB1-4FD7-FCAF-9766-5E33DF2C2A64}"/>
              </a:ext>
            </a:extLst>
          </p:cNvPr>
          <p:cNvPicPr>
            <a:picLocks noChangeAspect="1"/>
          </p:cNvPicPr>
          <p:nvPr/>
        </p:nvPicPr>
        <p:blipFill>
          <a:blip r:embed="rId4"/>
          <a:stretch>
            <a:fillRect/>
          </a:stretch>
        </p:blipFill>
        <p:spPr>
          <a:xfrm>
            <a:off x="5474656" y="2220193"/>
            <a:ext cx="5794634" cy="2089868"/>
          </a:xfrm>
          <a:prstGeom prst="rect">
            <a:avLst/>
          </a:prstGeom>
          <a:ln>
            <a:noFill/>
          </a:ln>
        </p:spPr>
      </p:pic>
      <p:sp>
        <p:nvSpPr>
          <p:cNvPr id="26" name="Down Arrow 25">
            <a:extLst>
              <a:ext uri="{FF2B5EF4-FFF2-40B4-BE49-F238E27FC236}">
                <a16:creationId xmlns:a16="http://schemas.microsoft.com/office/drawing/2014/main" id="{DB089E39-280D-FCEA-2BD1-781EC7364ABC}"/>
              </a:ext>
            </a:extLst>
          </p:cNvPr>
          <p:cNvSpPr/>
          <p:nvPr/>
        </p:nvSpPr>
        <p:spPr>
          <a:xfrm>
            <a:off x="5620859" y="3331653"/>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1845C2F-1F35-2C46-9FEF-9110D2CE91FA}"/>
              </a:ext>
            </a:extLst>
          </p:cNvPr>
          <p:cNvSpPr txBox="1"/>
          <p:nvPr/>
        </p:nvSpPr>
        <p:spPr>
          <a:xfrm>
            <a:off x="10138440" y="4487229"/>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480D6DE3-8977-530E-0108-D4AE1308620F}"/>
              </a:ext>
            </a:extLst>
          </p:cNvPr>
          <p:cNvSpPr/>
          <p:nvPr/>
        </p:nvSpPr>
        <p:spPr>
          <a:xfrm>
            <a:off x="10626302" y="3331653"/>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D4B9C03-CF3F-5D7A-053F-65A8175ED844}"/>
              </a:ext>
            </a:extLst>
          </p:cNvPr>
          <p:cNvSpPr txBox="1"/>
          <p:nvPr/>
        </p:nvSpPr>
        <p:spPr>
          <a:xfrm>
            <a:off x="7843924" y="4489564"/>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F2F7BCD2-46C5-8A69-B290-B6B99AA93E1F}"/>
              </a:ext>
            </a:extLst>
          </p:cNvPr>
          <p:cNvSpPr/>
          <p:nvPr/>
        </p:nvSpPr>
        <p:spPr>
          <a:xfrm>
            <a:off x="8129657" y="3331653"/>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BA75F2D-7763-F9C9-2228-40F2C62FADD8}"/>
              </a:ext>
            </a:extLst>
          </p:cNvPr>
          <p:cNvSpPr/>
          <p:nvPr/>
        </p:nvSpPr>
        <p:spPr>
          <a:xfrm>
            <a:off x="-2039555" y="-686720"/>
            <a:ext cx="6912112" cy="680945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77059294-F092-F38D-3B6E-A8755C42B733}"/>
              </a:ext>
            </a:extLst>
          </p:cNvPr>
          <p:cNvSpPr txBox="1">
            <a:spLocks/>
          </p:cNvSpPr>
          <p:nvPr/>
        </p:nvSpPr>
        <p:spPr>
          <a:xfrm>
            <a:off x="574595" y="1831952"/>
            <a:ext cx="3602154" cy="36179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The </a:t>
            </a:r>
            <a:endParaRPr lang="en-US">
              <a:solidFill>
                <a:schemeClr val="bg1"/>
              </a:solidFill>
            </a:endParaRPr>
          </a:p>
          <a:p>
            <a:pPr>
              <a:lnSpc>
                <a:spcPct val="120000"/>
              </a:lnSpc>
            </a:pPr>
            <a:r>
              <a:rPr lang="en-GB" sz="3200" b="1">
                <a:solidFill>
                  <a:schemeClr val="bg1"/>
                </a:solidFill>
                <a:latin typeface="Segoe UI"/>
                <a:cs typeface="Segoe UI"/>
              </a:rPr>
              <a:t>confidence </a:t>
            </a:r>
            <a:endParaRPr lang="en-GB">
              <a:solidFill>
                <a:schemeClr val="bg1"/>
              </a:solidFill>
              <a:latin typeface="Aptos Display" panose="02110004020202020204"/>
              <a:cs typeface="Segoe UI"/>
            </a:endParaRPr>
          </a:p>
          <a:p>
            <a:pPr>
              <a:lnSpc>
                <a:spcPct val="120000"/>
              </a:lnSpc>
            </a:pPr>
            <a:r>
              <a:rPr lang="en-GB" sz="3200" b="1">
                <a:solidFill>
                  <a:schemeClr val="bg1"/>
                </a:solidFill>
                <a:latin typeface="Segoe UI"/>
                <a:cs typeface="Segoe UI"/>
              </a:rPr>
              <a:t>ruler </a:t>
            </a:r>
            <a:endParaRPr lang="en-GB">
              <a:solidFill>
                <a:schemeClr val="bg1"/>
              </a:solidFill>
            </a:endParaRPr>
          </a:p>
          <a:p>
            <a:pPr>
              <a:lnSpc>
                <a:spcPct val="120000"/>
              </a:lnSpc>
            </a:pP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AFA8DDF-C83D-8B0A-9150-8A98342410F5}"/>
              </a:ext>
            </a:extLst>
          </p:cNvPr>
          <p:cNvSpPr txBox="1"/>
          <p:nvPr/>
        </p:nvSpPr>
        <p:spPr>
          <a:xfrm>
            <a:off x="5620859" y="1177916"/>
            <a:ext cx="5490075" cy="646331"/>
          </a:xfrm>
          <a:prstGeom prst="rect">
            <a:avLst/>
          </a:prstGeom>
          <a:noFill/>
        </p:spPr>
        <p:txBody>
          <a:bodyPr wrap="square" lIns="91440" tIns="45720" rIns="91440" bIns="45720" anchor="t">
            <a:spAutoFit/>
          </a:bodyPr>
          <a:lstStyle/>
          <a:p>
            <a:pPr algn="ctr"/>
            <a:r>
              <a:rPr lang="en-GB" sz="3600" b="1">
                <a:latin typeface="Segoe UI"/>
                <a:cs typeface="Segoe UI"/>
              </a:rPr>
              <a:t>How do you feel now? </a:t>
            </a:r>
            <a:endParaRPr lang="en-US" sz="3600">
              <a:latin typeface="Segoe UI"/>
              <a:cs typeface="Segoe UI"/>
            </a:endParaRPr>
          </a:p>
        </p:txBody>
      </p:sp>
      <p:pic>
        <p:nvPicPr>
          <p:cNvPr id="10" name="Picture 9" descr="A colorful rectangular sign with black text&#10;&#10;AI-generated content may be incorrect.">
            <a:extLst>
              <a:ext uri="{FF2B5EF4-FFF2-40B4-BE49-F238E27FC236}">
                <a16:creationId xmlns:a16="http://schemas.microsoft.com/office/drawing/2014/main" id="{E5FE2754-8A7B-4EF7-F068-7126E1DE2FFC}"/>
              </a:ext>
            </a:extLst>
          </p:cNvPr>
          <p:cNvPicPr>
            <a:picLocks noChangeAspect="1"/>
          </p:cNvPicPr>
          <p:nvPr/>
        </p:nvPicPr>
        <p:blipFill>
          <a:blip r:embed="rId5"/>
          <a:stretch>
            <a:fillRect/>
          </a:stretch>
        </p:blipFill>
        <p:spPr>
          <a:xfrm>
            <a:off x="3892388" y="370507"/>
            <a:ext cx="1829080" cy="1348200"/>
          </a:xfrm>
          <a:prstGeom prst="rect">
            <a:avLst/>
          </a:prstGeom>
        </p:spPr>
      </p:pic>
      <p:pic>
        <p:nvPicPr>
          <p:cNvPr id="12" name="Picture 11" descr="Blue and white logo with text&#10;&#10;AI-generated content may be incorrect.">
            <a:extLst>
              <a:ext uri="{FF2B5EF4-FFF2-40B4-BE49-F238E27FC236}">
                <a16:creationId xmlns:a16="http://schemas.microsoft.com/office/drawing/2014/main" id="{8F471EA3-7950-AEA6-81AA-A3F9234D9F15}"/>
              </a:ext>
            </a:extLst>
          </p:cNvPr>
          <p:cNvPicPr>
            <a:picLocks noChangeAspect="1"/>
          </p:cNvPicPr>
          <p:nvPr/>
        </p:nvPicPr>
        <p:blipFill>
          <a:blip r:embed="rId6"/>
          <a:stretch>
            <a:fillRect/>
          </a:stretch>
        </p:blipFill>
        <p:spPr>
          <a:xfrm>
            <a:off x="10830215" y="166026"/>
            <a:ext cx="966293" cy="713431"/>
          </a:xfrm>
          <a:prstGeom prst="rect">
            <a:avLst/>
          </a:prstGeom>
          <a:ln>
            <a:noFill/>
          </a:ln>
        </p:spPr>
      </p:pic>
    </p:spTree>
    <p:custDataLst>
      <p:tags r:id="rId1"/>
    </p:custDataLst>
    <p:extLst>
      <p:ext uri="{BB962C8B-B14F-4D97-AF65-F5344CB8AC3E}">
        <p14:creationId xmlns:p14="http://schemas.microsoft.com/office/powerpoint/2010/main" val="2600172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7967-0C91-3C0F-E332-00CA8CA18430}"/>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553B15D0-09D0-A7B2-4C18-A88D88E810DD}"/>
              </a:ext>
            </a:extLst>
          </p:cNvPr>
          <p:cNvSpPr txBox="1">
            <a:spLocks/>
          </p:cNvSpPr>
          <p:nvPr/>
        </p:nvSpPr>
        <p:spPr>
          <a:xfrm>
            <a:off x="-17124" y="-3791"/>
            <a:ext cx="3820223" cy="69476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7" name="Oval 6">
            <a:extLst>
              <a:ext uri="{FF2B5EF4-FFF2-40B4-BE49-F238E27FC236}">
                <a16:creationId xmlns:a16="http://schemas.microsoft.com/office/drawing/2014/main" id="{A311BCAE-77F4-BE91-BF6A-C8AD23739484}"/>
              </a:ext>
            </a:extLst>
          </p:cNvPr>
          <p:cNvSpPr/>
          <p:nvPr/>
        </p:nvSpPr>
        <p:spPr>
          <a:xfrm>
            <a:off x="5191815" y="525343"/>
            <a:ext cx="4796053" cy="12850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734F1852-86C6-0CF0-B83E-61D7E3472E10}"/>
              </a:ext>
            </a:extLst>
          </p:cNvPr>
          <p:cNvSpPr txBox="1">
            <a:spLocks/>
          </p:cNvSpPr>
          <p:nvPr/>
        </p:nvSpPr>
        <p:spPr>
          <a:xfrm>
            <a:off x="5685216" y="997928"/>
            <a:ext cx="4540849" cy="757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What is Vaping?</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691B3355-6DCD-C54D-9D56-F0EC161CE864}"/>
              </a:ext>
            </a:extLst>
          </p:cNvPr>
          <p:cNvSpPr txBox="1"/>
          <p:nvPr/>
        </p:nvSpPr>
        <p:spPr>
          <a:xfrm>
            <a:off x="4181194" y="1784160"/>
            <a:ext cx="7627226" cy="375487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Segoe UI"/>
                <a:cs typeface="Segoe UI"/>
              </a:rPr>
              <a:t>Vaping is the use of an electronic device to inhale vapour coming from a heated liquid that can contain:</a:t>
            </a:r>
            <a:endParaRPr lang="en-GB" sz="2000" b="0" i="0" u="none" strike="noStrike" kern="1200" cap="none" spc="0" normalizeH="0" baseline="0" noProof="0">
              <a:ln>
                <a:noFill/>
              </a:ln>
              <a:solidFill>
                <a:prstClr val="black"/>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714375" marR="0" lvl="1" indent="-342900" algn="l" defTabSz="914400" rtl="0" eaLnBrk="1" fontAlgn="auto" latinLnBrk="0" hangingPunct="1">
              <a:lnSpc>
                <a:spcPct val="100000"/>
              </a:lnSpc>
              <a:spcBef>
                <a:spcPts val="0"/>
              </a:spcBef>
              <a:spcAft>
                <a:spcPts val="0"/>
              </a:spcAft>
              <a:buClr>
                <a:schemeClr val="accent5"/>
              </a:buClr>
              <a:buSzPct val="125000"/>
              <a:buFont typeface="Wingdings" panose="020B0604020202020204" pitchFamily="34" charset="0"/>
              <a:buChar char="§"/>
              <a:tabLst/>
              <a:defRPr/>
            </a:pPr>
            <a:r>
              <a:rPr lang="en-GB" sz="2000">
                <a:solidFill>
                  <a:prstClr val="black"/>
                </a:solidFill>
                <a:latin typeface="Segoe UI"/>
                <a:cs typeface="Segoe UI"/>
              </a:rPr>
              <a:t>P</a:t>
            </a:r>
            <a:r>
              <a:rPr kumimoji="0" lang="en-GB" sz="2000" b="0" i="0" u="none" strike="noStrike" kern="1200" cap="none" spc="0" normalizeH="0" baseline="0" noProof="0">
                <a:ln>
                  <a:noFill/>
                </a:ln>
                <a:solidFill>
                  <a:prstClr val="black"/>
                </a:solidFill>
                <a:effectLst/>
                <a:uLnTx/>
                <a:uFillTx/>
                <a:latin typeface="Segoe UI"/>
                <a:cs typeface="Segoe UI"/>
              </a:rPr>
              <a:t>ropylene glycol and vegetable glycerine</a:t>
            </a:r>
            <a:endParaRPr lang="en-GB" sz="2000" b="0" i="0" u="none" strike="noStrike" kern="1200" cap="none" spc="0" normalizeH="0" baseline="0" noProof="0">
              <a:ln>
                <a:noFill/>
              </a:ln>
              <a:solidFill>
                <a:prstClr val="black"/>
              </a:solidFill>
              <a:effectLst/>
              <a:uLnTx/>
              <a:uFillTx/>
              <a:latin typeface="Segoe UI"/>
              <a:cs typeface="Segoe UI"/>
            </a:endParaRPr>
          </a:p>
          <a:p>
            <a:pPr marL="714375" lvl="1" indent="-342900">
              <a:buClr>
                <a:schemeClr val="accent5"/>
              </a:buClr>
              <a:buSzPct val="125000"/>
              <a:buFont typeface="Wingdings" panose="020B0604020202020204" pitchFamily="34" charset="0"/>
              <a:buChar char="§"/>
              <a:defRPr/>
            </a:pPr>
            <a:endParaRPr lang="en-GB" sz="2000">
              <a:solidFill>
                <a:prstClr val="black"/>
              </a:solidFill>
              <a:latin typeface="Segoe UI"/>
              <a:cs typeface="Segoe UI"/>
            </a:endParaRPr>
          </a:p>
          <a:p>
            <a:pPr marL="714375" marR="0" lvl="1" indent="-342900" algn="l" defTabSz="914400" rtl="0" eaLnBrk="1" fontAlgn="auto" latinLnBrk="0" hangingPunct="1">
              <a:lnSpc>
                <a:spcPct val="100000"/>
              </a:lnSpc>
              <a:spcBef>
                <a:spcPts val="0"/>
              </a:spcBef>
              <a:spcAft>
                <a:spcPts val="0"/>
              </a:spcAft>
              <a:buClr>
                <a:schemeClr val="accent5"/>
              </a:buClr>
              <a:buSzPct val="125000"/>
              <a:buFont typeface="Wingdings"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Segoe UI"/>
                <a:cs typeface="Segoe UI"/>
              </a:rPr>
              <a:t>Nicotine – a stimulant</a:t>
            </a:r>
            <a:r>
              <a:rPr kumimoji="0" lang="en-GB" sz="2000" b="0" i="0" u="none" strike="noStrike" kern="1200" cap="none" spc="0" normalizeH="0" noProof="0">
                <a:ln>
                  <a:noFill/>
                </a:ln>
                <a:solidFill>
                  <a:prstClr val="black"/>
                </a:solidFill>
                <a:effectLst/>
                <a:uLnTx/>
                <a:uFillTx/>
                <a:latin typeface="Segoe UI"/>
                <a:cs typeface="Segoe UI"/>
              </a:rPr>
              <a:t> drug</a:t>
            </a:r>
            <a:endParaRPr lang="en-GB" sz="2000" b="0" i="0" u="none" strike="noStrike" kern="1200" cap="none" spc="0" normalizeH="0" baseline="0" noProof="0">
              <a:ln>
                <a:noFill/>
              </a:ln>
              <a:solidFill>
                <a:prstClr val="black"/>
              </a:solidFill>
              <a:effectLst/>
              <a:uLnTx/>
              <a:uFillTx/>
              <a:latin typeface="Segoe UI"/>
              <a:cs typeface="Segoe UI"/>
            </a:endParaRPr>
          </a:p>
          <a:p>
            <a:pPr marL="714375" lvl="1" indent="-342900">
              <a:buClr>
                <a:schemeClr val="accent5"/>
              </a:buClr>
              <a:buSzPct val="125000"/>
              <a:buFont typeface="Wingdings" panose="020B0604020202020204" pitchFamily="34" charset="0"/>
              <a:buChar char="§"/>
              <a:defRPr/>
            </a:pPr>
            <a:endParaRPr lang="en-GB" sz="2000">
              <a:solidFill>
                <a:prstClr val="black"/>
              </a:solidFill>
              <a:latin typeface="Segoe UI"/>
              <a:cs typeface="Segoe UI"/>
            </a:endParaRPr>
          </a:p>
          <a:p>
            <a:pPr marL="714375" lvl="1" indent="-342900">
              <a:buClr>
                <a:schemeClr val="accent5"/>
              </a:buClr>
              <a:buSzPct val="125000"/>
              <a:buFont typeface="Wingdings" panose="020B0604020202020204" pitchFamily="34" charset="0"/>
              <a:buChar char="§"/>
              <a:defRPr/>
            </a:pPr>
            <a:r>
              <a:rPr lang="en-GB" sz="2000">
                <a:solidFill>
                  <a:prstClr val="black"/>
                </a:solidFill>
                <a:latin typeface="Segoe UI"/>
                <a:cs typeface="Segoe UI"/>
              </a:rPr>
              <a:t>Flavourings and</a:t>
            </a:r>
            <a:r>
              <a:rPr kumimoji="0" lang="en-GB" sz="2000" b="0" i="0" u="none" strike="noStrike" kern="1200" cap="none" spc="0" normalizeH="0" baseline="0" noProof="0">
                <a:ln>
                  <a:noFill/>
                </a:ln>
                <a:solidFill>
                  <a:prstClr val="black"/>
                </a:solidFill>
                <a:effectLst/>
                <a:uLnTx/>
                <a:uFillTx/>
                <a:latin typeface="Segoe UI"/>
                <a:cs typeface="Segoe UI"/>
              </a:rPr>
              <a:t> </a:t>
            </a:r>
            <a:r>
              <a:rPr lang="en-GB" sz="2000">
                <a:solidFill>
                  <a:prstClr val="black"/>
                </a:solidFill>
                <a:latin typeface="Segoe UI"/>
                <a:cs typeface="Segoe UI"/>
              </a:rPr>
              <a:t>artificial chemical </a:t>
            </a:r>
            <a:r>
              <a:rPr kumimoji="0" lang="en-GB" sz="2000" b="0" i="0" u="none" strike="noStrike" kern="1200" cap="none" spc="0" normalizeH="0" baseline="0" noProof="0">
                <a:ln>
                  <a:noFill/>
                </a:ln>
                <a:solidFill>
                  <a:prstClr val="black"/>
                </a:solidFill>
                <a:effectLst/>
                <a:uLnTx/>
                <a:uFillTx/>
                <a:latin typeface="Segoe UI"/>
                <a:cs typeface="Segoe UI"/>
              </a:rPr>
              <a:t>sweeteners</a:t>
            </a:r>
            <a:endParaRPr lang="en-GB" sz="2000" b="0" i="0" u="none" strike="noStrike" kern="1200" cap="none" spc="0" normalizeH="0" baseline="0" noProof="0">
              <a:ln>
                <a:noFill/>
              </a:ln>
              <a:solidFill>
                <a:prstClr val="black"/>
              </a:solidFill>
              <a:effectLst/>
              <a:uLnTx/>
              <a:uFillTx/>
              <a:latin typeface="Segoe UI"/>
              <a:cs typeface="Segoe UI"/>
            </a:endParaRPr>
          </a:p>
          <a:p>
            <a:pPr marL="371475" marR="0" lvl="1" algn="l" defTabSz="914400" rtl="0" eaLnBrk="1" fontAlgn="auto" latinLnBrk="0" hangingPunct="1">
              <a:lnSpc>
                <a:spcPct val="100000"/>
              </a:lnSpc>
              <a:spcBef>
                <a:spcPts val="0"/>
              </a:spcBef>
              <a:spcAft>
                <a:spcPts val="0"/>
              </a:spcAft>
              <a:buClr>
                <a:srgbClr val="D5127B"/>
              </a:buClr>
              <a:buSzPct val="125000"/>
              <a:tabLst/>
              <a:defRPr/>
            </a:pPr>
            <a:endParaRPr lang="en-GB" sz="2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a:defRPr/>
            </a:pPr>
            <a:r>
              <a:rPr lang="en-GB" sz="2000">
                <a:solidFill>
                  <a:srgbClr val="000000"/>
                </a:solidFill>
                <a:latin typeface="Segoe UI"/>
                <a:cs typeface="Segoe UI"/>
              </a:rPr>
              <a:t>The highest strength legal vape has the nicotine level of 20mg/ml or 2%.</a:t>
            </a:r>
          </a:p>
        </p:txBody>
      </p:sp>
      <p:pic>
        <p:nvPicPr>
          <p:cNvPr id="18" name="Picture 17" descr="A group of colorful electronic devices&#10;&#10;Description automatically generated">
            <a:extLst>
              <a:ext uri="{FF2B5EF4-FFF2-40B4-BE49-F238E27FC236}">
                <a16:creationId xmlns:a16="http://schemas.microsoft.com/office/drawing/2014/main" id="{F4ECADFE-2017-E1D7-866C-496B96688890}"/>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p:blipFill>
        <p:spPr>
          <a:xfrm>
            <a:off x="168583" y="1715891"/>
            <a:ext cx="3027276" cy="25231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20" name="Picture 19" descr="Blue and white logo with text&#10;&#10;AI-generated content may be incorrect.">
            <a:extLst>
              <a:ext uri="{FF2B5EF4-FFF2-40B4-BE49-F238E27FC236}">
                <a16:creationId xmlns:a16="http://schemas.microsoft.com/office/drawing/2014/main" id="{8D9C6D33-C927-4BCF-9799-03A285E9D346}"/>
              </a:ext>
            </a:extLst>
          </p:cNvPr>
          <p:cNvPicPr>
            <a:picLocks noChangeAspect="1"/>
          </p:cNvPicPr>
          <p:nvPr/>
        </p:nvPicPr>
        <p:blipFill>
          <a:blip r:embed="rId5"/>
          <a:stretch>
            <a:fillRect/>
          </a:stretch>
        </p:blipFill>
        <p:spPr>
          <a:xfrm>
            <a:off x="10830215" y="166026"/>
            <a:ext cx="966293" cy="713431"/>
          </a:xfrm>
          <a:prstGeom prst="rect">
            <a:avLst/>
          </a:prstGeom>
          <a:ln>
            <a:noFill/>
          </a:ln>
        </p:spPr>
      </p:pic>
      <p:pic>
        <p:nvPicPr>
          <p:cNvPr id="24" name="Picture 23" descr="A colorful rectangular sign with black text&#10;&#10;AI-generated content may be incorrect.">
            <a:extLst>
              <a:ext uri="{FF2B5EF4-FFF2-40B4-BE49-F238E27FC236}">
                <a16:creationId xmlns:a16="http://schemas.microsoft.com/office/drawing/2014/main" id="{C3439DDB-2D3B-29DA-D8F7-29D393DE259A}"/>
              </a:ext>
            </a:extLst>
          </p:cNvPr>
          <p:cNvPicPr>
            <a:picLocks noChangeAspect="1"/>
          </p:cNvPicPr>
          <p:nvPr/>
        </p:nvPicPr>
        <p:blipFill>
          <a:blip r:embed="rId6"/>
          <a:stretch>
            <a:fillRect/>
          </a:stretch>
        </p:blipFill>
        <p:spPr>
          <a:xfrm>
            <a:off x="142875" y="142875"/>
            <a:ext cx="1133475" cy="838200"/>
          </a:xfrm>
          <a:prstGeom prst="rect">
            <a:avLst/>
          </a:prstGeom>
        </p:spPr>
      </p:pic>
    </p:spTree>
    <p:custDataLst>
      <p:tags r:id="rId1"/>
    </p:custDataLst>
    <p:extLst>
      <p:ext uri="{BB962C8B-B14F-4D97-AF65-F5344CB8AC3E}">
        <p14:creationId xmlns:p14="http://schemas.microsoft.com/office/powerpoint/2010/main" val="41406935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F8A72-4C74-A345-BC48-888A9A90DAEE}"/>
              </a:ext>
            </a:extLst>
          </p:cNvPr>
          <p:cNvSpPr txBox="1"/>
          <p:nvPr/>
        </p:nvSpPr>
        <p:spPr>
          <a:xfrm>
            <a:off x="4293830" y="3080001"/>
            <a:ext cx="7336195" cy="1138773"/>
          </a:xfrm>
          <a:prstGeom prst="rect">
            <a:avLst/>
          </a:prstGeom>
          <a:noFill/>
        </p:spPr>
        <p:txBody>
          <a:bodyPr wrap="square" lIns="91440" tIns="45720" rIns="91440" bIns="45720" anchor="t">
            <a:spAutoFit/>
          </a:bodyPr>
          <a:lstStyle/>
          <a:p>
            <a:r>
              <a:rPr lang="en-GB" sz="2000" b="1">
                <a:latin typeface="Segoe UI"/>
                <a:cs typeface="Segoe UI"/>
              </a:rPr>
              <a:t>TRUE or FALSE?</a:t>
            </a:r>
            <a:endParaRPr lang="en-US">
              <a:latin typeface="Aptos" panose="02110004020202020204"/>
              <a:cs typeface="Arial"/>
            </a:endParaRPr>
          </a:p>
          <a:p>
            <a:endParaRPr lang="en-GB" sz="2400">
              <a:solidFill>
                <a:srgbClr val="1F090A"/>
              </a:solidFill>
              <a:latin typeface="Arial"/>
              <a:cs typeface="Arial"/>
            </a:endParaRPr>
          </a:p>
          <a:p>
            <a:r>
              <a:rPr lang="en-GB" sz="2400">
                <a:solidFill>
                  <a:srgbClr val="1F090A"/>
                </a:solidFill>
                <a:latin typeface="Arial"/>
                <a:cs typeface="Arial"/>
              </a:rPr>
              <a:t>Most</a:t>
            </a:r>
            <a:r>
              <a:rPr lang="en-GB" sz="2400">
                <a:solidFill>
                  <a:srgbClr val="1F090A"/>
                </a:solidFill>
                <a:effectLst/>
                <a:latin typeface="Arial"/>
                <a:cs typeface="Arial"/>
              </a:rPr>
              <a:t> young people </a:t>
            </a:r>
            <a:r>
              <a:rPr lang="en-GB" sz="2400">
                <a:solidFill>
                  <a:srgbClr val="1F090A"/>
                </a:solidFill>
                <a:latin typeface="Arial"/>
                <a:cs typeface="Arial"/>
              </a:rPr>
              <a:t>in Scotland </a:t>
            </a:r>
            <a:r>
              <a:rPr lang="en-GB" sz="2400">
                <a:solidFill>
                  <a:srgbClr val="1F090A"/>
                </a:solidFill>
                <a:effectLst/>
                <a:latin typeface="Arial"/>
                <a:cs typeface="Arial"/>
              </a:rPr>
              <a:t>vape.</a:t>
            </a:r>
            <a:endParaRPr lang="en-US"/>
          </a:p>
        </p:txBody>
      </p:sp>
      <p:pic>
        <p:nvPicPr>
          <p:cNvPr id="9" name="Picture 8" descr="A cartoon of a yellow ball with a black object in his mouth&#10;&#10;Description automatically generated">
            <a:extLst>
              <a:ext uri="{FF2B5EF4-FFF2-40B4-BE49-F238E27FC236}">
                <a16:creationId xmlns:a16="http://schemas.microsoft.com/office/drawing/2014/main" id="{0265635F-413F-D7CD-6EAE-AE060C5419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596" y="2112786"/>
            <a:ext cx="3086149" cy="2457277"/>
          </a:xfrm>
          <a:prstGeom prst="rect">
            <a:avLst/>
          </a:prstGeom>
          <a:ln>
            <a:solidFill>
              <a:schemeClr val="bg1"/>
            </a:solidFill>
          </a:ln>
        </p:spPr>
      </p:pic>
      <p:sp>
        <p:nvSpPr>
          <p:cNvPr id="10" name="Rectangle 9">
            <a:extLst>
              <a:ext uri="{FF2B5EF4-FFF2-40B4-BE49-F238E27FC236}">
                <a16:creationId xmlns:a16="http://schemas.microsoft.com/office/drawing/2014/main" id="{64D8F135-7110-676C-1C72-BC92D9920CF4}"/>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40">
            <a:extLst>
              <a:ext uri="{FF2B5EF4-FFF2-40B4-BE49-F238E27FC236}">
                <a16:creationId xmlns:a16="http://schemas.microsoft.com/office/drawing/2014/main" id="{F71C2BD4-B2DD-0EFA-6160-B7EC2D7FA28F}"/>
              </a:ext>
            </a:extLst>
          </p:cNvPr>
          <p:cNvSpPr txBox="1"/>
          <p:nvPr/>
        </p:nvSpPr>
        <p:spPr>
          <a:xfrm>
            <a:off x="285369" y="54823"/>
            <a:ext cx="11630345"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chemeClr val="bg1"/>
                </a:solidFill>
                <a:latin typeface="Arial"/>
                <a:cs typeface="Arial"/>
              </a:rPr>
              <a:t>Vaping Quiz</a:t>
            </a:r>
            <a:endParaRPr lang="en-US" sz="3200">
              <a:solidFill>
                <a:schemeClr val="bg1"/>
              </a:solidFill>
              <a:latin typeface="Arial"/>
              <a:cs typeface="Arial"/>
            </a:endParaRPr>
          </a:p>
          <a:p>
            <a:pPr algn="ctr"/>
            <a:r>
              <a:rPr lang="en-GB" sz="2400" b="1">
                <a:solidFill>
                  <a:schemeClr val="bg1"/>
                </a:solidFill>
                <a:latin typeface="Arial"/>
                <a:cs typeface="Arial"/>
              </a:rPr>
              <a:t>How much do you know?</a:t>
            </a:r>
            <a:br>
              <a:rPr lang="en-GB" altLang="en-US" sz="3200" b="1">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2" name="Picture 11" descr="Blue and white logo with text&#10;&#10;AI-generated content may be incorrect.">
            <a:extLst>
              <a:ext uri="{FF2B5EF4-FFF2-40B4-BE49-F238E27FC236}">
                <a16:creationId xmlns:a16="http://schemas.microsoft.com/office/drawing/2014/main" id="{D000155B-903B-7C36-6D32-60C8B7503EF1}"/>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3" name="Picture 12" descr="A colorful rectangular sign with black text&#10;&#10;AI-generated content may be incorrect.">
            <a:extLst>
              <a:ext uri="{FF2B5EF4-FFF2-40B4-BE49-F238E27FC236}">
                <a16:creationId xmlns:a16="http://schemas.microsoft.com/office/drawing/2014/main" id="{5EBB0512-CF8B-2F52-5BF2-E7062BD2454D}"/>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230564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A783-6E38-E5C8-F6BD-2D3FC46DCC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8FC6C4-39FD-9D31-5AC0-641E916A46A3}"/>
              </a:ext>
            </a:extLst>
          </p:cNvPr>
          <p:cNvSpPr txBox="1"/>
          <p:nvPr/>
        </p:nvSpPr>
        <p:spPr>
          <a:xfrm>
            <a:off x="4062538" y="1706100"/>
            <a:ext cx="6037517" cy="461665"/>
          </a:xfrm>
          <a:prstGeom prst="rect">
            <a:avLst/>
          </a:prstGeom>
          <a:noFill/>
        </p:spPr>
        <p:txBody>
          <a:bodyPr wrap="square" lIns="91440" tIns="45720" rIns="91440" bIns="45720" anchor="t">
            <a:spAutoFit/>
          </a:bodyPr>
          <a:lstStyle/>
          <a:p>
            <a:r>
              <a:rPr lang="en-GB" sz="2400">
                <a:solidFill>
                  <a:srgbClr val="1F090A"/>
                </a:solidFill>
                <a:latin typeface="Segoe UI"/>
                <a:cs typeface="Arial"/>
              </a:rPr>
              <a:t>'Most</a:t>
            </a:r>
            <a:r>
              <a:rPr lang="en-GB" sz="2400">
                <a:solidFill>
                  <a:srgbClr val="1F090A"/>
                </a:solidFill>
                <a:effectLst/>
                <a:latin typeface="Segoe UI"/>
                <a:cs typeface="Arial"/>
              </a:rPr>
              <a:t> young people </a:t>
            </a:r>
            <a:r>
              <a:rPr lang="en-GB" sz="2400">
                <a:solidFill>
                  <a:srgbClr val="1F090A"/>
                </a:solidFill>
                <a:latin typeface="Segoe UI"/>
                <a:cs typeface="Arial"/>
              </a:rPr>
              <a:t>in Scotland </a:t>
            </a:r>
            <a:r>
              <a:rPr lang="en-GB" sz="2400">
                <a:solidFill>
                  <a:srgbClr val="1F090A"/>
                </a:solidFill>
                <a:effectLst/>
                <a:latin typeface="Segoe UI"/>
                <a:cs typeface="Arial"/>
              </a:rPr>
              <a:t>vape</a:t>
            </a:r>
            <a:r>
              <a:rPr lang="en-GB" sz="2400">
                <a:solidFill>
                  <a:srgbClr val="1F090A"/>
                </a:solidFill>
                <a:latin typeface="Segoe UI"/>
                <a:cs typeface="Arial"/>
              </a:rPr>
              <a:t>.'</a:t>
            </a:r>
            <a:endParaRPr lang="en-GB" sz="2400">
              <a:solidFill>
                <a:srgbClr val="1F090A"/>
              </a:solidFill>
              <a:effectLst/>
              <a:latin typeface="Segoe UI"/>
              <a:cs typeface="Arial"/>
            </a:endParaRPr>
          </a:p>
        </p:txBody>
      </p:sp>
      <p:sp>
        <p:nvSpPr>
          <p:cNvPr id="40" name="Rectangle 39">
            <a:extLst>
              <a:ext uri="{FF2B5EF4-FFF2-40B4-BE49-F238E27FC236}">
                <a16:creationId xmlns:a16="http://schemas.microsoft.com/office/drawing/2014/main" id="{33C0794C-06C7-2127-1479-99E2A3E7EB4B}"/>
              </a:ext>
            </a:extLst>
          </p:cNvPr>
          <p:cNvSpPr/>
          <p:nvPr/>
        </p:nvSpPr>
        <p:spPr>
          <a:xfrm>
            <a:off x="0" y="0"/>
            <a:ext cx="12180957" cy="1052357"/>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41" name="TextBox 40">
            <a:extLst>
              <a:ext uri="{FF2B5EF4-FFF2-40B4-BE49-F238E27FC236}">
                <a16:creationId xmlns:a16="http://schemas.microsoft.com/office/drawing/2014/main" id="{56B828E4-0583-3274-3DE0-CAE58A123C4B}"/>
              </a:ext>
            </a:extLst>
          </p:cNvPr>
          <p:cNvSpPr txBox="1"/>
          <p:nvPr/>
        </p:nvSpPr>
        <p:spPr>
          <a:xfrm>
            <a:off x="208065" y="37700"/>
            <a:ext cx="11740779" cy="1446550"/>
          </a:xfrm>
          <a:prstGeom prst="rect">
            <a:avLst/>
          </a:prstGeom>
          <a:noFill/>
        </p:spPr>
        <p:txBody>
          <a:bodyPr wrap="square" lIns="91440" tIns="45720" rIns="91440" bIns="45720" rtlCol="0" anchor="t">
            <a:spAutoFit/>
          </a:bodyPr>
          <a:lstStyle/>
          <a:p>
            <a:pPr algn="ctr"/>
            <a:r>
              <a:rPr lang="en-GB" sz="3200" b="1">
                <a:solidFill>
                  <a:schemeClr val="bg1"/>
                </a:solidFill>
                <a:latin typeface="Arial"/>
                <a:cs typeface="Arial"/>
              </a:rPr>
              <a:t>Vaping Quiz</a:t>
            </a:r>
            <a:endParaRPr lang="en-US" sz="3200">
              <a:solidFill>
                <a:schemeClr val="bg1"/>
              </a:solidFill>
              <a:latin typeface="Arial"/>
              <a:cs typeface="Arial"/>
            </a:endParaRPr>
          </a:p>
          <a:p>
            <a:pPr algn="ctr"/>
            <a:r>
              <a:rPr lang="en-GB" sz="2400" b="1">
                <a:solidFill>
                  <a:schemeClr val="bg1"/>
                </a:solidFill>
                <a:latin typeface="Arial"/>
                <a:cs typeface="Arial"/>
              </a:rPr>
              <a:t>How much do you know?</a:t>
            </a:r>
            <a:br>
              <a:rPr lang="en-GB" altLang="en-US" sz="3200" b="1">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3" name="Picture 2" descr="A cartoon of a yellow ball with a black object in his mouth&#10;&#10;Description automatically generated">
            <a:extLst>
              <a:ext uri="{FF2B5EF4-FFF2-40B4-BE49-F238E27FC236}">
                <a16:creationId xmlns:a16="http://schemas.microsoft.com/office/drawing/2014/main" id="{4B596B94-59FF-72D3-F71D-3C8544A8C6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596" y="2112786"/>
            <a:ext cx="3086149" cy="2457277"/>
          </a:xfrm>
          <a:prstGeom prst="rect">
            <a:avLst/>
          </a:prstGeom>
          <a:ln>
            <a:solidFill>
              <a:schemeClr val="bg1"/>
            </a:solidFill>
          </a:ln>
        </p:spPr>
      </p:pic>
      <p:sp>
        <p:nvSpPr>
          <p:cNvPr id="2" name="TextBox 1">
            <a:extLst>
              <a:ext uri="{FF2B5EF4-FFF2-40B4-BE49-F238E27FC236}">
                <a16:creationId xmlns:a16="http://schemas.microsoft.com/office/drawing/2014/main" id="{12FD1500-C5CF-783E-E6C0-EBA48CFD5496}"/>
              </a:ext>
            </a:extLst>
          </p:cNvPr>
          <p:cNvSpPr txBox="1"/>
          <p:nvPr/>
        </p:nvSpPr>
        <p:spPr>
          <a:xfrm>
            <a:off x="4062239" y="2429439"/>
            <a:ext cx="7898895" cy="2000548"/>
          </a:xfrm>
          <a:prstGeom prst="rect">
            <a:avLst/>
          </a:prstGeom>
          <a:noFill/>
        </p:spPr>
        <p:txBody>
          <a:bodyPr wrap="square" lIns="91440" tIns="45720" rIns="91440" bIns="45720" rtlCol="0" anchor="t">
            <a:spAutoFit/>
          </a:bodyPr>
          <a:lstStyle/>
          <a:p>
            <a:r>
              <a:rPr lang="en-GB" sz="2000" b="1" kern="1200">
                <a:effectLst/>
                <a:latin typeface="Segoe UI"/>
                <a:cs typeface="Segoe UI"/>
              </a:rPr>
              <a:t>FALSE – The majority </a:t>
            </a:r>
            <a:r>
              <a:rPr lang="en-GB" sz="2000" b="1">
                <a:latin typeface="Segoe UI"/>
                <a:cs typeface="Segoe UI"/>
              </a:rPr>
              <a:t>(75%) </a:t>
            </a:r>
            <a:r>
              <a:rPr lang="en-GB" sz="2000" b="1" kern="1200">
                <a:effectLst/>
                <a:latin typeface="Segoe UI"/>
                <a:cs typeface="Segoe UI"/>
              </a:rPr>
              <a:t>of young people </a:t>
            </a:r>
            <a:r>
              <a:rPr lang="en-GB" sz="2000" b="1">
                <a:latin typeface="Segoe UI"/>
                <a:cs typeface="Segoe UI"/>
              </a:rPr>
              <a:t>in Scotland choose </a:t>
            </a:r>
            <a:r>
              <a:rPr lang="en-GB" sz="2000" b="1" kern="1200">
                <a:effectLst/>
                <a:latin typeface="Segoe UI"/>
                <a:cs typeface="Segoe UI"/>
              </a:rPr>
              <a:t>not </a:t>
            </a:r>
            <a:r>
              <a:rPr lang="en-GB" sz="2000" b="1">
                <a:latin typeface="Segoe UI"/>
                <a:cs typeface="Segoe UI"/>
              </a:rPr>
              <a:t>to  </a:t>
            </a:r>
            <a:r>
              <a:rPr lang="en-GB" sz="2000" b="1" kern="1200">
                <a:effectLst/>
                <a:latin typeface="Segoe UI"/>
                <a:cs typeface="Segoe UI"/>
              </a:rPr>
              <a:t>vape.  </a:t>
            </a:r>
            <a:endParaRPr lang="en-GB" sz="2000" kern="1200">
              <a:effectLst/>
              <a:latin typeface="Segoe UI"/>
              <a:cs typeface="Segoe UI"/>
            </a:endParaRPr>
          </a:p>
          <a:p>
            <a:br>
              <a:rPr lang="en-GB" sz="2000" kern="1200">
                <a:effectLst/>
                <a:latin typeface="Segoe UI"/>
              </a:rPr>
            </a:br>
            <a:r>
              <a:rPr lang="en-GB" sz="2000">
                <a:latin typeface="Segoe UI"/>
                <a:cs typeface="Segoe UI"/>
              </a:rPr>
              <a:t>In 2022</a:t>
            </a:r>
            <a:r>
              <a:rPr lang="en-GB" sz="2000" kern="1200">
                <a:effectLst/>
                <a:latin typeface="Segoe UI"/>
                <a:cs typeface="Segoe UI"/>
              </a:rPr>
              <a:t> </a:t>
            </a:r>
            <a:r>
              <a:rPr lang="en-GB" sz="2000">
                <a:latin typeface="Segoe UI"/>
                <a:cs typeface="Segoe UI"/>
              </a:rPr>
              <a:t>just 1 in 4 15-year-olds had vaped in the last month (25%)</a:t>
            </a:r>
          </a:p>
          <a:p>
            <a:endParaRPr lang="en-GB" sz="2000" kern="1200">
              <a:effectLst/>
              <a:latin typeface="Segoe UI"/>
              <a:cs typeface="Segoe UI"/>
            </a:endParaRPr>
          </a:p>
          <a:p>
            <a:r>
              <a:rPr lang="en-GB" sz="2000">
                <a:latin typeface="Segoe UI"/>
                <a:cs typeface="Segoe UI"/>
              </a:rPr>
              <a:t>Just</a:t>
            </a:r>
            <a:r>
              <a:rPr lang="en-GB" sz="2000" kern="1200">
                <a:effectLst/>
                <a:latin typeface="Segoe UI"/>
                <a:cs typeface="Segoe UI"/>
              </a:rPr>
              <a:t> </a:t>
            </a:r>
            <a:r>
              <a:rPr lang="en-GB" sz="2000">
                <a:latin typeface="Segoe UI"/>
                <a:cs typeface="Segoe UI"/>
              </a:rPr>
              <a:t>4</a:t>
            </a:r>
            <a:r>
              <a:rPr lang="en-GB" sz="2000" kern="1200">
                <a:effectLst/>
                <a:latin typeface="Segoe UI"/>
                <a:cs typeface="Segoe UI"/>
              </a:rPr>
              <a:t>% of </a:t>
            </a:r>
            <a:r>
              <a:rPr lang="en-GB" sz="2000">
                <a:latin typeface="Segoe UI"/>
                <a:cs typeface="Segoe UI"/>
              </a:rPr>
              <a:t>13-year-olds</a:t>
            </a:r>
            <a:r>
              <a:rPr lang="en-GB" sz="2000" kern="1200">
                <a:effectLst/>
                <a:latin typeface="Segoe UI"/>
                <a:cs typeface="Segoe UI"/>
              </a:rPr>
              <a:t> vape regularly.</a:t>
            </a:r>
            <a:r>
              <a:rPr lang="en-GB" sz="2400" kern="1200">
                <a:effectLst/>
                <a:latin typeface="Segoe UI"/>
                <a:cs typeface="Segoe UI"/>
              </a:rPr>
              <a:t>  </a:t>
            </a:r>
          </a:p>
        </p:txBody>
      </p:sp>
      <p:pic>
        <p:nvPicPr>
          <p:cNvPr id="10" name="Picture 9" descr="Blue and white logo with text&#10;&#10;AI-generated content may be incorrect.">
            <a:extLst>
              <a:ext uri="{FF2B5EF4-FFF2-40B4-BE49-F238E27FC236}">
                <a16:creationId xmlns:a16="http://schemas.microsoft.com/office/drawing/2014/main" id="{08CA755F-CFD4-A2F1-F295-64AD6464E29D}"/>
              </a:ext>
            </a:extLst>
          </p:cNvPr>
          <p:cNvPicPr>
            <a:picLocks noChangeAspect="1"/>
          </p:cNvPicPr>
          <p:nvPr/>
        </p:nvPicPr>
        <p:blipFill>
          <a:blip r:embed="rId4"/>
          <a:stretch>
            <a:fillRect/>
          </a:stretch>
        </p:blipFill>
        <p:spPr>
          <a:xfrm>
            <a:off x="10830215" y="166026"/>
            <a:ext cx="966293" cy="713431"/>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E822DFD2-124D-9E4D-2F49-957071A8D0AB}"/>
              </a:ext>
            </a:extLst>
          </p:cNvPr>
          <p:cNvPicPr>
            <a:picLocks noChangeAspect="1"/>
          </p:cNvPicPr>
          <p:nvPr/>
        </p:nvPicPr>
        <p:blipFill>
          <a:blip r:embed="rId5"/>
          <a:stretch>
            <a:fillRect/>
          </a:stretch>
        </p:blipFill>
        <p:spPr>
          <a:xfrm>
            <a:off x="142875" y="142875"/>
            <a:ext cx="1133475" cy="838200"/>
          </a:xfrm>
          <a:prstGeom prst="rect">
            <a:avLst/>
          </a:prstGeom>
        </p:spPr>
      </p:pic>
    </p:spTree>
    <p:extLst>
      <p:ext uri="{BB962C8B-B14F-4D97-AF65-F5344CB8AC3E}">
        <p14:creationId xmlns:p14="http://schemas.microsoft.com/office/powerpoint/2010/main" val="324212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yellow face with a magnifying glass&#10;&#10;Description automatically generated">
            <a:extLst>
              <a:ext uri="{FF2B5EF4-FFF2-40B4-BE49-F238E27FC236}">
                <a16:creationId xmlns:a16="http://schemas.microsoft.com/office/drawing/2014/main" id="{E3F76A9B-2EFD-E14F-8D18-A35F6E56B6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700" y="1981200"/>
            <a:ext cx="3503028" cy="3467100"/>
          </a:xfrm>
          <a:prstGeom prst="rect">
            <a:avLst/>
          </a:prstGeom>
        </p:spPr>
      </p:pic>
      <p:sp>
        <p:nvSpPr>
          <p:cNvPr id="8" name="TextBox 7">
            <a:extLst>
              <a:ext uri="{FF2B5EF4-FFF2-40B4-BE49-F238E27FC236}">
                <a16:creationId xmlns:a16="http://schemas.microsoft.com/office/drawing/2014/main" id="{F0778396-CAD9-2A4D-86D0-47366E58C737}"/>
              </a:ext>
            </a:extLst>
          </p:cNvPr>
          <p:cNvSpPr txBox="1"/>
          <p:nvPr/>
        </p:nvSpPr>
        <p:spPr>
          <a:xfrm>
            <a:off x="4158999" y="2609380"/>
            <a:ext cx="7154489" cy="1446550"/>
          </a:xfrm>
          <a:prstGeom prst="rect">
            <a:avLst/>
          </a:prstGeom>
          <a:noFill/>
        </p:spPr>
        <p:txBody>
          <a:bodyPr wrap="square" lIns="91440" tIns="45720" rIns="91440" bIns="45720" anchor="t">
            <a:spAutoFit/>
          </a:bodyPr>
          <a:lstStyle/>
          <a:p>
            <a:r>
              <a:rPr lang="en-GB" sz="2000" b="1">
                <a:solidFill>
                  <a:srgbClr val="000000"/>
                </a:solidFill>
                <a:latin typeface="Segoe UI"/>
                <a:cs typeface="Segoe UI"/>
              </a:rPr>
              <a:t>TRUE or FALSE?</a:t>
            </a:r>
            <a:endParaRPr lang="en-GB" sz="2000">
              <a:solidFill>
                <a:srgbClr val="000000"/>
              </a:solidFill>
              <a:latin typeface="Segoe UI"/>
              <a:cs typeface="Segoe UI"/>
            </a:endParaRPr>
          </a:p>
          <a:p>
            <a:endParaRPr lang="en-GB" sz="2000" b="1">
              <a:solidFill>
                <a:srgbClr val="000000"/>
              </a:solidFill>
              <a:latin typeface="Segoe UI"/>
              <a:cs typeface="Segoe UI"/>
            </a:endParaRPr>
          </a:p>
          <a:p>
            <a:r>
              <a:rPr lang="en-GB" sz="2400">
                <a:solidFill>
                  <a:srgbClr val="1F090A"/>
                </a:solidFill>
                <a:latin typeface="Arial"/>
                <a:cs typeface="Arial"/>
              </a:rPr>
              <a:t>All vapes contain the same amount of nicotine.</a:t>
            </a:r>
            <a:endParaRPr lang="en-GB"/>
          </a:p>
          <a:p>
            <a:endParaRPr lang="en-GB" sz="2400">
              <a:solidFill>
                <a:srgbClr val="1F090A"/>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0"/>
            <a:ext cx="12192000" cy="1052357"/>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9" name="TextBox 8">
            <a:extLst>
              <a:ext uri="{FF2B5EF4-FFF2-40B4-BE49-F238E27FC236}">
                <a16:creationId xmlns:a16="http://schemas.microsoft.com/office/drawing/2014/main" id="{20E931B4-9ED2-2143-A701-607B26107329}"/>
              </a:ext>
            </a:extLst>
          </p:cNvPr>
          <p:cNvSpPr txBox="1"/>
          <p:nvPr/>
        </p:nvSpPr>
        <p:spPr>
          <a:xfrm>
            <a:off x="362672" y="-5109"/>
            <a:ext cx="11586172" cy="1446550"/>
          </a:xfrm>
          <a:prstGeom prst="rect">
            <a:avLst/>
          </a:prstGeom>
          <a:noFill/>
        </p:spPr>
        <p:txBody>
          <a:bodyPr wrap="square" lIns="91440" tIns="45720" rIns="91440" bIns="45720" rtlCol="0" anchor="t">
            <a:spAutoFit/>
          </a:bodyPr>
          <a:lstStyle/>
          <a:p>
            <a:pPr algn="ctr"/>
            <a:r>
              <a:rPr lang="en-GB" sz="3200" b="1">
                <a:solidFill>
                  <a:schemeClr val="bg1"/>
                </a:solidFill>
                <a:latin typeface="Arial"/>
                <a:cs typeface="Arial"/>
              </a:rPr>
              <a:t>Vaping Quiz</a:t>
            </a:r>
            <a:endParaRPr lang="en-US" sz="3200">
              <a:solidFill>
                <a:schemeClr val="bg1"/>
              </a:solidFill>
              <a:latin typeface="Arial"/>
              <a:cs typeface="Arial"/>
            </a:endParaRPr>
          </a:p>
          <a:p>
            <a:pPr algn="ctr"/>
            <a:r>
              <a:rPr lang="en-GB" sz="2400" b="1">
                <a:solidFill>
                  <a:schemeClr val="bg1"/>
                </a:solidFill>
                <a:latin typeface="Arial"/>
                <a:cs typeface="Arial"/>
              </a:rPr>
              <a:t>How much do you know?</a:t>
            </a:r>
            <a:br>
              <a:rPr lang="en-GB" altLang="en-US" sz="3200" b="1">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1" name="Picture 10" descr="A group of colorful electronic devices&#10;&#10;Description automatically generated">
            <a:extLst>
              <a:ext uri="{FF2B5EF4-FFF2-40B4-BE49-F238E27FC236}">
                <a16:creationId xmlns:a16="http://schemas.microsoft.com/office/drawing/2014/main" id="{3AE88DE3-DA33-C668-8946-197CFE5594BD}"/>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p:blipFill>
        <p:spPr>
          <a:xfrm>
            <a:off x="3262085" y="4259873"/>
            <a:ext cx="2077537" cy="1683860"/>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10" name="Picture 9" descr="Blue and white logo with text&#10;&#10;AI-generated content may be incorrect.">
            <a:extLst>
              <a:ext uri="{FF2B5EF4-FFF2-40B4-BE49-F238E27FC236}">
                <a16:creationId xmlns:a16="http://schemas.microsoft.com/office/drawing/2014/main" id="{6396B3BC-07C0-BC63-774E-DB546D912EC7}"/>
              </a:ext>
            </a:extLst>
          </p:cNvPr>
          <p:cNvPicPr>
            <a:picLocks noChangeAspect="1"/>
          </p:cNvPicPr>
          <p:nvPr/>
        </p:nvPicPr>
        <p:blipFill>
          <a:blip r:embed="rId5"/>
          <a:stretch>
            <a:fillRect/>
          </a:stretch>
        </p:blipFill>
        <p:spPr>
          <a:xfrm>
            <a:off x="10830215" y="166026"/>
            <a:ext cx="966293" cy="713431"/>
          </a:xfrm>
          <a:prstGeom prst="rect">
            <a:avLst/>
          </a:prstGeom>
        </p:spPr>
      </p:pic>
      <p:pic>
        <p:nvPicPr>
          <p:cNvPr id="13" name="Picture 12" descr="A colorful rectangular sign with black text&#10;&#10;AI-generated content may be incorrect.">
            <a:extLst>
              <a:ext uri="{FF2B5EF4-FFF2-40B4-BE49-F238E27FC236}">
                <a16:creationId xmlns:a16="http://schemas.microsoft.com/office/drawing/2014/main" id="{7729DB38-8410-860B-98FA-D0E2148DF4A5}"/>
              </a:ext>
            </a:extLst>
          </p:cNvPr>
          <p:cNvPicPr>
            <a:picLocks noChangeAspect="1"/>
          </p:cNvPicPr>
          <p:nvPr/>
        </p:nvPicPr>
        <p:blipFill>
          <a:blip r:embed="rId6"/>
          <a:stretch>
            <a:fillRect/>
          </a:stretch>
        </p:blipFill>
        <p:spPr>
          <a:xfrm>
            <a:off x="142875" y="142875"/>
            <a:ext cx="1133475" cy="838200"/>
          </a:xfrm>
          <a:prstGeom prst="rect">
            <a:avLst/>
          </a:prstGeom>
        </p:spPr>
      </p:pic>
    </p:spTree>
    <p:extLst>
      <p:ext uri="{BB962C8B-B14F-4D97-AF65-F5344CB8AC3E}">
        <p14:creationId xmlns:p14="http://schemas.microsoft.com/office/powerpoint/2010/main" val="12137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6E978-EDF6-6E32-BD69-98093A2097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98BCF0-4E25-84BB-B0A4-25B1FCCC6E83}"/>
              </a:ext>
            </a:extLst>
          </p:cNvPr>
          <p:cNvSpPr txBox="1"/>
          <p:nvPr/>
        </p:nvSpPr>
        <p:spPr>
          <a:xfrm>
            <a:off x="5613538" y="1690903"/>
            <a:ext cx="6050288" cy="5324535"/>
          </a:xfrm>
          <a:prstGeom prst="rect">
            <a:avLst/>
          </a:prstGeom>
          <a:noFill/>
        </p:spPr>
        <p:txBody>
          <a:bodyPr wrap="square" lIns="91440" tIns="45720" rIns="91440" bIns="45720" rtlCol="0" anchor="t">
            <a:spAutoFit/>
          </a:bodyPr>
          <a:lstStyle/>
          <a:p>
            <a:r>
              <a:rPr lang="en-GB" sz="2400">
                <a:solidFill>
                  <a:srgbClr val="1F090A"/>
                </a:solidFill>
                <a:latin typeface="Segoe UI"/>
                <a:cs typeface="Segoe UI"/>
              </a:rPr>
              <a:t>'All vapes contain the same amount of nicotine'</a:t>
            </a:r>
            <a:endParaRPr lang="en-GB" sz="2000">
              <a:solidFill>
                <a:srgbClr val="000000"/>
              </a:solidFill>
              <a:latin typeface="Segoe UI"/>
              <a:cs typeface="Arial"/>
            </a:endParaRPr>
          </a:p>
          <a:p>
            <a:endParaRPr lang="en-GB" sz="2000" b="1">
              <a:latin typeface="Segoe UI"/>
              <a:cs typeface="Segoe UI"/>
            </a:endParaRPr>
          </a:p>
          <a:p>
            <a:r>
              <a:rPr lang="en-GB" sz="2000" b="1">
                <a:latin typeface="Segoe UI"/>
                <a:cs typeface="Segoe UI"/>
              </a:rPr>
              <a:t>FALSE-</a:t>
            </a:r>
            <a:r>
              <a:rPr lang="en-GB" sz="2000" b="1">
                <a:latin typeface="Segoe UI"/>
                <a:cs typeface="Poppins"/>
              </a:rPr>
              <a:t> </a:t>
            </a:r>
            <a:endParaRPr lang="en-GB" sz="2000">
              <a:latin typeface="Segoe UI"/>
              <a:cs typeface="Arial"/>
            </a:endParaRPr>
          </a:p>
          <a:p>
            <a:endParaRPr lang="en-GB" sz="2000">
              <a:latin typeface="Segoe UI"/>
              <a:cs typeface="Poppins"/>
            </a:endParaRPr>
          </a:p>
          <a:p>
            <a:r>
              <a:rPr lang="en-GB" sz="2000">
                <a:latin typeface="Segoe UI"/>
                <a:cs typeface="Poppins"/>
              </a:rPr>
              <a:t>Vapes are sold with varying levels of nicotine.</a:t>
            </a:r>
          </a:p>
          <a:p>
            <a:endParaRPr lang="en-GB" sz="2000">
              <a:latin typeface="Segoe UI"/>
              <a:cs typeface="Poppins"/>
            </a:endParaRPr>
          </a:p>
          <a:p>
            <a:r>
              <a:rPr lang="en-GB" sz="2000">
                <a:latin typeface="Segoe UI"/>
                <a:cs typeface="Segoe UI"/>
              </a:rPr>
              <a:t>The highest amount of nicotine a UK regulated vape can contain is (20mg/ml) with up to 2ml of liquid. </a:t>
            </a:r>
          </a:p>
          <a:p>
            <a:endParaRPr lang="en-GB" sz="2000">
              <a:latin typeface="Segoe UI"/>
              <a:cs typeface="Segoe UI"/>
            </a:endParaRPr>
          </a:p>
          <a:p>
            <a:r>
              <a:rPr lang="en-GB" sz="2000">
                <a:latin typeface="Segoe UI"/>
                <a:cs typeface="Segoe UI"/>
              </a:rPr>
              <a:t>Trading Standards have shared that a third of all vapes sold are unregulated and it is not possible to know what is in them. </a:t>
            </a:r>
          </a:p>
          <a:p>
            <a:endParaRPr lang="en-GB" sz="2400">
              <a:latin typeface="Aptos Display"/>
              <a:cs typeface="Poppins"/>
            </a:endParaRPr>
          </a:p>
          <a:p>
            <a:endParaRPr lang="en-GB" sz="2400">
              <a:latin typeface="Aptos Display"/>
              <a:cs typeface="Poppins"/>
            </a:endParaRPr>
          </a:p>
          <a:p>
            <a:endParaRPr lang="en-GB" sz="2400" b="1"/>
          </a:p>
        </p:txBody>
      </p:sp>
      <p:sp>
        <p:nvSpPr>
          <p:cNvPr id="15" name="Rectangle 14">
            <a:extLst>
              <a:ext uri="{FF2B5EF4-FFF2-40B4-BE49-F238E27FC236}">
                <a16:creationId xmlns:a16="http://schemas.microsoft.com/office/drawing/2014/main" id="{AA3EEF23-1CD7-295D-E8F9-1FA087DFB635}"/>
              </a:ext>
            </a:extLst>
          </p:cNvPr>
          <p:cNvSpPr/>
          <p:nvPr/>
        </p:nvSpPr>
        <p:spPr>
          <a:xfrm>
            <a:off x="0" y="0"/>
            <a:ext cx="12192000" cy="1118618"/>
          </a:xfrm>
          <a:prstGeom prst="rect">
            <a:avLst/>
          </a:prstGeom>
          <a:solidFill>
            <a:srgbClr val="0070C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40">
            <a:extLst>
              <a:ext uri="{FF2B5EF4-FFF2-40B4-BE49-F238E27FC236}">
                <a16:creationId xmlns:a16="http://schemas.microsoft.com/office/drawing/2014/main" id="{793A504E-C0ED-CC94-D316-1344233048F4}"/>
              </a:ext>
            </a:extLst>
          </p:cNvPr>
          <p:cNvSpPr txBox="1"/>
          <p:nvPr/>
        </p:nvSpPr>
        <p:spPr>
          <a:xfrm>
            <a:off x="285369" y="-5110"/>
            <a:ext cx="116303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a:solidFill>
                  <a:schemeClr val="bg1"/>
                </a:solidFill>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p:txBody>
      </p:sp>
      <p:pic>
        <p:nvPicPr>
          <p:cNvPr id="17" name="Picture 16" descr="Blue and white logo with text&#10;&#10;AI-generated content may be incorrect.">
            <a:extLst>
              <a:ext uri="{FF2B5EF4-FFF2-40B4-BE49-F238E27FC236}">
                <a16:creationId xmlns:a16="http://schemas.microsoft.com/office/drawing/2014/main" id="{B9EF4EBF-A802-57EC-0248-0D8F102F20A2}"/>
              </a:ext>
            </a:extLst>
          </p:cNvPr>
          <p:cNvPicPr>
            <a:picLocks noChangeAspect="1"/>
          </p:cNvPicPr>
          <p:nvPr/>
        </p:nvPicPr>
        <p:blipFill>
          <a:blip r:embed="rId3"/>
          <a:stretch>
            <a:fillRect/>
          </a:stretch>
        </p:blipFill>
        <p:spPr>
          <a:xfrm>
            <a:off x="10830215" y="166026"/>
            <a:ext cx="966293" cy="713431"/>
          </a:xfrm>
          <a:prstGeom prst="rect">
            <a:avLst/>
          </a:prstGeom>
        </p:spPr>
      </p:pic>
      <p:pic>
        <p:nvPicPr>
          <p:cNvPr id="18" name="Picture 17" descr="A colorful rectangular sign with black text&#10;&#10;AI-generated content may be incorrect.">
            <a:extLst>
              <a:ext uri="{FF2B5EF4-FFF2-40B4-BE49-F238E27FC236}">
                <a16:creationId xmlns:a16="http://schemas.microsoft.com/office/drawing/2014/main" id="{8884A8FB-F2E5-DB42-6EDD-38E474644FC6}"/>
              </a:ext>
            </a:extLst>
          </p:cNvPr>
          <p:cNvPicPr>
            <a:picLocks noChangeAspect="1"/>
          </p:cNvPicPr>
          <p:nvPr/>
        </p:nvPicPr>
        <p:blipFill>
          <a:blip r:embed="rId4"/>
          <a:stretch>
            <a:fillRect/>
          </a:stretch>
        </p:blipFill>
        <p:spPr>
          <a:xfrm>
            <a:off x="142875" y="142875"/>
            <a:ext cx="1133475" cy="838200"/>
          </a:xfrm>
          <a:prstGeom prst="rect">
            <a:avLst/>
          </a:prstGeom>
        </p:spPr>
      </p:pic>
      <p:pic>
        <p:nvPicPr>
          <p:cNvPr id="5" name="Picture 4" descr="A cartoon of a yellow face with a magnifying glass&#10;&#10;Description automatically generated">
            <a:extLst>
              <a:ext uri="{FF2B5EF4-FFF2-40B4-BE49-F238E27FC236}">
                <a16:creationId xmlns:a16="http://schemas.microsoft.com/office/drawing/2014/main" id="{2A0A0FF5-B5E7-903B-3DDB-8B0CC9E3ED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7700" y="1981200"/>
            <a:ext cx="3503028" cy="3467100"/>
          </a:xfrm>
          <a:prstGeom prst="rect">
            <a:avLst/>
          </a:prstGeom>
        </p:spPr>
      </p:pic>
      <p:pic>
        <p:nvPicPr>
          <p:cNvPr id="7" name="Picture 6" descr="A group of colorful electronic devices&#10;&#10;Description automatically generated">
            <a:extLst>
              <a:ext uri="{FF2B5EF4-FFF2-40B4-BE49-F238E27FC236}">
                <a16:creationId xmlns:a16="http://schemas.microsoft.com/office/drawing/2014/main" id="{9BADCC72-E8BA-72AC-CF4E-5AE461F93D94}"/>
              </a:ext>
            </a:extLst>
          </p:cNvPr>
          <p:cNvPicPr>
            <a:picLocks noChangeAspect="1"/>
          </p:cNvPicPr>
          <p:nvPr/>
        </p:nvPicPr>
        <p:blipFill>
          <a:blip r:embed="rId6" cstate="hqprint">
            <a:extLst>
              <a:ext uri="{28A0092B-C50C-407E-A947-70E740481C1C}">
                <a14:useLocalDpi xmlns:a14="http://schemas.microsoft.com/office/drawing/2010/main"/>
              </a:ext>
            </a:extLst>
          </a:blip>
          <a:srcRect r="-3"/>
          <a:stretch/>
        </p:blipFill>
        <p:spPr>
          <a:xfrm>
            <a:off x="3262085" y="4259873"/>
            <a:ext cx="2077537" cy="1683860"/>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Tree>
    <p:extLst>
      <p:ext uri="{BB962C8B-B14F-4D97-AF65-F5344CB8AC3E}">
        <p14:creationId xmlns:p14="http://schemas.microsoft.com/office/powerpoint/2010/main" val="3682425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4806BFA1103F4B898E97E1B3527731" ma:contentTypeVersion="13" ma:contentTypeDescription="Create a new document." ma:contentTypeScope="" ma:versionID="2ad31278095cbb1560c11c9b61c2286e">
  <xsd:schema xmlns:xsd="http://www.w3.org/2001/XMLSchema" xmlns:xs="http://www.w3.org/2001/XMLSchema" xmlns:p="http://schemas.microsoft.com/office/2006/metadata/properties" xmlns:ns2="be05dc4a-2288-4370-844c-ed738478beff" xmlns:ns3="6c5eed9f-d22c-41bb-892f-e29f075587ec" targetNamespace="http://schemas.microsoft.com/office/2006/metadata/properties" ma:root="true" ma:fieldsID="c277c64acbc0a84931fdf4bb86e9d949" ns2:_="" ns3:_="">
    <xsd:import namespace="be05dc4a-2288-4370-844c-ed738478beff"/>
    <xsd:import namespace="6c5eed9f-d22c-41bb-892f-e29f075587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5dc4a-2288-4370-844c-ed738478b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587771-b97d-4f8f-a128-1a1aaef2649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eed9f-d22c-41bb-892f-e29f075587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d6671b-1e02-4a3e-856d-5631a16e8628}" ma:internalName="TaxCatchAll" ma:showField="CatchAllData" ma:web="6c5eed9f-d22c-41bb-892f-e29f075587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5eed9f-d22c-41bb-892f-e29f075587ec" xsi:nil="true"/>
    <lcf76f155ced4ddcb4097134ff3c332f xmlns="be05dc4a-2288-4370-844c-ed738478be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2E7E9C-4DE2-4F13-A76C-B0707FF3D3AA}">
  <ds:schemaRefs>
    <ds:schemaRef ds:uri="6c5eed9f-d22c-41bb-892f-e29f075587ec"/>
    <ds:schemaRef ds:uri="be05dc4a-2288-4370-844c-ed738478be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431253-0D2B-42F0-BC7E-889FFE649905}">
  <ds:schemaRefs>
    <ds:schemaRef ds:uri="6c5eed9f-d22c-41bb-892f-e29f075587ec"/>
    <ds:schemaRef ds:uri="be05dc4a-2288-4370-844c-ed738478be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AFC75F2-2707-4DC4-9498-B91ECB0A77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8560</Words>
  <Application>Microsoft Macintosh PowerPoint</Application>
  <PresentationFormat>Widescreen</PresentationFormat>
  <Paragraphs>798</Paragraphs>
  <Slides>45</Slides>
  <Notes>45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Aller</vt:lpstr>
      <vt:lpstr>Aptos</vt:lpstr>
      <vt:lpstr>Aptos Display</vt:lpstr>
      <vt:lpstr>Arial</vt:lpstr>
      <vt:lpstr>Calibri</vt:lpstr>
      <vt:lpstr>Helvetica</vt:lpstr>
      <vt:lpstr>Segoe UI</vt:lpstr>
      <vt:lpstr>Wingdings</vt:lpstr>
      <vt:lpstr>WordVisiCarriageReturn_MSFontService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Stanton</dc:creator>
  <cp:lastModifiedBy>Geoff Pinch</cp:lastModifiedBy>
  <cp:revision>50</cp:revision>
  <dcterms:created xsi:type="dcterms:W3CDTF">2025-01-06T22:25:36Z</dcterms:created>
  <dcterms:modified xsi:type="dcterms:W3CDTF">2025-09-12T12:53:47Z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0x010100984806BFA1103F4B898E97E1B3527731</vt:lpwstr>
  </property>
  <property fmtid="{D5CDD505-2E9C-101B-9397-08002B2CF9AE}" pid="3" name="MediaServiceImageTags">
    <vt:lpwstr/>
  </property>
</Properties>
</file>