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60" r:id="rId4"/>
    <p:sldId id="261" r:id="rId5"/>
    <p:sldId id="262" r:id="rId6"/>
    <p:sldId id="263" r:id="rId7"/>
    <p:sldId id="264" r:id="rId8"/>
    <p:sldId id="265" r:id="rId9"/>
    <p:sldId id="266"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33" userDrawn="1">
          <p15:clr>
            <a:srgbClr val="A4A3A4"/>
          </p15:clr>
        </p15:guide>
        <p15:guide id="2" pos="3840" userDrawn="1">
          <p15:clr>
            <a:srgbClr val="A4A3A4"/>
          </p15:clr>
        </p15:guide>
        <p15:guide id="3" pos="869" userDrawn="1">
          <p15:clr>
            <a:srgbClr val="A4A3A4"/>
          </p15:clr>
        </p15:guide>
        <p15:guide id="4" pos="2389"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24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71"/>
    <p:restoredTop sz="86391"/>
  </p:normalViewPr>
  <p:slideViewPr>
    <p:cSldViewPr snapToGrid="0" snapToObjects="1" showGuides="1">
      <p:cViewPr varScale="1">
        <p:scale>
          <a:sx n="51" d="100"/>
          <a:sy n="51" d="100"/>
        </p:scale>
        <p:origin x="216" y="1120"/>
      </p:cViewPr>
      <p:guideLst>
        <p:guide orient="horz" pos="4133"/>
        <p:guide pos="3840"/>
        <p:guide pos="869"/>
        <p:guide pos="2389"/>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 d="1"/>
        <a:sy n="1" d="1"/>
      </p:scale>
      <p:origin x="0" y="-56"/>
    </p:cViewPr>
  </p:notesTextViewPr>
  <p:sorterViewPr>
    <p:cViewPr>
      <p:scale>
        <a:sx n="80" d="100"/>
        <a:sy n="80" d="100"/>
      </p:scale>
      <p:origin x="0" y="0"/>
    </p:cViewPr>
  </p:sorterViewPr>
  <p:notesViewPr>
    <p:cSldViewPr snapToGrid="0" snapToObjects="1" showGuides="1">
      <p:cViewPr varScale="1">
        <p:scale>
          <a:sx n="97" d="100"/>
          <a:sy n="97" d="100"/>
        </p:scale>
        <p:origin x="2304"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slide" Target="slides/slide3.xml"/><Relationship Id="rId1" Type="http://schemas.openxmlformats.org/officeDocument/2006/relationships/slide" Target="slides/slide1.xml"/><Relationship Id="rId4"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0A88E-4B6F-2F46-9C68-68433D2A1E46}" type="datetimeFigureOut">
              <a:rPr lang="en-US" smtClean="0"/>
              <a:t>7/29/25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FE8A1C-5166-554A-A212-1A392B54B8D5}" type="slidenum">
              <a:rPr lang="en-US" smtClean="0"/>
              <a:t>‹#›</a:t>
            </a:fld>
            <a:endParaRPr lang="en-US"/>
          </a:p>
        </p:txBody>
      </p:sp>
    </p:spTree>
    <p:extLst>
      <p:ext uri="{BB962C8B-B14F-4D97-AF65-F5344CB8AC3E}">
        <p14:creationId xmlns:p14="http://schemas.microsoft.com/office/powerpoint/2010/main" val="927234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TRUE - Vaping is less harmful than smoking. </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vapour from heating an e-liquid is much less harmful than the smoke from burning tobacco for someone trying to give up smoking. But vaping isn’t harm free, as they contain nicotine which is addictive, and chemicals.</a:t>
            </a:r>
          </a:p>
          <a:p>
            <a:endParaRPr lang="en-US" dirty="0"/>
          </a:p>
        </p:txBody>
      </p:sp>
      <p:sp>
        <p:nvSpPr>
          <p:cNvPr id="4" name="Slide Number Placeholder 3"/>
          <p:cNvSpPr>
            <a:spLocks noGrp="1"/>
          </p:cNvSpPr>
          <p:nvPr>
            <p:ph type="sldNum" sz="quarter" idx="5"/>
          </p:nvPr>
        </p:nvSpPr>
        <p:spPr/>
        <p:txBody>
          <a:bodyPr/>
          <a:lstStyle/>
          <a:p>
            <a:fld id="{8BFE8A1C-5166-554A-A212-1A392B54B8D5}" type="slidenum">
              <a:rPr lang="en-US" smtClean="0"/>
              <a:t>1</a:t>
            </a:fld>
            <a:endParaRPr lang="en-US"/>
          </a:p>
        </p:txBody>
      </p:sp>
    </p:spTree>
    <p:extLst>
      <p:ext uri="{BB962C8B-B14F-4D97-AF65-F5344CB8AC3E}">
        <p14:creationId xmlns:p14="http://schemas.microsoft.com/office/powerpoint/2010/main" val="1761225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1F090A"/>
                </a:solidFill>
                <a:effectLst/>
                <a:latin typeface="Arial" panose="020B0604020202020204" pitchFamily="34" charset="0"/>
              </a:rPr>
              <a:t>10. UK laws control what substances vapes contain</a:t>
            </a:r>
            <a:endParaRPr lang="en-GB" dirty="0">
              <a:solidFill>
                <a:srgbClr val="1F090A"/>
              </a:solidFill>
              <a:effectLst/>
              <a:latin typeface="Arial" panose="020B0604020202020204" pitchFamily="34" charset="0"/>
            </a:endParaRPr>
          </a:p>
          <a:p>
            <a:r>
              <a:rPr lang="en-GB" b="1" dirty="0">
                <a:solidFill>
                  <a:srgbClr val="1F090A"/>
                </a:solidFill>
                <a:effectLst/>
                <a:latin typeface="Arial" panose="020B0604020202020204" pitchFamily="34" charset="0"/>
              </a:rPr>
              <a:t>TRUE. There are laws in the UK to control what vapes contain</a:t>
            </a:r>
            <a:endParaRPr lang="en-GB" dirty="0">
              <a:solidFill>
                <a:srgbClr val="1F090A"/>
              </a:solidFill>
              <a:effectLst/>
              <a:latin typeface="Arial" panose="020B0604020202020204" pitchFamily="34" charset="0"/>
            </a:endParaRPr>
          </a:p>
          <a:p>
            <a:r>
              <a:rPr lang="en-GB" dirty="0">
                <a:solidFill>
                  <a:srgbClr val="1F090A"/>
                </a:solidFill>
                <a:effectLst/>
                <a:latin typeface="Arial" panose="020B0604020202020204" pitchFamily="34" charset="0"/>
              </a:rPr>
              <a:t>For example, vapes can have a maximum tank size of 2ml and nicotine level of 20mg/ml.​</a:t>
            </a:r>
          </a:p>
          <a:p>
            <a:r>
              <a:rPr lang="en-GB" dirty="0">
                <a:solidFill>
                  <a:srgbClr val="1F090A"/>
                </a:solidFill>
                <a:effectLst/>
                <a:latin typeface="Arial" panose="020B0604020202020204" pitchFamily="34" charset="0"/>
              </a:rPr>
              <a:t>UK Trading Standards say 25% of vapes sold are ‘illegal’, however. </a:t>
            </a:r>
            <a:r>
              <a:rPr lang="en-GB">
                <a:solidFill>
                  <a:srgbClr val="1F090A"/>
                </a:solidFill>
                <a:effectLst/>
                <a:latin typeface="Arial" panose="020B0604020202020204" pitchFamily="34" charset="0"/>
              </a:rPr>
              <a:t>So you can’t know what’s in these devices</a:t>
            </a:r>
          </a:p>
          <a:p>
            <a:endParaRPr lang="en-US" dirty="0"/>
          </a:p>
        </p:txBody>
      </p:sp>
      <p:sp>
        <p:nvSpPr>
          <p:cNvPr id="4" name="Slide Number Placeholder 3"/>
          <p:cNvSpPr>
            <a:spLocks noGrp="1"/>
          </p:cNvSpPr>
          <p:nvPr>
            <p:ph type="sldNum" sz="quarter" idx="5"/>
          </p:nvPr>
        </p:nvSpPr>
        <p:spPr/>
        <p:txBody>
          <a:bodyPr/>
          <a:lstStyle/>
          <a:p>
            <a:fld id="{8BFE8A1C-5166-554A-A212-1A392B54B8D5}" type="slidenum">
              <a:rPr lang="en-US" smtClean="0"/>
              <a:t>10</a:t>
            </a:fld>
            <a:endParaRPr lang="en-US"/>
          </a:p>
        </p:txBody>
      </p:sp>
    </p:spTree>
    <p:extLst>
      <p:ext uri="{BB962C8B-B14F-4D97-AF65-F5344CB8AC3E}">
        <p14:creationId xmlns:p14="http://schemas.microsoft.com/office/powerpoint/2010/main" val="256001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TRUE - </a:t>
            </a:r>
            <a:r>
              <a:rPr lang="en-GB" sz="1200" kern="1200" dirty="0">
                <a:solidFill>
                  <a:schemeClr val="tx1"/>
                </a:solidFill>
                <a:effectLst/>
                <a:latin typeface="+mn-lt"/>
                <a:ea typeface="+mn-ea"/>
                <a:cs typeface="+mn-cs"/>
              </a:rPr>
              <a:t>A cigarette contains 1 – 1.5mg of nicotine and LEGAL vapes (1/3rd sold are illegal and we don’t know what’s in them) contain up to 20mg, so a similar amount of nicotine to a whole packet of cigarettes</a:t>
            </a:r>
          </a:p>
          <a:p>
            <a:endParaRPr lang="en-US" dirty="0"/>
          </a:p>
        </p:txBody>
      </p:sp>
      <p:sp>
        <p:nvSpPr>
          <p:cNvPr id="4" name="Slide Number Placeholder 3"/>
          <p:cNvSpPr>
            <a:spLocks noGrp="1"/>
          </p:cNvSpPr>
          <p:nvPr>
            <p:ph type="sldNum" sz="quarter" idx="5"/>
          </p:nvPr>
        </p:nvSpPr>
        <p:spPr/>
        <p:txBody>
          <a:bodyPr/>
          <a:lstStyle/>
          <a:p>
            <a:fld id="{8BFE8A1C-5166-554A-A212-1A392B54B8D5}" type="slidenum">
              <a:rPr lang="en-US" smtClean="0"/>
              <a:t>2</a:t>
            </a:fld>
            <a:endParaRPr lang="en-US"/>
          </a:p>
        </p:txBody>
      </p:sp>
    </p:spTree>
    <p:extLst>
      <p:ext uri="{BB962C8B-B14F-4D97-AF65-F5344CB8AC3E}">
        <p14:creationId xmlns:p14="http://schemas.microsoft.com/office/powerpoint/2010/main" val="412023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TRUE - Vaping can help smokers quit.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smokers quit, they crave nicotine. Vaping delivers nicotine in a less harmful way, by vaporising e-liquid instead of burning tobacco into smoke.</a:t>
            </a:r>
          </a:p>
          <a:p>
            <a:endParaRPr lang="en-US" dirty="0"/>
          </a:p>
        </p:txBody>
      </p:sp>
      <p:sp>
        <p:nvSpPr>
          <p:cNvPr id="4" name="Slide Number Placeholder 3"/>
          <p:cNvSpPr>
            <a:spLocks noGrp="1"/>
          </p:cNvSpPr>
          <p:nvPr>
            <p:ph type="sldNum" sz="quarter" idx="5"/>
          </p:nvPr>
        </p:nvSpPr>
        <p:spPr/>
        <p:txBody>
          <a:bodyPr/>
          <a:lstStyle/>
          <a:p>
            <a:fld id="{8BFE8A1C-5166-554A-A212-1A392B54B8D5}" type="slidenum">
              <a:rPr lang="en-US" smtClean="0"/>
              <a:t>3</a:t>
            </a:fld>
            <a:endParaRPr lang="en-US"/>
          </a:p>
        </p:txBody>
      </p:sp>
    </p:spTree>
    <p:extLst>
      <p:ext uri="{BB962C8B-B14F-4D97-AF65-F5344CB8AC3E}">
        <p14:creationId xmlns:p14="http://schemas.microsoft.com/office/powerpoint/2010/main" val="202815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TRUE - Vapes are bad for the planet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Vapes contain plastic, metals and foam. It’s estimated that 5 million are thrown away each week in Britain.</a:t>
            </a:r>
          </a:p>
          <a:p>
            <a:endParaRPr lang="en-US" dirty="0"/>
          </a:p>
        </p:txBody>
      </p:sp>
      <p:sp>
        <p:nvSpPr>
          <p:cNvPr id="4" name="Slide Number Placeholder 3"/>
          <p:cNvSpPr>
            <a:spLocks noGrp="1"/>
          </p:cNvSpPr>
          <p:nvPr>
            <p:ph type="sldNum" sz="quarter" idx="5"/>
          </p:nvPr>
        </p:nvSpPr>
        <p:spPr/>
        <p:txBody>
          <a:bodyPr/>
          <a:lstStyle/>
          <a:p>
            <a:fld id="{8BFE8A1C-5166-554A-A212-1A392B54B8D5}" type="slidenum">
              <a:rPr lang="en-US" smtClean="0"/>
              <a:t>4</a:t>
            </a:fld>
            <a:endParaRPr lang="en-US"/>
          </a:p>
        </p:txBody>
      </p:sp>
    </p:spTree>
    <p:extLst>
      <p:ext uri="{BB962C8B-B14F-4D97-AF65-F5344CB8AC3E}">
        <p14:creationId xmlns:p14="http://schemas.microsoft.com/office/powerpoint/2010/main" val="202310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FALSE - Vaping does have some side effects.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Vaping can make someone cough, give them a dry and irritated mouth and throat, and cause headaches, irritability, and problems concentrating. Vapes sold illegally often contain other substances like THC causing serious side effects.</a:t>
            </a:r>
          </a:p>
        </p:txBody>
      </p:sp>
      <p:sp>
        <p:nvSpPr>
          <p:cNvPr id="4" name="Slide Number Placeholder 3"/>
          <p:cNvSpPr>
            <a:spLocks noGrp="1"/>
          </p:cNvSpPr>
          <p:nvPr>
            <p:ph type="sldNum" sz="quarter" idx="5"/>
          </p:nvPr>
        </p:nvSpPr>
        <p:spPr/>
        <p:txBody>
          <a:bodyPr/>
          <a:lstStyle/>
          <a:p>
            <a:fld id="{8BFE8A1C-5166-554A-A212-1A392B54B8D5}" type="slidenum">
              <a:rPr lang="en-US" smtClean="0"/>
              <a:t>5</a:t>
            </a:fld>
            <a:endParaRPr lang="en-US"/>
          </a:p>
        </p:txBody>
      </p:sp>
    </p:spTree>
    <p:extLst>
      <p:ext uri="{BB962C8B-B14F-4D97-AF65-F5344CB8AC3E}">
        <p14:creationId xmlns:p14="http://schemas.microsoft.com/office/powerpoint/2010/main" val="1797479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1F090A"/>
                </a:solidFill>
                <a:effectLst/>
                <a:latin typeface="Arial" panose="020B0604020202020204" pitchFamily="34" charset="0"/>
              </a:rPr>
              <a:t>6. Scientist are sure that there are no long-term risks from vaping</a:t>
            </a:r>
            <a:endParaRPr lang="en-GB" dirty="0">
              <a:solidFill>
                <a:srgbClr val="1F090A"/>
              </a:solidFill>
              <a:effectLst/>
              <a:latin typeface="Arial" panose="020B0604020202020204" pitchFamily="34" charset="0"/>
            </a:endParaRPr>
          </a:p>
          <a:p>
            <a:r>
              <a:rPr lang="en-GB" b="1" dirty="0">
                <a:solidFill>
                  <a:srgbClr val="1F090A"/>
                </a:solidFill>
                <a:effectLst/>
                <a:latin typeface="Arial" panose="020B0604020202020204" pitchFamily="34" charset="0"/>
              </a:rPr>
              <a:t>FALSE - The risks of long-term vaping are unknown.</a:t>
            </a:r>
            <a:endParaRPr lang="en-GB" dirty="0">
              <a:solidFill>
                <a:srgbClr val="1F090A"/>
              </a:solidFill>
              <a:effectLst/>
              <a:latin typeface="Arial" panose="020B0604020202020204" pitchFamily="34" charset="0"/>
            </a:endParaRPr>
          </a:p>
          <a:p>
            <a:r>
              <a:rPr lang="en-GB" dirty="0">
                <a:solidFill>
                  <a:srgbClr val="1F090A"/>
                </a:solidFill>
                <a:effectLst/>
                <a:latin typeface="Arial" panose="020B0604020202020204" pitchFamily="34" charset="0"/>
              </a:rPr>
              <a:t>Basically, vaping hasn’t been around long enough to know the health effects of long-term use. But they’re likely to be far less than smoking. Put simply, don’t start if you don’t smoke.</a:t>
            </a:r>
          </a:p>
          <a:p>
            <a:endParaRPr lang="en-US" dirty="0"/>
          </a:p>
        </p:txBody>
      </p:sp>
      <p:sp>
        <p:nvSpPr>
          <p:cNvPr id="4" name="Slide Number Placeholder 3"/>
          <p:cNvSpPr>
            <a:spLocks noGrp="1"/>
          </p:cNvSpPr>
          <p:nvPr>
            <p:ph type="sldNum" sz="quarter" idx="5"/>
          </p:nvPr>
        </p:nvSpPr>
        <p:spPr/>
        <p:txBody>
          <a:bodyPr/>
          <a:lstStyle/>
          <a:p>
            <a:fld id="{8BFE8A1C-5166-554A-A212-1A392B54B8D5}" type="slidenum">
              <a:rPr lang="en-US" smtClean="0"/>
              <a:t>6</a:t>
            </a:fld>
            <a:endParaRPr lang="en-US"/>
          </a:p>
        </p:txBody>
      </p:sp>
    </p:spTree>
    <p:extLst>
      <p:ext uri="{BB962C8B-B14F-4D97-AF65-F5344CB8AC3E}">
        <p14:creationId xmlns:p14="http://schemas.microsoft.com/office/powerpoint/2010/main" val="2028441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1F090A"/>
                </a:solidFill>
                <a:effectLst/>
                <a:latin typeface="Arial" panose="020B0604020202020204" pitchFamily="34" charset="0"/>
              </a:rPr>
              <a:t>7. Second-hand vapour is not as harmful as second-hand smoke</a:t>
            </a:r>
            <a:endParaRPr lang="en-GB" dirty="0">
              <a:solidFill>
                <a:srgbClr val="1F090A"/>
              </a:solidFill>
              <a:effectLst/>
              <a:latin typeface="Arial" panose="020B0604020202020204" pitchFamily="34" charset="0"/>
            </a:endParaRPr>
          </a:p>
          <a:p>
            <a:r>
              <a:rPr lang="en-GB" b="1" dirty="0">
                <a:solidFill>
                  <a:srgbClr val="1F090A"/>
                </a:solidFill>
                <a:effectLst/>
                <a:latin typeface="Arial" panose="020B0604020202020204" pitchFamily="34" charset="0"/>
              </a:rPr>
              <a:t>TRUE - Second-hand vapour is not as harmful as second-hand smoke. </a:t>
            </a:r>
            <a:endParaRPr lang="en-GB" dirty="0">
              <a:solidFill>
                <a:srgbClr val="1F090A"/>
              </a:solidFill>
              <a:effectLst/>
              <a:latin typeface="Arial" panose="020B0604020202020204" pitchFamily="34" charset="0"/>
            </a:endParaRPr>
          </a:p>
          <a:p>
            <a:r>
              <a:rPr lang="en-GB" dirty="0">
                <a:solidFill>
                  <a:srgbClr val="1F090A"/>
                </a:solidFill>
                <a:effectLst/>
                <a:latin typeface="Arial" panose="020B0604020202020204" pitchFamily="34" charset="0"/>
              </a:rPr>
              <a:t>Currently there’s no evidence to show that second-hand vapour is harmful. However, it’s best not to vape around children and be considerate of others. </a:t>
            </a:r>
          </a:p>
          <a:p>
            <a:endParaRPr lang="en-US" dirty="0"/>
          </a:p>
        </p:txBody>
      </p:sp>
      <p:sp>
        <p:nvSpPr>
          <p:cNvPr id="4" name="Slide Number Placeholder 3"/>
          <p:cNvSpPr>
            <a:spLocks noGrp="1"/>
          </p:cNvSpPr>
          <p:nvPr>
            <p:ph type="sldNum" sz="quarter" idx="5"/>
          </p:nvPr>
        </p:nvSpPr>
        <p:spPr/>
        <p:txBody>
          <a:bodyPr/>
          <a:lstStyle/>
          <a:p>
            <a:fld id="{8BFE8A1C-5166-554A-A212-1A392B54B8D5}" type="slidenum">
              <a:rPr lang="en-US" smtClean="0"/>
              <a:t>7</a:t>
            </a:fld>
            <a:endParaRPr lang="en-US"/>
          </a:p>
        </p:txBody>
      </p:sp>
    </p:spTree>
    <p:extLst>
      <p:ext uri="{BB962C8B-B14F-4D97-AF65-F5344CB8AC3E}">
        <p14:creationId xmlns:p14="http://schemas.microsoft.com/office/powerpoint/2010/main" val="5875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1F090A"/>
                </a:solidFill>
                <a:effectLst/>
                <a:latin typeface="Arial" panose="020B0604020202020204" pitchFamily="34" charset="0"/>
              </a:rPr>
              <a:t>8. There are currently no laws in the UK around who can vape</a:t>
            </a:r>
            <a:endParaRPr lang="en-GB" dirty="0">
              <a:solidFill>
                <a:srgbClr val="1F090A"/>
              </a:solidFill>
              <a:effectLst/>
              <a:latin typeface="Arial" panose="020B0604020202020204" pitchFamily="34" charset="0"/>
            </a:endParaRPr>
          </a:p>
          <a:p>
            <a:r>
              <a:rPr lang="en-GB" b="1" dirty="0">
                <a:solidFill>
                  <a:srgbClr val="1F090A"/>
                </a:solidFill>
                <a:effectLst/>
                <a:latin typeface="Arial" panose="020B0604020202020204" pitchFamily="34" charset="0"/>
              </a:rPr>
              <a:t>FALSE  - There are laws in the UK around who can vape.</a:t>
            </a:r>
            <a:endParaRPr lang="en-GB" dirty="0">
              <a:solidFill>
                <a:srgbClr val="1F090A"/>
              </a:solidFill>
              <a:effectLst/>
              <a:latin typeface="Arial" panose="020B0604020202020204" pitchFamily="34" charset="0"/>
            </a:endParaRPr>
          </a:p>
          <a:p>
            <a:r>
              <a:rPr lang="en-GB" dirty="0">
                <a:solidFill>
                  <a:srgbClr val="1F090A"/>
                </a:solidFill>
                <a:effectLst/>
                <a:latin typeface="Arial" panose="020B0604020202020204" pitchFamily="34" charset="0"/>
              </a:rPr>
              <a:t>Vaping is illegal for under 18s or for someone to buy vapes for Under 18’s. So, if someone over 18 supplies vapes to anyone under 18 they can also be prosecuted.</a:t>
            </a:r>
          </a:p>
        </p:txBody>
      </p:sp>
      <p:sp>
        <p:nvSpPr>
          <p:cNvPr id="4" name="Slide Number Placeholder 3"/>
          <p:cNvSpPr>
            <a:spLocks noGrp="1"/>
          </p:cNvSpPr>
          <p:nvPr>
            <p:ph type="sldNum" sz="quarter" idx="5"/>
          </p:nvPr>
        </p:nvSpPr>
        <p:spPr/>
        <p:txBody>
          <a:bodyPr/>
          <a:lstStyle/>
          <a:p>
            <a:fld id="{8BFE8A1C-5166-554A-A212-1A392B54B8D5}" type="slidenum">
              <a:rPr lang="en-US" smtClean="0"/>
              <a:t>8</a:t>
            </a:fld>
            <a:endParaRPr lang="en-US"/>
          </a:p>
        </p:txBody>
      </p:sp>
    </p:spTree>
    <p:extLst>
      <p:ext uri="{BB962C8B-B14F-4D97-AF65-F5344CB8AC3E}">
        <p14:creationId xmlns:p14="http://schemas.microsoft.com/office/powerpoint/2010/main" val="2890524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1F090A"/>
                </a:solidFill>
                <a:effectLst/>
                <a:latin typeface="Arial" panose="020B0604020202020204" pitchFamily="34" charset="0"/>
              </a:rPr>
              <a:t>9. Nicotine should be avoided by some groups of people</a:t>
            </a:r>
            <a:endParaRPr lang="en-GB" dirty="0">
              <a:solidFill>
                <a:srgbClr val="1F090A"/>
              </a:solidFill>
              <a:effectLst/>
              <a:latin typeface="Arial" panose="020B0604020202020204" pitchFamily="34" charset="0"/>
            </a:endParaRPr>
          </a:p>
          <a:p>
            <a:r>
              <a:rPr lang="en-GB" b="1" dirty="0">
                <a:solidFill>
                  <a:srgbClr val="1F090A"/>
                </a:solidFill>
                <a:effectLst/>
                <a:latin typeface="Arial" panose="020B0604020202020204" pitchFamily="34" charset="0"/>
              </a:rPr>
              <a:t>TRUE - Nicotine is not recommended for non-smokers, children and pregnant women. </a:t>
            </a:r>
            <a:endParaRPr lang="en-GB" dirty="0">
              <a:solidFill>
                <a:srgbClr val="1F090A"/>
              </a:solidFill>
              <a:effectLst/>
              <a:latin typeface="Arial" panose="020B0604020202020204" pitchFamily="34" charset="0"/>
            </a:endParaRPr>
          </a:p>
          <a:p>
            <a:r>
              <a:rPr lang="en-GB" dirty="0">
                <a:solidFill>
                  <a:srgbClr val="1F090A"/>
                </a:solidFill>
                <a:effectLst/>
                <a:latin typeface="Arial" panose="020B0604020202020204" pitchFamily="34" charset="0"/>
              </a:rPr>
              <a:t>That’s because nicotine is harmful to children and unborn babies, and the unknown risks of long-term use mean non-smokers shouldn’t start. </a:t>
            </a:r>
          </a:p>
          <a:p>
            <a:pPr algn="l" rtl="0" fontAlgn="base"/>
            <a:endParaRPr lang="en-US" b="0" i="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BFE8A1C-5166-554A-A212-1A392B54B8D5}" type="slidenum">
              <a:rPr lang="en-US" smtClean="0"/>
              <a:t>9</a:t>
            </a:fld>
            <a:endParaRPr lang="en-US"/>
          </a:p>
        </p:txBody>
      </p:sp>
    </p:spTree>
    <p:extLst>
      <p:ext uri="{BB962C8B-B14F-4D97-AF65-F5344CB8AC3E}">
        <p14:creationId xmlns:p14="http://schemas.microsoft.com/office/powerpoint/2010/main" val="2442731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A34BD-8D6E-284A-9419-F3F2629CE24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A3995D7-7812-3B40-A2F5-EC63E25881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C175DFF-D0B2-DD40-8801-57CA4EC45BF7}"/>
              </a:ext>
            </a:extLst>
          </p:cNvPr>
          <p:cNvSpPr>
            <a:spLocks noGrp="1"/>
          </p:cNvSpPr>
          <p:nvPr>
            <p:ph type="dt" sz="half" idx="10"/>
          </p:nvPr>
        </p:nvSpPr>
        <p:spPr/>
        <p:txBody>
          <a:bodyPr/>
          <a:lstStyle/>
          <a:p>
            <a:fld id="{04F6818C-16C2-1D44-AA81-06D872DE3150}" type="datetimeFigureOut">
              <a:rPr lang="en-US" smtClean="0"/>
              <a:t>7/29/25</a:t>
            </a:fld>
            <a:endParaRPr lang="en-US"/>
          </a:p>
        </p:txBody>
      </p:sp>
      <p:sp>
        <p:nvSpPr>
          <p:cNvPr id="5" name="Footer Placeholder 4">
            <a:extLst>
              <a:ext uri="{FF2B5EF4-FFF2-40B4-BE49-F238E27FC236}">
                <a16:creationId xmlns:a16="http://schemas.microsoft.com/office/drawing/2014/main" id="{7FD02E56-4724-F840-8DFE-BCD85CFC1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84361-344B-D040-81D3-96F5A749EECB}"/>
              </a:ext>
            </a:extLst>
          </p:cNvPr>
          <p:cNvSpPr>
            <a:spLocks noGrp="1"/>
          </p:cNvSpPr>
          <p:nvPr>
            <p:ph type="sldNum" sz="quarter" idx="12"/>
          </p:nvPr>
        </p:nvSpPr>
        <p:spPr/>
        <p:txBody>
          <a:bodyPr/>
          <a:lstStyle/>
          <a:p>
            <a:fld id="{4A1C667D-784E-554E-8759-AEA3B4A7C783}" type="slidenum">
              <a:rPr lang="en-US" smtClean="0"/>
              <a:t>‹#›</a:t>
            </a:fld>
            <a:endParaRPr lang="en-US"/>
          </a:p>
        </p:txBody>
      </p:sp>
    </p:spTree>
    <p:extLst>
      <p:ext uri="{BB962C8B-B14F-4D97-AF65-F5344CB8AC3E}">
        <p14:creationId xmlns:p14="http://schemas.microsoft.com/office/powerpoint/2010/main" val="840438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86952-EAF2-A647-B4F4-F8C4596651E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58EE2ED-9B5F-BD49-AA1D-4A0EF2658EC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C88D7A9-0A22-B942-8498-7B8AAFBCF186}"/>
              </a:ext>
            </a:extLst>
          </p:cNvPr>
          <p:cNvSpPr>
            <a:spLocks noGrp="1"/>
          </p:cNvSpPr>
          <p:nvPr>
            <p:ph type="dt" sz="half" idx="10"/>
          </p:nvPr>
        </p:nvSpPr>
        <p:spPr/>
        <p:txBody>
          <a:bodyPr/>
          <a:lstStyle/>
          <a:p>
            <a:fld id="{04F6818C-16C2-1D44-AA81-06D872DE3150}" type="datetimeFigureOut">
              <a:rPr lang="en-US" smtClean="0"/>
              <a:t>7/29/25</a:t>
            </a:fld>
            <a:endParaRPr lang="en-US"/>
          </a:p>
        </p:txBody>
      </p:sp>
      <p:sp>
        <p:nvSpPr>
          <p:cNvPr id="5" name="Footer Placeholder 4">
            <a:extLst>
              <a:ext uri="{FF2B5EF4-FFF2-40B4-BE49-F238E27FC236}">
                <a16:creationId xmlns:a16="http://schemas.microsoft.com/office/drawing/2014/main" id="{E402D667-146E-C74B-B62E-65E04C075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52CF2-EBEE-9A4E-B1B0-CF4D226B6684}"/>
              </a:ext>
            </a:extLst>
          </p:cNvPr>
          <p:cNvSpPr>
            <a:spLocks noGrp="1"/>
          </p:cNvSpPr>
          <p:nvPr>
            <p:ph type="sldNum" sz="quarter" idx="12"/>
          </p:nvPr>
        </p:nvSpPr>
        <p:spPr/>
        <p:txBody>
          <a:bodyPr/>
          <a:lstStyle/>
          <a:p>
            <a:fld id="{4A1C667D-784E-554E-8759-AEA3B4A7C783}" type="slidenum">
              <a:rPr lang="en-US" smtClean="0"/>
              <a:t>‹#›</a:t>
            </a:fld>
            <a:endParaRPr lang="en-US"/>
          </a:p>
        </p:txBody>
      </p:sp>
    </p:spTree>
    <p:extLst>
      <p:ext uri="{BB962C8B-B14F-4D97-AF65-F5344CB8AC3E}">
        <p14:creationId xmlns:p14="http://schemas.microsoft.com/office/powerpoint/2010/main" val="4105389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E79E93-98A8-9C47-A3D2-321CE95E09E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E384069-4BFC-2A46-8713-6411341B955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03EDCF9-5515-D948-9FBC-BDC025A612C3}"/>
              </a:ext>
            </a:extLst>
          </p:cNvPr>
          <p:cNvSpPr>
            <a:spLocks noGrp="1"/>
          </p:cNvSpPr>
          <p:nvPr>
            <p:ph type="dt" sz="half" idx="10"/>
          </p:nvPr>
        </p:nvSpPr>
        <p:spPr/>
        <p:txBody>
          <a:bodyPr/>
          <a:lstStyle/>
          <a:p>
            <a:fld id="{04F6818C-16C2-1D44-AA81-06D872DE3150}" type="datetimeFigureOut">
              <a:rPr lang="en-US" smtClean="0"/>
              <a:t>7/29/25</a:t>
            </a:fld>
            <a:endParaRPr lang="en-US"/>
          </a:p>
        </p:txBody>
      </p:sp>
      <p:sp>
        <p:nvSpPr>
          <p:cNvPr id="5" name="Footer Placeholder 4">
            <a:extLst>
              <a:ext uri="{FF2B5EF4-FFF2-40B4-BE49-F238E27FC236}">
                <a16:creationId xmlns:a16="http://schemas.microsoft.com/office/drawing/2014/main" id="{4AE49052-2413-B746-9A07-F767E02885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19197-7491-1F4B-A709-70B040E422DA}"/>
              </a:ext>
            </a:extLst>
          </p:cNvPr>
          <p:cNvSpPr>
            <a:spLocks noGrp="1"/>
          </p:cNvSpPr>
          <p:nvPr>
            <p:ph type="sldNum" sz="quarter" idx="12"/>
          </p:nvPr>
        </p:nvSpPr>
        <p:spPr/>
        <p:txBody>
          <a:bodyPr/>
          <a:lstStyle/>
          <a:p>
            <a:fld id="{4A1C667D-784E-554E-8759-AEA3B4A7C783}" type="slidenum">
              <a:rPr lang="en-US" smtClean="0"/>
              <a:t>‹#›</a:t>
            </a:fld>
            <a:endParaRPr lang="en-US"/>
          </a:p>
        </p:txBody>
      </p:sp>
    </p:spTree>
    <p:extLst>
      <p:ext uri="{BB962C8B-B14F-4D97-AF65-F5344CB8AC3E}">
        <p14:creationId xmlns:p14="http://schemas.microsoft.com/office/powerpoint/2010/main" val="4253724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C216B-001D-D849-AD9B-8E94D1695FE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1232BF2-9C38-FE4C-A45F-90935F048B6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F36B95-BC33-7B41-B9EC-ACCCDB300924}"/>
              </a:ext>
            </a:extLst>
          </p:cNvPr>
          <p:cNvSpPr>
            <a:spLocks noGrp="1"/>
          </p:cNvSpPr>
          <p:nvPr>
            <p:ph type="dt" sz="half" idx="10"/>
          </p:nvPr>
        </p:nvSpPr>
        <p:spPr/>
        <p:txBody>
          <a:bodyPr/>
          <a:lstStyle/>
          <a:p>
            <a:fld id="{04F6818C-16C2-1D44-AA81-06D872DE3150}" type="datetimeFigureOut">
              <a:rPr lang="en-US" smtClean="0"/>
              <a:t>7/29/25</a:t>
            </a:fld>
            <a:endParaRPr lang="en-US"/>
          </a:p>
        </p:txBody>
      </p:sp>
      <p:sp>
        <p:nvSpPr>
          <p:cNvPr id="5" name="Footer Placeholder 4">
            <a:extLst>
              <a:ext uri="{FF2B5EF4-FFF2-40B4-BE49-F238E27FC236}">
                <a16:creationId xmlns:a16="http://schemas.microsoft.com/office/drawing/2014/main" id="{62D2DD17-628F-0042-B623-A1E7769E5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25507-CBE0-9C45-AE7D-46D434505D86}"/>
              </a:ext>
            </a:extLst>
          </p:cNvPr>
          <p:cNvSpPr>
            <a:spLocks noGrp="1"/>
          </p:cNvSpPr>
          <p:nvPr>
            <p:ph type="sldNum" sz="quarter" idx="12"/>
          </p:nvPr>
        </p:nvSpPr>
        <p:spPr/>
        <p:txBody>
          <a:bodyPr/>
          <a:lstStyle/>
          <a:p>
            <a:fld id="{4A1C667D-784E-554E-8759-AEA3B4A7C783}" type="slidenum">
              <a:rPr lang="en-US" smtClean="0"/>
              <a:t>‹#›</a:t>
            </a:fld>
            <a:endParaRPr lang="en-US"/>
          </a:p>
        </p:txBody>
      </p:sp>
    </p:spTree>
    <p:extLst>
      <p:ext uri="{BB962C8B-B14F-4D97-AF65-F5344CB8AC3E}">
        <p14:creationId xmlns:p14="http://schemas.microsoft.com/office/powerpoint/2010/main" val="210534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550E9-2607-6F40-BFED-D8402FF6D3A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F3A5B78-0117-6943-9093-9D5327506A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0E14BEE-22FE-4845-A57D-9B8F70BC9254}"/>
              </a:ext>
            </a:extLst>
          </p:cNvPr>
          <p:cNvSpPr>
            <a:spLocks noGrp="1"/>
          </p:cNvSpPr>
          <p:nvPr>
            <p:ph type="dt" sz="half" idx="10"/>
          </p:nvPr>
        </p:nvSpPr>
        <p:spPr/>
        <p:txBody>
          <a:bodyPr/>
          <a:lstStyle/>
          <a:p>
            <a:fld id="{04F6818C-16C2-1D44-AA81-06D872DE3150}" type="datetimeFigureOut">
              <a:rPr lang="en-US" smtClean="0"/>
              <a:t>7/29/25</a:t>
            </a:fld>
            <a:endParaRPr lang="en-US"/>
          </a:p>
        </p:txBody>
      </p:sp>
      <p:sp>
        <p:nvSpPr>
          <p:cNvPr id="5" name="Footer Placeholder 4">
            <a:extLst>
              <a:ext uri="{FF2B5EF4-FFF2-40B4-BE49-F238E27FC236}">
                <a16:creationId xmlns:a16="http://schemas.microsoft.com/office/drawing/2014/main" id="{8F626DDB-15FF-C24B-9ED2-C3F24DE06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302A7-F66A-6B46-A128-812B999B8C5D}"/>
              </a:ext>
            </a:extLst>
          </p:cNvPr>
          <p:cNvSpPr>
            <a:spLocks noGrp="1"/>
          </p:cNvSpPr>
          <p:nvPr>
            <p:ph type="sldNum" sz="quarter" idx="12"/>
          </p:nvPr>
        </p:nvSpPr>
        <p:spPr/>
        <p:txBody>
          <a:bodyPr/>
          <a:lstStyle/>
          <a:p>
            <a:fld id="{4A1C667D-784E-554E-8759-AEA3B4A7C783}" type="slidenum">
              <a:rPr lang="en-US" smtClean="0"/>
              <a:t>‹#›</a:t>
            </a:fld>
            <a:endParaRPr lang="en-US"/>
          </a:p>
        </p:txBody>
      </p:sp>
    </p:spTree>
    <p:extLst>
      <p:ext uri="{BB962C8B-B14F-4D97-AF65-F5344CB8AC3E}">
        <p14:creationId xmlns:p14="http://schemas.microsoft.com/office/powerpoint/2010/main" val="1983545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10070-7982-D243-A01E-EB758A32436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167F73B-B198-4F4B-9014-DC389B93196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9A9FED5-F232-F348-A662-E7547D8194E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0F02DBC-F348-AF4E-8C7F-15B78946EB6E}"/>
              </a:ext>
            </a:extLst>
          </p:cNvPr>
          <p:cNvSpPr>
            <a:spLocks noGrp="1"/>
          </p:cNvSpPr>
          <p:nvPr>
            <p:ph type="dt" sz="half" idx="10"/>
          </p:nvPr>
        </p:nvSpPr>
        <p:spPr/>
        <p:txBody>
          <a:bodyPr/>
          <a:lstStyle/>
          <a:p>
            <a:fld id="{04F6818C-16C2-1D44-AA81-06D872DE3150}" type="datetimeFigureOut">
              <a:rPr lang="en-US" smtClean="0"/>
              <a:t>7/29/25</a:t>
            </a:fld>
            <a:endParaRPr lang="en-US"/>
          </a:p>
        </p:txBody>
      </p:sp>
      <p:sp>
        <p:nvSpPr>
          <p:cNvPr id="6" name="Footer Placeholder 5">
            <a:extLst>
              <a:ext uri="{FF2B5EF4-FFF2-40B4-BE49-F238E27FC236}">
                <a16:creationId xmlns:a16="http://schemas.microsoft.com/office/drawing/2014/main" id="{419F8582-DB93-8848-8BFC-AB063D8BF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E13C6-A4DC-BB40-8CF6-D9E4E1F105A9}"/>
              </a:ext>
            </a:extLst>
          </p:cNvPr>
          <p:cNvSpPr>
            <a:spLocks noGrp="1"/>
          </p:cNvSpPr>
          <p:nvPr>
            <p:ph type="sldNum" sz="quarter" idx="12"/>
          </p:nvPr>
        </p:nvSpPr>
        <p:spPr/>
        <p:txBody>
          <a:bodyPr/>
          <a:lstStyle/>
          <a:p>
            <a:fld id="{4A1C667D-784E-554E-8759-AEA3B4A7C783}" type="slidenum">
              <a:rPr lang="en-US" smtClean="0"/>
              <a:t>‹#›</a:t>
            </a:fld>
            <a:endParaRPr lang="en-US"/>
          </a:p>
        </p:txBody>
      </p:sp>
    </p:spTree>
    <p:extLst>
      <p:ext uri="{BB962C8B-B14F-4D97-AF65-F5344CB8AC3E}">
        <p14:creationId xmlns:p14="http://schemas.microsoft.com/office/powerpoint/2010/main" val="134789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B39B-B94D-534D-B575-A7B7AD72BFD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98DBE8A-1E24-4441-A658-89023CF967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87A7CC6-2E21-544E-AB3A-F02C3CAAB15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6D38F83-BB01-FF48-803A-9A6ED7B47D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253E539-1C05-844D-83A5-03A1D87900F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252D3CA-E69D-794E-AFE4-C6814E3C90F3}"/>
              </a:ext>
            </a:extLst>
          </p:cNvPr>
          <p:cNvSpPr>
            <a:spLocks noGrp="1"/>
          </p:cNvSpPr>
          <p:nvPr>
            <p:ph type="dt" sz="half" idx="10"/>
          </p:nvPr>
        </p:nvSpPr>
        <p:spPr/>
        <p:txBody>
          <a:bodyPr/>
          <a:lstStyle/>
          <a:p>
            <a:fld id="{04F6818C-16C2-1D44-AA81-06D872DE3150}" type="datetimeFigureOut">
              <a:rPr lang="en-US" smtClean="0"/>
              <a:t>7/29/25</a:t>
            </a:fld>
            <a:endParaRPr lang="en-US"/>
          </a:p>
        </p:txBody>
      </p:sp>
      <p:sp>
        <p:nvSpPr>
          <p:cNvPr id="8" name="Footer Placeholder 7">
            <a:extLst>
              <a:ext uri="{FF2B5EF4-FFF2-40B4-BE49-F238E27FC236}">
                <a16:creationId xmlns:a16="http://schemas.microsoft.com/office/drawing/2014/main" id="{8472BB03-B1DE-C344-887B-D8EB12E757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993D5C-9E45-3247-85CF-8D4F4D2076D3}"/>
              </a:ext>
            </a:extLst>
          </p:cNvPr>
          <p:cNvSpPr>
            <a:spLocks noGrp="1"/>
          </p:cNvSpPr>
          <p:nvPr>
            <p:ph type="sldNum" sz="quarter" idx="12"/>
          </p:nvPr>
        </p:nvSpPr>
        <p:spPr/>
        <p:txBody>
          <a:bodyPr/>
          <a:lstStyle/>
          <a:p>
            <a:fld id="{4A1C667D-784E-554E-8759-AEA3B4A7C783}" type="slidenum">
              <a:rPr lang="en-US" smtClean="0"/>
              <a:t>‹#›</a:t>
            </a:fld>
            <a:endParaRPr lang="en-US"/>
          </a:p>
        </p:txBody>
      </p:sp>
    </p:spTree>
    <p:extLst>
      <p:ext uri="{BB962C8B-B14F-4D97-AF65-F5344CB8AC3E}">
        <p14:creationId xmlns:p14="http://schemas.microsoft.com/office/powerpoint/2010/main" val="390791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FE5CE-B9CC-674E-A49D-CA69F6C21FF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8868C4E-C1E3-424B-9ADC-43DAD80122CD}"/>
              </a:ext>
            </a:extLst>
          </p:cNvPr>
          <p:cNvSpPr>
            <a:spLocks noGrp="1"/>
          </p:cNvSpPr>
          <p:nvPr>
            <p:ph type="dt" sz="half" idx="10"/>
          </p:nvPr>
        </p:nvSpPr>
        <p:spPr/>
        <p:txBody>
          <a:bodyPr/>
          <a:lstStyle/>
          <a:p>
            <a:fld id="{04F6818C-16C2-1D44-AA81-06D872DE3150}" type="datetimeFigureOut">
              <a:rPr lang="en-US" smtClean="0"/>
              <a:t>7/29/25</a:t>
            </a:fld>
            <a:endParaRPr lang="en-US"/>
          </a:p>
        </p:txBody>
      </p:sp>
      <p:sp>
        <p:nvSpPr>
          <p:cNvPr id="4" name="Footer Placeholder 3">
            <a:extLst>
              <a:ext uri="{FF2B5EF4-FFF2-40B4-BE49-F238E27FC236}">
                <a16:creationId xmlns:a16="http://schemas.microsoft.com/office/drawing/2014/main" id="{54CA7F01-2BF0-F348-AF5F-38A3CE5DAD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13E5CD-E04A-1343-8907-19427DE45B45}"/>
              </a:ext>
            </a:extLst>
          </p:cNvPr>
          <p:cNvSpPr>
            <a:spLocks noGrp="1"/>
          </p:cNvSpPr>
          <p:nvPr>
            <p:ph type="sldNum" sz="quarter" idx="12"/>
          </p:nvPr>
        </p:nvSpPr>
        <p:spPr/>
        <p:txBody>
          <a:bodyPr/>
          <a:lstStyle/>
          <a:p>
            <a:fld id="{4A1C667D-784E-554E-8759-AEA3B4A7C783}" type="slidenum">
              <a:rPr lang="en-US" smtClean="0"/>
              <a:t>‹#›</a:t>
            </a:fld>
            <a:endParaRPr lang="en-US"/>
          </a:p>
        </p:txBody>
      </p:sp>
    </p:spTree>
    <p:extLst>
      <p:ext uri="{BB962C8B-B14F-4D97-AF65-F5344CB8AC3E}">
        <p14:creationId xmlns:p14="http://schemas.microsoft.com/office/powerpoint/2010/main" val="1873597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542E6E-78A1-7A49-BDF3-833D1718A388}"/>
              </a:ext>
            </a:extLst>
          </p:cNvPr>
          <p:cNvSpPr>
            <a:spLocks noGrp="1"/>
          </p:cNvSpPr>
          <p:nvPr>
            <p:ph type="dt" sz="half" idx="10"/>
          </p:nvPr>
        </p:nvSpPr>
        <p:spPr/>
        <p:txBody>
          <a:bodyPr/>
          <a:lstStyle/>
          <a:p>
            <a:fld id="{04F6818C-16C2-1D44-AA81-06D872DE3150}" type="datetimeFigureOut">
              <a:rPr lang="en-US" smtClean="0"/>
              <a:t>7/29/25</a:t>
            </a:fld>
            <a:endParaRPr lang="en-US"/>
          </a:p>
        </p:txBody>
      </p:sp>
      <p:sp>
        <p:nvSpPr>
          <p:cNvPr id="3" name="Footer Placeholder 2">
            <a:extLst>
              <a:ext uri="{FF2B5EF4-FFF2-40B4-BE49-F238E27FC236}">
                <a16:creationId xmlns:a16="http://schemas.microsoft.com/office/drawing/2014/main" id="{90AD6D19-8889-364B-AB54-4F73BA7DCB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7D48FC-3821-5946-9E71-8DFAA5E05CE0}"/>
              </a:ext>
            </a:extLst>
          </p:cNvPr>
          <p:cNvSpPr>
            <a:spLocks noGrp="1"/>
          </p:cNvSpPr>
          <p:nvPr>
            <p:ph type="sldNum" sz="quarter" idx="12"/>
          </p:nvPr>
        </p:nvSpPr>
        <p:spPr/>
        <p:txBody>
          <a:bodyPr/>
          <a:lstStyle/>
          <a:p>
            <a:fld id="{4A1C667D-784E-554E-8759-AEA3B4A7C783}" type="slidenum">
              <a:rPr lang="en-US" smtClean="0"/>
              <a:t>‹#›</a:t>
            </a:fld>
            <a:endParaRPr lang="en-US"/>
          </a:p>
        </p:txBody>
      </p:sp>
    </p:spTree>
    <p:extLst>
      <p:ext uri="{BB962C8B-B14F-4D97-AF65-F5344CB8AC3E}">
        <p14:creationId xmlns:p14="http://schemas.microsoft.com/office/powerpoint/2010/main" val="1473596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D3E3C-11D6-F142-9A84-72C47928F0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39C46DD-0FDD-D04C-A9BB-364EF2464E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F362BB7-5A9D-0543-8553-8C1FCF7FB1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B1DB10-0C3E-B445-92EE-8B14EC0E6A71}"/>
              </a:ext>
            </a:extLst>
          </p:cNvPr>
          <p:cNvSpPr>
            <a:spLocks noGrp="1"/>
          </p:cNvSpPr>
          <p:nvPr>
            <p:ph type="dt" sz="half" idx="10"/>
          </p:nvPr>
        </p:nvSpPr>
        <p:spPr/>
        <p:txBody>
          <a:bodyPr/>
          <a:lstStyle/>
          <a:p>
            <a:fld id="{04F6818C-16C2-1D44-AA81-06D872DE3150}" type="datetimeFigureOut">
              <a:rPr lang="en-US" smtClean="0"/>
              <a:t>7/29/25</a:t>
            </a:fld>
            <a:endParaRPr lang="en-US"/>
          </a:p>
        </p:txBody>
      </p:sp>
      <p:sp>
        <p:nvSpPr>
          <p:cNvPr id="6" name="Footer Placeholder 5">
            <a:extLst>
              <a:ext uri="{FF2B5EF4-FFF2-40B4-BE49-F238E27FC236}">
                <a16:creationId xmlns:a16="http://schemas.microsoft.com/office/drawing/2014/main" id="{CC3C0A72-098F-FD48-9F0B-056A005DB2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A70E40-82D1-0745-8FF8-0AA39DEFF532}"/>
              </a:ext>
            </a:extLst>
          </p:cNvPr>
          <p:cNvSpPr>
            <a:spLocks noGrp="1"/>
          </p:cNvSpPr>
          <p:nvPr>
            <p:ph type="sldNum" sz="quarter" idx="12"/>
          </p:nvPr>
        </p:nvSpPr>
        <p:spPr/>
        <p:txBody>
          <a:bodyPr/>
          <a:lstStyle/>
          <a:p>
            <a:fld id="{4A1C667D-784E-554E-8759-AEA3B4A7C783}" type="slidenum">
              <a:rPr lang="en-US" smtClean="0"/>
              <a:t>‹#›</a:t>
            </a:fld>
            <a:endParaRPr lang="en-US"/>
          </a:p>
        </p:txBody>
      </p:sp>
    </p:spTree>
    <p:extLst>
      <p:ext uri="{BB962C8B-B14F-4D97-AF65-F5344CB8AC3E}">
        <p14:creationId xmlns:p14="http://schemas.microsoft.com/office/powerpoint/2010/main" val="4230321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C9A6-CA7A-5E41-8815-342F5F4367E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3513EAB-2F58-DD43-BB74-65411BAB1E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FDA5D9-AF74-2541-885A-DCE737783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48C826-5835-0541-84C1-8955123DA596}"/>
              </a:ext>
            </a:extLst>
          </p:cNvPr>
          <p:cNvSpPr>
            <a:spLocks noGrp="1"/>
          </p:cNvSpPr>
          <p:nvPr>
            <p:ph type="dt" sz="half" idx="10"/>
          </p:nvPr>
        </p:nvSpPr>
        <p:spPr/>
        <p:txBody>
          <a:bodyPr/>
          <a:lstStyle/>
          <a:p>
            <a:fld id="{04F6818C-16C2-1D44-AA81-06D872DE3150}" type="datetimeFigureOut">
              <a:rPr lang="en-US" smtClean="0"/>
              <a:t>7/29/25</a:t>
            </a:fld>
            <a:endParaRPr lang="en-US"/>
          </a:p>
        </p:txBody>
      </p:sp>
      <p:sp>
        <p:nvSpPr>
          <p:cNvPr id="6" name="Footer Placeholder 5">
            <a:extLst>
              <a:ext uri="{FF2B5EF4-FFF2-40B4-BE49-F238E27FC236}">
                <a16:creationId xmlns:a16="http://schemas.microsoft.com/office/drawing/2014/main" id="{96C138CC-908E-C24F-A300-B563548740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549C6-D8D2-8243-AC8E-9525BC2E5183}"/>
              </a:ext>
            </a:extLst>
          </p:cNvPr>
          <p:cNvSpPr>
            <a:spLocks noGrp="1"/>
          </p:cNvSpPr>
          <p:nvPr>
            <p:ph type="sldNum" sz="quarter" idx="12"/>
          </p:nvPr>
        </p:nvSpPr>
        <p:spPr/>
        <p:txBody>
          <a:bodyPr/>
          <a:lstStyle/>
          <a:p>
            <a:fld id="{4A1C667D-784E-554E-8759-AEA3B4A7C783}" type="slidenum">
              <a:rPr lang="en-US" smtClean="0"/>
              <a:t>‹#›</a:t>
            </a:fld>
            <a:endParaRPr lang="en-US"/>
          </a:p>
        </p:txBody>
      </p:sp>
    </p:spTree>
    <p:extLst>
      <p:ext uri="{BB962C8B-B14F-4D97-AF65-F5344CB8AC3E}">
        <p14:creationId xmlns:p14="http://schemas.microsoft.com/office/powerpoint/2010/main" val="242946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934964-E137-6C4B-82AF-E43E97ECEA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C1F6451-13CB-7F43-8F1B-A619474A6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813A759-6F0C-1940-8651-B28CBE9429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6818C-16C2-1D44-AA81-06D872DE3150}" type="datetimeFigureOut">
              <a:rPr lang="en-US" smtClean="0"/>
              <a:t>7/29/25</a:t>
            </a:fld>
            <a:endParaRPr lang="en-US"/>
          </a:p>
        </p:txBody>
      </p:sp>
      <p:sp>
        <p:nvSpPr>
          <p:cNvPr id="5" name="Footer Placeholder 4">
            <a:extLst>
              <a:ext uri="{FF2B5EF4-FFF2-40B4-BE49-F238E27FC236}">
                <a16:creationId xmlns:a16="http://schemas.microsoft.com/office/drawing/2014/main" id="{9AFAF1F3-432D-5E45-B3EA-EC0631C16D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66C65F-7714-6649-A6B9-6AF3BAF90D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1C667D-784E-554E-8759-AEA3B4A7C783}" type="slidenum">
              <a:rPr lang="en-US" smtClean="0"/>
              <a:t>‹#›</a:t>
            </a:fld>
            <a:endParaRPr lang="en-US"/>
          </a:p>
        </p:txBody>
      </p:sp>
    </p:spTree>
    <p:extLst>
      <p:ext uri="{BB962C8B-B14F-4D97-AF65-F5344CB8AC3E}">
        <p14:creationId xmlns:p14="http://schemas.microsoft.com/office/powerpoint/2010/main" val="1060925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3.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F8A72-4C74-A345-BC48-888A9A90DAEE}"/>
              </a:ext>
            </a:extLst>
          </p:cNvPr>
          <p:cNvSpPr txBox="1"/>
          <p:nvPr/>
        </p:nvSpPr>
        <p:spPr>
          <a:xfrm>
            <a:off x="5981700" y="3080001"/>
            <a:ext cx="5648325" cy="461665"/>
          </a:xfrm>
          <a:prstGeom prst="rect">
            <a:avLst/>
          </a:prstGeom>
          <a:noFill/>
        </p:spPr>
        <p:txBody>
          <a:bodyPr wrap="square">
            <a:spAutoFit/>
          </a:bodyPr>
          <a:lstStyle/>
          <a:p>
            <a:r>
              <a:rPr lang="en-GB" sz="2400" dirty="0">
                <a:solidFill>
                  <a:srgbClr val="1F090A"/>
                </a:solidFill>
                <a:effectLst/>
                <a:latin typeface="Arial" panose="020B0604020202020204" pitchFamily="34" charset="0"/>
              </a:rPr>
              <a:t>1. Vaping is less harmful than smoking</a:t>
            </a:r>
          </a:p>
        </p:txBody>
      </p:sp>
      <p:sp>
        <p:nvSpPr>
          <p:cNvPr id="40" name="Rectangle 39">
            <a:extLst>
              <a:ext uri="{FF2B5EF4-FFF2-40B4-BE49-F238E27FC236}">
                <a16:creationId xmlns:a16="http://schemas.microsoft.com/office/drawing/2014/main" id="{0C7757A0-EAB9-2849-8D2E-A34F7136C262}"/>
              </a:ext>
            </a:extLst>
          </p:cNvPr>
          <p:cNvSpPr/>
          <p:nvPr/>
        </p:nvSpPr>
        <p:spPr>
          <a:xfrm>
            <a:off x="0" y="0"/>
            <a:ext cx="12192000" cy="1284270"/>
          </a:xfrm>
          <a:prstGeom prst="rect">
            <a:avLst/>
          </a:prstGeom>
          <a:solidFill>
            <a:srgbClr val="EA8B2D"/>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dirty="0"/>
          </a:p>
        </p:txBody>
      </p:sp>
      <p:sp>
        <p:nvSpPr>
          <p:cNvPr id="41" name="TextBox 40">
            <a:extLst>
              <a:ext uri="{FF2B5EF4-FFF2-40B4-BE49-F238E27FC236}">
                <a16:creationId xmlns:a16="http://schemas.microsoft.com/office/drawing/2014/main" id="{6D4EE17F-887B-6047-9179-9BE855952354}"/>
              </a:ext>
            </a:extLst>
          </p:cNvPr>
          <p:cNvSpPr txBox="1"/>
          <p:nvPr/>
        </p:nvSpPr>
        <p:spPr>
          <a:xfrm>
            <a:off x="318499" y="215760"/>
            <a:ext cx="11630345" cy="1446550"/>
          </a:xfrm>
          <a:prstGeom prst="rect">
            <a:avLst/>
          </a:prstGeom>
          <a:noFill/>
        </p:spPr>
        <p:txBody>
          <a:bodyPr wrap="square" rtlCol="0">
            <a:spAutoFit/>
          </a:bodyPr>
          <a:lstStyle/>
          <a:p>
            <a:pPr algn="ctr"/>
            <a:r>
              <a:rPr lang="en-GB" altLang="en-US" sz="3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 True or false?</a:t>
            </a:r>
            <a:br>
              <a:rPr lang="en-GB" altLang="en-US" sz="3200" b="1" dirty="0">
                <a:solidFill>
                  <a:schemeClr val="bg1"/>
                </a:solidFill>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pic>
        <p:nvPicPr>
          <p:cNvPr id="42" name="Picture 41" descr="A close up of a logo&#10;&#10;Description automatically generated">
            <a:extLst>
              <a:ext uri="{FF2B5EF4-FFF2-40B4-BE49-F238E27FC236}">
                <a16:creationId xmlns:a16="http://schemas.microsoft.com/office/drawing/2014/main" id="{1C0EC137-1F70-7F49-A073-C501B43B4A1B}"/>
              </a:ext>
            </a:extLst>
          </p:cNvPr>
          <p:cNvPicPr>
            <a:picLocks noChangeAspect="1"/>
          </p:cNvPicPr>
          <p:nvPr/>
        </p:nvPicPr>
        <p:blipFill>
          <a:blip r:embed="rId3"/>
          <a:stretch>
            <a:fillRect/>
          </a:stretch>
        </p:blipFill>
        <p:spPr>
          <a:xfrm>
            <a:off x="277713" y="5862041"/>
            <a:ext cx="2641600" cy="803965"/>
          </a:xfrm>
          <a:prstGeom prst="rect">
            <a:avLst/>
          </a:prstGeom>
        </p:spPr>
      </p:pic>
      <p:pic>
        <p:nvPicPr>
          <p:cNvPr id="3" name="Picture 2" descr="A cartoon of a yellow ball with a black object in his mouth&#10;&#10;Description automatically generated">
            <a:extLst>
              <a:ext uri="{FF2B5EF4-FFF2-40B4-BE49-F238E27FC236}">
                <a16:creationId xmlns:a16="http://schemas.microsoft.com/office/drawing/2014/main" id="{77938140-AA79-F24A-AB9B-34096648781D}"/>
              </a:ext>
            </a:extLst>
          </p:cNvPr>
          <p:cNvPicPr>
            <a:picLocks noChangeAspect="1"/>
          </p:cNvPicPr>
          <p:nvPr/>
        </p:nvPicPr>
        <p:blipFill rotWithShape="1">
          <a:blip r:embed="rId4"/>
          <a:srcRect t="2612" b="1892"/>
          <a:stretch/>
        </p:blipFill>
        <p:spPr>
          <a:xfrm>
            <a:off x="865774" y="1973179"/>
            <a:ext cx="3585956" cy="2846471"/>
          </a:xfrm>
          <a:prstGeom prst="rect">
            <a:avLst/>
          </a:prstGeom>
        </p:spPr>
      </p:pic>
      <p:pic>
        <p:nvPicPr>
          <p:cNvPr id="10" name="Picture 9" descr="A purple and white sign&#10;&#10;Description automatically generated">
            <a:extLst>
              <a:ext uri="{FF2B5EF4-FFF2-40B4-BE49-F238E27FC236}">
                <a16:creationId xmlns:a16="http://schemas.microsoft.com/office/drawing/2014/main" id="{36128F41-2AC8-B641-857F-00963454CC0D}"/>
              </a:ext>
            </a:extLst>
          </p:cNvPr>
          <p:cNvPicPr>
            <a:picLocks noChangeAspect="1"/>
          </p:cNvPicPr>
          <p:nvPr/>
        </p:nvPicPr>
        <p:blipFill>
          <a:blip r:embed="rId5"/>
          <a:stretch>
            <a:fillRect/>
          </a:stretch>
        </p:blipFill>
        <p:spPr>
          <a:xfrm>
            <a:off x="10346501" y="5786439"/>
            <a:ext cx="1348264" cy="842962"/>
          </a:xfrm>
          <a:prstGeom prst="rect">
            <a:avLst/>
          </a:prstGeom>
        </p:spPr>
      </p:pic>
    </p:spTree>
    <p:extLst>
      <p:ext uri="{BB962C8B-B14F-4D97-AF65-F5344CB8AC3E}">
        <p14:creationId xmlns:p14="http://schemas.microsoft.com/office/powerpoint/2010/main" val="2305649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0C7757A0-EAB9-2849-8D2E-A34F7136C262}"/>
              </a:ext>
            </a:extLst>
          </p:cNvPr>
          <p:cNvSpPr/>
          <p:nvPr/>
        </p:nvSpPr>
        <p:spPr>
          <a:xfrm>
            <a:off x="0" y="0"/>
            <a:ext cx="12192000" cy="1284270"/>
          </a:xfrm>
          <a:prstGeom prst="rect">
            <a:avLst/>
          </a:prstGeom>
          <a:solidFill>
            <a:srgbClr val="EA8B2D"/>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dirty="0"/>
          </a:p>
        </p:txBody>
      </p:sp>
      <p:sp>
        <p:nvSpPr>
          <p:cNvPr id="41" name="TextBox 40">
            <a:extLst>
              <a:ext uri="{FF2B5EF4-FFF2-40B4-BE49-F238E27FC236}">
                <a16:creationId xmlns:a16="http://schemas.microsoft.com/office/drawing/2014/main" id="{6D4EE17F-887B-6047-9179-9BE855952354}"/>
              </a:ext>
            </a:extLst>
          </p:cNvPr>
          <p:cNvSpPr txBox="1"/>
          <p:nvPr/>
        </p:nvSpPr>
        <p:spPr>
          <a:xfrm>
            <a:off x="318499" y="215760"/>
            <a:ext cx="11630345" cy="1446550"/>
          </a:xfrm>
          <a:prstGeom prst="rect">
            <a:avLst/>
          </a:prstGeom>
          <a:noFill/>
        </p:spPr>
        <p:txBody>
          <a:bodyPr wrap="square" rtlCol="0">
            <a:spAutoFit/>
          </a:bodyPr>
          <a:lstStyle/>
          <a:p>
            <a:pPr algn="ctr"/>
            <a:r>
              <a:rPr lang="en-GB" altLang="en-US" sz="3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dirty="0">
                <a:solidFill>
                  <a:schemeClr val="bg1"/>
                </a:solidFill>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pic>
        <p:nvPicPr>
          <p:cNvPr id="42" name="Picture 41" descr="A close up of a logo&#10;&#10;Description automatically generated">
            <a:extLst>
              <a:ext uri="{FF2B5EF4-FFF2-40B4-BE49-F238E27FC236}">
                <a16:creationId xmlns:a16="http://schemas.microsoft.com/office/drawing/2014/main" id="{1C0EC137-1F70-7F49-A073-C501B43B4A1B}"/>
              </a:ext>
            </a:extLst>
          </p:cNvPr>
          <p:cNvPicPr>
            <a:picLocks noChangeAspect="1"/>
          </p:cNvPicPr>
          <p:nvPr/>
        </p:nvPicPr>
        <p:blipFill>
          <a:blip r:embed="rId3"/>
          <a:stretch>
            <a:fillRect/>
          </a:stretch>
        </p:blipFill>
        <p:spPr>
          <a:xfrm>
            <a:off x="277713" y="5862041"/>
            <a:ext cx="2641600" cy="803965"/>
          </a:xfrm>
          <a:prstGeom prst="rect">
            <a:avLst/>
          </a:prstGeom>
        </p:spPr>
      </p:pic>
      <p:sp>
        <p:nvSpPr>
          <p:cNvPr id="15" name="TextBox 14">
            <a:extLst>
              <a:ext uri="{FF2B5EF4-FFF2-40B4-BE49-F238E27FC236}">
                <a16:creationId xmlns:a16="http://schemas.microsoft.com/office/drawing/2014/main" id="{20E39FEF-0EF5-E348-95DE-DB83AF94EA7A}"/>
              </a:ext>
            </a:extLst>
          </p:cNvPr>
          <p:cNvSpPr txBox="1"/>
          <p:nvPr/>
        </p:nvSpPr>
        <p:spPr>
          <a:xfrm>
            <a:off x="6096000" y="3106229"/>
            <a:ext cx="5490575" cy="1200329"/>
          </a:xfrm>
          <a:prstGeom prst="rect">
            <a:avLst/>
          </a:prstGeom>
          <a:noFill/>
        </p:spPr>
        <p:txBody>
          <a:bodyPr wrap="square">
            <a:spAutoFit/>
          </a:bodyPr>
          <a:lstStyle/>
          <a:p>
            <a:r>
              <a:rPr lang="en-GB" sz="2400" dirty="0">
                <a:solidFill>
                  <a:srgbClr val="1F090A"/>
                </a:solidFill>
                <a:effectLst/>
                <a:latin typeface="Arial" panose="020B0604020202020204" pitchFamily="34" charset="0"/>
                <a:cs typeface="Arial" panose="020B0604020202020204" pitchFamily="34" charset="0"/>
              </a:rPr>
              <a:t>10. </a:t>
            </a:r>
            <a:r>
              <a:rPr lang="en-GB" sz="2400" dirty="0">
                <a:latin typeface="Arial" panose="020B0604020202020204" pitchFamily="34" charset="0"/>
                <a:cs typeface="Arial" panose="020B0604020202020204" pitchFamily="34" charset="0"/>
              </a:rPr>
              <a:t>UK laws control what substances vapes contain</a:t>
            </a:r>
          </a:p>
          <a:p>
            <a:endParaRPr lang="en-GB" sz="2400" dirty="0">
              <a:solidFill>
                <a:srgbClr val="1F090A"/>
              </a:solidFill>
              <a:effectLst/>
              <a:latin typeface="Arial" panose="020B0604020202020204" pitchFamily="34" charset="0"/>
              <a:cs typeface="Arial" panose="020B0604020202020204" pitchFamily="34" charset="0"/>
            </a:endParaRPr>
          </a:p>
        </p:txBody>
      </p:sp>
      <p:pic>
        <p:nvPicPr>
          <p:cNvPr id="3" name="Picture 2" descr="A cartoon of a yellow face holding a gavel&#10;&#10;Description automatically generated">
            <a:extLst>
              <a:ext uri="{FF2B5EF4-FFF2-40B4-BE49-F238E27FC236}">
                <a16:creationId xmlns:a16="http://schemas.microsoft.com/office/drawing/2014/main" id="{B882FFE8-6641-C44B-B14D-05374A7BA992}"/>
              </a:ext>
            </a:extLst>
          </p:cNvPr>
          <p:cNvPicPr>
            <a:picLocks noChangeAspect="1"/>
          </p:cNvPicPr>
          <p:nvPr/>
        </p:nvPicPr>
        <p:blipFill>
          <a:blip r:embed="rId4"/>
          <a:stretch>
            <a:fillRect/>
          </a:stretch>
        </p:blipFill>
        <p:spPr>
          <a:xfrm>
            <a:off x="-230187" y="1447512"/>
            <a:ext cx="5549900" cy="3962976"/>
          </a:xfrm>
          <a:prstGeom prst="rect">
            <a:avLst/>
          </a:prstGeom>
        </p:spPr>
      </p:pic>
      <p:pic>
        <p:nvPicPr>
          <p:cNvPr id="5" name="Picture 4" descr="A purple and white sign&#10;&#10;Description automatically generated">
            <a:extLst>
              <a:ext uri="{FF2B5EF4-FFF2-40B4-BE49-F238E27FC236}">
                <a16:creationId xmlns:a16="http://schemas.microsoft.com/office/drawing/2014/main" id="{534171D2-741B-DD4B-BAAF-C57B1BE82B55}"/>
              </a:ext>
            </a:extLst>
          </p:cNvPr>
          <p:cNvPicPr>
            <a:picLocks noChangeAspect="1"/>
          </p:cNvPicPr>
          <p:nvPr/>
        </p:nvPicPr>
        <p:blipFill>
          <a:blip r:embed="rId5"/>
          <a:stretch>
            <a:fillRect/>
          </a:stretch>
        </p:blipFill>
        <p:spPr>
          <a:xfrm>
            <a:off x="10346501" y="5786439"/>
            <a:ext cx="1348264" cy="842962"/>
          </a:xfrm>
          <a:prstGeom prst="rect">
            <a:avLst/>
          </a:prstGeom>
        </p:spPr>
      </p:pic>
    </p:spTree>
    <p:extLst>
      <p:ext uri="{BB962C8B-B14F-4D97-AF65-F5344CB8AC3E}">
        <p14:creationId xmlns:p14="http://schemas.microsoft.com/office/powerpoint/2010/main" val="3528251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yellow face with a magnifying glass&#10;&#10;Description automatically generated">
            <a:extLst>
              <a:ext uri="{FF2B5EF4-FFF2-40B4-BE49-F238E27FC236}">
                <a16:creationId xmlns:a16="http://schemas.microsoft.com/office/drawing/2014/main" id="{E3F76A9B-2EFD-E14F-8D18-A35F6E56B633}"/>
              </a:ext>
            </a:extLst>
          </p:cNvPr>
          <p:cNvPicPr>
            <a:picLocks noChangeAspect="1"/>
          </p:cNvPicPr>
          <p:nvPr/>
        </p:nvPicPr>
        <p:blipFill>
          <a:blip r:embed="rId3"/>
          <a:stretch>
            <a:fillRect/>
          </a:stretch>
        </p:blipFill>
        <p:spPr>
          <a:xfrm>
            <a:off x="647700" y="1981200"/>
            <a:ext cx="3503028" cy="3467100"/>
          </a:xfrm>
          <a:prstGeom prst="rect">
            <a:avLst/>
          </a:prstGeom>
        </p:spPr>
      </p:pic>
      <p:sp>
        <p:nvSpPr>
          <p:cNvPr id="8" name="TextBox 7">
            <a:extLst>
              <a:ext uri="{FF2B5EF4-FFF2-40B4-BE49-F238E27FC236}">
                <a16:creationId xmlns:a16="http://schemas.microsoft.com/office/drawing/2014/main" id="{F0778396-CAD9-2A4D-86D0-47366E58C737}"/>
              </a:ext>
            </a:extLst>
          </p:cNvPr>
          <p:cNvSpPr txBox="1"/>
          <p:nvPr/>
        </p:nvSpPr>
        <p:spPr>
          <a:xfrm>
            <a:off x="5999967" y="3059668"/>
            <a:ext cx="5248406" cy="830997"/>
          </a:xfrm>
          <a:prstGeom prst="rect">
            <a:avLst/>
          </a:prstGeom>
          <a:noFill/>
        </p:spPr>
        <p:txBody>
          <a:bodyPr wrap="square">
            <a:spAutoFit/>
          </a:bodyPr>
          <a:lstStyle/>
          <a:p>
            <a:r>
              <a:rPr lang="en-GB" sz="2400" dirty="0">
                <a:solidFill>
                  <a:srgbClr val="1F090A"/>
                </a:solidFill>
                <a:effectLst/>
                <a:latin typeface="Arial" panose="020B0604020202020204" pitchFamily="34" charset="0"/>
                <a:cs typeface="Arial" panose="020B0604020202020204" pitchFamily="34" charset="0"/>
              </a:rPr>
              <a:t>2.</a:t>
            </a:r>
            <a:r>
              <a:rPr lang="en-GB" sz="2400" dirty="0">
                <a:solidFill>
                  <a:srgbClr val="1F090A"/>
                </a:solidFill>
                <a:effectLst/>
                <a:latin typeface="Arial" panose="020B0604020202020204" pitchFamily="34" charset="0"/>
              </a:rPr>
              <a:t> </a:t>
            </a:r>
            <a:r>
              <a:rPr lang="en-GB" sz="2400" dirty="0">
                <a:solidFill>
                  <a:srgbClr val="1F090A"/>
                </a:solidFill>
                <a:latin typeface="Arial" panose="020B0604020202020204" pitchFamily="34" charset="0"/>
              </a:rPr>
              <a:t>Most</a:t>
            </a:r>
            <a:r>
              <a:rPr lang="en-GB" sz="2400" dirty="0">
                <a:solidFill>
                  <a:srgbClr val="1F090A"/>
                </a:solidFill>
                <a:effectLst/>
                <a:latin typeface="Arial" panose="020B0604020202020204" pitchFamily="34" charset="0"/>
              </a:rPr>
              <a:t> vapes contain nicotine </a:t>
            </a:r>
          </a:p>
          <a:p>
            <a:endParaRPr lang="en-GB" sz="2400" dirty="0">
              <a:solidFill>
                <a:srgbClr val="1F090A"/>
              </a:solidFill>
              <a:effectLst/>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21D35BE6-C2FC-D848-BBCA-E00FC93472E9}"/>
              </a:ext>
            </a:extLst>
          </p:cNvPr>
          <p:cNvSpPr/>
          <p:nvPr/>
        </p:nvSpPr>
        <p:spPr>
          <a:xfrm>
            <a:off x="0" y="0"/>
            <a:ext cx="12192000" cy="1284270"/>
          </a:xfrm>
          <a:prstGeom prst="rect">
            <a:avLst/>
          </a:prstGeom>
          <a:solidFill>
            <a:schemeClr val="tx1">
              <a:lumMod val="50000"/>
              <a:lumOff val="5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dirty="0"/>
          </a:p>
        </p:txBody>
      </p:sp>
      <p:pic>
        <p:nvPicPr>
          <p:cNvPr id="27" name="Picture 26" descr="A close up of a logo&#10;&#10;Description automatically generated">
            <a:extLst>
              <a:ext uri="{FF2B5EF4-FFF2-40B4-BE49-F238E27FC236}">
                <a16:creationId xmlns:a16="http://schemas.microsoft.com/office/drawing/2014/main" id="{2A408B2B-9DE4-6A42-9635-C30FB51C7672}"/>
              </a:ext>
            </a:extLst>
          </p:cNvPr>
          <p:cNvPicPr>
            <a:picLocks noChangeAspect="1"/>
          </p:cNvPicPr>
          <p:nvPr/>
        </p:nvPicPr>
        <p:blipFill>
          <a:blip r:embed="rId4"/>
          <a:stretch>
            <a:fillRect/>
          </a:stretch>
        </p:blipFill>
        <p:spPr>
          <a:xfrm>
            <a:off x="277713" y="5862041"/>
            <a:ext cx="2641600" cy="803965"/>
          </a:xfrm>
          <a:prstGeom prst="rect">
            <a:avLst/>
          </a:prstGeom>
        </p:spPr>
      </p:pic>
      <p:sp>
        <p:nvSpPr>
          <p:cNvPr id="9" name="TextBox 8">
            <a:extLst>
              <a:ext uri="{FF2B5EF4-FFF2-40B4-BE49-F238E27FC236}">
                <a16:creationId xmlns:a16="http://schemas.microsoft.com/office/drawing/2014/main" id="{20E931B4-9ED2-2143-A701-607B26107329}"/>
              </a:ext>
            </a:extLst>
          </p:cNvPr>
          <p:cNvSpPr txBox="1"/>
          <p:nvPr/>
        </p:nvSpPr>
        <p:spPr>
          <a:xfrm>
            <a:off x="318499" y="215760"/>
            <a:ext cx="11630345" cy="1446550"/>
          </a:xfrm>
          <a:prstGeom prst="rect">
            <a:avLst/>
          </a:prstGeom>
          <a:noFill/>
        </p:spPr>
        <p:txBody>
          <a:bodyPr wrap="square" rtlCol="0">
            <a:spAutoFit/>
          </a:bodyPr>
          <a:lstStyle/>
          <a:p>
            <a:pPr algn="ctr"/>
            <a:r>
              <a:rPr lang="en-GB" altLang="en-US" sz="3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 True or false?</a:t>
            </a:r>
            <a:br>
              <a:rPr lang="en-GB" altLang="en-US" sz="3200" b="1" dirty="0">
                <a:solidFill>
                  <a:schemeClr val="bg1"/>
                </a:solidFill>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pic>
        <p:nvPicPr>
          <p:cNvPr id="6" name="Picture 5" descr="A bottle with orange liquid&#10;&#10;Description automatically generated">
            <a:extLst>
              <a:ext uri="{FF2B5EF4-FFF2-40B4-BE49-F238E27FC236}">
                <a16:creationId xmlns:a16="http://schemas.microsoft.com/office/drawing/2014/main" id="{E29ADF3D-4444-5946-824D-A471D449574E}"/>
              </a:ext>
            </a:extLst>
          </p:cNvPr>
          <p:cNvPicPr>
            <a:picLocks noChangeAspect="1"/>
          </p:cNvPicPr>
          <p:nvPr/>
        </p:nvPicPr>
        <p:blipFill>
          <a:blip r:embed="rId5"/>
          <a:stretch>
            <a:fillRect/>
          </a:stretch>
        </p:blipFill>
        <p:spPr>
          <a:xfrm rot="2035824">
            <a:off x="3873501" y="3714750"/>
            <a:ext cx="610914" cy="1371600"/>
          </a:xfrm>
          <a:prstGeom prst="rect">
            <a:avLst/>
          </a:prstGeom>
        </p:spPr>
      </p:pic>
      <p:pic>
        <p:nvPicPr>
          <p:cNvPr id="12" name="Picture 11" descr="A purple and white sign&#10;&#10;Description automatically generated">
            <a:extLst>
              <a:ext uri="{FF2B5EF4-FFF2-40B4-BE49-F238E27FC236}">
                <a16:creationId xmlns:a16="http://schemas.microsoft.com/office/drawing/2014/main" id="{7D3A3AA4-6405-9B4B-8373-77DFC6212A56}"/>
              </a:ext>
            </a:extLst>
          </p:cNvPr>
          <p:cNvPicPr>
            <a:picLocks noChangeAspect="1"/>
          </p:cNvPicPr>
          <p:nvPr/>
        </p:nvPicPr>
        <p:blipFill>
          <a:blip r:embed="rId6"/>
          <a:stretch>
            <a:fillRect/>
          </a:stretch>
        </p:blipFill>
        <p:spPr>
          <a:xfrm>
            <a:off x="10346501" y="5786439"/>
            <a:ext cx="1348264" cy="842962"/>
          </a:xfrm>
          <a:prstGeom prst="rect">
            <a:avLst/>
          </a:prstGeom>
        </p:spPr>
      </p:pic>
    </p:spTree>
    <p:extLst>
      <p:ext uri="{BB962C8B-B14F-4D97-AF65-F5344CB8AC3E}">
        <p14:creationId xmlns:p14="http://schemas.microsoft.com/office/powerpoint/2010/main" val="121377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igarette&#10;&#10;Description automatically generated">
            <a:extLst>
              <a:ext uri="{FF2B5EF4-FFF2-40B4-BE49-F238E27FC236}">
                <a16:creationId xmlns:a16="http://schemas.microsoft.com/office/drawing/2014/main" id="{A64A9B37-D30B-6A44-A2BF-5171D754EEDD}"/>
              </a:ext>
            </a:extLst>
          </p:cNvPr>
          <p:cNvPicPr>
            <a:picLocks noChangeAspect="1"/>
          </p:cNvPicPr>
          <p:nvPr/>
        </p:nvPicPr>
        <p:blipFill rotWithShape="1">
          <a:blip r:embed="rId3"/>
          <a:srcRect r="53128" b="30309"/>
          <a:stretch/>
        </p:blipFill>
        <p:spPr>
          <a:xfrm rot="1353857">
            <a:off x="1552722" y="4481821"/>
            <a:ext cx="987386" cy="876224"/>
          </a:xfrm>
          <a:prstGeom prst="rect">
            <a:avLst/>
          </a:prstGeom>
        </p:spPr>
      </p:pic>
      <p:pic>
        <p:nvPicPr>
          <p:cNvPr id="8" name="Picture 7" descr="A close up of a logo&#10;&#10;Description automatically generated">
            <a:extLst>
              <a:ext uri="{FF2B5EF4-FFF2-40B4-BE49-F238E27FC236}">
                <a16:creationId xmlns:a16="http://schemas.microsoft.com/office/drawing/2014/main" id="{E0D1C843-3DE9-D242-914D-12BD28B6DF6B}"/>
              </a:ext>
            </a:extLst>
          </p:cNvPr>
          <p:cNvPicPr>
            <a:picLocks noChangeAspect="1"/>
          </p:cNvPicPr>
          <p:nvPr/>
        </p:nvPicPr>
        <p:blipFill>
          <a:blip r:embed="rId4"/>
          <a:stretch>
            <a:fillRect/>
          </a:stretch>
        </p:blipFill>
        <p:spPr>
          <a:xfrm>
            <a:off x="277713" y="5862041"/>
            <a:ext cx="2641600" cy="803965"/>
          </a:xfrm>
          <a:prstGeom prst="rect">
            <a:avLst/>
          </a:prstGeom>
        </p:spPr>
      </p:pic>
      <p:sp>
        <p:nvSpPr>
          <p:cNvPr id="10" name="Rectangle 9">
            <a:extLst>
              <a:ext uri="{FF2B5EF4-FFF2-40B4-BE49-F238E27FC236}">
                <a16:creationId xmlns:a16="http://schemas.microsoft.com/office/drawing/2014/main" id="{DF41E60A-5915-CD4C-A411-D98B8E4F69DE}"/>
              </a:ext>
            </a:extLst>
          </p:cNvPr>
          <p:cNvSpPr/>
          <p:nvPr/>
        </p:nvSpPr>
        <p:spPr>
          <a:xfrm>
            <a:off x="0" y="0"/>
            <a:ext cx="12192000" cy="1284270"/>
          </a:xfrm>
          <a:prstGeom prst="rect">
            <a:avLst/>
          </a:prstGeom>
          <a:solidFill>
            <a:srgbClr val="8D2456"/>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dirty="0"/>
          </a:p>
        </p:txBody>
      </p:sp>
      <p:sp>
        <p:nvSpPr>
          <p:cNvPr id="15" name="TextBox 14">
            <a:extLst>
              <a:ext uri="{FF2B5EF4-FFF2-40B4-BE49-F238E27FC236}">
                <a16:creationId xmlns:a16="http://schemas.microsoft.com/office/drawing/2014/main" id="{B5493228-BC33-BA47-97A5-C75E6A391472}"/>
              </a:ext>
            </a:extLst>
          </p:cNvPr>
          <p:cNvSpPr txBox="1"/>
          <p:nvPr/>
        </p:nvSpPr>
        <p:spPr>
          <a:xfrm>
            <a:off x="6096000" y="3140304"/>
            <a:ext cx="5976938" cy="738664"/>
          </a:xfrm>
          <a:prstGeom prst="rect">
            <a:avLst/>
          </a:prstGeom>
          <a:noFill/>
        </p:spPr>
        <p:txBody>
          <a:bodyPr wrap="square" rtlCol="0">
            <a:spAutoFit/>
          </a:bodyPr>
          <a:lstStyle/>
          <a:p>
            <a:r>
              <a:rPr lang="en-GB" sz="2400" dirty="0">
                <a:solidFill>
                  <a:srgbClr val="1F090A"/>
                </a:solidFill>
                <a:effectLst/>
                <a:latin typeface="Arial" panose="020B0604020202020204" pitchFamily="34" charset="0"/>
              </a:rPr>
              <a:t>3. Vaping can help someone quit smoking</a:t>
            </a:r>
          </a:p>
          <a:p>
            <a:endParaRPr lang="en-US" dirty="0"/>
          </a:p>
        </p:txBody>
      </p:sp>
      <p:sp>
        <p:nvSpPr>
          <p:cNvPr id="12" name="TextBox 11">
            <a:extLst>
              <a:ext uri="{FF2B5EF4-FFF2-40B4-BE49-F238E27FC236}">
                <a16:creationId xmlns:a16="http://schemas.microsoft.com/office/drawing/2014/main" id="{3B59BF56-C06E-924B-902C-1CF67E01C7D0}"/>
              </a:ext>
            </a:extLst>
          </p:cNvPr>
          <p:cNvSpPr txBox="1"/>
          <p:nvPr/>
        </p:nvSpPr>
        <p:spPr>
          <a:xfrm>
            <a:off x="318499" y="215760"/>
            <a:ext cx="11630345" cy="1446550"/>
          </a:xfrm>
          <a:prstGeom prst="rect">
            <a:avLst/>
          </a:prstGeom>
          <a:noFill/>
        </p:spPr>
        <p:txBody>
          <a:bodyPr wrap="square" rtlCol="0">
            <a:spAutoFit/>
          </a:bodyPr>
          <a:lstStyle/>
          <a:p>
            <a:pPr algn="ctr"/>
            <a:r>
              <a:rPr lang="en-GB" altLang="en-US" sz="3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 True or false?</a:t>
            </a:r>
            <a:br>
              <a:rPr lang="en-GB" altLang="en-US" sz="3200" b="1" dirty="0">
                <a:solidFill>
                  <a:schemeClr val="bg1"/>
                </a:solidFill>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pic>
        <p:nvPicPr>
          <p:cNvPr id="13" name="Picture 12" descr="A close-up of a cigarette&#10;&#10;Description automatically generated">
            <a:extLst>
              <a:ext uri="{FF2B5EF4-FFF2-40B4-BE49-F238E27FC236}">
                <a16:creationId xmlns:a16="http://schemas.microsoft.com/office/drawing/2014/main" id="{6CD792E9-6D1E-3443-B1D0-46AC73CCCD99}"/>
              </a:ext>
            </a:extLst>
          </p:cNvPr>
          <p:cNvPicPr>
            <a:picLocks noChangeAspect="1"/>
          </p:cNvPicPr>
          <p:nvPr/>
        </p:nvPicPr>
        <p:blipFill rotWithShape="1">
          <a:blip r:embed="rId3"/>
          <a:srcRect l="46194" b="29167"/>
          <a:stretch/>
        </p:blipFill>
        <p:spPr>
          <a:xfrm rot="20639825">
            <a:off x="2428879" y="4481523"/>
            <a:ext cx="1133475" cy="890578"/>
          </a:xfrm>
          <a:prstGeom prst="rect">
            <a:avLst/>
          </a:prstGeom>
        </p:spPr>
      </p:pic>
      <p:pic>
        <p:nvPicPr>
          <p:cNvPr id="14" name="Picture 13" descr="A purple and white sign&#10;&#10;Description automatically generated">
            <a:extLst>
              <a:ext uri="{FF2B5EF4-FFF2-40B4-BE49-F238E27FC236}">
                <a16:creationId xmlns:a16="http://schemas.microsoft.com/office/drawing/2014/main" id="{B22F07F3-2F55-C640-84B4-373E7BCB2184}"/>
              </a:ext>
            </a:extLst>
          </p:cNvPr>
          <p:cNvPicPr>
            <a:picLocks noChangeAspect="1"/>
          </p:cNvPicPr>
          <p:nvPr/>
        </p:nvPicPr>
        <p:blipFill>
          <a:blip r:embed="rId5"/>
          <a:stretch>
            <a:fillRect/>
          </a:stretch>
        </p:blipFill>
        <p:spPr>
          <a:xfrm>
            <a:off x="10346501" y="5786439"/>
            <a:ext cx="1348264" cy="842962"/>
          </a:xfrm>
          <a:prstGeom prst="rect">
            <a:avLst/>
          </a:prstGeom>
        </p:spPr>
      </p:pic>
      <p:pic>
        <p:nvPicPr>
          <p:cNvPr id="4" name="Picture 3" descr="A yellow smiley face with closed eyes&#10;&#10;Description automatically generated">
            <a:extLst>
              <a:ext uri="{FF2B5EF4-FFF2-40B4-BE49-F238E27FC236}">
                <a16:creationId xmlns:a16="http://schemas.microsoft.com/office/drawing/2014/main" id="{708CAFDE-6105-174F-B6C1-F7AFEAD74DFB}"/>
              </a:ext>
            </a:extLst>
          </p:cNvPr>
          <p:cNvPicPr>
            <a:picLocks noChangeAspect="1"/>
          </p:cNvPicPr>
          <p:nvPr/>
        </p:nvPicPr>
        <p:blipFill>
          <a:blip r:embed="rId6"/>
          <a:stretch>
            <a:fillRect/>
          </a:stretch>
        </p:blipFill>
        <p:spPr>
          <a:xfrm>
            <a:off x="1283286" y="2096256"/>
            <a:ext cx="2632245" cy="2628145"/>
          </a:xfrm>
          <a:prstGeom prst="rect">
            <a:avLst/>
          </a:prstGeom>
        </p:spPr>
      </p:pic>
    </p:spTree>
    <p:extLst>
      <p:ext uri="{BB962C8B-B14F-4D97-AF65-F5344CB8AC3E}">
        <p14:creationId xmlns:p14="http://schemas.microsoft.com/office/powerpoint/2010/main" val="115883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emoticon with blue eyes and a sad face&#10;&#10;Description automatically generated">
            <a:extLst>
              <a:ext uri="{FF2B5EF4-FFF2-40B4-BE49-F238E27FC236}">
                <a16:creationId xmlns:a16="http://schemas.microsoft.com/office/drawing/2014/main" id="{E50E0F6D-D05A-6A4E-839C-CA2BF1B6FBE4}"/>
              </a:ext>
            </a:extLst>
          </p:cNvPr>
          <p:cNvPicPr>
            <a:picLocks noChangeAspect="1"/>
          </p:cNvPicPr>
          <p:nvPr/>
        </p:nvPicPr>
        <p:blipFill>
          <a:blip r:embed="rId3"/>
          <a:stretch>
            <a:fillRect/>
          </a:stretch>
        </p:blipFill>
        <p:spPr>
          <a:xfrm>
            <a:off x="1060450" y="2257425"/>
            <a:ext cx="2840097" cy="2343150"/>
          </a:xfrm>
          <a:prstGeom prst="rect">
            <a:avLst/>
          </a:prstGeom>
        </p:spPr>
      </p:pic>
      <p:sp>
        <p:nvSpPr>
          <p:cNvPr id="12" name="TextBox 11">
            <a:extLst>
              <a:ext uri="{FF2B5EF4-FFF2-40B4-BE49-F238E27FC236}">
                <a16:creationId xmlns:a16="http://schemas.microsoft.com/office/drawing/2014/main" id="{74B8E9C1-16DB-BF4C-8B68-DCF4933F35D0}"/>
              </a:ext>
            </a:extLst>
          </p:cNvPr>
          <p:cNvSpPr txBox="1"/>
          <p:nvPr/>
        </p:nvSpPr>
        <p:spPr>
          <a:xfrm>
            <a:off x="6050071" y="3107768"/>
            <a:ext cx="5361139" cy="1200329"/>
          </a:xfrm>
          <a:prstGeom prst="rect">
            <a:avLst/>
          </a:prstGeom>
          <a:noFill/>
        </p:spPr>
        <p:txBody>
          <a:bodyPr wrap="square">
            <a:spAutoFit/>
          </a:bodyPr>
          <a:lstStyle/>
          <a:p>
            <a:r>
              <a:rPr lang="en-GB" sz="2400" dirty="0">
                <a:solidFill>
                  <a:srgbClr val="1F090A"/>
                </a:solidFill>
                <a:effectLst/>
                <a:latin typeface="Arial" panose="020B0604020202020204" pitchFamily="34" charset="0"/>
                <a:cs typeface="Arial" panose="020B0604020202020204" pitchFamily="34" charset="0"/>
              </a:rPr>
              <a:t>4. </a:t>
            </a:r>
            <a:r>
              <a:rPr lang="en-GB" sz="2400" b="1" dirty="0">
                <a:latin typeface="Arial" panose="020B0604020202020204" pitchFamily="34" charset="0"/>
                <a:cs typeface="Arial" panose="020B0604020202020204" pitchFamily="34" charset="0"/>
              </a:rPr>
              <a:t>Vapes are bad for the environment</a:t>
            </a:r>
            <a:endParaRPr lang="en-GB" sz="2400" dirty="0">
              <a:latin typeface="Arial" panose="020B0604020202020204" pitchFamily="34" charset="0"/>
              <a:cs typeface="Arial" panose="020B0604020202020204" pitchFamily="34" charset="0"/>
            </a:endParaRPr>
          </a:p>
          <a:p>
            <a:endParaRPr lang="en-GB" sz="2400" dirty="0">
              <a:solidFill>
                <a:srgbClr val="1F090A"/>
              </a:solidFill>
              <a:effectLst/>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0C7757A0-EAB9-2849-8D2E-A34F7136C262}"/>
              </a:ext>
            </a:extLst>
          </p:cNvPr>
          <p:cNvSpPr/>
          <p:nvPr/>
        </p:nvSpPr>
        <p:spPr>
          <a:xfrm>
            <a:off x="0" y="0"/>
            <a:ext cx="12192000" cy="1284270"/>
          </a:xfrm>
          <a:prstGeom prst="rect">
            <a:avLst/>
          </a:prstGeom>
          <a:solidFill>
            <a:srgbClr val="EA8B2D"/>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dirty="0"/>
          </a:p>
        </p:txBody>
      </p:sp>
      <p:pic>
        <p:nvPicPr>
          <p:cNvPr id="42" name="Picture 41" descr="A close up of a logo&#10;&#10;Description automatically generated">
            <a:extLst>
              <a:ext uri="{FF2B5EF4-FFF2-40B4-BE49-F238E27FC236}">
                <a16:creationId xmlns:a16="http://schemas.microsoft.com/office/drawing/2014/main" id="{1C0EC137-1F70-7F49-A073-C501B43B4A1B}"/>
              </a:ext>
            </a:extLst>
          </p:cNvPr>
          <p:cNvPicPr>
            <a:picLocks noChangeAspect="1"/>
          </p:cNvPicPr>
          <p:nvPr/>
        </p:nvPicPr>
        <p:blipFill>
          <a:blip r:embed="rId4"/>
          <a:stretch>
            <a:fillRect/>
          </a:stretch>
        </p:blipFill>
        <p:spPr>
          <a:xfrm>
            <a:off x="277713" y="5862041"/>
            <a:ext cx="2641600" cy="803965"/>
          </a:xfrm>
          <a:prstGeom prst="rect">
            <a:avLst/>
          </a:prstGeom>
        </p:spPr>
      </p:pic>
      <p:sp>
        <p:nvSpPr>
          <p:cNvPr id="8" name="TextBox 7">
            <a:extLst>
              <a:ext uri="{FF2B5EF4-FFF2-40B4-BE49-F238E27FC236}">
                <a16:creationId xmlns:a16="http://schemas.microsoft.com/office/drawing/2014/main" id="{7D98A1D2-65F8-1640-AB39-2B535A9E05A9}"/>
              </a:ext>
            </a:extLst>
          </p:cNvPr>
          <p:cNvSpPr txBox="1"/>
          <p:nvPr/>
        </p:nvSpPr>
        <p:spPr>
          <a:xfrm>
            <a:off x="318499" y="215760"/>
            <a:ext cx="11630345" cy="1446550"/>
          </a:xfrm>
          <a:prstGeom prst="rect">
            <a:avLst/>
          </a:prstGeom>
          <a:noFill/>
        </p:spPr>
        <p:txBody>
          <a:bodyPr wrap="square" rtlCol="0">
            <a:spAutoFit/>
          </a:bodyPr>
          <a:lstStyle/>
          <a:p>
            <a:pPr algn="ctr"/>
            <a:r>
              <a:rPr lang="en-GB" altLang="en-US" sz="3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 True or false?</a:t>
            </a:r>
            <a:br>
              <a:rPr lang="en-GB" altLang="en-US" sz="3200" b="1" dirty="0">
                <a:solidFill>
                  <a:schemeClr val="bg1"/>
                </a:solidFill>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pic>
        <p:nvPicPr>
          <p:cNvPr id="3" name="Picture 2" descr="A cartoon of a vape pen&#10;&#10;Description automatically generated with medium confidence">
            <a:extLst>
              <a:ext uri="{FF2B5EF4-FFF2-40B4-BE49-F238E27FC236}">
                <a16:creationId xmlns:a16="http://schemas.microsoft.com/office/drawing/2014/main" id="{AA2E4F40-E91F-064F-AA3C-7B8189AEBA5D}"/>
              </a:ext>
            </a:extLst>
          </p:cNvPr>
          <p:cNvPicPr>
            <a:picLocks noChangeAspect="1"/>
          </p:cNvPicPr>
          <p:nvPr/>
        </p:nvPicPr>
        <p:blipFill>
          <a:blip r:embed="rId5"/>
          <a:stretch>
            <a:fillRect/>
          </a:stretch>
        </p:blipFill>
        <p:spPr>
          <a:xfrm>
            <a:off x="290513" y="4014788"/>
            <a:ext cx="1690688" cy="1352550"/>
          </a:xfrm>
          <a:prstGeom prst="rect">
            <a:avLst/>
          </a:prstGeom>
        </p:spPr>
      </p:pic>
      <p:pic>
        <p:nvPicPr>
          <p:cNvPr id="13" name="Picture 12" descr="A purple and white sign&#10;&#10;Description automatically generated">
            <a:extLst>
              <a:ext uri="{FF2B5EF4-FFF2-40B4-BE49-F238E27FC236}">
                <a16:creationId xmlns:a16="http://schemas.microsoft.com/office/drawing/2014/main" id="{98EC09E1-4BA6-964F-91D9-B69EC78B7E46}"/>
              </a:ext>
            </a:extLst>
          </p:cNvPr>
          <p:cNvPicPr>
            <a:picLocks noChangeAspect="1"/>
          </p:cNvPicPr>
          <p:nvPr/>
        </p:nvPicPr>
        <p:blipFill>
          <a:blip r:embed="rId6"/>
          <a:stretch>
            <a:fillRect/>
          </a:stretch>
        </p:blipFill>
        <p:spPr>
          <a:xfrm>
            <a:off x="10346501" y="5786439"/>
            <a:ext cx="1348264" cy="842962"/>
          </a:xfrm>
          <a:prstGeom prst="rect">
            <a:avLst/>
          </a:prstGeom>
        </p:spPr>
      </p:pic>
    </p:spTree>
    <p:extLst>
      <p:ext uri="{BB962C8B-B14F-4D97-AF65-F5344CB8AC3E}">
        <p14:creationId xmlns:p14="http://schemas.microsoft.com/office/powerpoint/2010/main" val="3452007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emoji with blue eyes&#10;&#10;Description automatically generated">
            <a:extLst>
              <a:ext uri="{FF2B5EF4-FFF2-40B4-BE49-F238E27FC236}">
                <a16:creationId xmlns:a16="http://schemas.microsoft.com/office/drawing/2014/main" id="{79576E16-378A-8749-986F-1E186E722C9E}"/>
              </a:ext>
            </a:extLst>
          </p:cNvPr>
          <p:cNvPicPr>
            <a:picLocks noChangeAspect="1"/>
          </p:cNvPicPr>
          <p:nvPr/>
        </p:nvPicPr>
        <p:blipFill>
          <a:blip r:embed="rId3"/>
          <a:stretch>
            <a:fillRect/>
          </a:stretch>
        </p:blipFill>
        <p:spPr>
          <a:xfrm>
            <a:off x="1263653" y="2358188"/>
            <a:ext cx="2781899" cy="2582780"/>
          </a:xfrm>
          <a:prstGeom prst="rect">
            <a:avLst/>
          </a:prstGeom>
        </p:spPr>
      </p:pic>
      <p:sp>
        <p:nvSpPr>
          <p:cNvPr id="19" name="Rectangle 18">
            <a:extLst>
              <a:ext uri="{FF2B5EF4-FFF2-40B4-BE49-F238E27FC236}">
                <a16:creationId xmlns:a16="http://schemas.microsoft.com/office/drawing/2014/main" id="{21D35BE6-C2FC-D848-BBCA-E00FC93472E9}"/>
              </a:ext>
            </a:extLst>
          </p:cNvPr>
          <p:cNvSpPr/>
          <p:nvPr/>
        </p:nvSpPr>
        <p:spPr>
          <a:xfrm>
            <a:off x="0" y="0"/>
            <a:ext cx="12192000" cy="1284270"/>
          </a:xfrm>
          <a:prstGeom prst="rect">
            <a:avLst/>
          </a:prstGeom>
          <a:solidFill>
            <a:schemeClr val="tx1">
              <a:lumMod val="50000"/>
              <a:lumOff val="5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dirty="0"/>
          </a:p>
        </p:txBody>
      </p:sp>
      <p:sp>
        <p:nvSpPr>
          <p:cNvPr id="21" name="TextBox 20">
            <a:extLst>
              <a:ext uri="{FF2B5EF4-FFF2-40B4-BE49-F238E27FC236}">
                <a16:creationId xmlns:a16="http://schemas.microsoft.com/office/drawing/2014/main" id="{AED340CE-A676-0244-B973-2CEB5BD3B87A}"/>
              </a:ext>
            </a:extLst>
          </p:cNvPr>
          <p:cNvSpPr txBox="1"/>
          <p:nvPr/>
        </p:nvSpPr>
        <p:spPr>
          <a:xfrm>
            <a:off x="318499" y="215760"/>
            <a:ext cx="11630345" cy="1446550"/>
          </a:xfrm>
          <a:prstGeom prst="rect">
            <a:avLst/>
          </a:prstGeom>
          <a:noFill/>
        </p:spPr>
        <p:txBody>
          <a:bodyPr wrap="square" rtlCol="0">
            <a:spAutoFit/>
          </a:bodyPr>
          <a:lstStyle/>
          <a:p>
            <a:pPr algn="ctr"/>
            <a:r>
              <a:rPr lang="en-GB" altLang="en-US" sz="3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dirty="0">
                <a:solidFill>
                  <a:schemeClr val="bg1"/>
                </a:solidFill>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pic>
        <p:nvPicPr>
          <p:cNvPr id="27" name="Picture 26" descr="A close up of a logo&#10;&#10;Description automatically generated">
            <a:extLst>
              <a:ext uri="{FF2B5EF4-FFF2-40B4-BE49-F238E27FC236}">
                <a16:creationId xmlns:a16="http://schemas.microsoft.com/office/drawing/2014/main" id="{2A408B2B-9DE4-6A42-9635-C30FB51C7672}"/>
              </a:ext>
            </a:extLst>
          </p:cNvPr>
          <p:cNvPicPr>
            <a:picLocks noChangeAspect="1"/>
          </p:cNvPicPr>
          <p:nvPr/>
        </p:nvPicPr>
        <p:blipFill>
          <a:blip r:embed="rId4"/>
          <a:stretch>
            <a:fillRect/>
          </a:stretch>
        </p:blipFill>
        <p:spPr>
          <a:xfrm>
            <a:off x="277713" y="5862041"/>
            <a:ext cx="2641600" cy="803965"/>
          </a:xfrm>
          <a:prstGeom prst="rect">
            <a:avLst/>
          </a:prstGeom>
        </p:spPr>
      </p:pic>
      <p:sp>
        <p:nvSpPr>
          <p:cNvPr id="17" name="TextBox 16">
            <a:extLst>
              <a:ext uri="{FF2B5EF4-FFF2-40B4-BE49-F238E27FC236}">
                <a16:creationId xmlns:a16="http://schemas.microsoft.com/office/drawing/2014/main" id="{97F642A4-2D4A-584D-AFA8-74A0D8D20D6C}"/>
              </a:ext>
            </a:extLst>
          </p:cNvPr>
          <p:cNvSpPr txBox="1"/>
          <p:nvPr/>
        </p:nvSpPr>
        <p:spPr>
          <a:xfrm>
            <a:off x="5996390" y="3117468"/>
            <a:ext cx="5339665" cy="461665"/>
          </a:xfrm>
          <a:prstGeom prst="rect">
            <a:avLst/>
          </a:prstGeom>
          <a:noFill/>
        </p:spPr>
        <p:txBody>
          <a:bodyPr wrap="square">
            <a:spAutoFit/>
          </a:bodyPr>
          <a:lstStyle/>
          <a:p>
            <a:r>
              <a:rPr lang="en-GB" sz="2400" dirty="0">
                <a:solidFill>
                  <a:srgbClr val="1F090A"/>
                </a:solidFill>
                <a:effectLst/>
                <a:latin typeface="Arial" panose="020B0604020202020204" pitchFamily="34" charset="0"/>
                <a:cs typeface="Arial" panose="020B0604020202020204" pitchFamily="34" charset="0"/>
              </a:rPr>
              <a:t>5. Vaping has no side effects</a:t>
            </a:r>
          </a:p>
        </p:txBody>
      </p:sp>
      <p:sp>
        <p:nvSpPr>
          <p:cNvPr id="4" name="TextBox 3">
            <a:extLst>
              <a:ext uri="{FF2B5EF4-FFF2-40B4-BE49-F238E27FC236}">
                <a16:creationId xmlns:a16="http://schemas.microsoft.com/office/drawing/2014/main" id="{9379C95A-D01D-0942-960C-83257B98CFF3}"/>
              </a:ext>
            </a:extLst>
          </p:cNvPr>
          <p:cNvSpPr txBox="1"/>
          <p:nvPr/>
        </p:nvSpPr>
        <p:spPr>
          <a:xfrm>
            <a:off x="2257426" y="1600200"/>
            <a:ext cx="485775" cy="1323439"/>
          </a:xfrm>
          <a:prstGeom prst="rect">
            <a:avLst/>
          </a:prstGeom>
          <a:noFill/>
        </p:spPr>
        <p:txBody>
          <a:bodyPr wrap="square" rtlCol="0">
            <a:spAutoFit/>
          </a:bodyPr>
          <a:lstStyle/>
          <a:p>
            <a:r>
              <a:rPr lang="en-US" sz="8000" b="1" dirty="0">
                <a:latin typeface="Arial" panose="020B0604020202020204" pitchFamily="34" charset="0"/>
                <a:cs typeface="Arial" panose="020B0604020202020204" pitchFamily="34" charset="0"/>
              </a:rPr>
              <a:t>?</a:t>
            </a:r>
          </a:p>
        </p:txBody>
      </p:sp>
      <p:pic>
        <p:nvPicPr>
          <p:cNvPr id="11" name="Picture 10" descr="A purple and white sign&#10;&#10;Description automatically generated">
            <a:extLst>
              <a:ext uri="{FF2B5EF4-FFF2-40B4-BE49-F238E27FC236}">
                <a16:creationId xmlns:a16="http://schemas.microsoft.com/office/drawing/2014/main" id="{AEF79257-496A-8348-84CC-6C30064F4375}"/>
              </a:ext>
            </a:extLst>
          </p:cNvPr>
          <p:cNvPicPr>
            <a:picLocks noChangeAspect="1"/>
          </p:cNvPicPr>
          <p:nvPr/>
        </p:nvPicPr>
        <p:blipFill>
          <a:blip r:embed="rId5"/>
          <a:stretch>
            <a:fillRect/>
          </a:stretch>
        </p:blipFill>
        <p:spPr>
          <a:xfrm>
            <a:off x="10346501" y="5786439"/>
            <a:ext cx="1348264" cy="842962"/>
          </a:xfrm>
          <a:prstGeom prst="rect">
            <a:avLst/>
          </a:prstGeom>
        </p:spPr>
      </p:pic>
    </p:spTree>
    <p:extLst>
      <p:ext uri="{BB962C8B-B14F-4D97-AF65-F5344CB8AC3E}">
        <p14:creationId xmlns:p14="http://schemas.microsoft.com/office/powerpoint/2010/main" val="343061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yellow emoji with a finger pointing to the side&#10;&#10;Description automatically generated">
            <a:extLst>
              <a:ext uri="{FF2B5EF4-FFF2-40B4-BE49-F238E27FC236}">
                <a16:creationId xmlns:a16="http://schemas.microsoft.com/office/drawing/2014/main" id="{DBCCB18A-ED0E-D745-A9C6-D019875AAF27}"/>
              </a:ext>
            </a:extLst>
          </p:cNvPr>
          <p:cNvPicPr>
            <a:picLocks noChangeAspect="1"/>
          </p:cNvPicPr>
          <p:nvPr/>
        </p:nvPicPr>
        <p:blipFill>
          <a:blip r:embed="rId3"/>
          <a:stretch>
            <a:fillRect/>
          </a:stretch>
        </p:blipFill>
        <p:spPr>
          <a:xfrm>
            <a:off x="375836" y="1671450"/>
            <a:ext cx="4239027" cy="3386326"/>
          </a:xfrm>
          <a:prstGeom prst="rect">
            <a:avLst/>
          </a:prstGeom>
        </p:spPr>
      </p:pic>
      <p:pic>
        <p:nvPicPr>
          <p:cNvPr id="8" name="Picture 7" descr="A close up of a logo&#10;&#10;Description automatically generated">
            <a:extLst>
              <a:ext uri="{FF2B5EF4-FFF2-40B4-BE49-F238E27FC236}">
                <a16:creationId xmlns:a16="http://schemas.microsoft.com/office/drawing/2014/main" id="{E0D1C843-3DE9-D242-914D-12BD28B6DF6B}"/>
              </a:ext>
            </a:extLst>
          </p:cNvPr>
          <p:cNvPicPr>
            <a:picLocks noChangeAspect="1"/>
          </p:cNvPicPr>
          <p:nvPr/>
        </p:nvPicPr>
        <p:blipFill>
          <a:blip r:embed="rId4"/>
          <a:stretch>
            <a:fillRect/>
          </a:stretch>
        </p:blipFill>
        <p:spPr>
          <a:xfrm>
            <a:off x="277713" y="5862041"/>
            <a:ext cx="2641600" cy="803965"/>
          </a:xfrm>
          <a:prstGeom prst="rect">
            <a:avLst/>
          </a:prstGeom>
        </p:spPr>
      </p:pic>
      <p:sp>
        <p:nvSpPr>
          <p:cNvPr id="10" name="Rectangle 9">
            <a:extLst>
              <a:ext uri="{FF2B5EF4-FFF2-40B4-BE49-F238E27FC236}">
                <a16:creationId xmlns:a16="http://schemas.microsoft.com/office/drawing/2014/main" id="{DF41E60A-5915-CD4C-A411-D98B8E4F69DE}"/>
              </a:ext>
            </a:extLst>
          </p:cNvPr>
          <p:cNvSpPr/>
          <p:nvPr/>
        </p:nvSpPr>
        <p:spPr>
          <a:xfrm>
            <a:off x="0" y="0"/>
            <a:ext cx="12192000" cy="1284270"/>
          </a:xfrm>
          <a:prstGeom prst="rect">
            <a:avLst/>
          </a:prstGeom>
          <a:solidFill>
            <a:srgbClr val="8D2456"/>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dirty="0"/>
          </a:p>
        </p:txBody>
      </p:sp>
      <p:sp>
        <p:nvSpPr>
          <p:cNvPr id="11" name="TextBox 10">
            <a:extLst>
              <a:ext uri="{FF2B5EF4-FFF2-40B4-BE49-F238E27FC236}">
                <a16:creationId xmlns:a16="http://schemas.microsoft.com/office/drawing/2014/main" id="{A7DA8F24-E94C-C849-9C9D-1555C771D4AE}"/>
              </a:ext>
            </a:extLst>
          </p:cNvPr>
          <p:cNvSpPr txBox="1"/>
          <p:nvPr/>
        </p:nvSpPr>
        <p:spPr>
          <a:xfrm>
            <a:off x="318499" y="215760"/>
            <a:ext cx="11630345" cy="1446550"/>
          </a:xfrm>
          <a:prstGeom prst="rect">
            <a:avLst/>
          </a:prstGeom>
          <a:noFill/>
        </p:spPr>
        <p:txBody>
          <a:bodyPr wrap="square" rtlCol="0">
            <a:spAutoFit/>
          </a:bodyPr>
          <a:lstStyle/>
          <a:p>
            <a:pPr algn="ctr"/>
            <a:r>
              <a:rPr lang="en-GB" altLang="en-US" sz="3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dirty="0">
                <a:solidFill>
                  <a:schemeClr val="bg1"/>
                </a:solidFill>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4913FDF-AC94-6B41-8016-B66DC4C3A3AA}"/>
              </a:ext>
            </a:extLst>
          </p:cNvPr>
          <p:cNvSpPr txBox="1"/>
          <p:nvPr/>
        </p:nvSpPr>
        <p:spPr>
          <a:xfrm>
            <a:off x="6032638" y="3105834"/>
            <a:ext cx="5102999" cy="1200329"/>
          </a:xfrm>
          <a:prstGeom prst="rect">
            <a:avLst/>
          </a:prstGeom>
          <a:noFill/>
        </p:spPr>
        <p:txBody>
          <a:bodyPr wrap="square">
            <a:spAutoFit/>
          </a:bodyPr>
          <a:lstStyle/>
          <a:p>
            <a:r>
              <a:rPr lang="en-GB" sz="2400" dirty="0">
                <a:solidFill>
                  <a:srgbClr val="1F090A"/>
                </a:solidFill>
                <a:effectLst/>
                <a:latin typeface="Arial" panose="020B0604020202020204" pitchFamily="34" charset="0"/>
                <a:cs typeface="Arial" panose="020B0604020202020204" pitchFamily="34" charset="0"/>
              </a:rPr>
              <a:t>6. </a:t>
            </a:r>
            <a:r>
              <a:rPr lang="en-GB" sz="2400" dirty="0">
                <a:latin typeface="Arial" panose="020B0604020202020204" pitchFamily="34" charset="0"/>
                <a:cs typeface="Arial" panose="020B0604020202020204" pitchFamily="34" charset="0"/>
              </a:rPr>
              <a:t>Scientists are sure that there are no long-term risks from vaping</a:t>
            </a:r>
          </a:p>
          <a:p>
            <a:endParaRPr lang="en-GB" sz="2400" dirty="0">
              <a:solidFill>
                <a:srgbClr val="1F090A"/>
              </a:solidFill>
              <a:effectLst/>
              <a:latin typeface="Arial" panose="020B0604020202020204" pitchFamily="34" charset="0"/>
              <a:cs typeface="Arial" panose="020B0604020202020204" pitchFamily="34" charset="0"/>
            </a:endParaRPr>
          </a:p>
        </p:txBody>
      </p:sp>
      <p:pic>
        <p:nvPicPr>
          <p:cNvPr id="3" name="Picture 2" descr="A black and white cloud with a black object in the middle&#10;&#10;Description automatically generated">
            <a:extLst>
              <a:ext uri="{FF2B5EF4-FFF2-40B4-BE49-F238E27FC236}">
                <a16:creationId xmlns:a16="http://schemas.microsoft.com/office/drawing/2014/main" id="{A4D2374E-B2A2-7D40-944A-DCA8AD30DE56}"/>
              </a:ext>
            </a:extLst>
          </p:cNvPr>
          <p:cNvPicPr>
            <a:picLocks noChangeAspect="1"/>
          </p:cNvPicPr>
          <p:nvPr/>
        </p:nvPicPr>
        <p:blipFill>
          <a:blip r:embed="rId5"/>
          <a:stretch>
            <a:fillRect/>
          </a:stretch>
        </p:blipFill>
        <p:spPr>
          <a:xfrm>
            <a:off x="3579815" y="1429583"/>
            <a:ext cx="1263649" cy="1059653"/>
          </a:xfrm>
          <a:prstGeom prst="rect">
            <a:avLst/>
          </a:prstGeom>
        </p:spPr>
      </p:pic>
      <p:pic>
        <p:nvPicPr>
          <p:cNvPr id="16" name="Picture 15" descr="A purple and white sign&#10;&#10;Description automatically generated">
            <a:extLst>
              <a:ext uri="{FF2B5EF4-FFF2-40B4-BE49-F238E27FC236}">
                <a16:creationId xmlns:a16="http://schemas.microsoft.com/office/drawing/2014/main" id="{3D3F970E-728C-0842-A92F-CBB0B5C79DCD}"/>
              </a:ext>
            </a:extLst>
          </p:cNvPr>
          <p:cNvPicPr>
            <a:picLocks noChangeAspect="1"/>
          </p:cNvPicPr>
          <p:nvPr/>
        </p:nvPicPr>
        <p:blipFill>
          <a:blip r:embed="rId6"/>
          <a:stretch>
            <a:fillRect/>
          </a:stretch>
        </p:blipFill>
        <p:spPr>
          <a:xfrm>
            <a:off x="10346501" y="5786439"/>
            <a:ext cx="1348264" cy="842962"/>
          </a:xfrm>
          <a:prstGeom prst="rect">
            <a:avLst/>
          </a:prstGeom>
        </p:spPr>
      </p:pic>
    </p:spTree>
    <p:extLst>
      <p:ext uri="{BB962C8B-B14F-4D97-AF65-F5344CB8AC3E}">
        <p14:creationId xmlns:p14="http://schemas.microsoft.com/office/powerpoint/2010/main" val="189278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0C7757A0-EAB9-2849-8D2E-A34F7136C262}"/>
              </a:ext>
            </a:extLst>
          </p:cNvPr>
          <p:cNvSpPr/>
          <p:nvPr/>
        </p:nvSpPr>
        <p:spPr>
          <a:xfrm>
            <a:off x="0" y="0"/>
            <a:ext cx="12192000" cy="1284270"/>
          </a:xfrm>
          <a:prstGeom prst="rect">
            <a:avLst/>
          </a:prstGeom>
          <a:solidFill>
            <a:srgbClr val="EA8B2D"/>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dirty="0"/>
          </a:p>
        </p:txBody>
      </p:sp>
      <p:sp>
        <p:nvSpPr>
          <p:cNvPr id="41" name="TextBox 40">
            <a:extLst>
              <a:ext uri="{FF2B5EF4-FFF2-40B4-BE49-F238E27FC236}">
                <a16:creationId xmlns:a16="http://schemas.microsoft.com/office/drawing/2014/main" id="{6D4EE17F-887B-6047-9179-9BE855952354}"/>
              </a:ext>
            </a:extLst>
          </p:cNvPr>
          <p:cNvSpPr txBox="1"/>
          <p:nvPr/>
        </p:nvSpPr>
        <p:spPr>
          <a:xfrm>
            <a:off x="318499" y="215760"/>
            <a:ext cx="11630345" cy="1446550"/>
          </a:xfrm>
          <a:prstGeom prst="rect">
            <a:avLst/>
          </a:prstGeom>
          <a:noFill/>
        </p:spPr>
        <p:txBody>
          <a:bodyPr wrap="square" rtlCol="0">
            <a:spAutoFit/>
          </a:bodyPr>
          <a:lstStyle/>
          <a:p>
            <a:pPr algn="ctr"/>
            <a:r>
              <a:rPr lang="en-GB" altLang="en-US" sz="3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dirty="0">
                <a:solidFill>
                  <a:schemeClr val="bg1"/>
                </a:solidFill>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pic>
        <p:nvPicPr>
          <p:cNvPr id="42" name="Picture 41" descr="A close up of a logo&#10;&#10;Description automatically generated">
            <a:extLst>
              <a:ext uri="{FF2B5EF4-FFF2-40B4-BE49-F238E27FC236}">
                <a16:creationId xmlns:a16="http://schemas.microsoft.com/office/drawing/2014/main" id="{1C0EC137-1F70-7F49-A073-C501B43B4A1B}"/>
              </a:ext>
            </a:extLst>
          </p:cNvPr>
          <p:cNvPicPr>
            <a:picLocks noChangeAspect="1"/>
          </p:cNvPicPr>
          <p:nvPr/>
        </p:nvPicPr>
        <p:blipFill>
          <a:blip r:embed="rId3"/>
          <a:stretch>
            <a:fillRect/>
          </a:stretch>
        </p:blipFill>
        <p:spPr>
          <a:xfrm>
            <a:off x="277713" y="5862041"/>
            <a:ext cx="2641600" cy="803965"/>
          </a:xfrm>
          <a:prstGeom prst="rect">
            <a:avLst/>
          </a:prstGeom>
        </p:spPr>
      </p:pic>
      <p:sp>
        <p:nvSpPr>
          <p:cNvPr id="16" name="TextBox 15">
            <a:extLst>
              <a:ext uri="{FF2B5EF4-FFF2-40B4-BE49-F238E27FC236}">
                <a16:creationId xmlns:a16="http://schemas.microsoft.com/office/drawing/2014/main" id="{5FFBDE5C-6309-BE4A-8302-2C224A991EC1}"/>
              </a:ext>
            </a:extLst>
          </p:cNvPr>
          <p:cNvSpPr txBox="1"/>
          <p:nvPr/>
        </p:nvSpPr>
        <p:spPr>
          <a:xfrm>
            <a:off x="5986412" y="3103564"/>
            <a:ext cx="5499955" cy="830997"/>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7. Second-hand vapour is not as harmful as second-hand smoke</a:t>
            </a:r>
          </a:p>
        </p:txBody>
      </p:sp>
      <p:pic>
        <p:nvPicPr>
          <p:cNvPr id="3" name="Picture 2" descr="A yellow emoji with a white background&#10;&#10;Description automatically generated">
            <a:extLst>
              <a:ext uri="{FF2B5EF4-FFF2-40B4-BE49-F238E27FC236}">
                <a16:creationId xmlns:a16="http://schemas.microsoft.com/office/drawing/2014/main" id="{75BDD45E-6193-D64D-9F35-937740CEC2E5}"/>
              </a:ext>
            </a:extLst>
          </p:cNvPr>
          <p:cNvPicPr>
            <a:picLocks noChangeAspect="1"/>
          </p:cNvPicPr>
          <p:nvPr/>
        </p:nvPicPr>
        <p:blipFill>
          <a:blip r:embed="rId4"/>
          <a:stretch>
            <a:fillRect/>
          </a:stretch>
        </p:blipFill>
        <p:spPr>
          <a:xfrm>
            <a:off x="1221205" y="2105024"/>
            <a:ext cx="3403186" cy="3429001"/>
          </a:xfrm>
          <a:prstGeom prst="rect">
            <a:avLst/>
          </a:prstGeom>
        </p:spPr>
      </p:pic>
      <p:pic>
        <p:nvPicPr>
          <p:cNvPr id="10" name="Picture 9" descr="A purple and white sign&#10;&#10;Description automatically generated">
            <a:extLst>
              <a:ext uri="{FF2B5EF4-FFF2-40B4-BE49-F238E27FC236}">
                <a16:creationId xmlns:a16="http://schemas.microsoft.com/office/drawing/2014/main" id="{3824D339-DBE7-094E-B672-8CFDFC8B7557}"/>
              </a:ext>
            </a:extLst>
          </p:cNvPr>
          <p:cNvPicPr>
            <a:picLocks noChangeAspect="1"/>
          </p:cNvPicPr>
          <p:nvPr/>
        </p:nvPicPr>
        <p:blipFill>
          <a:blip r:embed="rId5"/>
          <a:stretch>
            <a:fillRect/>
          </a:stretch>
        </p:blipFill>
        <p:spPr>
          <a:xfrm>
            <a:off x="10346501" y="5786439"/>
            <a:ext cx="1348264" cy="842962"/>
          </a:xfrm>
          <a:prstGeom prst="rect">
            <a:avLst/>
          </a:prstGeom>
        </p:spPr>
      </p:pic>
    </p:spTree>
    <p:extLst>
      <p:ext uri="{BB962C8B-B14F-4D97-AF65-F5344CB8AC3E}">
        <p14:creationId xmlns:p14="http://schemas.microsoft.com/office/powerpoint/2010/main" val="3496713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cartoon ball with a police hat and whistle&#10;&#10;Description automatically generated">
            <a:extLst>
              <a:ext uri="{FF2B5EF4-FFF2-40B4-BE49-F238E27FC236}">
                <a16:creationId xmlns:a16="http://schemas.microsoft.com/office/drawing/2014/main" id="{03B7F291-7766-AB49-83CF-E8E7619480E1}"/>
              </a:ext>
            </a:extLst>
          </p:cNvPr>
          <p:cNvPicPr>
            <a:picLocks noChangeAspect="1"/>
          </p:cNvPicPr>
          <p:nvPr/>
        </p:nvPicPr>
        <p:blipFill>
          <a:blip r:embed="rId3"/>
          <a:stretch>
            <a:fillRect/>
          </a:stretch>
        </p:blipFill>
        <p:spPr>
          <a:xfrm>
            <a:off x="991923" y="1576648"/>
            <a:ext cx="3503877" cy="3338252"/>
          </a:xfrm>
          <a:prstGeom prst="rect">
            <a:avLst/>
          </a:prstGeom>
        </p:spPr>
      </p:pic>
      <p:sp>
        <p:nvSpPr>
          <p:cNvPr id="20" name="TextBox 19">
            <a:extLst>
              <a:ext uri="{FF2B5EF4-FFF2-40B4-BE49-F238E27FC236}">
                <a16:creationId xmlns:a16="http://schemas.microsoft.com/office/drawing/2014/main" id="{CDEE69A0-2BB6-6C4A-AA1E-5BEE9E603C85}"/>
              </a:ext>
            </a:extLst>
          </p:cNvPr>
          <p:cNvSpPr txBox="1"/>
          <p:nvPr/>
        </p:nvSpPr>
        <p:spPr>
          <a:xfrm>
            <a:off x="6045896" y="3155938"/>
            <a:ext cx="5102268" cy="1200329"/>
          </a:xfrm>
          <a:prstGeom prst="rect">
            <a:avLst/>
          </a:prstGeom>
          <a:noFill/>
        </p:spPr>
        <p:txBody>
          <a:bodyPr wrap="square">
            <a:spAutoFit/>
          </a:bodyPr>
          <a:lstStyle/>
          <a:p>
            <a:r>
              <a:rPr lang="en-GB" sz="2400" dirty="0">
                <a:solidFill>
                  <a:srgbClr val="1F090A"/>
                </a:solidFill>
                <a:effectLst/>
                <a:latin typeface="Arial" panose="020B0604020202020204" pitchFamily="34" charset="0"/>
                <a:cs typeface="Arial" panose="020B0604020202020204" pitchFamily="34" charset="0"/>
              </a:rPr>
              <a:t>8. </a:t>
            </a:r>
            <a:r>
              <a:rPr lang="en-GB" sz="2400" dirty="0">
                <a:latin typeface="Arial" panose="020B0604020202020204" pitchFamily="34" charset="0"/>
                <a:cs typeface="Arial" panose="020B0604020202020204" pitchFamily="34" charset="0"/>
              </a:rPr>
              <a:t>There are currently no laws in the UK around who can vape</a:t>
            </a:r>
          </a:p>
          <a:p>
            <a:endParaRPr lang="en-GB" sz="2400" dirty="0">
              <a:solidFill>
                <a:srgbClr val="1F090A"/>
              </a:solidFill>
              <a:effectLst/>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21D35BE6-C2FC-D848-BBCA-E00FC93472E9}"/>
              </a:ext>
            </a:extLst>
          </p:cNvPr>
          <p:cNvSpPr/>
          <p:nvPr/>
        </p:nvSpPr>
        <p:spPr>
          <a:xfrm>
            <a:off x="0" y="0"/>
            <a:ext cx="12192000" cy="1284270"/>
          </a:xfrm>
          <a:prstGeom prst="rect">
            <a:avLst/>
          </a:prstGeom>
          <a:solidFill>
            <a:schemeClr val="tx1">
              <a:lumMod val="50000"/>
              <a:lumOff val="5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dirty="0"/>
          </a:p>
        </p:txBody>
      </p:sp>
      <p:sp>
        <p:nvSpPr>
          <p:cNvPr id="21" name="TextBox 20">
            <a:extLst>
              <a:ext uri="{FF2B5EF4-FFF2-40B4-BE49-F238E27FC236}">
                <a16:creationId xmlns:a16="http://schemas.microsoft.com/office/drawing/2014/main" id="{AED340CE-A676-0244-B973-2CEB5BD3B87A}"/>
              </a:ext>
            </a:extLst>
          </p:cNvPr>
          <p:cNvSpPr txBox="1"/>
          <p:nvPr/>
        </p:nvSpPr>
        <p:spPr>
          <a:xfrm>
            <a:off x="318499" y="215760"/>
            <a:ext cx="11630345" cy="1446550"/>
          </a:xfrm>
          <a:prstGeom prst="rect">
            <a:avLst/>
          </a:prstGeom>
          <a:noFill/>
        </p:spPr>
        <p:txBody>
          <a:bodyPr wrap="square" rtlCol="0">
            <a:spAutoFit/>
          </a:bodyPr>
          <a:lstStyle/>
          <a:p>
            <a:pPr algn="ctr"/>
            <a:r>
              <a:rPr lang="en-GB" altLang="en-US" sz="3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dirty="0">
                <a:solidFill>
                  <a:schemeClr val="bg1"/>
                </a:solidFill>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pic>
        <p:nvPicPr>
          <p:cNvPr id="27" name="Picture 26" descr="A close up of a logo&#10;&#10;Description automatically generated">
            <a:extLst>
              <a:ext uri="{FF2B5EF4-FFF2-40B4-BE49-F238E27FC236}">
                <a16:creationId xmlns:a16="http://schemas.microsoft.com/office/drawing/2014/main" id="{2A408B2B-9DE4-6A42-9635-C30FB51C7672}"/>
              </a:ext>
            </a:extLst>
          </p:cNvPr>
          <p:cNvPicPr>
            <a:picLocks noChangeAspect="1"/>
          </p:cNvPicPr>
          <p:nvPr/>
        </p:nvPicPr>
        <p:blipFill>
          <a:blip r:embed="rId4"/>
          <a:stretch>
            <a:fillRect/>
          </a:stretch>
        </p:blipFill>
        <p:spPr>
          <a:xfrm>
            <a:off x="277713" y="5862041"/>
            <a:ext cx="2641600" cy="803965"/>
          </a:xfrm>
          <a:prstGeom prst="rect">
            <a:avLst/>
          </a:prstGeom>
        </p:spPr>
      </p:pic>
      <p:pic>
        <p:nvPicPr>
          <p:cNvPr id="10" name="Picture 9" descr="A purple and white sign&#10;&#10;Description automatically generated">
            <a:extLst>
              <a:ext uri="{FF2B5EF4-FFF2-40B4-BE49-F238E27FC236}">
                <a16:creationId xmlns:a16="http://schemas.microsoft.com/office/drawing/2014/main" id="{9A965D78-43AC-8742-BF2A-F0E5D9928F09}"/>
              </a:ext>
            </a:extLst>
          </p:cNvPr>
          <p:cNvPicPr>
            <a:picLocks noChangeAspect="1"/>
          </p:cNvPicPr>
          <p:nvPr/>
        </p:nvPicPr>
        <p:blipFill>
          <a:blip r:embed="rId5"/>
          <a:stretch>
            <a:fillRect/>
          </a:stretch>
        </p:blipFill>
        <p:spPr>
          <a:xfrm>
            <a:off x="10346501" y="5786439"/>
            <a:ext cx="1348264" cy="842962"/>
          </a:xfrm>
          <a:prstGeom prst="rect">
            <a:avLst/>
          </a:prstGeom>
        </p:spPr>
      </p:pic>
    </p:spTree>
    <p:extLst>
      <p:ext uri="{BB962C8B-B14F-4D97-AF65-F5344CB8AC3E}">
        <p14:creationId xmlns:p14="http://schemas.microsoft.com/office/powerpoint/2010/main" val="3834684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E0D1C843-3DE9-D242-914D-12BD28B6DF6B}"/>
              </a:ext>
            </a:extLst>
          </p:cNvPr>
          <p:cNvPicPr>
            <a:picLocks noChangeAspect="1"/>
          </p:cNvPicPr>
          <p:nvPr/>
        </p:nvPicPr>
        <p:blipFill>
          <a:blip r:embed="rId3"/>
          <a:stretch>
            <a:fillRect/>
          </a:stretch>
        </p:blipFill>
        <p:spPr>
          <a:xfrm>
            <a:off x="277713" y="5862041"/>
            <a:ext cx="2641600" cy="803965"/>
          </a:xfrm>
          <a:prstGeom prst="rect">
            <a:avLst/>
          </a:prstGeom>
        </p:spPr>
      </p:pic>
      <p:sp>
        <p:nvSpPr>
          <p:cNvPr id="10" name="Rectangle 9">
            <a:extLst>
              <a:ext uri="{FF2B5EF4-FFF2-40B4-BE49-F238E27FC236}">
                <a16:creationId xmlns:a16="http://schemas.microsoft.com/office/drawing/2014/main" id="{DF41E60A-5915-CD4C-A411-D98B8E4F69DE}"/>
              </a:ext>
            </a:extLst>
          </p:cNvPr>
          <p:cNvSpPr/>
          <p:nvPr/>
        </p:nvSpPr>
        <p:spPr>
          <a:xfrm>
            <a:off x="0" y="0"/>
            <a:ext cx="12192000" cy="1284270"/>
          </a:xfrm>
          <a:prstGeom prst="rect">
            <a:avLst/>
          </a:prstGeom>
          <a:solidFill>
            <a:srgbClr val="8D2456"/>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dirty="0"/>
          </a:p>
        </p:txBody>
      </p:sp>
      <p:sp>
        <p:nvSpPr>
          <p:cNvPr id="11" name="TextBox 10">
            <a:extLst>
              <a:ext uri="{FF2B5EF4-FFF2-40B4-BE49-F238E27FC236}">
                <a16:creationId xmlns:a16="http://schemas.microsoft.com/office/drawing/2014/main" id="{A7DA8F24-E94C-C849-9C9D-1555C771D4AE}"/>
              </a:ext>
            </a:extLst>
          </p:cNvPr>
          <p:cNvSpPr txBox="1"/>
          <p:nvPr/>
        </p:nvSpPr>
        <p:spPr>
          <a:xfrm>
            <a:off x="318499" y="215760"/>
            <a:ext cx="11630345" cy="1446550"/>
          </a:xfrm>
          <a:prstGeom prst="rect">
            <a:avLst/>
          </a:prstGeom>
          <a:noFill/>
        </p:spPr>
        <p:txBody>
          <a:bodyPr wrap="square" rtlCol="0">
            <a:spAutoFit/>
          </a:bodyPr>
          <a:lstStyle/>
          <a:p>
            <a:pPr algn="ctr"/>
            <a:r>
              <a:rPr lang="en-GB" altLang="en-US" sz="3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Vaping Quiz</a:t>
            </a:r>
          </a:p>
          <a:p>
            <a:pPr algn="ctr"/>
            <a:r>
              <a:rPr lang="en-GB" altLang="en-US" sz="24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much do you know?</a:t>
            </a:r>
            <a:br>
              <a:rPr lang="en-GB" altLang="en-US" sz="3200" b="1" dirty="0">
                <a:solidFill>
                  <a:schemeClr val="bg1"/>
                </a:solidFill>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CC04553-4EBF-3F46-8888-A43637E547AC}"/>
              </a:ext>
            </a:extLst>
          </p:cNvPr>
          <p:cNvSpPr txBox="1"/>
          <p:nvPr/>
        </p:nvSpPr>
        <p:spPr>
          <a:xfrm>
            <a:off x="6032822" y="3105834"/>
            <a:ext cx="5340811" cy="1200329"/>
          </a:xfrm>
          <a:prstGeom prst="rect">
            <a:avLst/>
          </a:prstGeom>
          <a:noFill/>
        </p:spPr>
        <p:txBody>
          <a:bodyPr wrap="square">
            <a:spAutoFit/>
          </a:bodyPr>
          <a:lstStyle/>
          <a:p>
            <a:r>
              <a:rPr lang="en-GB" sz="2400" dirty="0">
                <a:solidFill>
                  <a:srgbClr val="1F090A"/>
                </a:solidFill>
                <a:effectLst/>
                <a:latin typeface="Arial" panose="020B0604020202020204" pitchFamily="34" charset="0"/>
                <a:cs typeface="Arial" panose="020B0604020202020204" pitchFamily="34" charset="0"/>
              </a:rPr>
              <a:t>9. </a:t>
            </a:r>
            <a:r>
              <a:rPr lang="en-GB" sz="2400" dirty="0">
                <a:latin typeface="Arial" panose="020B0604020202020204" pitchFamily="34" charset="0"/>
                <a:cs typeface="Arial" panose="020B0604020202020204" pitchFamily="34" charset="0"/>
              </a:rPr>
              <a:t>Nicotine should be avoided by some groups of people</a:t>
            </a:r>
          </a:p>
          <a:p>
            <a:endParaRPr lang="en-GB" sz="2400" dirty="0">
              <a:solidFill>
                <a:srgbClr val="1F090A"/>
              </a:solidFill>
              <a:effectLst/>
              <a:latin typeface="Arial" panose="020B0604020202020204" pitchFamily="34" charset="0"/>
              <a:cs typeface="Arial" panose="020B0604020202020204" pitchFamily="34" charset="0"/>
            </a:endParaRPr>
          </a:p>
        </p:txBody>
      </p:sp>
      <p:pic>
        <p:nvPicPr>
          <p:cNvPr id="3" name="Picture 2" descr="A yellow emoji with a hand up&#10;&#10;Description automatically generated">
            <a:extLst>
              <a:ext uri="{FF2B5EF4-FFF2-40B4-BE49-F238E27FC236}">
                <a16:creationId xmlns:a16="http://schemas.microsoft.com/office/drawing/2014/main" id="{147C5D9C-03BC-6549-B27F-EC0E9187D446}"/>
              </a:ext>
            </a:extLst>
          </p:cNvPr>
          <p:cNvPicPr>
            <a:picLocks noChangeAspect="1"/>
          </p:cNvPicPr>
          <p:nvPr/>
        </p:nvPicPr>
        <p:blipFill>
          <a:blip r:embed="rId4"/>
          <a:stretch>
            <a:fillRect/>
          </a:stretch>
        </p:blipFill>
        <p:spPr>
          <a:xfrm>
            <a:off x="1379538" y="1865118"/>
            <a:ext cx="3094712" cy="2821182"/>
          </a:xfrm>
          <a:prstGeom prst="rect">
            <a:avLst/>
          </a:prstGeom>
        </p:spPr>
      </p:pic>
      <p:pic>
        <p:nvPicPr>
          <p:cNvPr id="14" name="Picture 13" descr="A purple and white sign&#10;&#10;Description automatically generated">
            <a:extLst>
              <a:ext uri="{FF2B5EF4-FFF2-40B4-BE49-F238E27FC236}">
                <a16:creationId xmlns:a16="http://schemas.microsoft.com/office/drawing/2014/main" id="{8BDB252C-D9C0-354D-9C2B-7FD1FF71E335}"/>
              </a:ext>
            </a:extLst>
          </p:cNvPr>
          <p:cNvPicPr>
            <a:picLocks noChangeAspect="1"/>
          </p:cNvPicPr>
          <p:nvPr/>
        </p:nvPicPr>
        <p:blipFill>
          <a:blip r:embed="rId5"/>
          <a:stretch>
            <a:fillRect/>
          </a:stretch>
        </p:blipFill>
        <p:spPr>
          <a:xfrm>
            <a:off x="10346501" y="5786439"/>
            <a:ext cx="1348264" cy="842962"/>
          </a:xfrm>
          <a:prstGeom prst="rect">
            <a:avLst/>
          </a:prstGeom>
        </p:spPr>
      </p:pic>
    </p:spTree>
    <p:extLst>
      <p:ext uri="{BB962C8B-B14F-4D97-AF65-F5344CB8AC3E}">
        <p14:creationId xmlns:p14="http://schemas.microsoft.com/office/powerpoint/2010/main" val="4289044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35922</TotalTime>
  <Words>703</Words>
  <Application>Microsoft Macintosh PowerPoint</Application>
  <PresentationFormat>Widescreen</PresentationFormat>
  <Paragraphs>66</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Pinch</dc:creator>
  <cp:lastModifiedBy>Geoff Pinch</cp:lastModifiedBy>
  <cp:revision>13</cp:revision>
  <dcterms:created xsi:type="dcterms:W3CDTF">2023-10-02T07:31:15Z</dcterms:created>
  <dcterms:modified xsi:type="dcterms:W3CDTF">2025-07-29T14:32:08Z</dcterms:modified>
</cp:coreProperties>
</file>