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1195" r:id="rId3"/>
    <p:sldId id="1206" r:id="rId4"/>
    <p:sldId id="1205" r:id="rId5"/>
    <p:sldId id="50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469652-D286-ED90-5940-A4900D318B82}" name="Helena Conibear" initials="HC" userId="S::helena@alcoholeducationtrust.org::14702610-6db2-485a-bfee-48fdd19d9556" providerId="AD"/>
  <p188:author id="{43D5E991-F6D5-0ECE-6CB6-F9ABF44FF63E}" name="Helena Conibear" initials="HC" userId="S::helena@talkabouttrust.org::14702610-6db2-485a-bfee-48fdd19d9556" providerId="AD"/>
  <p188:author id="{7C6ABD95-E4CD-47E1-5598-A5FE86D34327}" name="Alison Rees" initials="AR" userId="S::alison@alcoholeducationtrust.org::643807b7-95c8-4d06-bfbd-2c8a4c2b8f9b" providerId="AD"/>
  <p188:author id="{A307CEC3-763B-E53B-255E-257AB989E2D1}" name="Alison Rees" initials="AR" userId="S::alison@talkabouttrust.org::643807b7-95c8-4d06-bfbd-2c8a4c2b8f9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F4F6E-4414-881D-A244-2A662B8F4B9D}" v="17" dt="2025-01-06T14:32:29.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59" autoAdjust="0"/>
    <p:restoredTop sz="94660"/>
  </p:normalViewPr>
  <p:slideViewPr>
    <p:cSldViewPr snapToGrid="0">
      <p:cViewPr varScale="1">
        <p:scale>
          <a:sx n="94" d="100"/>
          <a:sy n="94" d="100"/>
        </p:scale>
        <p:origin x="192" y="8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E64D8-268A-4C0C-A8D6-37DE991D4DE8}" type="datetimeFigureOut">
              <a:t>3/25/26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60619-8EC9-4DAE-907B-A7423ECB48B9}" type="slidenum">
              <a:t>‹#›</a:t>
            </a:fld>
            <a:endParaRPr lang="en-US"/>
          </a:p>
        </p:txBody>
      </p:sp>
    </p:spTree>
    <p:extLst>
      <p:ext uri="{BB962C8B-B14F-4D97-AF65-F5344CB8AC3E}">
        <p14:creationId xmlns:p14="http://schemas.microsoft.com/office/powerpoint/2010/main" val="166664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latin typeface="Arial"/>
                <a:cs typeface="Arial"/>
              </a:rPr>
              <a:t>Conscience Alley instructions</a:t>
            </a:r>
            <a:endParaRPr lang="en-US" b="1">
              <a:cs typeface="Arial" panose="020B0604020202020204" pitchFamily="34" charset="0"/>
            </a:endParaRPr>
          </a:p>
          <a:p>
            <a:r>
              <a:rPr lang="en-US">
                <a:latin typeface="Arial"/>
                <a:cs typeface="Arial"/>
              </a:rPr>
              <a:t>Divide the group equally into two and ask the groups to face each other about a </a:t>
            </a:r>
            <a:r>
              <a:rPr lang="en-US" err="1">
                <a:latin typeface="Arial"/>
                <a:cs typeface="Arial"/>
              </a:rPr>
              <a:t>metre</a:t>
            </a:r>
            <a:r>
              <a:rPr lang="en-US">
                <a:latin typeface="Arial"/>
                <a:cs typeface="Arial"/>
              </a:rPr>
              <a:t> apart. One side will be called greens and the opposite side reds. </a:t>
            </a:r>
            <a:endParaRPr lang="en-US">
              <a:latin typeface="Arial" panose="020B0604020202020204" pitchFamily="34" charset="0"/>
              <a:cs typeface="Arial" panose="020B0604020202020204" pitchFamily="34" charset="0"/>
            </a:endParaRPr>
          </a:p>
          <a:p>
            <a:endParaRPr lang="en-US">
              <a:latin typeface="Arial"/>
              <a:cs typeface="Arial"/>
            </a:endParaRPr>
          </a:p>
          <a:p>
            <a:r>
              <a:rPr lang="en-US">
                <a:latin typeface="Arial"/>
                <a:cs typeface="Arial"/>
              </a:rPr>
              <a:t>Ask for a volunteer to walk down the alley. </a:t>
            </a:r>
            <a:endParaRPr lang="en-US"/>
          </a:p>
          <a:p>
            <a:endParaRPr lang="en-US">
              <a:latin typeface="Arial"/>
              <a:cs typeface="Arial"/>
            </a:endParaRPr>
          </a:p>
          <a:p>
            <a:r>
              <a:rPr lang="en-US">
                <a:latin typeface="Arial"/>
                <a:cs typeface="Arial"/>
              </a:rPr>
              <a:t>Ask the volunteer to read out a prepared statement. Here are two examples: “Aisha is at the party and a boy asks her to sit down with him. He is smoking cannabis and offers some to Aisha,” or </a:t>
            </a:r>
            <a:endParaRPr lang="en-US"/>
          </a:p>
          <a:p>
            <a:r>
              <a:rPr lang="en-US">
                <a:latin typeface="Arial" panose="020B0604020202020204" pitchFamily="34" charset="0"/>
                <a:cs typeface="Arial" panose="020B0604020202020204" pitchFamily="34" charset="0"/>
              </a:rPr>
              <a:t>“Samir is in the park with a group of friends and one of the boys, who Samir doesn’t know well asks if he wants to try some cannabis for free. The boy says that Samir could try it out at home before his parents get back from work”.    </a:t>
            </a:r>
          </a:p>
          <a:p>
            <a:endParaRPr lang="en-US">
              <a:latin typeface="Arial"/>
              <a:cs typeface="Arial"/>
            </a:endParaRPr>
          </a:p>
          <a:p>
            <a:r>
              <a:rPr lang="en-US">
                <a:latin typeface="Arial"/>
                <a:cs typeface="Arial"/>
              </a:rPr>
              <a:t>Allow the groups five minutes to think about what advice they will give the volunteer. The greens give reasons to refuse/resist and stay safe and the reds give the reasons to say yes. </a:t>
            </a:r>
            <a:endParaRPr lang="en-US"/>
          </a:p>
          <a:p>
            <a:endParaRPr lang="en-US">
              <a:latin typeface="Arial"/>
              <a:cs typeface="Arial"/>
            </a:endParaRPr>
          </a:p>
          <a:p>
            <a:r>
              <a:rPr lang="en-US">
                <a:latin typeface="Arial"/>
                <a:cs typeface="Arial"/>
              </a:rPr>
              <a:t>Ask the volunteer to walk down the alley, with a red or green alternating to give that character advice as to the decision they should make. </a:t>
            </a:r>
            <a:endParaRPr lang="en-US"/>
          </a:p>
          <a:p>
            <a:r>
              <a:rPr lang="en-US">
                <a:latin typeface="Arial" panose="020B0604020202020204" pitchFamily="34" charset="0"/>
                <a:cs typeface="Arial" panose="020B0604020202020204" pitchFamily="34" charset="0"/>
              </a:rPr>
              <a:t>Hence, the greens might say, “Don’t do it, because you’re asking them to break the law”, or “it might make you ill” and the reds might say, “It will be really fun and you’ll look a loser if you don’t join in,” or “Yeah, it’ll be much more fun if you do”. </a:t>
            </a:r>
          </a:p>
          <a:p>
            <a:endParaRPr lang="en-US">
              <a:latin typeface="Arial"/>
              <a:cs typeface="Arial"/>
            </a:endParaRPr>
          </a:p>
          <a:p>
            <a:r>
              <a:rPr lang="en-US">
                <a:latin typeface="Arial"/>
                <a:cs typeface="Arial"/>
              </a:rPr>
              <a:t>This activity reflects the realistic peer pressure that young people can face and offers an excellent opportunity to talk about risk taking and how to plan answers to resist peer pressure. The activity can be followed up with small groups acting out role play scenarios of different situations and how they would resist in a proactive positive way. </a:t>
            </a:r>
            <a:endParaRPr lang="en-US"/>
          </a:p>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4EE77BF9-CDD1-754D-A4CD-37869311AAB9}" type="slidenum">
              <a:rPr lang="en-US" smtClean="0"/>
              <a:t>2</a:t>
            </a:fld>
            <a:endParaRPr lang="en-US"/>
          </a:p>
        </p:txBody>
      </p:sp>
    </p:spTree>
    <p:extLst>
      <p:ext uri="{BB962C8B-B14F-4D97-AF65-F5344CB8AC3E}">
        <p14:creationId xmlns:p14="http://schemas.microsoft.com/office/powerpoint/2010/main" val="178225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latin typeface="Arial"/>
              <a:cs typeface="Arial"/>
            </a:endParaRPr>
          </a:p>
          <a:p>
            <a:endParaRPr lang="en-US">
              <a:latin typeface="Arial"/>
              <a:cs typeface="Arial"/>
            </a:endParaRPr>
          </a:p>
          <a:p>
            <a:endParaRPr lang="en-US">
              <a:cs typeface="Arial"/>
            </a:endParaRPr>
          </a:p>
        </p:txBody>
      </p:sp>
      <p:sp>
        <p:nvSpPr>
          <p:cNvPr id="4" name="Slide Number Placeholder 3"/>
          <p:cNvSpPr>
            <a:spLocks noGrp="1"/>
          </p:cNvSpPr>
          <p:nvPr>
            <p:ph type="sldNum" sz="quarter" idx="5"/>
          </p:nvPr>
        </p:nvSpPr>
        <p:spPr/>
        <p:txBody>
          <a:bodyPr/>
          <a:lstStyle/>
          <a:p>
            <a:fld id="{BA3BEDBC-428D-494E-98E4-E0003596C6A2}" type="slidenum">
              <a:rPr lang="en-GB" smtClean="0"/>
              <a:t>3</a:t>
            </a:fld>
            <a:endParaRPr lang="en-GB"/>
          </a:p>
        </p:txBody>
      </p:sp>
    </p:spTree>
    <p:extLst>
      <p:ext uri="{BB962C8B-B14F-4D97-AF65-F5344CB8AC3E}">
        <p14:creationId xmlns:p14="http://schemas.microsoft.com/office/powerpoint/2010/main" val="98726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cs typeface="Arial"/>
              </a:rPr>
              <a:t>Alternative scenarios:</a:t>
            </a:r>
            <a:endParaRPr lang="en-US">
              <a:latin typeface="Arial"/>
              <a:cs typeface="Arial"/>
            </a:endParaRPr>
          </a:p>
          <a:p>
            <a:r>
              <a:rPr lang="en-US">
                <a:latin typeface="Arial"/>
                <a:cs typeface="Arial"/>
              </a:rPr>
              <a:t>Beth and her friends follow on </a:t>
            </a:r>
            <a:r>
              <a:rPr lang="en-US" err="1">
                <a:latin typeface="Arial"/>
                <a:cs typeface="Arial"/>
              </a:rPr>
              <a:t>instagram</a:t>
            </a:r>
            <a:r>
              <a:rPr lang="en-US">
                <a:latin typeface="Arial"/>
                <a:cs typeface="Arial"/>
              </a:rPr>
              <a:t>/ TikTok a local older girl who is really cool and fashionable. In her last few posts she has been talking about vaping and how much it helps her feel calmer and happier. One of Beth's friends is now old enough to by vapes and suggests getting some for everyone to try.</a:t>
            </a:r>
          </a:p>
          <a:p>
            <a:r>
              <a:rPr lang="en-US">
                <a:latin typeface="Arial"/>
                <a:cs typeface="Arial"/>
              </a:rPr>
              <a:t>Lucas is alone at home with his older sister Emmie and her boyfriend, Eliot. Their parents are out for the evening and as it's still warm, they sit out in the garden. Eliot has a fruit </a:t>
            </a:r>
            <a:r>
              <a:rPr lang="en-US" err="1">
                <a:latin typeface="Arial"/>
                <a:cs typeface="Arial"/>
              </a:rPr>
              <a:t>flavour</a:t>
            </a:r>
            <a:r>
              <a:rPr lang="en-US">
                <a:latin typeface="Arial"/>
                <a:cs typeface="Arial"/>
              </a:rPr>
              <a:t> vape bar that smells just like sweets. Eliot tries to get Lucas to have a puff as he thinks it's funny. </a:t>
            </a:r>
          </a:p>
          <a:p>
            <a:endParaRPr lang="en-US">
              <a:latin typeface="Arial"/>
              <a:cs typeface="Arial"/>
            </a:endParaRPr>
          </a:p>
          <a:p>
            <a:endParaRPr lang="en-US">
              <a:cs typeface="Arial"/>
            </a:endParaRPr>
          </a:p>
        </p:txBody>
      </p:sp>
      <p:sp>
        <p:nvSpPr>
          <p:cNvPr id="4" name="Slide Number Placeholder 3"/>
          <p:cNvSpPr>
            <a:spLocks noGrp="1"/>
          </p:cNvSpPr>
          <p:nvPr>
            <p:ph type="sldNum" sz="quarter" idx="5"/>
          </p:nvPr>
        </p:nvSpPr>
        <p:spPr/>
        <p:txBody>
          <a:bodyPr/>
          <a:lstStyle/>
          <a:p>
            <a:fld id="{BA3BEDBC-428D-494E-98E4-E0003596C6A2}" type="slidenum">
              <a:rPr lang="en-GB" smtClean="0"/>
              <a:t>4</a:t>
            </a:fld>
            <a:endParaRPr lang="en-GB"/>
          </a:p>
        </p:txBody>
      </p:sp>
    </p:spTree>
    <p:extLst>
      <p:ext uri="{BB962C8B-B14F-4D97-AF65-F5344CB8AC3E}">
        <p14:creationId xmlns:p14="http://schemas.microsoft.com/office/powerpoint/2010/main" val="18122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E77BF9-CDD1-754D-A4CD-37869311AAB9}" type="slidenum">
              <a:rPr lang="en-US" smtClean="0"/>
              <a:t>5</a:t>
            </a:fld>
            <a:endParaRPr lang="en-US"/>
          </a:p>
        </p:txBody>
      </p:sp>
    </p:spTree>
    <p:extLst>
      <p:ext uri="{BB962C8B-B14F-4D97-AF65-F5344CB8AC3E}">
        <p14:creationId xmlns:p14="http://schemas.microsoft.com/office/powerpoint/2010/main" val="413937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3/25/26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61D93D1-3D05-40CA-AC5C-6C8476BCC5A4}"/>
              </a:ext>
            </a:extLst>
          </p:cNvPr>
          <p:cNvSpPr/>
          <p:nvPr/>
        </p:nvSpPr>
        <p:spPr>
          <a:xfrm>
            <a:off x="-2039938" y="-687388"/>
            <a:ext cx="7270751" cy="7083426"/>
          </a:xfrm>
          <a:prstGeom prst="ellipse">
            <a:avLst/>
          </a:prstGeom>
          <a:solidFill>
            <a:srgbClr val="F894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pic>
        <p:nvPicPr>
          <p:cNvPr id="5" name="Picture 4" descr="A yellow and orange text&#10;&#10;Description automatically generated with medium confidence">
            <a:extLst>
              <a:ext uri="{FF2B5EF4-FFF2-40B4-BE49-F238E27FC236}">
                <a16:creationId xmlns:a16="http://schemas.microsoft.com/office/drawing/2014/main" id="{C80C4F64-83A4-4C96-97A1-07E590A09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63" y="963613"/>
            <a:ext cx="382905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AD2FB676-9910-49AA-8EEC-A3A3A5A9BB74}"/>
              </a:ext>
            </a:extLst>
          </p:cNvPr>
          <p:cNvSpPr/>
          <p:nvPr/>
        </p:nvSpPr>
        <p:spPr>
          <a:xfrm>
            <a:off x="3419475" y="-304800"/>
            <a:ext cx="1187450" cy="1270000"/>
          </a:xfrm>
          <a:prstGeom prst="ellipse">
            <a:avLst/>
          </a:prstGeom>
          <a:solidFill>
            <a:srgbClr val="D811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7" name="Title 1">
            <a:extLst>
              <a:ext uri="{FF2B5EF4-FFF2-40B4-BE49-F238E27FC236}">
                <a16:creationId xmlns:a16="http://schemas.microsoft.com/office/drawing/2014/main" id="{FCE82906-E0FB-4A13-8868-B063E862DD5B}"/>
              </a:ext>
            </a:extLst>
          </p:cNvPr>
          <p:cNvSpPr txBox="1">
            <a:spLocks/>
          </p:cNvSpPr>
          <p:nvPr/>
        </p:nvSpPr>
        <p:spPr>
          <a:xfrm>
            <a:off x="5451268" y="1537883"/>
            <a:ext cx="6462294" cy="2295060"/>
          </a:xfrm>
          <a:prstGeom prst="rect">
            <a:avLst/>
          </a:prstGeom>
          <a:ln>
            <a:noFill/>
          </a:ln>
        </p:spPr>
        <p:txBody>
          <a:bodyPr lIns="91440" tIns="45720" rIns="91440" bIns="4572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4000" b="1" dirty="0">
                <a:solidFill>
                  <a:srgbClr val="EB8B2D"/>
                </a:solidFill>
                <a:effectLst>
                  <a:outerShdw blurRad="50800" dist="38100" dir="2700000" algn="tl" rotWithShape="0">
                    <a:prstClr val="black">
                      <a:alpha val="40000"/>
                    </a:prstClr>
                  </a:outerShdw>
                </a:effectLst>
                <a:latin typeface="Arial"/>
                <a:cs typeface="Arial"/>
              </a:rPr>
              <a:t>talk about</a:t>
            </a:r>
            <a:r>
              <a:rPr lang="en-GB" sz="4000" b="1" dirty="0">
                <a:solidFill>
                  <a:srgbClr val="8D2456"/>
                </a:solidFill>
                <a:effectLst>
                  <a:outerShdw blurRad="50800" dist="38100" dir="2700000" algn="tl" rotWithShape="0">
                    <a:prstClr val="black">
                      <a:alpha val="40000"/>
                    </a:prstClr>
                  </a:outerShdw>
                </a:effectLst>
                <a:latin typeface="Arial"/>
                <a:cs typeface="Arial"/>
              </a:rPr>
              <a:t> </a:t>
            </a:r>
            <a:r>
              <a:rPr lang="en-GB" sz="4000" dirty="0">
                <a:solidFill>
                  <a:srgbClr val="8D2456"/>
                </a:solidFill>
                <a:effectLst>
                  <a:outerShdw blurRad="50800" dist="38100" dir="2700000" algn="tl" rotWithShape="0">
                    <a:prstClr val="black">
                      <a:alpha val="40000"/>
                    </a:prstClr>
                  </a:outerShdw>
                </a:effectLst>
                <a:latin typeface="Arial"/>
                <a:cs typeface="Arial"/>
              </a:rPr>
              <a:t>| cannabis</a:t>
            </a:r>
            <a:endParaRPr lang="en-GB" sz="4000" b="1">
              <a:solidFill>
                <a:srgbClr val="FF0000"/>
              </a:solidFill>
              <a:effectLst>
                <a:outerShdw blurRad="50800" dist="38100" dir="2700000" algn="tl" rotWithShape="0">
                  <a:prstClr val="black">
                    <a:alpha val="40000"/>
                  </a:prstClr>
                </a:outerShdw>
              </a:effectLst>
              <a:latin typeface="Arial"/>
              <a:cs typeface="Arial" panose="020B0604020202020204" pitchFamily="34" charset="0"/>
            </a:endParaRPr>
          </a:p>
          <a:p>
            <a:pPr>
              <a:lnSpc>
                <a:spcPct val="120000"/>
              </a:lnSpc>
              <a:defRPr/>
            </a:pPr>
            <a:r>
              <a:rPr lang="en-GB" sz="4000" dirty="0">
                <a:solidFill>
                  <a:srgbClr val="8D2456"/>
                </a:solidFill>
                <a:effectLst>
                  <a:outerShdw blurRad="50800" dist="38100" dir="2700000" algn="tl" rotWithShape="0">
                    <a:prstClr val="black">
                      <a:alpha val="40000"/>
                    </a:prstClr>
                  </a:outerShdw>
                </a:effectLst>
                <a:latin typeface="Arial"/>
                <a:cs typeface="Arial"/>
              </a:rPr>
              <a:t>Making Choices </a:t>
            </a:r>
            <a:endParaRPr lang="en-GB" sz="4000">
              <a:latin typeface="Arial"/>
              <a:cs typeface="Arial"/>
            </a:endParaRPr>
          </a:p>
          <a:p>
            <a:pPr>
              <a:lnSpc>
                <a:spcPct val="120000"/>
              </a:lnSpc>
              <a:spcBef>
                <a:spcPts val="300"/>
              </a:spcBef>
              <a:defRPr/>
            </a:pPr>
            <a:r>
              <a:rPr lang="en-GB" sz="4000" b="1" dirty="0">
                <a:solidFill>
                  <a:srgbClr val="D8117D"/>
                </a:solidFill>
                <a:latin typeface="Arial"/>
                <a:cs typeface="Arial"/>
              </a:rPr>
              <a:t>bite size</a:t>
            </a:r>
            <a:endParaRPr lang="en-GB" sz="4000" dirty="0">
              <a:solidFill>
                <a:srgbClr val="D8117D"/>
              </a:solidFill>
              <a:latin typeface="Arial"/>
              <a:ea typeface="Calibri" panose="020F0502020204030204"/>
              <a:cs typeface="Arial"/>
            </a:endParaRPr>
          </a:p>
          <a:p>
            <a:pPr>
              <a:defRPr/>
            </a:pPr>
            <a:endParaRPr lang="en-GB" sz="4400" dirty="0">
              <a:solidFill>
                <a:srgbClr val="8D2456"/>
              </a:solidFill>
              <a:latin typeface="Aller" panose="02000503030000020004" pitchFamily="2" charset="77"/>
            </a:endParaRPr>
          </a:p>
        </p:txBody>
      </p:sp>
      <p:pic>
        <p:nvPicPr>
          <p:cNvPr id="9" name="Picture 8" descr="A purple and orange sign&#10;&#10;Description automatically generated">
            <a:extLst>
              <a:ext uri="{FF2B5EF4-FFF2-40B4-BE49-F238E27FC236}">
                <a16:creationId xmlns:a16="http://schemas.microsoft.com/office/drawing/2014/main" id="{9AA223B2-5635-5B3D-9D79-C492BCB1D11C}"/>
              </a:ext>
            </a:extLst>
          </p:cNvPr>
          <p:cNvPicPr>
            <a:picLocks noChangeAspect="1"/>
          </p:cNvPicPr>
          <p:nvPr/>
        </p:nvPicPr>
        <p:blipFill>
          <a:blip r:embed="rId3"/>
          <a:stretch>
            <a:fillRect/>
          </a:stretch>
        </p:blipFill>
        <p:spPr>
          <a:xfrm>
            <a:off x="10948379" y="5717507"/>
            <a:ext cx="1038225" cy="676275"/>
          </a:xfrm>
          <a:prstGeom prst="rect">
            <a:avLst/>
          </a:prstGeom>
        </p:spPr>
      </p:pic>
      <p:pic>
        <p:nvPicPr>
          <p:cNvPr id="10" name="Picture 9" descr="A close up of a logo&#10;&#10;Description automatically generated">
            <a:extLst>
              <a:ext uri="{FF2B5EF4-FFF2-40B4-BE49-F238E27FC236}">
                <a16:creationId xmlns:a16="http://schemas.microsoft.com/office/drawing/2014/main" id="{CC2EDD84-956E-3046-DB09-3AEB39628360}"/>
              </a:ext>
            </a:extLst>
          </p:cNvPr>
          <p:cNvPicPr>
            <a:picLocks noChangeAspect="1"/>
          </p:cNvPicPr>
          <p:nvPr/>
        </p:nvPicPr>
        <p:blipFill>
          <a:blip r:embed="rId4"/>
          <a:stretch>
            <a:fillRect/>
          </a:stretch>
        </p:blipFill>
        <p:spPr>
          <a:xfrm>
            <a:off x="4290547" y="5442141"/>
            <a:ext cx="2781300" cy="857250"/>
          </a:xfrm>
          <a:prstGeom prst="rect">
            <a:avLst/>
          </a:prstGeom>
          <a:ln>
            <a:noFill/>
          </a:ln>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1B61F1-3574-096A-9A8F-02C08CCD48AB}"/>
              </a:ext>
            </a:extLst>
          </p:cNvPr>
          <p:cNvSpPr/>
          <p:nvPr/>
        </p:nvSpPr>
        <p:spPr>
          <a:xfrm>
            <a:off x="0" y="1"/>
            <a:ext cx="6088496" cy="68580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Arial" panose="020B0604020202020204" pitchFamily="34" charset="0"/>
            </a:endParaRPr>
          </a:p>
        </p:txBody>
      </p:sp>
      <p:pic>
        <p:nvPicPr>
          <p:cNvPr id="18" name="Picture 17" descr="A black and orange sign with white text&#10;&#10;Description automatically generated">
            <a:extLst>
              <a:ext uri="{FF2B5EF4-FFF2-40B4-BE49-F238E27FC236}">
                <a16:creationId xmlns:a16="http://schemas.microsoft.com/office/drawing/2014/main" id="{853D00C8-0813-C77C-9D9A-27C0713988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648" y="5992663"/>
            <a:ext cx="2141113" cy="582306"/>
          </a:xfrm>
          <a:prstGeom prst="rect">
            <a:avLst/>
          </a:prstGeom>
        </p:spPr>
      </p:pic>
      <p:sp>
        <p:nvSpPr>
          <p:cNvPr id="7" name="TextBox 6">
            <a:extLst>
              <a:ext uri="{FF2B5EF4-FFF2-40B4-BE49-F238E27FC236}">
                <a16:creationId xmlns:a16="http://schemas.microsoft.com/office/drawing/2014/main" id="{7B114E49-A106-4891-94ED-1A9176127767}"/>
              </a:ext>
            </a:extLst>
          </p:cNvPr>
          <p:cNvSpPr txBox="1"/>
          <p:nvPr/>
        </p:nvSpPr>
        <p:spPr>
          <a:xfrm>
            <a:off x="416662" y="347068"/>
            <a:ext cx="4951338" cy="970266"/>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lnSpc>
                <a:spcPts val="3600"/>
              </a:lnSpc>
            </a:pPr>
            <a:r>
              <a:rPr lang="en-GB" sz="3200" b="1" dirty="0">
                <a:solidFill>
                  <a:schemeClr val="bg1"/>
                </a:solidFill>
                <a:latin typeface="Arial"/>
                <a:ea typeface="Helvetica Neue" panose="02000503000000020004" pitchFamily="2" charset="0"/>
                <a:cs typeface="Arial"/>
              </a:rPr>
              <a:t>Conscience alley</a:t>
            </a:r>
          </a:p>
          <a:p>
            <a:pPr algn="ctr">
              <a:lnSpc>
                <a:spcPts val="3600"/>
              </a:lnSpc>
            </a:pPr>
            <a:r>
              <a:rPr lang="en-GB" sz="2400" dirty="0">
                <a:solidFill>
                  <a:schemeClr val="bg1"/>
                </a:solidFill>
                <a:latin typeface="Arial"/>
                <a:ea typeface="Helvetica Neue" panose="02000503000000020004" pitchFamily="2" charset="0"/>
                <a:cs typeface="Arial"/>
              </a:rPr>
              <a:t> Practising resisting peer pressure</a:t>
            </a:r>
          </a:p>
        </p:txBody>
      </p:sp>
      <p:sp>
        <p:nvSpPr>
          <p:cNvPr id="13" name="TextBox 12">
            <a:extLst>
              <a:ext uri="{FF2B5EF4-FFF2-40B4-BE49-F238E27FC236}">
                <a16:creationId xmlns:a16="http://schemas.microsoft.com/office/drawing/2014/main" id="{95B4AC29-4A1C-4D10-BF6A-836E71519D0D}"/>
              </a:ext>
            </a:extLst>
          </p:cNvPr>
          <p:cNvSpPr txBox="1"/>
          <p:nvPr/>
        </p:nvSpPr>
        <p:spPr>
          <a:xfrm>
            <a:off x="6617631" y="959346"/>
            <a:ext cx="4839507" cy="5293757"/>
          </a:xfrm>
          <a:prstGeom prst="rect">
            <a:avLst/>
          </a:prstGeom>
          <a:noFill/>
        </p:spPr>
        <p:txBody>
          <a:bodyPr wrap="square" lIns="91440" tIns="45720" rIns="91440" bIns="45720" rtlCol="0" anchor="t">
            <a:spAutoFit/>
          </a:bodyPr>
          <a:lstStyle/>
          <a:p>
            <a:pPr marL="342900" indent="-342900">
              <a:buClr>
                <a:srgbClr val="D5127B"/>
              </a:buClr>
              <a:buSzPct val="120000"/>
              <a:buFont typeface="Arial" panose="020B0604020202020204" pitchFamily="34" charset="0"/>
              <a:buChar char="•"/>
            </a:pPr>
            <a:r>
              <a:rPr lang="en-US" sz="2000" dirty="0">
                <a:latin typeface="Arial"/>
                <a:ea typeface="+mn-lt"/>
                <a:cs typeface="Arial"/>
              </a:rPr>
              <a:t>Aisha is at the party and a boy asks her to sit down with him. He is smoking cannabis and offers some to Aisha.</a:t>
            </a:r>
          </a:p>
          <a:p>
            <a:pPr marL="342900" indent="-342900">
              <a:buClr>
                <a:srgbClr val="D5127B"/>
              </a:buClr>
              <a:buSzPct val="120000"/>
              <a:buFont typeface="Arial" panose="020B0604020202020204" pitchFamily="34" charset="0"/>
              <a:buChar char="•"/>
            </a:pPr>
            <a:endParaRPr lang="en-US" sz="2000">
              <a:latin typeface="Arial" panose="020B0604020202020204" pitchFamily="34" charset="0"/>
              <a:ea typeface="+mn-lt"/>
              <a:cs typeface="Arial" panose="020B0604020202020204" pitchFamily="34" charset="0"/>
            </a:endParaRPr>
          </a:p>
          <a:p>
            <a:pPr marL="342900" indent="-342900">
              <a:buClr>
                <a:srgbClr val="D5127B"/>
              </a:buClr>
              <a:buSzPct val="120000"/>
              <a:buFont typeface="Arial" panose="020B0604020202020204" pitchFamily="34" charset="0"/>
              <a:buChar char="•"/>
            </a:pPr>
            <a:r>
              <a:rPr lang="en-US" sz="2000" dirty="0">
                <a:latin typeface="Arial"/>
                <a:ea typeface="+mn-lt"/>
                <a:cs typeface="Arial"/>
              </a:rPr>
              <a:t>Samir is in the park with a group of friends and one of the boys, who Samir doesn’t know well asks if he wants to try some cannabis for free. The boy says that Samir could try it out at home before his parents get back from work.</a:t>
            </a:r>
            <a:endParaRPr lang="en-GB" sz="2000" dirty="0">
              <a:latin typeface="Arial"/>
              <a:cs typeface="Arial"/>
            </a:endParaRPr>
          </a:p>
          <a:p>
            <a:pPr marL="342900" indent="-342900">
              <a:buClr>
                <a:srgbClr val="D5127B"/>
              </a:buClr>
              <a:buSzPct val="120000"/>
              <a:buFont typeface="Arial" panose="020B0604020202020204" pitchFamily="34" charset="0"/>
              <a:buChar char="•"/>
            </a:pPr>
            <a:endParaRPr lang="en-US" sz="2000">
              <a:latin typeface="Arial" panose="020B0604020202020204" pitchFamily="34" charset="0"/>
              <a:cs typeface="Arial"/>
            </a:endParaRPr>
          </a:p>
          <a:p>
            <a:pPr algn="ctr"/>
            <a:r>
              <a:rPr lang="en-US" sz="2000" b="1" dirty="0">
                <a:solidFill>
                  <a:srgbClr val="9B285E"/>
                </a:solidFill>
                <a:latin typeface="Arial"/>
                <a:ea typeface="+mn-lt"/>
                <a:cs typeface="+mn-lt"/>
              </a:rPr>
              <a:t>There's always a choice, make sure you keep you and your friends safe! </a:t>
            </a:r>
            <a:endParaRPr lang="en-US" b="1" dirty="0">
              <a:solidFill>
                <a:srgbClr val="9B285E"/>
              </a:solidFill>
              <a:latin typeface="Arial"/>
              <a:cs typeface="Arial"/>
            </a:endParaRPr>
          </a:p>
          <a:p>
            <a:pPr algn="ctr"/>
            <a:endParaRPr lang="en-US" sz="2000" b="1" dirty="0">
              <a:solidFill>
                <a:srgbClr val="FF0000"/>
              </a:solidFill>
              <a:latin typeface="Arial" panose="020B0604020202020204" pitchFamily="34" charset="0"/>
              <a:ea typeface="Calibri"/>
              <a:cs typeface="Calibri"/>
            </a:endParaRPr>
          </a:p>
          <a:p>
            <a:endParaRPr lang="en-GB">
              <a:latin typeface="Arial" panose="020B0604020202020204" pitchFamily="34" charset="0"/>
              <a:cs typeface="Arial" panose="020B0604020202020204" pitchFamily="34" charset="0"/>
            </a:endParaRPr>
          </a:p>
        </p:txBody>
      </p:sp>
      <p:pic>
        <p:nvPicPr>
          <p:cNvPr id="10" name="Picture 9" descr="A purple and orange sign&#10;&#10;Description automatically generated">
            <a:extLst>
              <a:ext uri="{FF2B5EF4-FFF2-40B4-BE49-F238E27FC236}">
                <a16:creationId xmlns:a16="http://schemas.microsoft.com/office/drawing/2014/main" id="{B4574337-B7D3-E8A3-2751-B472E8D275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23139" y="6107972"/>
            <a:ext cx="1019113" cy="657430"/>
          </a:xfrm>
          <a:prstGeom prst="rect">
            <a:avLst/>
          </a:prstGeom>
        </p:spPr>
      </p:pic>
      <p:pic>
        <p:nvPicPr>
          <p:cNvPr id="3" name="Picture 2" descr="A light bulb with a crumpled paper ball&#10;&#10;Description automatically generated">
            <a:extLst>
              <a:ext uri="{FF2B5EF4-FFF2-40B4-BE49-F238E27FC236}">
                <a16:creationId xmlns:a16="http://schemas.microsoft.com/office/drawing/2014/main" id="{4D0FB71F-592B-9FC6-9CE7-DD3307F4D41B}"/>
              </a:ext>
            </a:extLst>
          </p:cNvPr>
          <p:cNvPicPr>
            <a:picLocks noChangeAspect="1"/>
          </p:cNvPicPr>
          <p:nvPr/>
        </p:nvPicPr>
        <p:blipFill>
          <a:blip r:embed="rId5"/>
          <a:stretch>
            <a:fillRect/>
          </a:stretch>
        </p:blipFill>
        <p:spPr>
          <a:xfrm>
            <a:off x="28556" y="1757403"/>
            <a:ext cx="6055480" cy="3592202"/>
          </a:xfrm>
          <a:prstGeom prst="rect">
            <a:avLst/>
          </a:prstGeom>
        </p:spPr>
      </p:pic>
    </p:spTree>
    <p:extLst>
      <p:ext uri="{BB962C8B-B14F-4D97-AF65-F5344CB8AC3E}">
        <p14:creationId xmlns:p14="http://schemas.microsoft.com/office/powerpoint/2010/main" val="15951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person with a face and text&#10;&#10;Description automatically generated">
            <a:extLst>
              <a:ext uri="{FF2B5EF4-FFF2-40B4-BE49-F238E27FC236}">
                <a16:creationId xmlns:a16="http://schemas.microsoft.com/office/drawing/2014/main" id="{A904E8A7-3A29-C986-AFB2-038B5307F017}"/>
              </a:ext>
            </a:extLst>
          </p:cNvPr>
          <p:cNvPicPr>
            <a:picLocks noChangeAspect="1"/>
          </p:cNvPicPr>
          <p:nvPr/>
        </p:nvPicPr>
        <p:blipFill>
          <a:blip r:embed="rId3"/>
          <a:stretch>
            <a:fillRect/>
          </a:stretch>
        </p:blipFill>
        <p:spPr>
          <a:xfrm>
            <a:off x="2172725" y="1119673"/>
            <a:ext cx="8675940" cy="5546531"/>
          </a:xfrm>
          <a:prstGeom prst="rect">
            <a:avLst/>
          </a:prstGeom>
        </p:spPr>
      </p:pic>
      <p:sp>
        <p:nvSpPr>
          <p:cNvPr id="8" name="Rectangle 7">
            <a:extLst>
              <a:ext uri="{FF2B5EF4-FFF2-40B4-BE49-F238E27FC236}">
                <a16:creationId xmlns:a16="http://schemas.microsoft.com/office/drawing/2014/main" id="{47D9C796-03D5-E446-BE96-A5834B9406DF}"/>
              </a:ext>
            </a:extLst>
          </p:cNvPr>
          <p:cNvSpPr/>
          <p:nvPr/>
        </p:nvSpPr>
        <p:spPr>
          <a:xfrm>
            <a:off x="0" y="-2"/>
            <a:ext cx="12192000" cy="1034323"/>
          </a:xfrm>
          <a:prstGeom prst="rect">
            <a:avLst/>
          </a:prstGeom>
          <a:solidFill>
            <a:srgbClr val="9B28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285E"/>
              </a:solidFill>
              <a:latin typeface="Arial" panose="020B0604020202020204" pitchFamily="34" charset="0"/>
            </a:endParaRPr>
          </a:p>
        </p:txBody>
      </p:sp>
      <p:sp>
        <p:nvSpPr>
          <p:cNvPr id="9" name="Title 6">
            <a:extLst>
              <a:ext uri="{FF2B5EF4-FFF2-40B4-BE49-F238E27FC236}">
                <a16:creationId xmlns:a16="http://schemas.microsoft.com/office/drawing/2014/main" id="{3065B32E-8FE7-C640-8A97-21133F5BF071}"/>
              </a:ext>
            </a:extLst>
          </p:cNvPr>
          <p:cNvSpPr txBox="1">
            <a:spLocks/>
          </p:cNvSpPr>
          <p:nvPr/>
        </p:nvSpPr>
        <p:spPr>
          <a:xfrm>
            <a:off x="0" y="300988"/>
            <a:ext cx="12052663" cy="5554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chemeClr val="bg1"/>
                </a:solidFill>
                <a:latin typeface="Arial"/>
                <a:cs typeface="Arial"/>
              </a:rPr>
              <a:t>Making choices</a:t>
            </a:r>
            <a:endParaRPr lang="en-GB" sz="3200" b="1">
              <a:solidFill>
                <a:schemeClr val="bg1"/>
              </a:solidFill>
              <a:latin typeface="Arial" panose="020B0604020202020204" pitchFamily="34" charset="0"/>
              <a:cs typeface="Arial" panose="020B0604020202020204" pitchFamily="34" charset="0"/>
            </a:endParaRPr>
          </a:p>
        </p:txBody>
      </p:sp>
      <p:pic>
        <p:nvPicPr>
          <p:cNvPr id="3" name="Picture 2" descr="A purple and orange sign&#10;&#10;Description automatically generated">
            <a:extLst>
              <a:ext uri="{FF2B5EF4-FFF2-40B4-BE49-F238E27FC236}">
                <a16:creationId xmlns:a16="http://schemas.microsoft.com/office/drawing/2014/main" id="{CEB60BFF-D575-A294-303D-8AB0CB9589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064" y="5998605"/>
            <a:ext cx="1019175" cy="666750"/>
          </a:xfrm>
          <a:prstGeom prst="rect">
            <a:avLst/>
          </a:prstGeom>
        </p:spPr>
      </p:pic>
      <p:pic>
        <p:nvPicPr>
          <p:cNvPr id="4" name="Picture 3" descr="A close up of a sign&#10;&#10;Description automatically generated">
            <a:extLst>
              <a:ext uri="{FF2B5EF4-FFF2-40B4-BE49-F238E27FC236}">
                <a16:creationId xmlns:a16="http://schemas.microsoft.com/office/drawing/2014/main" id="{3ADD932D-2B96-4E42-2D81-B0695DFC8D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667" y="5929760"/>
            <a:ext cx="1979084" cy="533563"/>
          </a:xfrm>
          <a:prstGeom prst="rect">
            <a:avLst/>
          </a:prstGeom>
        </p:spPr>
      </p:pic>
    </p:spTree>
    <p:extLst>
      <p:ext uri="{BB962C8B-B14F-4D97-AF65-F5344CB8AC3E}">
        <p14:creationId xmlns:p14="http://schemas.microsoft.com/office/powerpoint/2010/main" val="3126272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group of people&#10;&#10;Description automatically generated">
            <a:extLst>
              <a:ext uri="{FF2B5EF4-FFF2-40B4-BE49-F238E27FC236}">
                <a16:creationId xmlns:a16="http://schemas.microsoft.com/office/drawing/2014/main" id="{827CD335-0523-E171-3680-5463EE5C7FF4}"/>
              </a:ext>
            </a:extLst>
          </p:cNvPr>
          <p:cNvPicPr>
            <a:picLocks noChangeAspect="1"/>
          </p:cNvPicPr>
          <p:nvPr/>
        </p:nvPicPr>
        <p:blipFill>
          <a:blip r:embed="rId3"/>
          <a:stretch>
            <a:fillRect/>
          </a:stretch>
        </p:blipFill>
        <p:spPr>
          <a:xfrm>
            <a:off x="2161951" y="1166326"/>
            <a:ext cx="9039608" cy="5577633"/>
          </a:xfrm>
          <a:prstGeom prst="rect">
            <a:avLst/>
          </a:prstGeom>
          <a:ln>
            <a:noFill/>
          </a:ln>
        </p:spPr>
      </p:pic>
      <p:sp>
        <p:nvSpPr>
          <p:cNvPr id="8" name="Rectangle 7">
            <a:extLst>
              <a:ext uri="{FF2B5EF4-FFF2-40B4-BE49-F238E27FC236}">
                <a16:creationId xmlns:a16="http://schemas.microsoft.com/office/drawing/2014/main" id="{47D9C796-03D5-E446-BE96-A5834B9406DF}"/>
              </a:ext>
            </a:extLst>
          </p:cNvPr>
          <p:cNvSpPr/>
          <p:nvPr/>
        </p:nvSpPr>
        <p:spPr>
          <a:xfrm>
            <a:off x="0" y="-2"/>
            <a:ext cx="12192000" cy="1034323"/>
          </a:xfrm>
          <a:prstGeom prst="rect">
            <a:avLst/>
          </a:prstGeom>
          <a:solidFill>
            <a:srgbClr val="9B28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285E"/>
              </a:solidFill>
              <a:latin typeface="Arial" panose="020B0604020202020204" pitchFamily="34" charset="0"/>
            </a:endParaRPr>
          </a:p>
        </p:txBody>
      </p:sp>
      <p:sp>
        <p:nvSpPr>
          <p:cNvPr id="9" name="Title 6">
            <a:extLst>
              <a:ext uri="{FF2B5EF4-FFF2-40B4-BE49-F238E27FC236}">
                <a16:creationId xmlns:a16="http://schemas.microsoft.com/office/drawing/2014/main" id="{3065B32E-8FE7-C640-8A97-21133F5BF071}"/>
              </a:ext>
            </a:extLst>
          </p:cNvPr>
          <p:cNvSpPr txBox="1">
            <a:spLocks/>
          </p:cNvSpPr>
          <p:nvPr/>
        </p:nvSpPr>
        <p:spPr>
          <a:xfrm>
            <a:off x="0" y="300988"/>
            <a:ext cx="12052663" cy="5554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a:solidFill>
                  <a:schemeClr val="bg1"/>
                </a:solidFill>
                <a:latin typeface="Arial"/>
                <a:cs typeface="Arial"/>
              </a:rPr>
              <a:t>Making choices</a:t>
            </a:r>
            <a:endParaRPr lang="en-GB" sz="3200" b="1">
              <a:solidFill>
                <a:schemeClr val="bg1"/>
              </a:solidFill>
              <a:latin typeface="Arial" panose="020B0604020202020204" pitchFamily="34" charset="0"/>
              <a:cs typeface="Arial" panose="020B0604020202020204" pitchFamily="34" charset="0"/>
            </a:endParaRPr>
          </a:p>
        </p:txBody>
      </p:sp>
      <p:pic>
        <p:nvPicPr>
          <p:cNvPr id="3" name="Picture 2" descr="A purple and orange sign&#10;&#10;Description automatically generated">
            <a:extLst>
              <a:ext uri="{FF2B5EF4-FFF2-40B4-BE49-F238E27FC236}">
                <a16:creationId xmlns:a16="http://schemas.microsoft.com/office/drawing/2014/main" id="{CEB60BFF-D575-A294-303D-8AB0CB9589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52064" y="5998605"/>
            <a:ext cx="1019175" cy="666750"/>
          </a:xfrm>
          <a:prstGeom prst="rect">
            <a:avLst/>
          </a:prstGeom>
        </p:spPr>
      </p:pic>
      <p:pic>
        <p:nvPicPr>
          <p:cNvPr id="4" name="Picture 3" descr="A close up of a sign&#10;&#10;Description automatically generated">
            <a:extLst>
              <a:ext uri="{FF2B5EF4-FFF2-40B4-BE49-F238E27FC236}">
                <a16:creationId xmlns:a16="http://schemas.microsoft.com/office/drawing/2014/main" id="{3ADD932D-2B96-4E42-2D81-B0695DFC8D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2667" y="5929760"/>
            <a:ext cx="1979084" cy="533563"/>
          </a:xfrm>
          <a:prstGeom prst="rect">
            <a:avLst/>
          </a:prstGeom>
        </p:spPr>
      </p:pic>
    </p:spTree>
    <p:extLst>
      <p:ext uri="{BB962C8B-B14F-4D97-AF65-F5344CB8AC3E}">
        <p14:creationId xmlns:p14="http://schemas.microsoft.com/office/powerpoint/2010/main" val="102016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indoor, cup, sitting&#10;&#10;Description automatically generated">
            <a:extLst>
              <a:ext uri="{FF2B5EF4-FFF2-40B4-BE49-F238E27FC236}">
                <a16:creationId xmlns:a16="http://schemas.microsoft.com/office/drawing/2014/main" id="{F79C131C-F725-414B-A756-580D0D987F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21"/>
          <a:stretch/>
        </p:blipFill>
        <p:spPr>
          <a:xfrm>
            <a:off x="6024563" y="976050"/>
            <a:ext cx="8455803" cy="5881950"/>
          </a:xfrm>
          <a:prstGeom prst="rect">
            <a:avLst/>
          </a:prstGeom>
        </p:spPr>
      </p:pic>
      <p:sp>
        <p:nvSpPr>
          <p:cNvPr id="16" name="Rectangle 15">
            <a:extLst>
              <a:ext uri="{FF2B5EF4-FFF2-40B4-BE49-F238E27FC236}">
                <a16:creationId xmlns:a16="http://schemas.microsoft.com/office/drawing/2014/main" id="{79D0402D-F27D-154C-9F12-4951DA9EA085}"/>
              </a:ext>
            </a:extLst>
          </p:cNvPr>
          <p:cNvSpPr/>
          <p:nvPr/>
        </p:nvSpPr>
        <p:spPr>
          <a:xfrm>
            <a:off x="0" y="-13196"/>
            <a:ext cx="12192000" cy="1090434"/>
          </a:xfrm>
          <a:prstGeom prst="rect">
            <a:avLst/>
          </a:prstGeom>
          <a:solidFill>
            <a:srgbClr val="9B285E"/>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87171" tIns="43585" rIns="87171" bIns="43585" spcCol="0" rtlCol="0" anchor="ctr"/>
          <a:lstStyle/>
          <a:p>
            <a:pPr algn="ctr"/>
            <a:endParaRPr lang="en-US" sz="1463">
              <a:latin typeface="Arial" panose="020B0604020202020204" pitchFamily="34" charset="0"/>
            </a:endParaRPr>
          </a:p>
        </p:txBody>
      </p:sp>
      <p:sp>
        <p:nvSpPr>
          <p:cNvPr id="4" name="Rectangle 3">
            <a:extLst>
              <a:ext uri="{FF2B5EF4-FFF2-40B4-BE49-F238E27FC236}">
                <a16:creationId xmlns:a16="http://schemas.microsoft.com/office/drawing/2014/main" id="{34943B98-9915-DD4E-8A7D-CD71CD68AA6D}"/>
              </a:ext>
            </a:extLst>
          </p:cNvPr>
          <p:cNvSpPr/>
          <p:nvPr/>
        </p:nvSpPr>
        <p:spPr>
          <a:xfrm>
            <a:off x="1143000" y="0"/>
            <a:ext cx="9896366" cy="972000"/>
          </a:xfrm>
          <a:prstGeom prst="rect">
            <a:avLst/>
          </a:prstGeom>
          <a:no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107287" tIns="53643" rIns="107287" bIns="53643" anchor="ctr"/>
          <a:lstStyle/>
          <a:p>
            <a:pPr algn="ctr">
              <a:defRPr/>
            </a:pPr>
            <a:endParaRPr lang="en-US">
              <a:latin typeface="Arial" panose="020B0604020202020204" pitchFamily="34" charset="0"/>
            </a:endParaRPr>
          </a:p>
        </p:txBody>
      </p:sp>
      <p:sp>
        <p:nvSpPr>
          <p:cNvPr id="5" name="TextBox 4">
            <a:extLst>
              <a:ext uri="{FF2B5EF4-FFF2-40B4-BE49-F238E27FC236}">
                <a16:creationId xmlns:a16="http://schemas.microsoft.com/office/drawing/2014/main" id="{84607250-783A-F941-999B-F82AC62968BE}"/>
              </a:ext>
            </a:extLst>
          </p:cNvPr>
          <p:cNvSpPr txBox="1"/>
          <p:nvPr/>
        </p:nvSpPr>
        <p:spPr>
          <a:xfrm>
            <a:off x="1339755" y="252531"/>
            <a:ext cx="9398349" cy="560410"/>
          </a:xfrm>
          <a:prstGeom prst="rect">
            <a:avLst/>
          </a:prstGeom>
          <a:noFill/>
          <a:effectLst>
            <a:outerShdw blurRad="50800" dist="38100" dir="2700000" algn="tl" rotWithShape="0">
              <a:prstClr val="black">
                <a:alpha val="40000"/>
              </a:prstClr>
            </a:outerShdw>
          </a:effectLst>
        </p:spPr>
        <p:txBody>
          <a:bodyPr wrap="square" lIns="91440" tIns="45720" rIns="91440" bIns="45720" rtlCol="0" anchor="t">
            <a:spAutoFit/>
          </a:bodyPr>
          <a:lstStyle/>
          <a:p>
            <a:pPr algn="ctr">
              <a:lnSpc>
                <a:spcPts val="3600"/>
              </a:lnSpc>
            </a:pPr>
            <a:r>
              <a:rPr lang="en-GB" sz="3200" b="1">
                <a:solidFill>
                  <a:schemeClr val="bg1"/>
                </a:solidFill>
                <a:latin typeface="Arial"/>
                <a:ea typeface="Helvetica Neue" panose="02000503000000020004" pitchFamily="2" charset="0"/>
                <a:cs typeface="Arial"/>
              </a:rPr>
              <a:t>Using alcohol and cannabis together  </a:t>
            </a:r>
            <a:endParaRPr lang="en-GB" sz="3200" b="1">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Rectangle 6">
            <a:extLst>
              <a:ext uri="{FF2B5EF4-FFF2-40B4-BE49-F238E27FC236}">
                <a16:creationId xmlns:a16="http://schemas.microsoft.com/office/drawing/2014/main" id="{3203C7D5-4F1E-F44F-96B1-85227CDD0B8E}"/>
              </a:ext>
            </a:extLst>
          </p:cNvPr>
          <p:cNvSpPr/>
          <p:nvPr/>
        </p:nvSpPr>
        <p:spPr>
          <a:xfrm>
            <a:off x="652506" y="1346498"/>
            <a:ext cx="4988569" cy="923330"/>
          </a:xfrm>
          <a:prstGeom prst="rect">
            <a:avLst/>
          </a:prstGeom>
        </p:spPr>
        <p:txBody>
          <a:bodyPr wrap="square" lIns="91440" tIns="45720" rIns="91440" bIns="45720" anchor="t">
            <a:spAutoFit/>
          </a:bodyPr>
          <a:lstStyle/>
          <a:p>
            <a:pPr>
              <a:spcBef>
                <a:spcPts val="1200"/>
              </a:spcBef>
            </a:pPr>
            <a:r>
              <a:rPr lang="en-GB" dirty="0">
                <a:latin typeface="Arial"/>
                <a:ea typeface="Helvetica Neue" panose="02000503000000020004" pitchFamily="2" charset="0"/>
                <a:cs typeface="Arial"/>
              </a:rPr>
              <a:t>Having alcohol and cannabis allows the body to absorb THC faster. This can lead to the cannabis having a much stronger effect.</a:t>
            </a:r>
            <a:endParaRPr lang="en-US" dirty="0">
              <a:latin typeface="Arial"/>
              <a:cs typeface="Arial"/>
            </a:endParaRPr>
          </a:p>
        </p:txBody>
      </p:sp>
      <p:sp>
        <p:nvSpPr>
          <p:cNvPr id="11" name="Rectangle 10">
            <a:extLst>
              <a:ext uri="{FF2B5EF4-FFF2-40B4-BE49-F238E27FC236}">
                <a16:creationId xmlns:a16="http://schemas.microsoft.com/office/drawing/2014/main" id="{D9E3271E-A119-444A-A5C4-B5162C8B154C}"/>
              </a:ext>
            </a:extLst>
          </p:cNvPr>
          <p:cNvSpPr/>
          <p:nvPr/>
        </p:nvSpPr>
        <p:spPr>
          <a:xfrm>
            <a:off x="638826" y="3637145"/>
            <a:ext cx="4989287" cy="1477328"/>
          </a:xfrm>
          <a:prstGeom prst="rect">
            <a:avLst/>
          </a:prstGeom>
        </p:spPr>
        <p:txBody>
          <a:bodyPr wrap="square" lIns="91440" tIns="45720" rIns="91440" bIns="45720" anchor="t">
            <a:spAutoFit/>
          </a:bodyPr>
          <a:lstStyle/>
          <a:p>
            <a:pPr>
              <a:spcBef>
                <a:spcPts val="1200"/>
              </a:spcBef>
            </a:pPr>
            <a:r>
              <a:rPr lang="en-GB" dirty="0">
                <a:latin typeface="Arial"/>
                <a:ea typeface="Helvetica Neue" panose="02000503000000020004" pitchFamily="2" charset="0"/>
                <a:cs typeface="Arial"/>
              </a:rPr>
              <a:t>Cannabis affects basic control functions in the brain, such as throwing up, and so can stop someone being sick after drinking too much. This could mean an increased risk of alcohol poisoning. </a:t>
            </a:r>
            <a:endParaRPr lang="en-US" dirty="0"/>
          </a:p>
        </p:txBody>
      </p:sp>
      <p:sp>
        <p:nvSpPr>
          <p:cNvPr id="10" name="Rectangle 9">
            <a:extLst>
              <a:ext uri="{FF2B5EF4-FFF2-40B4-BE49-F238E27FC236}">
                <a16:creationId xmlns:a16="http://schemas.microsoft.com/office/drawing/2014/main" id="{58FD45BF-FB9A-473C-B54E-33722AC9668E}"/>
              </a:ext>
            </a:extLst>
          </p:cNvPr>
          <p:cNvSpPr/>
          <p:nvPr/>
        </p:nvSpPr>
        <p:spPr>
          <a:xfrm>
            <a:off x="633141" y="2365970"/>
            <a:ext cx="4990874" cy="1200329"/>
          </a:xfrm>
          <a:prstGeom prst="rect">
            <a:avLst/>
          </a:prstGeom>
        </p:spPr>
        <p:txBody>
          <a:bodyPr wrap="square" lIns="91440" tIns="45720" rIns="91440" bIns="45720" anchor="t">
            <a:spAutoFit/>
          </a:bodyPr>
          <a:lstStyle/>
          <a:p>
            <a:pPr>
              <a:spcBef>
                <a:spcPts val="1200"/>
              </a:spcBef>
            </a:pPr>
            <a:r>
              <a:rPr lang="en-GB" dirty="0">
                <a:latin typeface="Arial"/>
                <a:ea typeface="+mn-lt"/>
                <a:cs typeface="Arial"/>
              </a:rPr>
              <a:t>Alcohol and cannabis are both </a:t>
            </a:r>
            <a:r>
              <a:rPr lang="en-GB" b="1" dirty="0">
                <a:latin typeface="Arial"/>
                <a:ea typeface="+mn-lt"/>
                <a:cs typeface="Arial"/>
              </a:rPr>
              <a:t>depressants</a:t>
            </a:r>
            <a:r>
              <a:rPr lang="en-GB" dirty="0">
                <a:latin typeface="Arial"/>
                <a:ea typeface="+mn-lt"/>
                <a:cs typeface="Arial"/>
              </a:rPr>
              <a:t> (downers) so they both slow down the nervous system. Judgement, reaction time and coordination are affected more. </a:t>
            </a:r>
            <a:endParaRPr lang="en-US" dirty="0">
              <a:latin typeface="Arial"/>
              <a:ea typeface="+mn-lt"/>
              <a:cs typeface="Arial"/>
            </a:endParaRPr>
          </a:p>
        </p:txBody>
      </p:sp>
      <p:sp>
        <p:nvSpPr>
          <p:cNvPr id="2" name="TextBox 1">
            <a:extLst>
              <a:ext uri="{FF2B5EF4-FFF2-40B4-BE49-F238E27FC236}">
                <a16:creationId xmlns:a16="http://schemas.microsoft.com/office/drawing/2014/main" id="{50CF457D-32E0-4C51-805D-4533049D59C6}"/>
              </a:ext>
            </a:extLst>
          </p:cNvPr>
          <p:cNvSpPr txBox="1"/>
          <p:nvPr/>
        </p:nvSpPr>
        <p:spPr>
          <a:xfrm>
            <a:off x="637675" y="5159343"/>
            <a:ext cx="5032551" cy="9290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Arial"/>
                <a:cs typeface="Arial"/>
              </a:rPr>
              <a:t>​If driving, one drink and a single joint will affect someone's coordination and judgement the same as being over the drink drive limit. </a:t>
            </a:r>
            <a:endParaRPr lang="en-US" dirty="0">
              <a:latin typeface="Arial" panose="020B0604020202020204" pitchFamily="34" charset="0"/>
              <a:cs typeface="Arial" panose="020B0604020202020204" pitchFamily="34" charset="0"/>
            </a:endParaRPr>
          </a:p>
        </p:txBody>
      </p:sp>
      <p:pic>
        <p:nvPicPr>
          <p:cNvPr id="8" name="Picture 7" descr="A purple and orange sign&#10;&#10;Description automatically generated">
            <a:extLst>
              <a:ext uri="{FF2B5EF4-FFF2-40B4-BE49-F238E27FC236}">
                <a16:creationId xmlns:a16="http://schemas.microsoft.com/office/drawing/2014/main" id="{C959D5DF-0688-51F8-4389-D6247A60FA4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23139" y="6107972"/>
            <a:ext cx="1019113" cy="657430"/>
          </a:xfrm>
          <a:prstGeom prst="rect">
            <a:avLst/>
          </a:prstGeom>
        </p:spPr>
      </p:pic>
      <p:pic>
        <p:nvPicPr>
          <p:cNvPr id="14" name="Picture 13" descr="A close up of a logo&#10;&#10;Description automatically generated">
            <a:extLst>
              <a:ext uri="{FF2B5EF4-FFF2-40B4-BE49-F238E27FC236}">
                <a16:creationId xmlns:a16="http://schemas.microsoft.com/office/drawing/2014/main" id="{7A890EE0-7141-DA55-983B-B70A16F9DA5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8941" y="6163355"/>
            <a:ext cx="1852948" cy="567440"/>
          </a:xfrm>
          <a:prstGeom prst="rect">
            <a:avLst/>
          </a:prstGeom>
          <a:ln>
            <a:noFill/>
          </a:ln>
        </p:spPr>
      </p:pic>
    </p:spTree>
    <p:custDataLst>
      <p:tags r:id="rId1"/>
    </p:custDataLst>
    <p:extLst>
      <p:ext uri="{BB962C8B-B14F-4D97-AF65-F5344CB8AC3E}">
        <p14:creationId xmlns:p14="http://schemas.microsoft.com/office/powerpoint/2010/main" val="72701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0"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692</Words>
  <Application>Microsoft Macintosh PowerPoint</Application>
  <PresentationFormat>Widescreen</PresentationFormat>
  <Paragraphs>39</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Aller</vt: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Alison Rees</cp:lastModifiedBy>
  <cp:revision>61</cp:revision>
  <dcterms:created xsi:type="dcterms:W3CDTF">2024-10-17T15:31:04Z</dcterms:created>
  <dcterms:modified xsi:type="dcterms:W3CDTF">2026-03-25T11:40:30Z</dcterms:modified>
</cp:coreProperties>
</file>