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348" r:id="rId5"/>
    <p:sldId id="1305" r:id="rId6"/>
    <p:sldId id="1302" r:id="rId7"/>
    <p:sldId id="1304" r:id="rId8"/>
    <p:sldId id="1308" r:id="rId9"/>
    <p:sldId id="1311" r:id="rId10"/>
    <p:sldId id="1214" r:id="rId11"/>
    <p:sldId id="1303" r:id="rId12"/>
    <p:sldId id="1306" r:id="rId13"/>
    <p:sldId id="13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57EF0D-9D0A-CCED-B7E4-B0EA7619B109}" name="Geoff Pinch" initials="GP" userId="7a31a98e4eb9d1c9" providerId="Windows Live"/>
  <p188:author id="{8FC1ED5E-0AF2-3C40-A4BF-43FEA0432E0B}" name="Karen Perryman" initials="KP" userId="S::karen@alcoholeducationtrust.org::18ee01d1-41f5-426a-9edd-1fd1df959f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8117D"/>
    <a:srgbClr val="EB8B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AC0AE6-6B41-B483-ADB9-857C29F4960E}" v="49" dt="2026-05-20T10:24:19.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20C82-E70C-4050-83D2-00F8B34DEDD2}" type="datetimeFigureOut">
              <a:rPr lang="en-GB" smtClean="0"/>
              <a:t>20/05/2026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4F07F-9B75-469A-8F07-67A41F47F0EC}" type="slidenum">
              <a:rPr lang="en-GB" smtClean="0"/>
              <a:t>‹#›</a:t>
            </a:fld>
            <a:endParaRPr lang="en-GB"/>
          </a:p>
        </p:txBody>
      </p:sp>
    </p:spTree>
    <p:extLst>
      <p:ext uri="{BB962C8B-B14F-4D97-AF65-F5344CB8AC3E}">
        <p14:creationId xmlns:p14="http://schemas.microsoft.com/office/powerpoint/2010/main" val="141580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igital.nhs.uk/data-and-information/publications/statistical/smoking-drinking-and-drug-use-among-young-people-in-england/2023"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bath.ac.uk/announcements/english-school-children-unwittingly-smoking-spice-spiked-vapes-finds-university-of-bath/"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superfy.com/solution/industries/vape-collection-solutions/" TargetMode="External"/><Relationship Id="rId13" Type="http://schemas.openxmlformats.org/officeDocument/2006/relationships/hyperlink" Target="https://www.euronews.com/green/2023/08/01/planet-of-the-vapes-how-big-a-problem-are-e-cigarettes-and-where-can-they-be-recycled" TargetMode="External"/><Relationship Id="rId3" Type="http://schemas.openxmlformats.org/officeDocument/2006/relationships/hyperlink" Target="https://www.dailymail.co.uk/sciencetech/article-12622463/Around-844-MILLION-vapes-dumped-worldwide-year-equivalent-weight-six-Eiffel-Towers-figures-reveal.html" TargetMode="External"/><Relationship Id="rId7" Type="http://schemas.openxmlformats.org/officeDocument/2006/relationships/hyperlink" Target="https://www.cbc.ca/news/canada/kitchener-waterloo/university-waterloo-electronic-waste-1.6835910#:~:text=Canadians%20produced%20nearly%20one%20million%20tonnes%20of%20e%2Dwaste%20in%202020" TargetMode="External"/><Relationship Id="rId12" Type="http://schemas.openxmlformats.org/officeDocument/2006/relationships/hyperlink" Target="https://sites.dundee.ac.uk/unesco-centre-blog/earth-day-planet-vs-plastic-in-the-age-of-disposable-vape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newsweek.com/disposable-vapes-destroying-environment-lithium-recycling-1796797#:~:text=Still%2C%20according%20to%20estimates%20by,electric%20vehicle%20(EV)%20batteries." TargetMode="External"/><Relationship Id="rId11" Type="http://schemas.openxmlformats.org/officeDocument/2006/relationships/hyperlink" Target="https://www.greenpeace.org.uk/news/are-disposable-vapes-bad-for-the-environment/" TargetMode="External"/><Relationship Id="rId5" Type="http://schemas.openxmlformats.org/officeDocument/2006/relationships/hyperlink" Target="https://www.theguardian.com/society/2023/sep/08/call-for-uk-ban-on-single-use-vapes-as-more-than-5m-discarded-each-week" TargetMode="External"/><Relationship Id="rId10" Type="http://schemas.openxmlformats.org/officeDocument/2006/relationships/hyperlink" Target="https://www.superfy.com/is-vaping-bad-for-the-environment/" TargetMode="External"/><Relationship Id="rId4" Type="http://schemas.openxmlformats.org/officeDocument/2006/relationships/hyperlink" Target="https://www.theverge.com/2023/10/11/23912751/vapes-chargers-invisible-ewaste-recycling#:~:text=Around%2055%20percent%20of%20e%2Dwaste%20is%20collected%20in%20Europe" TargetMode="External"/><Relationship Id="rId9" Type="http://schemas.openxmlformats.org/officeDocument/2006/relationships/hyperlink" Target="https://www.bath.ac.uk/announcements/english-school-children-unwittingly-smoking-spice-spiked-vapes-finds-university-of-bath/" TargetMode="External"/><Relationship Id="rId14" Type="http://schemas.openxmlformats.org/officeDocument/2006/relationships/hyperlink" Target="https://www.mdpi.com/2071-1050/13/23/12994"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ews.sky.com/climat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ruthinitiative.org/research-resources/harmful-effects-tobacco/tobacco-and-environmen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longwood.edu/cleanva/cigbuttbiodegradable.htm#:~:text=So%20how%20long%20do%20cigarette,time%20after%20they%20are%20discarde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ruthinitiative.org/research-resources/harmful-effects-tobacco/tobacco-and-environment"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ucl.ac.uk/news/2024/oct/one-million-people-who-never-regularly-smoked-now-vape-england" TargetMode="External"/><Relationship Id="rId4" Type="http://schemas.openxmlformats.org/officeDocument/2006/relationships/hyperlink" Target="http://www.longwood.edu/cleanva/cigbuttbiodegradable.htm#:~:text=So%20how%20long%20do%20cigarette,time%20after%20they%20are%20discarde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aterialfocus.org.uk/about-u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89BE7A8-0C7B-4D32-9C3F-D145CE0BF2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4B8EA44B-C0B0-4C7F-B996-5FD63F8B6F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1200"/>
              </a:spcBef>
            </a:pPr>
            <a:r>
              <a:rPr lang="en-GB" altLang="en-US"/>
              <a:t>The TALK ABOUT Trust is a youth charity that works across the UK to ensure young people are equipped to make safer choices around alcohol and other substances such as vaping and cannabis. </a:t>
            </a:r>
            <a:endParaRPr lang="en-US" altLang="en-US"/>
          </a:p>
          <a:p>
            <a:pPr>
              <a:spcBef>
                <a:spcPts val="1200"/>
              </a:spcBef>
            </a:pPr>
            <a:r>
              <a:rPr lang="en-GB" altLang="en-US"/>
              <a:t>The TALK ABOUT Trust supports 11 to 25-year-olds with advice, workshops and resources on a range of life choices via schools, children’s homes, pupil referral units, youth and sports clubs. We train teachers and youth workers, empower parents and carers and provide diversionary activities for young people.</a:t>
            </a:r>
            <a:endParaRPr lang="en-GB" altLang="en-US">
              <a:ea typeface="Calibri" panose="020F0502020204030204" pitchFamily="34" charset="0"/>
              <a:cs typeface="Calibri" panose="020F0502020204030204" pitchFamily="34" charset="0"/>
            </a:endParaRPr>
          </a:p>
        </p:txBody>
      </p:sp>
      <p:sp>
        <p:nvSpPr>
          <p:cNvPr id="7172" name="Slide Number Placeholder 3">
            <a:extLst>
              <a:ext uri="{FF2B5EF4-FFF2-40B4-BE49-F238E27FC236}">
                <a16:creationId xmlns:a16="http://schemas.microsoft.com/office/drawing/2014/main" id="{D1D31A09-A5D7-48F1-9D7C-1CAB6BCABF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981614-BD13-48CE-80EE-95F55C0B33F7}" type="slidenum">
              <a:rPr lang="en-US" altLang="en-US" smtClean="0">
                <a:latin typeface="Arial" panose="020B0604020202020204" pitchFamily="34" charset="0"/>
                <a:ea typeface="MS PGothic" panose="020B0600070205080204" pitchFamily="34" charset="-128"/>
              </a:rPr>
              <a:pPr>
                <a:spcBef>
                  <a:spcPct val="0"/>
                </a:spcBef>
              </a:pPr>
              <a:t>1</a:t>
            </a:fld>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E-cigarettes, also known as vapes or vape pens, have surged in popularity in recent years with one in four 11 – 15 year olds having vaped in the UK, 1 on 10 regularly (</a:t>
            </a:r>
            <a:r>
              <a:rPr lang="en-US">
                <a:hlinkClick r:id="rId3"/>
              </a:rPr>
              <a:t>Smoking, Drinking and Drug Use among Young People in England, 2023 - NHS England Digital</a:t>
            </a:r>
            <a:r>
              <a:rPr lang="en-US"/>
              <a:t> </a:t>
            </a:r>
          </a:p>
          <a:p>
            <a:endParaRPr lang="en-US"/>
          </a:p>
          <a:p>
            <a:r>
              <a:rPr lang="en-US"/>
              <a:t>These battery-powered devices heat a liquid into an aerosol mist, which the user inhales. The liquid typically contains nicotine, </a:t>
            </a:r>
            <a:r>
              <a:rPr lang="en-US" err="1"/>
              <a:t>flavourings</a:t>
            </a:r>
            <a:r>
              <a:rPr lang="en-US"/>
              <a:t>, and other chemicals.</a:t>
            </a:r>
            <a:endParaRPr lang="en-US">
              <a:cs typeface="Calibri"/>
            </a:endParaRPr>
          </a:p>
          <a:p>
            <a:r>
              <a:rPr lang="en-US"/>
              <a:t>The aerosol from e-cigarettes is not just water </a:t>
            </a:r>
            <a:r>
              <a:rPr lang="en-US" err="1"/>
              <a:t>vapour</a:t>
            </a:r>
            <a:r>
              <a:rPr lang="en-US"/>
              <a:t> but  may contain harmful chemicals like acrolein, formaldehyde, and acetaldehyde. Trading standards estimate that 25% of vapes </a:t>
            </a:r>
            <a:r>
              <a:rPr lang="en-US" err="1"/>
              <a:t>onsa</a:t>
            </a:r>
            <a:r>
              <a:rPr lang="en-US"/>
              <a:t> le are illicit /</a:t>
            </a:r>
            <a:r>
              <a:rPr lang="en-US" err="1"/>
              <a:t>conterfiet</a:t>
            </a:r>
            <a:r>
              <a:rPr lang="en-US"/>
              <a:t> and we can have no idea of what is in them. ! In 6 vapes confiscated in UK schools in 2023 were found to contain Spice for example </a:t>
            </a:r>
            <a:r>
              <a:rPr lang="en-US">
                <a:hlinkClick r:id="rId4"/>
              </a:rPr>
              <a:t>English school children unwittingly smoking spice-spiked vapes, finds University of Bath</a:t>
            </a:r>
            <a:endParaRPr lang="en-US">
              <a:cs typeface="Calibri"/>
            </a:endParaRPr>
          </a:p>
        </p:txBody>
      </p:sp>
      <p:sp>
        <p:nvSpPr>
          <p:cNvPr id="4" name="Slide Number Placeholder 3"/>
          <p:cNvSpPr>
            <a:spLocks noGrp="1"/>
          </p:cNvSpPr>
          <p:nvPr>
            <p:ph type="sldNum" sz="quarter" idx="5"/>
          </p:nvPr>
        </p:nvSpPr>
        <p:spPr/>
        <p:txBody>
          <a:bodyPr/>
          <a:lstStyle/>
          <a:p>
            <a:fld id="{C734F07F-9B75-469A-8F07-67A41F47F0EC}" type="slidenum">
              <a:rPr lang="en-GB" smtClean="0"/>
              <a:t>2</a:t>
            </a:fld>
            <a:endParaRPr lang="en-GB"/>
          </a:p>
        </p:txBody>
      </p:sp>
    </p:spTree>
    <p:extLst>
      <p:ext uri="{BB962C8B-B14F-4D97-AF65-F5344CB8AC3E}">
        <p14:creationId xmlns:p14="http://schemas.microsoft.com/office/powerpoint/2010/main" val="283953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a:solidFill>
                <a:schemeClr val="tx1"/>
              </a:solidFill>
              <a:latin typeface="+mn-lt"/>
              <a:ea typeface="+mn-ea"/>
              <a:cs typeface="+mn-cs"/>
            </a:endParaRPr>
          </a:p>
          <a:p>
            <a:r>
              <a:rPr lang="en-GB"/>
              <a:t>Globally, close to </a:t>
            </a:r>
            <a:r>
              <a:rPr lang="en-GB">
                <a:hlinkClick r:id="rId3"/>
              </a:rPr>
              <a:t>844 million vapes</a:t>
            </a:r>
            <a:r>
              <a:rPr lang="en-GB"/>
              <a:t> are dumped yearly, with Europe accounting for </a:t>
            </a:r>
            <a:r>
              <a:rPr lang="en-GB">
                <a:hlinkClick r:id="rId4"/>
              </a:rPr>
              <a:t>55% of total e-waste</a:t>
            </a:r>
            <a:r>
              <a:rPr lang="en-GB"/>
              <a:t> collected. A staggering </a:t>
            </a:r>
            <a:r>
              <a:rPr lang="en-GB">
                <a:hlinkClick r:id="rId5"/>
              </a:rPr>
              <a:t>5 million</a:t>
            </a:r>
            <a:r>
              <a:rPr lang="en-GB"/>
              <a:t> single-use vapes are discarded every week in the UK, representing a 4x increase from 2022. In the US, </a:t>
            </a:r>
            <a:r>
              <a:rPr lang="en-GB">
                <a:hlinkClick r:id="rId6"/>
              </a:rPr>
              <a:t>150 million vapes</a:t>
            </a:r>
            <a:r>
              <a:rPr lang="en-GB"/>
              <a:t> are being discarded yearly, while Canada produced close to </a:t>
            </a:r>
            <a:r>
              <a:rPr lang="en-GB">
                <a:hlinkClick r:id="rId7"/>
              </a:rPr>
              <a:t>1 million tonnes</a:t>
            </a:r>
            <a:r>
              <a:rPr lang="en-GB"/>
              <a:t> of e-waste in 2020.</a:t>
            </a:r>
            <a:endParaRPr lang="en-GB">
              <a:cs typeface="Calibri"/>
            </a:endParaRPr>
          </a:p>
          <a:p>
            <a:r>
              <a:rPr lang="en-GB"/>
              <a:t>Here are 3 concerning impacts of e-cigarettes and vapes:</a:t>
            </a:r>
            <a:endParaRPr lang="en-GB">
              <a:cs typeface="Calibri"/>
            </a:endParaRPr>
          </a:p>
          <a:p>
            <a:pPr marL="285750" indent="-285750">
              <a:buFont typeface="Arial"/>
              <a:buChar char="•"/>
            </a:pPr>
            <a:r>
              <a:rPr lang="en-GB"/>
              <a:t>Air pollution and climate change</a:t>
            </a:r>
            <a:endParaRPr lang="en-GB">
              <a:cs typeface="Calibri"/>
            </a:endParaRPr>
          </a:p>
          <a:p>
            <a:pPr marL="285750" indent="-285750">
              <a:buFont typeface="Arial"/>
              <a:buChar char="•"/>
            </a:pPr>
            <a:r>
              <a:rPr lang="en-GB"/>
              <a:t>Hazardous waste</a:t>
            </a:r>
            <a:endParaRPr lang="en-GB">
              <a:cs typeface="Calibri"/>
            </a:endParaRPr>
          </a:p>
          <a:p>
            <a:pPr marL="285750" indent="-285750">
              <a:buFont typeface="Arial"/>
              <a:buChar char="•"/>
            </a:pPr>
            <a:r>
              <a:rPr lang="en-GB"/>
              <a:t>Impact on wildlife</a:t>
            </a:r>
            <a:endParaRPr lang="en-GB">
              <a:cs typeface="Calibri"/>
            </a:endParaRPr>
          </a:p>
          <a:p>
            <a:r>
              <a:rPr lang="en-GB" sz="1200" b="0" i="0" u="none" strike="noStrike" kern="1200" baseline="0">
                <a:solidFill>
                  <a:schemeClr val="tx1"/>
                </a:solidFill>
                <a:latin typeface="+mn-lt"/>
                <a:ea typeface="+mn-ea"/>
                <a:cs typeface="+mn-cs"/>
              </a:rPr>
              <a:t>Rather than decomposing, plastic turns into “microplastics” which continue to pollute the environment, our food and drinking water</a:t>
            </a:r>
            <a:endParaRPr lang="en-GB">
              <a:cs typeface="Calibri"/>
            </a:endParaRPr>
          </a:p>
          <a:p>
            <a:r>
              <a:rPr lang="en-GB" sz="1200" b="0" i="0" u="none" strike="noStrike" kern="1200" baseline="0">
                <a:solidFill>
                  <a:schemeClr val="tx1"/>
                </a:solidFill>
                <a:latin typeface="+mn-lt"/>
                <a:ea typeface="+mn-ea"/>
                <a:cs typeface="+mn-cs"/>
              </a:rPr>
              <a:t>•Disposable vaping devices also contain lithium batteries which, if damaged, can pose a fire hazard when thrown away</a:t>
            </a:r>
            <a:endParaRPr lang="en-GB" sz="1200" b="0" i="0" u="none" strike="noStrike" kern="1200" baseline="0">
              <a:solidFill>
                <a:schemeClr val="tx1"/>
              </a:solidFill>
              <a:latin typeface="+mn-lt"/>
              <a:cs typeface="Calibri"/>
            </a:endParaRPr>
          </a:p>
          <a:p>
            <a:r>
              <a:rPr lang="en-GB" sz="1200" b="0" i="0" u="none" strike="noStrike" kern="1200" baseline="0">
                <a:solidFill>
                  <a:schemeClr val="tx1"/>
                </a:solidFill>
                <a:latin typeface="+mn-lt"/>
                <a:ea typeface="+mn-ea"/>
                <a:cs typeface="+mn-cs"/>
              </a:rPr>
              <a:t>•Lithium is also a very valuable metal but tonnes of it each year is being thrown away and ends up in landfill or waste incinerators. This lithium could be used in things like electric cars which could help us address climate change</a:t>
            </a:r>
            <a:endParaRPr lang="en-GB" sz="1200" b="0" i="0" u="none" strike="noStrike" kern="1200" baseline="0">
              <a:solidFill>
                <a:schemeClr val="tx1"/>
              </a:solidFill>
              <a:latin typeface="+mn-lt"/>
              <a:cs typeface="Calibri"/>
            </a:endParaRPr>
          </a:p>
          <a:p>
            <a:r>
              <a:rPr lang="en-GB" sz="1200" b="0" i="0" u="none" strike="noStrike" kern="1200" baseline="0">
                <a:solidFill>
                  <a:schemeClr val="tx1"/>
                </a:solidFill>
                <a:latin typeface="+mn-lt"/>
                <a:ea typeface="+mn-ea"/>
                <a:cs typeface="+mn-cs"/>
              </a:rPr>
              <a:t>•Disposable vaping devices are classed as Waste Electrical and Electronic Equipment (WEEE) and should be being recycled</a:t>
            </a:r>
            <a:endParaRPr lang="en-GB" sz="1200" b="0" i="0" u="none" strike="noStrike" kern="1200" baseline="0">
              <a:solidFill>
                <a:schemeClr val="tx1"/>
              </a:solidFill>
              <a:latin typeface="+mn-lt"/>
              <a:cs typeface="Calibri"/>
            </a:endParaRPr>
          </a:p>
          <a:p>
            <a:r>
              <a:rPr lang="en-GB" sz="1200" b="0" i="0" u="none" strike="noStrike" kern="1200" baseline="0">
                <a:solidFill>
                  <a:schemeClr val="tx1"/>
                </a:solidFill>
                <a:latin typeface="+mn-lt"/>
                <a:ea typeface="+mn-ea"/>
                <a:cs typeface="+mn-cs"/>
              </a:rPr>
              <a:t>•Explore safe disposal of disposable vaping devices and other electrical equipment via recycling schemes. You can find your closest centre on the Recycle Your Electricals website.</a:t>
            </a:r>
            <a:endParaRPr lang="en-GB" sz="1200" b="0" i="0" u="none" strike="noStrike" kern="1200" baseline="0">
              <a:solidFill>
                <a:schemeClr val="tx1"/>
              </a:solidFill>
              <a:latin typeface="+mn-lt"/>
              <a:cs typeface="Calibri"/>
            </a:endParaRPr>
          </a:p>
          <a:p>
            <a:r>
              <a:rPr lang="en-GB"/>
              <a:t>While vaping may produce fewer greenhouse gas emissions than smoking cigarettes, the e-cigarette industry is still responsible for a sizable carbon footprint from manufacturing, packaging, and shipping products and e-liquids around the globe. The emissions from this supply chain can contribute to climate change.</a:t>
            </a:r>
            <a:endParaRPr lang="en-GB">
              <a:cs typeface="Calibri" panose="020F0502020204030204"/>
            </a:endParaRPr>
          </a:p>
          <a:p>
            <a:endParaRPr lang="en-GB" sz="1200" b="0" i="0" u="none" strike="noStrike" kern="1200" baseline="0">
              <a:solidFill>
                <a:schemeClr val="tx1"/>
              </a:solidFill>
              <a:latin typeface="+mn-lt"/>
              <a:cs typeface="Calibri"/>
            </a:endParaRPr>
          </a:p>
          <a:p>
            <a:r>
              <a:rPr lang="en-GB">
                <a:solidFill>
                  <a:srgbClr val="000000"/>
                </a:solidFill>
              </a:rPr>
              <a:t>Used vape pens, e-cigarette cartridges, and disposable e-cigarettes all end up in landfills where the batteries and circuit boards can leach toxic heavy metals like lead into soil and groundwater. Nicotine from discarded e-liquid bottles also poses dangers to wildlife and the environment. This is largely due to the low adoption of </a:t>
            </a:r>
            <a:r>
              <a:rPr lang="en-GB">
                <a:solidFill>
                  <a:srgbClr val="000000"/>
                </a:solidFill>
                <a:hlinkClick r:id="rId8"/>
              </a:rPr>
              <a:t>proper collection</a:t>
            </a:r>
            <a:r>
              <a:rPr lang="en-GB">
                <a:solidFill>
                  <a:srgbClr val="000000"/>
                </a:solidFill>
              </a:rPr>
              <a:t>, recycling, and disposal of this e-waste. Birds, fish, and mammals can experience nicotine poisoning, and the solvents and flavourings also have adverse effects. Improper disposal of vape products increases the likelihood of animals consuming these hazardous substances.</a:t>
            </a:r>
            <a:endParaRPr lang="en-GB">
              <a:solidFill>
                <a:srgbClr val="000000"/>
              </a:solidFill>
              <a:cs typeface="Calibri"/>
            </a:endParaRPr>
          </a:p>
          <a:p>
            <a:endParaRPr lang="en-GB">
              <a:cs typeface="Calibri"/>
            </a:endParaRPr>
          </a:p>
          <a:p>
            <a:endParaRPr lang="en-GB">
              <a:solidFill>
                <a:srgbClr val="000000"/>
              </a:solidFill>
              <a:latin typeface="Calibri" panose="020F0502020204030204"/>
              <a:cs typeface="Calibri" panose="020F0502020204030204"/>
            </a:endParaRPr>
          </a:p>
          <a:p>
            <a:r>
              <a:rPr lang="en-GB">
                <a:solidFill>
                  <a:srgbClr val="000000"/>
                </a:solidFill>
                <a:latin typeface="Calibri" panose="020F0502020204030204"/>
                <a:cs typeface="Calibri" panose="020F0502020204030204"/>
              </a:rPr>
              <a:t>Source: </a:t>
            </a:r>
            <a:r>
              <a:rPr lang="en-GB">
                <a:solidFill>
                  <a:srgbClr val="000000"/>
                </a:solidFill>
                <a:hlinkClick r:id="rId9"/>
              </a:rPr>
              <a:t>English school children unwittingly smoking spice-spiked vapes, finds University of Bath</a:t>
            </a:r>
            <a:r>
              <a:rPr lang="en-GB">
                <a:solidFill>
                  <a:srgbClr val="000000"/>
                </a:solidFill>
              </a:rPr>
              <a:t> </a:t>
            </a:r>
            <a:r>
              <a:rPr lang="en-GB">
                <a:solidFill>
                  <a:srgbClr val="000000"/>
                </a:solidFill>
                <a:hlinkClick r:id="rId10"/>
              </a:rPr>
              <a:t>Superfy | Is Vaping Bad for the Environment</a:t>
            </a:r>
            <a:r>
              <a:rPr lang="en-GB">
                <a:solidFill>
                  <a:srgbClr val="000000"/>
                </a:solidFill>
              </a:rPr>
              <a:t> </a:t>
            </a:r>
          </a:p>
          <a:p>
            <a:r>
              <a:rPr lang="en-GB">
                <a:solidFill>
                  <a:srgbClr val="000000"/>
                </a:solidFill>
                <a:hlinkClick r:id="rId11"/>
              </a:rPr>
              <a:t>Are disposable vapes bad for the environment? - Greenpeace UK</a:t>
            </a:r>
            <a:endParaRPr lang="en-GB"/>
          </a:p>
          <a:p>
            <a:r>
              <a:rPr lang="en-GB">
                <a:solidFill>
                  <a:srgbClr val="000000"/>
                </a:solidFill>
                <a:hlinkClick r:id="rId12"/>
              </a:rPr>
              <a:t>Earth Day: Planet vs Plastic in the Age of Disposable Vapes – UNESCO Centre For Water Law, Policy and Science (dundee.ac.uk)</a:t>
            </a:r>
            <a:endParaRPr lang="en-GB"/>
          </a:p>
          <a:p>
            <a:r>
              <a:rPr lang="en-GB">
                <a:solidFill>
                  <a:srgbClr val="000000"/>
                </a:solidFill>
                <a:hlinkClick r:id="rId13"/>
              </a:rPr>
              <a:t>Planet of the vapes: How big a problem are e-cigarettes, and where can they be recycled? | Euronews</a:t>
            </a:r>
            <a:endParaRPr lang="en-GB"/>
          </a:p>
          <a:p>
            <a:r>
              <a:rPr lang="en-GB">
                <a:solidFill>
                  <a:srgbClr val="000000"/>
                </a:solidFill>
                <a:hlinkClick r:id="rId14"/>
              </a:rPr>
              <a:t>A Review of Environmental Pollution from the Use and Disposal of Cigarettes and Electronic Cigarettes: Contaminants, Sources, and Impacts (mdpi.com)</a:t>
            </a:r>
            <a:endParaRPr lang="en-GB"/>
          </a:p>
          <a:p>
            <a:endParaRPr lang="en-GB" b="0" i="0">
              <a:solidFill>
                <a:srgbClr val="000000"/>
              </a:solidFill>
              <a:effectLst/>
              <a:latin typeface="Calibri" panose="020F0502020204030204"/>
              <a:cs typeface="Calibri" panose="020F0502020204030204"/>
            </a:endParaRPr>
          </a:p>
          <a:p>
            <a:endParaRPr lang="en-GB">
              <a:solidFill>
                <a:srgbClr val="000000"/>
              </a:solidFill>
              <a:latin typeface="Calibri" panose="020F0502020204030204"/>
              <a:cs typeface="Calibri" panose="020F0502020204030204"/>
            </a:endParaRPr>
          </a:p>
          <a:p>
            <a:endParaRPr lang="en-GB">
              <a:solidFill>
                <a:srgbClr val="4A4A4A"/>
              </a:solidFill>
              <a:latin typeface="Sky Text"/>
            </a:endParaRPr>
          </a:p>
        </p:txBody>
      </p:sp>
      <p:sp>
        <p:nvSpPr>
          <p:cNvPr id="4" name="Slide Number Placeholder 3"/>
          <p:cNvSpPr>
            <a:spLocks noGrp="1"/>
          </p:cNvSpPr>
          <p:nvPr>
            <p:ph type="sldNum" sz="quarter" idx="5"/>
          </p:nvPr>
        </p:nvSpPr>
        <p:spPr/>
        <p:txBody>
          <a:bodyPr/>
          <a:lstStyle/>
          <a:p>
            <a:fld id="{B2C0334D-C465-492B-A023-B7443076CB8E}" type="slidenum">
              <a:rPr lang="en-GB" smtClean="0"/>
              <a:t>3</a:t>
            </a:fld>
            <a:endParaRPr lang="en-GB"/>
          </a:p>
        </p:txBody>
      </p:sp>
    </p:spTree>
    <p:extLst>
      <p:ext uri="{BB962C8B-B14F-4D97-AF65-F5344CB8AC3E}">
        <p14:creationId xmlns:p14="http://schemas.microsoft.com/office/powerpoint/2010/main" val="12834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Vapes contain minerals needed to make the country more eco-friendly</a:t>
            </a:r>
            <a:endParaRPr lang="en-GB"/>
          </a:p>
          <a:p>
            <a:r>
              <a:rPr lang="en-GB"/>
              <a:t>Vapes are made using plastic and critical minerals that are in demand for green technologies that will help tackle </a:t>
            </a:r>
            <a:r>
              <a:rPr lang="en-GB" b="1">
                <a:hlinkClick r:id="rId3"/>
              </a:rPr>
              <a:t>climate</a:t>
            </a:r>
            <a:r>
              <a:rPr lang="en-GB"/>
              <a:t> change.</a:t>
            </a:r>
            <a:endParaRPr lang="en-US"/>
          </a:p>
          <a:p>
            <a:r>
              <a:rPr lang="en-GB"/>
              <a:t>Each single-use vape contains on average 0.15g of lithium.</a:t>
            </a:r>
            <a:endParaRPr lang="en-US"/>
          </a:p>
          <a:p>
            <a:r>
              <a:rPr lang="en-GB"/>
              <a:t>With more than 5 million thrown away every week, this adds up to 40 tonnes of lithium a year, equivalent to the lithium in batteries inside 5,000 electric vehicles, according to Material Focus.</a:t>
            </a:r>
            <a:endParaRPr lang="en-US"/>
          </a:p>
          <a:p>
            <a:r>
              <a:rPr lang="en-GB"/>
              <a:t>They also contain copper, which is "vital for a lot of infrastructure" such as rail and EV charging, said Libby Peake from thinktank Green Alliance.</a:t>
            </a:r>
            <a:endParaRPr lang="en-US"/>
          </a:p>
          <a:p>
            <a:endParaRPr lang="en-GB"/>
          </a:p>
          <a:p>
            <a:endParaRPr lang="en-GB"/>
          </a:p>
          <a:p>
            <a:endParaRPr lang="en-GB"/>
          </a:p>
          <a:p>
            <a:endParaRPr lang="en-US">
              <a:cs typeface="Calibri"/>
            </a:endParaRPr>
          </a:p>
        </p:txBody>
      </p:sp>
      <p:sp>
        <p:nvSpPr>
          <p:cNvPr id="4" name="Slide Number Placeholder 3"/>
          <p:cNvSpPr>
            <a:spLocks noGrp="1"/>
          </p:cNvSpPr>
          <p:nvPr>
            <p:ph type="sldNum" sz="quarter" idx="5"/>
          </p:nvPr>
        </p:nvSpPr>
        <p:spPr/>
        <p:txBody>
          <a:bodyPr/>
          <a:lstStyle/>
          <a:p>
            <a:fld id="{C734F07F-9B75-469A-8F07-67A41F47F0EC}" type="slidenum">
              <a:rPr lang="en-GB" smtClean="0"/>
              <a:t>4</a:t>
            </a:fld>
            <a:endParaRPr lang="en-GB"/>
          </a:p>
        </p:txBody>
      </p:sp>
    </p:spTree>
    <p:extLst>
      <p:ext uri="{BB962C8B-B14F-4D97-AF65-F5344CB8AC3E}">
        <p14:creationId xmlns:p14="http://schemas.microsoft.com/office/powerpoint/2010/main" val="123653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712CF5F-0BCF-8368-1B54-8AF1B63994CB}"/>
              </a:ext>
            </a:extLst>
          </p:cNvPr>
          <p:cNvSpPr>
            <a:spLocks noGrp="1"/>
          </p:cNvSpPr>
          <p:nvPr>
            <p:ph type="body" idx="1"/>
          </p:nvPr>
        </p:nvSpPr>
        <p:spPr/>
        <p:txBody>
          <a:bodyPr/>
          <a:lstStyle/>
          <a:p>
            <a:r>
              <a:rPr lang="en-US"/>
              <a:t>Cigarette butts are the </a:t>
            </a:r>
            <a:r>
              <a:rPr lang="en-US">
                <a:hlinkClick r:id="rId3"/>
              </a:rPr>
              <a:t>most littered</a:t>
            </a:r>
            <a:r>
              <a:rPr lang="en-US"/>
              <a:t> item worldwide—with 766,571 metric tons making their way to the environment—and can take </a:t>
            </a:r>
            <a:r>
              <a:rPr lang="en-US">
                <a:hlinkClick r:id="rId4"/>
              </a:rPr>
              <a:t>up to 10 years</a:t>
            </a:r>
            <a:r>
              <a:rPr lang="en-US"/>
              <a:t> to decompose, releasing toxins into the water and soil. The production process of tobacco also contributes to deforestation and uses harmful pesticides. Moreover, secondhand smoke can also contribute to air pollution</a:t>
            </a:r>
          </a:p>
          <a:p>
            <a:r>
              <a:rPr lang="en-US"/>
              <a:t>Traditional smoking’s environmental toll is primarily seen in the production and disposal of cigarettes. This process contributes to deforestation, water pollution, and littering, with cigarette butts being a </a:t>
            </a:r>
            <a:r>
              <a:rPr lang="en-US">
                <a:hlinkClick r:id="rId3"/>
              </a:rPr>
              <a:t>major source of litter</a:t>
            </a:r>
            <a:r>
              <a:rPr lang="en-US"/>
              <a:t> worldwide — 1,134,292 units were discovered from cleaning up waterways and beaches around the world in 2021.</a:t>
            </a:r>
          </a:p>
          <a:p>
            <a:endParaRPr lang="en-US">
              <a:cs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Cigarette butts are the </a:t>
            </a:r>
            <a:r>
              <a:rPr lang="en-US">
                <a:hlinkClick r:id="rId3"/>
              </a:rPr>
              <a:t>most littered</a:t>
            </a:r>
            <a:r>
              <a:rPr lang="en-US"/>
              <a:t> item worldwide—with 766,571 metric tons making their way to the environment—and can take </a:t>
            </a:r>
            <a:r>
              <a:rPr lang="en-US">
                <a:hlinkClick r:id="rId4"/>
              </a:rPr>
              <a:t>up to 10 years</a:t>
            </a:r>
            <a:r>
              <a:rPr lang="en-US"/>
              <a:t> to decompose, releasing toxins into the water and soil. The production process of tobacco also contributes to deforestation and uses harmful pesticides. Moreover, secondhand smoke can also contribute to air pollution. So, in many ways, smoking is detrimental to our environment Traditional smoking’s environmental toll is primarily seen in the production and disposal of cigarettes. This process contributes to deforestation, water pollution, and littering, with cigarette butts being a </a:t>
            </a:r>
            <a:r>
              <a:rPr lang="en-US">
                <a:hlinkClick r:id="rId3"/>
              </a:rPr>
              <a:t>major source of litter</a:t>
            </a:r>
            <a:r>
              <a:rPr lang="en-US"/>
              <a:t> worldwide — 1,134,292 units were discovered from cleaning up waterways and beaches around the world in 2021.</a:t>
            </a:r>
          </a:p>
          <a:p>
            <a:endParaRPr lang="en-US">
              <a:cs typeface="Calibri"/>
            </a:endParaRPr>
          </a:p>
          <a:p>
            <a:r>
              <a:rPr lang="en-GB"/>
              <a:t>; the lowest proportion of current smokers since records began in 2011, based on our estimates from the Annual Population Survey (APS). </a:t>
            </a:r>
            <a:endParaRPr lang="en-US"/>
          </a:p>
          <a:p>
            <a:r>
              <a:rPr lang="en-GB">
                <a:hlinkClick r:id="rId5"/>
              </a:rPr>
              <a:t>One million people who never regularly smoked now vape in England | UCL News - UCL – University College London</a:t>
            </a:r>
            <a:endParaRPr lang="en-GB"/>
          </a:p>
          <a:p>
            <a:r>
              <a:rPr lang="en-GB">
                <a:cs typeface="Calibri"/>
              </a:rPr>
              <a:t>Lancet 2024</a:t>
            </a:r>
          </a:p>
          <a:p>
            <a:endParaRPr lang="en-US">
              <a:cs typeface="Calibri"/>
            </a:endParaRPr>
          </a:p>
        </p:txBody>
      </p:sp>
      <p:sp>
        <p:nvSpPr>
          <p:cNvPr id="4" name="Slide Number Placeholder 3"/>
          <p:cNvSpPr>
            <a:spLocks noGrp="1"/>
          </p:cNvSpPr>
          <p:nvPr>
            <p:ph type="sldNum" sz="quarter" idx="5"/>
          </p:nvPr>
        </p:nvSpPr>
        <p:spPr/>
        <p:txBody>
          <a:bodyPr/>
          <a:lstStyle/>
          <a:p>
            <a:fld id="{C734F07F-9B75-469A-8F07-67A41F47F0EC}" type="slidenum">
              <a:rPr lang="en-GB" smtClean="0"/>
              <a:t>8</a:t>
            </a:fld>
            <a:endParaRPr lang="en-GB"/>
          </a:p>
        </p:txBody>
      </p:sp>
    </p:spTree>
    <p:extLst>
      <p:ext uri="{BB962C8B-B14F-4D97-AF65-F5344CB8AC3E}">
        <p14:creationId xmlns:p14="http://schemas.microsoft.com/office/powerpoint/2010/main" val="1889204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Circular Product Focus</a:t>
            </a:r>
          </a:p>
          <a:p>
            <a:r>
              <a:rPr lang="en-US"/>
              <a:t>More recycling leads to more materials being reused for product manufacture and reduces the need for virgin raw materials from the earth. By designing products with end-of-life in mind, </a:t>
            </a:r>
            <a:r>
              <a:rPr lang="en-US" err="1"/>
              <a:t>organisations</a:t>
            </a:r>
            <a:r>
              <a:rPr lang="en-US"/>
              <a:t>, including vape manufacturers, can provide a significant benefit to the environment.</a:t>
            </a:r>
            <a:endParaRPr lang="en-US">
              <a:cs typeface="Calibri"/>
            </a:endParaRPr>
          </a:p>
          <a:p>
            <a:r>
              <a:rPr lang="en-US"/>
              <a:t>Dedicated Vape Collection? </a:t>
            </a:r>
            <a:endParaRPr lang="en-US">
              <a:cs typeface="Calibri"/>
            </a:endParaRPr>
          </a:p>
          <a:p>
            <a:r>
              <a:rPr lang="en-US"/>
              <a:t>Vapes could be collected in a safer and more efficient way, leading to more recycling, and reducing the number of vapes going to landfills</a:t>
            </a:r>
          </a:p>
          <a:p>
            <a:r>
              <a:rPr lang="en-US">
                <a:cs typeface="Calibri"/>
              </a:rPr>
              <a:t>A levy on producers? </a:t>
            </a:r>
          </a:p>
          <a:p>
            <a:r>
              <a:rPr lang="en-US">
                <a:cs typeface="Calibri"/>
              </a:rPr>
              <a:t>Banning of single use products? </a:t>
            </a:r>
          </a:p>
          <a:p>
            <a:r>
              <a:rPr lang="en-US">
                <a:hlinkClick r:id="rId3"/>
              </a:rPr>
              <a:t>About Material Focus - What we do - WEEE</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734F07F-9B75-469A-8F07-67A41F47F0EC}" type="slidenum">
              <a:rPr lang="en-GB" smtClean="0"/>
              <a:t>9</a:t>
            </a:fld>
            <a:endParaRPr lang="en-GB"/>
          </a:p>
        </p:txBody>
      </p:sp>
    </p:spTree>
    <p:extLst>
      <p:ext uri="{BB962C8B-B14F-4D97-AF65-F5344CB8AC3E}">
        <p14:creationId xmlns:p14="http://schemas.microsoft.com/office/powerpoint/2010/main" val="249123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5653-A81A-4480-BDF4-3DCEE7D01AC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E55445C-5FDB-4579-A4F9-5329E58907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5266E9A-9A0F-41ED-A798-CF66E803ED08}"/>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5" name="Footer Placeholder 4">
            <a:extLst>
              <a:ext uri="{FF2B5EF4-FFF2-40B4-BE49-F238E27FC236}">
                <a16:creationId xmlns:a16="http://schemas.microsoft.com/office/drawing/2014/main" id="{E9ADA847-D7C9-47DC-A2B3-E092A348A5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577E5E-5513-4594-8CBD-DC5C9E586BB9}"/>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137964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55F9-37AC-402A-85D3-BF63914046F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750F5AF-AD92-4C8B-8C69-9C64C60A447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9FAB6E-BD2C-44C1-B7DC-93A70A19F7B1}"/>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5" name="Footer Placeholder 4">
            <a:extLst>
              <a:ext uri="{FF2B5EF4-FFF2-40B4-BE49-F238E27FC236}">
                <a16:creationId xmlns:a16="http://schemas.microsoft.com/office/drawing/2014/main" id="{B30D3F0E-6067-4C21-B08E-FD14F40FB9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E4C0D4-2885-456B-98AA-22370B396651}"/>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3777688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E59C8D-14D1-46BD-9619-A9553E081BF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3DFA4B5-F622-45C3-89D4-AE85A9DBD94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90FF2A-B3FF-46BB-AAAD-02272DAEE1A3}"/>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5" name="Footer Placeholder 4">
            <a:extLst>
              <a:ext uri="{FF2B5EF4-FFF2-40B4-BE49-F238E27FC236}">
                <a16:creationId xmlns:a16="http://schemas.microsoft.com/office/drawing/2014/main" id="{571785B3-AB65-4848-826B-214D6656CF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FBDE73-A38C-4536-9247-C7F220522480}"/>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3454449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2628-DAC3-4B8D-840E-AF3528EB1CF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B81D581-728D-437C-BBF0-32EECBE46AF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8D89EA9-4FB5-4C35-A891-5FE894171FF3}"/>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5" name="Footer Placeholder 4">
            <a:extLst>
              <a:ext uri="{FF2B5EF4-FFF2-40B4-BE49-F238E27FC236}">
                <a16:creationId xmlns:a16="http://schemas.microsoft.com/office/drawing/2014/main" id="{9870B617-1BAA-4F73-A98F-273EBFB0B7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9850CE-22FC-40DB-A38B-39467ADFFC0C}"/>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413545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19BE-81F6-4BCA-9554-ADB8DA16CD0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389958D-F386-4E9E-943A-791F3214A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4A4A7D8-0A3B-42B2-B479-E04B54126024}"/>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5" name="Footer Placeholder 4">
            <a:extLst>
              <a:ext uri="{FF2B5EF4-FFF2-40B4-BE49-F238E27FC236}">
                <a16:creationId xmlns:a16="http://schemas.microsoft.com/office/drawing/2014/main" id="{BD470689-B3E1-43AE-95AB-0999D22F10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554CE3-C676-4FA7-8B17-46D7DB81BDC9}"/>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131997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4932-26FE-4B49-952D-37F6DD077E4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6C0D1B9-CA50-4C6C-A40D-05D031C784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4FAB296-5477-491C-BD4E-E55418E3293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5EAF11E-9DEC-47C1-BA9D-21FD6F70DCB4}"/>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6" name="Footer Placeholder 5">
            <a:extLst>
              <a:ext uri="{FF2B5EF4-FFF2-40B4-BE49-F238E27FC236}">
                <a16:creationId xmlns:a16="http://schemas.microsoft.com/office/drawing/2014/main" id="{26BE83ED-0C04-49FB-AAFE-2F324E29CB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33BACD-D3A1-439E-BCC1-CB439F6ABFE0}"/>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34193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5AD8-9445-486C-9A6B-8AE307CA2F0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5253AFB-87CE-41C7-827E-912C15BAA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902DD9-0C8B-4C87-947B-17627AD0D15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6257C2E-0147-456B-840B-4F2D72911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BD5BCE7-212E-44F6-90A0-568E0734D09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027E79B-C4B2-4712-AE4F-67D7615F874A}"/>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8" name="Footer Placeholder 7">
            <a:extLst>
              <a:ext uri="{FF2B5EF4-FFF2-40B4-BE49-F238E27FC236}">
                <a16:creationId xmlns:a16="http://schemas.microsoft.com/office/drawing/2014/main" id="{E1997FF2-B45D-4771-85DE-87D29E66F5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E1C35D-7AA8-4EF3-9191-55DE488DF3AC}"/>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84201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83504-E2CB-42A1-A355-FFA0B7FE060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65E1753-89F5-4F37-ACDE-9EB6B5157DE2}"/>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4" name="Footer Placeholder 3">
            <a:extLst>
              <a:ext uri="{FF2B5EF4-FFF2-40B4-BE49-F238E27FC236}">
                <a16:creationId xmlns:a16="http://schemas.microsoft.com/office/drawing/2014/main" id="{6F19028F-C9A9-4782-820D-0D1EB27A09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D2A8A4-A44F-4B07-BE0D-A9C8834E64BD}"/>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180321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F9CF0D-D73B-4CA3-B630-8E45A27D2DC3}"/>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3" name="Footer Placeholder 2">
            <a:extLst>
              <a:ext uri="{FF2B5EF4-FFF2-40B4-BE49-F238E27FC236}">
                <a16:creationId xmlns:a16="http://schemas.microsoft.com/office/drawing/2014/main" id="{806EF189-0F7A-449D-B9C7-8CDDB4E3AA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EA73A5-3625-4891-A668-4F0679EF539D}"/>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263988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C55C-D98A-4E85-A041-50914E1B9F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35A79EC-5014-4403-A0F0-0160A8B6B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E7B920C-B3B8-4930-8239-BA39E9131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786867-A9EF-455D-8C21-3C2A307885E9}"/>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6" name="Footer Placeholder 5">
            <a:extLst>
              <a:ext uri="{FF2B5EF4-FFF2-40B4-BE49-F238E27FC236}">
                <a16:creationId xmlns:a16="http://schemas.microsoft.com/office/drawing/2014/main" id="{3036DA8A-422C-401B-975A-4639451848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ADBF69-047E-4FE7-B3C4-32446A302AEF}"/>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289630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70FB-B2B5-4AE7-BE7E-8856A6DF86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0838B46-A536-4485-B608-9D3DCF1170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1ADEBEB-C978-40EC-9BB9-6A2251AEF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11E0E5-9B22-4E38-AC6B-337816D9268D}"/>
              </a:ext>
            </a:extLst>
          </p:cNvPr>
          <p:cNvSpPr>
            <a:spLocks noGrp="1"/>
          </p:cNvSpPr>
          <p:nvPr>
            <p:ph type="dt" sz="half" idx="10"/>
          </p:nvPr>
        </p:nvSpPr>
        <p:spPr/>
        <p:txBody>
          <a:bodyPr/>
          <a:lstStyle/>
          <a:p>
            <a:fld id="{1F92CDC6-C38B-4777-9EE5-B940B1BBA12F}" type="datetimeFigureOut">
              <a:rPr lang="en-GB" smtClean="0"/>
              <a:t>20/05/2026</a:t>
            </a:fld>
            <a:endParaRPr lang="en-GB"/>
          </a:p>
        </p:txBody>
      </p:sp>
      <p:sp>
        <p:nvSpPr>
          <p:cNvPr id="6" name="Footer Placeholder 5">
            <a:extLst>
              <a:ext uri="{FF2B5EF4-FFF2-40B4-BE49-F238E27FC236}">
                <a16:creationId xmlns:a16="http://schemas.microsoft.com/office/drawing/2014/main" id="{ACC4B231-CE8C-4E7A-B220-D00B774C74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E78542-F651-4541-A8D4-EF6168B0E080}"/>
              </a:ext>
            </a:extLst>
          </p:cNvPr>
          <p:cNvSpPr>
            <a:spLocks noGrp="1"/>
          </p:cNvSpPr>
          <p:nvPr>
            <p:ph type="sldNum" sz="quarter" idx="12"/>
          </p:nvPr>
        </p:nvSpPr>
        <p:spPr/>
        <p:txBody>
          <a:bodyPr/>
          <a:lstStyle/>
          <a:p>
            <a:fld id="{4704F7F4-5FF6-4E23-AE96-92A6AD1C6FA7}" type="slidenum">
              <a:rPr lang="en-GB" smtClean="0"/>
              <a:t>‹#›</a:t>
            </a:fld>
            <a:endParaRPr lang="en-GB"/>
          </a:p>
        </p:txBody>
      </p:sp>
    </p:spTree>
    <p:extLst>
      <p:ext uri="{BB962C8B-B14F-4D97-AF65-F5344CB8AC3E}">
        <p14:creationId xmlns:p14="http://schemas.microsoft.com/office/powerpoint/2010/main" val="963667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AEDA9-999F-4BC8-AF63-6EDECED7B2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C8A753A-FED1-4937-AB85-0FF6B3ACE0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F7C1C4-06A9-466B-AD1C-EEE9396A2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2CDC6-C38B-4777-9EE5-B940B1BBA12F}" type="datetimeFigureOut">
              <a:rPr lang="en-GB" smtClean="0"/>
              <a:t>20/05/2026</a:t>
            </a:fld>
            <a:endParaRPr lang="en-GB"/>
          </a:p>
        </p:txBody>
      </p:sp>
      <p:sp>
        <p:nvSpPr>
          <p:cNvPr id="5" name="Footer Placeholder 4">
            <a:extLst>
              <a:ext uri="{FF2B5EF4-FFF2-40B4-BE49-F238E27FC236}">
                <a16:creationId xmlns:a16="http://schemas.microsoft.com/office/drawing/2014/main" id="{B2DB3C91-D899-4816-9B19-E832D1554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090DE8-25EC-480D-B095-12BC0B92A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4F7F4-5FF6-4E23-AE96-92A6AD1C6FA7}" type="slidenum">
              <a:rPr lang="en-GB" smtClean="0"/>
              <a:t>‹#›</a:t>
            </a:fld>
            <a:endParaRPr lang="en-GB"/>
          </a:p>
        </p:txBody>
      </p:sp>
    </p:spTree>
    <p:extLst>
      <p:ext uri="{BB962C8B-B14F-4D97-AF65-F5344CB8AC3E}">
        <p14:creationId xmlns:p14="http://schemas.microsoft.com/office/powerpoint/2010/main" val="1487919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materialfocus.org.uk/press-releases/number-of-disposable-single-use-vapes-thrown-away-have-in-a-year-nearly-quadrupled-to-5-million-per-wee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materialfocus.org.uk/press-releases/disposable-single-use-vapes-thrown-away-have-quadrupled-to-5-million-per-week/" TargetMode="External"/><Relationship Id="rId4" Type="http://schemas.openxmlformats.org/officeDocument/2006/relationships/hyperlink" Target="https://www.bbc.co.uk/news/business-6674055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3">
            <a:extLst>
              <a:ext uri="{FF2B5EF4-FFF2-40B4-BE49-F238E27FC236}">
                <a16:creationId xmlns:a16="http://schemas.microsoft.com/office/drawing/2014/main" id="{1A5FD272-5ADE-4401-BC2B-B3D98D0DAD5E}"/>
              </a:ext>
            </a:extLst>
          </p:cNvPr>
          <p:cNvSpPr txBox="1">
            <a:spLocks noChangeArrowheads="1"/>
          </p:cNvSpPr>
          <p:nvPr/>
        </p:nvSpPr>
        <p:spPr bwMode="auto">
          <a:xfrm>
            <a:off x="803275" y="2782888"/>
            <a:ext cx="4727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1200"/>
              </a:spcBef>
              <a:buFontTx/>
              <a:buNone/>
            </a:pPr>
            <a:r>
              <a:rPr lang="en-GB" altLang="en-US" sz="1200">
                <a:solidFill>
                  <a:schemeClr val="bg1"/>
                </a:solidFill>
                <a:latin typeface="Arial" panose="020B0604020202020204" pitchFamily="34" charset="0"/>
              </a:rPr>
              <a:t>The TALK ABOUT Trust is a youth charity that works across the UK to ensure young people are equipped to make safer choices around alcohol and other substances such as vaping and cannabis. </a:t>
            </a:r>
          </a:p>
          <a:p>
            <a:pPr>
              <a:lnSpc>
                <a:spcPct val="100000"/>
              </a:lnSpc>
              <a:spcBef>
                <a:spcPts val="1200"/>
              </a:spcBef>
              <a:buFontTx/>
              <a:buNone/>
            </a:pPr>
            <a:r>
              <a:rPr lang="en-GB" altLang="en-US" sz="1200">
                <a:solidFill>
                  <a:schemeClr val="bg1"/>
                </a:solidFill>
                <a:latin typeface="Arial" panose="020B0604020202020204" pitchFamily="34" charset="0"/>
              </a:rPr>
              <a:t>The TALK ABOUT Trust supports 11 to 25-year-olds with advice, workshops and resources on a range of life choices via schools, children’s homes, pupil referral units, youth and sports clubs. We train teachers and youth workers, empower parents and carers and provide diversionary activities for young people.</a:t>
            </a:r>
          </a:p>
          <a:p>
            <a:pPr algn="ctr">
              <a:lnSpc>
                <a:spcPct val="100000"/>
              </a:lnSpc>
              <a:spcBef>
                <a:spcPct val="0"/>
              </a:spcBef>
              <a:buFontTx/>
              <a:buNone/>
            </a:pPr>
            <a:endParaRPr lang="en-US" altLang="en-US" sz="1800">
              <a:solidFill>
                <a:schemeClr val="bg1"/>
              </a:solidFill>
              <a:latin typeface="Arial" panose="020B0604020202020204" pitchFamily="34" charset="0"/>
              <a:ea typeface="Helvetica Neue" panose="02000503000000020004"/>
              <a:cs typeface="Helvetica Neue" panose="02000503000000020004"/>
            </a:endParaRPr>
          </a:p>
        </p:txBody>
      </p:sp>
      <p:pic>
        <p:nvPicPr>
          <p:cNvPr id="6147" name="Picture 19" descr="A black and orange text&#10;&#10;Description automatically generated">
            <a:extLst>
              <a:ext uri="{FF2B5EF4-FFF2-40B4-BE49-F238E27FC236}">
                <a16:creationId xmlns:a16="http://schemas.microsoft.com/office/drawing/2014/main" id="{C7F59692-3698-4563-BCF0-8D1FB5CB9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4721225"/>
            <a:ext cx="274637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861D93D1-3D05-40CA-AC5C-6C8476BCC5A4}"/>
              </a:ext>
            </a:extLst>
          </p:cNvPr>
          <p:cNvSpPr/>
          <p:nvPr/>
        </p:nvSpPr>
        <p:spPr>
          <a:xfrm>
            <a:off x="-2039938" y="-687388"/>
            <a:ext cx="7270751" cy="7083426"/>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pic>
        <p:nvPicPr>
          <p:cNvPr id="6149" name="Picture 3" descr="A yellow and orange text&#10;&#10;Description automatically generated with medium confidence">
            <a:extLst>
              <a:ext uri="{FF2B5EF4-FFF2-40B4-BE49-F238E27FC236}">
                <a16:creationId xmlns:a16="http://schemas.microsoft.com/office/drawing/2014/main" id="{C80C4F64-83A4-4C96-97A1-07E590A09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963613"/>
            <a:ext cx="382905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AD2FB676-9910-49AA-8EEC-A3A3A5A9BB74}"/>
              </a:ext>
            </a:extLst>
          </p:cNvPr>
          <p:cNvSpPr/>
          <p:nvPr/>
        </p:nvSpPr>
        <p:spPr>
          <a:xfrm>
            <a:off x="3419475" y="-304800"/>
            <a:ext cx="1187450" cy="1270000"/>
          </a:xfrm>
          <a:prstGeom prst="ellipse">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8" name="Title 1">
            <a:extLst>
              <a:ext uri="{FF2B5EF4-FFF2-40B4-BE49-F238E27FC236}">
                <a16:creationId xmlns:a16="http://schemas.microsoft.com/office/drawing/2014/main" id="{FCE82906-E0FB-4A13-8868-B063E862DD5B}"/>
              </a:ext>
            </a:extLst>
          </p:cNvPr>
          <p:cNvSpPr txBox="1">
            <a:spLocks/>
          </p:cNvSpPr>
          <p:nvPr/>
        </p:nvSpPr>
        <p:spPr>
          <a:xfrm>
            <a:off x="5418138" y="965200"/>
            <a:ext cx="6462294" cy="4185736"/>
          </a:xfrm>
          <a:prstGeom prst="rect">
            <a:avLst/>
          </a:prstGeom>
          <a:ln>
            <a:noFill/>
          </a:ln>
        </p:spPr>
        <p:txBody>
          <a:bodyPr lIns="91440" tIns="45720" rIns="91440" bIns="4572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defRPr/>
            </a:pPr>
            <a:r>
              <a:rPr lang="en-GB" sz="4000" b="1">
                <a:solidFill>
                  <a:srgbClr val="EB8B2D"/>
                </a:solidFill>
                <a:effectLst>
                  <a:outerShdw blurRad="50800" dist="38100" dir="2700000" algn="tl" rotWithShape="0">
                    <a:prstClr val="black">
                      <a:alpha val="40000"/>
                    </a:prstClr>
                  </a:outerShdw>
                </a:effectLst>
                <a:latin typeface="Arial"/>
                <a:cs typeface="Arial"/>
              </a:rPr>
              <a:t>talk about</a:t>
            </a:r>
            <a:r>
              <a:rPr lang="en-GB" sz="4000" b="1">
                <a:solidFill>
                  <a:srgbClr val="8D2456"/>
                </a:solidFill>
                <a:effectLst>
                  <a:outerShdw blurRad="50800" dist="38100" dir="2700000" algn="tl" rotWithShape="0">
                    <a:prstClr val="black">
                      <a:alpha val="40000"/>
                    </a:prstClr>
                  </a:outerShdw>
                </a:effectLst>
                <a:latin typeface="Arial"/>
                <a:cs typeface="Arial"/>
              </a:rPr>
              <a:t> </a:t>
            </a:r>
            <a:r>
              <a:rPr lang="en-GB" sz="4000">
                <a:solidFill>
                  <a:srgbClr val="8D2456"/>
                </a:solidFill>
                <a:effectLst>
                  <a:outerShdw blurRad="50800" dist="38100" dir="2700000" algn="tl" rotWithShape="0">
                    <a:prstClr val="black">
                      <a:alpha val="40000"/>
                    </a:prstClr>
                  </a:outerShdw>
                </a:effectLst>
                <a:latin typeface="Arial"/>
                <a:cs typeface="Arial"/>
              </a:rPr>
              <a:t>| vapes, cigarettes, pouches and the environment</a:t>
            </a:r>
            <a:endParaRPr lang="en-GB" sz="4000" b="1">
              <a:solidFill>
                <a:srgbClr val="8D2456"/>
              </a:solidFill>
              <a:effectLst>
                <a:outerShdw blurRad="50800" dist="38100" dir="2700000" algn="tl" rotWithShape="0">
                  <a:prstClr val="black">
                    <a:alpha val="40000"/>
                  </a:prstClr>
                </a:outerShdw>
              </a:effectLst>
              <a:latin typeface="Arial"/>
              <a:cs typeface="Arial" panose="020B0604020202020204" pitchFamily="34" charset="0"/>
            </a:endParaRPr>
          </a:p>
          <a:p>
            <a:pPr>
              <a:lnSpc>
                <a:spcPct val="110000"/>
              </a:lnSpc>
              <a:defRPr/>
            </a:pPr>
            <a:r>
              <a:rPr lang="en-GB" sz="4000">
                <a:solidFill>
                  <a:srgbClr val="8D2456"/>
                </a:solidFill>
                <a:effectLst>
                  <a:outerShdw blurRad="50800" dist="38100" dir="2700000" algn="tl" rotWithShape="0">
                    <a:prstClr val="black">
                      <a:alpha val="40000"/>
                    </a:prstClr>
                  </a:outerShdw>
                </a:effectLst>
                <a:latin typeface="Arial"/>
                <a:cs typeface="Arial"/>
              </a:rPr>
              <a:t>An ecological disaster? </a:t>
            </a:r>
            <a:endParaRPr lang="en-GB" sz="4000" b="1">
              <a:solidFill>
                <a:srgbClr val="8D2456"/>
              </a:solidFill>
              <a:effectLst>
                <a:outerShdw blurRad="50800" dist="38100" dir="2700000" algn="tl" rotWithShape="0">
                  <a:prstClr val="black">
                    <a:alpha val="40000"/>
                  </a:prstClr>
                </a:outerShdw>
              </a:effectLst>
              <a:latin typeface="Arial"/>
              <a:cs typeface="Arial" panose="020B0604020202020204" pitchFamily="34" charset="0"/>
            </a:endParaRPr>
          </a:p>
          <a:p>
            <a:pPr>
              <a:lnSpc>
                <a:spcPct val="110000"/>
              </a:lnSpc>
              <a:spcBef>
                <a:spcPts val="300"/>
              </a:spcBef>
              <a:defRPr/>
            </a:pPr>
            <a:r>
              <a:rPr lang="en-GB" sz="4000" b="1">
                <a:solidFill>
                  <a:srgbClr val="D8117D"/>
                </a:solidFill>
                <a:latin typeface="Arial"/>
                <a:cs typeface="Arial"/>
              </a:rPr>
              <a:t>bite size</a:t>
            </a:r>
            <a:endParaRPr lang="en-GB" sz="5400">
              <a:latin typeface="Aller" panose="02000503030000020004" pitchFamily="2" charset="77"/>
            </a:endParaRPr>
          </a:p>
        </p:txBody>
      </p:sp>
      <p:pic>
        <p:nvPicPr>
          <p:cNvPr id="2" name="Picture 1" descr="A close up of a logo&#10;&#10;Description automatically generated">
            <a:extLst>
              <a:ext uri="{FF2B5EF4-FFF2-40B4-BE49-F238E27FC236}">
                <a16:creationId xmlns:a16="http://schemas.microsoft.com/office/drawing/2014/main" id="{DA046C06-1D86-4A6C-7386-C533D5A98F65}"/>
              </a:ext>
            </a:extLst>
          </p:cNvPr>
          <p:cNvPicPr>
            <a:picLocks noChangeAspect="1"/>
          </p:cNvPicPr>
          <p:nvPr/>
        </p:nvPicPr>
        <p:blipFill>
          <a:blip r:embed="rId6"/>
          <a:stretch>
            <a:fillRect/>
          </a:stretch>
        </p:blipFill>
        <p:spPr>
          <a:xfrm>
            <a:off x="4531328" y="5354510"/>
            <a:ext cx="2781300" cy="857250"/>
          </a:xfrm>
          <a:prstGeom prst="rect">
            <a:avLst/>
          </a:prstGeom>
        </p:spPr>
      </p:pic>
      <p:pic>
        <p:nvPicPr>
          <p:cNvPr id="4" name="Picture 3" descr="A purple and orange sign&#10;&#10;Description automatically generated">
            <a:extLst>
              <a:ext uri="{FF2B5EF4-FFF2-40B4-BE49-F238E27FC236}">
                <a16:creationId xmlns:a16="http://schemas.microsoft.com/office/drawing/2014/main" id="{0B04A525-27F6-3D75-2098-DF9B7C683DD7}"/>
              </a:ext>
            </a:extLst>
          </p:cNvPr>
          <p:cNvPicPr>
            <a:picLocks noChangeAspect="1"/>
          </p:cNvPicPr>
          <p:nvPr/>
        </p:nvPicPr>
        <p:blipFill>
          <a:blip r:embed="rId7"/>
          <a:stretch>
            <a:fillRect/>
          </a:stretch>
        </p:blipFill>
        <p:spPr>
          <a:xfrm>
            <a:off x="10742393" y="5447327"/>
            <a:ext cx="1028700" cy="66675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D8704-F240-07BE-51D7-F6F822153C42}"/>
              </a:ext>
            </a:extLst>
          </p:cNvPr>
          <p:cNvSpPr>
            <a:spLocks noGrp="1"/>
          </p:cNvSpPr>
          <p:nvPr>
            <p:ph idx="1"/>
          </p:nvPr>
        </p:nvSpPr>
        <p:spPr>
          <a:xfrm>
            <a:off x="5256870" y="362027"/>
            <a:ext cx="6096930" cy="4843851"/>
          </a:xfrm>
        </p:spPr>
        <p:txBody>
          <a:bodyPr vert="horz" lIns="91440" tIns="45720" rIns="91440" bIns="45720" rtlCol="0" anchor="t">
            <a:normAutofit/>
          </a:bodyPr>
          <a:lstStyle/>
          <a:p>
            <a:pPr marL="0" indent="0">
              <a:lnSpc>
                <a:spcPct val="120000"/>
              </a:lnSpc>
              <a:buNone/>
            </a:pPr>
            <a:endParaRPr lang="en-US">
              <a:latin typeface="Arial"/>
              <a:ea typeface="Calibri"/>
              <a:cs typeface="Calibri"/>
            </a:endParaRPr>
          </a:p>
          <a:p>
            <a:pPr>
              <a:lnSpc>
                <a:spcPct val="120000"/>
              </a:lnSpc>
            </a:pPr>
            <a:endParaRPr lang="en-US" sz="1800">
              <a:latin typeface="Arial"/>
              <a:cs typeface="Calibri"/>
            </a:endParaRPr>
          </a:p>
          <a:p>
            <a:pPr>
              <a:lnSpc>
                <a:spcPct val="120000"/>
              </a:lnSpc>
            </a:pPr>
            <a:r>
              <a:rPr lang="en-US" sz="1800">
                <a:latin typeface="Arial"/>
                <a:cs typeface="Calibri"/>
              </a:rPr>
              <a:t>What surprised you about the information we looked at today</a:t>
            </a:r>
          </a:p>
          <a:p>
            <a:pPr>
              <a:lnSpc>
                <a:spcPct val="120000"/>
              </a:lnSpc>
            </a:pPr>
            <a:r>
              <a:rPr lang="en-US" sz="1800">
                <a:latin typeface="Arial"/>
                <a:cs typeface="Calibri"/>
              </a:rPr>
              <a:t>What two take aways do you think could really make a difference going forward? </a:t>
            </a:r>
          </a:p>
          <a:p>
            <a:pPr>
              <a:lnSpc>
                <a:spcPct val="120000"/>
              </a:lnSpc>
            </a:pPr>
            <a:r>
              <a:rPr lang="en-US" sz="1800">
                <a:latin typeface="Arial"/>
                <a:cs typeface="Calibri"/>
              </a:rPr>
              <a:t>Where to go to learn more: </a:t>
            </a:r>
          </a:p>
          <a:p>
            <a:pPr lvl="1">
              <a:lnSpc>
                <a:spcPct val="120000"/>
              </a:lnSpc>
              <a:buFont typeface="Courier New" panose="020B0604020202020204" pitchFamily="34" charset="0"/>
              <a:buChar char="o"/>
            </a:pPr>
            <a:r>
              <a:rPr lang="en-US" sz="1800">
                <a:latin typeface="Arial"/>
                <a:cs typeface="Calibri"/>
              </a:rPr>
              <a:t>Greenpeace </a:t>
            </a:r>
            <a:r>
              <a:rPr lang="en-US" sz="1800">
                <a:latin typeface="Arial"/>
                <a:ea typeface="+mn-lt"/>
                <a:cs typeface="+mn-lt"/>
              </a:rPr>
              <a:t>- greenpeace.org.uk</a:t>
            </a:r>
          </a:p>
          <a:p>
            <a:pPr lvl="1">
              <a:lnSpc>
                <a:spcPct val="120000"/>
              </a:lnSpc>
              <a:buFont typeface="Courier New" panose="020B0604020202020204" pitchFamily="34" charset="0"/>
              <a:buChar char="o"/>
            </a:pPr>
            <a:r>
              <a:rPr lang="en-US" sz="1800">
                <a:latin typeface="Arial"/>
                <a:ea typeface="+mn-lt"/>
                <a:cs typeface="+mn-lt"/>
              </a:rPr>
              <a:t>UNESCO - healtheducationresources.unesco.org/</a:t>
            </a:r>
            <a:endParaRPr lang="en-US" sz="1800">
              <a:latin typeface="Arial"/>
              <a:ea typeface="Calibri" panose="020F0502020204030204"/>
              <a:cs typeface="Calibri"/>
            </a:endParaRPr>
          </a:p>
          <a:p>
            <a:pPr lvl="1">
              <a:lnSpc>
                <a:spcPct val="120000"/>
              </a:lnSpc>
              <a:buFont typeface="Courier New" panose="020B0604020202020204" pitchFamily="34" charset="0"/>
              <a:buChar char="o"/>
            </a:pPr>
            <a:r>
              <a:rPr lang="en-US" sz="1800">
                <a:latin typeface="Arial"/>
                <a:cs typeface="Calibri"/>
              </a:rPr>
              <a:t>Material Focus </a:t>
            </a:r>
            <a:r>
              <a:rPr lang="en-US" sz="1800">
                <a:latin typeface="Arial"/>
                <a:ea typeface="+mn-lt"/>
                <a:cs typeface="+mn-lt"/>
              </a:rPr>
              <a:t>- materialfocus.org.uk</a:t>
            </a:r>
            <a:endParaRPr lang="en-US" sz="1800">
              <a:latin typeface="Arial"/>
              <a:ea typeface="Calibri"/>
              <a:cs typeface="Calibri"/>
            </a:endParaRPr>
          </a:p>
        </p:txBody>
      </p:sp>
      <p:sp>
        <p:nvSpPr>
          <p:cNvPr id="7" name="Title 5">
            <a:extLst>
              <a:ext uri="{FF2B5EF4-FFF2-40B4-BE49-F238E27FC236}">
                <a16:creationId xmlns:a16="http://schemas.microsoft.com/office/drawing/2014/main" id="{B971B5ED-ADCC-C2E3-2E22-4ED652D75679}"/>
              </a:ext>
            </a:extLst>
          </p:cNvPr>
          <p:cNvSpPr txBox="1">
            <a:spLocks/>
          </p:cNvSpPr>
          <p:nvPr/>
        </p:nvSpPr>
        <p:spPr>
          <a:xfrm>
            <a:off x="-4646" y="-23231"/>
            <a:ext cx="4934415" cy="6908711"/>
          </a:xfrm>
          <a:prstGeom prst="rect">
            <a:avLst/>
          </a:prstGeom>
          <a:solidFill>
            <a:srgbClr val="D811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pPr>
            <a:endParaRPr lang="en-GB" sz="4000" b="1">
              <a:effectLst>
                <a:outerShdw blurRad="50800" dist="38100" dir="2700000" algn="tl" rotWithShape="0">
                  <a:prstClr val="black">
                    <a:alpha val="40000"/>
                  </a:prstClr>
                </a:outerShdw>
              </a:effectLst>
              <a:latin typeface="Arial"/>
              <a:cs typeface="Arial"/>
            </a:endParaRPr>
          </a:p>
          <a:p>
            <a:pPr algn="ct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5C8094E-BFF7-C1D5-1271-3CE78C0CCAFB}"/>
              </a:ext>
            </a:extLst>
          </p:cNvPr>
          <p:cNvSpPr txBox="1"/>
          <p:nvPr/>
        </p:nvSpPr>
        <p:spPr>
          <a:xfrm>
            <a:off x="756425" y="1467315"/>
            <a:ext cx="33658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latin typeface="Arial"/>
                <a:ea typeface="Calibri"/>
                <a:cs typeface="Calibri"/>
              </a:rPr>
              <a:t>Reflection and recap</a:t>
            </a:r>
            <a:endParaRPr lang="en-US" sz="2800" b="1">
              <a:solidFill>
                <a:schemeClr val="bg1"/>
              </a:solidFill>
              <a:latin typeface="Arial"/>
              <a:cs typeface="Arial"/>
            </a:endParaRPr>
          </a:p>
        </p:txBody>
      </p:sp>
    </p:spTree>
    <p:extLst>
      <p:ext uri="{BB962C8B-B14F-4D97-AF65-F5344CB8AC3E}">
        <p14:creationId xmlns:p14="http://schemas.microsoft.com/office/powerpoint/2010/main" val="193491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3BAAD7-9392-4775-A10F-C16B52C2195C}"/>
              </a:ext>
            </a:extLst>
          </p:cNvPr>
          <p:cNvPicPr>
            <a:picLocks noChangeAspect="1"/>
          </p:cNvPicPr>
          <p:nvPr/>
        </p:nvPicPr>
        <p:blipFill>
          <a:blip r:embed="rId3"/>
          <a:srcRect t="13785" b="-242"/>
          <a:stretch/>
        </p:blipFill>
        <p:spPr>
          <a:xfrm>
            <a:off x="3349253" y="1179489"/>
            <a:ext cx="5261060" cy="4579824"/>
          </a:xfrm>
          <a:prstGeom prst="rect">
            <a:avLst/>
          </a:prstGeom>
        </p:spPr>
      </p:pic>
      <p:sp>
        <p:nvSpPr>
          <p:cNvPr id="5" name="TextBox 4">
            <a:extLst>
              <a:ext uri="{FF2B5EF4-FFF2-40B4-BE49-F238E27FC236}">
                <a16:creationId xmlns:a16="http://schemas.microsoft.com/office/drawing/2014/main" id="{82AFA943-DC49-6E1B-061D-2E7F62F5B6E0}"/>
              </a:ext>
            </a:extLst>
          </p:cNvPr>
          <p:cNvSpPr txBox="1"/>
          <p:nvPr/>
        </p:nvSpPr>
        <p:spPr>
          <a:xfrm>
            <a:off x="8860971" y="1172219"/>
            <a:ext cx="2955186"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Battery</a:t>
            </a:r>
            <a:r>
              <a:rPr lang="en-US">
                <a:latin typeface="Arial"/>
                <a:cs typeface="Arial"/>
              </a:rPr>
              <a:t> </a:t>
            </a:r>
          </a:p>
          <a:p>
            <a:r>
              <a:rPr lang="en-US" sz="1600">
                <a:latin typeface="Arial"/>
                <a:cs typeface="Arial"/>
              </a:rPr>
              <a:t>Usually a lithium-ion battery that powers the vape.  </a:t>
            </a:r>
            <a:r>
              <a:rPr lang="en-US" sz="1600">
                <a:solidFill>
                  <a:srgbClr val="1A1B1B"/>
                </a:solidFill>
                <a:latin typeface="Arial"/>
                <a:cs typeface="Arial"/>
              </a:rPr>
              <a:t>On average, </a:t>
            </a:r>
            <a:r>
              <a:rPr lang="en-US" sz="1600" err="1">
                <a:solidFill>
                  <a:srgbClr val="1A1B1B"/>
                </a:solidFill>
                <a:latin typeface="Arial"/>
                <a:cs typeface="Arial"/>
              </a:rPr>
              <a:t>disposible</a:t>
            </a:r>
            <a:r>
              <a:rPr lang="en-US" sz="1600">
                <a:solidFill>
                  <a:srgbClr val="1A1B1B"/>
                </a:solidFill>
                <a:latin typeface="Arial"/>
                <a:cs typeface="Arial"/>
              </a:rPr>
              <a:t> vape batteries contain 0.15g of lithium</a:t>
            </a:r>
            <a:endParaRPr lang="en-US" sz="1600">
              <a:latin typeface="Arial"/>
              <a:ea typeface="Calibri"/>
              <a:cs typeface="Arial"/>
            </a:endParaRPr>
          </a:p>
          <a:p>
            <a:pPr marL="228600" indent="-228600">
              <a:buFont typeface=""/>
              <a:buChar char="•"/>
            </a:pPr>
            <a:endParaRPr lang="en-US"/>
          </a:p>
          <a:p>
            <a:pPr marL="228600" indent="-228600">
              <a:buFont typeface=""/>
              <a:buChar char="•"/>
            </a:pPr>
            <a:endParaRPr lang="en-US"/>
          </a:p>
        </p:txBody>
      </p:sp>
      <p:sp>
        <p:nvSpPr>
          <p:cNvPr id="7" name="TextBox 6">
            <a:extLst>
              <a:ext uri="{FF2B5EF4-FFF2-40B4-BE49-F238E27FC236}">
                <a16:creationId xmlns:a16="http://schemas.microsoft.com/office/drawing/2014/main" id="{ECA5CCCF-12DD-EBD4-F151-95BAEBBB3FF6}"/>
              </a:ext>
            </a:extLst>
          </p:cNvPr>
          <p:cNvSpPr txBox="1"/>
          <p:nvPr/>
        </p:nvSpPr>
        <p:spPr>
          <a:xfrm>
            <a:off x="8860971" y="3194670"/>
            <a:ext cx="29551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t>
            </a:r>
            <a:endParaRPr lang="en-US">
              <a:latin typeface="Arial"/>
              <a:cs typeface="Arial"/>
            </a:endParaRPr>
          </a:p>
          <a:p>
            <a:r>
              <a:rPr lang="en-US" b="1">
                <a:latin typeface="Arial"/>
                <a:cs typeface="Arial"/>
              </a:rPr>
              <a:t>Coil</a:t>
            </a:r>
            <a:r>
              <a:rPr lang="en-US">
                <a:latin typeface="Arial"/>
                <a:cs typeface="Arial"/>
              </a:rPr>
              <a:t> ​</a:t>
            </a:r>
            <a:endParaRPr lang="en-US">
              <a:latin typeface="Arial"/>
              <a:ea typeface="Calibri"/>
              <a:cs typeface="Arial"/>
            </a:endParaRPr>
          </a:p>
          <a:p>
            <a:r>
              <a:rPr lang="en-US">
                <a:latin typeface="Arial"/>
                <a:cs typeface="Arial"/>
              </a:rPr>
              <a:t>A heating element (often </a:t>
            </a:r>
            <a:r>
              <a:rPr lang="en">
                <a:latin typeface="Arial"/>
                <a:ea typeface="+mn-lt"/>
                <a:cs typeface="+mn-lt"/>
              </a:rPr>
              <a:t>copper wire)</a:t>
            </a:r>
            <a:r>
              <a:rPr lang="en" b="1">
                <a:latin typeface="Arial"/>
                <a:ea typeface="+mn-lt"/>
                <a:cs typeface="+mn-lt"/>
              </a:rPr>
              <a:t> </a:t>
            </a:r>
            <a:r>
              <a:rPr lang="en-US">
                <a:latin typeface="Arial"/>
                <a:cs typeface="Arial"/>
              </a:rPr>
              <a:t>wrapped in cotton that absorbs e-liquid and turns it into </a:t>
            </a:r>
            <a:r>
              <a:rPr lang="en-US" err="1">
                <a:latin typeface="Arial"/>
                <a:cs typeface="Arial"/>
              </a:rPr>
              <a:t>vapour</a:t>
            </a:r>
            <a:r>
              <a:rPr lang="en-US">
                <a:latin typeface="Arial"/>
                <a:cs typeface="Arial"/>
              </a:rPr>
              <a:t> when heated by the battery. ​</a:t>
            </a:r>
            <a:endParaRPr lang="en-US">
              <a:latin typeface="Arial"/>
              <a:ea typeface="Calibri"/>
              <a:cs typeface="Arial"/>
            </a:endParaRPr>
          </a:p>
          <a:p>
            <a:r>
              <a:rPr lang="en-US">
                <a:cs typeface="Arial"/>
              </a:rPr>
              <a:t>​​</a:t>
            </a:r>
            <a:endParaRPr lang="en-US">
              <a:ea typeface="Calibri" panose="020F0502020204030204"/>
              <a:cs typeface="Arial"/>
            </a:endParaRPr>
          </a:p>
          <a:p>
            <a:endParaRPr lang="en-US"/>
          </a:p>
        </p:txBody>
      </p:sp>
      <p:sp>
        <p:nvSpPr>
          <p:cNvPr id="8" name="TextBox 7">
            <a:extLst>
              <a:ext uri="{FF2B5EF4-FFF2-40B4-BE49-F238E27FC236}">
                <a16:creationId xmlns:a16="http://schemas.microsoft.com/office/drawing/2014/main" id="{26285AB0-2A71-8DC9-A83B-C33F9513424C}"/>
              </a:ext>
            </a:extLst>
          </p:cNvPr>
          <p:cNvSpPr txBox="1"/>
          <p:nvPr/>
        </p:nvSpPr>
        <p:spPr>
          <a:xfrm>
            <a:off x="553452" y="920129"/>
            <a:ext cx="234214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t>
            </a:r>
            <a:endParaRPr lang="en-US"/>
          </a:p>
          <a:p>
            <a:r>
              <a:rPr lang="en-US">
                <a:cs typeface="Arial"/>
              </a:rPr>
              <a:t>​</a:t>
            </a:r>
            <a:r>
              <a:rPr lang="en-US" b="1">
                <a:latin typeface="Arial"/>
                <a:cs typeface="Arial"/>
              </a:rPr>
              <a:t>Cartridge/Pod</a:t>
            </a:r>
            <a:r>
              <a:rPr lang="en-US">
                <a:latin typeface="Arial"/>
                <a:cs typeface="Arial"/>
              </a:rPr>
              <a:t> ​​</a:t>
            </a:r>
            <a:endParaRPr lang="en-US">
              <a:latin typeface="Arial"/>
              <a:ea typeface="Calibri"/>
              <a:cs typeface="Arial"/>
            </a:endParaRPr>
          </a:p>
          <a:p>
            <a:r>
              <a:rPr lang="en-US">
                <a:latin typeface="Arial"/>
                <a:cs typeface="Arial"/>
              </a:rPr>
              <a:t>A closed system pod that contains the e-liquid, made from propylene glycol, vegetable glycerin, and flavorings, and usually nicotine. ​​</a:t>
            </a:r>
            <a:endParaRPr lang="en-US">
              <a:latin typeface="Arial"/>
              <a:ea typeface="Calibri"/>
              <a:cs typeface="Arial"/>
            </a:endParaRPr>
          </a:p>
          <a:p>
            <a:endParaRPr lang="en-US">
              <a:latin typeface="Arial"/>
              <a:ea typeface="Calibri"/>
              <a:cs typeface="Arial"/>
            </a:endParaRPr>
          </a:p>
          <a:p>
            <a:endParaRPr lang="en-US">
              <a:latin typeface="Arial"/>
              <a:cs typeface="Arial"/>
            </a:endParaRPr>
          </a:p>
        </p:txBody>
      </p:sp>
      <p:sp>
        <p:nvSpPr>
          <p:cNvPr id="12" name="Rectangle 11">
            <a:extLst>
              <a:ext uri="{FF2B5EF4-FFF2-40B4-BE49-F238E27FC236}">
                <a16:creationId xmlns:a16="http://schemas.microsoft.com/office/drawing/2014/main" id="{12F09E39-E151-0F53-1411-2BE011B7AD92}"/>
              </a:ext>
            </a:extLst>
          </p:cNvPr>
          <p:cNvSpPr/>
          <p:nvPr/>
        </p:nvSpPr>
        <p:spPr>
          <a:xfrm>
            <a:off x="0" y="1"/>
            <a:ext cx="12192000" cy="895311"/>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4" name="Title 5">
            <a:extLst>
              <a:ext uri="{FF2B5EF4-FFF2-40B4-BE49-F238E27FC236}">
                <a16:creationId xmlns:a16="http://schemas.microsoft.com/office/drawing/2014/main" id="{385B86CB-6D9E-D448-3D02-593FD939922B}"/>
              </a:ext>
            </a:extLst>
          </p:cNvPr>
          <p:cNvSpPr txBox="1">
            <a:spLocks/>
          </p:cNvSpPr>
          <p:nvPr/>
        </p:nvSpPr>
        <p:spPr>
          <a:xfrm>
            <a:off x="1143001" y="1"/>
            <a:ext cx="9906000" cy="91974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600" b="1">
                <a:effectLst>
                  <a:outerShdw blurRad="50800" dist="38100" dir="2700000" algn="tl" rotWithShape="0">
                    <a:prstClr val="black">
                      <a:alpha val="40000"/>
                    </a:prstClr>
                  </a:outerShdw>
                </a:effectLst>
                <a:latin typeface="Arial"/>
                <a:cs typeface="Arial"/>
              </a:rPr>
              <a:t>What's in a single use vape? </a:t>
            </a:r>
          </a:p>
        </p:txBody>
      </p:sp>
      <p:pic>
        <p:nvPicPr>
          <p:cNvPr id="16" name="Picture 15" descr="A purple and orange sign&#10;&#10;Description automatically generated">
            <a:extLst>
              <a:ext uri="{FF2B5EF4-FFF2-40B4-BE49-F238E27FC236}">
                <a16:creationId xmlns:a16="http://schemas.microsoft.com/office/drawing/2014/main" id="{BA20B41F-DD16-99D8-D7EE-CCF350BD93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8" name="Picture 17" descr="A close up of a sign&#10;&#10;Description automatically generated">
            <a:extLst>
              <a:ext uri="{FF2B5EF4-FFF2-40B4-BE49-F238E27FC236}">
                <a16:creationId xmlns:a16="http://schemas.microsoft.com/office/drawing/2014/main" id="{12D5F429-8513-067B-9B17-2CB2110841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Tree>
    <p:extLst>
      <p:ext uri="{BB962C8B-B14F-4D97-AF65-F5344CB8AC3E}">
        <p14:creationId xmlns:p14="http://schemas.microsoft.com/office/powerpoint/2010/main" val="985837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EF57BF-10E1-473E-BBA1-941FEF5C8B1B}"/>
              </a:ext>
            </a:extLst>
          </p:cNvPr>
          <p:cNvPicPr/>
          <p:nvPr/>
        </p:nvPicPr>
        <p:blipFill>
          <a:blip r:embed="rId3">
            <a:extLst>
              <a:ext uri="{28A0092B-C50C-407E-A947-70E740481C1C}">
                <a14:useLocalDpi xmlns:a14="http://schemas.microsoft.com/office/drawing/2010/main" val="0"/>
              </a:ext>
            </a:extLst>
          </a:blip>
          <a:srcRect t="652" b="130"/>
          <a:stretch/>
        </p:blipFill>
        <p:spPr bwMode="auto">
          <a:xfrm>
            <a:off x="7250063" y="451715"/>
            <a:ext cx="4938531" cy="6432292"/>
          </a:xfrm>
          <a:prstGeom prst="rect">
            <a:avLst/>
          </a:prstGeom>
          <a:noFill/>
          <a:ln>
            <a:noFill/>
          </a:ln>
        </p:spPr>
      </p:pic>
      <p:sp>
        <p:nvSpPr>
          <p:cNvPr id="3" name="Subtitle 2">
            <a:extLst>
              <a:ext uri="{FF2B5EF4-FFF2-40B4-BE49-F238E27FC236}">
                <a16:creationId xmlns:a16="http://schemas.microsoft.com/office/drawing/2014/main" id="{CB5FCBA2-525F-42A7-8271-7C40B2B0DC66}"/>
              </a:ext>
            </a:extLst>
          </p:cNvPr>
          <p:cNvSpPr>
            <a:spLocks noGrp="1"/>
          </p:cNvSpPr>
          <p:nvPr>
            <p:ph type="subTitle" idx="1"/>
          </p:nvPr>
        </p:nvSpPr>
        <p:spPr>
          <a:xfrm>
            <a:off x="297343" y="1061829"/>
            <a:ext cx="6818764" cy="879046"/>
          </a:xfrm>
        </p:spPr>
        <p:txBody>
          <a:bodyPr vert="horz" wrap="square" lIns="74295" tIns="37148" rIns="74295" bIns="37148" numCol="1" rtlCol="0" anchor="t" anchorCtr="0" compatLnSpc="1">
            <a:prstTxWarp prst="textNoShape">
              <a:avLst/>
            </a:prstTxWarp>
            <a:normAutofit/>
          </a:bodyPr>
          <a:lstStyle/>
          <a:p>
            <a:pPr algn="l">
              <a:lnSpc>
                <a:spcPct val="100000"/>
              </a:lnSpc>
            </a:pPr>
            <a:r>
              <a:rPr lang="en-GB" sz="1600">
                <a:effectLst/>
                <a:latin typeface="Arial"/>
                <a:ea typeface="Times New Roman" panose="02020603050405020304" pitchFamily="18" charset="0"/>
                <a:cs typeface="Arial"/>
              </a:rPr>
              <a:t>According to ONS </a:t>
            </a:r>
            <a:r>
              <a:rPr lang="en-GB" sz="1600">
                <a:effectLst/>
                <a:latin typeface="Arial"/>
                <a:ea typeface="Times New Roman" panose="02020603050405020304" pitchFamily="18" charset="0"/>
                <a:cs typeface="Calibri"/>
              </a:rPr>
              <a:t>5.1 million people in the country used a vape or e-cigarette in 2023 and 10% of people aged 16 and over vape regularly rising to 16% of </a:t>
            </a:r>
            <a:r>
              <a:rPr lang="en-GB" sz="1600">
                <a:latin typeface="Arial"/>
                <a:ea typeface="Times New Roman" panose="02020603050405020304" pitchFamily="18" charset="0"/>
                <a:cs typeface="Calibri"/>
              </a:rPr>
              <a:t>16 to 24-year-olds</a:t>
            </a:r>
            <a:r>
              <a:rPr lang="en-GB" sz="1600">
                <a:effectLst/>
                <a:latin typeface="Arial"/>
                <a:ea typeface="Times New Roman" panose="02020603050405020304" pitchFamily="18" charset="0"/>
                <a:cs typeface="Calibri"/>
              </a:rPr>
              <a:t>.</a:t>
            </a:r>
            <a:endParaRPr lang="en-GB" sz="1600">
              <a:latin typeface="Arial"/>
              <a:cs typeface="Arial"/>
            </a:endParaRPr>
          </a:p>
        </p:txBody>
      </p:sp>
      <p:sp>
        <p:nvSpPr>
          <p:cNvPr id="14" name="Subtitle 2">
            <a:extLst>
              <a:ext uri="{FF2B5EF4-FFF2-40B4-BE49-F238E27FC236}">
                <a16:creationId xmlns:a16="http://schemas.microsoft.com/office/drawing/2014/main" id="{AB57333D-9050-984C-AE6A-7CBE9B3FF25B}"/>
              </a:ext>
            </a:extLst>
          </p:cNvPr>
          <p:cNvSpPr txBox="1">
            <a:spLocks/>
          </p:cNvSpPr>
          <p:nvPr/>
        </p:nvSpPr>
        <p:spPr>
          <a:xfrm>
            <a:off x="523243" y="3563051"/>
            <a:ext cx="6594113" cy="5206744"/>
          </a:xfrm>
          <a:prstGeom prst="rect">
            <a:avLst/>
          </a:prstGeom>
        </p:spPr>
        <p:txBody>
          <a:bodyPr vert="horz" lIns="74295" tIns="37148" rIns="74295" bIns="37148"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78130" indent="-278130" algn="l">
              <a:lnSpc>
                <a:spcPct val="100000"/>
              </a:lnSpc>
              <a:spcBef>
                <a:spcPts val="1463"/>
              </a:spcBef>
              <a:buClr>
                <a:srgbClr val="8D2456"/>
              </a:buClr>
              <a:buSzPct val="125000"/>
              <a:buFont typeface="Arial" panose="020B0604020202020204" pitchFamily="34" charset="0"/>
              <a:buChar char="•"/>
            </a:pPr>
            <a:r>
              <a:rPr lang="en-GB" sz="1600">
                <a:latin typeface="Arial"/>
                <a:cs typeface="Arial"/>
              </a:rPr>
              <a:t>Single-use vapes contain batteries and difficult to recycle plastics.</a:t>
            </a:r>
          </a:p>
          <a:p>
            <a:pPr marL="278130" indent="-278130" algn="l">
              <a:lnSpc>
                <a:spcPct val="100000"/>
              </a:lnSpc>
              <a:buClr>
                <a:srgbClr val="8D2456"/>
              </a:buClr>
              <a:buSzPct val="125000"/>
              <a:buFont typeface="Arial" panose="020B0604020202020204" pitchFamily="34" charset="0"/>
              <a:buChar char="•"/>
            </a:pPr>
            <a:r>
              <a:rPr lang="en-GB" sz="1600">
                <a:latin typeface="Arial"/>
                <a:cs typeface="Arial"/>
              </a:rPr>
              <a:t>These are dumped in landfill causing dangerous chemicals to pollute our soil, water and oceans.</a:t>
            </a:r>
          </a:p>
          <a:p>
            <a:pPr marL="278130" indent="-278130" algn="l">
              <a:lnSpc>
                <a:spcPct val="100000"/>
              </a:lnSpc>
              <a:buClr>
                <a:srgbClr val="8D2456"/>
              </a:buClr>
              <a:buSzPct val="125000"/>
              <a:buFont typeface="Arial" panose="020B0604020202020204" pitchFamily="34" charset="0"/>
              <a:buChar char="•"/>
            </a:pPr>
            <a:r>
              <a:rPr lang="en-GB" sz="1600">
                <a:latin typeface="Arial"/>
                <a:cs typeface="Arial"/>
              </a:rPr>
              <a:t>The plastics and toxic waste affect birds and animals.</a:t>
            </a:r>
          </a:p>
          <a:p>
            <a:pPr marL="278130" indent="-278130" algn="l">
              <a:lnSpc>
                <a:spcPct val="100000"/>
              </a:lnSpc>
              <a:buClr>
                <a:srgbClr val="8D2456"/>
              </a:buClr>
              <a:buSzPct val="125000"/>
              <a:buFont typeface="Arial" panose="020B0604020202020204" pitchFamily="34" charset="0"/>
              <a:buChar char="•"/>
            </a:pPr>
            <a:r>
              <a:rPr lang="en-GB" sz="1600">
                <a:latin typeface="Arial"/>
                <a:cs typeface="Arial"/>
              </a:rPr>
              <a:t>Discarded vapes pose a fire hazard</a:t>
            </a:r>
          </a:p>
          <a:p>
            <a:pPr algn="l">
              <a:lnSpc>
                <a:spcPct val="100000"/>
              </a:lnSpc>
              <a:buClr>
                <a:srgbClr val="8D2456"/>
              </a:buClr>
              <a:buSzPct val="125000"/>
            </a:pPr>
            <a:endParaRPr lang="en-GB" sz="1600" b="0" i="0" u="none" strike="noStrike">
              <a:effectLst/>
              <a:latin typeface="Arial"/>
              <a:cs typeface="Arial"/>
            </a:endParaRPr>
          </a:p>
          <a:p>
            <a:pPr marL="278130" indent="-278130" algn="l">
              <a:lnSpc>
                <a:spcPct val="100000"/>
              </a:lnSpc>
              <a:buClr>
                <a:srgbClr val="8D2456"/>
              </a:buClr>
              <a:buSzPct val="12500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algn="l"/>
            <a:endParaRPr lang="en-GB" sz="1950"/>
          </a:p>
          <a:p>
            <a:pPr algn="l"/>
            <a:endParaRPr lang="en-GB" sz="1950"/>
          </a:p>
          <a:p>
            <a:pPr algn="l"/>
            <a:endParaRPr lang="en-GB" sz="1600">
              <a:latin typeface="Arial"/>
              <a:cs typeface="Arial"/>
            </a:endParaRPr>
          </a:p>
          <a:p>
            <a:pPr algn="l"/>
            <a:endParaRPr lang="en-GB" sz="1950"/>
          </a:p>
        </p:txBody>
      </p:sp>
      <p:sp>
        <p:nvSpPr>
          <p:cNvPr id="11" name="Rectangle 10">
            <a:extLst>
              <a:ext uri="{FF2B5EF4-FFF2-40B4-BE49-F238E27FC236}">
                <a16:creationId xmlns:a16="http://schemas.microsoft.com/office/drawing/2014/main" id="{94E94497-A992-5F4C-8912-6BCBCBFCBD60}"/>
              </a:ext>
            </a:extLst>
          </p:cNvPr>
          <p:cNvSpPr/>
          <p:nvPr/>
        </p:nvSpPr>
        <p:spPr>
          <a:xfrm>
            <a:off x="0" y="1"/>
            <a:ext cx="12192000" cy="895311"/>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 name="Title 5">
            <a:extLst>
              <a:ext uri="{FF2B5EF4-FFF2-40B4-BE49-F238E27FC236}">
                <a16:creationId xmlns:a16="http://schemas.microsoft.com/office/drawing/2014/main" id="{F785EFD4-54CA-4F13-850F-BE907FEEE915}"/>
              </a:ext>
            </a:extLst>
          </p:cNvPr>
          <p:cNvSpPr>
            <a:spLocks noGrp="1"/>
          </p:cNvSpPr>
          <p:nvPr>
            <p:ph type="ctrTitle"/>
          </p:nvPr>
        </p:nvSpPr>
        <p:spPr>
          <a:xfrm>
            <a:off x="1143001" y="1"/>
            <a:ext cx="9906000" cy="919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Disposable vapes – an ecological disaster? </a:t>
            </a:r>
          </a:p>
        </p:txBody>
      </p:sp>
      <p:sp>
        <p:nvSpPr>
          <p:cNvPr id="5" name="TextBox 4">
            <a:extLst>
              <a:ext uri="{FF2B5EF4-FFF2-40B4-BE49-F238E27FC236}">
                <a16:creationId xmlns:a16="http://schemas.microsoft.com/office/drawing/2014/main" id="{382A3D13-6BFF-FF03-326E-34DB7E450F94}"/>
              </a:ext>
            </a:extLst>
          </p:cNvPr>
          <p:cNvSpPr txBox="1"/>
          <p:nvPr/>
        </p:nvSpPr>
        <p:spPr>
          <a:xfrm>
            <a:off x="287236" y="1939857"/>
            <a:ext cx="662102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Arial"/>
              </a:rPr>
              <a:t>Greenpeace </a:t>
            </a:r>
            <a:r>
              <a:rPr lang="en-GB" sz="1600">
                <a:latin typeface="Arial"/>
              </a:rPr>
              <a:t>says </a:t>
            </a:r>
            <a:r>
              <a:rPr lang="en-GB" sz="1600" u="sng">
                <a:latin typeface="Arial"/>
                <a:hlinkClick r:id="rId4">
                  <a:extLst>
                    <a:ext uri="{A12FA001-AC4F-418D-AE19-62706E023703}">
                      <ahyp:hlinkClr xmlns:ahyp="http://schemas.microsoft.com/office/drawing/2018/hyperlinkcolor" val="tx"/>
                    </a:ext>
                  </a:extLst>
                </a:hlinkClick>
              </a:rPr>
              <a:t>we bin nearly 5 million</a:t>
            </a:r>
            <a:r>
              <a:rPr lang="en-GB" sz="1600">
                <a:latin typeface="Arial"/>
              </a:rPr>
              <a:t> vapes each week – that’s roughly 8 vapes every second. </a:t>
            </a:r>
            <a:r>
              <a:rPr lang="en-US" sz="1600">
                <a:latin typeface="Arial"/>
              </a:rPr>
              <a:t>​</a:t>
            </a:r>
            <a:r>
              <a:rPr lang="en-US" sz="1600">
                <a:solidFill>
                  <a:srgbClr val="1A1B1B"/>
                </a:solidFill>
                <a:latin typeface="Arial"/>
              </a:rPr>
              <a:t>75 per cent of UK users admit they ‘never’ recycle their used devices (Green Wings Project).</a:t>
            </a:r>
            <a:endParaRPr lang="en-US" sz="1600"/>
          </a:p>
          <a:p>
            <a:endParaRPr lang="en-US" sz="1600">
              <a:latin typeface="Arial"/>
              <a:cs typeface="Arial"/>
            </a:endParaRPr>
          </a:p>
          <a:p>
            <a:r>
              <a:rPr lang="en-GB" sz="1600" b="1">
                <a:latin typeface="Arial"/>
              </a:rPr>
              <a:t> </a:t>
            </a:r>
            <a:r>
              <a:rPr lang="en-GB" sz="1600">
                <a:latin typeface="Arial"/>
              </a:rPr>
              <a:t>​</a:t>
            </a:r>
            <a:endParaRPr lang="en-GB" sz="1600">
              <a:latin typeface="Arial"/>
              <a:cs typeface="Arial"/>
            </a:endParaRPr>
          </a:p>
        </p:txBody>
      </p:sp>
      <p:sp>
        <p:nvSpPr>
          <p:cNvPr id="7" name="TextBox 6">
            <a:extLst>
              <a:ext uri="{FF2B5EF4-FFF2-40B4-BE49-F238E27FC236}">
                <a16:creationId xmlns:a16="http://schemas.microsoft.com/office/drawing/2014/main" id="{8A1E3EB7-6DDF-9E72-FDA4-013A10EFBB56}"/>
              </a:ext>
            </a:extLst>
          </p:cNvPr>
          <p:cNvSpPr txBox="1"/>
          <p:nvPr/>
        </p:nvSpPr>
        <p:spPr>
          <a:xfrm>
            <a:off x="297405" y="2843423"/>
            <a:ext cx="696172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Single use waste has to go somewhere. Some enters the environment as litter, some goes for recycling, while the rest ends up in landfills.</a:t>
            </a:r>
            <a:endParaRPr lang="en-US"/>
          </a:p>
        </p:txBody>
      </p:sp>
      <p:pic>
        <p:nvPicPr>
          <p:cNvPr id="8" name="Picture 7" descr="A purple and orange sign&#10;&#10;Description automatically generated">
            <a:extLst>
              <a:ext uri="{FF2B5EF4-FFF2-40B4-BE49-F238E27FC236}">
                <a16:creationId xmlns:a16="http://schemas.microsoft.com/office/drawing/2014/main" id="{8C248A7E-FCC0-468E-F15C-DDA3032D62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3" name="Picture 12" descr="A close up of a sign&#10;&#10;Description automatically generated">
            <a:extLst>
              <a:ext uri="{FF2B5EF4-FFF2-40B4-BE49-F238E27FC236}">
                <a16:creationId xmlns:a16="http://schemas.microsoft.com/office/drawing/2014/main" id="{F1952B73-7488-FF65-64B5-1BB538BB0B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Tree>
    <p:extLst>
      <p:ext uri="{BB962C8B-B14F-4D97-AF65-F5344CB8AC3E}">
        <p14:creationId xmlns:p14="http://schemas.microsoft.com/office/powerpoint/2010/main" val="31450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le of lighters in different colors&#10;&#10;Description automatically generated">
            <a:extLst>
              <a:ext uri="{FF2B5EF4-FFF2-40B4-BE49-F238E27FC236}">
                <a16:creationId xmlns:a16="http://schemas.microsoft.com/office/drawing/2014/main" id="{9FF8E499-F33C-DBDC-CF90-F2F2C69E6ADF}"/>
              </a:ext>
            </a:extLst>
          </p:cNvPr>
          <p:cNvPicPr>
            <a:picLocks noChangeAspect="1"/>
          </p:cNvPicPr>
          <p:nvPr/>
        </p:nvPicPr>
        <p:blipFill>
          <a:blip r:embed="rId3"/>
          <a:srcRect l="3490" b="-48"/>
          <a:stretch/>
        </p:blipFill>
        <p:spPr>
          <a:xfrm>
            <a:off x="-5300" y="-1454809"/>
            <a:ext cx="12198784" cy="8464441"/>
          </a:xfrm>
          <a:prstGeom prst="rect">
            <a:avLst/>
          </a:prstGeom>
        </p:spPr>
      </p:pic>
      <p:sp>
        <p:nvSpPr>
          <p:cNvPr id="7" name="Rectangle 6">
            <a:extLst>
              <a:ext uri="{FF2B5EF4-FFF2-40B4-BE49-F238E27FC236}">
                <a16:creationId xmlns:a16="http://schemas.microsoft.com/office/drawing/2014/main" id="{FC5FE3E6-2FB4-DDD3-5228-CABCD6256EC2}"/>
              </a:ext>
            </a:extLst>
          </p:cNvPr>
          <p:cNvSpPr/>
          <p:nvPr/>
        </p:nvSpPr>
        <p:spPr>
          <a:xfrm>
            <a:off x="-4646" y="2486534"/>
            <a:ext cx="12182707" cy="1388985"/>
          </a:xfrm>
          <a:prstGeom prst="rect">
            <a:avLst/>
          </a:prstGeom>
          <a:solidFill>
            <a:srgbClr val="EB8B2D">
              <a:alpha val="5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 name="Title 1">
            <a:extLst>
              <a:ext uri="{FF2B5EF4-FFF2-40B4-BE49-F238E27FC236}">
                <a16:creationId xmlns:a16="http://schemas.microsoft.com/office/drawing/2014/main" id="{1655BE62-7F27-47C4-AE16-09D2DA0D717A}"/>
              </a:ext>
            </a:extLst>
          </p:cNvPr>
          <p:cNvSpPr>
            <a:spLocks noGrp="1"/>
          </p:cNvSpPr>
          <p:nvPr>
            <p:ph type="title"/>
          </p:nvPr>
        </p:nvSpPr>
        <p:spPr>
          <a:xfrm>
            <a:off x="-7247" y="2486568"/>
            <a:ext cx="10749078" cy="1327886"/>
          </a:xfrm>
        </p:spPr>
        <p:txBody>
          <a:bodyPr vert="horz" lIns="91440" tIns="45720" rIns="91440" bIns="45720" rtlCol="0" anchor="ctr">
            <a:normAutofit/>
          </a:bodyPr>
          <a:lstStyle/>
          <a:p>
            <a:r>
              <a:rPr lang="en-GB" sz="2800" b="1">
                <a:solidFill>
                  <a:schemeClr val="bg1"/>
                </a:solidFill>
                <a:latin typeface="Arial"/>
                <a:cs typeface="Arial"/>
              </a:rPr>
              <a:t>      Precious resources</a:t>
            </a:r>
            <a:endParaRPr lang="en-US">
              <a:solidFill>
                <a:schemeClr val="bg1"/>
              </a:solidFill>
              <a:ea typeface="Calibri Light" panose="020F0302020204030204"/>
              <a:cs typeface="Calibri Light" panose="020F0302020204030204"/>
            </a:endParaRPr>
          </a:p>
        </p:txBody>
      </p:sp>
      <p:sp>
        <p:nvSpPr>
          <p:cNvPr id="4" name="TextBox 3">
            <a:extLst>
              <a:ext uri="{FF2B5EF4-FFF2-40B4-BE49-F238E27FC236}">
                <a16:creationId xmlns:a16="http://schemas.microsoft.com/office/drawing/2014/main" id="{55D30125-CC9B-4C7D-A54E-103FF8B1DCA8}"/>
              </a:ext>
            </a:extLst>
          </p:cNvPr>
          <p:cNvSpPr txBox="1"/>
          <p:nvPr/>
        </p:nvSpPr>
        <p:spPr>
          <a:xfrm>
            <a:off x="4657810" y="2593141"/>
            <a:ext cx="7517429" cy="1481974"/>
          </a:xfrm>
          <a:prstGeom prst="rect">
            <a:avLst/>
          </a:prstGeom>
          <a:noFill/>
        </p:spPr>
        <p:txBody>
          <a:bodyPr wrap="square" lIns="91440" tIns="45720" rIns="91440" bIns="45720" rtlCol="0" anchor="t">
            <a:spAutoFit/>
          </a:bodyPr>
          <a:lstStyle/>
          <a:p>
            <a:r>
              <a:rPr lang="en-GB" b="1" u="sng">
                <a:solidFill>
                  <a:schemeClr val="bg1"/>
                </a:solidFill>
                <a:latin typeface="Arial"/>
                <a:ea typeface="+mn-lt"/>
                <a:cs typeface="+mn-lt"/>
                <a:hlinkClick r:id="rId4">
                  <a:extLst>
                    <a:ext uri="{A12FA001-AC4F-418D-AE19-62706E023703}">
                      <ahyp:hlinkClr xmlns:ahyp="http://schemas.microsoft.com/office/drawing/2018/hyperlinkcolor" val="tx"/>
                    </a:ext>
                  </a:extLst>
                </a:hlinkClick>
              </a:rPr>
              <a:t>Research published in 2023</a:t>
            </a:r>
            <a:r>
              <a:rPr lang="en-GB">
                <a:solidFill>
                  <a:schemeClr val="bg1"/>
                </a:solidFill>
                <a:latin typeface="Arial"/>
                <a:ea typeface="+mn-lt"/>
                <a:cs typeface="+mn-lt"/>
              </a:rPr>
              <a:t> by Material Focus found only 17% of disposable vapes are recyclable.</a:t>
            </a:r>
            <a:r>
              <a:rPr lang="en-GB">
                <a:solidFill>
                  <a:schemeClr val="bg1"/>
                </a:solidFill>
                <a:latin typeface="Arial"/>
                <a:ea typeface="Calibri"/>
                <a:cs typeface="Calibri"/>
              </a:rPr>
              <a:t> They, and Greenpeace estimate that o</a:t>
            </a:r>
            <a:r>
              <a:rPr lang="en-GB">
                <a:solidFill>
                  <a:schemeClr val="bg1"/>
                </a:solidFill>
                <a:latin typeface="Arial"/>
                <a:cs typeface="Arial"/>
              </a:rPr>
              <a:t>ver</a:t>
            </a:r>
            <a:r>
              <a:rPr lang="en-GB" b="0" i="0">
                <a:solidFill>
                  <a:schemeClr val="bg1"/>
                </a:solidFill>
                <a:effectLst/>
                <a:latin typeface="Arial"/>
                <a:cs typeface="Arial"/>
              </a:rPr>
              <a:t> 40 tonnes of lithium was thrown out with disposable vapes in the UK in 2022. That’s enough to make batteries for </a:t>
            </a:r>
            <a:r>
              <a:rPr lang="en-GB" b="0" i="0" u="none" strike="noStrike">
                <a:solidFill>
                  <a:schemeClr val="bg1"/>
                </a:solidFill>
                <a:effectLst/>
                <a:latin typeface="Arial"/>
                <a:cs typeface="Arial"/>
                <a:hlinkClick r:id="rId5">
                  <a:extLst>
                    <a:ext uri="{A12FA001-AC4F-418D-AE19-62706E023703}">
                      <ahyp:hlinkClr xmlns:ahyp="http://schemas.microsoft.com/office/drawing/2018/hyperlinkcolor" val="tx"/>
                    </a:ext>
                  </a:extLst>
                </a:hlinkClick>
              </a:rPr>
              <a:t>5,000 electric cars</a:t>
            </a:r>
            <a:endParaRPr lang="en-GB" b="0" i="0" u="none" strike="noStrike">
              <a:solidFill>
                <a:schemeClr val="bg1"/>
              </a:solidFill>
              <a:effectLst/>
              <a:latin typeface="Arial" panose="020B0604020202020204" pitchFamily="34" charset="0"/>
              <a:cs typeface="Arial" panose="020B0604020202020204" pitchFamily="34" charset="0"/>
            </a:endParaRPr>
          </a:p>
          <a:p>
            <a:endParaRPr lang="en-GB"/>
          </a:p>
        </p:txBody>
      </p:sp>
      <p:pic>
        <p:nvPicPr>
          <p:cNvPr id="5" name="Picture 4" descr="A purple and orange sign&#10;&#10;Description automatically generated">
            <a:extLst>
              <a:ext uri="{FF2B5EF4-FFF2-40B4-BE49-F238E27FC236}">
                <a16:creationId xmlns:a16="http://schemas.microsoft.com/office/drawing/2014/main" id="{3E4945C2-CA67-9372-C9F4-E4E111FD6D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9" name="Picture 8" descr="A close up of a sign&#10;&#10;Description automatically generated">
            <a:extLst>
              <a:ext uri="{FF2B5EF4-FFF2-40B4-BE49-F238E27FC236}">
                <a16:creationId xmlns:a16="http://schemas.microsoft.com/office/drawing/2014/main" id="{E98E544D-6DC5-562D-55CF-C75A22969F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Tree>
    <p:extLst>
      <p:ext uri="{BB962C8B-B14F-4D97-AF65-F5344CB8AC3E}">
        <p14:creationId xmlns:p14="http://schemas.microsoft.com/office/powerpoint/2010/main" val="407304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43D5BC-7EA0-4B27-B877-24610AC2CA3A}"/>
              </a:ext>
            </a:extLst>
          </p:cNvPr>
          <p:cNvPicPr>
            <a:picLocks noChangeAspect="1"/>
          </p:cNvPicPr>
          <p:nvPr/>
        </p:nvPicPr>
        <p:blipFill>
          <a:blip r:embed="rId2">
            <a:extLst>
              <a:ext uri="{28A0092B-C50C-407E-A947-70E740481C1C}">
                <a14:useLocalDpi xmlns:a14="http://schemas.microsoft.com/office/drawing/2010/main" val="0"/>
              </a:ext>
            </a:extLst>
          </a:blip>
          <a:srcRect l="556" t="265" r="-370" b="335"/>
          <a:stretch/>
        </p:blipFill>
        <p:spPr>
          <a:xfrm>
            <a:off x="9459846" y="1276"/>
            <a:ext cx="2479512" cy="3218245"/>
          </a:xfrm>
          <a:prstGeom prst="rect">
            <a:avLst/>
          </a:prstGeom>
        </p:spPr>
      </p:pic>
      <p:pic>
        <p:nvPicPr>
          <p:cNvPr id="9" name="Picture 8">
            <a:extLst>
              <a:ext uri="{FF2B5EF4-FFF2-40B4-BE49-F238E27FC236}">
                <a16:creationId xmlns:a16="http://schemas.microsoft.com/office/drawing/2014/main" id="{EA38C060-829B-4705-8B8B-7A6D528409DD}"/>
              </a:ext>
            </a:extLst>
          </p:cNvPr>
          <p:cNvPicPr>
            <a:picLocks noChangeAspect="1"/>
          </p:cNvPicPr>
          <p:nvPr/>
        </p:nvPicPr>
        <p:blipFill>
          <a:blip r:embed="rId3">
            <a:extLst>
              <a:ext uri="{28A0092B-C50C-407E-A947-70E740481C1C}">
                <a14:useLocalDpi xmlns:a14="http://schemas.microsoft.com/office/drawing/2010/main" val="0"/>
              </a:ext>
            </a:extLst>
          </a:blip>
          <a:srcRect l="2670" t="-32" r="1590" b="3137"/>
          <a:stretch/>
        </p:blipFill>
        <p:spPr>
          <a:xfrm>
            <a:off x="5714306" y="18264"/>
            <a:ext cx="3073313" cy="3209179"/>
          </a:xfrm>
          <a:prstGeom prst="rect">
            <a:avLst/>
          </a:prstGeom>
          <a:ln>
            <a:solidFill>
              <a:schemeClr val="tx1"/>
            </a:solidFill>
          </a:ln>
        </p:spPr>
      </p:pic>
      <p:sp>
        <p:nvSpPr>
          <p:cNvPr id="14" name="Title 5">
            <a:extLst>
              <a:ext uri="{FF2B5EF4-FFF2-40B4-BE49-F238E27FC236}">
                <a16:creationId xmlns:a16="http://schemas.microsoft.com/office/drawing/2014/main" id="{776D3580-663E-43E3-CDFA-73F50D070B92}"/>
              </a:ext>
            </a:extLst>
          </p:cNvPr>
          <p:cNvSpPr txBox="1">
            <a:spLocks/>
          </p:cNvSpPr>
          <p:nvPr/>
        </p:nvSpPr>
        <p:spPr>
          <a:xfrm>
            <a:off x="-4646" y="-23231"/>
            <a:ext cx="4934415" cy="6908711"/>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pPr>
            <a:endParaRPr lang="en-GB" sz="4000" b="1">
              <a:effectLst>
                <a:outerShdw blurRad="50800" dist="38100" dir="2700000" algn="tl" rotWithShape="0">
                  <a:prstClr val="black">
                    <a:alpha val="40000"/>
                  </a:prstClr>
                </a:outerShdw>
              </a:effectLst>
              <a:latin typeface="Arial"/>
              <a:cs typeface="Arial"/>
            </a:endParaRPr>
          </a:p>
          <a:p>
            <a:pPr algn="ct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F51CE2D-105F-B92C-78E1-CF6C5E8F6017}"/>
              </a:ext>
            </a:extLst>
          </p:cNvPr>
          <p:cNvSpPr txBox="1"/>
          <p:nvPr/>
        </p:nvSpPr>
        <p:spPr>
          <a:xfrm>
            <a:off x="477644" y="129168"/>
            <a:ext cx="377004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rgbClr val="FFFFFF"/>
                </a:solidFill>
                <a:latin typeface="Arial"/>
                <a:cs typeface="Arial"/>
              </a:rPr>
              <a:t>Vapes and Cigarettes can be a fire hazard</a:t>
            </a:r>
            <a:endParaRPr lang="en-US" sz="2800"/>
          </a:p>
        </p:txBody>
      </p:sp>
      <p:pic>
        <p:nvPicPr>
          <p:cNvPr id="6" name="Picture 5">
            <a:extLst>
              <a:ext uri="{FF2B5EF4-FFF2-40B4-BE49-F238E27FC236}">
                <a16:creationId xmlns:a16="http://schemas.microsoft.com/office/drawing/2014/main" id="{F7F740F7-F98B-493E-B219-5DE6BC819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14" y="1613807"/>
            <a:ext cx="3736201" cy="2129404"/>
          </a:xfrm>
          <a:prstGeom prst="rect">
            <a:avLst/>
          </a:prstGeom>
        </p:spPr>
      </p:pic>
      <p:sp>
        <p:nvSpPr>
          <p:cNvPr id="2" name="TextBox 1">
            <a:extLst>
              <a:ext uri="{FF2B5EF4-FFF2-40B4-BE49-F238E27FC236}">
                <a16:creationId xmlns:a16="http://schemas.microsoft.com/office/drawing/2014/main" id="{B9400112-E8AB-83BB-63D1-48F1B2FA08FF}"/>
              </a:ext>
            </a:extLst>
          </p:cNvPr>
          <p:cNvSpPr txBox="1"/>
          <p:nvPr/>
        </p:nvSpPr>
        <p:spPr>
          <a:xfrm>
            <a:off x="5326985" y="3246093"/>
            <a:ext cx="653136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Sans-Serif"/>
              <a:buChar char="•"/>
            </a:pPr>
            <a:endParaRPr lang="en-GB" sz="1600" dirty="0">
              <a:latin typeface="Arial"/>
              <a:cs typeface="Arial"/>
            </a:endParaRPr>
          </a:p>
          <a:p>
            <a:pPr marL="285750" indent="-285750">
              <a:spcBef>
                <a:spcPts val="600"/>
              </a:spcBef>
              <a:buFont typeface="Arial,Sans-Serif"/>
              <a:buChar char="•"/>
            </a:pPr>
            <a:r>
              <a:rPr lang="en-GB" sz="1400" dirty="0">
                <a:latin typeface="Arial"/>
                <a:cs typeface="Arial"/>
              </a:rPr>
              <a:t>The primary cause of these incidents is typically related to the lithium-ion batteries used in vape devices.​</a:t>
            </a:r>
          </a:p>
          <a:p>
            <a:pPr marL="285750" indent="-285750">
              <a:spcBef>
                <a:spcPts val="600"/>
              </a:spcBef>
              <a:buFont typeface="Arial,Sans-Serif"/>
              <a:buChar char="•"/>
            </a:pPr>
            <a:r>
              <a:rPr lang="en-GB" sz="1400" dirty="0">
                <a:latin typeface="Arial"/>
                <a:cs typeface="Arial"/>
              </a:rPr>
              <a:t>Lithium-ion batteries are commonly found in many electronic devices, including smartphones, laptops, and vapes. </a:t>
            </a:r>
            <a:r>
              <a:rPr lang="en-GB" sz="1400" b="1" dirty="0">
                <a:latin typeface="Arial"/>
                <a:cs typeface="Arial"/>
              </a:rPr>
              <a:t>While these batteries are generally safe when used and maintained properly,</a:t>
            </a:r>
            <a:r>
              <a:rPr lang="en-GB" sz="1400" dirty="0">
                <a:latin typeface="Arial"/>
                <a:cs typeface="Arial"/>
              </a:rPr>
              <a:t> they can pose risks if mishandled or if there are manufacturing defects.​</a:t>
            </a:r>
          </a:p>
          <a:p>
            <a:pPr marL="285750" indent="-285750">
              <a:spcBef>
                <a:spcPts val="600"/>
              </a:spcBef>
              <a:buFont typeface="Arial"/>
              <a:buChar char="•"/>
            </a:pPr>
            <a:r>
              <a:rPr lang="en-GB" sz="1400">
                <a:latin typeface="Arial"/>
                <a:cs typeface="Arial"/>
              </a:rPr>
              <a:t>Fire brigades were called to 1,760 fires linked to lithium-ion batteries in 2025, equating to 4.8 fires a day, an increase of 147% over the past three years.</a:t>
            </a:r>
            <a:br>
              <a:rPr lang="en-GB" sz="1400" dirty="0">
                <a:latin typeface="Arial"/>
                <a:cs typeface="Arial"/>
              </a:rPr>
            </a:br>
            <a:r>
              <a:rPr lang="en-GB" sz="1400">
                <a:latin typeface="Arial"/>
                <a:cs typeface="Arial"/>
              </a:rPr>
              <a:t>Many incidents have occurred inside homes, while incorrect disposal of batteries has also contributed to fires in refuse vehicles and recycling centres. </a:t>
            </a:r>
            <a:r>
              <a:rPr lang="en-GB" sz="1200">
                <a:latin typeface="Arial"/>
                <a:cs typeface="Arial"/>
              </a:rPr>
              <a:t>(Source: The Guardian)</a:t>
            </a:r>
            <a:endParaRPr lang="en-GB" sz="1200" dirty="0">
              <a:latin typeface="Arial"/>
              <a:cs typeface="Arial"/>
            </a:endParaRPr>
          </a:p>
          <a:p>
            <a:pPr marL="285750" indent="-285750">
              <a:spcBef>
                <a:spcPts val="600"/>
              </a:spcBef>
              <a:buFont typeface="Arial,Sans-Serif"/>
              <a:buChar char="•"/>
            </a:pPr>
            <a:endParaRPr lang="en-GB" sz="1600" dirty="0">
              <a:latin typeface="Arial"/>
              <a:cs typeface="Arial"/>
            </a:endParaRPr>
          </a:p>
          <a:p>
            <a:r>
              <a:rPr lang="en-GB" dirty="0"/>
              <a:t>​</a:t>
            </a:r>
            <a:endParaRPr lang="en-GB" dirty="0">
              <a:cs typeface="Calibri"/>
            </a:endParaRPr>
          </a:p>
          <a:p>
            <a:r>
              <a:rPr lang="en-GB" dirty="0"/>
              <a:t>​</a:t>
            </a:r>
            <a:endParaRPr lang="en-GB" dirty="0">
              <a:cs typeface="Calibri"/>
            </a:endParaRPr>
          </a:p>
          <a:p>
            <a:endParaRPr lang="en-US"/>
          </a:p>
        </p:txBody>
      </p:sp>
      <p:sp>
        <p:nvSpPr>
          <p:cNvPr id="3" name="TextBox 2">
            <a:extLst>
              <a:ext uri="{FF2B5EF4-FFF2-40B4-BE49-F238E27FC236}">
                <a16:creationId xmlns:a16="http://schemas.microsoft.com/office/drawing/2014/main" id="{2CAC43A8-D5F7-BFC3-8D66-1D237D9A9768}"/>
              </a:ext>
            </a:extLst>
          </p:cNvPr>
          <p:cNvSpPr txBox="1"/>
          <p:nvPr/>
        </p:nvSpPr>
        <p:spPr>
          <a:xfrm>
            <a:off x="463161" y="3941116"/>
            <a:ext cx="395218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pPr>
            <a:r>
              <a:rPr lang="en-GB" sz="1600" dirty="0">
                <a:solidFill>
                  <a:schemeClr val="bg1"/>
                </a:solidFill>
                <a:latin typeface="Arial"/>
                <a:cs typeface="Arial"/>
              </a:rPr>
              <a:t>Most </a:t>
            </a:r>
            <a:r>
              <a:rPr lang="en-GB" sz="1600" b="1" u="sng" dirty="0">
                <a:solidFill>
                  <a:schemeClr val="bg1"/>
                </a:solidFill>
                <a:latin typeface="Arial"/>
                <a:cs typeface="Arial"/>
              </a:rPr>
              <a:t>legal</a:t>
            </a:r>
            <a:r>
              <a:rPr lang="en-GB" sz="1600" dirty="0">
                <a:solidFill>
                  <a:schemeClr val="bg1"/>
                </a:solidFill>
                <a:latin typeface="Arial"/>
                <a:cs typeface="Arial"/>
              </a:rPr>
              <a:t> vaping devices are </a:t>
            </a:r>
            <a:r>
              <a:rPr lang="en-GB" sz="1600" b="1" dirty="0">
                <a:solidFill>
                  <a:schemeClr val="bg1"/>
                </a:solidFill>
                <a:latin typeface="Arial"/>
                <a:cs typeface="Arial"/>
              </a:rPr>
              <a:t>designed with safety features</a:t>
            </a:r>
            <a:r>
              <a:rPr lang="en-GB" sz="1600" dirty="0">
                <a:solidFill>
                  <a:schemeClr val="bg1"/>
                </a:solidFill>
                <a:latin typeface="Arial"/>
                <a:cs typeface="Arial"/>
              </a:rPr>
              <a:t> to prevent fires, but there is always a small risk of malfunction or user error that can lead to a fire. </a:t>
            </a:r>
          </a:p>
          <a:p>
            <a:pPr algn="ctr">
              <a:spcBef>
                <a:spcPct val="0"/>
              </a:spcBef>
            </a:pPr>
            <a:endParaRPr lang="en-GB" sz="1600" dirty="0">
              <a:solidFill>
                <a:schemeClr val="bg1"/>
              </a:solidFill>
              <a:latin typeface="Arial"/>
              <a:cs typeface="Arial"/>
            </a:endParaRPr>
          </a:p>
          <a:p>
            <a:pPr algn="ctr">
              <a:spcBef>
                <a:spcPct val="0"/>
              </a:spcBef>
            </a:pPr>
            <a:r>
              <a:rPr lang="en-GB" sz="1600" dirty="0">
                <a:solidFill>
                  <a:schemeClr val="bg1"/>
                </a:solidFill>
                <a:latin typeface="Arial"/>
                <a:cs typeface="Arial"/>
              </a:rPr>
              <a:t>Remember, too, that </a:t>
            </a:r>
            <a:r>
              <a:rPr lang="en-GB" sz="1600" b="1" dirty="0">
                <a:solidFill>
                  <a:schemeClr val="bg1"/>
                </a:solidFill>
                <a:latin typeface="Arial"/>
                <a:cs typeface="Arial"/>
              </a:rPr>
              <a:t>one in three vapes are counterfeit,</a:t>
            </a:r>
            <a:r>
              <a:rPr lang="en-GB" sz="1600" dirty="0">
                <a:solidFill>
                  <a:schemeClr val="bg1"/>
                </a:solidFill>
                <a:latin typeface="Arial"/>
                <a:cs typeface="Arial"/>
              </a:rPr>
              <a:t> so will be much riskier</a:t>
            </a:r>
            <a:endParaRPr lang="en-US" sz="1600">
              <a:solidFill>
                <a:schemeClr val="bg1"/>
              </a:solidFill>
              <a:latin typeface="Arial"/>
              <a:cs typeface="Arial"/>
            </a:endParaRPr>
          </a:p>
        </p:txBody>
      </p:sp>
      <p:pic>
        <p:nvPicPr>
          <p:cNvPr id="5" name="Picture 4" descr="A purple and orange sign&#10;&#10;Description automatically generated">
            <a:extLst>
              <a:ext uri="{FF2B5EF4-FFF2-40B4-BE49-F238E27FC236}">
                <a16:creationId xmlns:a16="http://schemas.microsoft.com/office/drawing/2014/main" id="{005DEFFF-23AA-00FE-4884-44620101C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3" name="Picture 12" descr="A close up of a sign&#10;&#10;Description automatically generated">
            <a:extLst>
              <a:ext uri="{FF2B5EF4-FFF2-40B4-BE49-F238E27FC236}">
                <a16:creationId xmlns:a16="http://schemas.microsoft.com/office/drawing/2014/main" id="{A3B309A8-E3D9-B22B-F3ED-D10A44037E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Tree>
    <p:extLst>
      <p:ext uri="{BB962C8B-B14F-4D97-AF65-F5344CB8AC3E}">
        <p14:creationId xmlns:p14="http://schemas.microsoft.com/office/powerpoint/2010/main" val="1508482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8C2CF6-7E00-6A0D-0D09-4A1047BB28FB}"/>
              </a:ext>
            </a:extLst>
          </p:cNvPr>
          <p:cNvSpPr/>
          <p:nvPr/>
        </p:nvSpPr>
        <p:spPr>
          <a:xfrm>
            <a:off x="0" y="1"/>
            <a:ext cx="12192000" cy="895311"/>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63"/>
          </a:p>
        </p:txBody>
      </p:sp>
      <p:sp>
        <p:nvSpPr>
          <p:cNvPr id="5" name="TextBox 4">
            <a:extLst>
              <a:ext uri="{FF2B5EF4-FFF2-40B4-BE49-F238E27FC236}">
                <a16:creationId xmlns:a16="http://schemas.microsoft.com/office/drawing/2014/main" id="{6A7E74CC-D983-3ACA-FD27-23765E26B803}"/>
              </a:ext>
            </a:extLst>
          </p:cNvPr>
          <p:cNvSpPr txBox="1"/>
          <p:nvPr/>
        </p:nvSpPr>
        <p:spPr>
          <a:xfrm>
            <a:off x="7912880" y="1663628"/>
            <a:ext cx="3892586" cy="39344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endParaRPr lang="en-GB" sz="1600" dirty="0">
              <a:latin typeface="Arial"/>
              <a:cs typeface="Arial"/>
            </a:endParaRPr>
          </a:p>
          <a:p>
            <a:pPr marL="285750" indent="-285750">
              <a:spcBef>
                <a:spcPts val="300"/>
              </a:spcBef>
              <a:spcAft>
                <a:spcPts val="1500"/>
              </a:spcAft>
              <a:buFont typeface="Arial"/>
              <a:buChar char="•"/>
            </a:pPr>
            <a:r>
              <a:rPr lang="en-GB" sz="1600" dirty="0">
                <a:latin typeface="Arial"/>
                <a:cs typeface="Arial"/>
              </a:rPr>
              <a:t>Avoid leaving on car or van dashboards, or any extremes of high or low temperatures. </a:t>
            </a:r>
          </a:p>
          <a:p>
            <a:pPr marL="285750" indent="-285750">
              <a:spcBef>
                <a:spcPts val="300"/>
              </a:spcBef>
              <a:spcAft>
                <a:spcPts val="1500"/>
              </a:spcAft>
              <a:buFont typeface="Arial"/>
              <a:buChar char="•"/>
            </a:pPr>
            <a:r>
              <a:rPr lang="en-GB" sz="1600" dirty="0">
                <a:latin typeface="Arial"/>
                <a:cs typeface="Arial"/>
              </a:rPr>
              <a:t>Protect batteries against being damaged, crushed or punctured and immerse in water or spilt drink. </a:t>
            </a:r>
          </a:p>
          <a:p>
            <a:pPr marL="285750" indent="-285750">
              <a:spcBef>
                <a:spcPts val="300"/>
              </a:spcBef>
              <a:spcAft>
                <a:spcPts val="800"/>
              </a:spcAft>
              <a:buFont typeface="Arial"/>
              <a:buChar char="•"/>
            </a:pPr>
            <a:r>
              <a:rPr lang="en-GB" sz="1600" dirty="0">
                <a:latin typeface="Arial"/>
                <a:cs typeface="Arial"/>
              </a:rPr>
              <a:t>Batteries shouldn’t come into contact with metal items such as coins or keys in a pocket or bag, as this can cause a short circuit and explosion. </a:t>
            </a:r>
            <a:endParaRPr lang="en-US" sz="1600" dirty="0">
              <a:latin typeface="Arial"/>
              <a:cs typeface="Arial"/>
            </a:endParaRPr>
          </a:p>
          <a:p>
            <a:pPr marL="285750" indent="-285750">
              <a:spcBef>
                <a:spcPts val="300"/>
              </a:spcBef>
              <a:spcAft>
                <a:spcPts val="800"/>
              </a:spcAft>
              <a:buFont typeface="Arial"/>
              <a:buChar char="•"/>
            </a:pPr>
            <a:r>
              <a:rPr lang="en-GB" sz="1600" dirty="0">
                <a:latin typeface="Arial"/>
                <a:cs typeface="Arial"/>
              </a:rPr>
              <a:t>Avoid keeping vapes in pockets of trousers, dresses or jackets.</a:t>
            </a:r>
            <a:r>
              <a:rPr lang="en-GB" sz="1600" b="1" dirty="0">
                <a:latin typeface="Arial"/>
                <a:cs typeface="Arial"/>
              </a:rPr>
              <a:t> </a:t>
            </a:r>
            <a:endParaRPr lang="en-GB" b="1" dirty="0">
              <a:cs typeface="Arial"/>
            </a:endParaRPr>
          </a:p>
        </p:txBody>
      </p:sp>
      <p:sp>
        <p:nvSpPr>
          <p:cNvPr id="6" name="TextBox 5">
            <a:extLst>
              <a:ext uri="{FF2B5EF4-FFF2-40B4-BE49-F238E27FC236}">
                <a16:creationId xmlns:a16="http://schemas.microsoft.com/office/drawing/2014/main" id="{761E1DF5-170F-5BFB-C3FB-44A357DB40EB}"/>
              </a:ext>
            </a:extLst>
          </p:cNvPr>
          <p:cNvSpPr txBox="1"/>
          <p:nvPr/>
        </p:nvSpPr>
        <p:spPr>
          <a:xfrm>
            <a:off x="578099" y="1936076"/>
            <a:ext cx="3615880" cy="43285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300"/>
              </a:spcBef>
              <a:spcAft>
                <a:spcPts val="1500"/>
              </a:spcAft>
              <a:buFont typeface="Arial"/>
              <a:buChar char="•"/>
            </a:pPr>
            <a:r>
              <a:rPr lang="en-GB" sz="1600" dirty="0">
                <a:latin typeface="Arial"/>
                <a:cs typeface="Arial"/>
              </a:rPr>
              <a:t>Only use the chargers that came with the device, not a phone charger.</a:t>
            </a:r>
          </a:p>
          <a:p>
            <a:pPr marL="285750" indent="-285750">
              <a:spcBef>
                <a:spcPts val="300"/>
              </a:spcBef>
              <a:spcAft>
                <a:spcPts val="1500"/>
              </a:spcAft>
              <a:buFont typeface="Arial"/>
              <a:buChar char="•"/>
            </a:pPr>
            <a:r>
              <a:rPr lang="en-GB" sz="1600" dirty="0">
                <a:latin typeface="Arial"/>
                <a:cs typeface="Arial"/>
              </a:rPr>
              <a:t>Avoid leave a vape charging unattended or on overnight. </a:t>
            </a:r>
          </a:p>
          <a:p>
            <a:pPr marL="285750" indent="-285750">
              <a:spcBef>
                <a:spcPts val="300"/>
              </a:spcBef>
              <a:spcAft>
                <a:spcPts val="1500"/>
              </a:spcAft>
              <a:buFont typeface="Arial"/>
              <a:buChar char="•"/>
            </a:pPr>
            <a:r>
              <a:rPr lang="en-GB" sz="1600" dirty="0">
                <a:latin typeface="Arial"/>
                <a:cs typeface="Arial"/>
              </a:rPr>
              <a:t>Don’t leave items continuously on charge (after the charge cycle is complete).  Saves energy too!</a:t>
            </a:r>
          </a:p>
          <a:p>
            <a:pPr marL="285750" indent="-285750">
              <a:spcBef>
                <a:spcPts val="300"/>
              </a:spcBef>
              <a:spcAft>
                <a:spcPts val="1500"/>
              </a:spcAft>
              <a:buFont typeface="Arial"/>
              <a:buChar char="•"/>
            </a:pPr>
            <a:r>
              <a:rPr lang="en-GB" sz="1600" dirty="0">
                <a:latin typeface="Arial"/>
                <a:cs typeface="Arial"/>
              </a:rPr>
              <a:t>Be careful not to cover batteries with clothes that are on charge, in case of overheating. </a:t>
            </a:r>
          </a:p>
          <a:p>
            <a:pPr marL="285750" indent="-285750">
              <a:lnSpc>
                <a:spcPct val="0"/>
              </a:lnSpc>
              <a:spcBef>
                <a:spcPts val="300"/>
              </a:spcBef>
              <a:buFont typeface="Arial"/>
              <a:buChar char="•"/>
            </a:pPr>
            <a:endParaRPr lang="en-GB" sz="2800" dirty="0">
              <a:latin typeface="Calibri"/>
              <a:cs typeface="Calibri"/>
            </a:endParaRPr>
          </a:p>
          <a:p>
            <a:pPr marL="285750" indent="-285750">
              <a:spcBef>
                <a:spcPts val="600"/>
              </a:spcBef>
              <a:buFont typeface="Arial"/>
              <a:buChar char="•"/>
            </a:pPr>
            <a:endParaRPr lang="en-GB" sz="1600" dirty="0">
              <a:latin typeface="Arial"/>
              <a:cs typeface="Times New Roman"/>
            </a:endParaRPr>
          </a:p>
          <a:p>
            <a:pPr marL="285750" indent="-285750">
              <a:buFont typeface="Arial"/>
              <a:buChar char="•"/>
            </a:pPr>
            <a:endParaRPr lang="en-GB" b="1" dirty="0">
              <a:latin typeface="Arial"/>
              <a:cs typeface="Times New Roman"/>
            </a:endParaRPr>
          </a:p>
        </p:txBody>
      </p:sp>
      <p:sp>
        <p:nvSpPr>
          <p:cNvPr id="7" name="TextBox 6">
            <a:extLst>
              <a:ext uri="{FF2B5EF4-FFF2-40B4-BE49-F238E27FC236}">
                <a16:creationId xmlns:a16="http://schemas.microsoft.com/office/drawing/2014/main" id="{B97AD8AD-3DCE-C6F7-58D8-B5A718360EAF}"/>
              </a:ext>
            </a:extLst>
          </p:cNvPr>
          <p:cNvSpPr txBox="1"/>
          <p:nvPr/>
        </p:nvSpPr>
        <p:spPr>
          <a:xfrm>
            <a:off x="318422" y="80031"/>
            <a:ext cx="11410416" cy="18031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spc="-30" dirty="0">
                <a:solidFill>
                  <a:schemeClr val="bg1"/>
                </a:solidFill>
                <a:latin typeface="Arial"/>
                <a:cs typeface="Times New Roman"/>
              </a:rPr>
              <a:t>Batteries and charging</a:t>
            </a:r>
            <a:r>
              <a:rPr lang="en-GB" sz="2800" b="1" spc="-30" dirty="0">
                <a:solidFill>
                  <a:schemeClr val="bg1"/>
                </a:solidFill>
                <a:latin typeface="Arial"/>
                <a:cs typeface="Arial"/>
              </a:rPr>
              <a:t> keeping ourselves, our family and our home safe</a:t>
            </a:r>
            <a:endParaRPr lang="en-US"/>
          </a:p>
          <a:p>
            <a:br>
              <a:rPr lang="en-GB" sz="2800" b="1" u="sng" dirty="0">
                <a:solidFill>
                  <a:schemeClr val="bg1"/>
                </a:solidFill>
                <a:latin typeface="Arial"/>
                <a:cs typeface="Times New Roman"/>
              </a:rPr>
            </a:br>
            <a:endParaRPr lang="en-GB" sz="2800" b="1">
              <a:solidFill>
                <a:schemeClr val="bg1"/>
              </a:solidFill>
              <a:latin typeface="Arial"/>
              <a:cs typeface="Times New Roman"/>
            </a:endParaRPr>
          </a:p>
        </p:txBody>
      </p:sp>
      <p:sp>
        <p:nvSpPr>
          <p:cNvPr id="10" name="TextBox 9">
            <a:extLst>
              <a:ext uri="{FF2B5EF4-FFF2-40B4-BE49-F238E27FC236}">
                <a16:creationId xmlns:a16="http://schemas.microsoft.com/office/drawing/2014/main" id="{A6FC46E9-4E7C-8638-D270-5911C718B668}"/>
              </a:ext>
            </a:extLst>
          </p:cNvPr>
          <p:cNvSpPr txBox="1"/>
          <p:nvPr/>
        </p:nvSpPr>
        <p:spPr>
          <a:xfrm>
            <a:off x="693037" y="1093193"/>
            <a:ext cx="106611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latin typeface="Arial"/>
                <a:cs typeface="Times New Roman"/>
              </a:rPr>
              <a:t>The risk around vapes is related to their batteries </a:t>
            </a:r>
            <a:br>
              <a:rPr lang="en-GB" sz="2000" b="1" dirty="0">
                <a:latin typeface="Arial"/>
                <a:cs typeface="Times New Roman"/>
              </a:rPr>
            </a:br>
            <a:r>
              <a:rPr lang="en-GB" sz="2000" b="1" dirty="0">
                <a:latin typeface="Arial"/>
                <a:cs typeface="Times New Roman"/>
              </a:rPr>
              <a:t>and how they’re charged, so things to think about:-</a:t>
            </a:r>
            <a:endParaRPr lang="en-US" sz="2000" dirty="0">
              <a:latin typeface="Arial"/>
            </a:endParaRPr>
          </a:p>
        </p:txBody>
      </p:sp>
      <p:pic>
        <p:nvPicPr>
          <p:cNvPr id="11" name="Picture 10" descr="A black electronic device on a table&#10;&#10;Description automatically generated">
            <a:extLst>
              <a:ext uri="{FF2B5EF4-FFF2-40B4-BE49-F238E27FC236}">
                <a16:creationId xmlns:a16="http://schemas.microsoft.com/office/drawing/2014/main" id="{4D6D7F32-D841-80EA-3518-C900F22DC83D}"/>
              </a:ext>
            </a:extLst>
          </p:cNvPr>
          <p:cNvPicPr>
            <a:picLocks noChangeAspect="1"/>
          </p:cNvPicPr>
          <p:nvPr/>
        </p:nvPicPr>
        <p:blipFill>
          <a:blip r:embed="rId2"/>
          <a:stretch>
            <a:fillRect/>
          </a:stretch>
        </p:blipFill>
        <p:spPr>
          <a:xfrm>
            <a:off x="4266960" y="4056611"/>
            <a:ext cx="3504828" cy="2005625"/>
          </a:xfrm>
          <a:prstGeom prst="rect">
            <a:avLst/>
          </a:prstGeom>
        </p:spPr>
      </p:pic>
      <p:pic>
        <p:nvPicPr>
          <p:cNvPr id="12" name="Picture 11" descr="A blue and yellow advertisement with a fire and flames&#10;&#10;Description automatically generated">
            <a:extLst>
              <a:ext uri="{FF2B5EF4-FFF2-40B4-BE49-F238E27FC236}">
                <a16:creationId xmlns:a16="http://schemas.microsoft.com/office/drawing/2014/main" id="{60A80357-BDB7-C08A-E310-C374C4DD4692}"/>
              </a:ext>
            </a:extLst>
          </p:cNvPr>
          <p:cNvPicPr>
            <a:picLocks noChangeAspect="1"/>
          </p:cNvPicPr>
          <p:nvPr/>
        </p:nvPicPr>
        <p:blipFill>
          <a:blip r:embed="rId3"/>
          <a:stretch>
            <a:fillRect/>
          </a:stretch>
        </p:blipFill>
        <p:spPr>
          <a:xfrm>
            <a:off x="4267465" y="1935117"/>
            <a:ext cx="3495303" cy="2029943"/>
          </a:xfrm>
          <a:prstGeom prst="rect">
            <a:avLst/>
          </a:prstGeom>
        </p:spPr>
      </p:pic>
      <p:pic>
        <p:nvPicPr>
          <p:cNvPr id="14" name="Picture 13" descr="A purple and orange sign&#10;&#10;Description automatically generated">
            <a:extLst>
              <a:ext uri="{FF2B5EF4-FFF2-40B4-BE49-F238E27FC236}">
                <a16:creationId xmlns:a16="http://schemas.microsoft.com/office/drawing/2014/main" id="{38EEE1C2-8ACA-2747-70BB-A605814418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6" name="Picture 15" descr="A close up of a sign&#10;&#10;Description automatically generated">
            <a:extLst>
              <a:ext uri="{FF2B5EF4-FFF2-40B4-BE49-F238E27FC236}">
                <a16:creationId xmlns:a16="http://schemas.microsoft.com/office/drawing/2014/main" id="{C2BED05C-ACCB-7C3F-EA1B-50386DFFF8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Tree>
    <p:extLst>
      <p:ext uri="{BB962C8B-B14F-4D97-AF65-F5344CB8AC3E}">
        <p14:creationId xmlns:p14="http://schemas.microsoft.com/office/powerpoint/2010/main" val="1653894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21773563-B2D3-FB5B-4C76-16A7D4E78510}"/>
              </a:ext>
            </a:extLst>
          </p:cNvPr>
          <p:cNvSpPr txBox="1">
            <a:spLocks/>
          </p:cNvSpPr>
          <p:nvPr/>
        </p:nvSpPr>
        <p:spPr>
          <a:xfrm>
            <a:off x="4268050" y="1790556"/>
            <a:ext cx="7321522" cy="963402"/>
          </a:xfrm>
          <a:prstGeom prst="rect">
            <a:avLst/>
          </a:prstGeom>
        </p:spPr>
        <p:txBody>
          <a:bodyPr lIns="91440" tIns="45720" rIns="91440" bIns="4572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sz="2900">
                <a:latin typeface="Arial"/>
                <a:cs typeface="Arial"/>
              </a:rPr>
              <a:t>Around </a:t>
            </a:r>
            <a:r>
              <a:rPr lang="en-GB" sz="2900" b="1">
                <a:latin typeface="Arial"/>
                <a:cs typeface="Arial"/>
              </a:rPr>
              <a:t>six trillion </a:t>
            </a:r>
            <a:r>
              <a:rPr lang="en-GB" sz="2900">
                <a:latin typeface="Arial"/>
                <a:cs typeface="Arial"/>
              </a:rPr>
              <a:t>cigarettes are manufactured each year globally using </a:t>
            </a:r>
            <a:r>
              <a:rPr lang="en-GB" sz="2900" b="1">
                <a:latin typeface="Arial"/>
                <a:cs typeface="Arial"/>
              </a:rPr>
              <a:t>5.3 million</a:t>
            </a:r>
            <a:r>
              <a:rPr lang="en-GB" sz="2900">
                <a:latin typeface="Arial"/>
                <a:cs typeface="Arial"/>
              </a:rPr>
              <a:t> hectares of land </a:t>
            </a:r>
            <a:r>
              <a:rPr lang="en-US" sz="2900">
                <a:latin typeface="Arial"/>
                <a:cs typeface="Arial"/>
              </a:rPr>
              <a:t>and </a:t>
            </a:r>
            <a:r>
              <a:rPr lang="en-US" sz="2900" b="1">
                <a:latin typeface="Arial"/>
                <a:cs typeface="Arial"/>
              </a:rPr>
              <a:t>600 million </a:t>
            </a:r>
            <a:r>
              <a:rPr lang="en-US" sz="2900">
                <a:latin typeface="Arial"/>
                <a:cs typeface="Arial"/>
              </a:rPr>
              <a:t>trees. </a:t>
            </a:r>
            <a:endParaRPr lang="en-US" sz="2900">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3500">
              <a:latin typeface="Arial"/>
              <a:cs typeface="Arial"/>
            </a:endParaRPr>
          </a:p>
          <a:p>
            <a:pPr marL="0" indent="0" algn="ctr">
              <a:buFont typeface="Arial" panose="020B0604020202020204" pitchFamily="34" charset="0"/>
              <a:buNone/>
            </a:pPr>
            <a:endParaRPr lang="en-GB" sz="3500">
              <a:latin typeface="Arial"/>
              <a:cs typeface="Arial"/>
            </a:endParaRPr>
          </a:p>
        </p:txBody>
      </p:sp>
      <p:sp>
        <p:nvSpPr>
          <p:cNvPr id="3" name="Title 5">
            <a:extLst>
              <a:ext uri="{FF2B5EF4-FFF2-40B4-BE49-F238E27FC236}">
                <a16:creationId xmlns:a16="http://schemas.microsoft.com/office/drawing/2014/main" id="{4BA84AA8-53A9-4C9B-8440-A3FBC9ACA641}"/>
              </a:ext>
            </a:extLst>
          </p:cNvPr>
          <p:cNvSpPr txBox="1">
            <a:spLocks/>
          </p:cNvSpPr>
          <p:nvPr/>
        </p:nvSpPr>
        <p:spPr>
          <a:xfrm>
            <a:off x="0" y="0"/>
            <a:ext cx="12192000" cy="1045029"/>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the effect of cigarettes</a:t>
            </a:r>
          </a:p>
        </p:txBody>
      </p:sp>
      <p:pic>
        <p:nvPicPr>
          <p:cNvPr id="5" name="Picture 4" descr="A purple and orange sign&#10;&#10;Description automatically generated">
            <a:extLst>
              <a:ext uri="{FF2B5EF4-FFF2-40B4-BE49-F238E27FC236}">
                <a16:creationId xmlns:a16="http://schemas.microsoft.com/office/drawing/2014/main" id="{B8AA22D7-3E13-CBA4-CDBA-01D8F7E60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9" name="Picture 8" descr="A close up of a sign&#10;&#10;Description automatically generated">
            <a:extLst>
              <a:ext uri="{FF2B5EF4-FFF2-40B4-BE49-F238E27FC236}">
                <a16:creationId xmlns:a16="http://schemas.microsoft.com/office/drawing/2014/main" id="{42A9557A-B54A-D95A-BA57-4A83A3B32C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12" name="TextBox 11">
            <a:extLst>
              <a:ext uri="{FF2B5EF4-FFF2-40B4-BE49-F238E27FC236}">
                <a16:creationId xmlns:a16="http://schemas.microsoft.com/office/drawing/2014/main" id="{8D4E3A86-5F83-0A41-83B6-3FCECDD50713}"/>
              </a:ext>
            </a:extLst>
          </p:cNvPr>
          <p:cNvSpPr txBox="1"/>
          <p:nvPr/>
        </p:nvSpPr>
        <p:spPr>
          <a:xfrm>
            <a:off x="729384" y="3716338"/>
            <a:ext cx="6286013" cy="2385268"/>
          </a:xfrm>
          <a:prstGeom prst="rect">
            <a:avLst/>
          </a:prstGeom>
          <a:noFill/>
        </p:spPr>
        <p:txBody>
          <a:bodyPr wrap="square" rtlCol="0">
            <a:spAutoFit/>
          </a:bodyPr>
          <a:lstStyle/>
          <a:p>
            <a:r>
              <a:rPr lang="en-US" sz="1800">
                <a:latin typeface="Arial"/>
                <a:cs typeface="Arial"/>
              </a:rPr>
              <a:t>Cigarettes are the most littered item on the planet with </a:t>
            </a:r>
            <a:r>
              <a:rPr lang="en-US" sz="1800" b="1">
                <a:latin typeface="Arial"/>
                <a:cs typeface="Arial"/>
              </a:rPr>
              <a:t>4.5 trillion</a:t>
            </a:r>
            <a:r>
              <a:rPr lang="en-US" sz="1800">
                <a:latin typeface="Arial"/>
                <a:cs typeface="Arial"/>
              </a:rPr>
              <a:t> cigarette butts polluting our pavements, parks, soil, rivers, beaches  and oceans. </a:t>
            </a:r>
          </a:p>
          <a:p>
            <a:pPr>
              <a:spcBef>
                <a:spcPts val="600"/>
              </a:spcBef>
            </a:pPr>
            <a:r>
              <a:rPr lang="en-GB" sz="1800">
                <a:latin typeface="Arial"/>
                <a:cs typeface="Arial"/>
              </a:rPr>
              <a:t>All of this produced </a:t>
            </a:r>
            <a:r>
              <a:rPr lang="en-GB" sz="1800" b="1">
                <a:latin typeface="Arial"/>
                <a:cs typeface="Arial"/>
              </a:rPr>
              <a:t>25 megatons</a:t>
            </a:r>
            <a:r>
              <a:rPr lang="en-GB" sz="1800">
                <a:latin typeface="Arial"/>
                <a:cs typeface="Arial"/>
              </a:rPr>
              <a:t> of solid waste, </a:t>
            </a:r>
            <a:r>
              <a:rPr lang="en-GB" sz="1800" b="1">
                <a:latin typeface="Arial"/>
                <a:cs typeface="Arial"/>
              </a:rPr>
              <a:t>55 megatons</a:t>
            </a:r>
            <a:r>
              <a:rPr lang="en-GB" sz="1800">
                <a:latin typeface="Arial"/>
                <a:cs typeface="Arial"/>
              </a:rPr>
              <a:t> of waste-water, almost </a:t>
            </a:r>
            <a:r>
              <a:rPr lang="en-GB" sz="1800" b="1">
                <a:latin typeface="Arial"/>
                <a:cs typeface="Arial"/>
              </a:rPr>
              <a:t>84 megatons</a:t>
            </a:r>
            <a:r>
              <a:rPr lang="en-GB" sz="1800">
                <a:latin typeface="Arial"/>
                <a:cs typeface="Arial"/>
              </a:rPr>
              <a:t> of CO</a:t>
            </a:r>
            <a:r>
              <a:rPr lang="en-GB" sz="1800" baseline="-25000">
                <a:latin typeface="Arial"/>
                <a:cs typeface="Arial"/>
              </a:rPr>
              <a:t>2</a:t>
            </a:r>
            <a:r>
              <a:rPr lang="en-GB" sz="1800">
                <a:latin typeface="Arial"/>
                <a:cs typeface="Arial"/>
              </a:rPr>
              <a:t> emissions to climate change – approximately 0.2% of the global total.</a:t>
            </a:r>
          </a:p>
          <a:p>
            <a:endParaRPr lang="en-US"/>
          </a:p>
        </p:txBody>
      </p:sp>
      <p:pic>
        <p:nvPicPr>
          <p:cNvPr id="2" name="Picture 1" descr="A forest with sun shining through trees">
            <a:extLst>
              <a:ext uri="{FF2B5EF4-FFF2-40B4-BE49-F238E27FC236}">
                <a16:creationId xmlns:a16="http://schemas.microsoft.com/office/drawing/2014/main" id="{9EC6B642-27D9-9F88-8F2F-4DB56339B960}"/>
              </a:ext>
            </a:extLst>
          </p:cNvPr>
          <p:cNvPicPr>
            <a:picLocks noChangeAspect="1"/>
          </p:cNvPicPr>
          <p:nvPr/>
        </p:nvPicPr>
        <p:blipFill>
          <a:blip r:embed="rId5"/>
          <a:stretch>
            <a:fillRect/>
          </a:stretch>
        </p:blipFill>
        <p:spPr>
          <a:xfrm>
            <a:off x="792529" y="1212606"/>
            <a:ext cx="3638550" cy="2400300"/>
          </a:xfrm>
          <a:prstGeom prst="rect">
            <a:avLst/>
          </a:prstGeom>
        </p:spPr>
      </p:pic>
      <p:pic>
        <p:nvPicPr>
          <p:cNvPr id="7" name="Picture 6" descr="Cigarettes in the sand&#10;&#10;Description automatically generated">
            <a:extLst>
              <a:ext uri="{FF2B5EF4-FFF2-40B4-BE49-F238E27FC236}">
                <a16:creationId xmlns:a16="http://schemas.microsoft.com/office/drawing/2014/main" id="{17C4C1FC-D194-1D44-39B5-7A65806F3212}"/>
              </a:ext>
            </a:extLst>
          </p:cNvPr>
          <p:cNvPicPr>
            <a:picLocks noChangeAspect="1"/>
          </p:cNvPicPr>
          <p:nvPr/>
        </p:nvPicPr>
        <p:blipFill>
          <a:blip r:embed="rId6"/>
          <a:stretch>
            <a:fillRect/>
          </a:stretch>
        </p:blipFill>
        <p:spPr>
          <a:xfrm>
            <a:off x="7014249" y="4553832"/>
            <a:ext cx="2457450" cy="1838325"/>
          </a:xfrm>
          <a:prstGeom prst="rect">
            <a:avLst/>
          </a:prstGeom>
        </p:spPr>
      </p:pic>
      <p:pic>
        <p:nvPicPr>
          <p:cNvPr id="10" name="Picture 9" descr="A beach with grass and blue water">
            <a:extLst>
              <a:ext uri="{FF2B5EF4-FFF2-40B4-BE49-F238E27FC236}">
                <a16:creationId xmlns:a16="http://schemas.microsoft.com/office/drawing/2014/main" id="{C1BC6F30-4B43-3345-02B6-9AE097560C9A}"/>
              </a:ext>
            </a:extLst>
          </p:cNvPr>
          <p:cNvPicPr>
            <a:picLocks noChangeAspect="1"/>
          </p:cNvPicPr>
          <p:nvPr/>
        </p:nvPicPr>
        <p:blipFill>
          <a:blip r:embed="rId7"/>
          <a:stretch>
            <a:fillRect/>
          </a:stretch>
        </p:blipFill>
        <p:spPr>
          <a:xfrm>
            <a:off x="8302149" y="2506016"/>
            <a:ext cx="3638550" cy="2400300"/>
          </a:xfrm>
          <a:prstGeom prst="rect">
            <a:avLst/>
          </a:prstGeom>
        </p:spPr>
      </p:pic>
    </p:spTree>
    <p:extLst>
      <p:ext uri="{BB962C8B-B14F-4D97-AF65-F5344CB8AC3E}">
        <p14:creationId xmlns:p14="http://schemas.microsoft.com/office/powerpoint/2010/main" val="30047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445B4B-77B7-4B49-9E6C-431FBEDC1E2C}"/>
              </a:ext>
            </a:extLst>
          </p:cNvPr>
          <p:cNvSpPr/>
          <p:nvPr/>
        </p:nvSpPr>
        <p:spPr>
          <a:xfrm>
            <a:off x="6096000" y="1"/>
            <a:ext cx="6110654" cy="6854541"/>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 name="Content Placeholder 2">
            <a:extLst>
              <a:ext uri="{FF2B5EF4-FFF2-40B4-BE49-F238E27FC236}">
                <a16:creationId xmlns:a16="http://schemas.microsoft.com/office/drawing/2014/main" id="{7E8E85A9-B571-424F-8388-C39AEA246F69}"/>
              </a:ext>
            </a:extLst>
          </p:cNvPr>
          <p:cNvSpPr>
            <a:spLocks noGrp="1"/>
          </p:cNvSpPr>
          <p:nvPr>
            <p:ph idx="1"/>
          </p:nvPr>
        </p:nvSpPr>
        <p:spPr>
          <a:xfrm>
            <a:off x="190743" y="441570"/>
            <a:ext cx="5739180" cy="5364163"/>
          </a:xfrm>
        </p:spPr>
        <p:txBody>
          <a:bodyPr vert="horz" lIns="91440" tIns="45720" rIns="91440" bIns="45720" rtlCol="0" anchor="t">
            <a:normAutofit/>
          </a:bodyPr>
          <a:lstStyle/>
          <a:p>
            <a:r>
              <a:rPr lang="en-GB" sz="2000">
                <a:effectLst/>
                <a:latin typeface="Arial"/>
                <a:ea typeface="Calibri"/>
                <a:cs typeface="Arial"/>
              </a:rPr>
              <a:t>Around 6.0 million people aged 18 years and over (</a:t>
            </a:r>
            <a:r>
              <a:rPr lang="en-GB" sz="2000">
                <a:latin typeface="Arial"/>
                <a:ea typeface="Calibri"/>
                <a:cs typeface="Arial"/>
              </a:rPr>
              <a:t>12%)</a:t>
            </a:r>
            <a:r>
              <a:rPr lang="en-GB" sz="2000">
                <a:effectLst/>
                <a:latin typeface="Arial"/>
                <a:ea typeface="Calibri"/>
                <a:cs typeface="Arial"/>
              </a:rPr>
              <a:t> smoked cigarettes in the UK in 2023; </a:t>
            </a:r>
            <a:r>
              <a:rPr lang="en-GB" sz="2000">
                <a:latin typeface="Arial"/>
                <a:ea typeface="Calibri"/>
                <a:cs typeface="Arial"/>
              </a:rPr>
              <a:t>this is the lowest level on record </a:t>
            </a:r>
            <a:endParaRPr lang="en-GB" sz="2000">
              <a:latin typeface="Arial"/>
              <a:cs typeface="Arial"/>
            </a:endParaRPr>
          </a:p>
          <a:p>
            <a:r>
              <a:rPr lang="en-GB" sz="2000">
                <a:effectLst/>
                <a:latin typeface="Arial"/>
                <a:ea typeface="Calibri"/>
                <a:cs typeface="Arial"/>
              </a:rPr>
              <a:t>18 to 24 years have had the largest reduction in smoking </a:t>
            </a:r>
            <a:r>
              <a:rPr lang="en-GB" sz="2000">
                <a:latin typeface="Arial"/>
                <a:ea typeface="Calibri"/>
                <a:cs typeface="Arial"/>
              </a:rPr>
              <a:t>falling from 25% in</a:t>
            </a:r>
            <a:r>
              <a:rPr lang="en-GB" sz="2000">
                <a:effectLst/>
                <a:latin typeface="Arial"/>
                <a:ea typeface="Calibri"/>
                <a:cs typeface="Arial"/>
              </a:rPr>
              <a:t> </a:t>
            </a:r>
            <a:r>
              <a:rPr lang="en-GB" sz="2000">
                <a:latin typeface="Arial"/>
                <a:ea typeface="Calibri"/>
                <a:cs typeface="Arial"/>
              </a:rPr>
              <a:t>2011 to 9.8%</a:t>
            </a:r>
            <a:r>
              <a:rPr lang="en-GB" sz="2000">
                <a:effectLst/>
                <a:latin typeface="Arial"/>
                <a:ea typeface="Calibri"/>
                <a:cs typeface="Arial"/>
              </a:rPr>
              <a:t> </a:t>
            </a:r>
            <a:r>
              <a:rPr lang="en-GB" sz="2000">
                <a:latin typeface="Arial"/>
                <a:ea typeface="Calibri"/>
                <a:cs typeface="Arial"/>
              </a:rPr>
              <a:t>in 2023, which is great news.</a:t>
            </a:r>
          </a:p>
          <a:p>
            <a:r>
              <a:rPr lang="en-GB" sz="2000">
                <a:latin typeface="Arial"/>
                <a:cs typeface="Arial"/>
              </a:rPr>
              <a:t>BUT we have 1 million young people using nicotine products such as vapes and pouches that are not smokers.</a:t>
            </a:r>
          </a:p>
          <a:p>
            <a:r>
              <a:rPr lang="en-GB" sz="2000">
                <a:latin typeface="Arial"/>
                <a:cs typeface="Arial"/>
              </a:rPr>
              <a:t>Cigarette butts are the most littered item on  the planet</a:t>
            </a:r>
          </a:p>
          <a:p>
            <a:endParaRPr lang="en-GB"/>
          </a:p>
        </p:txBody>
      </p:sp>
      <p:pic>
        <p:nvPicPr>
          <p:cNvPr id="6" name="Picture 5" descr="A purple and orange sign&#10;&#10;Description automatically generated">
            <a:extLst>
              <a:ext uri="{FF2B5EF4-FFF2-40B4-BE49-F238E27FC236}">
                <a16:creationId xmlns:a16="http://schemas.microsoft.com/office/drawing/2014/main" id="{FA648BC7-B4B2-E11A-96E2-99B3DD56DB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8" name="Picture 7" descr="A close up of a sign&#10;&#10;Description automatically generated">
            <a:extLst>
              <a:ext uri="{FF2B5EF4-FFF2-40B4-BE49-F238E27FC236}">
                <a16:creationId xmlns:a16="http://schemas.microsoft.com/office/drawing/2014/main" id="{15FBA706-A794-42C3-F4DC-7FDAAEF6CB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pic>
        <p:nvPicPr>
          <p:cNvPr id="4" name="Content Placeholder 4">
            <a:extLst>
              <a:ext uri="{FF2B5EF4-FFF2-40B4-BE49-F238E27FC236}">
                <a16:creationId xmlns:a16="http://schemas.microsoft.com/office/drawing/2014/main" id="{7A7FC668-3C81-4AED-97DF-1D7FA602204D}"/>
              </a:ext>
            </a:extLst>
          </p:cNvPr>
          <p:cNvPicPr>
            <a:picLocks/>
          </p:cNvPicPr>
          <p:nvPr/>
        </p:nvPicPr>
        <p:blipFill>
          <a:blip r:embed="rId5"/>
          <a:srcRect l="2266" t="1673" r="8215" b="3346"/>
          <a:stretch/>
        </p:blipFill>
        <p:spPr bwMode="auto">
          <a:xfrm>
            <a:off x="7136039" y="922692"/>
            <a:ext cx="4034261" cy="454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309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megaphone&#10;&#10;Description automatically generated">
            <a:extLst>
              <a:ext uri="{FF2B5EF4-FFF2-40B4-BE49-F238E27FC236}">
                <a16:creationId xmlns:a16="http://schemas.microsoft.com/office/drawing/2014/main" id="{786A4396-94F8-3237-BE44-AE481A47816F}"/>
              </a:ext>
            </a:extLst>
          </p:cNvPr>
          <p:cNvPicPr>
            <a:picLocks noChangeAspect="1"/>
          </p:cNvPicPr>
          <p:nvPr/>
        </p:nvPicPr>
        <p:blipFill>
          <a:blip r:embed="rId3"/>
          <a:stretch>
            <a:fillRect/>
          </a:stretch>
        </p:blipFill>
        <p:spPr>
          <a:xfrm>
            <a:off x="6096000" y="1370400"/>
            <a:ext cx="6096000" cy="4066032"/>
          </a:xfrm>
          <a:prstGeom prst="rect">
            <a:avLst/>
          </a:prstGeom>
        </p:spPr>
      </p:pic>
      <p:sp>
        <p:nvSpPr>
          <p:cNvPr id="6" name="Title 5">
            <a:extLst>
              <a:ext uri="{FF2B5EF4-FFF2-40B4-BE49-F238E27FC236}">
                <a16:creationId xmlns:a16="http://schemas.microsoft.com/office/drawing/2014/main" id="{387F98B3-4DC9-C0DA-32A2-E8D3F4ECCEF8}"/>
              </a:ext>
            </a:extLst>
          </p:cNvPr>
          <p:cNvSpPr txBox="1">
            <a:spLocks/>
          </p:cNvSpPr>
          <p:nvPr/>
        </p:nvSpPr>
        <p:spPr>
          <a:xfrm>
            <a:off x="-37171" y="2222"/>
            <a:ext cx="6462678" cy="68545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E8A674E-195B-48A4-9CED-6E9A1C2AEC08}"/>
              </a:ext>
            </a:extLst>
          </p:cNvPr>
          <p:cNvSpPr>
            <a:spLocks noGrp="1"/>
          </p:cNvSpPr>
          <p:nvPr>
            <p:ph type="title"/>
          </p:nvPr>
        </p:nvSpPr>
        <p:spPr>
          <a:xfrm>
            <a:off x="296413" y="936915"/>
            <a:ext cx="5797067" cy="2463268"/>
          </a:xfrm>
        </p:spPr>
        <p:txBody>
          <a:bodyPr>
            <a:normAutofit/>
          </a:bodyPr>
          <a:lstStyle/>
          <a:p>
            <a:pPr marL="342900" indent="-342900">
              <a:spcBef>
                <a:spcPts val="1000"/>
              </a:spcBef>
              <a:buFont typeface="Arial"/>
              <a:buChar char="•"/>
            </a:pPr>
            <a:r>
              <a:rPr lang="en-US" sz="2000" b="1">
                <a:solidFill>
                  <a:schemeClr val="bg1"/>
                </a:solidFill>
                <a:latin typeface="Arial"/>
                <a:cs typeface="Calibri"/>
              </a:rPr>
              <a:t>What are some possible solutions to tackling the waste? </a:t>
            </a:r>
            <a:endParaRPr lang="en-US" sz="2000">
              <a:solidFill>
                <a:schemeClr val="bg1"/>
              </a:solidFill>
              <a:latin typeface="Arial"/>
              <a:cs typeface="Calibri"/>
            </a:endParaRPr>
          </a:p>
          <a:p>
            <a:pPr marL="342900" indent="-342900">
              <a:spcBef>
                <a:spcPts val="1000"/>
              </a:spcBef>
              <a:buFont typeface="Arial"/>
              <a:buChar char="•"/>
            </a:pPr>
            <a:r>
              <a:rPr lang="en-US" sz="2000" b="1">
                <a:solidFill>
                  <a:schemeClr val="bg1"/>
                </a:solidFill>
                <a:latin typeface="Arial"/>
                <a:cs typeface="Calibri"/>
              </a:rPr>
              <a:t>How could the products be changed or regulated  to make them more sustainable?</a:t>
            </a:r>
            <a:br>
              <a:rPr lang="en-US" sz="2000" b="1">
                <a:solidFill>
                  <a:schemeClr val="bg1"/>
                </a:solidFill>
                <a:latin typeface="Arial"/>
                <a:cs typeface="Calibri"/>
              </a:rPr>
            </a:br>
            <a:br>
              <a:rPr lang="en-US" sz="2000" b="1">
                <a:latin typeface="Arial"/>
                <a:cs typeface="Calibri"/>
              </a:rPr>
            </a:br>
            <a:endParaRPr lang="en-GB" sz="2000" b="1">
              <a:solidFill>
                <a:schemeClr val="bg1"/>
              </a:solidFill>
              <a:latin typeface="Arial"/>
              <a:ea typeface="Calibri Light" panose="020F0302020204030204"/>
              <a:cs typeface="Arial"/>
            </a:endParaRPr>
          </a:p>
        </p:txBody>
      </p:sp>
      <p:pic>
        <p:nvPicPr>
          <p:cNvPr id="8" name="Picture 7" descr="A purple and orange sign&#10;&#10;Description automatically generated">
            <a:extLst>
              <a:ext uri="{FF2B5EF4-FFF2-40B4-BE49-F238E27FC236}">
                <a16:creationId xmlns:a16="http://schemas.microsoft.com/office/drawing/2014/main" id="{68B802E7-4329-9994-75B0-893FBEC853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0" name="Picture 9" descr="A close up of a sign&#10;&#10;Description automatically generated">
            <a:extLst>
              <a:ext uri="{FF2B5EF4-FFF2-40B4-BE49-F238E27FC236}">
                <a16:creationId xmlns:a16="http://schemas.microsoft.com/office/drawing/2014/main" id="{063A819E-CF15-A8A9-E2DA-8161E14D01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4" name="TextBox 3">
            <a:extLst>
              <a:ext uri="{FF2B5EF4-FFF2-40B4-BE49-F238E27FC236}">
                <a16:creationId xmlns:a16="http://schemas.microsoft.com/office/drawing/2014/main" id="{9A8E49D3-D45B-3A73-3B87-95D201A1E160}"/>
              </a:ext>
            </a:extLst>
          </p:cNvPr>
          <p:cNvSpPr txBox="1"/>
          <p:nvPr/>
        </p:nvSpPr>
        <p:spPr>
          <a:xfrm>
            <a:off x="296436" y="2763643"/>
            <a:ext cx="591665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000" b="1">
                <a:solidFill>
                  <a:srgbClr val="FFFFFF"/>
                </a:solidFill>
                <a:latin typeface="Arial"/>
                <a:cs typeface="Arial"/>
              </a:rPr>
              <a:t>Do you have any ideas for raising awareness of the impact of e cigarettes, cigarettes and disposable vapes on wildlife and the planet?</a:t>
            </a:r>
            <a:r>
              <a:rPr lang="en-US" sz="2000">
                <a:latin typeface="Arial"/>
                <a:cs typeface="Arial"/>
              </a:rPr>
              <a:t>​</a:t>
            </a:r>
            <a:br>
              <a:rPr lang="en-US" sz="2000">
                <a:latin typeface="Arial"/>
                <a:cs typeface="Arial"/>
              </a:rPr>
            </a:br>
            <a:r>
              <a:rPr lang="en-US" sz="2000">
                <a:latin typeface="Arial"/>
                <a:cs typeface="Arial"/>
              </a:rPr>
              <a:t>​</a:t>
            </a:r>
          </a:p>
        </p:txBody>
      </p:sp>
      <p:sp>
        <p:nvSpPr>
          <p:cNvPr id="5" name="TextBox 4">
            <a:extLst>
              <a:ext uri="{FF2B5EF4-FFF2-40B4-BE49-F238E27FC236}">
                <a16:creationId xmlns:a16="http://schemas.microsoft.com/office/drawing/2014/main" id="{085456D2-0BB8-ED54-E189-007743B3659A}"/>
              </a:ext>
            </a:extLst>
          </p:cNvPr>
          <p:cNvSpPr txBox="1"/>
          <p:nvPr/>
        </p:nvSpPr>
        <p:spPr>
          <a:xfrm>
            <a:off x="296437" y="4176132"/>
            <a:ext cx="58655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000" b="1">
                <a:solidFill>
                  <a:srgbClr val="FFFFFF"/>
                </a:solidFill>
                <a:latin typeface="Arial"/>
                <a:cs typeface="Arial"/>
              </a:rPr>
              <a:t>Design a campaign to raise awareness of the effect of cigarettes or vapes on the world</a:t>
            </a:r>
            <a:r>
              <a:rPr lang="en-US" sz="2000">
                <a:latin typeface="Arial"/>
                <a:cs typeface="Arial"/>
              </a:rPr>
              <a:t>​</a:t>
            </a:r>
            <a:endParaRPr lang="en-US">
              <a:ea typeface="Calibri" panose="020F0502020204030204"/>
              <a:cs typeface="Calibri" panose="020F0502020204030204"/>
            </a:endParaRPr>
          </a:p>
        </p:txBody>
      </p:sp>
    </p:spTree>
    <p:extLst>
      <p:ext uri="{BB962C8B-B14F-4D97-AF65-F5344CB8AC3E}">
        <p14:creationId xmlns:p14="http://schemas.microsoft.com/office/powerpoint/2010/main" val="31996115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3deb18c-64b8-4cd7-b548-3016e615b96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AD0F98DF6AB745B33B65DE703A452B" ma:contentTypeVersion="18" ma:contentTypeDescription="Create a new document." ma:contentTypeScope="" ma:versionID="b89037a8a9f3b7765a2ada9def2e1c18">
  <xsd:schema xmlns:xsd="http://www.w3.org/2001/XMLSchema" xmlns:xs="http://www.w3.org/2001/XMLSchema" xmlns:p="http://schemas.microsoft.com/office/2006/metadata/properties" xmlns:ns3="75d71d25-f5ec-46df-be0a-76b567153589" xmlns:ns4="93deb18c-64b8-4cd7-b548-3016e615b961" targetNamespace="http://schemas.microsoft.com/office/2006/metadata/properties" ma:root="true" ma:fieldsID="35c8c638c2d46b1fcead00a2433c2b15" ns3:_="" ns4:_="">
    <xsd:import namespace="75d71d25-f5ec-46df-be0a-76b567153589"/>
    <xsd:import namespace="93deb18c-64b8-4cd7-b548-3016e615b961"/>
    <xsd:element name="properties">
      <xsd:complexType>
        <xsd:sequence>
          <xsd:element name="documentManagement">
            <xsd:complexType>
              <xsd:all>
                <xsd:element ref="ns3:SharedWithDetails" minOccurs="0"/>
                <xsd:element ref="ns3:SharingHintHash" minOccurs="0"/>
                <xsd:element ref="ns3:SharedWithUser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ObjectDetectorVersions" minOccurs="0"/>
                <xsd:element ref="ns4:MediaServiceLocation" minOccurs="0"/>
                <xsd:element ref="ns4:_activity" minOccurs="0"/>
                <xsd:element ref="ns4:MediaServiceSystemTags" minOccurs="0"/>
                <xsd:element ref="ns4:MediaLengthInSecond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d71d25-f5ec-46df-be0a-76b567153589"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ingHintHash" ma:index="9" nillable="true" ma:displayName="Sharing Hint Hash" ma:hidden="true" ma:internalName="SharingHintHash" ma:readOnly="true">
      <xsd:simpleType>
        <xsd:restriction base="dms:Text"/>
      </xsd:simple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3deb18c-64b8-4cd7-b548-3016e615b9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D63CA2-4272-49EC-9B8D-E8794A51F2E9}">
  <ds:schemaRefs>
    <ds:schemaRef ds:uri="http://schemas.microsoft.com/sharepoint/v3/contenttype/forms"/>
  </ds:schemaRefs>
</ds:datastoreItem>
</file>

<file path=customXml/itemProps2.xml><?xml version="1.0" encoding="utf-8"?>
<ds:datastoreItem xmlns:ds="http://schemas.openxmlformats.org/officeDocument/2006/customXml" ds:itemID="{D4F8E5FC-61A0-4D35-B320-A3FB0C584063}">
  <ds:schemaRefs>
    <ds:schemaRef ds:uri="75d71d25-f5ec-46df-be0a-76b567153589"/>
    <ds:schemaRef ds:uri="93deb18c-64b8-4cd7-b548-3016e615b9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6BC72F4-9146-47A3-8DDD-37320A6500A6}">
  <ds:schemaRefs>
    <ds:schemaRef ds:uri="75d71d25-f5ec-46df-be0a-76b567153589"/>
    <ds:schemaRef ds:uri="93deb18c-64b8-4cd7-b548-3016e615b9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7</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Disposable vapes – an ecological disaster? </vt:lpstr>
      <vt:lpstr>      Precious resources</vt:lpstr>
      <vt:lpstr>PowerPoint Presentation</vt:lpstr>
      <vt:lpstr>PowerPoint Presentation</vt:lpstr>
      <vt:lpstr>PowerPoint Presentation</vt:lpstr>
      <vt:lpstr>PowerPoint Presentation</vt:lpstr>
      <vt:lpstr>What are some possible solutions to tackling the waste?  How could the products be changed or regulated  to make them more sustainable?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 Conibear</dc:creator>
  <cp:revision>165</cp:revision>
  <dcterms:created xsi:type="dcterms:W3CDTF">2024-10-03T09:25:29Z</dcterms:created>
  <dcterms:modified xsi:type="dcterms:W3CDTF">2026-05-20T10:24:22Z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0x010100BCAD0F98DF6AB745B33B65DE703A452B</vt:lpwstr>
  </property>
</Properties>
</file>