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4E6_7ADBBFF.xml" ContentType="application/vnd.ms-powerpoint.comment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4DC_934F8957.xml" ContentType="application/vnd.ms-powerpoint.comments+xml"/>
  <Override PartName="/ppt/notesSlides/notesSlide8.xml" ContentType="application/vnd.openxmlformats-officedocument.presentationml.notesSlide+xml"/>
  <Override PartName="/ppt/comments/modernComment_4C9_E8D3B297.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4D4_3609C5DE.xml" ContentType="application/vnd.ms-powerpoint.comments+xml"/>
  <Override PartName="/ppt/notesSlides/notesSlide12.xml" ContentType="application/vnd.openxmlformats-officedocument.presentationml.notesSlide+xml"/>
  <Override PartName="/ppt/comments/modernComment_4D2_58734432.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4D5_2DCA4C8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348" r:id="rId5"/>
    <p:sldId id="461" r:id="rId6"/>
    <p:sldId id="565" r:id="rId7"/>
    <p:sldId id="1254" r:id="rId8"/>
    <p:sldId id="1253" r:id="rId9"/>
    <p:sldId id="1240" r:id="rId10"/>
    <p:sldId id="303" r:id="rId11"/>
    <p:sldId id="1244" r:id="rId12"/>
    <p:sldId id="1225" r:id="rId13"/>
    <p:sldId id="1243" r:id="rId14"/>
    <p:sldId id="1206" r:id="rId15"/>
    <p:sldId id="1236" r:id="rId16"/>
    <p:sldId id="1234" r:id="rId17"/>
    <p:sldId id="1235" r:id="rId18"/>
    <p:sldId id="1256" r:id="rId19"/>
    <p:sldId id="1237" r:id="rId20"/>
    <p:sldId id="1238" r:id="rId21"/>
    <p:sldId id="1222" r:id="rId22"/>
    <p:sldId id="1250" r:id="rId23"/>
    <p:sldId id="1249" r:id="rId24"/>
    <p:sldId id="1248" r:id="rId25"/>
    <p:sldId id="1192" r:id="rId26"/>
    <p:sldId id="1214" r:id="rId27"/>
    <p:sldId id="1255" r:id="rId28"/>
    <p:sldId id="1191" r:id="rId29"/>
    <p:sldId id="1246" r:id="rId30"/>
    <p:sldId id="1247" r:id="rId31"/>
    <p:sldId id="1197" r:id="rId32"/>
    <p:sldId id="1251" r:id="rId33"/>
    <p:sldId id="266" r:id="rId34"/>
    <p:sldId id="125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57EF0D-9D0A-CCED-B7E4-B0EA7619B109}" name="Geoff Pinch" initials="GP" userId="7a31a98e4eb9d1c9" providerId="Windows Live"/>
  <p188:author id="{9C469652-D286-ED90-5940-A4900D318B82}" name="Helena Conibear" initials="HC" userId="S::helena@alcoholeducationtrust.org::14702610-6db2-485a-bfee-48fdd19d9556" providerId="AD"/>
  <p188:author id="{8FC1ED5E-0AF2-3C40-A4BF-43FEA0432E0B}" name="Karen Perryman" initials="KP" userId="S::karen@alcoholeducationtrust.org::18ee01d1-41f5-426a-9edd-1fd1df959f3c" providerId="AD"/>
  <p188:author id="{43D5E991-F6D5-0ECE-6CB6-F9ABF44FF63E}" name="Helena Conibear" initials="HC" userId="S::helena@talkabouttrust.org::14702610-6db2-485a-bfee-48fdd19d9556" providerId="AD"/>
  <p188:author id="{7C6ABD95-E4CD-47E1-5598-A5FE86D34327}" name="Alison Rees" initials="AR" userId="S::alison@alcoholeducationtrust.org::643807b7-95c8-4d06-bfbd-2c8a4c2b8f9b" providerId="AD"/>
  <p188:author id="{A307CEC3-763B-E53B-255E-257AB989E2D1}" name="Alison Rees" initials="AR" userId="S::alison@talkabouttrust.org::643807b7-95c8-4d06-bfbd-2c8a4c2b8f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127B"/>
    <a:srgbClr val="EB8B2D"/>
    <a:srgbClr val="E98C37"/>
    <a:srgbClr val="8D2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88833-092E-1873-3E82-D7838A2C2C35}" v="4" dt="2026-05-26T12:36:25.161"/>
    <p1510:client id="{F1260360-E5B7-59A3-228A-F5D6056D7E63}" v="1740" dt="2026-05-26T12:24:55.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298"/>
        <p:guide pos="386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omments/modernComment_4C9_E8D3B297.xml><?xml version="1.0" encoding="utf-8"?>
<p188:cmLst xmlns:a="http://schemas.openxmlformats.org/drawingml/2006/main" xmlns:r="http://schemas.openxmlformats.org/officeDocument/2006/relationships" xmlns:p188="http://schemas.microsoft.com/office/powerpoint/2018/8/main">
  <p188:cm id="{F0B9C52A-5FB8-42E2-A115-A3FDE032EA9A}" authorId="{A307CEC3-763B-E53B-255E-257AB989E2D1}" status="resolved" created="2024-08-21T10:46:18.754">
    <pc:sldMkLst xmlns:pc="http://schemas.microsoft.com/office/powerpoint/2013/main/command">
      <pc:docMk/>
      <pc:sldMk cId="3906187927" sldId="1225"/>
    </pc:sldMkLst>
    <p188:txBody>
      <a:bodyPr/>
      <a:lstStyle/>
      <a:p>
        <a:r>
          <a:rPr lang="en-US"/>
          <a:t>come up one at a time</a:t>
        </a:r>
      </a:p>
    </p188:txBody>
  </p188:cm>
</p188:cmLst>
</file>

<file path=ppt/comments/modernComment_4D2_58734432.xml><?xml version="1.0" encoding="utf-8"?>
<p188:cmLst xmlns:a="http://schemas.openxmlformats.org/drawingml/2006/main" xmlns:r="http://schemas.openxmlformats.org/officeDocument/2006/relationships" xmlns:p188="http://schemas.microsoft.com/office/powerpoint/2018/8/main">
  <p188:cm id="{23801FC0-3641-40EB-BCC4-AFE29E9C9EEE}" authorId="{43D5E991-F6D5-0ECE-6CB6-F9ABF44FF63E}" status="resolved" created="2024-08-05T12:31:14.677">
    <pc:sldMkLst xmlns:pc="http://schemas.microsoft.com/office/powerpoint/2013/main/command">
      <pc:docMk/>
      <pc:sldMk cId="1483949106" sldId="1234"/>
    </pc:sldMkLst>
    <p188:replyLst>
      <p188:reply id="{5633940E-7AA6-493A-8B58-B9C589587007}" authorId="{43D5E991-F6D5-0ECE-6CB6-F9ABF44FF63E}" created="2024-08-05T12:45:57.319">
        <p188:txBody>
          <a:bodyPr/>
          <a:lstStyle/>
          <a:p>
            <a:r>
              <a:rPr lang="en-GB"/>
              <a:t>put above in notes
put an arrow that comes in after text pointing to how to spot a legal vape ( can this fly in too? and in the arrow text box say a legal vape will always have a  warning label on the packaging too</a:t>
            </a:r>
          </a:p>
        </p188:txBody>
      </p188:reply>
    </p188:replyLst>
    <p188:txBody>
      <a:bodyPr/>
      <a:lstStyle/>
      <a:p>
        <a:r>
          <a:rPr lang="en-GB"/>
          <a:t>Regulations in the UK restrict what chemicals can be used in vapes and limit the amount of nicotine to a maximum of 40mg per device with a maximum of 2ml of e-liquid per device (a cigarette contains roughly 12 mg nicotine</a:t>
        </a:r>
      </a:p>
    </p188:txBody>
  </p188:cm>
</p188:cmLst>
</file>

<file path=ppt/comments/modernComment_4D4_3609C5DE.xml><?xml version="1.0" encoding="utf-8"?>
<p188:cmLst xmlns:a="http://schemas.openxmlformats.org/drawingml/2006/main" xmlns:r="http://schemas.openxmlformats.org/officeDocument/2006/relationships" xmlns:p188="http://schemas.microsoft.com/office/powerpoint/2018/8/main">
  <p188:cm id="{072C7D17-373E-4DC5-B34D-40D83D9E9B4A}" authorId="{43D5E991-F6D5-0ECE-6CB6-F9ABF44FF63E}" status="resolved" created="2024-08-05T12:24:02.796">
    <pc:sldMkLst xmlns:pc="http://schemas.microsoft.com/office/powerpoint/2013/main/command">
      <pc:docMk/>
      <pc:sldMk cId="906610142" sldId="1236"/>
    </pc:sldMkLst>
    <p188:txBody>
      <a:bodyPr/>
      <a:lstStyle/>
      <a:p>
        <a:r>
          <a:rPr lang="en-GB"/>
          <a:t>Please could we bring this to life a bit - empty slide to start with and then the quote starts to appear with key words in organise like nicotine gets into your brain, rewires your brain, changes brain chemistry, craving more, feel anxious, can't concentrate, lose control over your choice  and then the vaping worsens feature can zoom in after? 
I can't add notes underneath for some reason</a:t>
        </a:r>
      </a:p>
    </p188:txBody>
  </p188:cm>
</p188:cmLst>
</file>

<file path=ppt/comments/modernComment_4D5_2DCA4C89.xml><?xml version="1.0" encoding="utf-8"?>
<p188:cmLst xmlns:a="http://schemas.openxmlformats.org/drawingml/2006/main" xmlns:r="http://schemas.openxmlformats.org/officeDocument/2006/relationships" xmlns:p188="http://schemas.microsoft.com/office/powerpoint/2018/8/main">
  <p188:cm id="{0930AC04-703A-4D3F-A3FD-DF6B2D629276}" authorId="{9C469652-D286-ED90-5940-A4900D318B82}" status="resolved" created="2023-11-09T14:30:51.734" complete="100000">
    <ac:deMkLst xmlns:ac="http://schemas.microsoft.com/office/drawing/2013/main/command">
      <pc:docMk xmlns:pc="http://schemas.microsoft.com/office/powerpoint/2013/main/command"/>
      <pc:sldMk xmlns:pc="http://schemas.microsoft.com/office/powerpoint/2013/main/command" cId="2130632906" sldId="1230"/>
      <ac:spMk id="5" creationId="{1BE71C6A-37F6-9B44-9DA3-37C8BEF2865A}"/>
    </ac:deMkLst>
    <p188:txBody>
      <a:bodyPr/>
      <a:lstStyle/>
      <a:p>
        <a:r>
          <a:rPr lang="en-GB"/>
          <a:t>change snus which is illegal to a pouch graphic</a:t>
        </a:r>
      </a:p>
    </p188:txBody>
  </p188:cm>
</p188:cmLst>
</file>

<file path=ppt/comments/modernComment_4DC_934F8957.xml><?xml version="1.0" encoding="utf-8"?>
<p188:cmLst xmlns:a="http://schemas.openxmlformats.org/drawingml/2006/main" xmlns:r="http://schemas.openxmlformats.org/officeDocument/2006/relationships" xmlns:p188="http://schemas.microsoft.com/office/powerpoint/2018/8/main">
  <p188:cm id="{CBD5EDCA-A370-492A-9CA8-E2DE9202F2F8}" authorId="{A307CEC3-763B-E53B-255E-257AB989E2D1}" status="resolved" created="2024-08-21T10:46:02.145">
    <pc:sldMkLst xmlns:pc="http://schemas.microsoft.com/office/powerpoint/2013/main/command">
      <pc:docMk/>
      <pc:sldMk cId="2471463255" sldId="1244"/>
    </pc:sldMkLst>
    <p188:txBody>
      <a:bodyPr/>
      <a:lstStyle/>
      <a:p>
        <a:r>
          <a:rPr lang="en-US"/>
          <a:t>come up one at a time</a:t>
        </a:r>
      </a:p>
    </p188:txBody>
  </p188:cm>
</p188:cmLst>
</file>

<file path=ppt/comments/modernComment_4E6_7ADBBFF.xml><?xml version="1.0" encoding="utf-8"?>
<p188:cmLst xmlns:a="http://schemas.openxmlformats.org/drawingml/2006/main" xmlns:r="http://schemas.openxmlformats.org/officeDocument/2006/relationships" xmlns:p188="http://schemas.microsoft.com/office/powerpoint/2018/8/main">
  <p188:cm id="{4F53EB74-818E-476B-941D-09511E44740E}" authorId="{43D5E991-F6D5-0ECE-6CB6-F9ABF44FF63E}" status="resolved" created="2024-08-05T12:28:49.351">
    <ac:txMkLst xmlns:ac="http://schemas.microsoft.com/office/drawing/2013/main/command">
      <pc:docMk xmlns:pc="http://schemas.microsoft.com/office/powerpoint/2013/main/command"/>
      <pc:sldMk xmlns:pc="http://schemas.microsoft.com/office/powerpoint/2013/main/command" cId="128826367" sldId="1254"/>
      <ac:spMk id="13" creationId="{AB15BB21-CB2E-4944-AFB6-F0DD62EDD5A7}"/>
      <ac:txMk cp="234" len="221">
        <ac:context len="114" hash="2042568848"/>
      </ac:txMk>
    </ac:txMkLst>
    <p188:pos x="5648897" y="1818445"/>
    <p188:txBody>
      <a:bodyPr/>
      <a:lstStyle/>
      <a:p>
        <a:r>
          <a:rPr lang="en-GB"/>
          <a:t>so can we reduce the words on the slide and it come in in lines again
so bullet points first maybe in different colours
then put the full text of regulations in the notes  - so move to highest strength legal vapes have the nicotine levels of 20 cigarettes per device
In notes put, although cigarettes contain more nicotine, it is not all inhaled as with a vape due to the burning off in smoke that isn't inhaled.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26E89-77D7-407B-A184-76DCDA97A6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1C679D-B1DD-4C17-B375-76EA0D5A00E7}">
      <dgm:prSet/>
      <dgm:spPr>
        <a:solidFill>
          <a:srgbClr val="D8117D"/>
        </a:solidFill>
      </dgm:spPr>
      <dgm:t>
        <a:bodyPr/>
        <a:lstStyle/>
        <a:p>
          <a:pPr algn="ctr"/>
          <a:r>
            <a:rPr lang="en-GB">
              <a:latin typeface="Arial" panose="020B0604020202020204" pitchFamily="34" charset="0"/>
              <a:cs typeface="Arial" panose="020B0604020202020204" pitchFamily="34" charset="0"/>
            </a:rPr>
            <a:t>Respect</a:t>
          </a:r>
          <a:endParaRPr lang="en-US">
            <a:latin typeface="Arial" panose="020B0604020202020204" pitchFamily="34" charset="0"/>
            <a:cs typeface="Arial" panose="020B0604020202020204" pitchFamily="34" charset="0"/>
          </a:endParaRPr>
        </a:p>
      </dgm:t>
    </dgm:pt>
    <dgm:pt modelId="{FA896384-5301-4892-890A-7F08A7A8ACAE}" type="parTrans" cxnId="{9E7C3457-9817-45F9-84A9-9F5D88A0F2F2}">
      <dgm:prSet/>
      <dgm:spPr/>
      <dgm:t>
        <a:bodyPr/>
        <a:lstStyle/>
        <a:p>
          <a:endParaRPr lang="en-US"/>
        </a:p>
      </dgm:t>
    </dgm:pt>
    <dgm:pt modelId="{F7803581-89C4-49D9-A8DD-8CFD83991F87}" type="sibTrans" cxnId="{9E7C3457-9817-45F9-84A9-9F5D88A0F2F2}">
      <dgm:prSet/>
      <dgm:spPr/>
      <dgm:t>
        <a:bodyPr/>
        <a:lstStyle/>
        <a:p>
          <a:endParaRPr lang="en-US"/>
        </a:p>
      </dgm:t>
    </dgm:pt>
    <dgm:pt modelId="{4C634256-5BA2-4E48-A5AD-9D6F9810170B}">
      <dgm:prSet/>
      <dgm:spPr>
        <a:solidFill>
          <a:srgbClr val="D8117D"/>
        </a:solidFill>
      </dgm:spPr>
      <dgm:t>
        <a:bodyPr/>
        <a:lstStyle/>
        <a:p>
          <a:pPr algn="ctr"/>
          <a:r>
            <a:rPr lang="en-GB">
              <a:latin typeface="Arial" panose="020B0604020202020204" pitchFamily="34" charset="0"/>
              <a:cs typeface="Arial" panose="020B0604020202020204" pitchFamily="34" charset="0"/>
            </a:rPr>
            <a:t>Listen</a:t>
          </a:r>
          <a:endParaRPr lang="en-US">
            <a:latin typeface="Arial" panose="020B0604020202020204" pitchFamily="34" charset="0"/>
            <a:cs typeface="Arial" panose="020B0604020202020204" pitchFamily="34" charset="0"/>
          </a:endParaRPr>
        </a:p>
      </dgm:t>
    </dgm:pt>
    <dgm:pt modelId="{BA153CDA-10E1-4041-9E85-D842E298BD5F}" type="parTrans" cxnId="{987F903B-FAEF-44BC-8D72-57E3E2B057B7}">
      <dgm:prSet/>
      <dgm:spPr/>
      <dgm:t>
        <a:bodyPr/>
        <a:lstStyle/>
        <a:p>
          <a:endParaRPr lang="en-US"/>
        </a:p>
      </dgm:t>
    </dgm:pt>
    <dgm:pt modelId="{0453F4FC-1472-4117-B27F-84D36EFAF84F}" type="sibTrans" cxnId="{987F903B-FAEF-44BC-8D72-57E3E2B057B7}">
      <dgm:prSet/>
      <dgm:spPr/>
      <dgm:t>
        <a:bodyPr/>
        <a:lstStyle/>
        <a:p>
          <a:endParaRPr lang="en-US"/>
        </a:p>
      </dgm:t>
    </dgm:pt>
    <dgm:pt modelId="{87D8D8E1-FE83-4624-A998-D8EEC189C3AF}">
      <dgm:prSet/>
      <dgm:spPr>
        <a:solidFill>
          <a:srgbClr val="D8117D"/>
        </a:solidFill>
      </dgm:spPr>
      <dgm:t>
        <a:bodyPr/>
        <a:lstStyle/>
        <a:p>
          <a:pPr algn="ctr"/>
          <a:r>
            <a:rPr lang="en-GB">
              <a:latin typeface="Arial" panose="020B0604020202020204" pitchFamily="34" charset="0"/>
              <a:cs typeface="Arial" panose="020B0604020202020204" pitchFamily="34" charset="0"/>
            </a:rPr>
            <a:t>No personal info</a:t>
          </a:r>
          <a:endParaRPr lang="en-US">
            <a:latin typeface="Arial" panose="020B0604020202020204" pitchFamily="34" charset="0"/>
            <a:cs typeface="Arial" panose="020B0604020202020204" pitchFamily="34" charset="0"/>
          </a:endParaRPr>
        </a:p>
      </dgm:t>
    </dgm:pt>
    <dgm:pt modelId="{0417BB3E-5907-4869-B2B0-C17B985F0031}" type="parTrans" cxnId="{7EE20C51-2537-4C4D-ACD3-6BB5A530A073}">
      <dgm:prSet/>
      <dgm:spPr/>
      <dgm:t>
        <a:bodyPr/>
        <a:lstStyle/>
        <a:p>
          <a:endParaRPr lang="en-US"/>
        </a:p>
      </dgm:t>
    </dgm:pt>
    <dgm:pt modelId="{F234EA58-2072-4819-AA63-5F87C95AC96F}" type="sibTrans" cxnId="{7EE20C51-2537-4C4D-ACD3-6BB5A530A073}">
      <dgm:prSet/>
      <dgm:spPr/>
      <dgm:t>
        <a:bodyPr/>
        <a:lstStyle/>
        <a:p>
          <a:endParaRPr lang="en-US"/>
        </a:p>
      </dgm:t>
    </dgm:pt>
    <dgm:pt modelId="{2648ACEF-3042-4687-8962-323FFF5E320F}">
      <dgm:prSet/>
      <dgm:spPr>
        <a:solidFill>
          <a:srgbClr val="D8117D"/>
        </a:solidFill>
      </dgm:spPr>
      <dgm:t>
        <a:bodyPr/>
        <a:lstStyle/>
        <a:p>
          <a:pPr algn="ctr"/>
          <a:r>
            <a:rPr lang="en-GB">
              <a:latin typeface="Arial" panose="020B0604020202020204" pitchFamily="34" charset="0"/>
              <a:cs typeface="Arial" panose="020B0604020202020204" pitchFamily="34" charset="0"/>
            </a:rPr>
            <a:t>Not laughed at</a:t>
          </a:r>
          <a:endParaRPr lang="en-US">
            <a:latin typeface="Arial" panose="020B0604020202020204" pitchFamily="34" charset="0"/>
            <a:cs typeface="Arial" panose="020B0604020202020204" pitchFamily="34" charset="0"/>
          </a:endParaRPr>
        </a:p>
      </dgm:t>
    </dgm:pt>
    <dgm:pt modelId="{9D81C854-0250-4C80-99CD-E7DF59B38137}" type="parTrans" cxnId="{BF1386F6-8C28-45E2-B5A2-3D238C8EBE04}">
      <dgm:prSet/>
      <dgm:spPr/>
      <dgm:t>
        <a:bodyPr/>
        <a:lstStyle/>
        <a:p>
          <a:endParaRPr lang="en-US"/>
        </a:p>
      </dgm:t>
    </dgm:pt>
    <dgm:pt modelId="{1972EA8E-FE55-40E8-953A-4873A6868EC1}" type="sibTrans" cxnId="{BF1386F6-8C28-45E2-B5A2-3D238C8EBE04}">
      <dgm:prSet/>
      <dgm:spPr/>
      <dgm:t>
        <a:bodyPr/>
        <a:lstStyle/>
        <a:p>
          <a:endParaRPr lang="en-US"/>
        </a:p>
      </dgm:t>
    </dgm:pt>
    <dgm:pt modelId="{3648DC4D-C32C-40AC-8138-093D0B355080}">
      <dgm:prSet/>
      <dgm:spPr>
        <a:solidFill>
          <a:srgbClr val="D8117D"/>
        </a:solidFill>
      </dgm:spPr>
      <dgm:t>
        <a:bodyPr/>
        <a:lstStyle/>
        <a:p>
          <a:pPr algn="ctr"/>
          <a:r>
            <a:rPr lang="en-GB">
              <a:latin typeface="Arial" panose="020B0604020202020204" pitchFamily="34" charset="0"/>
              <a:cs typeface="Arial" panose="020B0604020202020204" pitchFamily="34" charset="0"/>
            </a:rPr>
            <a:t>Where to get help?</a:t>
          </a:r>
          <a:endParaRPr lang="en-US">
            <a:latin typeface="Arial" panose="020B0604020202020204" pitchFamily="34" charset="0"/>
            <a:cs typeface="Arial" panose="020B0604020202020204" pitchFamily="34" charset="0"/>
          </a:endParaRPr>
        </a:p>
      </dgm:t>
    </dgm:pt>
    <dgm:pt modelId="{DCE501EA-7A88-4F84-AB04-38A882B42928}" type="parTrans" cxnId="{D953DEC4-E5FC-419F-838E-814CA9CA7557}">
      <dgm:prSet/>
      <dgm:spPr/>
      <dgm:t>
        <a:bodyPr/>
        <a:lstStyle/>
        <a:p>
          <a:endParaRPr lang="en-US"/>
        </a:p>
      </dgm:t>
    </dgm:pt>
    <dgm:pt modelId="{779C1D59-321D-4DDD-BBA9-13CBEB30772A}" type="sibTrans" cxnId="{D953DEC4-E5FC-419F-838E-814CA9CA7557}">
      <dgm:prSet/>
      <dgm:spPr/>
      <dgm:t>
        <a:bodyPr/>
        <a:lstStyle/>
        <a:p>
          <a:endParaRPr lang="en-US"/>
        </a:p>
      </dgm:t>
    </dgm:pt>
    <dgm:pt modelId="{85DD195A-A125-4831-A16B-17117D7CAE59}">
      <dgm:prSet/>
      <dgm:spPr>
        <a:solidFill>
          <a:srgbClr val="D8117D"/>
        </a:solidFill>
      </dgm:spPr>
      <dgm:t>
        <a:bodyPr/>
        <a:lstStyle/>
        <a:p>
          <a:pPr algn="ctr"/>
          <a:r>
            <a:rPr lang="en-GB">
              <a:latin typeface="Arial" panose="020B0604020202020204" pitchFamily="34" charset="0"/>
              <a:cs typeface="Arial" panose="020B0604020202020204" pitchFamily="34" charset="0"/>
            </a:rPr>
            <a:t>Ask it basket</a:t>
          </a:r>
          <a:endParaRPr lang="en-US">
            <a:latin typeface="Arial" panose="020B0604020202020204" pitchFamily="34" charset="0"/>
            <a:cs typeface="Arial" panose="020B0604020202020204" pitchFamily="34" charset="0"/>
          </a:endParaRPr>
        </a:p>
      </dgm:t>
    </dgm:pt>
    <dgm:pt modelId="{332B6441-5802-4025-A658-9F1C467F84EC}" type="parTrans" cxnId="{D51E0B15-AA5D-480F-AFCA-E11130400DC7}">
      <dgm:prSet/>
      <dgm:spPr/>
      <dgm:t>
        <a:bodyPr/>
        <a:lstStyle/>
        <a:p>
          <a:endParaRPr lang="en-US"/>
        </a:p>
      </dgm:t>
    </dgm:pt>
    <dgm:pt modelId="{6F1C8472-AE84-43FF-9CEB-1BA299B55CB1}" type="sibTrans" cxnId="{D51E0B15-AA5D-480F-AFCA-E11130400DC7}">
      <dgm:prSet/>
      <dgm:spPr/>
      <dgm:t>
        <a:bodyPr/>
        <a:lstStyle/>
        <a:p>
          <a:endParaRPr lang="en-US"/>
        </a:p>
      </dgm:t>
    </dgm:pt>
    <dgm:pt modelId="{06C9D7B4-EAA1-4299-B6E6-4C101A40AA4B}">
      <dgm:prSet/>
      <dgm:spPr>
        <a:solidFill>
          <a:srgbClr val="D8117D"/>
        </a:solidFill>
      </dgm:spPr>
      <dgm:t>
        <a:bodyPr/>
        <a:lstStyle/>
        <a:p>
          <a:pPr algn="ctr"/>
          <a:r>
            <a:rPr lang="en-GB">
              <a:latin typeface="Arial" panose="020B0604020202020204" pitchFamily="34" charset="0"/>
              <a:cs typeface="Arial" panose="020B0604020202020204" pitchFamily="34" charset="0"/>
            </a:rPr>
            <a:t>It’s OK not to know</a:t>
          </a:r>
          <a:endParaRPr lang="en-US">
            <a:latin typeface="Arial" panose="020B0604020202020204" pitchFamily="34" charset="0"/>
            <a:cs typeface="Arial" panose="020B0604020202020204" pitchFamily="34" charset="0"/>
          </a:endParaRPr>
        </a:p>
      </dgm:t>
    </dgm:pt>
    <dgm:pt modelId="{C1AA6012-8441-4269-A5FE-379A0BD45D25}" type="parTrans" cxnId="{F89457CA-09ED-4CDC-92C7-B2BDEF62DE3A}">
      <dgm:prSet/>
      <dgm:spPr/>
      <dgm:t>
        <a:bodyPr/>
        <a:lstStyle/>
        <a:p>
          <a:endParaRPr lang="en-US"/>
        </a:p>
      </dgm:t>
    </dgm:pt>
    <dgm:pt modelId="{D8A1977D-962B-409C-A649-6CEBE206F0CC}" type="sibTrans" cxnId="{F89457CA-09ED-4CDC-92C7-B2BDEF62DE3A}">
      <dgm:prSet/>
      <dgm:spPr/>
      <dgm:t>
        <a:bodyPr/>
        <a:lstStyle/>
        <a:p>
          <a:endParaRPr lang="en-US"/>
        </a:p>
      </dgm:t>
    </dgm:pt>
    <dgm:pt modelId="{E058782D-486E-453D-BB4D-A8976A435621}">
      <dgm:prSet/>
      <dgm:spPr>
        <a:solidFill>
          <a:srgbClr val="D8117D"/>
        </a:solidFill>
      </dgm:spPr>
      <dgm:t>
        <a:bodyPr/>
        <a:lstStyle/>
        <a:p>
          <a:pPr algn="ctr"/>
          <a:r>
            <a:rPr lang="en-GB">
              <a:latin typeface="Arial" panose="020B0604020202020204" pitchFamily="34" charset="0"/>
              <a:cs typeface="Arial" panose="020B0604020202020204" pitchFamily="34" charset="0"/>
            </a:rPr>
            <a:t>Confidentiality</a:t>
          </a:r>
          <a:endParaRPr lang="en-US">
            <a:latin typeface="Arial" panose="020B0604020202020204" pitchFamily="34" charset="0"/>
            <a:cs typeface="Arial" panose="020B0604020202020204" pitchFamily="34" charset="0"/>
          </a:endParaRPr>
        </a:p>
      </dgm:t>
    </dgm:pt>
    <dgm:pt modelId="{E2A83671-6817-4B0C-88DC-5BC6179C55A7}" type="parTrans" cxnId="{9E595989-CE06-4BFE-BE35-77EA1D6E8A2F}">
      <dgm:prSet/>
      <dgm:spPr/>
      <dgm:t>
        <a:bodyPr/>
        <a:lstStyle/>
        <a:p>
          <a:endParaRPr lang="en-US"/>
        </a:p>
      </dgm:t>
    </dgm:pt>
    <dgm:pt modelId="{652D0F12-C4BC-4BFF-ACB0-30AD1451A4C5}" type="sibTrans" cxnId="{9E595989-CE06-4BFE-BE35-77EA1D6E8A2F}">
      <dgm:prSet/>
      <dgm:spPr/>
      <dgm:t>
        <a:bodyPr/>
        <a:lstStyle/>
        <a:p>
          <a:endParaRPr lang="en-US"/>
        </a:p>
      </dgm:t>
    </dgm:pt>
    <dgm:pt modelId="{1701AF8F-E90A-441E-BD5B-3D1F189DD64F}">
      <dgm:prSet/>
      <dgm:spPr>
        <a:solidFill>
          <a:srgbClr val="D8117D"/>
        </a:solidFill>
        <a:ln>
          <a:solidFill>
            <a:schemeClr val="bg1"/>
          </a:solidFill>
        </a:ln>
      </dgm:spPr>
      <dgm:t>
        <a:bodyPr/>
        <a:lstStyle/>
        <a:p>
          <a:pPr algn="ctr"/>
          <a:r>
            <a:rPr lang="en-GB">
              <a:latin typeface="Arial" panose="020B0604020202020204" pitchFamily="34" charset="0"/>
              <a:cs typeface="Arial" panose="020B0604020202020204" pitchFamily="34" charset="0"/>
            </a:rPr>
            <a:t>OK to pass</a:t>
          </a:r>
          <a:endParaRPr lang="en-US">
            <a:latin typeface="Arial" panose="020B0604020202020204" pitchFamily="34" charset="0"/>
            <a:cs typeface="Arial" panose="020B0604020202020204" pitchFamily="34" charset="0"/>
          </a:endParaRPr>
        </a:p>
      </dgm:t>
    </dgm:pt>
    <dgm:pt modelId="{539905B3-9584-4CEC-A38A-64E7BB2B37A7}" type="parTrans" cxnId="{15B983A4-EEFC-4F70-A730-3C702306E6C7}">
      <dgm:prSet/>
      <dgm:spPr/>
      <dgm:t>
        <a:bodyPr/>
        <a:lstStyle/>
        <a:p>
          <a:endParaRPr lang="en-US"/>
        </a:p>
      </dgm:t>
    </dgm:pt>
    <dgm:pt modelId="{64923FA5-99D7-4CC1-906F-FDFB9D4D6E5D}" type="sibTrans" cxnId="{15B983A4-EEFC-4F70-A730-3C702306E6C7}">
      <dgm:prSet/>
      <dgm:spPr/>
      <dgm:t>
        <a:bodyPr/>
        <a:lstStyle/>
        <a:p>
          <a:endParaRPr lang="en-US"/>
        </a:p>
      </dgm:t>
    </dgm:pt>
    <dgm:pt modelId="{5498C8C4-D82B-9A41-9692-79A9C68F2A24}" type="pres">
      <dgm:prSet presAssocID="{7D626E89-77D7-407B-A184-76DCDA97A6D1}" presName="linear" presStyleCnt="0">
        <dgm:presLayoutVars>
          <dgm:animLvl val="lvl"/>
          <dgm:resizeHandles val="exact"/>
        </dgm:presLayoutVars>
      </dgm:prSet>
      <dgm:spPr/>
    </dgm:pt>
    <dgm:pt modelId="{02869655-D20D-FD48-A5A4-0F1C916C352B}" type="pres">
      <dgm:prSet presAssocID="{D21C679D-B1DD-4C17-B375-76EA0D5A00E7}" presName="parentText" presStyleLbl="node1" presStyleIdx="0" presStyleCnt="9" custLinFactNeighborX="-13835" custLinFactNeighborY="15124">
        <dgm:presLayoutVars>
          <dgm:chMax val="0"/>
          <dgm:bulletEnabled val="1"/>
        </dgm:presLayoutVars>
      </dgm:prSet>
      <dgm:spPr/>
    </dgm:pt>
    <dgm:pt modelId="{A1FE0510-B6E0-E447-9C9C-CB157D546374}" type="pres">
      <dgm:prSet presAssocID="{F7803581-89C4-49D9-A8DD-8CFD83991F87}" presName="spacer" presStyleCnt="0"/>
      <dgm:spPr/>
    </dgm:pt>
    <dgm:pt modelId="{FA331387-4399-8946-851B-891CC2F2B3F8}" type="pres">
      <dgm:prSet presAssocID="{4C634256-5BA2-4E48-A5AD-9D6F9810170B}" presName="parentText" presStyleLbl="node1" presStyleIdx="1" presStyleCnt="9">
        <dgm:presLayoutVars>
          <dgm:chMax val="0"/>
          <dgm:bulletEnabled val="1"/>
        </dgm:presLayoutVars>
      </dgm:prSet>
      <dgm:spPr/>
    </dgm:pt>
    <dgm:pt modelId="{4B995062-3CAB-874E-AD87-05548F2D0E65}" type="pres">
      <dgm:prSet presAssocID="{0453F4FC-1472-4117-B27F-84D36EFAF84F}" presName="spacer" presStyleCnt="0"/>
      <dgm:spPr/>
    </dgm:pt>
    <dgm:pt modelId="{166DCFF5-A38B-C64F-8661-26331589359A}" type="pres">
      <dgm:prSet presAssocID="{87D8D8E1-FE83-4624-A998-D8EEC189C3AF}" presName="parentText" presStyleLbl="node1" presStyleIdx="2" presStyleCnt="9">
        <dgm:presLayoutVars>
          <dgm:chMax val="0"/>
          <dgm:bulletEnabled val="1"/>
        </dgm:presLayoutVars>
      </dgm:prSet>
      <dgm:spPr/>
    </dgm:pt>
    <dgm:pt modelId="{F2DDCEBF-3DE2-414A-A177-BC67EDA83930}" type="pres">
      <dgm:prSet presAssocID="{F234EA58-2072-4819-AA63-5F87C95AC96F}" presName="spacer" presStyleCnt="0"/>
      <dgm:spPr/>
    </dgm:pt>
    <dgm:pt modelId="{758CA70C-C19B-1B42-826F-66797E0ED69D}" type="pres">
      <dgm:prSet presAssocID="{2648ACEF-3042-4687-8962-323FFF5E320F}" presName="parentText" presStyleLbl="node1" presStyleIdx="3" presStyleCnt="9">
        <dgm:presLayoutVars>
          <dgm:chMax val="0"/>
          <dgm:bulletEnabled val="1"/>
        </dgm:presLayoutVars>
      </dgm:prSet>
      <dgm:spPr/>
    </dgm:pt>
    <dgm:pt modelId="{F93601F5-D48B-9849-AF83-61025FCC5A93}" type="pres">
      <dgm:prSet presAssocID="{1972EA8E-FE55-40E8-953A-4873A6868EC1}" presName="spacer" presStyleCnt="0"/>
      <dgm:spPr/>
    </dgm:pt>
    <dgm:pt modelId="{335B3E67-EDB8-B046-ADCD-EF2F9269556F}" type="pres">
      <dgm:prSet presAssocID="{3648DC4D-C32C-40AC-8138-093D0B355080}" presName="parentText" presStyleLbl="node1" presStyleIdx="4" presStyleCnt="9" custLinFactNeighborX="21495" custLinFactNeighborY="25939">
        <dgm:presLayoutVars>
          <dgm:chMax val="0"/>
          <dgm:bulletEnabled val="1"/>
        </dgm:presLayoutVars>
      </dgm:prSet>
      <dgm:spPr/>
    </dgm:pt>
    <dgm:pt modelId="{86CD7FBC-3405-EC49-BEE3-93E1CD178D3A}" type="pres">
      <dgm:prSet presAssocID="{779C1D59-321D-4DDD-BBA9-13CBEB30772A}" presName="spacer" presStyleCnt="0"/>
      <dgm:spPr/>
    </dgm:pt>
    <dgm:pt modelId="{9ADD061C-E507-9A48-A729-7C1E672BDE5C}" type="pres">
      <dgm:prSet presAssocID="{85DD195A-A125-4831-A16B-17117D7CAE59}" presName="parentText" presStyleLbl="node1" presStyleIdx="5" presStyleCnt="9">
        <dgm:presLayoutVars>
          <dgm:chMax val="0"/>
          <dgm:bulletEnabled val="1"/>
        </dgm:presLayoutVars>
      </dgm:prSet>
      <dgm:spPr/>
    </dgm:pt>
    <dgm:pt modelId="{BDABB1B1-7E1C-274C-A1D8-F43E327A0A4C}" type="pres">
      <dgm:prSet presAssocID="{6F1C8472-AE84-43FF-9CEB-1BA299B55CB1}" presName="spacer" presStyleCnt="0"/>
      <dgm:spPr/>
    </dgm:pt>
    <dgm:pt modelId="{B1D326CA-9ED3-714C-B258-56F91271B54D}" type="pres">
      <dgm:prSet presAssocID="{06C9D7B4-EAA1-4299-B6E6-4C101A40AA4B}" presName="parentText" presStyleLbl="node1" presStyleIdx="6" presStyleCnt="9">
        <dgm:presLayoutVars>
          <dgm:chMax val="0"/>
          <dgm:bulletEnabled val="1"/>
        </dgm:presLayoutVars>
      </dgm:prSet>
      <dgm:spPr/>
    </dgm:pt>
    <dgm:pt modelId="{431562F4-EB90-DB4A-BBA9-D400907393CC}" type="pres">
      <dgm:prSet presAssocID="{D8A1977D-962B-409C-A649-6CEBE206F0CC}" presName="spacer" presStyleCnt="0"/>
      <dgm:spPr/>
    </dgm:pt>
    <dgm:pt modelId="{730079A4-8921-D74B-82E0-A8D7C58F0629}" type="pres">
      <dgm:prSet presAssocID="{E058782D-486E-453D-BB4D-A8976A435621}" presName="parentText" presStyleLbl="node1" presStyleIdx="7" presStyleCnt="9">
        <dgm:presLayoutVars>
          <dgm:chMax val="0"/>
          <dgm:bulletEnabled val="1"/>
        </dgm:presLayoutVars>
      </dgm:prSet>
      <dgm:spPr/>
    </dgm:pt>
    <dgm:pt modelId="{C122140D-232E-4343-8127-C422F086091F}" type="pres">
      <dgm:prSet presAssocID="{652D0F12-C4BC-4BFF-ACB0-30AD1451A4C5}" presName="spacer" presStyleCnt="0"/>
      <dgm:spPr/>
    </dgm:pt>
    <dgm:pt modelId="{9B3A706F-1314-B94B-83B9-60D916D1DB2D}" type="pres">
      <dgm:prSet presAssocID="{1701AF8F-E90A-441E-BD5B-3D1F189DD64F}" presName="parentText" presStyleLbl="node1" presStyleIdx="8" presStyleCnt="9">
        <dgm:presLayoutVars>
          <dgm:chMax val="0"/>
          <dgm:bulletEnabled val="1"/>
        </dgm:presLayoutVars>
      </dgm:prSet>
      <dgm:spPr/>
    </dgm:pt>
  </dgm:ptLst>
  <dgm:cxnLst>
    <dgm:cxn modelId="{9184F000-F07B-4E41-A26A-F8F81CCE6F8E}" type="presOf" srcId="{7D626E89-77D7-407B-A184-76DCDA97A6D1}" destId="{5498C8C4-D82B-9A41-9692-79A9C68F2A24}" srcOrd="0" destOrd="0" presId="urn:microsoft.com/office/officeart/2005/8/layout/vList2"/>
    <dgm:cxn modelId="{98720B05-6FFF-7848-8A4F-4DE8A19AECD8}" type="presOf" srcId="{2648ACEF-3042-4687-8962-323FFF5E320F}" destId="{758CA70C-C19B-1B42-826F-66797E0ED69D}" srcOrd="0" destOrd="0" presId="urn:microsoft.com/office/officeart/2005/8/layout/vList2"/>
    <dgm:cxn modelId="{D51E0B15-AA5D-480F-AFCA-E11130400DC7}" srcId="{7D626E89-77D7-407B-A184-76DCDA97A6D1}" destId="{85DD195A-A125-4831-A16B-17117D7CAE59}" srcOrd="5" destOrd="0" parTransId="{332B6441-5802-4025-A658-9F1C467F84EC}" sibTransId="{6F1C8472-AE84-43FF-9CEB-1BA299B55CB1}"/>
    <dgm:cxn modelId="{08761028-A360-C44B-9FD7-E60F598844B7}" type="presOf" srcId="{06C9D7B4-EAA1-4299-B6E6-4C101A40AA4B}" destId="{B1D326CA-9ED3-714C-B258-56F91271B54D}" srcOrd="0" destOrd="0" presId="urn:microsoft.com/office/officeart/2005/8/layout/vList2"/>
    <dgm:cxn modelId="{987F903B-FAEF-44BC-8D72-57E3E2B057B7}" srcId="{7D626E89-77D7-407B-A184-76DCDA97A6D1}" destId="{4C634256-5BA2-4E48-A5AD-9D6F9810170B}" srcOrd="1" destOrd="0" parTransId="{BA153CDA-10E1-4041-9E85-D842E298BD5F}" sibTransId="{0453F4FC-1472-4117-B27F-84D36EFAF84F}"/>
    <dgm:cxn modelId="{C005455B-A05F-BE43-BC42-F0B7FCACFC2F}" type="presOf" srcId="{E058782D-486E-453D-BB4D-A8976A435621}" destId="{730079A4-8921-D74B-82E0-A8D7C58F0629}" srcOrd="0" destOrd="0" presId="urn:microsoft.com/office/officeart/2005/8/layout/vList2"/>
    <dgm:cxn modelId="{4AF6DB5F-DCE3-8643-AB0C-653FC2389DD9}" type="presOf" srcId="{87D8D8E1-FE83-4624-A998-D8EEC189C3AF}" destId="{166DCFF5-A38B-C64F-8661-26331589359A}" srcOrd="0" destOrd="0" presId="urn:microsoft.com/office/officeart/2005/8/layout/vList2"/>
    <dgm:cxn modelId="{7EE20C51-2537-4C4D-ACD3-6BB5A530A073}" srcId="{7D626E89-77D7-407B-A184-76DCDA97A6D1}" destId="{87D8D8E1-FE83-4624-A998-D8EEC189C3AF}" srcOrd="2" destOrd="0" parTransId="{0417BB3E-5907-4869-B2B0-C17B985F0031}" sibTransId="{F234EA58-2072-4819-AA63-5F87C95AC96F}"/>
    <dgm:cxn modelId="{9E7C3457-9817-45F9-84A9-9F5D88A0F2F2}" srcId="{7D626E89-77D7-407B-A184-76DCDA97A6D1}" destId="{D21C679D-B1DD-4C17-B375-76EA0D5A00E7}" srcOrd="0" destOrd="0" parTransId="{FA896384-5301-4892-890A-7F08A7A8ACAE}" sibTransId="{F7803581-89C4-49D9-A8DD-8CFD83991F87}"/>
    <dgm:cxn modelId="{9E595989-CE06-4BFE-BE35-77EA1D6E8A2F}" srcId="{7D626E89-77D7-407B-A184-76DCDA97A6D1}" destId="{E058782D-486E-453D-BB4D-A8976A435621}" srcOrd="7" destOrd="0" parTransId="{E2A83671-6817-4B0C-88DC-5BC6179C55A7}" sibTransId="{652D0F12-C4BC-4BFF-ACB0-30AD1451A4C5}"/>
    <dgm:cxn modelId="{F946509D-FC1D-B641-8B59-52171D4DA7DF}" type="presOf" srcId="{D21C679D-B1DD-4C17-B375-76EA0D5A00E7}" destId="{02869655-D20D-FD48-A5A4-0F1C916C352B}" srcOrd="0" destOrd="0" presId="urn:microsoft.com/office/officeart/2005/8/layout/vList2"/>
    <dgm:cxn modelId="{15B983A4-EEFC-4F70-A730-3C702306E6C7}" srcId="{7D626E89-77D7-407B-A184-76DCDA97A6D1}" destId="{1701AF8F-E90A-441E-BD5B-3D1F189DD64F}" srcOrd="8" destOrd="0" parTransId="{539905B3-9584-4CEC-A38A-64E7BB2B37A7}" sibTransId="{64923FA5-99D7-4CC1-906F-FDFB9D4D6E5D}"/>
    <dgm:cxn modelId="{D953DEC4-E5FC-419F-838E-814CA9CA7557}" srcId="{7D626E89-77D7-407B-A184-76DCDA97A6D1}" destId="{3648DC4D-C32C-40AC-8138-093D0B355080}" srcOrd="4" destOrd="0" parTransId="{DCE501EA-7A88-4F84-AB04-38A882B42928}" sibTransId="{779C1D59-321D-4DDD-BBA9-13CBEB30772A}"/>
    <dgm:cxn modelId="{F89457CA-09ED-4CDC-92C7-B2BDEF62DE3A}" srcId="{7D626E89-77D7-407B-A184-76DCDA97A6D1}" destId="{06C9D7B4-EAA1-4299-B6E6-4C101A40AA4B}" srcOrd="6" destOrd="0" parTransId="{C1AA6012-8441-4269-A5FE-379A0BD45D25}" sibTransId="{D8A1977D-962B-409C-A649-6CEBE206F0CC}"/>
    <dgm:cxn modelId="{AB3BCBDA-C401-C34F-ACD5-0801F266208F}" type="presOf" srcId="{85DD195A-A125-4831-A16B-17117D7CAE59}" destId="{9ADD061C-E507-9A48-A729-7C1E672BDE5C}" srcOrd="0" destOrd="0" presId="urn:microsoft.com/office/officeart/2005/8/layout/vList2"/>
    <dgm:cxn modelId="{BF1386F6-8C28-45E2-B5A2-3D238C8EBE04}" srcId="{7D626E89-77D7-407B-A184-76DCDA97A6D1}" destId="{2648ACEF-3042-4687-8962-323FFF5E320F}" srcOrd="3" destOrd="0" parTransId="{9D81C854-0250-4C80-99CD-E7DF59B38137}" sibTransId="{1972EA8E-FE55-40E8-953A-4873A6868EC1}"/>
    <dgm:cxn modelId="{933C48F7-FEE0-6149-92AD-8E1C2B0272DD}" type="presOf" srcId="{3648DC4D-C32C-40AC-8138-093D0B355080}" destId="{335B3E67-EDB8-B046-ADCD-EF2F9269556F}" srcOrd="0" destOrd="0" presId="urn:microsoft.com/office/officeart/2005/8/layout/vList2"/>
    <dgm:cxn modelId="{4B0A3FF8-D627-7746-83AF-B6C79350A4DB}" type="presOf" srcId="{4C634256-5BA2-4E48-A5AD-9D6F9810170B}" destId="{FA331387-4399-8946-851B-891CC2F2B3F8}" srcOrd="0" destOrd="0" presId="urn:microsoft.com/office/officeart/2005/8/layout/vList2"/>
    <dgm:cxn modelId="{673BBFF9-B2DE-FF48-8E7E-B7BF1442F4E7}" type="presOf" srcId="{1701AF8F-E90A-441E-BD5B-3D1F189DD64F}" destId="{9B3A706F-1314-B94B-83B9-60D916D1DB2D}" srcOrd="0" destOrd="0" presId="urn:microsoft.com/office/officeart/2005/8/layout/vList2"/>
    <dgm:cxn modelId="{D115278E-2B54-4F46-85D1-FF289574A641}" type="presParOf" srcId="{5498C8C4-D82B-9A41-9692-79A9C68F2A24}" destId="{02869655-D20D-FD48-A5A4-0F1C916C352B}" srcOrd="0" destOrd="0" presId="urn:microsoft.com/office/officeart/2005/8/layout/vList2"/>
    <dgm:cxn modelId="{7C87933D-08BA-9440-B4D7-7CAB778E9AFB}" type="presParOf" srcId="{5498C8C4-D82B-9A41-9692-79A9C68F2A24}" destId="{A1FE0510-B6E0-E447-9C9C-CB157D546374}" srcOrd="1" destOrd="0" presId="urn:microsoft.com/office/officeart/2005/8/layout/vList2"/>
    <dgm:cxn modelId="{339AF976-895D-8D45-8FDD-AD019FC3D816}" type="presParOf" srcId="{5498C8C4-D82B-9A41-9692-79A9C68F2A24}" destId="{FA331387-4399-8946-851B-891CC2F2B3F8}" srcOrd="2" destOrd="0" presId="urn:microsoft.com/office/officeart/2005/8/layout/vList2"/>
    <dgm:cxn modelId="{A9625159-AEDB-174E-B70D-639D7336C809}" type="presParOf" srcId="{5498C8C4-D82B-9A41-9692-79A9C68F2A24}" destId="{4B995062-3CAB-874E-AD87-05548F2D0E65}" srcOrd="3" destOrd="0" presId="urn:microsoft.com/office/officeart/2005/8/layout/vList2"/>
    <dgm:cxn modelId="{814217CA-A5D8-DE4D-801B-CB2E8401D201}" type="presParOf" srcId="{5498C8C4-D82B-9A41-9692-79A9C68F2A24}" destId="{166DCFF5-A38B-C64F-8661-26331589359A}" srcOrd="4" destOrd="0" presId="urn:microsoft.com/office/officeart/2005/8/layout/vList2"/>
    <dgm:cxn modelId="{37E7C21F-84D1-064B-9311-0A59FB583219}" type="presParOf" srcId="{5498C8C4-D82B-9A41-9692-79A9C68F2A24}" destId="{F2DDCEBF-3DE2-414A-A177-BC67EDA83930}" srcOrd="5" destOrd="0" presId="urn:microsoft.com/office/officeart/2005/8/layout/vList2"/>
    <dgm:cxn modelId="{F40C313F-86B2-DD4F-8C69-09A8B34EBD27}" type="presParOf" srcId="{5498C8C4-D82B-9A41-9692-79A9C68F2A24}" destId="{758CA70C-C19B-1B42-826F-66797E0ED69D}" srcOrd="6" destOrd="0" presId="urn:microsoft.com/office/officeart/2005/8/layout/vList2"/>
    <dgm:cxn modelId="{DCF968E0-1186-CC43-9CF0-BF730AE1F898}" type="presParOf" srcId="{5498C8C4-D82B-9A41-9692-79A9C68F2A24}" destId="{F93601F5-D48B-9849-AF83-61025FCC5A93}" srcOrd="7" destOrd="0" presId="urn:microsoft.com/office/officeart/2005/8/layout/vList2"/>
    <dgm:cxn modelId="{FBC0C8AD-6C84-6146-AAC8-E7DE4E886286}" type="presParOf" srcId="{5498C8C4-D82B-9A41-9692-79A9C68F2A24}" destId="{335B3E67-EDB8-B046-ADCD-EF2F9269556F}" srcOrd="8" destOrd="0" presId="urn:microsoft.com/office/officeart/2005/8/layout/vList2"/>
    <dgm:cxn modelId="{61427E6F-D898-6D47-8903-E31B922F72F2}" type="presParOf" srcId="{5498C8C4-D82B-9A41-9692-79A9C68F2A24}" destId="{86CD7FBC-3405-EC49-BEE3-93E1CD178D3A}" srcOrd="9" destOrd="0" presId="urn:microsoft.com/office/officeart/2005/8/layout/vList2"/>
    <dgm:cxn modelId="{279DB565-B58B-7749-8696-090F0A5F1E8F}" type="presParOf" srcId="{5498C8C4-D82B-9A41-9692-79A9C68F2A24}" destId="{9ADD061C-E507-9A48-A729-7C1E672BDE5C}" srcOrd="10" destOrd="0" presId="urn:microsoft.com/office/officeart/2005/8/layout/vList2"/>
    <dgm:cxn modelId="{D757747A-15B2-7A4F-8EB1-B3FAB5006E31}" type="presParOf" srcId="{5498C8C4-D82B-9A41-9692-79A9C68F2A24}" destId="{BDABB1B1-7E1C-274C-A1D8-F43E327A0A4C}" srcOrd="11" destOrd="0" presId="urn:microsoft.com/office/officeart/2005/8/layout/vList2"/>
    <dgm:cxn modelId="{FE341C09-3813-7244-A6BD-87E3040BCBF8}" type="presParOf" srcId="{5498C8C4-D82B-9A41-9692-79A9C68F2A24}" destId="{B1D326CA-9ED3-714C-B258-56F91271B54D}" srcOrd="12" destOrd="0" presId="urn:microsoft.com/office/officeart/2005/8/layout/vList2"/>
    <dgm:cxn modelId="{98107521-D4FA-F54D-9026-540246C2492D}" type="presParOf" srcId="{5498C8C4-D82B-9A41-9692-79A9C68F2A24}" destId="{431562F4-EB90-DB4A-BBA9-D400907393CC}" srcOrd="13" destOrd="0" presId="urn:microsoft.com/office/officeart/2005/8/layout/vList2"/>
    <dgm:cxn modelId="{03DE150A-A377-E047-B8B8-E6B342E290AD}" type="presParOf" srcId="{5498C8C4-D82B-9A41-9692-79A9C68F2A24}" destId="{730079A4-8921-D74B-82E0-A8D7C58F0629}" srcOrd="14" destOrd="0" presId="urn:microsoft.com/office/officeart/2005/8/layout/vList2"/>
    <dgm:cxn modelId="{367CD438-10D7-7B46-9857-B119D3B8CB32}" type="presParOf" srcId="{5498C8C4-D82B-9A41-9692-79A9C68F2A24}" destId="{C122140D-232E-4343-8127-C422F086091F}" srcOrd="15" destOrd="0" presId="urn:microsoft.com/office/officeart/2005/8/layout/vList2"/>
    <dgm:cxn modelId="{791D32FE-1C3A-CC4A-B2D8-7A1874E9953A}" type="presParOf" srcId="{5498C8C4-D82B-9A41-9692-79A9C68F2A24}" destId="{9B3A706F-1314-B94B-83B9-60D916D1DB2D}" srcOrd="1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D85CC-2E1F-469D-A0A2-0DC052949EE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F78BFB-49DA-433D-A9FE-B2648DACFC21}">
      <dgm:prSet custT="1"/>
      <dgm:spPr>
        <a:solidFill>
          <a:srgbClr val="D5127B"/>
        </a:solidFill>
      </dgm:spPr>
      <dgm:t>
        <a:bodyPr/>
        <a:lstStyle/>
        <a:p>
          <a:pPr algn="ctr"/>
          <a:r>
            <a:rPr lang="en-GB" sz="2000" b="1">
              <a:latin typeface="Arial" panose="020B0604020202020204" pitchFamily="34" charset="0"/>
              <a:cs typeface="Arial" panose="020B0604020202020204" pitchFamily="34" charset="0"/>
            </a:rPr>
            <a:t>8 in 10 under 16’s choose not to vape regularly (more have tried once or twice) </a:t>
          </a:r>
          <a:endParaRPr lang="en-US" sz="2000">
            <a:latin typeface="Arial" panose="020B0604020202020204" pitchFamily="34" charset="0"/>
            <a:cs typeface="Arial" panose="020B0604020202020204" pitchFamily="34" charset="0"/>
          </a:endParaRPr>
        </a:p>
      </dgm:t>
    </dgm:pt>
    <dgm:pt modelId="{C00AFD7F-4BB8-4B0D-BE7F-BBAFECDA54BA}" type="parTrans" cxnId="{3337CCEE-3E0E-4CF7-AE21-3947126B185B}">
      <dgm:prSet/>
      <dgm:spPr/>
      <dgm:t>
        <a:bodyPr/>
        <a:lstStyle/>
        <a:p>
          <a:endParaRPr lang="en-US"/>
        </a:p>
      </dgm:t>
    </dgm:pt>
    <dgm:pt modelId="{B2C307D9-75B5-4F2F-A567-7CD878FB3AA6}" type="sibTrans" cxnId="{3337CCEE-3E0E-4CF7-AE21-3947126B185B}">
      <dgm:prSet/>
      <dgm:spPr/>
      <dgm:t>
        <a:bodyPr/>
        <a:lstStyle/>
        <a:p>
          <a:endParaRPr lang="en-US"/>
        </a:p>
      </dgm:t>
    </dgm:pt>
    <dgm:pt modelId="{C445494B-CD94-804F-A348-35C4FE57FF18}" type="pres">
      <dgm:prSet presAssocID="{A7AD85CC-2E1F-469D-A0A2-0DC052949EE1}" presName="linear" presStyleCnt="0">
        <dgm:presLayoutVars>
          <dgm:animLvl val="lvl"/>
          <dgm:resizeHandles val="exact"/>
        </dgm:presLayoutVars>
      </dgm:prSet>
      <dgm:spPr/>
    </dgm:pt>
    <dgm:pt modelId="{9D48D21D-C61F-9D40-B3C2-5F43DEEF243B}" type="pres">
      <dgm:prSet presAssocID="{EBF78BFB-49DA-433D-A9FE-B2648DACFC21}" presName="parentText" presStyleLbl="node1" presStyleIdx="0" presStyleCnt="1" custScaleX="91524" custScaleY="1069200" custLinFactY="-34243" custLinFactNeighborX="-7846" custLinFactNeighborY="-100000">
        <dgm:presLayoutVars>
          <dgm:chMax val="0"/>
          <dgm:bulletEnabled val="1"/>
        </dgm:presLayoutVars>
      </dgm:prSet>
      <dgm:spPr/>
    </dgm:pt>
  </dgm:ptLst>
  <dgm:cxnLst>
    <dgm:cxn modelId="{4FBA1128-5CE8-A440-AD94-194DE3B7077B}" type="presOf" srcId="{EBF78BFB-49DA-433D-A9FE-B2648DACFC21}" destId="{9D48D21D-C61F-9D40-B3C2-5F43DEEF243B}" srcOrd="0" destOrd="0" presId="urn:microsoft.com/office/officeart/2005/8/layout/vList2"/>
    <dgm:cxn modelId="{5AE52159-EB85-6B4F-A8BD-6EF74F6FCB37}" type="presOf" srcId="{A7AD85CC-2E1F-469D-A0A2-0DC052949EE1}" destId="{C445494B-CD94-804F-A348-35C4FE57FF18}" srcOrd="0" destOrd="0" presId="urn:microsoft.com/office/officeart/2005/8/layout/vList2"/>
    <dgm:cxn modelId="{3337CCEE-3E0E-4CF7-AE21-3947126B185B}" srcId="{A7AD85CC-2E1F-469D-A0A2-0DC052949EE1}" destId="{EBF78BFB-49DA-433D-A9FE-B2648DACFC21}" srcOrd="0" destOrd="0" parTransId="{C00AFD7F-4BB8-4B0D-BE7F-BBAFECDA54BA}" sibTransId="{B2C307D9-75B5-4F2F-A567-7CD878FB3AA6}"/>
    <dgm:cxn modelId="{69126002-151F-FB4F-A1BA-8683E6C4CF67}" type="presParOf" srcId="{C445494B-CD94-804F-A348-35C4FE57FF18}" destId="{9D48D21D-C61F-9D40-B3C2-5F43DEEF243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9C5D1B-9679-4E54-8488-1370B7BE4FB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17B4BEB-3632-4642-852A-26FDD5EC17C1}" type="pres">
      <dgm:prSet presAssocID="{AC9C5D1B-9679-4E54-8488-1370B7BE4FBF}" presName="outerComposite" presStyleCnt="0">
        <dgm:presLayoutVars>
          <dgm:chMax val="5"/>
          <dgm:dir/>
          <dgm:resizeHandles val="exact"/>
        </dgm:presLayoutVars>
      </dgm:prSet>
      <dgm:spPr/>
    </dgm:pt>
    <dgm:pt modelId="{39AFBABC-5784-334B-825A-0AB312BEFD37}" type="pres">
      <dgm:prSet presAssocID="{AC9C5D1B-9679-4E54-8488-1370B7BE4FBF}" presName="dummyMaxCanvas" presStyleCnt="0">
        <dgm:presLayoutVars/>
      </dgm:prSet>
      <dgm:spPr/>
    </dgm:pt>
  </dgm:ptLst>
  <dgm:cxnLst>
    <dgm:cxn modelId="{C7B94909-6155-274A-9A0E-3C22ACB294BB}" type="presOf" srcId="{AC9C5D1B-9679-4E54-8488-1370B7BE4FBF}" destId="{517B4BEB-3632-4642-852A-26FDD5EC17C1}" srcOrd="0" destOrd="0" presId="urn:microsoft.com/office/officeart/2005/8/layout/vProcess5"/>
    <dgm:cxn modelId="{5CFB573B-B69E-9545-80AE-948C02149791}" type="presParOf" srcId="{517B4BEB-3632-4642-852A-26FDD5EC17C1}" destId="{39AFBABC-5784-334B-825A-0AB312BEFD37}" srcOrd="0"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FF9856-EFE6-4CA0-BDE1-E1CC3BEDB406}"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59969A28-DD7D-48C9-8D91-FE83C2AACB4E}">
      <dgm:prSet custT="1"/>
      <dgm:spPr>
        <a:solidFill>
          <a:srgbClr val="8D2456"/>
        </a:solidFill>
      </dgm:spPr>
      <dgm:t>
        <a:bodyPr/>
        <a:lstStyle/>
        <a:p>
          <a:r>
            <a:rPr lang="en-GB" sz="1800" b="1" u="none">
              <a:latin typeface="Arial" panose="020B0604020202020204" pitchFamily="34" charset="0"/>
              <a:cs typeface="Arial" panose="020B0604020202020204" pitchFamily="34" charset="0"/>
            </a:rPr>
            <a:t>NICOTINE IS PHYSICALLY ADDICTIVE</a:t>
          </a:r>
          <a:r>
            <a:rPr lang="en-GB" sz="1800" u="none">
              <a:latin typeface="Arial" panose="020B0604020202020204" pitchFamily="34" charset="0"/>
              <a:cs typeface="Arial" panose="020B0604020202020204" pitchFamily="34" charset="0"/>
            </a:rPr>
            <a:t>. </a:t>
          </a:r>
          <a:endParaRPr lang="en-US" sz="1800" u="none">
            <a:latin typeface="Arial" panose="020B0604020202020204" pitchFamily="34" charset="0"/>
            <a:cs typeface="Arial" panose="020B0604020202020204" pitchFamily="34" charset="0"/>
          </a:endParaRPr>
        </a:p>
      </dgm:t>
    </dgm:pt>
    <dgm:pt modelId="{A35721A1-6059-40FA-B742-58F3FECC5FFB}" type="parTrans" cxnId="{8664D38D-FB08-4757-9970-3A9EB65ADCCD}">
      <dgm:prSet/>
      <dgm:spPr/>
      <dgm:t>
        <a:bodyPr/>
        <a:lstStyle/>
        <a:p>
          <a:endParaRPr lang="en-US"/>
        </a:p>
      </dgm:t>
    </dgm:pt>
    <dgm:pt modelId="{C4742110-8C02-4EE5-808B-79241AC40A92}" type="sibTrans" cxnId="{8664D38D-FB08-4757-9970-3A9EB65ADCCD}">
      <dgm:prSet/>
      <dgm:spPr>
        <a:solidFill>
          <a:srgbClr val="EB8B2D"/>
        </a:solidFill>
      </dgm:spPr>
      <dgm:t>
        <a:bodyPr/>
        <a:lstStyle/>
        <a:p>
          <a:endParaRPr lang="en-US"/>
        </a:p>
      </dgm:t>
    </dgm:pt>
    <dgm:pt modelId="{712F5637-A595-044D-BB18-CC6BFF8C7D3A}" type="pres">
      <dgm:prSet presAssocID="{1CFF9856-EFE6-4CA0-BDE1-E1CC3BEDB406}" presName="linearFlow" presStyleCnt="0">
        <dgm:presLayoutVars>
          <dgm:resizeHandles val="exact"/>
        </dgm:presLayoutVars>
      </dgm:prSet>
      <dgm:spPr/>
    </dgm:pt>
    <dgm:pt modelId="{29A705DE-C8CF-684F-8DF6-5B7916F03458}" type="pres">
      <dgm:prSet presAssocID="{59969A28-DD7D-48C9-8D91-FE83C2AACB4E}" presName="node" presStyleLbl="node1" presStyleIdx="0" presStyleCnt="1" custScaleX="398627" custScaleY="64306">
        <dgm:presLayoutVars>
          <dgm:bulletEnabled val="1"/>
        </dgm:presLayoutVars>
      </dgm:prSet>
      <dgm:spPr/>
    </dgm:pt>
  </dgm:ptLst>
  <dgm:cxnLst>
    <dgm:cxn modelId="{B693CA21-4BA1-E54E-B4F1-4FB29D597C29}" type="presOf" srcId="{1CFF9856-EFE6-4CA0-BDE1-E1CC3BEDB406}" destId="{712F5637-A595-044D-BB18-CC6BFF8C7D3A}" srcOrd="0" destOrd="0" presId="urn:microsoft.com/office/officeart/2005/8/layout/process2"/>
    <dgm:cxn modelId="{92992E71-1851-BD4C-8F3D-4B0085484ADD}" type="presOf" srcId="{59969A28-DD7D-48C9-8D91-FE83C2AACB4E}" destId="{29A705DE-C8CF-684F-8DF6-5B7916F03458}" srcOrd="0" destOrd="0" presId="urn:microsoft.com/office/officeart/2005/8/layout/process2"/>
    <dgm:cxn modelId="{8664D38D-FB08-4757-9970-3A9EB65ADCCD}" srcId="{1CFF9856-EFE6-4CA0-BDE1-E1CC3BEDB406}" destId="{59969A28-DD7D-48C9-8D91-FE83C2AACB4E}" srcOrd="0" destOrd="0" parTransId="{A35721A1-6059-40FA-B742-58F3FECC5FFB}" sibTransId="{C4742110-8C02-4EE5-808B-79241AC40A92}"/>
    <dgm:cxn modelId="{2A8B8CAF-AA92-034E-8D9C-56030C27691B}" type="presParOf" srcId="{712F5637-A595-044D-BB18-CC6BFF8C7D3A}" destId="{29A705DE-C8CF-684F-8DF6-5B7916F0345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FF9856-EFE6-4CA0-BDE1-E1CC3BEDB406}"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6C12EE-5C8E-4B97-ABB7-ED506FE0F83D}">
      <dgm:prSet custT="1"/>
      <dgm:spPr>
        <a:solidFill>
          <a:srgbClr val="8D2456"/>
        </a:solidFill>
      </dgm:spPr>
      <dgm:t>
        <a:bodyPr/>
        <a:lstStyle/>
        <a:p>
          <a:r>
            <a:rPr lang="en-GB" sz="1800" b="1" u="none">
              <a:latin typeface="Arial" panose="020B0604020202020204" pitchFamily="34" charset="0"/>
              <a:cs typeface="Arial" panose="020B0604020202020204" pitchFamily="34" charset="0"/>
            </a:rPr>
            <a:t>QUITTING CAUSES THE BODY TO HAVE CRAVINGS AND WITHDRAWAL SYMPTOMS</a:t>
          </a:r>
        </a:p>
      </dgm:t>
    </dgm:pt>
    <dgm:pt modelId="{D3F93278-F4BF-4276-92B2-83B87E8B4B3A}" type="parTrans" cxnId="{9F018A21-CF92-405B-8FB1-0B8253A4445F}">
      <dgm:prSet/>
      <dgm:spPr/>
      <dgm:t>
        <a:bodyPr/>
        <a:lstStyle/>
        <a:p>
          <a:endParaRPr lang="en-US"/>
        </a:p>
      </dgm:t>
    </dgm:pt>
    <dgm:pt modelId="{DD18B0EE-D0D2-4103-B43D-A8017A69AC9D}" type="sibTrans" cxnId="{9F018A21-CF92-405B-8FB1-0B8253A4445F}">
      <dgm:prSet/>
      <dgm:spPr/>
      <dgm:t>
        <a:bodyPr/>
        <a:lstStyle/>
        <a:p>
          <a:endParaRPr lang="en-US"/>
        </a:p>
      </dgm:t>
    </dgm:pt>
    <dgm:pt modelId="{712F5637-A595-044D-BB18-CC6BFF8C7D3A}" type="pres">
      <dgm:prSet presAssocID="{1CFF9856-EFE6-4CA0-BDE1-E1CC3BEDB406}" presName="linearFlow" presStyleCnt="0">
        <dgm:presLayoutVars>
          <dgm:resizeHandles val="exact"/>
        </dgm:presLayoutVars>
      </dgm:prSet>
      <dgm:spPr/>
    </dgm:pt>
    <dgm:pt modelId="{08598A86-64B1-4049-9A69-3813635F7598}" type="pres">
      <dgm:prSet presAssocID="{8B6C12EE-5C8E-4B97-ABB7-ED506FE0F83D}" presName="node" presStyleLbl="node1" presStyleIdx="0" presStyleCnt="1" custScaleX="157900" custScaleY="51336">
        <dgm:presLayoutVars>
          <dgm:bulletEnabled val="1"/>
        </dgm:presLayoutVars>
      </dgm:prSet>
      <dgm:spPr/>
    </dgm:pt>
  </dgm:ptLst>
  <dgm:cxnLst>
    <dgm:cxn modelId="{9F018A21-CF92-405B-8FB1-0B8253A4445F}" srcId="{1CFF9856-EFE6-4CA0-BDE1-E1CC3BEDB406}" destId="{8B6C12EE-5C8E-4B97-ABB7-ED506FE0F83D}" srcOrd="0" destOrd="0" parTransId="{D3F93278-F4BF-4276-92B2-83B87E8B4B3A}" sibTransId="{DD18B0EE-D0D2-4103-B43D-A8017A69AC9D}"/>
    <dgm:cxn modelId="{B693CA21-4BA1-E54E-B4F1-4FB29D597C29}" type="presOf" srcId="{1CFF9856-EFE6-4CA0-BDE1-E1CC3BEDB406}" destId="{712F5637-A595-044D-BB18-CC6BFF8C7D3A}" srcOrd="0" destOrd="0" presId="urn:microsoft.com/office/officeart/2005/8/layout/process2"/>
    <dgm:cxn modelId="{F33C533B-7F57-A14A-B0C9-2F9D59D1FB4A}" type="presOf" srcId="{8B6C12EE-5C8E-4B97-ABB7-ED506FE0F83D}" destId="{08598A86-64B1-4049-9A69-3813635F7598}" srcOrd="0" destOrd="0" presId="urn:microsoft.com/office/officeart/2005/8/layout/process2"/>
    <dgm:cxn modelId="{DE3900C5-C204-D148-A74A-6D8E1FF767F1}" type="presParOf" srcId="{712F5637-A595-044D-BB18-CC6BFF8C7D3A}" destId="{08598A86-64B1-4049-9A69-3813635F7598}" srcOrd="0"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69655-D20D-FD48-A5A4-0F1C916C352B}">
      <dsp:nvSpPr>
        <dsp:cNvPr id="0" name=""/>
        <dsp:cNvSpPr/>
      </dsp:nvSpPr>
      <dsp:spPr>
        <a:xfrm>
          <a:off x="0" y="1027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Respect</a:t>
          </a:r>
          <a:endParaRPr lang="en-US" sz="1800" kern="1200">
            <a:latin typeface="Arial" panose="020B0604020202020204" pitchFamily="34" charset="0"/>
            <a:cs typeface="Arial" panose="020B0604020202020204" pitchFamily="34" charset="0"/>
          </a:endParaRPr>
        </a:p>
      </dsp:txBody>
      <dsp:txXfrm>
        <a:off x="20561" y="30834"/>
        <a:ext cx="3077988" cy="380078"/>
      </dsp:txXfrm>
    </dsp:sp>
    <dsp:sp modelId="{FA331387-4399-8946-851B-891CC2F2B3F8}">
      <dsp:nvSpPr>
        <dsp:cNvPr id="0" name=""/>
        <dsp:cNvSpPr/>
      </dsp:nvSpPr>
      <dsp:spPr>
        <a:xfrm>
          <a:off x="0" y="47547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Listen</a:t>
          </a:r>
          <a:endParaRPr lang="en-US" sz="1800" kern="1200">
            <a:latin typeface="Arial" panose="020B0604020202020204" pitchFamily="34" charset="0"/>
            <a:cs typeface="Arial" panose="020B0604020202020204" pitchFamily="34" charset="0"/>
          </a:endParaRPr>
        </a:p>
      </dsp:txBody>
      <dsp:txXfrm>
        <a:off x="20561" y="496034"/>
        <a:ext cx="3077988" cy="380078"/>
      </dsp:txXfrm>
    </dsp:sp>
    <dsp:sp modelId="{166DCFF5-A38B-C64F-8661-26331589359A}">
      <dsp:nvSpPr>
        <dsp:cNvPr id="0" name=""/>
        <dsp:cNvSpPr/>
      </dsp:nvSpPr>
      <dsp:spPr>
        <a:xfrm>
          <a:off x="0" y="94851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No personal info</a:t>
          </a:r>
          <a:endParaRPr lang="en-US" sz="1800" kern="1200">
            <a:latin typeface="Arial" panose="020B0604020202020204" pitchFamily="34" charset="0"/>
            <a:cs typeface="Arial" panose="020B0604020202020204" pitchFamily="34" charset="0"/>
          </a:endParaRPr>
        </a:p>
      </dsp:txBody>
      <dsp:txXfrm>
        <a:off x="20561" y="969074"/>
        <a:ext cx="3077988" cy="380078"/>
      </dsp:txXfrm>
    </dsp:sp>
    <dsp:sp modelId="{758CA70C-C19B-1B42-826F-66797E0ED69D}">
      <dsp:nvSpPr>
        <dsp:cNvPr id="0" name=""/>
        <dsp:cNvSpPr/>
      </dsp:nvSpPr>
      <dsp:spPr>
        <a:xfrm>
          <a:off x="0" y="142155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Not laughed at</a:t>
          </a:r>
          <a:endParaRPr lang="en-US" sz="1800" kern="1200">
            <a:latin typeface="Arial" panose="020B0604020202020204" pitchFamily="34" charset="0"/>
            <a:cs typeface="Arial" panose="020B0604020202020204" pitchFamily="34" charset="0"/>
          </a:endParaRPr>
        </a:p>
      </dsp:txBody>
      <dsp:txXfrm>
        <a:off x="20561" y="1442114"/>
        <a:ext cx="3077988" cy="380078"/>
      </dsp:txXfrm>
    </dsp:sp>
    <dsp:sp modelId="{335B3E67-EDB8-B046-ADCD-EF2F9269556F}">
      <dsp:nvSpPr>
        <dsp:cNvPr id="0" name=""/>
        <dsp:cNvSpPr/>
      </dsp:nvSpPr>
      <dsp:spPr>
        <a:xfrm>
          <a:off x="0" y="1908040"/>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Where to get help?</a:t>
          </a:r>
          <a:endParaRPr lang="en-US" sz="1800" kern="1200">
            <a:latin typeface="Arial" panose="020B0604020202020204" pitchFamily="34" charset="0"/>
            <a:cs typeface="Arial" panose="020B0604020202020204" pitchFamily="34" charset="0"/>
          </a:endParaRPr>
        </a:p>
      </dsp:txBody>
      <dsp:txXfrm>
        <a:off x="20561" y="1928601"/>
        <a:ext cx="3077988" cy="380078"/>
      </dsp:txXfrm>
    </dsp:sp>
    <dsp:sp modelId="{9ADD061C-E507-9A48-A729-7C1E672BDE5C}">
      <dsp:nvSpPr>
        <dsp:cNvPr id="0" name=""/>
        <dsp:cNvSpPr/>
      </dsp:nvSpPr>
      <dsp:spPr>
        <a:xfrm>
          <a:off x="0" y="236763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Ask it basket</a:t>
          </a:r>
          <a:endParaRPr lang="en-US" sz="1800" kern="1200">
            <a:latin typeface="Arial" panose="020B0604020202020204" pitchFamily="34" charset="0"/>
            <a:cs typeface="Arial" panose="020B0604020202020204" pitchFamily="34" charset="0"/>
          </a:endParaRPr>
        </a:p>
      </dsp:txBody>
      <dsp:txXfrm>
        <a:off x="20561" y="2388194"/>
        <a:ext cx="3077988" cy="380078"/>
      </dsp:txXfrm>
    </dsp:sp>
    <dsp:sp modelId="{B1D326CA-9ED3-714C-B258-56F91271B54D}">
      <dsp:nvSpPr>
        <dsp:cNvPr id="0" name=""/>
        <dsp:cNvSpPr/>
      </dsp:nvSpPr>
      <dsp:spPr>
        <a:xfrm>
          <a:off x="0" y="284067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It’s OK not to know</a:t>
          </a:r>
          <a:endParaRPr lang="en-US" sz="1800" kern="1200">
            <a:latin typeface="Arial" panose="020B0604020202020204" pitchFamily="34" charset="0"/>
            <a:cs typeface="Arial" panose="020B0604020202020204" pitchFamily="34" charset="0"/>
          </a:endParaRPr>
        </a:p>
      </dsp:txBody>
      <dsp:txXfrm>
        <a:off x="20561" y="2861234"/>
        <a:ext cx="3077988" cy="380078"/>
      </dsp:txXfrm>
    </dsp:sp>
    <dsp:sp modelId="{730079A4-8921-D74B-82E0-A8D7C58F0629}">
      <dsp:nvSpPr>
        <dsp:cNvPr id="0" name=""/>
        <dsp:cNvSpPr/>
      </dsp:nvSpPr>
      <dsp:spPr>
        <a:xfrm>
          <a:off x="0" y="331371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Confidentiality</a:t>
          </a:r>
          <a:endParaRPr lang="en-US" sz="1800" kern="1200">
            <a:latin typeface="Arial" panose="020B0604020202020204" pitchFamily="34" charset="0"/>
            <a:cs typeface="Arial" panose="020B0604020202020204" pitchFamily="34" charset="0"/>
          </a:endParaRPr>
        </a:p>
      </dsp:txBody>
      <dsp:txXfrm>
        <a:off x="20561" y="3334274"/>
        <a:ext cx="3077988" cy="380078"/>
      </dsp:txXfrm>
    </dsp:sp>
    <dsp:sp modelId="{9B3A706F-1314-B94B-83B9-60D916D1DB2D}">
      <dsp:nvSpPr>
        <dsp:cNvPr id="0" name=""/>
        <dsp:cNvSpPr/>
      </dsp:nvSpPr>
      <dsp:spPr>
        <a:xfrm>
          <a:off x="0" y="3786753"/>
          <a:ext cx="3119110" cy="421200"/>
        </a:xfrm>
        <a:prstGeom prst="roundRect">
          <a:avLst/>
        </a:prstGeom>
        <a:solidFill>
          <a:srgbClr val="D8117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OK to pass</a:t>
          </a:r>
          <a:endParaRPr lang="en-US" sz="1800" kern="1200">
            <a:latin typeface="Arial" panose="020B0604020202020204" pitchFamily="34" charset="0"/>
            <a:cs typeface="Arial" panose="020B0604020202020204" pitchFamily="34" charset="0"/>
          </a:endParaRPr>
        </a:p>
      </dsp:txBody>
      <dsp:txXfrm>
        <a:off x="20561" y="3807314"/>
        <a:ext cx="3077988" cy="380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8D21D-C61F-9D40-B3C2-5F43DEEF243B}">
      <dsp:nvSpPr>
        <dsp:cNvPr id="0" name=""/>
        <dsp:cNvSpPr/>
      </dsp:nvSpPr>
      <dsp:spPr>
        <a:xfrm>
          <a:off x="30347" y="0"/>
          <a:ext cx="2716437" cy="2051647"/>
        </a:xfrm>
        <a:prstGeom prst="roundRect">
          <a:avLst/>
        </a:prstGeom>
        <a:solidFill>
          <a:srgbClr val="D512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8 in 10 under 16’s choose not to vape regularly (more have tried once or twice) </a:t>
          </a:r>
          <a:endParaRPr lang="en-US" sz="2000" kern="1200">
            <a:latin typeface="Arial" panose="020B0604020202020204" pitchFamily="34" charset="0"/>
            <a:cs typeface="Arial" panose="020B0604020202020204" pitchFamily="34" charset="0"/>
          </a:endParaRPr>
        </a:p>
      </dsp:txBody>
      <dsp:txXfrm>
        <a:off x="130500" y="100153"/>
        <a:ext cx="2516131" cy="1851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705DE-C8CF-684F-8DF6-5B7916F03458}">
      <dsp:nvSpPr>
        <dsp:cNvPr id="0" name=""/>
        <dsp:cNvSpPr/>
      </dsp:nvSpPr>
      <dsp:spPr>
        <a:xfrm>
          <a:off x="0" y="218098"/>
          <a:ext cx="5529943" cy="783701"/>
        </a:xfrm>
        <a:prstGeom prst="roundRect">
          <a:avLst>
            <a:gd name="adj" fmla="val 10000"/>
          </a:avLst>
        </a:prstGeom>
        <a:solidFill>
          <a:srgbClr val="8D2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none" kern="1200">
              <a:latin typeface="Arial" panose="020B0604020202020204" pitchFamily="34" charset="0"/>
              <a:cs typeface="Arial" panose="020B0604020202020204" pitchFamily="34" charset="0"/>
            </a:rPr>
            <a:t>NICOTINE IS PHYSICALLY ADDICTIVE</a:t>
          </a:r>
          <a:r>
            <a:rPr lang="en-GB" sz="1800" u="none" kern="1200">
              <a:latin typeface="Arial" panose="020B0604020202020204" pitchFamily="34" charset="0"/>
              <a:cs typeface="Arial" panose="020B0604020202020204" pitchFamily="34" charset="0"/>
            </a:rPr>
            <a:t>. </a:t>
          </a:r>
          <a:endParaRPr lang="en-US" sz="1800" u="none" kern="1200">
            <a:latin typeface="Arial" panose="020B0604020202020204" pitchFamily="34" charset="0"/>
            <a:cs typeface="Arial" panose="020B0604020202020204" pitchFamily="34" charset="0"/>
          </a:endParaRPr>
        </a:p>
      </dsp:txBody>
      <dsp:txXfrm>
        <a:off x="22954" y="241052"/>
        <a:ext cx="5484035" cy="737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98A86-64B1-4049-9A69-3813635F7598}">
      <dsp:nvSpPr>
        <dsp:cNvPr id="0" name=""/>
        <dsp:cNvSpPr/>
      </dsp:nvSpPr>
      <dsp:spPr>
        <a:xfrm>
          <a:off x="326562" y="472560"/>
          <a:ext cx="5519941" cy="997015"/>
        </a:xfrm>
        <a:prstGeom prst="roundRect">
          <a:avLst>
            <a:gd name="adj" fmla="val 10000"/>
          </a:avLst>
        </a:prstGeom>
        <a:solidFill>
          <a:srgbClr val="8D2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none" kern="1200">
              <a:latin typeface="Arial" panose="020B0604020202020204" pitchFamily="34" charset="0"/>
              <a:cs typeface="Arial" panose="020B0604020202020204" pitchFamily="34" charset="0"/>
            </a:rPr>
            <a:t>QUITTING CAUSES THE BODY TO HAVE CRAVINGS AND WITHDRAWAL SYMPTOMS</a:t>
          </a:r>
        </a:p>
      </dsp:txBody>
      <dsp:txXfrm>
        <a:off x="355764" y="501762"/>
        <a:ext cx="5461537" cy="9386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19CA7-6A7D-4E25-9210-E4D314F47F1F}" type="datetimeFigureOut">
              <a:rPr lang="en-GB" smtClean="0"/>
              <a:t>26/05/2026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0334D-C465-492B-A023-B7443076CB8E}" type="slidenum">
              <a:rPr lang="en-GB" smtClean="0"/>
              <a:t>‹#›</a:t>
            </a:fld>
            <a:endParaRPr lang="en-GB"/>
          </a:p>
        </p:txBody>
      </p:sp>
    </p:spTree>
    <p:extLst>
      <p:ext uri="{BB962C8B-B14F-4D97-AF65-F5344CB8AC3E}">
        <p14:creationId xmlns:p14="http://schemas.microsoft.com/office/powerpoint/2010/main" val="2711120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khsa.blog.gov.uk/2018/02/20/clearing-up-some-myths-around-e-cigarett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21/acs.est.8b01533"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ash.org.uk/uploads/Tobacco-Environment.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1021/acs.est.8b01533"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ash.org.uk/uploads/Tobacco-Environment.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F6D8343-F816-D847-926A-FC618894E9D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E90BC622-A68A-4C49-8F02-8ED965DD68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pPr>
            <a:r>
              <a:rPr lang="en-GB"/>
              <a:t>The TALK ABOUT Trust is a youth charity that works across the UK to ensure young people are equipped to make safer choices around alcohol and other substances such as vaping and cannabis. </a:t>
            </a:r>
            <a:endParaRPr lang="en-US"/>
          </a:p>
          <a:p>
            <a:pPr>
              <a:spcBef>
                <a:spcPts val="1200"/>
              </a:spcBef>
            </a:pPr>
            <a:r>
              <a:rPr lang="en-GB"/>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endParaRPr lang="en-GB">
              <a:cs typeface="Calibri"/>
            </a:endParaRPr>
          </a:p>
        </p:txBody>
      </p:sp>
      <p:sp>
        <p:nvSpPr>
          <p:cNvPr id="15364" name="Slide Number Placeholder 3">
            <a:extLst>
              <a:ext uri="{FF2B5EF4-FFF2-40B4-BE49-F238E27FC236}">
                <a16:creationId xmlns:a16="http://schemas.microsoft.com/office/drawing/2014/main" id="{0008FE2C-55C0-DD45-8D86-6037A61A63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607078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Sans-Serif"/>
              <a:buChar char="•"/>
            </a:pPr>
            <a:endParaRPr lang="en-GB">
              <a:cs typeface="Calibri"/>
            </a:endParaRPr>
          </a:p>
          <a:p>
            <a:endParaRPr lang="en-GB" sz="18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11</a:t>
            </a:fld>
            <a:endParaRPr lang="en-US"/>
          </a:p>
        </p:txBody>
      </p:sp>
    </p:spTree>
    <p:extLst>
      <p:ext uri="{BB962C8B-B14F-4D97-AF65-F5344CB8AC3E}">
        <p14:creationId xmlns:p14="http://schemas.microsoft.com/office/powerpoint/2010/main" val="2369104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team of scientists, led by the universities of Cambridge and Warwick in the UK in 2023 </a:t>
            </a:r>
            <a:r>
              <a:rPr lang="en-US" err="1"/>
              <a:t>analysed</a:t>
            </a:r>
            <a:r>
              <a:rPr lang="en-US"/>
              <a:t> brain imaging and </a:t>
            </a:r>
            <a:r>
              <a:rPr lang="en-US" err="1"/>
              <a:t>behavioural</a:t>
            </a:r>
            <a:r>
              <a:rPr lang="en-US"/>
              <a:t> data of over 800 young people at the ages  of 14, 19 and 23.They found that, on average, teenagers who started smoking by 14 years of age had markedly less grey matter in a section of the left frontal lobe linked to decision-making and rule-breaking. Low grey matter volume in the left side of the ventromedial  prefrontal cortex may be an “inheritable biomarker” for nicotine addiction, say researchers – with implications for prevention and treatment. In addition, the scientists found that the opposite, right part of the same brain region also had less grey matter  in smokers. Importantly, loss of grey matter in the right prefrontal cortex appears to speed up only after someone has started smoking. This region is linked to the seeking of sensations. The team argue that less grey matter in the left forebrain could lower  cognitive function and lead to “disinhibition”: impulsive, rule-breaking </a:t>
            </a:r>
            <a:r>
              <a:rPr lang="en-US" err="1"/>
              <a:t>behaviour</a:t>
            </a:r>
            <a:r>
              <a:rPr lang="en-US"/>
              <a:t> arising from a limited ability to consider consequences. This may increase the chances of smoking at a young age.</a:t>
            </a:r>
          </a:p>
          <a:p>
            <a:r>
              <a:rPr lang="en-US"/>
              <a:t>Once a nicotine habit takes hold, grey matter in the right frontal lobe shrinks, which may weaken control over smoking by affecting 'hedonic motivation': the way pleasure  is sought and managed. Excessive loss of grey matter in the right brain was also linked to binge drinking and marijuana use.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2C0334D-C465-492B-A023-B7443076CB8E}" type="slidenum">
              <a:rPr lang="en-GB" smtClean="0"/>
              <a:t>12</a:t>
            </a:fld>
            <a:endParaRPr lang="en-GB"/>
          </a:p>
        </p:txBody>
      </p:sp>
    </p:spTree>
    <p:extLst>
      <p:ext uri="{BB962C8B-B14F-4D97-AF65-F5344CB8AC3E}">
        <p14:creationId xmlns:p14="http://schemas.microsoft.com/office/powerpoint/2010/main" val="176357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b="0" i="0" kern="1200">
              <a:solidFill>
                <a:schemeClr val="tx1"/>
              </a:solidFill>
              <a:effectLst/>
              <a:latin typeface="+mn-lt"/>
              <a:ea typeface="+mn-ea"/>
              <a:cs typeface="+mn-cs"/>
            </a:endParaRPr>
          </a:p>
          <a:p>
            <a:r>
              <a:rPr lang="en-GB" sz="1200">
                <a:effectLst/>
                <a:latin typeface="Arial" panose="020B0604020202020204" pitchFamily="34" charset="0"/>
                <a:cs typeface="Arial" panose="020B0604020202020204" pitchFamily="34" charset="0"/>
              </a:rPr>
              <a:t>Regulations in the UK restrict what chemicals can be used in vapes and limit the amount of nicotine to a maximum of 40mg per device  </a:t>
            </a:r>
          </a:p>
          <a:p>
            <a:r>
              <a:rPr lang="en-GB" sz="1200">
                <a:effectLst/>
                <a:latin typeface="Arial" panose="020B0604020202020204" pitchFamily="34" charset="0"/>
                <a:cs typeface="Arial" panose="020B0604020202020204" pitchFamily="34" charset="0"/>
              </a:rPr>
              <a:t>(a cigarette contains roughly 12 mg nicotine).</a:t>
            </a:r>
          </a:p>
          <a:p>
            <a:pPr fontAlgn="base"/>
            <a:endParaRPr lang="en-GB" sz="1200" b="0" i="0" kern="1200">
              <a:solidFill>
                <a:schemeClr val="tx1"/>
              </a:solidFill>
              <a:effectLst/>
              <a:latin typeface="+mn-lt"/>
              <a:ea typeface="+mn-ea"/>
              <a:cs typeface="+mn-cs"/>
            </a:endParaRPr>
          </a:p>
          <a:p>
            <a:pPr fontAlgn="base"/>
            <a:r>
              <a:rPr lang="en-GB" sz="1200" b="0" i="0" kern="1200">
                <a:solidFill>
                  <a:schemeClr val="tx1"/>
                </a:solidFill>
                <a:effectLst/>
                <a:latin typeface="+mn-lt"/>
                <a:ea typeface="+mn-ea"/>
                <a:cs typeface="+mn-cs"/>
              </a:rPr>
              <a:t>According to the </a:t>
            </a:r>
            <a:r>
              <a:rPr lang="en-GB" sz="1200" b="1" i="0" kern="1200">
                <a:solidFill>
                  <a:schemeClr val="tx1"/>
                </a:solidFill>
                <a:effectLst/>
                <a:latin typeface="+mn-lt"/>
                <a:ea typeface="+mn-ea"/>
                <a:cs typeface="+mn-cs"/>
                <a:hlinkClick r:id="rId3"/>
              </a:rPr>
              <a:t>UK government</a:t>
            </a:r>
            <a:r>
              <a:rPr lang="en-GB" sz="1200" b="0" i="0" kern="1200">
                <a:solidFill>
                  <a:schemeClr val="tx1"/>
                </a:solidFill>
                <a:effectLst/>
                <a:latin typeface="+mn-lt"/>
                <a:ea typeface="+mn-ea"/>
                <a:cs typeface="+mn-cs"/>
              </a:rPr>
              <a:t>, e-cigarettes are heavily regulated, with the UK having some of the strictest regulation processes.</a:t>
            </a:r>
          </a:p>
          <a:p>
            <a:pPr fontAlgn="base"/>
            <a:r>
              <a:rPr lang="en-GB" sz="1200" b="0" i="0" kern="1200">
                <a:solidFill>
                  <a:schemeClr val="tx1"/>
                </a:solidFill>
                <a:effectLst/>
                <a:latin typeface="+mn-lt"/>
                <a:ea typeface="+mn-ea"/>
                <a:cs typeface="+mn-cs"/>
              </a:rPr>
              <a:t>These rules make sure that e-cigarettes are up to a certain standard of quality and safety. The packaging and labels on vape products include information to help consumers make informed choices.</a:t>
            </a:r>
          </a:p>
          <a:p>
            <a:pPr fontAlgn="base"/>
            <a:r>
              <a:rPr lang="en-GB" sz="1200" b="0" i="0" kern="1200">
                <a:solidFill>
                  <a:schemeClr val="tx1"/>
                </a:solidFill>
                <a:effectLst/>
                <a:latin typeface="+mn-lt"/>
                <a:ea typeface="+mn-ea"/>
                <a:cs typeface="+mn-cs"/>
              </a:rPr>
              <a:t>Some people have doubts about the ingredients in vape products, but it’s important to note that manufacturers are obligated to inform the UK Medicines and Healthcare Products Regulatory Agency (MHRA) by providing a detailed list of all the ingredients present in their products.</a:t>
            </a:r>
          </a:p>
          <a:p>
            <a:endParaRPr lang="en-GB"/>
          </a:p>
        </p:txBody>
      </p:sp>
      <p:sp>
        <p:nvSpPr>
          <p:cNvPr id="4" name="Slide Number Placeholder 3"/>
          <p:cNvSpPr>
            <a:spLocks noGrp="1"/>
          </p:cNvSpPr>
          <p:nvPr>
            <p:ph type="sldNum" sz="quarter" idx="5"/>
          </p:nvPr>
        </p:nvSpPr>
        <p:spPr/>
        <p:txBody>
          <a:bodyPr/>
          <a:lstStyle/>
          <a:p>
            <a:fld id="{B2C0334D-C465-492B-A023-B7443076CB8E}" type="slidenum">
              <a:rPr lang="en-GB" smtClean="0"/>
              <a:t>13</a:t>
            </a:fld>
            <a:endParaRPr lang="en-GB"/>
          </a:p>
        </p:txBody>
      </p:sp>
    </p:spTree>
    <p:extLst>
      <p:ext uri="{BB962C8B-B14F-4D97-AF65-F5344CB8AC3E}">
        <p14:creationId xmlns:p14="http://schemas.microsoft.com/office/powerpoint/2010/main" val="3260716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spcBef>
                <a:spcPts val="600"/>
              </a:spcBef>
              <a:buFont typeface="Arial,Sans-Serif"/>
              <a:buChar char="•"/>
            </a:pPr>
            <a:r>
              <a:rPr lang="en-US" b="1"/>
              <a:t>What do we learn about the effect of nicotine on young people? </a:t>
            </a:r>
            <a:r>
              <a:rPr lang="en-US" i="1"/>
              <a:t>(It initially makes people feel good, it makes people want more, it can create more anxiety, it can be hard to concentrate, young people’s brains are possibly more sensitive to it, young people can lose control over their choices.)</a:t>
            </a:r>
            <a:endParaRPr lang="en-US"/>
          </a:p>
          <a:p>
            <a:pPr marL="628650" lvl="1" indent="-171450">
              <a:spcBef>
                <a:spcPts val="600"/>
              </a:spcBef>
              <a:buFont typeface="Arial,Sans-Serif"/>
              <a:buChar char="•"/>
            </a:pPr>
            <a:r>
              <a:rPr lang="en-US" b="1"/>
              <a:t>What might be some signs that someone is addicted to nicotine? </a:t>
            </a:r>
            <a:r>
              <a:rPr lang="en-US" i="1"/>
              <a:t>(Cravings, irritable when they don't have it, anxiety, trouble concentrating, headaches, thinking about vaping/smoking all the time.)</a:t>
            </a:r>
            <a:endParaRPr lang="en-US"/>
          </a:p>
          <a:p>
            <a:pPr marL="628650" lvl="1" indent="-171450">
              <a:spcBef>
                <a:spcPts val="600"/>
              </a:spcBef>
              <a:buFont typeface="Arial,Sans-Serif"/>
              <a:buChar char="•"/>
            </a:pPr>
            <a:r>
              <a:rPr lang="en-US" b="1"/>
              <a:t>What behaviours might you see if someone is addicted to nicotine from vaping? </a:t>
            </a:r>
            <a:r>
              <a:rPr lang="en-US" i="1"/>
              <a:t>(Vaping very regularly both with friends and alone, keeping secrets, or lying about how much they use it, doing more extreme things to be able to vape, e.g., borrowing money, vaping even when they want to cut down or stop.)</a:t>
            </a:r>
            <a:endParaRPr lang="en-GB"/>
          </a:p>
        </p:txBody>
      </p:sp>
      <p:sp>
        <p:nvSpPr>
          <p:cNvPr id="4" name="Slide Number Placeholder 3"/>
          <p:cNvSpPr>
            <a:spLocks noGrp="1"/>
          </p:cNvSpPr>
          <p:nvPr>
            <p:ph type="sldNum" sz="quarter" idx="5"/>
          </p:nvPr>
        </p:nvSpPr>
        <p:spPr/>
        <p:txBody>
          <a:bodyPr/>
          <a:lstStyle/>
          <a:p>
            <a:fld id="{4EE77BF9-CDD1-754D-A4CD-37869311AAB9}" type="slidenum">
              <a:rPr lang="en-US" smtClean="0"/>
              <a:t>14</a:t>
            </a:fld>
            <a:endParaRPr lang="en-US"/>
          </a:p>
        </p:txBody>
      </p:sp>
    </p:spTree>
    <p:extLst>
      <p:ext uri="{BB962C8B-B14F-4D97-AF65-F5344CB8AC3E}">
        <p14:creationId xmlns:p14="http://schemas.microsoft.com/office/powerpoint/2010/main" val="3267486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68ABA-6633-A0C6-A28B-90627E8B8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C48C7-BFD9-5DD5-4245-4914E7596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E7232-FA85-FC8A-314D-39ECCDAFE518}"/>
              </a:ext>
            </a:extLst>
          </p:cNvPr>
          <p:cNvSpPr>
            <a:spLocks noGrp="1"/>
          </p:cNvSpPr>
          <p:nvPr>
            <p:ph type="body" idx="1"/>
          </p:nvPr>
        </p:nvSpPr>
        <p:spPr/>
        <p:txBody>
          <a:bodyPr/>
          <a:lstStyle/>
          <a:p>
            <a:r>
              <a:rPr lang="en-GB" sz="1200" b="0" i="0" kern="1200">
                <a:solidFill>
                  <a:schemeClr val="tx1"/>
                </a:solidFill>
                <a:effectLst/>
                <a:latin typeface="+mn-lt"/>
                <a:ea typeface="+mn-ea"/>
                <a:cs typeface="+mn-cs"/>
              </a:rPr>
              <a:t>ORIGINAL:</a:t>
            </a: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Cigarettes </a:t>
            </a:r>
            <a:r>
              <a:rPr lang="en-GB"/>
              <a:t>smoking delivers nicotine by burning tobacco, which can cause smoking-related illnesses such as lung cancer and heart disease. Each cigarette contains 2mg of nicotine, but it is the tar and carbon monoxide inhaled as well as 67 other chemicals that are linked to cancer.</a:t>
            </a:r>
          </a:p>
          <a:p>
            <a:endParaRPr lang="en-GB"/>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Shisha </a:t>
            </a:r>
            <a:r>
              <a:rPr lang="en-GB"/>
              <a:t>Shisha is usually made up of tobacco, molasses/sugar, and fruit flavourings. It is smoked through a water pipe that is heated by charcoal to produce the smoke. Sometimes people assume smoking shisha is less harmful than smoking cigarettes. The truth is shisha is just as harmful as smoking cigarettes and causes many of the same diseases.</a:t>
            </a:r>
          </a:p>
          <a:p>
            <a:endParaRPr lang="en-US"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SNUS  </a:t>
            </a:r>
            <a:r>
              <a:rPr lang="en-GB"/>
              <a:t>smokeless powdered tobacco mixed with salts and flavourings, like mint. The nicotine content varies among brands.. It is placed between the upper lip and gum for extended periods, SNUS is banned from sale in the UK and the EU (except in Sweden). </a:t>
            </a:r>
            <a:r>
              <a:rPr lang="en-GB" b="1"/>
              <a:t>Pouches </a:t>
            </a:r>
            <a:r>
              <a:rPr lang="en-GB"/>
              <a:t>are similar, a flavoured nicotine sachet.</a:t>
            </a:r>
          </a:p>
          <a:p>
            <a:pPr marL="285750" indent="-285750">
              <a:buFont typeface="Arial" panose="020B0604020202020204" pitchFamily="34" charset="0"/>
              <a:buChar char="•"/>
            </a:pPr>
            <a:endParaRPr lang="en-GB"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Nicotine Gum and Patches </a:t>
            </a:r>
            <a:r>
              <a:rPr lang="en-GB" b="1">
                <a:latin typeface="Arial" panose="020B0604020202020204" pitchFamily="34" charset="0"/>
                <a:cs typeface="Arial" panose="020B0604020202020204" pitchFamily="34" charset="0"/>
              </a:rPr>
              <a:t>provide</a:t>
            </a:r>
            <a:r>
              <a:rPr lang="en-GB"/>
              <a:t> a low level of nicotine, without the tar, carbon monoxide and other poisonous chemicals present in tobacco smoke. They can help reduce unpleasant withdrawal effects, such as bad moods and cravings, which may occur when someone stops smoking. So can be bought from pharmacies and some shops. They’re also available on prescription from a doctor or NHS stop smoking service.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Shisha is usually made up of tobacco, molasses/sugar, and fruit flavourings. It is smoked through a water pipe that is heated by charcoal to produce the smoke.</a:t>
            </a:r>
          </a:p>
          <a:p>
            <a:r>
              <a:rPr lang="en-GB" sz="1200" b="0" i="0" kern="1200">
                <a:solidFill>
                  <a:schemeClr val="tx1"/>
                </a:solidFill>
                <a:effectLst/>
                <a:latin typeface="+mn-lt"/>
                <a:ea typeface="+mn-ea"/>
                <a:cs typeface="+mn-cs"/>
              </a:rPr>
              <a:t>Smoking shisha can damage your health. Sometimes people assume smoking shisha is less harmful than smoking cigarettes. The truth is shisha is just as harmful as smoking cigarettes and causes many of the same diseases. Shisha smokers are also more likely to take up cigarette smoking because of their addiction to nicotine.</a:t>
            </a:r>
          </a:p>
          <a:p>
            <a:r>
              <a:rPr lang="en-GB" sz="1200" b="1" i="0" kern="1200">
                <a:solidFill>
                  <a:schemeClr val="tx1"/>
                </a:solidFill>
                <a:effectLst/>
                <a:latin typeface="+mn-lt"/>
                <a:ea typeface="+mn-ea"/>
                <a:cs typeface="+mn-cs"/>
              </a:rPr>
              <a:t>Facts about smoking shisha</a:t>
            </a:r>
          </a:p>
          <a:p>
            <a:r>
              <a:rPr lang="en-GB" sz="1200" b="0" i="0" kern="1200">
                <a:solidFill>
                  <a:schemeClr val="tx1"/>
                </a:solidFill>
                <a:effectLst/>
                <a:latin typeface="+mn-lt"/>
                <a:ea typeface="+mn-ea"/>
                <a:cs typeface="+mn-cs"/>
              </a:rPr>
              <a:t>Smoking shisha for an hour exposes you to 100 times more smoke than is found in a single cigarette. The smoke is cooled by water and can take on a fruity/herbal scent. Therefore it is inhaled more deeply and for longer, causing more sustained damage to your lungs and heart.</a:t>
            </a:r>
          </a:p>
          <a:p>
            <a:r>
              <a:rPr lang="en-GB" sz="1200" b="0" i="0" kern="1200">
                <a:solidFill>
                  <a:schemeClr val="tx1"/>
                </a:solidFill>
                <a:effectLst/>
                <a:latin typeface="+mn-lt"/>
                <a:ea typeface="+mn-ea"/>
                <a:cs typeface="+mn-cs"/>
              </a:rPr>
              <a:t>Shisha can be addictive because it contains nicotine. Even tobacco free shisha like herbal/fruit shisha is not safe. Tobacco free shisha still contains tar, high levels of carbon monoxide, and other toxic ingredients.</a:t>
            </a:r>
          </a:p>
          <a:p>
            <a:r>
              <a:rPr lang="en-GB" sz="1200" b="0" i="0" kern="1200">
                <a:solidFill>
                  <a:schemeClr val="tx1"/>
                </a:solidFill>
                <a:effectLst/>
                <a:latin typeface="+mn-lt"/>
                <a:ea typeface="+mn-ea"/>
                <a:cs typeface="+mn-cs"/>
              </a:rPr>
              <a:t>Water does not filter tobacco and other harmful toxins. When you smoke a shisha pipe you are inhaling carbon monoxide and other cancer causing chemicals.</a:t>
            </a:r>
          </a:p>
          <a:p>
            <a:r>
              <a:rPr lang="en-GB" sz="1200" b="0" i="0" kern="1200">
                <a:solidFill>
                  <a:schemeClr val="tx1"/>
                </a:solidFill>
                <a:effectLst/>
                <a:latin typeface="+mn-lt"/>
                <a:ea typeface="+mn-ea"/>
                <a:cs typeface="+mn-cs"/>
              </a:rPr>
              <a:t>Herbal and fruit shishas mask the odour of tobacco, which can give you a false sense of safety whilst smoking.</a:t>
            </a:r>
          </a:p>
          <a:p>
            <a:r>
              <a:rPr lang="en-GB" sz="1200" b="0" i="0" kern="1200">
                <a:solidFill>
                  <a:schemeClr val="tx1"/>
                </a:solidFill>
                <a:effectLst/>
                <a:latin typeface="+mn-lt"/>
                <a:ea typeface="+mn-ea"/>
                <a:cs typeface="+mn-cs"/>
              </a:rPr>
              <a:t>Sitting with people who smoke shisha is not safe because of secondary smoke inhalation.</a:t>
            </a:r>
          </a:p>
          <a:p>
            <a:r>
              <a:rPr lang="en-GB" sz="1200" b="0" i="0" kern="1200">
                <a:solidFill>
                  <a:schemeClr val="tx1"/>
                </a:solidFill>
                <a:effectLst/>
                <a:latin typeface="+mn-lt"/>
                <a:ea typeface="+mn-ea"/>
                <a:cs typeface="+mn-cs"/>
              </a:rPr>
              <a:t>Smoking shisha whilst pregnant can lead to your child having low birth weight.</a:t>
            </a:r>
          </a:p>
          <a:p>
            <a:endParaRPr lang="en-GB" sz="1200" b="0" i="0" kern="1200">
              <a:solidFill>
                <a:schemeClr val="tx1"/>
              </a:solidFill>
              <a:effectLst/>
              <a:latin typeface="+mn-lt"/>
              <a:ea typeface="+mn-ea"/>
              <a:cs typeface="+mn-cs"/>
            </a:endParaRPr>
          </a:p>
          <a:p>
            <a:r>
              <a:rPr lang="en-GB"/>
              <a:t>Nicotine pouches are non-medicinal consumer pouches of nicotine which are placed in the mouth and sucked. Brands include Lyft, </a:t>
            </a:r>
            <a:r>
              <a:rPr lang="en-GB" err="1"/>
              <a:t>Skruf</a:t>
            </a:r>
            <a:r>
              <a:rPr lang="en-GB"/>
              <a:t>, Nordic Spirit and Velo. In the UK, these products are not captured by regulation of either tobacco or e-cigarettes and as such are only regulated under general consumer product safety regulations. Oral tobacco products are regulated and it is illegal to sell some products, such as snus, in the UK</a:t>
            </a:r>
            <a:endParaRPr lang="en-GB"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C70E1B16-D487-F415-6BC6-146695AA4A50}"/>
              </a:ext>
            </a:extLst>
          </p:cNvPr>
          <p:cNvSpPr>
            <a:spLocks noGrp="1"/>
          </p:cNvSpPr>
          <p:nvPr>
            <p:ph type="sldNum" sz="quarter" idx="5"/>
          </p:nvPr>
        </p:nvSpPr>
        <p:spPr/>
        <p:txBody>
          <a:bodyPr/>
          <a:lstStyle/>
          <a:p>
            <a:fld id="{B2C0334D-C465-492B-A023-B7443076CB8E}" type="slidenum">
              <a:rPr lang="en-GB" smtClean="0"/>
              <a:t>15</a:t>
            </a:fld>
            <a:endParaRPr lang="en-GB"/>
          </a:p>
        </p:txBody>
      </p:sp>
    </p:spTree>
    <p:extLst>
      <p:ext uri="{BB962C8B-B14F-4D97-AF65-F5344CB8AC3E}">
        <p14:creationId xmlns:p14="http://schemas.microsoft.com/office/powerpoint/2010/main" val="1546762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ORIGINAL:</a:t>
            </a: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Cigarettes </a:t>
            </a:r>
            <a:r>
              <a:rPr lang="en-GB"/>
              <a:t>smoking delivers nicotine by burning tobacco, which can cause smoking-related illnesses such as lung cancer and heart disease. Each cigarette contains 2mg of nicotine, but it is the tar and carbon monoxide inhaled as well as 67 other chemicals that are linked to cancer.</a:t>
            </a:r>
          </a:p>
          <a:p>
            <a:endParaRPr lang="en-GB"/>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Shisha </a:t>
            </a:r>
            <a:r>
              <a:rPr lang="en-GB"/>
              <a:t>Shisha is usually made up of tobacco, molasses/sugar, and fruit flavourings. It is smoked through a water pipe that is heated by charcoal to produce the smoke. Sometimes people assume smoking shisha is less harmful than smoking cigarettes. The truth is shisha is just as harmful as smoking cigarettes and causes many of the same diseases.</a:t>
            </a:r>
          </a:p>
          <a:p>
            <a:endParaRPr lang="en-US"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SNUS  </a:t>
            </a:r>
            <a:r>
              <a:rPr lang="en-GB"/>
              <a:t>smokeless powdered tobacco mixed with salts and flavourings, like mint. The nicotine content varies among brands.. It is placed between the upper lip and gum for extended periods, SNUS is banned from sale in the UK and the EU (except in Sweden). </a:t>
            </a:r>
            <a:r>
              <a:rPr lang="en-GB" b="1"/>
              <a:t>Pouches </a:t>
            </a:r>
            <a:r>
              <a:rPr lang="en-GB"/>
              <a:t>are similar, a flavoured nicotine sachet.</a:t>
            </a:r>
          </a:p>
          <a:p>
            <a:pPr marL="285750" indent="-285750">
              <a:buFont typeface="Arial" panose="020B0604020202020204" pitchFamily="34" charset="0"/>
              <a:buChar char="•"/>
            </a:pPr>
            <a:endParaRPr lang="en-GB"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Nicotine Gum and Patches </a:t>
            </a:r>
            <a:r>
              <a:rPr lang="en-GB" b="1">
                <a:latin typeface="Arial" panose="020B0604020202020204" pitchFamily="34" charset="0"/>
                <a:cs typeface="Arial" panose="020B0604020202020204" pitchFamily="34" charset="0"/>
              </a:rPr>
              <a:t>provide</a:t>
            </a:r>
            <a:r>
              <a:rPr lang="en-GB"/>
              <a:t> a low level of nicotine, without the tar, carbon monoxide and other poisonous chemicals present in tobacco smoke. They can help reduce unpleasant withdrawal effects, such as bad moods and cravings, which may occur when someone stops smoking. So can be bought from pharmacies and some shops. They’re also available on prescription from a doctor or NHS stop smoking service.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Shisha is usually made up of tobacco, molasses/sugar, and fruit flavourings. It is smoked through a water pipe that is heated by charcoal to produce the smoke.</a:t>
            </a:r>
          </a:p>
          <a:p>
            <a:r>
              <a:rPr lang="en-GB" sz="1200" b="0" i="0" kern="1200">
                <a:solidFill>
                  <a:schemeClr val="tx1"/>
                </a:solidFill>
                <a:effectLst/>
                <a:latin typeface="+mn-lt"/>
                <a:ea typeface="+mn-ea"/>
                <a:cs typeface="+mn-cs"/>
              </a:rPr>
              <a:t>Smoking shisha can damage your health. Sometimes people assume smoking shisha is less harmful than smoking cigarettes. The truth is shisha is just as harmful as smoking cigarettes and causes many of the same diseases. Shisha smokers are also more likely to take up cigarette smoking because of their addiction to nicotine.</a:t>
            </a:r>
          </a:p>
          <a:p>
            <a:r>
              <a:rPr lang="en-GB" sz="1200" b="1" i="0" kern="1200">
                <a:solidFill>
                  <a:schemeClr val="tx1"/>
                </a:solidFill>
                <a:effectLst/>
                <a:latin typeface="+mn-lt"/>
                <a:ea typeface="+mn-ea"/>
                <a:cs typeface="+mn-cs"/>
              </a:rPr>
              <a:t>Facts about smoking shisha</a:t>
            </a:r>
          </a:p>
          <a:p>
            <a:r>
              <a:rPr lang="en-GB" sz="1200" b="0" i="0" kern="1200">
                <a:solidFill>
                  <a:schemeClr val="tx1"/>
                </a:solidFill>
                <a:effectLst/>
                <a:latin typeface="+mn-lt"/>
                <a:ea typeface="+mn-ea"/>
                <a:cs typeface="+mn-cs"/>
              </a:rPr>
              <a:t>Smoking shisha for an hour exposes you to 100 times more smoke than is found in a single cigarette. The smoke is cooled by water and can take on a fruity/herbal scent. Therefore it is inhaled more deeply and for longer, causing more sustained damage to your lungs and heart.</a:t>
            </a:r>
          </a:p>
          <a:p>
            <a:r>
              <a:rPr lang="en-GB" sz="1200" b="0" i="0" kern="1200">
                <a:solidFill>
                  <a:schemeClr val="tx1"/>
                </a:solidFill>
                <a:effectLst/>
                <a:latin typeface="+mn-lt"/>
                <a:ea typeface="+mn-ea"/>
                <a:cs typeface="+mn-cs"/>
              </a:rPr>
              <a:t>Shisha can be addictive because it contains nicotine. Even tobacco free shisha like herbal/fruit shisha is not safe. Tobacco free shisha still contains tar, high levels of carbon monoxide, and other toxic ingredients.</a:t>
            </a:r>
          </a:p>
          <a:p>
            <a:r>
              <a:rPr lang="en-GB" sz="1200" b="0" i="0" kern="1200">
                <a:solidFill>
                  <a:schemeClr val="tx1"/>
                </a:solidFill>
                <a:effectLst/>
                <a:latin typeface="+mn-lt"/>
                <a:ea typeface="+mn-ea"/>
                <a:cs typeface="+mn-cs"/>
              </a:rPr>
              <a:t>Water does not filter tobacco and other harmful toxins. When you smoke a shisha pipe you are inhaling carbon monoxide and other cancer causing chemicals.</a:t>
            </a:r>
          </a:p>
          <a:p>
            <a:r>
              <a:rPr lang="en-GB" sz="1200" b="0" i="0" kern="1200">
                <a:solidFill>
                  <a:schemeClr val="tx1"/>
                </a:solidFill>
                <a:effectLst/>
                <a:latin typeface="+mn-lt"/>
                <a:ea typeface="+mn-ea"/>
                <a:cs typeface="+mn-cs"/>
              </a:rPr>
              <a:t>Herbal and fruit shishas mask the odour of tobacco, which can give you a false sense of safety whilst smoking.</a:t>
            </a:r>
          </a:p>
          <a:p>
            <a:r>
              <a:rPr lang="en-GB" sz="1200" b="0" i="0" kern="1200">
                <a:solidFill>
                  <a:schemeClr val="tx1"/>
                </a:solidFill>
                <a:effectLst/>
                <a:latin typeface="+mn-lt"/>
                <a:ea typeface="+mn-ea"/>
                <a:cs typeface="+mn-cs"/>
              </a:rPr>
              <a:t>Sitting with people who smoke shisha is not safe because of secondary smoke inhalation.</a:t>
            </a:r>
          </a:p>
          <a:p>
            <a:r>
              <a:rPr lang="en-GB" sz="1200" b="0" i="0" kern="1200">
                <a:solidFill>
                  <a:schemeClr val="tx1"/>
                </a:solidFill>
                <a:effectLst/>
                <a:latin typeface="+mn-lt"/>
                <a:ea typeface="+mn-ea"/>
                <a:cs typeface="+mn-cs"/>
              </a:rPr>
              <a:t>Smoking shisha whilst pregnant can lead to your child having low birth weight.</a:t>
            </a:r>
          </a:p>
          <a:p>
            <a:endParaRPr lang="en-GB" sz="1200" b="0" i="0" kern="1200">
              <a:solidFill>
                <a:schemeClr val="tx1"/>
              </a:solidFill>
              <a:effectLst/>
              <a:latin typeface="+mn-lt"/>
              <a:ea typeface="+mn-ea"/>
              <a:cs typeface="+mn-cs"/>
            </a:endParaRPr>
          </a:p>
          <a:p>
            <a:r>
              <a:rPr lang="en-GB"/>
              <a:t>Nicotine pouches are non-medicinal consumer pouches of nicotine which are placed in the mouth and sucked. Brands include Lyft, </a:t>
            </a:r>
            <a:r>
              <a:rPr lang="en-GB" err="1"/>
              <a:t>Skruf</a:t>
            </a:r>
            <a:r>
              <a:rPr lang="en-GB"/>
              <a:t>, Nordic Spirit and Velo. In the UK, these products are not captured by regulation of either tobacco or e-cigarettes and as such are only regulated under general consumer product safety regulations. Oral tobacco products are regulated and it is illegal to sell some products, such as snus, in the UK</a:t>
            </a:r>
            <a:endParaRPr lang="en-GB"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16</a:t>
            </a:fld>
            <a:endParaRPr lang="en-GB"/>
          </a:p>
        </p:txBody>
      </p:sp>
    </p:spTree>
    <p:extLst>
      <p:ext uri="{BB962C8B-B14F-4D97-AF65-F5344CB8AC3E}">
        <p14:creationId xmlns:p14="http://schemas.microsoft.com/office/powerpoint/2010/main" val="401782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200"/>
              </a:spcBef>
              <a:buClr>
                <a:srgbClr val="8D2456"/>
              </a:buClr>
              <a:buSzPct val="125000"/>
              <a:buFont typeface="Arial" panose="020B0604020202020204" pitchFamily="34" charset="0"/>
              <a:buChar char="•"/>
            </a:pPr>
            <a:r>
              <a:rPr lang="en-US" sz="1200">
                <a:latin typeface="Arial" panose="020B0604020202020204" pitchFamily="34" charset="0"/>
                <a:cs typeface="Arial" panose="020B0604020202020204" pitchFamily="34" charset="0"/>
              </a:rPr>
              <a:t>Cannabis (weed) vape products contain concentrated forms of the plant and THC levels can be many times higher than in the best-quality weed. </a:t>
            </a:r>
          </a:p>
          <a:p>
            <a:pPr marL="342900" indent="-342900">
              <a:spcBef>
                <a:spcPts val="1200"/>
              </a:spcBef>
              <a:buClr>
                <a:srgbClr val="8D2456"/>
              </a:buClr>
              <a:buSzPct val="125000"/>
              <a:buFont typeface="Arial" panose="020B0604020202020204" pitchFamily="34" charset="0"/>
              <a:buChar char="•"/>
            </a:pPr>
            <a:r>
              <a:rPr lang="en-US" sz="1200">
                <a:latin typeface="Arial" panose="020B0604020202020204" pitchFamily="34" charset="0"/>
                <a:cs typeface="Arial" panose="020B0604020202020204" pitchFamily="34" charset="0"/>
              </a:rPr>
              <a:t>Compared to smoking cannabis, THC vapes allow a larger amount of THC to be inhaled very quickly - this can lead to overdosing (most </a:t>
            </a:r>
            <a:r>
              <a:rPr lang="en-US" altLang="en-US" sz="1200" err="1">
                <a:solidFill>
                  <a:srgbClr val="1A1D20"/>
                </a:solidFill>
                <a:latin typeface="Arial" panose="020B0604020202020204" pitchFamily="34" charset="0"/>
                <a:cs typeface="Arial" panose="020B0604020202020204" pitchFamily="34" charset="0"/>
              </a:rPr>
              <a:t>hospitalisations</a:t>
            </a:r>
            <a:r>
              <a:rPr lang="en-US" altLang="en-US" sz="1200">
                <a:solidFill>
                  <a:srgbClr val="1A1D20"/>
                </a:solidFill>
                <a:latin typeface="Arial" panose="020B0604020202020204" pitchFamily="34" charset="0"/>
                <a:cs typeface="Arial" panose="020B0604020202020204" pitchFamily="34" charset="0"/>
              </a:rPr>
              <a:t> for vaping are linked to THC vapes). </a:t>
            </a:r>
            <a:r>
              <a:rPr lang="en-US" sz="1200">
                <a:latin typeface="Arial" panose="020B0604020202020204" pitchFamily="34" charset="0"/>
                <a:cs typeface="Arial" panose="020B0604020202020204" pitchFamily="34" charset="0"/>
              </a:rPr>
              <a:t> </a:t>
            </a:r>
          </a:p>
          <a:p>
            <a:pPr marL="285750" indent="-285750">
              <a:spcBef>
                <a:spcPts val="1200"/>
              </a:spcBef>
              <a:buClr>
                <a:srgbClr val="8D2456"/>
              </a:buClr>
              <a:buSzPct val="125000"/>
              <a:buFont typeface="Arial" panose="020B0604020202020204" pitchFamily="34" charset="0"/>
              <a:buChar char="•"/>
            </a:pPr>
            <a:r>
              <a:rPr lang="en-US" sz="1200">
                <a:latin typeface="Arial" panose="020B0604020202020204" pitchFamily="34" charset="0"/>
                <a:cs typeface="Arial" panose="020B0604020202020204" pitchFamily="34" charset="0"/>
              </a:rPr>
              <a:t>Because these products are unregulated, it’s not possible to be sure about their strength</a:t>
            </a:r>
          </a:p>
          <a:p>
            <a:pPr marL="285750" indent="-285750">
              <a:spcBef>
                <a:spcPts val="1200"/>
              </a:spcBef>
              <a:buClr>
                <a:srgbClr val="8D2456"/>
              </a:buClr>
              <a:buSzPct val="125000"/>
              <a:buFont typeface="Arial" panose="020B0604020202020204" pitchFamily="34" charset="0"/>
              <a:buChar char="•"/>
            </a:pPr>
            <a:r>
              <a:rPr lang="en-US" sz="1200">
                <a:latin typeface="Arial" panose="020B0604020202020204" pitchFamily="34" charset="0"/>
                <a:cs typeface="Arial" panose="020B0604020202020204" pitchFamily="34" charset="0"/>
              </a:rPr>
              <a:t>They are more likely to cause negative side effects or long-term health problems.</a:t>
            </a:r>
          </a:p>
          <a:p>
            <a:pPr marL="285750" indent="-285750">
              <a:spcBef>
                <a:spcPts val="1200"/>
              </a:spcBef>
              <a:buClr>
                <a:srgbClr val="8D2456"/>
              </a:buClr>
              <a:buSzPct val="125000"/>
              <a:buFont typeface="Arial" panose="020B0604020202020204" pitchFamily="34" charset="0"/>
              <a:buChar char="•"/>
            </a:pPr>
            <a:r>
              <a:rPr lang="en-US" altLang="en-US" sz="1200">
                <a:solidFill>
                  <a:srgbClr val="1A1D20"/>
                </a:solidFill>
                <a:latin typeface="Arial" panose="020B0604020202020204" pitchFamily="34" charset="0"/>
                <a:cs typeface="Arial" panose="020B0604020202020204" pitchFamily="34" charset="0"/>
              </a:rPr>
              <a:t>Testing of these products has shown many are made with synthetic cannabis (Spice) which is highly dangerous.</a:t>
            </a:r>
          </a:p>
          <a:p>
            <a:pPr>
              <a:spcBef>
                <a:spcPts val="1200"/>
              </a:spcBef>
            </a:pPr>
            <a:r>
              <a:rPr lang="en-US" altLang="en-US" sz="1200">
                <a:solidFill>
                  <a:srgbClr val="1A1D20"/>
                </a:solidFill>
                <a:latin typeface="Arial" panose="020B0604020202020204" pitchFamily="34" charset="0"/>
                <a:cs typeface="Arial" panose="020B0604020202020204" pitchFamily="34" charset="0"/>
              </a:rPr>
              <a:t>Some vaping products are marketed as  CBD or THC dope vapes. T</a:t>
            </a:r>
          </a:p>
          <a:p>
            <a:pPr>
              <a:spcBef>
                <a:spcPts val="1200"/>
              </a:spcBef>
            </a:pPr>
            <a:r>
              <a:rPr lang="en-US" altLang="en-US" sz="1200">
                <a:solidFill>
                  <a:srgbClr val="1A1D20"/>
                </a:solidFill>
                <a:latin typeface="Arial" panose="020B0604020202020204" pitchFamily="34" charset="0"/>
                <a:cs typeface="Arial" panose="020B0604020202020204" pitchFamily="34" charset="0"/>
              </a:rPr>
              <a:t>Vaping  ‘spice’ or THC, or black-market e-liquids, carry unknown risks. </a:t>
            </a:r>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17</a:t>
            </a:fld>
            <a:endParaRPr lang="en-US"/>
          </a:p>
        </p:txBody>
      </p:sp>
    </p:spTree>
    <p:extLst>
      <p:ext uri="{BB962C8B-B14F-4D97-AF65-F5344CB8AC3E}">
        <p14:creationId xmlns:p14="http://schemas.microsoft.com/office/powerpoint/2010/main" val="364175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200" kern="1200">
                <a:effectLst/>
                <a:cs typeface="+mn-lt"/>
              </a:rPr>
            </a:br>
            <a:r>
              <a:rPr lang="en-GB" sz="1200" kern="1200">
                <a:solidFill>
                  <a:schemeClr val="tx1"/>
                </a:solidFill>
                <a:effectLst/>
                <a:latin typeface="+mn-lt"/>
                <a:ea typeface="+mn-ea"/>
                <a:cs typeface="+mn-cs"/>
              </a:rPr>
              <a:t>1) </a:t>
            </a:r>
            <a:r>
              <a:rPr lang="en-GB"/>
              <a:t>The main reason why it is so difficult to quit smoking, vaping or using other tobacco products like pouches/ shisha/ SNUS is </a:t>
            </a:r>
          </a:p>
          <a:p>
            <a:r>
              <a:rPr lang="en-GB" b="1" u="none"/>
              <a:t>NICOTINE IS PHYSICALLY ADDICTIVE</a:t>
            </a:r>
            <a:r>
              <a:rPr lang="en-GB" u="none"/>
              <a:t>.</a:t>
            </a:r>
            <a:r>
              <a:rPr lang="en-GB"/>
              <a:t> </a:t>
            </a:r>
            <a:endParaRPr lang="en-GB" u="non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r>
              <a:rPr lang="en-GB"/>
              <a:t>2) The nicotine gives a temporary high. It can rev someone up, making them feel more alert, more focused and happier. After a while, this becomes a regular, necessary fix, and having nicotine in the body feels normal. </a:t>
            </a:r>
            <a:endParaRPr lang="en-US"/>
          </a:p>
          <a:p>
            <a:pPr lvl="0"/>
            <a:endParaRPr lang="en-US" u="none"/>
          </a:p>
          <a:p>
            <a:r>
              <a:rPr lang="en-GB" sz="1200" kern="1200">
                <a:solidFill>
                  <a:schemeClr val="tx1"/>
                </a:solidFill>
                <a:effectLst/>
                <a:latin typeface="+mn-lt"/>
                <a:ea typeface="+mn-ea"/>
                <a:cs typeface="+mn-cs"/>
              </a:rPr>
              <a:t>3) </a:t>
            </a:r>
            <a:r>
              <a:rPr lang="en-GB" b="1" u="none"/>
              <a:t>QUITTING CAUSES THE BODY TO HAVE CRAVINGS AND WITHDRAWAL SYMPTOMS.</a:t>
            </a:r>
            <a:r>
              <a:rPr lang="en-GB" b="1"/>
              <a:t>  </a:t>
            </a:r>
            <a:r>
              <a:rPr lang="en-GB" b="1" u="none"/>
              <a:t> </a:t>
            </a:r>
            <a:r>
              <a:rPr lang="en-GB"/>
              <a:t>(such as headaches, fatigue, difficulty concentrating and nausea).</a:t>
            </a:r>
            <a:endParaRPr lang="en-US"/>
          </a:p>
          <a:p>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18</a:t>
            </a:fld>
            <a:endParaRPr lang="en-US"/>
          </a:p>
        </p:txBody>
      </p:sp>
    </p:spTree>
    <p:extLst>
      <p:ext uri="{BB962C8B-B14F-4D97-AF65-F5344CB8AC3E}">
        <p14:creationId xmlns:p14="http://schemas.microsoft.com/office/powerpoint/2010/main" val="3982956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19</a:t>
            </a:fld>
            <a:endParaRPr lang="en-GB"/>
          </a:p>
        </p:txBody>
      </p:sp>
    </p:spTree>
    <p:extLst>
      <p:ext uri="{BB962C8B-B14F-4D97-AF65-F5344CB8AC3E}">
        <p14:creationId xmlns:p14="http://schemas.microsoft.com/office/powerpoint/2010/main" val="429394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21</a:t>
            </a:fld>
            <a:endParaRPr lang="en-GB"/>
          </a:p>
        </p:txBody>
      </p:sp>
    </p:spTree>
    <p:extLst>
      <p:ext uri="{BB962C8B-B14F-4D97-AF65-F5344CB8AC3E}">
        <p14:creationId xmlns:p14="http://schemas.microsoft.com/office/powerpoint/2010/main" val="371930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Develop or reinforce existing ground rules/ group agreement drawn up with the students, add or emphasise any ground rules that are especially relevant to this lesson.</a:t>
            </a:r>
          </a:p>
          <a:p>
            <a:r>
              <a:rPr lang="en-GB">
                <a:latin typeface="Arial" panose="020B0604020202020204" pitchFamily="34" charset="0"/>
                <a:cs typeface="Arial" panose="020B0604020202020204" pitchFamily="34" charset="0"/>
              </a:rPr>
              <a:t>Mobile phones off or on silent?</a:t>
            </a:r>
          </a:p>
          <a:p>
            <a:r>
              <a:rPr lang="en-US">
                <a:latin typeface="Arial" panose="020B0604020202020204" pitchFamily="34" charset="0"/>
                <a:cs typeface="Arial" panose="020B0604020202020204" pitchFamily="34" charset="0"/>
              </a:rPr>
              <a:t>Mention the ask it basket – students can ask questions in confidence by leaving a written note</a:t>
            </a:r>
          </a:p>
          <a:p>
            <a:r>
              <a:rPr lang="en-US">
                <a:latin typeface="Arial" panose="020B0604020202020204" pitchFamily="34" charset="0"/>
                <a:cs typeface="Arial" panose="020B0604020202020204" pitchFamily="34" charset="0"/>
              </a:rPr>
              <a:t>Use distancing language – I know someone who</a:t>
            </a:r>
          </a:p>
          <a:p>
            <a:r>
              <a:rPr lang="en-US">
                <a:latin typeface="Arial" panose="020B0604020202020204" pitchFamily="34" charset="0"/>
                <a:cs typeface="Arial" panose="020B0604020202020204" pitchFamily="34" charset="0"/>
              </a:rPr>
              <a:t>No finger pointing</a:t>
            </a:r>
          </a:p>
          <a:p>
            <a:r>
              <a:rPr lang="en-US">
                <a:latin typeface="Arial" panose="020B0604020202020204" pitchFamily="34" charset="0"/>
                <a:cs typeface="Arial" panose="020B0604020202020204" pitchFamily="34" charset="0"/>
              </a:rPr>
              <a:t>Avoid Stigma and Fear Arousal </a:t>
            </a: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Rather than decomposing, plastic turns into “microplastics” which continue to pollute the environment, our food and drinking water</a:t>
            </a:r>
          </a:p>
          <a:p>
            <a:r>
              <a:rPr lang="en-GB" sz="1200" b="0" i="0" u="none" strike="noStrike" kern="1200" baseline="0">
                <a:solidFill>
                  <a:schemeClr val="tx1"/>
                </a:solidFill>
                <a:latin typeface="+mn-lt"/>
                <a:ea typeface="+mn-ea"/>
                <a:cs typeface="+mn-cs"/>
              </a:rPr>
              <a:t>•Disposable vaping devices also contain lithium batteries which, if damaged, can pose a fire hazard when thrown away</a:t>
            </a:r>
          </a:p>
          <a:p>
            <a:r>
              <a:rPr lang="en-GB" sz="1200" b="0" i="0" u="none" strike="noStrike" kern="1200" baseline="0">
                <a:solidFill>
                  <a:schemeClr val="tx1"/>
                </a:solidFill>
                <a:latin typeface="+mn-lt"/>
                <a:ea typeface="+mn-ea"/>
                <a:cs typeface="+mn-cs"/>
              </a:rPr>
              <a:t>•Lithium is also a very valuable metal but tonnes of it each year is being thrown away and ends up in landfill or waste incinerators. This lithium could be used in things like electric cars which could help us address climate change</a:t>
            </a:r>
          </a:p>
          <a:p>
            <a:r>
              <a:rPr lang="en-GB" sz="1200" b="0" i="0" u="none" strike="noStrike" kern="1200" baseline="0">
                <a:solidFill>
                  <a:schemeClr val="tx1"/>
                </a:solidFill>
                <a:latin typeface="+mn-lt"/>
                <a:ea typeface="+mn-ea"/>
                <a:cs typeface="+mn-cs"/>
              </a:rPr>
              <a:t>•Disposable vaping devices are classed as Waste Electrical and Electronic Equipment (WEEE) and should be being recycled</a:t>
            </a:r>
          </a:p>
          <a:p>
            <a:r>
              <a:rPr lang="en-GB" sz="1200" b="0" i="0" u="none" strike="noStrike" kern="1200" baseline="0">
                <a:solidFill>
                  <a:schemeClr val="tx1"/>
                </a:solidFill>
                <a:latin typeface="+mn-lt"/>
                <a:ea typeface="+mn-ea"/>
                <a:cs typeface="+mn-cs"/>
              </a:rPr>
              <a:t>•Explore safe disposal of disposable vaping devices and other electrical equipment via recycling schemes. You can find your closest centre on the Recycle Your Electricals website.</a:t>
            </a:r>
          </a:p>
          <a:p>
            <a:endParaRPr lang="en-GB" sz="1200" b="0" i="0" u="none" strike="noStrike" kern="1200" baseline="0">
              <a:solidFill>
                <a:schemeClr val="tx1"/>
              </a:solidFill>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2C0334D-C465-492B-A023-B7443076CB8E}" type="slidenum">
              <a:rPr lang="en-GB" smtClean="0"/>
              <a:t>22</a:t>
            </a:fld>
            <a:endParaRPr lang="en-GB"/>
          </a:p>
        </p:txBody>
      </p:sp>
    </p:spTree>
    <p:extLst>
      <p:ext uri="{BB962C8B-B14F-4D97-AF65-F5344CB8AC3E}">
        <p14:creationId xmlns:p14="http://schemas.microsoft.com/office/powerpoint/2010/main" val="128340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GB" sz="1200" b="1" i="1" u="none" strike="noStrike" kern="1200" cap="none" spc="0" normalizeH="0" baseline="0" noProof="0">
                <a:ln>
                  <a:noFill/>
                </a:ln>
                <a:solidFill>
                  <a:srgbClr val="000000">
                    <a:lumMod val="65000"/>
                    <a:lumOff val="35000"/>
                  </a:srgbClr>
                </a:solidFill>
                <a:effectLst/>
                <a:uLnTx/>
                <a:uFillTx/>
                <a:latin typeface="Calibri"/>
                <a:ea typeface="+mn-ea"/>
                <a:cs typeface="+mn-cs"/>
              </a:rPr>
              <a:t>See slide 28 of the Teachers’ Toolkit</a:t>
            </a:r>
          </a:p>
          <a:p>
            <a:pPr marL="0" marR="0" lvl="0" indent="0" algn="l" defTabSz="457200" rtl="0" eaLnBrk="1" fontAlgn="auto" latinLnBrk="0" hangingPunct="1">
              <a:lnSpc>
                <a:spcPct val="120000"/>
              </a:lnSpc>
              <a:spcBef>
                <a:spcPts val="0"/>
              </a:spcBef>
              <a:spcAft>
                <a:spcPts val="0"/>
              </a:spcAft>
              <a:buClrTx/>
              <a:buSzTx/>
              <a:buFont typeface="Arial"/>
              <a:buNone/>
              <a:tabLst/>
              <a:defRPr/>
            </a:pPr>
            <a:endParaRPr kumimoji="0" lang="en-GB" sz="1200" b="1" i="1" u="none" strike="noStrike" kern="1200" cap="none" spc="0" normalizeH="0" baseline="0" noProof="0">
              <a:ln>
                <a:noFill/>
              </a:ln>
              <a:solidFill>
                <a:srgbClr val="000000">
                  <a:lumMod val="65000"/>
                  <a:lumOff val="35000"/>
                </a:srgbClr>
              </a:solidFill>
              <a:effectLst/>
              <a:uLnTx/>
              <a:uFillTx/>
              <a:latin typeface="Calibri"/>
              <a:ea typeface="+mn-ea"/>
              <a:cs typeface="+mn-cs"/>
            </a:endParaRP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GB" sz="1200" b="1" i="1" u="none" strike="noStrike" kern="1200" cap="none" spc="0" normalizeH="0" baseline="0" noProof="0">
                <a:ln>
                  <a:noFill/>
                </a:ln>
                <a:solidFill>
                  <a:srgbClr val="000000">
                    <a:lumMod val="65000"/>
                    <a:lumOff val="35000"/>
                  </a:srgbClr>
                </a:solidFill>
                <a:effectLst/>
                <a:uLnTx/>
                <a:uFillTx/>
                <a:latin typeface="Calibri"/>
                <a:ea typeface="+mn-ea"/>
                <a:cs typeface="+mn-cs"/>
              </a:rPr>
              <a:t>More information:</a:t>
            </a:r>
          </a:p>
          <a:p>
            <a:pPr marL="342900" marR="0" lvl="0" indent="-342900" algn="l" defTabSz="457200" rtl="0" eaLnBrk="1" fontAlgn="auto" latinLnBrk="0" hangingPunct="1">
              <a:lnSpc>
                <a:spcPct val="120000"/>
              </a:lnSpc>
              <a:spcBef>
                <a:spcPts val="0"/>
              </a:spcBef>
              <a:spcAft>
                <a:spcPts val="1000"/>
              </a:spcAft>
              <a:buClrTx/>
              <a:buSzTx/>
              <a:buFont typeface="Arial"/>
              <a:buChar char="•"/>
              <a:tabLst/>
              <a:defRPr/>
            </a:pPr>
            <a:r>
              <a:rPr kumimoji="0" lang="en-GB" sz="1200" b="1" i="1" u="none" strike="noStrike" kern="1200" cap="none" spc="0" normalizeH="0" baseline="0" noProof="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Zafeiridou</a:t>
            </a:r>
            <a:r>
              <a:rPr kumimoji="0" lang="en-GB" sz="1200" b="1" i="1"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Arial" panose="020B0604020202020204" pitchFamily="34" charset="0"/>
              </a:rPr>
              <a:t> et al. 2018).  </a:t>
            </a:r>
            <a:r>
              <a:rPr kumimoji="0" lang="en-GB" sz="1200" b="1" i="1" u="sng"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hlinkClick r:id="rId3" tooltip="DOI URL"/>
              </a:rPr>
              <a:t>https://doi.org/10.1021/acs.est.8b01533</a:t>
            </a:r>
            <a:r>
              <a:rPr kumimoji="0" lang="en-GB" sz="1200" b="1" i="1"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Arial" panose="020B0604020202020204" pitchFamily="34" charset="0"/>
              </a:rPr>
              <a:t>.</a:t>
            </a:r>
            <a:endParaRPr lang="en-GB" sz="1200" b="1" i="1">
              <a:solidFill>
                <a:srgbClr val="000000">
                  <a:lumMod val="65000"/>
                  <a:lumOff val="35000"/>
                </a:srgb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000"/>
              </a:spcAft>
              <a:buClrTx/>
              <a:buSzTx/>
              <a:buFont typeface="Arial"/>
              <a:buChar char="•"/>
              <a:tabLst/>
              <a:defRPr/>
            </a:pPr>
            <a:r>
              <a:rPr kumimoji="0" lang="en-GB" sz="1200" b="1" i="1"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https://ash.org.uk/uploads/Tobacco-Environment.pdf</a:t>
            </a:r>
            <a:endParaRPr kumimoji="0" lang="en-GB" sz="1200" b="1" i="1"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A48EDCB-B694-1A4B-8711-98159AD726F0}" type="slidenum">
              <a:rPr lang="en-US" smtClean="0"/>
              <a:t>23</a:t>
            </a:fld>
            <a:endParaRPr lang="en-US"/>
          </a:p>
        </p:txBody>
      </p:sp>
    </p:spTree>
    <p:extLst>
      <p:ext uri="{BB962C8B-B14F-4D97-AF65-F5344CB8AC3E}">
        <p14:creationId xmlns:p14="http://schemas.microsoft.com/office/powerpoint/2010/main" val="206943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GB" sz="1200" b="1" i="1" u="none" strike="noStrike" kern="1200" cap="none" spc="0" normalizeH="0" baseline="0" noProof="0">
                <a:ln>
                  <a:noFill/>
                </a:ln>
                <a:solidFill>
                  <a:srgbClr val="000000">
                    <a:lumMod val="65000"/>
                    <a:lumOff val="35000"/>
                  </a:srgbClr>
                </a:solidFill>
                <a:effectLst/>
                <a:uLnTx/>
                <a:uFillTx/>
                <a:latin typeface="Calibri"/>
                <a:ea typeface="+mn-ea"/>
                <a:cs typeface="+mn-cs"/>
              </a:rPr>
              <a:t>See slide 28 of the Teachers’ Toolkit</a:t>
            </a:r>
          </a:p>
          <a:p>
            <a:pPr marL="0" marR="0" lvl="0" indent="0" algn="l" defTabSz="457200" rtl="0" eaLnBrk="1" fontAlgn="auto" latinLnBrk="0" hangingPunct="1">
              <a:lnSpc>
                <a:spcPct val="120000"/>
              </a:lnSpc>
              <a:spcBef>
                <a:spcPts val="0"/>
              </a:spcBef>
              <a:spcAft>
                <a:spcPts val="0"/>
              </a:spcAft>
              <a:buClrTx/>
              <a:buSzTx/>
              <a:buFont typeface="Arial"/>
              <a:buNone/>
              <a:tabLst/>
              <a:defRPr/>
            </a:pPr>
            <a:endParaRPr kumimoji="0" lang="en-GB" sz="1200" b="1" i="1" u="none" strike="noStrike" kern="1200" cap="none" spc="0" normalizeH="0" baseline="0" noProof="0">
              <a:ln>
                <a:noFill/>
              </a:ln>
              <a:solidFill>
                <a:srgbClr val="000000">
                  <a:lumMod val="65000"/>
                  <a:lumOff val="35000"/>
                </a:srgbClr>
              </a:solidFill>
              <a:effectLst/>
              <a:uLnTx/>
              <a:uFillTx/>
              <a:latin typeface="Calibri"/>
              <a:ea typeface="+mn-ea"/>
              <a:cs typeface="+mn-cs"/>
            </a:endParaRP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GB" sz="1200" b="1" i="1" u="none" strike="noStrike" kern="1200" cap="none" spc="0" normalizeH="0" baseline="0" noProof="0">
                <a:ln>
                  <a:noFill/>
                </a:ln>
                <a:solidFill>
                  <a:srgbClr val="000000">
                    <a:lumMod val="65000"/>
                    <a:lumOff val="35000"/>
                  </a:srgbClr>
                </a:solidFill>
                <a:effectLst/>
                <a:uLnTx/>
                <a:uFillTx/>
                <a:latin typeface="Calibri"/>
                <a:ea typeface="+mn-ea"/>
                <a:cs typeface="+mn-cs"/>
              </a:rPr>
              <a:t>More information:</a:t>
            </a:r>
          </a:p>
          <a:p>
            <a:pPr marL="342900" marR="0" lvl="0" indent="-342900" algn="l" defTabSz="457200" rtl="0" eaLnBrk="1" fontAlgn="auto" latinLnBrk="0" hangingPunct="1">
              <a:lnSpc>
                <a:spcPct val="120000"/>
              </a:lnSpc>
              <a:spcBef>
                <a:spcPts val="0"/>
              </a:spcBef>
              <a:spcAft>
                <a:spcPts val="1000"/>
              </a:spcAft>
              <a:buClrTx/>
              <a:buSzTx/>
              <a:buFont typeface="Arial"/>
              <a:buChar char="•"/>
              <a:tabLst/>
              <a:defRPr/>
            </a:pPr>
            <a:r>
              <a:rPr kumimoji="0" lang="en-GB" sz="1200" b="1" i="1" u="none" strike="noStrike" kern="1200" cap="none" spc="0" normalizeH="0" baseline="0" noProof="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Zafeiridou</a:t>
            </a:r>
            <a:r>
              <a:rPr kumimoji="0" lang="en-GB" sz="1200" b="1" i="1"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Arial" panose="020B0604020202020204" pitchFamily="34" charset="0"/>
              </a:rPr>
              <a:t> et al. 2018).  </a:t>
            </a:r>
            <a:r>
              <a:rPr kumimoji="0" lang="en-GB" sz="1200" b="1" i="1" u="sng"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hlinkClick r:id="rId3" tooltip="DOI URL"/>
              </a:rPr>
              <a:t>https://doi.org/10.1021/acs.est.8b01533</a:t>
            </a:r>
            <a:r>
              <a:rPr kumimoji="0" lang="en-GB" sz="1200" b="1" i="1"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Arial" panose="020B0604020202020204" pitchFamily="34" charset="0"/>
              </a:rPr>
              <a:t>.</a:t>
            </a:r>
            <a:endParaRPr lang="en-GB" sz="1200" b="1" i="1">
              <a:solidFill>
                <a:srgbClr val="000000">
                  <a:lumMod val="65000"/>
                  <a:lumOff val="35000"/>
                </a:srgbClr>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000"/>
              </a:spcAft>
              <a:buClrTx/>
              <a:buSzTx/>
              <a:buFont typeface="Arial"/>
              <a:buChar char="•"/>
              <a:tabLst/>
              <a:defRPr/>
            </a:pPr>
            <a:r>
              <a:rPr kumimoji="0" lang="en-GB" sz="1200" b="1" i="1"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https://ash.org.uk/uploads/Tobacco-Environment.pdf</a:t>
            </a:r>
            <a:endParaRPr kumimoji="0" lang="en-GB" sz="1200" b="1" i="1"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A48EDCB-B694-1A4B-8711-98159AD726F0}" type="slidenum">
              <a:rPr lang="en-US" smtClean="0"/>
              <a:t>24</a:t>
            </a:fld>
            <a:endParaRPr lang="en-US"/>
          </a:p>
        </p:txBody>
      </p:sp>
    </p:spTree>
    <p:extLst>
      <p:ext uri="{BB962C8B-B14F-4D97-AF65-F5344CB8AC3E}">
        <p14:creationId xmlns:p14="http://schemas.microsoft.com/office/powerpoint/2010/main" val="4006619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a:solidFill>
                <a:schemeClr val="tx1"/>
              </a:solidFill>
              <a:latin typeface="+mn-lt"/>
              <a:ea typeface="+mn-ea"/>
              <a:cs typeface="+mn-cs"/>
            </a:endParaRPr>
          </a:p>
          <a:p>
            <a:r>
              <a:rPr lang="en-GB" sz="1200" b="1" i="0" u="none" strike="noStrike" kern="1200" baseline="0">
                <a:solidFill>
                  <a:schemeClr val="tx1"/>
                </a:solidFill>
                <a:latin typeface="+mn-lt"/>
                <a:ea typeface="+mn-ea"/>
                <a:cs typeface="+mn-cs"/>
              </a:rPr>
              <a:t>The industry and commercial context</a:t>
            </a:r>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Examining the role of marketing, advertising and availability of substances/products on exposure and consumption. Questions to explore: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Why are vaping devices and products sold in flavours that are likely to appeal to children and young people? </a:t>
            </a:r>
          </a:p>
          <a:p>
            <a:r>
              <a:rPr lang="en-GB" sz="1200" b="0" i="0" u="none" strike="noStrike" kern="1200" baseline="0">
                <a:solidFill>
                  <a:schemeClr val="tx1"/>
                </a:solidFill>
                <a:latin typeface="+mn-lt"/>
                <a:ea typeface="+mn-ea"/>
                <a:cs typeface="+mn-cs"/>
              </a:rPr>
              <a:t>Why are vaping devices and products sold in bright colours that are likely to appeal to children and young people? </a:t>
            </a:r>
          </a:p>
          <a:p>
            <a:r>
              <a:rPr lang="en-GB" sz="1200" b="0" i="0" u="none" strike="noStrike" kern="1200" baseline="0">
                <a:solidFill>
                  <a:schemeClr val="tx1"/>
                </a:solidFill>
                <a:latin typeface="+mn-lt"/>
                <a:ea typeface="+mn-ea"/>
                <a:cs typeface="+mn-cs"/>
              </a:rPr>
              <a:t>What product placement techniques do the vaping industry use to promote their products (for example social media/influencers)?  Are there similarities with the tobacco industry now or historically? What does their approach tell you about their target audiences?</a:t>
            </a:r>
          </a:p>
          <a:p>
            <a:r>
              <a:rPr lang="en-GB" sz="1200" b="0" i="0" u="none" strike="noStrike" kern="1200" baseline="0">
                <a:solidFill>
                  <a:schemeClr val="tx1"/>
                </a:solidFill>
                <a:latin typeface="+mn-lt"/>
                <a:ea typeface="+mn-ea"/>
                <a:cs typeface="+mn-cs"/>
              </a:rPr>
              <a:t>What thoughts, feelings and emotions are advertisers and marketeers trying to elicit in response to their products? Are these realistic? What are they not telling you? </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What are the differences in advertising regulation of tobacco and vaping devices? What impact does this have on your/young people’s exposure to vaping and messages about vaping?</a:t>
            </a:r>
          </a:p>
          <a:p>
            <a:r>
              <a:rPr lang="en-GB" sz="1200" b="0" i="0" u="none" strike="noStrike" kern="1200" baseline="0">
                <a:solidFill>
                  <a:schemeClr val="tx1"/>
                </a:solidFill>
                <a:latin typeface="+mn-lt"/>
                <a:ea typeface="+mn-ea"/>
                <a:cs typeface="+mn-cs"/>
              </a:rPr>
              <a:t>What are the links between tobacco companies and vape companies? (you could use the example of electric vehicle manufacturers here which are largely the same companies that produce petrol/diesel vehicles but they expand/adapt to their audience’s needs in order to maintain their business).</a:t>
            </a:r>
          </a:p>
          <a:p>
            <a:endParaRPr lang="en-GB"/>
          </a:p>
        </p:txBody>
      </p:sp>
      <p:sp>
        <p:nvSpPr>
          <p:cNvPr id="4" name="Slide Number Placeholder 3"/>
          <p:cNvSpPr>
            <a:spLocks noGrp="1"/>
          </p:cNvSpPr>
          <p:nvPr>
            <p:ph type="sldNum" sz="quarter" idx="5"/>
          </p:nvPr>
        </p:nvSpPr>
        <p:spPr/>
        <p:txBody>
          <a:bodyPr/>
          <a:lstStyle/>
          <a:p>
            <a:fld id="{B2C0334D-C465-492B-A023-B7443076CB8E}" type="slidenum">
              <a:rPr lang="en-GB" smtClean="0"/>
              <a:t>25</a:t>
            </a:fld>
            <a:endParaRPr lang="en-GB"/>
          </a:p>
        </p:txBody>
      </p:sp>
    </p:spTree>
    <p:extLst>
      <p:ext uri="{BB962C8B-B14F-4D97-AF65-F5344CB8AC3E}">
        <p14:creationId xmlns:p14="http://schemas.microsoft.com/office/powerpoint/2010/main" val="3541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26</a:t>
            </a:fld>
            <a:endParaRPr lang="en-GB"/>
          </a:p>
        </p:txBody>
      </p:sp>
    </p:spTree>
    <p:extLst>
      <p:ext uri="{BB962C8B-B14F-4D97-AF65-F5344CB8AC3E}">
        <p14:creationId xmlns:p14="http://schemas.microsoft.com/office/powerpoint/2010/main" val="229647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27</a:t>
            </a:fld>
            <a:endParaRPr lang="en-GB"/>
          </a:p>
        </p:txBody>
      </p:sp>
    </p:spTree>
    <p:extLst>
      <p:ext uri="{BB962C8B-B14F-4D97-AF65-F5344CB8AC3E}">
        <p14:creationId xmlns:p14="http://schemas.microsoft.com/office/powerpoint/2010/main" val="2205733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could ask pupils to do this in poster form in working groups or to make a short presentation to the class.</a:t>
            </a:r>
          </a:p>
          <a:p>
            <a:r>
              <a:rPr lang="en-US">
                <a:ea typeface="Calibri"/>
                <a:cs typeface="Calibri"/>
              </a:rPr>
              <a:t>Alternatively this can be a whole class discussion – votes could be taken on the most popular solutions  </a:t>
            </a:r>
          </a:p>
        </p:txBody>
      </p:sp>
      <p:sp>
        <p:nvSpPr>
          <p:cNvPr id="4" name="Slide Number Placeholder 3"/>
          <p:cNvSpPr>
            <a:spLocks noGrp="1"/>
          </p:cNvSpPr>
          <p:nvPr>
            <p:ph type="sldNum" sz="quarter" idx="5"/>
          </p:nvPr>
        </p:nvSpPr>
        <p:spPr/>
        <p:txBody>
          <a:bodyPr/>
          <a:lstStyle/>
          <a:p>
            <a:fld id="{B2C0334D-C465-492B-A023-B7443076CB8E}" type="slidenum">
              <a:rPr lang="en-GB" smtClean="0"/>
              <a:t>28</a:t>
            </a:fld>
            <a:endParaRPr lang="en-GB"/>
          </a:p>
        </p:txBody>
      </p:sp>
    </p:spTree>
    <p:extLst>
      <p:ext uri="{BB962C8B-B14F-4D97-AF65-F5344CB8AC3E}">
        <p14:creationId xmlns:p14="http://schemas.microsoft.com/office/powerpoint/2010/main" val="3968234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29</a:t>
            </a:fld>
            <a:endParaRPr lang="en-GB"/>
          </a:p>
        </p:txBody>
      </p:sp>
    </p:spTree>
    <p:extLst>
      <p:ext uri="{BB962C8B-B14F-4D97-AF65-F5344CB8AC3E}">
        <p14:creationId xmlns:p14="http://schemas.microsoft.com/office/powerpoint/2010/main" val="2623853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248B4-05AC-4B1A-992B-69771E8850E2}" type="slidenum">
              <a:rPr lang="en-GB" smtClean="0"/>
              <a:t>30</a:t>
            </a:fld>
            <a:endParaRPr lang="en-GB"/>
          </a:p>
        </p:txBody>
      </p:sp>
    </p:spTree>
    <p:extLst>
      <p:ext uri="{BB962C8B-B14F-4D97-AF65-F5344CB8AC3E}">
        <p14:creationId xmlns:p14="http://schemas.microsoft.com/office/powerpoint/2010/main" val="1535440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248B4-05AC-4B1A-992B-69771E8850E2}" type="slidenum">
              <a:rPr lang="en-GB" smtClean="0"/>
              <a:t>31</a:t>
            </a:fld>
            <a:endParaRPr lang="en-GB"/>
          </a:p>
        </p:txBody>
      </p:sp>
    </p:spTree>
    <p:extLst>
      <p:ext uri="{BB962C8B-B14F-4D97-AF65-F5344CB8AC3E}">
        <p14:creationId xmlns:p14="http://schemas.microsoft.com/office/powerpoint/2010/main" val="425623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latin typeface="Times New Roman"/>
              <a:cs typeface="Times New Roman"/>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pPr>
              <a:spcBef>
                <a:spcPts val="300"/>
              </a:spcBef>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3</a:t>
            </a:fld>
            <a:endParaRPr lang="en-US"/>
          </a:p>
        </p:txBody>
      </p:sp>
    </p:spTree>
    <p:extLst>
      <p:ext uri="{BB962C8B-B14F-4D97-AF65-F5344CB8AC3E}">
        <p14:creationId xmlns:p14="http://schemas.microsoft.com/office/powerpoint/2010/main" val="174867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a:solidFill>
                  <a:srgbClr val="000000"/>
                </a:solidFill>
                <a:latin typeface="Arial"/>
                <a:cs typeface="Arial"/>
              </a:rPr>
              <a:t>Although </a:t>
            </a:r>
            <a:r>
              <a:rPr lang="en-GB" sz="3200">
                <a:solidFill>
                  <a:srgbClr val="3F3F3F"/>
                </a:solidFill>
                <a:effectLst/>
                <a:latin typeface="Helvetica" pitchFamily="2" charset="0"/>
              </a:rPr>
              <a:t>cigarettes contain more nicotine, it is not all inhaled as with a vape due to the burning off in smoke that isn't inhaled.</a:t>
            </a:r>
          </a:p>
          <a:p>
            <a:endParaRPr lang="en-GB" sz="2000"/>
          </a:p>
          <a:p>
            <a:r>
              <a:rPr lang="en-GB" sz="2000">
                <a:solidFill>
                  <a:srgbClr val="C00000"/>
                </a:solidFill>
              </a:rPr>
              <a:t>Vapes are illegal for under 18’s due to the effect of  nicotine on the immature brain (reduces grey matter) and unknown long term health risks.</a:t>
            </a:r>
            <a:endParaRPr lang="en-GB" sz="2000">
              <a:solidFill>
                <a:srgbClr val="C00000"/>
              </a:solidFill>
              <a:ea typeface="Calibri"/>
              <a:cs typeface="Calibri"/>
            </a:endParaRPr>
          </a:p>
          <a:p>
            <a:pPr marL="342900" indent="-342900">
              <a:buFont typeface="Arial" panose="020B0604020202020204" pitchFamily="34" charset="0"/>
              <a:buChar char="•"/>
            </a:pPr>
            <a:endParaRPr lang="en-GB" sz="2000"/>
          </a:p>
          <a:p>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4</a:t>
            </a:fld>
            <a:endParaRPr lang="en-US"/>
          </a:p>
        </p:txBody>
      </p:sp>
    </p:spTree>
    <p:extLst>
      <p:ext uri="{BB962C8B-B14F-4D97-AF65-F5344CB8AC3E}">
        <p14:creationId xmlns:p14="http://schemas.microsoft.com/office/powerpoint/2010/main" val="77244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6</a:t>
            </a:fld>
            <a:endParaRPr lang="en-GB"/>
          </a:p>
        </p:txBody>
      </p:sp>
    </p:spTree>
    <p:extLst>
      <p:ext uri="{BB962C8B-B14F-4D97-AF65-F5344CB8AC3E}">
        <p14:creationId xmlns:p14="http://schemas.microsoft.com/office/powerpoint/2010/main" val="167230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7</a:t>
            </a:fld>
            <a:endParaRPr lang="en-US"/>
          </a:p>
        </p:txBody>
      </p:sp>
    </p:spTree>
    <p:extLst>
      <p:ext uri="{BB962C8B-B14F-4D97-AF65-F5344CB8AC3E}">
        <p14:creationId xmlns:p14="http://schemas.microsoft.com/office/powerpoint/2010/main" val="909957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a:latin typeface="Arial"/>
              <a:cs typeface="Arial"/>
            </a:endParaRPr>
          </a:p>
          <a:p>
            <a:endParaRPr lang="en-GB" sz="1200" b="1">
              <a:latin typeface="Arial" panose="020B0604020202020204" pitchFamily="34" charset="0"/>
              <a:cs typeface="Arial" panose="020B0604020202020204" pitchFamily="34" charset="0"/>
            </a:endParaRPr>
          </a:p>
          <a:p>
            <a:endParaRPr lang="en-GB">
              <a:cs typeface="Calibri"/>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8</a:t>
            </a:fld>
            <a:endParaRPr lang="en-US"/>
          </a:p>
        </p:txBody>
      </p:sp>
    </p:spTree>
    <p:extLst>
      <p:ext uri="{BB962C8B-B14F-4D97-AF65-F5344CB8AC3E}">
        <p14:creationId xmlns:p14="http://schemas.microsoft.com/office/powerpoint/2010/main" val="71274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0334D-C465-492B-A023-B7443076CB8E}" type="slidenum">
              <a:rPr lang="en-GB" smtClean="0"/>
              <a:t>9</a:t>
            </a:fld>
            <a:endParaRPr lang="en-GB"/>
          </a:p>
        </p:txBody>
      </p:sp>
    </p:spTree>
    <p:extLst>
      <p:ext uri="{BB962C8B-B14F-4D97-AF65-F5344CB8AC3E}">
        <p14:creationId xmlns:p14="http://schemas.microsoft.com/office/powerpoint/2010/main" val="3154029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ffectLst/>
              <a:latin typeface="Calibri"/>
              <a:ea typeface="Times New Roman" panose="02020603050405020304" pitchFamily="18" charset="0"/>
              <a:cs typeface="Calibri"/>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pPr marL="285750" indent="-285750">
              <a:spcBef>
                <a:spcPts val="600"/>
              </a:spcBef>
              <a:buFont typeface="Arial,Sans-Serif"/>
              <a:buChar char="•"/>
            </a:pPr>
            <a:r>
              <a:rPr lang="en-GB"/>
              <a:t>The growing literature on what motivates young people to vape cites factors such as peer influence, social image, perceived lower health risks of vapes compared with cigarettes, ‘just to give it a try’ and because they ‘like the flavours’.</a:t>
            </a:r>
            <a:endParaRPr lang="en-US"/>
          </a:p>
          <a:p>
            <a:pPr marL="285750" indent="-285750">
              <a:spcBef>
                <a:spcPts val="600"/>
              </a:spcBef>
              <a:buFont typeface="Arial,Sans-Serif"/>
              <a:buChar char="•"/>
            </a:pPr>
            <a:r>
              <a:rPr lang="en-GB"/>
              <a:t>Other common reasons for vaping include to support mental health, reduce stress levels and address low self-esteem. Vapes are used as a perceived coping mechanism to address these. However, teens who vape for stress relief report significantly higher stress levels than young people who don’t vape.</a:t>
            </a:r>
            <a:endParaRPr lang="en-US"/>
          </a:p>
          <a:p>
            <a:pPr marL="285750" indent="-285750">
              <a:spcBef>
                <a:spcPts val="600"/>
              </a:spcBef>
              <a:buFont typeface="Arial,Sans-Serif"/>
              <a:buChar char="•"/>
            </a:pPr>
            <a:r>
              <a:rPr lang="en-GB"/>
              <a:t>These findings are similar to those for adolescent cigarette smoking behaviour, whereby cigarette smoking is commonly perceived to be a way to relieve stress </a:t>
            </a:r>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10</a:t>
            </a:fld>
            <a:endParaRPr lang="en-US"/>
          </a:p>
        </p:txBody>
      </p:sp>
    </p:spTree>
    <p:extLst>
      <p:ext uri="{BB962C8B-B14F-4D97-AF65-F5344CB8AC3E}">
        <p14:creationId xmlns:p14="http://schemas.microsoft.com/office/powerpoint/2010/main" val="409079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464D-3CDC-4D6E-9A5E-015F27008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92C0E7-5672-4663-9EC4-4CF52EA517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65106D-3C3D-4F1A-AEA8-CF5A36D77A51}"/>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5" name="Footer Placeholder 4">
            <a:extLst>
              <a:ext uri="{FF2B5EF4-FFF2-40B4-BE49-F238E27FC236}">
                <a16:creationId xmlns:a16="http://schemas.microsoft.com/office/drawing/2014/main" id="{20ACBADC-C149-47EE-9F29-2D5FCEE27B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57EF35-2B19-468C-81CB-5A4B6D032836}"/>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360122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54D7-A02D-445A-92DF-5D6B0BEBEA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017A34-6DD4-4688-B34D-0EB43311F7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B3428D-585D-445F-A865-444560AD5846}"/>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5" name="Footer Placeholder 4">
            <a:extLst>
              <a:ext uri="{FF2B5EF4-FFF2-40B4-BE49-F238E27FC236}">
                <a16:creationId xmlns:a16="http://schemas.microsoft.com/office/drawing/2014/main" id="{C538FD81-EC3A-49F1-A290-2EBC5ED7E5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4F151-7F04-4184-AE1B-541EEE3D82DD}"/>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604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B1AC8-7845-45BE-BD7A-B1A175E73F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B7353C-9D81-458F-A52C-9BE9046DAE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4F1CE5-FC9A-4DBE-9974-1CECF150FBA6}"/>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5" name="Footer Placeholder 4">
            <a:extLst>
              <a:ext uri="{FF2B5EF4-FFF2-40B4-BE49-F238E27FC236}">
                <a16:creationId xmlns:a16="http://schemas.microsoft.com/office/drawing/2014/main" id="{49888A75-3164-4534-B362-2B1A4E844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8D013E-AFE4-4F54-A043-0A8A49E89F2C}"/>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180604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A2CA-CC92-4A3E-84F9-93FCD529F0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CC0D1E-1E54-4270-9AF9-C62CBB1B8C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671E71-9243-4664-B859-E64B0CE773DA}"/>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5" name="Footer Placeholder 4">
            <a:extLst>
              <a:ext uri="{FF2B5EF4-FFF2-40B4-BE49-F238E27FC236}">
                <a16:creationId xmlns:a16="http://schemas.microsoft.com/office/drawing/2014/main" id="{02DD1AB1-3CFC-40D4-B4C4-50EBFB4F68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6C4669-14AA-415B-B87A-7314465EBFE9}"/>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137543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3FCB-9C11-4A07-87C9-7AF9CE28A1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CF1548-3B38-4D46-946C-D5538E07A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25DAEE-D150-482F-97A0-E1065B0BDA34}"/>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5" name="Footer Placeholder 4">
            <a:extLst>
              <a:ext uri="{FF2B5EF4-FFF2-40B4-BE49-F238E27FC236}">
                <a16:creationId xmlns:a16="http://schemas.microsoft.com/office/drawing/2014/main" id="{A3953B70-3CC9-4831-8B84-FD65220552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CC105C-613A-4188-85B0-4AA8330B91F7}"/>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67469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7692-DF71-4884-A31A-36715F084B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69569E-712B-4374-B5B8-A34C1CB054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93CCDF0-D406-4F6D-BF0A-D923B9F311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EB2D2A-30C2-4DC8-B685-0B2C0CCA434B}"/>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6" name="Footer Placeholder 5">
            <a:extLst>
              <a:ext uri="{FF2B5EF4-FFF2-40B4-BE49-F238E27FC236}">
                <a16:creationId xmlns:a16="http://schemas.microsoft.com/office/drawing/2014/main" id="{FD36A08D-96C5-4433-98AD-9B7CD55B7A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FEB1A0-1DF6-454E-B11C-3B809A6CEFD7}"/>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169028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A153-2A3E-48E1-9B59-21E6A98120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7C0C49-F927-499A-83E6-78E96A89A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6DE3A8-5431-4541-A62F-F8990153C4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05B5AD-7B8E-40B6-A37B-406258047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7029D0-F190-474B-80BE-70A9724379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E3F675-AEBD-4048-B28A-3753D9A760A2}"/>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8" name="Footer Placeholder 7">
            <a:extLst>
              <a:ext uri="{FF2B5EF4-FFF2-40B4-BE49-F238E27FC236}">
                <a16:creationId xmlns:a16="http://schemas.microsoft.com/office/drawing/2014/main" id="{98AD2F00-F380-40C7-91E9-45BF751D27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7F4C78-E5F8-4D06-9199-20B30231028B}"/>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314659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7F1F-6BC9-4593-99F6-DC61105FFA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107483-EA44-4B24-8C65-E1F245D51F2F}"/>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4" name="Footer Placeholder 3">
            <a:extLst>
              <a:ext uri="{FF2B5EF4-FFF2-40B4-BE49-F238E27FC236}">
                <a16:creationId xmlns:a16="http://schemas.microsoft.com/office/drawing/2014/main" id="{5655FD58-62B8-4D87-AE41-F4EDC24F84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EDE447-5EE5-47CB-8723-CF8938C126EF}"/>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353651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8F16D-8A2F-4E88-AFAD-3B430583A410}"/>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3" name="Footer Placeholder 2">
            <a:extLst>
              <a:ext uri="{FF2B5EF4-FFF2-40B4-BE49-F238E27FC236}">
                <a16:creationId xmlns:a16="http://schemas.microsoft.com/office/drawing/2014/main" id="{AC36252A-65CF-4DCF-BBC1-8DDBAA8A12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7C80F6-E98F-4C0A-AB47-3CF9D4F08A0A}"/>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11428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D72D-614A-4CB9-A19B-0ECEB32E6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561720-F526-4F90-B7A6-C579797C94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13A48D-7F36-48BE-B76B-395CB4453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A2ACCA-1234-42CF-AE6C-560048CC83A9}"/>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6" name="Footer Placeholder 5">
            <a:extLst>
              <a:ext uri="{FF2B5EF4-FFF2-40B4-BE49-F238E27FC236}">
                <a16:creationId xmlns:a16="http://schemas.microsoft.com/office/drawing/2014/main" id="{3E7BF621-2EAA-47E3-A618-B06F9D96A9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35D69A-4F46-4C01-B347-525BD27EBC18}"/>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99840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F6E7-E872-479F-85B3-21D91D0354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468299-AAB0-4295-A8D8-7F9CC15BC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1F83BA-52E0-487F-86C6-0BD8CB712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BAFC8D-3733-4409-BC0D-35062826D5D0}"/>
              </a:ext>
            </a:extLst>
          </p:cNvPr>
          <p:cNvSpPr>
            <a:spLocks noGrp="1"/>
          </p:cNvSpPr>
          <p:nvPr>
            <p:ph type="dt" sz="half" idx="10"/>
          </p:nvPr>
        </p:nvSpPr>
        <p:spPr/>
        <p:txBody>
          <a:bodyPr/>
          <a:lstStyle/>
          <a:p>
            <a:fld id="{60B50B19-88A2-4259-89CA-1AAAC5AD6F53}" type="datetimeFigureOut">
              <a:rPr lang="en-GB" smtClean="0"/>
              <a:t>26/05/2026</a:t>
            </a:fld>
            <a:endParaRPr lang="en-GB"/>
          </a:p>
        </p:txBody>
      </p:sp>
      <p:sp>
        <p:nvSpPr>
          <p:cNvPr id="6" name="Footer Placeholder 5">
            <a:extLst>
              <a:ext uri="{FF2B5EF4-FFF2-40B4-BE49-F238E27FC236}">
                <a16:creationId xmlns:a16="http://schemas.microsoft.com/office/drawing/2014/main" id="{7426E0FD-0943-40D8-B248-C4B4576782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FE43A8-9520-491A-8253-910B4C4D8056}"/>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50255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536B1-33A7-42AE-9E0A-CCBB09EF6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A878B8-0E5C-4F66-B620-B22CECA67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2833AC-D107-4578-AEFC-983899BB3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50B19-88A2-4259-89CA-1AAAC5AD6F53}" type="datetimeFigureOut">
              <a:rPr lang="en-GB" smtClean="0"/>
              <a:t>26/05/2026</a:t>
            </a:fld>
            <a:endParaRPr lang="en-GB"/>
          </a:p>
        </p:txBody>
      </p:sp>
      <p:sp>
        <p:nvSpPr>
          <p:cNvPr id="5" name="Footer Placeholder 4">
            <a:extLst>
              <a:ext uri="{FF2B5EF4-FFF2-40B4-BE49-F238E27FC236}">
                <a16:creationId xmlns:a16="http://schemas.microsoft.com/office/drawing/2014/main" id="{3FE6E4CF-4946-468F-91EB-E5A5A31FD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9FDBEF-653D-4356-B272-DF7212083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31B14-2AC8-40EB-9E00-6BA13764CD9D}" type="slidenum">
              <a:rPr lang="en-GB" smtClean="0"/>
              <a:t>‹#›</a:t>
            </a:fld>
            <a:endParaRPr lang="en-GB"/>
          </a:p>
        </p:txBody>
      </p:sp>
    </p:spTree>
    <p:extLst>
      <p:ext uri="{BB962C8B-B14F-4D97-AF65-F5344CB8AC3E}">
        <p14:creationId xmlns:p14="http://schemas.microsoft.com/office/powerpoint/2010/main" val="344676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8/10/relationships/comments" Target="../comments/modernComment_4D4_3609C5DE.xml"/><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4D2_5873443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8/10/relationships/comments" Target="../comments/modernComment_4D5_2DCA4C89.xml"/><Relationship Id="rId7" Type="http://schemas.openxmlformats.org/officeDocument/2006/relationships/hyperlink" Target="https://bills.parliament.uk/bills/387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ash.org.uk/campaigns/the-tobacco-and-vapes-bill" TargetMode="External"/><Relationship Id="rId5" Type="http://schemas.openxmlformats.org/officeDocument/2006/relationships/image" Target="../media/image1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Colors" Target="../diagrams/colors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Layout" Target="../diagrams/layout5.xml"/><Relationship Id="rId5" Type="http://schemas.openxmlformats.org/officeDocument/2006/relationships/diagramQuickStyle" Target="../diagrams/quickStyle4.xml"/><Relationship Id="rId10" Type="http://schemas.openxmlformats.org/officeDocument/2006/relationships/diagramData" Target="../diagrams/data5.xml"/><Relationship Id="rId4" Type="http://schemas.openxmlformats.org/officeDocument/2006/relationships/diagramLayout" Target="../diagrams/layout4.xml"/><Relationship Id="rId9" Type="http://schemas.openxmlformats.org/officeDocument/2006/relationships/image" Target="../media/image8.png"/><Relationship Id="rId14" Type="http://schemas.microsoft.com/office/2007/relationships/diagramDrawing" Target="../diagrams/drawing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7.jpeg"/><Relationship Id="rId4" Type="http://schemas.openxmlformats.org/officeDocument/2006/relationships/image" Target="../media/image6.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ww.materialfocus.org.uk/press-releases/number-of-disposable-single-use-vapes-thrown-away-have-in-a-year-nearly-quadrupled-to-5-million-per-week/" TargetMode="External"/><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4E6_7ADBBFF.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jDzf-2zlGyQ?feature=oembed" TargetMode="Externa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18/10/relationships/comments" Target="../comments/modernComment_4DC_934F895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bbc.co.uk/bitesize" TargetMode="Externa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microsoft.com/office/2018/10/relationships/comments" Target="../comments/modernComment_4C9_E8D3B297.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image" Target="../media/image12.png"/><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25351BD2-5DD6-48D6-B98D-16FE6916EBD6}"/>
              </a:ext>
            </a:extLst>
          </p:cNvPr>
          <p:cNvSpPr txBox="1"/>
          <p:nvPr/>
        </p:nvSpPr>
        <p:spPr>
          <a:xfrm>
            <a:off x="803275" y="2782309"/>
            <a:ext cx="472809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GB" sz="1200">
                <a:solidFill>
                  <a:schemeClr val="bg1"/>
                </a:solidFill>
              </a:rPr>
              <a:t>The TALK ABOUT Trust is a youth charity that works across the UK to ensure young people are equipped to make safer choices around alcohol and other substances such as vaping and cannabis. </a:t>
            </a:r>
          </a:p>
          <a:p>
            <a:pPr>
              <a:spcBef>
                <a:spcPts val="1200"/>
              </a:spcBef>
            </a:pPr>
            <a:r>
              <a:rPr lang="en-GB" sz="1200">
                <a:solidFill>
                  <a:schemeClr val="bg1"/>
                </a:solidFill>
              </a:rPr>
              <a:t>The TALK ABOUT Trust supports 11 to 25-year-olds with advice, workshops and resources on a range of life choices via schools, children’s homes, pupil referral units, youth and sports clubs. We train teachers and youth workers, empower parents and carers and provide diversionary activities for young people.</a:t>
            </a:r>
          </a:p>
          <a:p>
            <a:pPr algn="ctr"/>
            <a:endParaRPr lang="en-US">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20" name="Picture 19" descr="A black and orange text&#10;&#10;Description automatically generated">
            <a:extLst>
              <a:ext uri="{FF2B5EF4-FFF2-40B4-BE49-F238E27FC236}">
                <a16:creationId xmlns:a16="http://schemas.microsoft.com/office/drawing/2014/main" id="{1DEF87EA-7858-7F4F-AAE8-019E08B15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102" y="4720848"/>
            <a:ext cx="2747287" cy="741991"/>
          </a:xfrm>
          <a:prstGeom prst="rect">
            <a:avLst/>
          </a:prstGeom>
        </p:spPr>
      </p:pic>
      <p:sp>
        <p:nvSpPr>
          <p:cNvPr id="8" name="Title 1">
            <a:extLst>
              <a:ext uri="{FF2B5EF4-FFF2-40B4-BE49-F238E27FC236}">
                <a16:creationId xmlns:a16="http://schemas.microsoft.com/office/drawing/2014/main" id="{B180924F-0459-5F72-65FE-C404631A0E54}"/>
              </a:ext>
            </a:extLst>
          </p:cNvPr>
          <p:cNvSpPr txBox="1">
            <a:spLocks/>
          </p:cNvSpPr>
          <p:nvPr/>
        </p:nvSpPr>
        <p:spPr>
          <a:xfrm>
            <a:off x="5418281" y="965698"/>
            <a:ext cx="6216082" cy="2129634"/>
          </a:xfrm>
          <a:prstGeom prst="rect">
            <a:avLst/>
          </a:prstGeom>
          <a:ln>
            <a:noFill/>
          </a:ln>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b="1">
                <a:solidFill>
                  <a:srgbClr val="8D2456"/>
                </a:solidFill>
                <a:effectLst>
                  <a:outerShdw blurRad="50800" dist="38100" dir="2700000" algn="tl" rotWithShape="0">
                    <a:prstClr val="black">
                      <a:alpha val="40000"/>
                    </a:prstClr>
                  </a:outerShdw>
                </a:effectLst>
                <a:latin typeface="Aller"/>
              </a:rPr>
              <a:t>LESSON 4</a:t>
            </a:r>
            <a:endParaRPr lang="en-GB" sz="4800" b="1">
              <a:solidFill>
                <a:srgbClr val="FF0000"/>
              </a:solidFill>
              <a:effectLst>
                <a:outerShdw blurRad="50800" dist="38100" dir="2700000" algn="tl" rotWithShape="0">
                  <a:prstClr val="black">
                    <a:alpha val="40000"/>
                  </a:prstClr>
                </a:outerShdw>
              </a:effectLst>
              <a:latin typeface="Aller"/>
              <a:cs typeface="Arial" panose="020B0604020202020204" pitchFamily="34" charset="0"/>
            </a:endParaRPr>
          </a:p>
          <a:p>
            <a:endParaRPr lang="en-GB" sz="4800" b="1">
              <a:solidFill>
                <a:srgbClr val="FF0000"/>
              </a:solidFill>
              <a:effectLst>
                <a:outerShdw blurRad="50800" dist="38100" dir="2700000" algn="tl" rotWithShape="0">
                  <a:prstClr val="black">
                    <a:alpha val="40000"/>
                  </a:prstClr>
                </a:outerShdw>
              </a:effectLst>
              <a:latin typeface="Aller"/>
              <a:cs typeface="Arial" panose="020B0604020202020204" pitchFamily="34" charset="0"/>
            </a:endParaRPr>
          </a:p>
          <a:p>
            <a:r>
              <a:rPr lang="en-GB" sz="4400" b="1">
                <a:solidFill>
                  <a:srgbClr val="EB8B2D"/>
                </a:solidFill>
                <a:effectLst>
                  <a:outerShdw blurRad="50800" dist="38100" dir="2700000" algn="tl" rotWithShape="0">
                    <a:prstClr val="black">
                      <a:alpha val="40000"/>
                    </a:prstClr>
                  </a:outerShdw>
                </a:effectLst>
                <a:latin typeface="Aller"/>
              </a:rPr>
              <a:t>talk</a:t>
            </a:r>
            <a:r>
              <a:rPr lang="en-GB" sz="1200" b="1">
                <a:solidFill>
                  <a:srgbClr val="EB8B2D"/>
                </a:solidFill>
                <a:effectLst>
                  <a:outerShdw blurRad="50800" dist="38100" dir="2700000" algn="tl" rotWithShape="0">
                    <a:prstClr val="black">
                      <a:alpha val="40000"/>
                    </a:prstClr>
                  </a:outerShdw>
                </a:effectLst>
                <a:latin typeface="Aller"/>
              </a:rPr>
              <a:t> </a:t>
            </a:r>
            <a:r>
              <a:rPr lang="en-GB" sz="4400" b="1">
                <a:solidFill>
                  <a:srgbClr val="EB8B2D"/>
                </a:solidFill>
                <a:effectLst>
                  <a:outerShdw blurRad="50800" dist="38100" dir="2700000" algn="tl" rotWithShape="0">
                    <a:prstClr val="black">
                      <a:alpha val="40000"/>
                    </a:prstClr>
                  </a:outerShdw>
                </a:effectLst>
                <a:latin typeface="Aller"/>
              </a:rPr>
              <a:t>about</a:t>
            </a:r>
            <a:r>
              <a:rPr lang="en-GB" sz="4400" b="1">
                <a:solidFill>
                  <a:srgbClr val="8D2456"/>
                </a:solidFill>
                <a:effectLst>
                  <a:outerShdw blurRad="50800" dist="38100" dir="2700000" algn="tl" rotWithShape="0">
                    <a:prstClr val="black">
                      <a:alpha val="40000"/>
                    </a:prstClr>
                  </a:outerShdw>
                </a:effectLst>
                <a:latin typeface="Aller"/>
              </a:rPr>
              <a:t> </a:t>
            </a:r>
            <a:r>
              <a:rPr lang="en-GB" sz="4400">
                <a:solidFill>
                  <a:srgbClr val="8D2456"/>
                </a:solidFill>
                <a:effectLst>
                  <a:outerShdw blurRad="50800" dist="38100" dir="2700000" algn="tl" rotWithShape="0">
                    <a:prstClr val="black">
                      <a:alpha val="40000"/>
                    </a:prstClr>
                  </a:outerShdw>
                </a:effectLst>
                <a:latin typeface="Aller"/>
              </a:rPr>
              <a:t>|vaping  </a:t>
            </a:r>
            <a:endParaRPr lang="en-GB" sz="4400">
              <a:solidFill>
                <a:srgbClr val="FF0000"/>
              </a:solidFill>
              <a:effectLst>
                <a:outerShdw blurRad="50800" dist="38100" dir="2700000" algn="tl" rotWithShape="0">
                  <a:prstClr val="black">
                    <a:alpha val="40000"/>
                  </a:prstClr>
                </a:outerShdw>
              </a:effectLst>
              <a:latin typeface="Aller"/>
              <a:ea typeface="Helvetica Neue" panose="02000503000000020004" pitchFamily="2" charset="0"/>
              <a:cs typeface="Arial" panose="020B0604020202020204" pitchFamily="34" charset="0"/>
            </a:endParaRPr>
          </a:p>
        </p:txBody>
      </p:sp>
      <p:sp>
        <p:nvSpPr>
          <p:cNvPr id="2" name="Oval 1">
            <a:extLst>
              <a:ext uri="{FF2B5EF4-FFF2-40B4-BE49-F238E27FC236}">
                <a16:creationId xmlns:a16="http://schemas.microsoft.com/office/drawing/2014/main" id="{119CECB2-E022-10F7-80EC-C7D0A393E0D3}"/>
              </a:ext>
            </a:extLst>
          </p:cNvPr>
          <p:cNvSpPr/>
          <p:nvPr/>
        </p:nvSpPr>
        <p:spPr>
          <a:xfrm>
            <a:off x="-2039555" y="-686720"/>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yellow and orange text&#10;&#10;Description automatically generated with medium confidence">
            <a:extLst>
              <a:ext uri="{FF2B5EF4-FFF2-40B4-BE49-F238E27FC236}">
                <a16:creationId xmlns:a16="http://schemas.microsoft.com/office/drawing/2014/main" id="{0367866B-503D-6DB1-9ADF-8B44FBE0DABC}"/>
              </a:ext>
            </a:extLst>
          </p:cNvPr>
          <p:cNvPicPr>
            <a:picLocks noChangeAspect="1"/>
          </p:cNvPicPr>
          <p:nvPr/>
        </p:nvPicPr>
        <p:blipFill>
          <a:blip r:embed="rId5"/>
          <a:stretch>
            <a:fillRect/>
          </a:stretch>
        </p:blipFill>
        <p:spPr>
          <a:xfrm>
            <a:off x="-223128" y="1"/>
            <a:ext cx="3790284" cy="4270670"/>
          </a:xfrm>
          <a:prstGeom prst="rect">
            <a:avLst/>
          </a:prstGeom>
          <a:ln>
            <a:noFill/>
          </a:ln>
        </p:spPr>
      </p:pic>
      <p:sp>
        <p:nvSpPr>
          <p:cNvPr id="10" name="Oval 9">
            <a:extLst>
              <a:ext uri="{FF2B5EF4-FFF2-40B4-BE49-F238E27FC236}">
                <a16:creationId xmlns:a16="http://schemas.microsoft.com/office/drawing/2014/main" id="{11E3C109-7FC1-E435-F48D-C4C76B55ACDF}"/>
              </a:ext>
            </a:extLst>
          </p:cNvPr>
          <p:cNvSpPr/>
          <p:nvPr/>
        </p:nvSpPr>
        <p:spPr>
          <a:xfrm>
            <a:off x="3565741" y="-92619"/>
            <a:ext cx="1186188" cy="1270535"/>
          </a:xfrm>
          <a:prstGeom prst="ellipse">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0C1A6BCF-6C3E-F74B-99AF-A81EF07FD388}"/>
              </a:ext>
            </a:extLst>
          </p:cNvPr>
          <p:cNvPicPr>
            <a:picLocks noChangeAspect="1"/>
          </p:cNvPicPr>
          <p:nvPr/>
        </p:nvPicPr>
        <p:blipFill>
          <a:blip r:embed="rId6"/>
          <a:stretch>
            <a:fillRect/>
          </a:stretch>
        </p:blipFill>
        <p:spPr>
          <a:xfrm>
            <a:off x="4114800" y="5616003"/>
            <a:ext cx="2781300" cy="846482"/>
          </a:xfrm>
          <a:prstGeom prst="rect">
            <a:avLst/>
          </a:prstGeom>
          <a:ln>
            <a:noFill/>
          </a:ln>
        </p:spPr>
      </p:pic>
      <p:pic>
        <p:nvPicPr>
          <p:cNvPr id="4" name="Picture 3" descr="A purple and white sign&#10;&#10;Description automatically generated">
            <a:extLst>
              <a:ext uri="{FF2B5EF4-FFF2-40B4-BE49-F238E27FC236}">
                <a16:creationId xmlns:a16="http://schemas.microsoft.com/office/drawing/2014/main" id="{20F2B607-D649-0D4C-95C8-B4210D41FEA8}"/>
              </a:ext>
            </a:extLst>
          </p:cNvPr>
          <p:cNvPicPr>
            <a:picLocks noChangeAspect="1"/>
          </p:cNvPicPr>
          <p:nvPr/>
        </p:nvPicPr>
        <p:blipFill>
          <a:blip r:embed="rId7"/>
          <a:stretch>
            <a:fillRect/>
          </a:stretch>
        </p:blipFill>
        <p:spPr>
          <a:xfrm>
            <a:off x="7257121" y="5615352"/>
            <a:ext cx="1503906" cy="940273"/>
          </a:xfrm>
          <a:prstGeom prst="rect">
            <a:avLst/>
          </a:prstGeom>
          <a:ln>
            <a:noFill/>
          </a:ln>
        </p:spPr>
      </p:pic>
      <p:sp>
        <p:nvSpPr>
          <p:cNvPr id="5" name="TextBox 1">
            <a:extLst>
              <a:ext uri="{FF2B5EF4-FFF2-40B4-BE49-F238E27FC236}">
                <a16:creationId xmlns:a16="http://schemas.microsoft.com/office/drawing/2014/main" id="{1B094A8A-FA34-5E6E-A987-425A1657E936}"/>
              </a:ext>
            </a:extLst>
          </p:cNvPr>
          <p:cNvSpPr txBox="1"/>
          <p:nvPr/>
        </p:nvSpPr>
        <p:spPr>
          <a:xfrm>
            <a:off x="10241509" y="5588709"/>
            <a:ext cx="1793517" cy="10413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a:cs typeface="Arial"/>
              </a:rPr>
              <a:t>Winner of the Best Secondary Education Resource </a:t>
            </a:r>
          </a:p>
          <a:p>
            <a:pPr algn="l">
              <a:spcBef>
                <a:spcPts val="200"/>
              </a:spcBef>
            </a:pPr>
            <a:r>
              <a:rPr lang="en-US" sz="1200" i="1">
                <a:latin typeface="Arial"/>
                <a:cs typeface="Arial"/>
              </a:rPr>
              <a:t>Education Resource Awards 2025</a:t>
            </a:r>
            <a:endParaRPr lang="en-US" sz="1200" i="1">
              <a:ea typeface="Calibri" panose="020F0502020204030204"/>
              <a:cs typeface="Calibri" panose="020F0502020204030204"/>
            </a:endParaRPr>
          </a:p>
        </p:txBody>
      </p:sp>
      <p:pic>
        <p:nvPicPr>
          <p:cNvPr id="6" name="Picture 5" descr="A colorful square with white letters and a person&amp;#39;s face&#10;&#10;AI-generated content may be incorrect.">
            <a:extLst>
              <a:ext uri="{FF2B5EF4-FFF2-40B4-BE49-F238E27FC236}">
                <a16:creationId xmlns:a16="http://schemas.microsoft.com/office/drawing/2014/main" id="{1922BF9A-2ED0-324C-7593-94523F1CD02E}"/>
              </a:ext>
            </a:extLst>
          </p:cNvPr>
          <p:cNvPicPr>
            <a:picLocks noChangeAspect="1"/>
          </p:cNvPicPr>
          <p:nvPr/>
        </p:nvPicPr>
        <p:blipFill>
          <a:blip r:embed="rId8"/>
          <a:stretch>
            <a:fillRect/>
          </a:stretch>
        </p:blipFill>
        <p:spPr>
          <a:xfrm>
            <a:off x="9419976" y="5645556"/>
            <a:ext cx="746829" cy="855843"/>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1E1BCE-81F8-E647-AAF8-32F46109681A}"/>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37177CCD-D35D-9345-BD24-827AE0F820E1}"/>
              </a:ext>
            </a:extLst>
          </p:cNvPr>
          <p:cNvSpPr>
            <a:spLocks noChangeArrowheads="1"/>
          </p:cNvSpPr>
          <p:nvPr/>
        </p:nvSpPr>
        <p:spPr bwMode="auto">
          <a:xfrm>
            <a:off x="1295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443AC1AD-4824-4904-B62A-45B6D9224C25">
            <a:extLst>
              <a:ext uri="{FF2B5EF4-FFF2-40B4-BE49-F238E27FC236}">
                <a16:creationId xmlns:a16="http://schemas.microsoft.com/office/drawing/2014/main" id="{9E696327-F958-E345-9FB6-EDD1D1900A4D}"/>
              </a:ext>
            </a:extLst>
          </p:cNvPr>
          <p:cNvSpPr>
            <a:spLocks noChangeAspect="1" noChangeArrowheads="1"/>
          </p:cNvSpPr>
          <p:nvPr/>
        </p:nvSpPr>
        <p:spPr bwMode="auto">
          <a:xfrm>
            <a:off x="1295400" y="6096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a:extLst>
              <a:ext uri="{FF2B5EF4-FFF2-40B4-BE49-F238E27FC236}">
                <a16:creationId xmlns:a16="http://schemas.microsoft.com/office/drawing/2014/main" id="{79D52BEC-91F6-DF40-BC07-E0A10D0DA262}"/>
              </a:ext>
            </a:extLst>
          </p:cNvPr>
          <p:cNvSpPr>
            <a:spLocks noChangeArrowheads="1"/>
          </p:cNvSpPr>
          <p:nvPr/>
        </p:nvSpPr>
        <p:spPr bwMode="auto">
          <a:xfrm>
            <a:off x="1447801" y="348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443AC1AD-4824-4904-B62A-45B6D9224C25">
            <a:extLst>
              <a:ext uri="{FF2B5EF4-FFF2-40B4-BE49-F238E27FC236}">
                <a16:creationId xmlns:a16="http://schemas.microsoft.com/office/drawing/2014/main" id="{2D591151-599B-4549-979D-4D752D609A70}"/>
              </a:ext>
            </a:extLst>
          </p:cNvPr>
          <p:cNvSpPr>
            <a:spLocks noChangeAspect="1" noChangeArrowheads="1"/>
          </p:cNvSpPr>
          <p:nvPr/>
        </p:nvSpPr>
        <p:spPr bwMode="auto">
          <a:xfrm>
            <a:off x="1537741" y="881921"/>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0">
            <a:extLst>
              <a:ext uri="{FF2B5EF4-FFF2-40B4-BE49-F238E27FC236}">
                <a16:creationId xmlns:a16="http://schemas.microsoft.com/office/drawing/2014/main" id="{BCEBE6DE-F8DA-3048-847E-AF0816B15EA0}"/>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2">
            <a:extLst>
              <a:ext uri="{FF2B5EF4-FFF2-40B4-BE49-F238E27FC236}">
                <a16:creationId xmlns:a16="http://schemas.microsoft.com/office/drawing/2014/main" id="{796BC71C-31A0-F34B-BD4D-FD8DF73F736D}"/>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443AC1AD-4824-4904-B62A-45B6D9224C25">
            <a:extLst>
              <a:ext uri="{FF2B5EF4-FFF2-40B4-BE49-F238E27FC236}">
                <a16:creationId xmlns:a16="http://schemas.microsoft.com/office/drawing/2014/main" id="{DF345FAF-2C61-2A46-817C-998BBF626400}"/>
              </a:ext>
            </a:extLst>
          </p:cNvPr>
          <p:cNvSpPr>
            <a:spLocks noChangeAspect="1" noChangeArrowheads="1"/>
          </p:cNvSpPr>
          <p:nvPr/>
        </p:nvSpPr>
        <p:spPr bwMode="auto">
          <a:xfrm>
            <a:off x="1600200" y="9144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14">
            <a:extLst>
              <a:ext uri="{FF2B5EF4-FFF2-40B4-BE49-F238E27FC236}">
                <a16:creationId xmlns:a16="http://schemas.microsoft.com/office/drawing/2014/main" id="{0066A2DF-5CD4-8C4E-BE3E-9956BA4B71A7}"/>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TextBox 26">
            <a:extLst>
              <a:ext uri="{FF2B5EF4-FFF2-40B4-BE49-F238E27FC236}">
                <a16:creationId xmlns:a16="http://schemas.microsoft.com/office/drawing/2014/main" id="{64B9DCBB-1C0F-014A-A93A-2A81BF3EF6CC}"/>
              </a:ext>
            </a:extLst>
          </p:cNvPr>
          <p:cNvSpPr txBox="1"/>
          <p:nvPr/>
        </p:nvSpPr>
        <p:spPr>
          <a:xfrm>
            <a:off x="6271090" y="43843"/>
            <a:ext cx="5455896" cy="1246495"/>
          </a:xfrm>
          <a:prstGeom prst="rect">
            <a:avLst/>
          </a:prstGeom>
          <a:noFill/>
        </p:spPr>
        <p:txBody>
          <a:bodyPr wrap="square" lIns="91440" tIns="45720" rIns="91440" bIns="45720" rtlCol="0" anchor="t">
            <a:spAutoFit/>
          </a:bodyPr>
          <a:lstStyle/>
          <a:p>
            <a:endParaRPr lang="en-GB">
              <a:latin typeface="Arial" panose="020B0604020202020204" pitchFamily="34" charset="0"/>
              <a:cs typeface="Arial" panose="020B0604020202020204" pitchFamily="34" charset="0"/>
            </a:endParaRPr>
          </a:p>
          <a:p>
            <a:pPr algn="ctr"/>
            <a:r>
              <a:rPr lang="en-GB" b="1">
                <a:latin typeface="Arial" panose="020B0604020202020204" pitchFamily="34" charset="0"/>
                <a:cs typeface="Arial" panose="020B0604020202020204" pitchFamily="34" charset="0"/>
              </a:rPr>
              <a:t>Why might </a:t>
            </a:r>
            <a:r>
              <a:rPr lang="en-GB" b="1">
                <a:solidFill>
                  <a:srgbClr val="D5127B"/>
                </a:solidFill>
                <a:latin typeface="Arial" panose="020B0604020202020204" pitchFamily="34" charset="0"/>
                <a:cs typeface="Arial" panose="020B0604020202020204" pitchFamily="34" charset="0"/>
              </a:rPr>
              <a:t>under 18’s </a:t>
            </a:r>
            <a:r>
              <a:rPr lang="en-GB" b="1">
                <a:latin typeface="Arial" panose="020B0604020202020204" pitchFamily="34" charset="0"/>
                <a:cs typeface="Arial" panose="020B0604020202020204" pitchFamily="34" charset="0"/>
              </a:rPr>
              <a:t>vape even though it’s illegal?</a:t>
            </a:r>
            <a:endParaRPr lang="en-GB" b="1">
              <a:solidFill>
                <a:srgbClr val="FF0000"/>
              </a:solidFill>
              <a:latin typeface="Arial" panose="020B0604020202020204" pitchFamily="34" charset="0"/>
              <a:cs typeface="Arial" panose="020B0604020202020204" pitchFamily="34" charset="0"/>
            </a:endParaRPr>
          </a:p>
          <a:p>
            <a:pPr>
              <a:spcBef>
                <a:spcPts val="600"/>
              </a:spcBef>
            </a:pPr>
            <a:endParaRPr lang="en-US" sz="1600">
              <a:latin typeface="Arial" panose="020B0604020202020204" pitchFamily="34" charset="0"/>
              <a:cs typeface="Arial" panose="020B0604020202020204" pitchFamily="34" charset="0"/>
            </a:endParaRPr>
          </a:p>
        </p:txBody>
      </p:sp>
      <p:sp>
        <p:nvSpPr>
          <p:cNvPr id="16" name="Speech Bubble: Oval 5">
            <a:extLst>
              <a:ext uri="{FF2B5EF4-FFF2-40B4-BE49-F238E27FC236}">
                <a16:creationId xmlns:a16="http://schemas.microsoft.com/office/drawing/2014/main" id="{B50B1B1F-CA8F-4C6A-9610-3438BF404D08}"/>
              </a:ext>
            </a:extLst>
          </p:cNvPr>
          <p:cNvSpPr/>
          <p:nvPr/>
        </p:nvSpPr>
        <p:spPr>
          <a:xfrm rot="4964724">
            <a:off x="9825338" y="1621317"/>
            <a:ext cx="1561725" cy="229519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566F67-AFD6-49ED-8BEE-0F58248A931C}"/>
              </a:ext>
            </a:extLst>
          </p:cNvPr>
          <p:cNvSpPr txBox="1"/>
          <p:nvPr/>
        </p:nvSpPr>
        <p:spPr>
          <a:xfrm>
            <a:off x="9726166" y="2051939"/>
            <a:ext cx="1787149" cy="1246495"/>
          </a:xfrm>
          <a:prstGeom prst="rect">
            <a:avLst/>
          </a:prstGeom>
          <a:noFill/>
        </p:spPr>
        <p:txBody>
          <a:bodyPr wrap="square" lIns="91440" tIns="45720" rIns="91440" bIns="45720" rtlCol="0" anchor="t">
            <a:spAutoFit/>
          </a:bodyPr>
          <a:lstStyle/>
          <a:p>
            <a:pPr algn="ctr"/>
            <a:r>
              <a:rPr lang="en-GB" sz="1400" b="1">
                <a:latin typeface="Arial"/>
                <a:cs typeface="Arial"/>
              </a:rPr>
              <a:t>54% </a:t>
            </a:r>
            <a:endParaRPr lang="en-GB" sz="1400" b="1">
              <a:latin typeface="Arial" panose="020B0604020202020204" pitchFamily="34" charset="0"/>
              <a:cs typeface="Arial" panose="020B0604020202020204" pitchFamily="34" charset="0"/>
            </a:endParaRPr>
          </a:p>
          <a:p>
            <a:pPr algn="ctr"/>
            <a:r>
              <a:rPr lang="en-GB" sz="1400" b="1">
                <a:latin typeface="Arial"/>
                <a:cs typeface="Arial"/>
              </a:rPr>
              <a:t>to give it a try (curiosity)</a:t>
            </a:r>
          </a:p>
          <a:p>
            <a:pPr algn="ctr">
              <a:spcBef>
                <a:spcPts val="600"/>
              </a:spcBef>
            </a:pPr>
            <a:r>
              <a:rPr lang="en-GB" sz="1400" b="1">
                <a:latin typeface="Arial"/>
                <a:cs typeface="Arial"/>
              </a:rPr>
              <a:t>(26% for those who have smoked)</a:t>
            </a:r>
            <a:endParaRPr lang="en-GB">
              <a:cs typeface="Calibri" panose="020F0502020204030204"/>
            </a:endParaRPr>
          </a:p>
        </p:txBody>
      </p:sp>
      <p:sp>
        <p:nvSpPr>
          <p:cNvPr id="17" name="Speech Bubble: Oval 5">
            <a:extLst>
              <a:ext uri="{FF2B5EF4-FFF2-40B4-BE49-F238E27FC236}">
                <a16:creationId xmlns:a16="http://schemas.microsoft.com/office/drawing/2014/main" id="{B3C2FF4A-D2AF-4570-8EEA-44EAA7DD93F3}"/>
              </a:ext>
            </a:extLst>
          </p:cNvPr>
          <p:cNvSpPr/>
          <p:nvPr/>
        </p:nvSpPr>
        <p:spPr>
          <a:xfrm rot="10566930">
            <a:off x="7436924" y="3086434"/>
            <a:ext cx="2169784" cy="14015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a:t>
            </a:r>
          </a:p>
        </p:txBody>
      </p:sp>
      <p:sp>
        <p:nvSpPr>
          <p:cNvPr id="5" name="TextBox 4">
            <a:extLst>
              <a:ext uri="{FF2B5EF4-FFF2-40B4-BE49-F238E27FC236}">
                <a16:creationId xmlns:a16="http://schemas.microsoft.com/office/drawing/2014/main" id="{382477BA-E25A-43BD-9B16-F37B99A16ED5}"/>
              </a:ext>
            </a:extLst>
          </p:cNvPr>
          <p:cNvSpPr txBox="1"/>
          <p:nvPr/>
        </p:nvSpPr>
        <p:spPr>
          <a:xfrm>
            <a:off x="7777433" y="3337393"/>
            <a:ext cx="1584587" cy="1046440"/>
          </a:xfrm>
          <a:prstGeom prst="rect">
            <a:avLst/>
          </a:prstGeom>
          <a:noFill/>
        </p:spPr>
        <p:txBody>
          <a:bodyPr wrap="square" lIns="91440" tIns="45720" rIns="91440" bIns="45720" rtlCol="0" anchor="t">
            <a:spAutoFit/>
          </a:bodyPr>
          <a:lstStyle/>
          <a:p>
            <a:pPr algn="ctr"/>
            <a:r>
              <a:rPr lang="en-GB" sz="1400" b="1">
                <a:latin typeface="Arial"/>
                <a:cs typeface="Arial"/>
              </a:rPr>
              <a:t>20% </a:t>
            </a:r>
            <a:endParaRPr lang="en-GB" sz="1400" b="1">
              <a:latin typeface="Arial" panose="020B0604020202020204" pitchFamily="34" charset="0"/>
              <a:cs typeface="Arial" panose="020B0604020202020204" pitchFamily="34" charset="0"/>
            </a:endParaRPr>
          </a:p>
          <a:p>
            <a:pPr algn="ctr"/>
            <a:r>
              <a:rPr lang="en-GB" sz="1400" b="1">
                <a:latin typeface="Arial"/>
                <a:cs typeface="Arial"/>
              </a:rPr>
              <a:t>because other people use them</a:t>
            </a:r>
            <a:endParaRPr lang="en-GB" sz="2000">
              <a:latin typeface="Arial" panose="020B0604020202020204" pitchFamily="34" charset="0"/>
              <a:cs typeface="Arial" panose="020B0604020202020204" pitchFamily="34" charset="0"/>
            </a:endParaRPr>
          </a:p>
          <a:p>
            <a:pPr algn="ctr"/>
            <a:endParaRPr lang="en-GB" sz="2000">
              <a:latin typeface="Arial" panose="020B0604020202020204" pitchFamily="34" charset="0"/>
              <a:cs typeface="Arial" panose="020B0604020202020204" pitchFamily="34" charset="0"/>
            </a:endParaRPr>
          </a:p>
        </p:txBody>
      </p:sp>
      <p:sp>
        <p:nvSpPr>
          <p:cNvPr id="18" name="Speech Bubble: Oval 5">
            <a:extLst>
              <a:ext uri="{FF2B5EF4-FFF2-40B4-BE49-F238E27FC236}">
                <a16:creationId xmlns:a16="http://schemas.microsoft.com/office/drawing/2014/main" id="{F462AC78-EAB5-426D-BAF4-F2E811AFA7E1}"/>
              </a:ext>
            </a:extLst>
          </p:cNvPr>
          <p:cNvSpPr/>
          <p:nvPr/>
        </p:nvSpPr>
        <p:spPr>
          <a:xfrm rot="16200000">
            <a:off x="6700571" y="1161819"/>
            <a:ext cx="1425865" cy="2074780"/>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970601-444C-4EDB-BE65-BC9EB382CFCB}"/>
              </a:ext>
            </a:extLst>
          </p:cNvPr>
          <p:cNvSpPr txBox="1"/>
          <p:nvPr/>
        </p:nvSpPr>
        <p:spPr>
          <a:xfrm>
            <a:off x="6478470" y="1758452"/>
            <a:ext cx="1758684" cy="738664"/>
          </a:xfrm>
          <a:prstGeom prst="rect">
            <a:avLst/>
          </a:prstGeom>
          <a:noFill/>
        </p:spPr>
        <p:txBody>
          <a:bodyPr wrap="square" lIns="91440" tIns="45720" rIns="91440" bIns="45720" rtlCol="0" anchor="t">
            <a:spAutoFit/>
          </a:bodyPr>
          <a:lstStyle/>
          <a:p>
            <a:pPr algn="ctr"/>
            <a:r>
              <a:rPr lang="en-GB" sz="1400" b="1">
                <a:latin typeface="Arial"/>
                <a:cs typeface="Arial"/>
              </a:rPr>
              <a:t>10% </a:t>
            </a:r>
            <a:endParaRPr lang="en-GB" sz="1400" b="1">
              <a:latin typeface="Arial" panose="020B0604020202020204" pitchFamily="34" charset="0"/>
              <a:cs typeface="Arial" panose="020B0604020202020204" pitchFamily="34" charset="0"/>
            </a:endParaRPr>
          </a:p>
          <a:p>
            <a:pPr algn="ctr"/>
            <a:r>
              <a:rPr lang="en-GB" sz="1400" b="1">
                <a:latin typeface="Arial"/>
                <a:cs typeface="Arial"/>
              </a:rPr>
              <a:t>because  they like  the taste</a:t>
            </a:r>
          </a:p>
        </p:txBody>
      </p:sp>
      <p:sp>
        <p:nvSpPr>
          <p:cNvPr id="10" name="TextBox 9">
            <a:extLst>
              <a:ext uri="{FF2B5EF4-FFF2-40B4-BE49-F238E27FC236}">
                <a16:creationId xmlns:a16="http://schemas.microsoft.com/office/drawing/2014/main" id="{72035552-3930-684C-9AEA-0A08FBDEED9A}"/>
              </a:ext>
            </a:extLst>
          </p:cNvPr>
          <p:cNvSpPr txBox="1"/>
          <p:nvPr/>
        </p:nvSpPr>
        <p:spPr>
          <a:xfrm>
            <a:off x="6164147" y="4706679"/>
            <a:ext cx="5229067" cy="1708160"/>
          </a:xfrm>
          <a:prstGeom prst="rect">
            <a:avLst/>
          </a:prstGeom>
          <a:noFill/>
        </p:spPr>
        <p:txBody>
          <a:bodyPr wrap="square" lIns="91440" tIns="45720" rIns="91440" bIns="45720" rtlCol="0" anchor="t">
            <a:spAutoFit/>
          </a:bodyPr>
          <a:lstStyle/>
          <a:p>
            <a:pPr marL="342900" indent="-342900">
              <a:spcBef>
                <a:spcPts val="1800"/>
              </a:spcBef>
              <a:buClr>
                <a:srgbClr val="D5127B"/>
              </a:buClr>
              <a:buSzPct val="125000"/>
              <a:buFont typeface="Arial" panose="020B0604020202020204" pitchFamily="34" charset="0"/>
              <a:buChar char="•"/>
            </a:pPr>
            <a:r>
              <a:rPr lang="en-GB">
                <a:latin typeface="Arial"/>
                <a:cs typeface="Arial"/>
              </a:rPr>
              <a:t>Just 2 in 10 young people under 15</a:t>
            </a:r>
            <a:r>
              <a:rPr lang="en-GB">
                <a:solidFill>
                  <a:srgbClr val="FF0000"/>
                </a:solidFill>
                <a:latin typeface="Arial"/>
                <a:cs typeface="Arial"/>
              </a:rPr>
              <a:t> </a:t>
            </a:r>
            <a:r>
              <a:rPr lang="en-GB">
                <a:latin typeface="Arial"/>
                <a:cs typeface="Arial"/>
              </a:rPr>
              <a:t>vape. Most just a few times out of curiosity.</a:t>
            </a:r>
          </a:p>
          <a:p>
            <a:pPr marL="342900" indent="-342900">
              <a:spcBef>
                <a:spcPts val="1800"/>
              </a:spcBef>
              <a:buClr>
                <a:srgbClr val="D5127B"/>
              </a:buClr>
              <a:buSzPct val="125000"/>
              <a:buFont typeface="Arial" panose="020B0604020202020204" pitchFamily="34" charset="0"/>
              <a:buChar char="•"/>
            </a:pPr>
            <a:r>
              <a:rPr lang="en-GB">
                <a:latin typeface="Arial"/>
                <a:cs typeface="Arial"/>
              </a:rPr>
              <a:t>But some teenagers now feel vaping/nicotine is controlling them and they use often.</a:t>
            </a:r>
          </a:p>
          <a:p>
            <a:endParaRPr lang="en-US"/>
          </a:p>
        </p:txBody>
      </p:sp>
      <p:pic>
        <p:nvPicPr>
          <p:cNvPr id="11" name="Picture 10" descr="A purple and orange sign&#10;&#10;Description automatically generated">
            <a:extLst>
              <a:ext uri="{FF2B5EF4-FFF2-40B4-BE49-F238E27FC236}">
                <a16:creationId xmlns:a16="http://schemas.microsoft.com/office/drawing/2014/main" id="{067263EE-62E3-8362-19D4-84B604E163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9680" y="6191250"/>
            <a:ext cx="1019175" cy="666750"/>
          </a:xfrm>
          <a:prstGeom prst="rect">
            <a:avLst/>
          </a:prstGeom>
        </p:spPr>
      </p:pic>
      <p:pic>
        <p:nvPicPr>
          <p:cNvPr id="26" name="Picture 25" descr="A close up of a sign&#10;&#10;Description automatically generated">
            <a:extLst>
              <a:ext uri="{FF2B5EF4-FFF2-40B4-BE49-F238E27FC236}">
                <a16:creationId xmlns:a16="http://schemas.microsoft.com/office/drawing/2014/main" id="{9F966FAB-1C8C-863F-4946-AE25163C55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19" name="Rectangle 18">
            <a:extLst>
              <a:ext uri="{FF2B5EF4-FFF2-40B4-BE49-F238E27FC236}">
                <a16:creationId xmlns:a16="http://schemas.microsoft.com/office/drawing/2014/main" id="{A4A5720E-E54C-66CB-10E2-28367ADE2A48}"/>
              </a:ext>
            </a:extLst>
          </p:cNvPr>
          <p:cNvSpPr/>
          <p:nvPr/>
        </p:nvSpPr>
        <p:spPr>
          <a:xfrm>
            <a:off x="5686" y="0"/>
            <a:ext cx="6096001" cy="6823508"/>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803BADBD-FABC-55DA-6542-99A456ADD95E}"/>
              </a:ext>
            </a:extLst>
          </p:cNvPr>
          <p:cNvSpPr txBox="1">
            <a:spLocks/>
          </p:cNvSpPr>
          <p:nvPr/>
        </p:nvSpPr>
        <p:spPr>
          <a:xfrm>
            <a:off x="465199" y="-115658"/>
            <a:ext cx="5234284" cy="20853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Why do some people choose to use vapes?</a:t>
            </a:r>
          </a:p>
        </p:txBody>
      </p:sp>
      <p:pic>
        <p:nvPicPr>
          <p:cNvPr id="28" name="Picture 27" descr="A person in a red hoodie blowing out smoke&#10;&#10;Description automatically generated">
            <a:extLst>
              <a:ext uri="{FF2B5EF4-FFF2-40B4-BE49-F238E27FC236}">
                <a16:creationId xmlns:a16="http://schemas.microsoft.com/office/drawing/2014/main" id="{CC93E6EE-4453-B4D2-9BEE-ED7AC4AF16BE}"/>
              </a:ext>
            </a:extLst>
          </p:cNvPr>
          <p:cNvPicPr>
            <a:picLocks noChangeAspect="1"/>
          </p:cNvPicPr>
          <p:nvPr/>
        </p:nvPicPr>
        <p:blipFill>
          <a:blip r:embed="rId5"/>
          <a:stretch>
            <a:fillRect/>
          </a:stretch>
        </p:blipFill>
        <p:spPr>
          <a:xfrm>
            <a:off x="940633" y="1521502"/>
            <a:ext cx="4114800" cy="4114800"/>
          </a:xfrm>
          <a:prstGeom prst="rect">
            <a:avLst/>
          </a:prstGeom>
        </p:spPr>
      </p:pic>
      <p:pic>
        <p:nvPicPr>
          <p:cNvPr id="4" name="Picture 3" descr="A close up of a logo&#10;&#10;Description automatically generated">
            <a:extLst>
              <a:ext uri="{FF2B5EF4-FFF2-40B4-BE49-F238E27FC236}">
                <a16:creationId xmlns:a16="http://schemas.microsoft.com/office/drawing/2014/main" id="{F04A9F6B-FF86-06C8-1EC1-05915ECEDE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506" y="6154548"/>
            <a:ext cx="1552434" cy="473469"/>
          </a:xfrm>
          <a:prstGeom prst="rect">
            <a:avLst/>
          </a:prstGeom>
        </p:spPr>
      </p:pic>
    </p:spTree>
    <p:extLst>
      <p:ext uri="{BB962C8B-B14F-4D97-AF65-F5344CB8AC3E}">
        <p14:creationId xmlns:p14="http://schemas.microsoft.com/office/powerpoint/2010/main" val="14149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7" grpId="0" animBg="1"/>
      <p:bldP spid="5" grpId="0"/>
      <p:bldP spid="18" grpId="0" animBg="1"/>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41388F-A26C-4B7E-AE14-27668BF3E013}"/>
              </a:ext>
            </a:extLst>
          </p:cNvPr>
          <p:cNvSpPr/>
          <p:nvPr/>
        </p:nvSpPr>
        <p:spPr>
          <a:xfrm>
            <a:off x="5686" y="0"/>
            <a:ext cx="12186314" cy="1156138"/>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A585283-85FB-4C84-8207-822096D6AD97}"/>
              </a:ext>
            </a:extLst>
          </p:cNvPr>
          <p:cNvSpPr txBox="1">
            <a:spLocks/>
          </p:cNvSpPr>
          <p:nvPr/>
        </p:nvSpPr>
        <p:spPr>
          <a:xfrm>
            <a:off x="0" y="-869674"/>
            <a:ext cx="12192000" cy="30058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Smoking v Vaping</a:t>
            </a:r>
          </a:p>
        </p:txBody>
      </p:sp>
      <p:sp>
        <p:nvSpPr>
          <p:cNvPr id="3" name="Rectangle 2">
            <a:extLst>
              <a:ext uri="{FF2B5EF4-FFF2-40B4-BE49-F238E27FC236}">
                <a16:creationId xmlns:a16="http://schemas.microsoft.com/office/drawing/2014/main" id="{1A1E1BCE-81F8-E647-AAF8-32F46109681A}"/>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37177CCD-D35D-9345-BD24-827AE0F820E1}"/>
              </a:ext>
            </a:extLst>
          </p:cNvPr>
          <p:cNvSpPr>
            <a:spLocks noChangeArrowheads="1"/>
          </p:cNvSpPr>
          <p:nvPr/>
        </p:nvSpPr>
        <p:spPr bwMode="auto">
          <a:xfrm>
            <a:off x="1295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443AC1AD-4824-4904-B62A-45B6D9224C25">
            <a:extLst>
              <a:ext uri="{FF2B5EF4-FFF2-40B4-BE49-F238E27FC236}">
                <a16:creationId xmlns:a16="http://schemas.microsoft.com/office/drawing/2014/main" id="{9E696327-F958-E345-9FB6-EDD1D1900A4D}"/>
              </a:ext>
            </a:extLst>
          </p:cNvPr>
          <p:cNvSpPr>
            <a:spLocks noChangeAspect="1" noChangeArrowheads="1"/>
          </p:cNvSpPr>
          <p:nvPr/>
        </p:nvSpPr>
        <p:spPr bwMode="auto">
          <a:xfrm>
            <a:off x="1295400" y="6096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a:extLst>
              <a:ext uri="{FF2B5EF4-FFF2-40B4-BE49-F238E27FC236}">
                <a16:creationId xmlns:a16="http://schemas.microsoft.com/office/drawing/2014/main" id="{79D52BEC-91F6-DF40-BC07-E0A10D0DA262}"/>
              </a:ext>
            </a:extLst>
          </p:cNvPr>
          <p:cNvSpPr>
            <a:spLocks noChangeArrowheads="1"/>
          </p:cNvSpPr>
          <p:nvPr/>
        </p:nvSpPr>
        <p:spPr bwMode="auto">
          <a:xfrm>
            <a:off x="1447801" y="348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443AC1AD-4824-4904-B62A-45B6D9224C25">
            <a:extLst>
              <a:ext uri="{FF2B5EF4-FFF2-40B4-BE49-F238E27FC236}">
                <a16:creationId xmlns:a16="http://schemas.microsoft.com/office/drawing/2014/main" id="{2D591151-599B-4549-979D-4D752D609A70}"/>
              </a:ext>
            </a:extLst>
          </p:cNvPr>
          <p:cNvSpPr>
            <a:spLocks noChangeAspect="1" noChangeArrowheads="1"/>
          </p:cNvSpPr>
          <p:nvPr/>
        </p:nvSpPr>
        <p:spPr bwMode="auto">
          <a:xfrm>
            <a:off x="1537741" y="881921"/>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0">
            <a:extLst>
              <a:ext uri="{FF2B5EF4-FFF2-40B4-BE49-F238E27FC236}">
                <a16:creationId xmlns:a16="http://schemas.microsoft.com/office/drawing/2014/main" id="{BCEBE6DE-F8DA-3048-847E-AF0816B15EA0}"/>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2">
            <a:extLst>
              <a:ext uri="{FF2B5EF4-FFF2-40B4-BE49-F238E27FC236}">
                <a16:creationId xmlns:a16="http://schemas.microsoft.com/office/drawing/2014/main" id="{796BC71C-31A0-F34B-BD4D-FD8DF73F736D}"/>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4">
            <a:extLst>
              <a:ext uri="{FF2B5EF4-FFF2-40B4-BE49-F238E27FC236}">
                <a16:creationId xmlns:a16="http://schemas.microsoft.com/office/drawing/2014/main" id="{0066A2DF-5CD4-8C4E-BE3E-9956BA4B71A7}"/>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TextBox 28">
            <a:extLst>
              <a:ext uri="{FF2B5EF4-FFF2-40B4-BE49-F238E27FC236}">
                <a16:creationId xmlns:a16="http://schemas.microsoft.com/office/drawing/2014/main" id="{366527E9-4F1F-E442-AA47-96F1926E29D9}"/>
              </a:ext>
            </a:extLst>
          </p:cNvPr>
          <p:cNvSpPr txBox="1"/>
          <p:nvPr/>
        </p:nvSpPr>
        <p:spPr>
          <a:xfrm>
            <a:off x="8460828" y="3413440"/>
            <a:ext cx="3415862" cy="584775"/>
          </a:xfrm>
          <a:prstGeom prst="rect">
            <a:avLst/>
          </a:prstGeom>
          <a:noFill/>
        </p:spPr>
        <p:txBody>
          <a:bodyPr wrap="square">
            <a:spAutoFit/>
          </a:bodyPr>
          <a:lstStyle/>
          <a:p>
            <a:pPr marL="285750" indent="-285750">
              <a:spcBef>
                <a:spcPts val="1800"/>
              </a:spcBef>
              <a:buClr>
                <a:srgbClr val="D5127B"/>
              </a:buClr>
              <a:buSzPct val="125000"/>
              <a:buFont typeface="Arial" panose="020B0604020202020204" pitchFamily="34" charset="0"/>
              <a:buChar char="•"/>
            </a:pPr>
            <a:r>
              <a:rPr lang="en-GB" sz="1600">
                <a:latin typeface="Arial" panose="020B0604020202020204" pitchFamily="34" charset="0"/>
                <a:cs typeface="Arial" panose="020B0604020202020204" pitchFamily="34" charset="0"/>
              </a:rPr>
              <a:t>give smokers the same stimulant as smoking</a:t>
            </a:r>
          </a:p>
        </p:txBody>
      </p:sp>
      <p:pic>
        <p:nvPicPr>
          <p:cNvPr id="11" name="Picture 10" descr="A purple and orange sign&#10;&#10;Description automatically generated">
            <a:extLst>
              <a:ext uri="{FF2B5EF4-FFF2-40B4-BE49-F238E27FC236}">
                <a16:creationId xmlns:a16="http://schemas.microsoft.com/office/drawing/2014/main" id="{067263EE-62E3-8362-19D4-84B604E163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15169" y="5990012"/>
            <a:ext cx="1019175" cy="666750"/>
          </a:xfrm>
          <a:prstGeom prst="rect">
            <a:avLst/>
          </a:prstGeom>
        </p:spPr>
      </p:pic>
      <p:pic>
        <p:nvPicPr>
          <p:cNvPr id="9" name="Picture 8" descr="A person holding a cigarette and a vape pen&#10;&#10;Description automatically generated">
            <a:extLst>
              <a:ext uri="{FF2B5EF4-FFF2-40B4-BE49-F238E27FC236}">
                <a16:creationId xmlns:a16="http://schemas.microsoft.com/office/drawing/2014/main" id="{EF9A7CE2-F164-2281-B73C-A0F0CD4170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7059"/>
          <a:stretch/>
        </p:blipFill>
        <p:spPr>
          <a:xfrm>
            <a:off x="3392122" y="1309940"/>
            <a:ext cx="4490637" cy="2494806"/>
          </a:xfrm>
          <a:prstGeom prst="rect">
            <a:avLst/>
          </a:prstGeom>
        </p:spPr>
      </p:pic>
      <p:pic>
        <p:nvPicPr>
          <p:cNvPr id="5" name="Picture 4" descr="A close up of a logo&#10;&#10;Description automatically generated">
            <a:extLst>
              <a:ext uri="{FF2B5EF4-FFF2-40B4-BE49-F238E27FC236}">
                <a16:creationId xmlns:a16="http://schemas.microsoft.com/office/drawing/2014/main" id="{A8175622-1D94-BAAF-17CB-35DEF2EA1E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277" y="6188197"/>
            <a:ext cx="1552434" cy="473469"/>
          </a:xfrm>
          <a:prstGeom prst="rect">
            <a:avLst/>
          </a:prstGeom>
        </p:spPr>
      </p:pic>
      <p:sp>
        <p:nvSpPr>
          <p:cNvPr id="17" name="Speech Bubble: Oval 5">
            <a:extLst>
              <a:ext uri="{FF2B5EF4-FFF2-40B4-BE49-F238E27FC236}">
                <a16:creationId xmlns:a16="http://schemas.microsoft.com/office/drawing/2014/main" id="{E1C66395-415A-5946-9256-D57821182E35}"/>
              </a:ext>
            </a:extLst>
          </p:cNvPr>
          <p:cNvSpPr/>
          <p:nvPr/>
        </p:nvSpPr>
        <p:spPr>
          <a:xfrm rot="5400000">
            <a:off x="963188" y="3697384"/>
            <a:ext cx="1635088" cy="2585537"/>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F02629C5-38FC-2641-853E-6A612EA8E617}"/>
              </a:ext>
            </a:extLst>
          </p:cNvPr>
          <p:cNvSpPr txBox="1"/>
          <p:nvPr/>
        </p:nvSpPr>
        <p:spPr>
          <a:xfrm>
            <a:off x="771738" y="4624555"/>
            <a:ext cx="2280744" cy="1015663"/>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76,000 people die from smoking related diseases in the UK each year. </a:t>
            </a:r>
          </a:p>
          <a:p>
            <a:endParaRPr lang="en-US"/>
          </a:p>
        </p:txBody>
      </p:sp>
      <p:sp>
        <p:nvSpPr>
          <p:cNvPr id="8" name="TextBox 7">
            <a:extLst>
              <a:ext uri="{FF2B5EF4-FFF2-40B4-BE49-F238E27FC236}">
                <a16:creationId xmlns:a16="http://schemas.microsoft.com/office/drawing/2014/main" id="{4C179A58-9880-954A-8E87-7CBFA7CD223B}"/>
              </a:ext>
            </a:extLst>
          </p:cNvPr>
          <p:cNvSpPr txBox="1"/>
          <p:nvPr/>
        </p:nvSpPr>
        <p:spPr>
          <a:xfrm>
            <a:off x="336331" y="1450429"/>
            <a:ext cx="2837792" cy="1754326"/>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When a cigarette is smoked, </a:t>
            </a:r>
            <a:r>
              <a:rPr lang="en-GB" sz="1800" b="1">
                <a:latin typeface="Arial" panose="020B0604020202020204" pitchFamily="34" charset="0"/>
                <a:cs typeface="Arial" panose="020B0604020202020204" pitchFamily="34" charset="0"/>
              </a:rPr>
              <a:t>tobacco is burnt, releasing more toxins and smoke is inhaled.  </a:t>
            </a:r>
          </a:p>
          <a:p>
            <a:endParaRPr lang="en-US"/>
          </a:p>
        </p:txBody>
      </p:sp>
      <p:sp>
        <p:nvSpPr>
          <p:cNvPr id="22" name="TextBox 21">
            <a:extLst>
              <a:ext uri="{FF2B5EF4-FFF2-40B4-BE49-F238E27FC236}">
                <a16:creationId xmlns:a16="http://schemas.microsoft.com/office/drawing/2014/main" id="{83271AFC-B8C1-F34B-B2AB-249A4EB3A93C}"/>
              </a:ext>
            </a:extLst>
          </p:cNvPr>
          <p:cNvSpPr txBox="1"/>
          <p:nvPr/>
        </p:nvSpPr>
        <p:spPr>
          <a:xfrm>
            <a:off x="8471337" y="1305937"/>
            <a:ext cx="3226677" cy="830997"/>
          </a:xfrm>
          <a:prstGeom prst="rect">
            <a:avLst/>
          </a:prstGeom>
          <a:noFill/>
        </p:spPr>
        <p:txBody>
          <a:bodyPr wrap="square">
            <a:spAutoFit/>
          </a:bodyPr>
          <a:lstStyle/>
          <a:p>
            <a:r>
              <a:rPr lang="en-GB" sz="1600" b="1">
                <a:latin typeface="Arial" panose="020B0604020202020204" pitchFamily="34" charset="0"/>
                <a:cs typeface="Arial" panose="020B0604020202020204" pitchFamily="34" charset="0"/>
              </a:rPr>
              <a:t>Why might some </a:t>
            </a:r>
            <a:r>
              <a:rPr lang="en-GB" sz="1600" b="1">
                <a:solidFill>
                  <a:srgbClr val="C00000"/>
                </a:solidFill>
                <a:latin typeface="Arial" panose="020B0604020202020204" pitchFamily="34" charset="0"/>
                <a:cs typeface="Arial" panose="020B0604020202020204" pitchFamily="34" charset="0"/>
              </a:rPr>
              <a:t>adults</a:t>
            </a:r>
            <a:r>
              <a:rPr lang="en-GB" sz="1600" b="1">
                <a:solidFill>
                  <a:srgbClr val="D5127B"/>
                </a:solidFill>
                <a:latin typeface="Arial" panose="020B0604020202020204" pitchFamily="34" charset="0"/>
                <a:cs typeface="Arial" panose="020B0604020202020204" pitchFamily="34" charset="0"/>
              </a:rPr>
              <a:t> </a:t>
            </a:r>
            <a:r>
              <a:rPr lang="en-GB" sz="1600" b="1">
                <a:latin typeface="Arial" panose="020B0604020202020204" pitchFamily="34" charset="0"/>
                <a:cs typeface="Arial" panose="020B0604020202020204" pitchFamily="34" charset="0"/>
              </a:rPr>
              <a:t>choose to vape instead of smoking? </a:t>
            </a:r>
          </a:p>
        </p:txBody>
      </p:sp>
      <p:sp>
        <p:nvSpPr>
          <p:cNvPr id="24" name="TextBox 23">
            <a:extLst>
              <a:ext uri="{FF2B5EF4-FFF2-40B4-BE49-F238E27FC236}">
                <a16:creationId xmlns:a16="http://schemas.microsoft.com/office/drawing/2014/main" id="{8FDEA2F6-CED0-DC41-900D-9B58DFE33B96}"/>
              </a:ext>
            </a:extLst>
          </p:cNvPr>
          <p:cNvSpPr txBox="1"/>
          <p:nvPr/>
        </p:nvSpPr>
        <p:spPr>
          <a:xfrm>
            <a:off x="8450317" y="2148628"/>
            <a:ext cx="3457904" cy="584775"/>
          </a:xfrm>
          <a:prstGeom prst="rect">
            <a:avLst/>
          </a:prstGeom>
          <a:noFill/>
        </p:spPr>
        <p:txBody>
          <a:bodyPr wrap="square">
            <a:spAutoFit/>
          </a:bodyPr>
          <a:lstStyle/>
          <a:p>
            <a:pPr>
              <a:spcBef>
                <a:spcPts val="1800"/>
              </a:spcBef>
            </a:pPr>
            <a:r>
              <a:rPr lang="en-GB" sz="1600">
                <a:latin typeface="Arial" panose="020B0604020202020204" pitchFamily="34" charset="0"/>
                <a:cs typeface="Arial" panose="020B0604020202020204" pitchFamily="34" charset="0"/>
              </a:rPr>
              <a:t>1. Vapes help adults give up smoking </a:t>
            </a:r>
          </a:p>
        </p:txBody>
      </p:sp>
      <p:sp>
        <p:nvSpPr>
          <p:cNvPr id="26" name="TextBox 25">
            <a:extLst>
              <a:ext uri="{FF2B5EF4-FFF2-40B4-BE49-F238E27FC236}">
                <a16:creationId xmlns:a16="http://schemas.microsoft.com/office/drawing/2014/main" id="{B35BAB7A-ACFA-EA4E-A8FF-3097DD807B1A}"/>
              </a:ext>
            </a:extLst>
          </p:cNvPr>
          <p:cNvSpPr txBox="1"/>
          <p:nvPr/>
        </p:nvSpPr>
        <p:spPr>
          <a:xfrm>
            <a:off x="8471338" y="2721445"/>
            <a:ext cx="3205655" cy="584775"/>
          </a:xfrm>
          <a:prstGeom prst="rect">
            <a:avLst/>
          </a:prstGeom>
          <a:noFill/>
        </p:spPr>
        <p:txBody>
          <a:bodyPr wrap="square">
            <a:spAutoFit/>
          </a:bodyPr>
          <a:lstStyle/>
          <a:p>
            <a:r>
              <a:rPr lang="en-GB" sz="1600">
                <a:latin typeface="Arial" panose="020B0604020202020204" pitchFamily="34" charset="0"/>
                <a:cs typeface="Arial" panose="020B0604020202020204" pitchFamily="34" charset="0"/>
              </a:rPr>
              <a:t>2. Most vapes, like cigarettes or nicotine patches and gum</a:t>
            </a:r>
          </a:p>
        </p:txBody>
      </p:sp>
      <p:sp>
        <p:nvSpPr>
          <p:cNvPr id="19" name="TextBox 18">
            <a:extLst>
              <a:ext uri="{FF2B5EF4-FFF2-40B4-BE49-F238E27FC236}">
                <a16:creationId xmlns:a16="http://schemas.microsoft.com/office/drawing/2014/main" id="{E1240CF3-AAA3-284C-A90C-172F25B5642F}"/>
              </a:ext>
            </a:extLst>
          </p:cNvPr>
          <p:cNvSpPr txBox="1"/>
          <p:nvPr/>
        </p:nvSpPr>
        <p:spPr>
          <a:xfrm>
            <a:off x="3300249" y="3887956"/>
            <a:ext cx="4992413" cy="1384995"/>
          </a:xfrm>
          <a:prstGeom prst="rect">
            <a:avLst/>
          </a:prstGeom>
          <a:noFill/>
        </p:spPr>
        <p:txBody>
          <a:bodyPr wrap="square" lIns="91440" tIns="45720" rIns="91440" bIns="45720" rtlCol="0" anchor="t">
            <a:spAutoFit/>
          </a:bodyPr>
          <a:lstStyle/>
          <a:p>
            <a:pPr algn="ctr"/>
            <a:r>
              <a:rPr lang="en-GB" sz="1600">
                <a:effectLst/>
                <a:latin typeface="Arial"/>
                <a:ea typeface="Calibri" panose="020F0502020204030204" pitchFamily="34" charset="0"/>
                <a:cs typeface="Arial"/>
              </a:rPr>
              <a:t>For all smokers trying to give up, vaping is less harmful to their health than smoking cigarettes,</a:t>
            </a:r>
            <a:r>
              <a:rPr lang="en-GB" sz="1600" b="1">
                <a:effectLst/>
                <a:latin typeface="Arial"/>
                <a:ea typeface="Calibri" panose="020F0502020204030204" pitchFamily="34" charset="0"/>
                <a:cs typeface="Arial"/>
              </a:rPr>
              <a:t> </a:t>
            </a:r>
          </a:p>
          <a:p>
            <a:pPr algn="ctr"/>
            <a:r>
              <a:rPr lang="en-GB" sz="1600" b="1">
                <a:solidFill>
                  <a:srgbClr val="C00000"/>
                </a:solidFill>
                <a:effectLst/>
                <a:latin typeface="Arial" panose="020B0604020202020204" pitchFamily="34" charset="0"/>
                <a:ea typeface="Calibri" panose="020F0502020204030204" pitchFamily="34" charset="0"/>
                <a:cs typeface="Arial" panose="020B0604020202020204" pitchFamily="34" charset="0"/>
              </a:rPr>
              <a:t>But this </a:t>
            </a:r>
            <a:r>
              <a:rPr lang="en-GB" sz="1600" b="1" u="sng">
                <a:solidFill>
                  <a:srgbClr val="C00000"/>
                </a:solidFill>
                <a:effectLst/>
                <a:latin typeface="Arial" panose="020B0604020202020204" pitchFamily="34" charset="0"/>
                <a:ea typeface="Calibri" panose="020F0502020204030204" pitchFamily="34" charset="0"/>
                <a:cs typeface="Arial" panose="020B0604020202020204" pitchFamily="34" charset="0"/>
              </a:rPr>
              <a:t>doesn’t mean </a:t>
            </a:r>
            <a:r>
              <a:rPr lang="en-GB" sz="1600" b="1">
                <a:solidFill>
                  <a:srgbClr val="C00000"/>
                </a:solidFill>
                <a:effectLst/>
                <a:latin typeface="Arial" panose="020B0604020202020204" pitchFamily="34" charset="0"/>
                <a:ea typeface="Calibri" panose="020F0502020204030204" pitchFamily="34" charset="0"/>
                <a:cs typeface="Arial" panose="020B0604020202020204" pitchFamily="34" charset="0"/>
              </a:rPr>
              <a:t>vaping is safe.</a:t>
            </a:r>
          </a:p>
          <a:p>
            <a:endParaRPr lang="en-GB"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28" name="TextBox 27">
            <a:extLst>
              <a:ext uri="{FF2B5EF4-FFF2-40B4-BE49-F238E27FC236}">
                <a16:creationId xmlns:a16="http://schemas.microsoft.com/office/drawing/2014/main" id="{BC239B42-CE2E-0F4B-8E0F-EBB3B21089A1}"/>
              </a:ext>
            </a:extLst>
          </p:cNvPr>
          <p:cNvSpPr txBox="1"/>
          <p:nvPr/>
        </p:nvSpPr>
        <p:spPr>
          <a:xfrm>
            <a:off x="8450318" y="4940849"/>
            <a:ext cx="3447390" cy="846386"/>
          </a:xfrm>
          <a:prstGeom prst="rect">
            <a:avLst/>
          </a:prstGeom>
          <a:noFill/>
        </p:spPr>
        <p:txBody>
          <a:bodyPr wrap="square">
            <a:spAutoFit/>
          </a:bodyPr>
          <a:lstStyle/>
          <a:p>
            <a:endParaRPr lang="en-GB" sz="1800">
              <a:latin typeface="Arial" panose="020B0604020202020204" pitchFamily="34" charset="0"/>
              <a:cs typeface="Arial" panose="020B0604020202020204" pitchFamily="34" charset="0"/>
            </a:endParaRPr>
          </a:p>
          <a:p>
            <a:pPr marL="285750" indent="-285750">
              <a:spcBef>
                <a:spcPts val="1800"/>
              </a:spcBef>
              <a:buClr>
                <a:srgbClr val="D5127B"/>
              </a:buClr>
              <a:buSzPct val="125000"/>
              <a:buFont typeface="Arial" panose="020B0604020202020204" pitchFamily="34" charset="0"/>
              <a:buChar char="•"/>
            </a:pPr>
            <a:r>
              <a:rPr lang="en-GB" sz="1600">
                <a:latin typeface="Arial" panose="020B0604020202020204" pitchFamily="34" charset="0"/>
                <a:cs typeface="Arial" panose="020B0604020202020204" pitchFamily="34" charset="0"/>
              </a:rPr>
              <a:t>contain high levels of nicotine</a:t>
            </a:r>
          </a:p>
        </p:txBody>
      </p:sp>
      <p:sp>
        <p:nvSpPr>
          <p:cNvPr id="30" name="TextBox 29">
            <a:extLst>
              <a:ext uri="{FF2B5EF4-FFF2-40B4-BE49-F238E27FC236}">
                <a16:creationId xmlns:a16="http://schemas.microsoft.com/office/drawing/2014/main" id="{2E20591A-6A22-1148-B5E8-9203CFB28AFC}"/>
              </a:ext>
            </a:extLst>
          </p:cNvPr>
          <p:cNvSpPr txBox="1"/>
          <p:nvPr/>
        </p:nvSpPr>
        <p:spPr>
          <a:xfrm>
            <a:off x="8481846" y="3608691"/>
            <a:ext cx="3384331" cy="1831271"/>
          </a:xfrm>
          <a:prstGeom prst="rect">
            <a:avLst/>
          </a:prstGeom>
          <a:noFill/>
        </p:spPr>
        <p:txBody>
          <a:bodyPr wrap="square">
            <a:spAutoFit/>
          </a:bodyPr>
          <a:lstStyle/>
          <a:p>
            <a:endParaRPr lang="en-GB" sz="1800">
              <a:latin typeface="Arial" panose="020B0604020202020204" pitchFamily="34" charset="0"/>
              <a:cs typeface="Arial" panose="020B0604020202020204" pitchFamily="34" charset="0"/>
            </a:endParaRPr>
          </a:p>
          <a:p>
            <a:pPr marL="285750" indent="-285750">
              <a:spcBef>
                <a:spcPts val="1800"/>
              </a:spcBef>
              <a:buClr>
                <a:srgbClr val="D5127B"/>
              </a:buClr>
              <a:buSzPct val="125000"/>
              <a:buFont typeface="Arial" panose="020B0604020202020204" pitchFamily="34" charset="0"/>
              <a:buChar char="•"/>
            </a:pPr>
            <a:r>
              <a:rPr lang="en-GB" sz="1600">
                <a:latin typeface="Arial" panose="020B0604020202020204" pitchFamily="34" charset="0"/>
                <a:cs typeface="Arial" panose="020B0604020202020204" pitchFamily="34" charset="0"/>
              </a:rPr>
              <a:t>do not contain the tar and other chemicals like carbon monoxide found in cigarettes that cause lung cancer, heart disease and other illnesses. </a:t>
            </a:r>
            <a:endParaRPr lang="en-GB" sz="16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7B8E0A-3CAA-C946-983E-D6CD9C90441F}"/>
              </a:ext>
            </a:extLst>
          </p:cNvPr>
          <p:cNvSpPr txBox="1"/>
          <p:nvPr/>
        </p:nvSpPr>
        <p:spPr>
          <a:xfrm>
            <a:off x="3552497" y="4960883"/>
            <a:ext cx="4225158" cy="1554272"/>
          </a:xfrm>
          <a:prstGeom prst="rect">
            <a:avLst/>
          </a:prstGeom>
          <a:noFill/>
        </p:spPr>
        <p:txBody>
          <a:bodyPr wrap="square" lIns="91440" tIns="45720" rIns="91440" bIns="45720" rtlCol="0" anchor="t">
            <a:spAutoFit/>
          </a:bodyPr>
          <a:lstStyle/>
          <a:p>
            <a:pPr algn="ctr"/>
            <a:r>
              <a:rPr lang="en-GB" sz="1800" b="1">
                <a:effectLst/>
                <a:latin typeface="Arial" panose="020B0604020202020204" pitchFamily="34" charset="0"/>
                <a:ea typeface="Calibri" panose="020F0502020204030204" pitchFamily="34" charset="0"/>
                <a:cs typeface="Arial" panose="020B0604020202020204" pitchFamily="34" charset="0"/>
              </a:rPr>
              <a:t>If </a:t>
            </a:r>
            <a:r>
              <a:rPr lang="en-GB" sz="1800" b="1">
                <a:latin typeface="Arial" panose="020B0604020202020204" pitchFamily="34" charset="0"/>
                <a:ea typeface="Calibri" panose="020F0502020204030204" pitchFamily="34" charset="0"/>
                <a:cs typeface="Arial" panose="020B0604020202020204" pitchFamily="34" charset="0"/>
              </a:rPr>
              <a:t>someone </a:t>
            </a:r>
            <a:r>
              <a:rPr lang="en-GB" sz="1800" b="1">
                <a:effectLst/>
                <a:latin typeface="Arial" panose="020B0604020202020204" pitchFamily="34" charset="0"/>
                <a:ea typeface="Calibri" panose="020F0502020204030204" pitchFamily="34" charset="0"/>
                <a:cs typeface="Arial" panose="020B0604020202020204" pitchFamily="34" charset="0"/>
              </a:rPr>
              <a:t>smokes,</a:t>
            </a:r>
            <a:r>
              <a:rPr lang="en-GB" sz="18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r>
              <a:rPr lang="en-GB" sz="1800" b="1">
                <a:solidFill>
                  <a:srgbClr val="D5127B"/>
                </a:solidFill>
                <a:effectLst/>
                <a:latin typeface="Arial"/>
                <a:ea typeface="Calibri" panose="020F0502020204030204" pitchFamily="34" charset="0"/>
                <a:cs typeface="Arial"/>
              </a:rPr>
              <a:t>vaping is much safer.</a:t>
            </a:r>
          </a:p>
          <a:p>
            <a:pPr algn="ctr">
              <a:spcBef>
                <a:spcPts val="600"/>
              </a:spcBef>
            </a:pPr>
            <a:r>
              <a:rPr lang="en-GB" sz="1800" b="1">
                <a:effectLst/>
                <a:latin typeface="Arial" panose="020B0604020202020204" pitchFamily="34" charset="0"/>
                <a:ea typeface="Calibri" panose="020F0502020204030204" pitchFamily="34" charset="0"/>
                <a:cs typeface="Arial" panose="020B0604020202020204" pitchFamily="34" charset="0"/>
              </a:rPr>
              <a:t>If </a:t>
            </a:r>
            <a:r>
              <a:rPr lang="en-GB" sz="1800" b="1">
                <a:latin typeface="Arial" panose="020B0604020202020204" pitchFamily="34" charset="0"/>
                <a:ea typeface="Calibri" panose="020F0502020204030204" pitchFamily="34" charset="0"/>
                <a:cs typeface="Arial" panose="020B0604020202020204" pitchFamily="34" charset="0"/>
              </a:rPr>
              <a:t>someone </a:t>
            </a:r>
            <a:r>
              <a:rPr lang="en-GB" sz="1800" b="1">
                <a:effectLst/>
                <a:latin typeface="Arial" panose="020B0604020202020204" pitchFamily="34" charset="0"/>
                <a:ea typeface="Calibri" panose="020F0502020204030204" pitchFamily="34" charset="0"/>
                <a:cs typeface="Arial" panose="020B0604020202020204" pitchFamily="34" charset="0"/>
              </a:rPr>
              <a:t>doesn’t smoke,</a:t>
            </a:r>
            <a:r>
              <a:rPr lang="en-GB" sz="18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r>
              <a:rPr lang="en-GB" sz="1800" b="1">
                <a:solidFill>
                  <a:srgbClr val="D5127B"/>
                </a:solidFill>
                <a:latin typeface="Arial"/>
                <a:ea typeface="Calibri" panose="020F0502020204030204" pitchFamily="34" charset="0"/>
                <a:cs typeface="Arial"/>
              </a:rPr>
              <a:t>they should avoid</a:t>
            </a:r>
            <a:r>
              <a:rPr lang="en-GB" sz="1800" b="1">
                <a:solidFill>
                  <a:srgbClr val="D5127B"/>
                </a:solidFill>
                <a:effectLst/>
                <a:latin typeface="Arial"/>
                <a:ea typeface="Calibri" panose="020F0502020204030204" pitchFamily="34" charset="0"/>
                <a:cs typeface="Arial"/>
              </a:rPr>
              <a:t> vaping.</a:t>
            </a:r>
            <a:endParaRPr lang="en-GB" sz="1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7485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7" grpId="0" animBg="1"/>
      <p:bldP spid="17" grpId="1" animBg="1"/>
      <p:bldP spid="7" grpId="0"/>
      <p:bldP spid="8" grpId="0"/>
      <p:bldP spid="22" grpId="0"/>
      <p:bldP spid="24" grpId="0"/>
      <p:bldP spid="26" grpId="0"/>
      <p:bldP spid="19" grpId="0"/>
      <p:bldP spid="28"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quote marks&#10;&#10;Description automatically generated with medium confidence">
            <a:extLst>
              <a:ext uri="{FF2B5EF4-FFF2-40B4-BE49-F238E27FC236}">
                <a16:creationId xmlns:a16="http://schemas.microsoft.com/office/drawing/2014/main" id="{D1F742A9-6D9A-1147-AA86-2714FF41D9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763" y="1705606"/>
            <a:ext cx="1277665" cy="1345103"/>
          </a:xfrm>
          <a:prstGeom prst="rect">
            <a:avLst/>
          </a:prstGeom>
          <a:ln>
            <a:noFill/>
          </a:ln>
        </p:spPr>
      </p:pic>
      <p:sp>
        <p:nvSpPr>
          <p:cNvPr id="11" name="Rectangle 10">
            <a:extLst>
              <a:ext uri="{FF2B5EF4-FFF2-40B4-BE49-F238E27FC236}">
                <a16:creationId xmlns:a16="http://schemas.microsoft.com/office/drawing/2014/main" id="{F1099814-562C-5945-A5FB-4E04F8916577}"/>
              </a:ext>
            </a:extLst>
          </p:cNvPr>
          <p:cNvSpPr/>
          <p:nvPr/>
        </p:nvSpPr>
        <p:spPr>
          <a:xfrm>
            <a:off x="0" y="0"/>
            <a:ext cx="12192000" cy="879068"/>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quote marks&#10;&#10;Description automatically generated with medium confidence">
            <a:extLst>
              <a:ext uri="{FF2B5EF4-FFF2-40B4-BE49-F238E27FC236}">
                <a16:creationId xmlns:a16="http://schemas.microsoft.com/office/drawing/2014/main" id="{A9D2B61C-AB41-1940-A6DE-FC25719547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96909" y="4702534"/>
            <a:ext cx="1289824" cy="1437588"/>
          </a:xfrm>
          <a:prstGeom prst="rect">
            <a:avLst/>
          </a:prstGeom>
          <a:ln>
            <a:noFill/>
          </a:ln>
        </p:spPr>
      </p:pic>
      <p:sp>
        <p:nvSpPr>
          <p:cNvPr id="2" name="Title 1">
            <a:extLst>
              <a:ext uri="{FF2B5EF4-FFF2-40B4-BE49-F238E27FC236}">
                <a16:creationId xmlns:a16="http://schemas.microsoft.com/office/drawing/2014/main" id="{2337B5B9-E486-7540-B3CC-EE972862300C}"/>
              </a:ext>
            </a:extLst>
          </p:cNvPr>
          <p:cNvSpPr txBox="1">
            <a:spLocks/>
          </p:cNvSpPr>
          <p:nvPr/>
        </p:nvSpPr>
        <p:spPr>
          <a:xfrm>
            <a:off x="803275" y="163645"/>
            <a:ext cx="10515600" cy="7246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bg1"/>
                </a:solidFill>
                <a:latin typeface="Arial" panose="020B0604020202020204" pitchFamily="34" charset="0"/>
                <a:cs typeface="Arial" panose="020B0604020202020204" pitchFamily="34" charset="0"/>
              </a:rPr>
              <a:t>Is nicotine worse for teenagers?</a:t>
            </a:r>
          </a:p>
        </p:txBody>
      </p:sp>
      <p:sp>
        <p:nvSpPr>
          <p:cNvPr id="4" name="Rectangle 3">
            <a:extLst>
              <a:ext uri="{FF2B5EF4-FFF2-40B4-BE49-F238E27FC236}">
                <a16:creationId xmlns:a16="http://schemas.microsoft.com/office/drawing/2014/main" id="{CB0D9613-CEB3-5941-B3EC-F2494E61972E}"/>
              </a:ext>
            </a:extLst>
          </p:cNvPr>
          <p:cNvSpPr/>
          <p:nvPr/>
        </p:nvSpPr>
        <p:spPr>
          <a:xfrm>
            <a:off x="1250730" y="654606"/>
            <a:ext cx="4477408" cy="62033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lnSpc>
                <a:spcPct val="150000"/>
              </a:lnSpc>
            </a:pPr>
            <a:r>
              <a:rPr lang="en-US" sz="1400" i="1">
                <a:solidFill>
                  <a:schemeClr val="tx1"/>
                </a:solidFill>
                <a:latin typeface="Arial"/>
                <a:cs typeface="Arial"/>
              </a:rPr>
              <a:t>When you’re a teenager your brain is developing fast. </a:t>
            </a:r>
            <a:r>
              <a:rPr lang="en-US" sz="1400" b="1" i="1">
                <a:solidFill>
                  <a:srgbClr val="E98C37"/>
                </a:solidFill>
                <a:latin typeface="Arial"/>
                <a:cs typeface="Arial"/>
              </a:rPr>
              <a:t>Nicotine gets into your brain </a:t>
            </a:r>
            <a:r>
              <a:rPr lang="en-US" sz="1400" i="1">
                <a:solidFill>
                  <a:schemeClr val="tx1"/>
                </a:solidFill>
                <a:latin typeface="Arial"/>
                <a:cs typeface="Arial"/>
              </a:rPr>
              <a:t>and mimics natural brain </a:t>
            </a:r>
            <a:r>
              <a:rPr lang="en-US" sz="1400" b="0" i="1" u="none" strike="noStrike">
                <a:solidFill>
                  <a:srgbClr val="000000"/>
                </a:solidFill>
                <a:effectLst/>
                <a:latin typeface="Arial"/>
                <a:cs typeface="Arial"/>
              </a:rPr>
              <a:t>chemicals that make you feel good. But it also stimulates your brain’s appetite for more</a:t>
            </a:r>
            <a:r>
              <a:rPr lang="en-US" sz="1400" i="1">
                <a:solidFill>
                  <a:srgbClr val="000000"/>
                </a:solidFill>
                <a:latin typeface="Arial"/>
                <a:cs typeface="Arial"/>
              </a:rPr>
              <a:t>.</a:t>
            </a:r>
            <a:r>
              <a:rPr lang="en-US" sz="1400" i="1">
                <a:solidFill>
                  <a:schemeClr val="tx1"/>
                </a:solidFill>
                <a:latin typeface="Arial"/>
                <a:cs typeface="Arial"/>
              </a:rPr>
              <a:t> It </a:t>
            </a:r>
            <a:r>
              <a:rPr lang="en-US" sz="1400" b="1" i="1">
                <a:solidFill>
                  <a:srgbClr val="E98C37"/>
                </a:solidFill>
                <a:latin typeface="Arial"/>
                <a:cs typeface="Arial"/>
              </a:rPr>
              <a:t>re-wires your brain</a:t>
            </a:r>
            <a:r>
              <a:rPr lang="en-US" sz="1400" i="1">
                <a:solidFill>
                  <a:schemeClr val="tx1"/>
                </a:solidFill>
                <a:latin typeface="Arial"/>
                <a:cs typeface="Arial"/>
              </a:rPr>
              <a:t>, </a:t>
            </a:r>
            <a:r>
              <a:rPr lang="en-US" sz="1400" b="1" i="1">
                <a:solidFill>
                  <a:srgbClr val="E98C37"/>
                </a:solidFill>
                <a:latin typeface="Arial"/>
                <a:cs typeface="Arial"/>
              </a:rPr>
              <a:t>changing the brain chemistry </a:t>
            </a:r>
            <a:r>
              <a:rPr lang="en-US" sz="1400" i="1">
                <a:solidFill>
                  <a:schemeClr val="tx1"/>
                </a:solidFill>
                <a:latin typeface="Arial"/>
                <a:cs typeface="Arial"/>
              </a:rPr>
              <a:t>so that soon your brain is </a:t>
            </a:r>
            <a:r>
              <a:rPr lang="en-US" sz="1400" b="1" i="1">
                <a:solidFill>
                  <a:srgbClr val="E98C37"/>
                </a:solidFill>
                <a:latin typeface="Arial"/>
                <a:cs typeface="Arial"/>
              </a:rPr>
              <a:t>craving more </a:t>
            </a:r>
            <a:r>
              <a:rPr lang="en-US" sz="1400" i="1">
                <a:solidFill>
                  <a:schemeClr val="tx1"/>
                </a:solidFill>
                <a:latin typeface="Arial"/>
                <a:cs typeface="Arial"/>
              </a:rPr>
              <a:t>and more nicotine all the time. If you don’t get some it makes you </a:t>
            </a:r>
            <a:r>
              <a:rPr lang="en-US" sz="1400" b="1" i="1">
                <a:solidFill>
                  <a:srgbClr val="E98C37"/>
                </a:solidFill>
                <a:latin typeface="Arial"/>
                <a:cs typeface="Arial"/>
              </a:rPr>
              <a:t>feel anxious</a:t>
            </a:r>
            <a:r>
              <a:rPr lang="en-US" sz="1400" i="1">
                <a:solidFill>
                  <a:schemeClr val="tx1"/>
                </a:solidFill>
                <a:latin typeface="Arial"/>
                <a:cs typeface="Arial"/>
              </a:rPr>
              <a:t>, you </a:t>
            </a:r>
            <a:r>
              <a:rPr lang="en-US" sz="1400" b="1" i="1">
                <a:solidFill>
                  <a:srgbClr val="E98C37"/>
                </a:solidFill>
                <a:latin typeface="Arial"/>
                <a:cs typeface="Arial"/>
              </a:rPr>
              <a:t>can’t concentrate</a:t>
            </a:r>
            <a:r>
              <a:rPr lang="en-US" sz="1400" b="1" i="1">
                <a:solidFill>
                  <a:schemeClr val="tx1"/>
                </a:solidFill>
                <a:latin typeface="Arial"/>
                <a:cs typeface="Arial"/>
              </a:rPr>
              <a:t> </a:t>
            </a:r>
            <a:r>
              <a:rPr lang="en-US" sz="1400" i="1">
                <a:solidFill>
                  <a:schemeClr val="tx1"/>
                </a:solidFill>
                <a:latin typeface="Arial"/>
                <a:cs typeface="Arial"/>
              </a:rPr>
              <a:t>on the things that matter. You’re constantly thinking about when you can get more. You begin to</a:t>
            </a:r>
            <a:r>
              <a:rPr lang="en-US" sz="1400" b="1" i="1">
                <a:solidFill>
                  <a:schemeClr val="tx1"/>
                </a:solidFill>
                <a:latin typeface="Arial"/>
                <a:cs typeface="Arial"/>
              </a:rPr>
              <a:t> </a:t>
            </a:r>
            <a:r>
              <a:rPr lang="en-US" sz="1400" b="1" i="1">
                <a:solidFill>
                  <a:srgbClr val="E98C37"/>
                </a:solidFill>
                <a:latin typeface="Arial"/>
                <a:cs typeface="Arial"/>
              </a:rPr>
              <a:t>lose control over your choice </a:t>
            </a:r>
            <a:r>
              <a:rPr lang="en-US" sz="1400" i="1">
                <a:solidFill>
                  <a:schemeClr val="tx1"/>
                </a:solidFill>
                <a:latin typeface="Arial"/>
                <a:cs typeface="Arial"/>
              </a:rPr>
              <a:t>to vape</a:t>
            </a:r>
            <a:r>
              <a:rPr lang="en-US" sz="1400" i="1" baseline="30000">
                <a:solidFill>
                  <a:schemeClr val="tx1"/>
                </a:solidFill>
                <a:latin typeface="Arial"/>
                <a:cs typeface="Arial"/>
              </a:rPr>
              <a:t>*</a:t>
            </a:r>
            <a:r>
              <a:rPr lang="en-US" sz="1400" i="1">
                <a:solidFill>
                  <a:schemeClr val="tx1"/>
                </a:solidFill>
                <a:latin typeface="Arial"/>
                <a:cs typeface="Arial"/>
              </a:rPr>
              <a:t> or not.</a:t>
            </a:r>
            <a:endParaRPr lang="en-US" sz="1400">
              <a:solidFill>
                <a:schemeClr val="tx1"/>
              </a:solidFill>
              <a:latin typeface="Arial"/>
              <a:cs typeface="Arial"/>
            </a:endParaRPr>
          </a:p>
        </p:txBody>
      </p:sp>
      <p:sp>
        <p:nvSpPr>
          <p:cNvPr id="5" name="TextBox 4">
            <a:extLst>
              <a:ext uri="{FF2B5EF4-FFF2-40B4-BE49-F238E27FC236}">
                <a16:creationId xmlns:a16="http://schemas.microsoft.com/office/drawing/2014/main" id="{4A1ADB50-4A11-9C4E-B0FD-1C620094EAE6}"/>
              </a:ext>
            </a:extLst>
          </p:cNvPr>
          <p:cNvSpPr txBox="1"/>
          <p:nvPr/>
        </p:nvSpPr>
        <p:spPr>
          <a:xfrm>
            <a:off x="3527763" y="5960094"/>
            <a:ext cx="1927106" cy="246221"/>
          </a:xfrm>
          <a:prstGeom prst="rect">
            <a:avLst/>
          </a:prstGeom>
          <a:noFill/>
        </p:spPr>
        <p:txBody>
          <a:bodyPr wrap="square" lIns="91440" tIns="45720" rIns="91440" bIns="45720" anchor="t">
            <a:spAutoFit/>
          </a:bodyPr>
          <a:lstStyle/>
          <a:p>
            <a:r>
              <a:rPr lang="en-US" sz="1000" baseline="30000">
                <a:latin typeface="Arial"/>
                <a:cs typeface="Arial"/>
              </a:rPr>
              <a:t>* </a:t>
            </a:r>
            <a:r>
              <a:rPr lang="en-US" sz="1000">
                <a:latin typeface="Arial"/>
                <a:cs typeface="Arial"/>
              </a:rPr>
              <a:t>The same is true of smoking.</a:t>
            </a:r>
          </a:p>
        </p:txBody>
      </p:sp>
      <p:sp>
        <p:nvSpPr>
          <p:cNvPr id="9" name="TextBox 8">
            <a:extLst>
              <a:ext uri="{FF2B5EF4-FFF2-40B4-BE49-F238E27FC236}">
                <a16:creationId xmlns:a16="http://schemas.microsoft.com/office/drawing/2014/main" id="{B7CBE86D-3503-3244-B813-69AD11F686F9}"/>
              </a:ext>
            </a:extLst>
          </p:cNvPr>
          <p:cNvSpPr txBox="1"/>
          <p:nvPr/>
        </p:nvSpPr>
        <p:spPr>
          <a:xfrm>
            <a:off x="168167" y="1052466"/>
            <a:ext cx="6433288" cy="800219"/>
          </a:xfrm>
          <a:prstGeom prst="rect">
            <a:avLst/>
          </a:prstGeom>
          <a:noFill/>
        </p:spPr>
        <p:txBody>
          <a:bodyPr wrap="square" rtlCol="0">
            <a:spAutoFit/>
          </a:bodyPr>
          <a:lstStyle/>
          <a:p>
            <a:r>
              <a:rPr lang="en-US" sz="1400" b="1">
                <a:solidFill>
                  <a:schemeClr val="tx1"/>
                </a:solidFill>
                <a:latin typeface="Arial" panose="020B0604020202020204" pitchFamily="34" charset="0"/>
                <a:cs typeface="Arial" panose="020B0604020202020204" pitchFamily="34" charset="0"/>
              </a:rPr>
              <a:t>Martin </a:t>
            </a:r>
            <a:r>
              <a:rPr lang="en-US" sz="1400" b="1" err="1">
                <a:solidFill>
                  <a:schemeClr val="tx1"/>
                </a:solidFill>
                <a:latin typeface="Arial" panose="020B0604020202020204" pitchFamily="34" charset="0"/>
                <a:cs typeface="Arial" panose="020B0604020202020204" pitchFamily="34" charset="0"/>
              </a:rPr>
              <a:t>Dockrell</a:t>
            </a:r>
            <a:r>
              <a:rPr lang="en-US" sz="1400" b="1">
                <a:solidFill>
                  <a:schemeClr val="tx1"/>
                </a:solidFill>
                <a:latin typeface="Arial" panose="020B0604020202020204" pitchFamily="34" charset="0"/>
                <a:cs typeface="Arial" panose="020B0604020202020204" pitchFamily="34" charset="0"/>
              </a:rPr>
              <a:t> </a:t>
            </a:r>
            <a:r>
              <a:rPr lang="en-US" sz="1400" i="1">
                <a:solidFill>
                  <a:schemeClr val="tx1"/>
                </a:solidFill>
                <a:latin typeface="Arial" panose="020B0604020202020204" pitchFamily="34" charset="0"/>
                <a:cs typeface="Arial" panose="020B0604020202020204" pitchFamily="34" charset="0"/>
              </a:rPr>
              <a:t>Tobacco Control </a:t>
            </a:r>
            <a:r>
              <a:rPr lang="en-US" sz="1400" i="1" err="1">
                <a:solidFill>
                  <a:schemeClr val="tx1"/>
                </a:solidFill>
                <a:latin typeface="Arial" panose="020B0604020202020204" pitchFamily="34" charset="0"/>
                <a:cs typeface="Arial" panose="020B0604020202020204" pitchFamily="34" charset="0"/>
              </a:rPr>
              <a:t>Programme</a:t>
            </a:r>
            <a:r>
              <a:rPr lang="en-US" sz="1400" i="1">
                <a:solidFill>
                  <a:schemeClr val="tx1"/>
                </a:solidFill>
                <a:latin typeface="Arial" panose="020B0604020202020204" pitchFamily="34" charset="0"/>
                <a:cs typeface="Arial" panose="020B0604020202020204" pitchFamily="34" charset="0"/>
              </a:rPr>
              <a:t> Lead Department of Health &amp; Social Care:</a:t>
            </a:r>
          </a:p>
          <a:p>
            <a:endParaRPr lang="en-US"/>
          </a:p>
        </p:txBody>
      </p:sp>
      <p:pic>
        <p:nvPicPr>
          <p:cNvPr id="6" name="Picture 5" descr="A purple and orange sign&#10;&#10;Description automatically generated">
            <a:extLst>
              <a:ext uri="{FF2B5EF4-FFF2-40B4-BE49-F238E27FC236}">
                <a16:creationId xmlns:a16="http://schemas.microsoft.com/office/drawing/2014/main" id="{830E6743-1516-7CE4-B978-1C50E353FC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7589" y="5989621"/>
            <a:ext cx="1019175" cy="666750"/>
          </a:xfrm>
          <a:prstGeom prst="rect">
            <a:avLst/>
          </a:prstGeom>
        </p:spPr>
      </p:pic>
      <p:pic>
        <p:nvPicPr>
          <p:cNvPr id="13" name="Picture 12" descr="A close up of a sign&#10;&#10;Description automatically generated">
            <a:extLst>
              <a:ext uri="{FF2B5EF4-FFF2-40B4-BE49-F238E27FC236}">
                <a16:creationId xmlns:a16="http://schemas.microsoft.com/office/drawing/2014/main" id="{0D07453E-7035-BDD4-01E5-A815CCA7F2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12" name="Picture 11">
            <a:extLst>
              <a:ext uri="{FF2B5EF4-FFF2-40B4-BE49-F238E27FC236}">
                <a16:creationId xmlns:a16="http://schemas.microsoft.com/office/drawing/2014/main" id="{81BB7B0A-3AF4-433E-A23E-9A60D2B0DCD3}"/>
              </a:ext>
            </a:extLst>
          </p:cNvPr>
          <p:cNvPicPr>
            <a:picLocks noChangeAspect="1"/>
          </p:cNvPicPr>
          <p:nvPr/>
        </p:nvPicPr>
        <p:blipFill>
          <a:blip r:embed="rId8"/>
          <a:stretch>
            <a:fillRect/>
          </a:stretch>
        </p:blipFill>
        <p:spPr>
          <a:xfrm>
            <a:off x="6971433" y="993386"/>
            <a:ext cx="3898319" cy="4488694"/>
          </a:xfrm>
          <a:prstGeom prst="rect">
            <a:avLst/>
          </a:prstGeom>
        </p:spPr>
      </p:pic>
    </p:spTree>
    <p:extLst>
      <p:ext uri="{BB962C8B-B14F-4D97-AF65-F5344CB8AC3E}">
        <p14:creationId xmlns:p14="http://schemas.microsoft.com/office/powerpoint/2010/main" val="906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ow to sppot a legal vape">
            <a:extLst>
              <a:ext uri="{FF2B5EF4-FFF2-40B4-BE49-F238E27FC236}">
                <a16:creationId xmlns:a16="http://schemas.microsoft.com/office/drawing/2014/main" id="{460291CC-6C61-EC42-995A-64BD1B60F7C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1621" t="7235" r="3305" b="7319"/>
          <a:stretch/>
        </p:blipFill>
        <p:spPr bwMode="auto">
          <a:xfrm>
            <a:off x="6623957" y="3241812"/>
            <a:ext cx="1785370" cy="273294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3D4E263-620D-E645-8309-EE3E4D2C8DB7}"/>
              </a:ext>
            </a:extLst>
          </p:cNvPr>
          <p:cNvSpPr/>
          <p:nvPr/>
        </p:nvSpPr>
        <p:spPr>
          <a:xfrm>
            <a:off x="3657238" y="2945334"/>
            <a:ext cx="4748098" cy="3363004"/>
          </a:xfrm>
          <a:prstGeom prst="rect">
            <a:avLst/>
          </a:prstGeom>
          <a:noFill/>
          <a:ln w="76200">
            <a:solidFill>
              <a:srgbClr val="E98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280CAD-1C27-DE48-945B-EC6CE15155A1}"/>
              </a:ext>
            </a:extLst>
          </p:cNvPr>
          <p:cNvSpPr/>
          <p:nvPr/>
        </p:nvSpPr>
        <p:spPr>
          <a:xfrm>
            <a:off x="0" y="0"/>
            <a:ext cx="12192000" cy="113211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9E281-25FD-449B-8417-0982FCCA9255}"/>
              </a:ext>
            </a:extLst>
          </p:cNvPr>
          <p:cNvSpPr txBox="1"/>
          <p:nvPr/>
        </p:nvSpPr>
        <p:spPr>
          <a:xfrm>
            <a:off x="8523514" y="2896673"/>
            <a:ext cx="3265716" cy="1117978"/>
          </a:xfrm>
          <a:prstGeom prst="rect">
            <a:avLst/>
          </a:prstGeom>
          <a:noFill/>
        </p:spPr>
        <p:txBody>
          <a:bodyPr wrap="square" rtlCol="0">
            <a:spAutoFit/>
          </a:bodyPr>
          <a:lstStyle/>
          <a:p>
            <a:pPr marL="285750" indent="-285750">
              <a:buClr>
                <a:srgbClr val="D5127B"/>
              </a:buClr>
              <a:buSzPct val="120000"/>
              <a:buFont typeface="Arial" panose="020B0604020202020204" pitchFamily="34" charset="0"/>
              <a:buChar char="•"/>
            </a:pPr>
            <a:r>
              <a:rPr lang="en-GB" sz="1600">
                <a:latin typeface="Arial" panose="020B0604020202020204" pitchFamily="34" charset="0"/>
                <a:cs typeface="Arial" panose="020B0604020202020204" pitchFamily="34" charset="0"/>
              </a:rPr>
              <a:t>Many vapes and e liquids sold online, from dealers, given or from social media are illegal and can be unsafe. </a:t>
            </a:r>
          </a:p>
        </p:txBody>
      </p:sp>
      <p:sp>
        <p:nvSpPr>
          <p:cNvPr id="15" name="Title 1">
            <a:extLst>
              <a:ext uri="{FF2B5EF4-FFF2-40B4-BE49-F238E27FC236}">
                <a16:creationId xmlns:a16="http://schemas.microsoft.com/office/drawing/2014/main" id="{50F757BD-726D-8A4E-AC21-B74B87D5CC45}"/>
              </a:ext>
            </a:extLst>
          </p:cNvPr>
          <p:cNvSpPr txBox="1">
            <a:spLocks/>
          </p:cNvSpPr>
          <p:nvPr/>
        </p:nvSpPr>
        <p:spPr>
          <a:xfrm>
            <a:off x="0" y="342190"/>
            <a:ext cx="12191999" cy="205266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9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Vapes and e liquids… </a:t>
            </a:r>
            <a:r>
              <a:rPr lang="en-US" sz="3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many are fake</a:t>
            </a:r>
            <a:endPar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6" name="Picture 5" descr="A purple and orange sign&#10;&#10;Description automatically generated">
            <a:extLst>
              <a:ext uri="{FF2B5EF4-FFF2-40B4-BE49-F238E27FC236}">
                <a16:creationId xmlns:a16="http://schemas.microsoft.com/office/drawing/2014/main" id="{38751E3A-04FA-9841-F448-FB86C32EE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0338" y="5995748"/>
            <a:ext cx="1019175" cy="666750"/>
          </a:xfrm>
          <a:prstGeom prst="rect">
            <a:avLst/>
          </a:prstGeom>
        </p:spPr>
      </p:pic>
      <p:pic>
        <p:nvPicPr>
          <p:cNvPr id="8" name="Picture 7" descr="A close up of a sign&#10;&#10;Description automatically generated">
            <a:extLst>
              <a:ext uri="{FF2B5EF4-FFF2-40B4-BE49-F238E27FC236}">
                <a16:creationId xmlns:a16="http://schemas.microsoft.com/office/drawing/2014/main" id="{26EFC3C5-9EF1-9030-D810-5E3ADE3DAF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2" name="TextBox 1">
            <a:extLst>
              <a:ext uri="{FF2B5EF4-FFF2-40B4-BE49-F238E27FC236}">
                <a16:creationId xmlns:a16="http://schemas.microsoft.com/office/drawing/2014/main" id="{2BE05633-012F-F742-DECF-BF66455B785E}"/>
              </a:ext>
            </a:extLst>
          </p:cNvPr>
          <p:cNvSpPr txBox="1"/>
          <p:nvPr/>
        </p:nvSpPr>
        <p:spPr>
          <a:xfrm>
            <a:off x="4883152" y="1270889"/>
            <a:ext cx="24211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8D2456"/>
                </a:solidFill>
                <a:latin typeface="Arial"/>
                <a:ea typeface="Calibri"/>
                <a:cs typeface="Arial"/>
              </a:rPr>
              <a:t>HOW TO SPOT A LEGAL VAPE</a:t>
            </a:r>
          </a:p>
        </p:txBody>
      </p:sp>
      <p:sp>
        <p:nvSpPr>
          <p:cNvPr id="9" name="TextBox 8">
            <a:extLst>
              <a:ext uri="{FF2B5EF4-FFF2-40B4-BE49-F238E27FC236}">
                <a16:creationId xmlns:a16="http://schemas.microsoft.com/office/drawing/2014/main" id="{F8EAD2C6-4036-3049-A26A-37D7138C8CE7}"/>
              </a:ext>
            </a:extLst>
          </p:cNvPr>
          <p:cNvSpPr txBox="1"/>
          <p:nvPr/>
        </p:nvSpPr>
        <p:spPr>
          <a:xfrm>
            <a:off x="436959" y="1252113"/>
            <a:ext cx="3385459" cy="1077218"/>
          </a:xfrm>
          <a:prstGeom prst="rect">
            <a:avLst/>
          </a:prstGeom>
          <a:noFill/>
        </p:spPr>
        <p:txBody>
          <a:bodyPr wrap="square" rtlCol="0">
            <a:spAutoFit/>
          </a:bodyPr>
          <a:lstStyle/>
          <a:p>
            <a:pPr marL="285750" indent="-285750">
              <a:buClr>
                <a:srgbClr val="D5127B"/>
              </a:buClr>
              <a:buSzPct val="120000"/>
              <a:buFont typeface="Arial" panose="020B0604020202020204" pitchFamily="34" charset="0"/>
              <a:buChar char="•"/>
            </a:pPr>
            <a:r>
              <a:rPr lang="en-GB" sz="1600">
                <a:effectLst/>
                <a:latin typeface="Arial" panose="020B0604020202020204" pitchFamily="34" charset="0"/>
                <a:cs typeface="Arial" panose="020B0604020202020204" pitchFamily="34" charset="0"/>
              </a:rPr>
              <a:t>Regulations in the UK restrict what chemicals can be used in vapes and limit the amount of nicotine</a:t>
            </a:r>
            <a:endParaRPr lang="en-US" sz="16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0A640B-9758-A847-9773-0C9C2200D6FD}"/>
              </a:ext>
            </a:extLst>
          </p:cNvPr>
          <p:cNvSpPr txBox="1"/>
          <p:nvPr/>
        </p:nvSpPr>
        <p:spPr>
          <a:xfrm>
            <a:off x="3688127" y="3232971"/>
            <a:ext cx="3136670" cy="2985433"/>
          </a:xfrm>
          <a:prstGeom prst="rect">
            <a:avLst/>
          </a:prstGeom>
          <a:noFill/>
        </p:spPr>
        <p:txBody>
          <a:bodyPr wrap="square" lIns="91440" tIns="45720" rIns="91440" bIns="45720" anchor="t">
            <a:spAutoFit/>
          </a:bodyPr>
          <a:lstStyle/>
          <a:p>
            <a:pPr>
              <a:spcBef>
                <a:spcPts val="1200"/>
              </a:spcBef>
            </a:pPr>
            <a:r>
              <a:rPr lang="en-US" sz="1600" b="1">
                <a:latin typeface="Arial"/>
                <a:ea typeface="Calibri"/>
                <a:cs typeface="Arial"/>
              </a:rPr>
              <a:t>2ml – maximum tank size</a:t>
            </a:r>
          </a:p>
          <a:p>
            <a:pPr>
              <a:spcBef>
                <a:spcPts val="1200"/>
              </a:spcBef>
            </a:pPr>
            <a:r>
              <a:rPr lang="en-US" sz="1600" b="1">
                <a:latin typeface="Arial"/>
                <a:ea typeface="Calibri"/>
                <a:cs typeface="Arial"/>
              </a:rPr>
              <a:t>20mg/ml (or 2%) – highest nicotine strength</a:t>
            </a:r>
          </a:p>
          <a:p>
            <a:pPr>
              <a:spcBef>
                <a:spcPts val="1200"/>
              </a:spcBef>
            </a:pPr>
            <a:r>
              <a:rPr lang="en-US" sz="1600" b="1">
                <a:latin typeface="Arial"/>
                <a:ea typeface="Calibri"/>
                <a:cs typeface="Arial"/>
              </a:rPr>
              <a:t>About 600 – total number of puffs</a:t>
            </a:r>
          </a:p>
          <a:p>
            <a:pPr>
              <a:spcBef>
                <a:spcPts val="1200"/>
              </a:spcBef>
            </a:pPr>
            <a:r>
              <a:rPr lang="en-US" sz="1600" b="1">
                <a:latin typeface="Arial"/>
                <a:ea typeface="Calibri"/>
                <a:cs typeface="Arial"/>
              </a:rPr>
              <a:t>10ml – Largest refill bottle volume </a:t>
            </a:r>
          </a:p>
          <a:p>
            <a:pPr>
              <a:spcBef>
                <a:spcPts val="1200"/>
              </a:spcBef>
            </a:pPr>
            <a:r>
              <a:rPr lang="en-US" b="1">
                <a:solidFill>
                  <a:srgbClr val="D5127B"/>
                </a:solidFill>
                <a:latin typeface="Arial"/>
                <a:ea typeface="Calibri"/>
                <a:cs typeface="Arial"/>
              </a:rPr>
              <a:t>A third of the packaging should be a health warning </a:t>
            </a:r>
            <a:r>
              <a:rPr lang="en-US" sz="1400" b="1">
                <a:latin typeface="Arial"/>
                <a:ea typeface="Calibri"/>
                <a:cs typeface="Arial"/>
              </a:rPr>
              <a:t> </a:t>
            </a:r>
          </a:p>
        </p:txBody>
      </p:sp>
      <p:sp>
        <p:nvSpPr>
          <p:cNvPr id="13" name="Right Arrow 12">
            <a:extLst>
              <a:ext uri="{FF2B5EF4-FFF2-40B4-BE49-F238E27FC236}">
                <a16:creationId xmlns:a16="http://schemas.microsoft.com/office/drawing/2014/main" id="{8786F463-13F5-B849-85E4-126C53BF14A4}"/>
              </a:ext>
            </a:extLst>
          </p:cNvPr>
          <p:cNvSpPr/>
          <p:nvPr/>
        </p:nvSpPr>
        <p:spPr>
          <a:xfrm rot="5400000">
            <a:off x="5682799" y="1896840"/>
            <a:ext cx="838194" cy="1224642"/>
          </a:xfrm>
          <a:prstGeom prst="rightArrow">
            <a:avLst/>
          </a:prstGeom>
          <a:solidFill>
            <a:srgbClr val="E9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789579F-8570-4340-ADA4-0045552FC682}"/>
              </a:ext>
            </a:extLst>
          </p:cNvPr>
          <p:cNvSpPr txBox="1"/>
          <p:nvPr/>
        </p:nvSpPr>
        <p:spPr>
          <a:xfrm>
            <a:off x="8527557" y="4214078"/>
            <a:ext cx="3255510" cy="1569660"/>
          </a:xfrm>
          <a:prstGeom prst="rect">
            <a:avLst/>
          </a:prstGeom>
          <a:noFill/>
          <a:ln>
            <a:noFill/>
          </a:ln>
        </p:spPr>
        <p:txBody>
          <a:bodyPr wrap="square" lIns="91440" tIns="45720" rIns="91440" bIns="45720" anchor="t">
            <a:spAutoFit/>
          </a:bodyPr>
          <a:lstStyle/>
          <a:p>
            <a:pPr marL="285750" indent="-285750">
              <a:buClr>
                <a:srgbClr val="D5127B"/>
              </a:buClr>
              <a:buSzPct val="120000"/>
              <a:buFont typeface="Arial" panose="020B0604020202020204" pitchFamily="34" charset="0"/>
              <a:buChar char="•"/>
            </a:pPr>
            <a:r>
              <a:rPr lang="en-GB" sz="1600">
                <a:latin typeface="Arial"/>
                <a:cs typeface="Arial"/>
              </a:rPr>
              <a:t>When tested, they have been found to contain lead, nickel, chromium, Spice, acetaldehyde, formaldehyde and nicotine levels of 100 plus cigarettes.</a:t>
            </a:r>
          </a:p>
        </p:txBody>
      </p:sp>
      <p:sp>
        <p:nvSpPr>
          <p:cNvPr id="19" name="TextBox 18">
            <a:extLst>
              <a:ext uri="{FF2B5EF4-FFF2-40B4-BE49-F238E27FC236}">
                <a16:creationId xmlns:a16="http://schemas.microsoft.com/office/drawing/2014/main" id="{EB6DAFBA-EBDA-B046-83F3-F9E6B61F8C2C}"/>
              </a:ext>
            </a:extLst>
          </p:cNvPr>
          <p:cNvSpPr txBox="1"/>
          <p:nvPr/>
        </p:nvSpPr>
        <p:spPr>
          <a:xfrm>
            <a:off x="451821" y="2404528"/>
            <a:ext cx="3227294" cy="830997"/>
          </a:xfrm>
          <a:prstGeom prst="rect">
            <a:avLst/>
          </a:prstGeom>
          <a:noFill/>
        </p:spPr>
        <p:txBody>
          <a:bodyPr wrap="square" rtlCol="0">
            <a:spAutoFit/>
          </a:bodyPr>
          <a:lstStyle/>
          <a:p>
            <a:pPr marL="285750" indent="-285750">
              <a:buClr>
                <a:srgbClr val="D5127B"/>
              </a:buClr>
              <a:buSzPct val="120000"/>
              <a:buFont typeface="Arial" panose="020B0604020202020204" pitchFamily="34" charset="0"/>
              <a:buChar char="•"/>
            </a:pPr>
            <a:r>
              <a:rPr lang="en-GB" sz="1600">
                <a:solidFill>
                  <a:srgbClr val="000000"/>
                </a:solidFill>
                <a:latin typeface="Arial" panose="020B0604020202020204" pitchFamily="34" charset="0"/>
                <a:cs typeface="Arial" panose="020B0604020202020204" pitchFamily="34" charset="0"/>
              </a:rPr>
              <a:t>The highest strength </a:t>
            </a:r>
            <a:r>
              <a:rPr lang="en-GB" sz="1600" b="1">
                <a:solidFill>
                  <a:srgbClr val="000000"/>
                </a:solidFill>
                <a:latin typeface="Arial" panose="020B0604020202020204" pitchFamily="34" charset="0"/>
                <a:cs typeface="Arial" panose="020B0604020202020204" pitchFamily="34" charset="0"/>
              </a:rPr>
              <a:t>legal</a:t>
            </a:r>
            <a:r>
              <a:rPr lang="en-GB" sz="1600">
                <a:solidFill>
                  <a:srgbClr val="000000"/>
                </a:solidFill>
                <a:latin typeface="Arial" panose="020B0604020202020204" pitchFamily="34" charset="0"/>
                <a:cs typeface="Arial" panose="020B0604020202020204" pitchFamily="34" charset="0"/>
              </a:rPr>
              <a:t> vapes have the nicotine level of 20 cigarettes.</a:t>
            </a:r>
          </a:p>
        </p:txBody>
      </p:sp>
      <p:sp>
        <p:nvSpPr>
          <p:cNvPr id="22" name="TextBox 21">
            <a:extLst>
              <a:ext uri="{FF2B5EF4-FFF2-40B4-BE49-F238E27FC236}">
                <a16:creationId xmlns:a16="http://schemas.microsoft.com/office/drawing/2014/main" id="{35BDAB0B-7039-854E-B303-9F26900C1734}"/>
              </a:ext>
            </a:extLst>
          </p:cNvPr>
          <p:cNvSpPr txBox="1"/>
          <p:nvPr/>
        </p:nvSpPr>
        <p:spPr>
          <a:xfrm>
            <a:off x="432099" y="3460571"/>
            <a:ext cx="3227294" cy="861774"/>
          </a:xfrm>
          <a:prstGeom prst="rect">
            <a:avLst/>
          </a:prstGeom>
          <a:noFill/>
        </p:spPr>
        <p:txBody>
          <a:bodyPr wrap="square" rtlCol="0">
            <a:spAutoFit/>
          </a:bodyPr>
          <a:lstStyle/>
          <a:p>
            <a:pPr marL="285750" indent="-285750">
              <a:buClr>
                <a:srgbClr val="D5127B"/>
              </a:buClr>
              <a:buSzPct val="120000"/>
              <a:buFont typeface="Arial" panose="020B0604020202020204" pitchFamily="34" charset="0"/>
              <a:buChar char="•"/>
            </a:pPr>
            <a:r>
              <a:rPr lang="en-GB" sz="1600" b="1">
                <a:solidFill>
                  <a:srgbClr val="000000"/>
                </a:solidFill>
                <a:latin typeface="Arial" panose="020B0604020202020204" pitchFamily="34" charset="0"/>
                <a:cs typeface="Arial" panose="020B0604020202020204" pitchFamily="34" charset="0"/>
              </a:rPr>
              <a:t>Illegal vapes/ e liquids can contain much more</a:t>
            </a:r>
            <a:endParaRPr lang="en-US" sz="1600" b="1">
              <a:latin typeface="Arial" panose="020B0604020202020204" pitchFamily="34" charset="0"/>
              <a:cs typeface="Arial" panose="020B0604020202020204" pitchFamily="34" charset="0"/>
            </a:endParaRPr>
          </a:p>
          <a:p>
            <a:endParaRPr lang="en-US"/>
          </a:p>
        </p:txBody>
      </p:sp>
      <p:sp>
        <p:nvSpPr>
          <p:cNvPr id="18" name="TextBox 17">
            <a:extLst>
              <a:ext uri="{FF2B5EF4-FFF2-40B4-BE49-F238E27FC236}">
                <a16:creationId xmlns:a16="http://schemas.microsoft.com/office/drawing/2014/main" id="{1E6A11D6-937C-0040-8935-CC45DB0EA780}"/>
              </a:ext>
            </a:extLst>
          </p:cNvPr>
          <p:cNvSpPr txBox="1"/>
          <p:nvPr/>
        </p:nvSpPr>
        <p:spPr>
          <a:xfrm>
            <a:off x="9165592" y="1331849"/>
            <a:ext cx="2421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8D2456"/>
                </a:solidFill>
                <a:latin typeface="Arial" panose="020B0604020202020204" pitchFamily="34" charset="0"/>
                <a:ea typeface="Calibri"/>
                <a:cs typeface="Arial" panose="020B0604020202020204" pitchFamily="34" charset="0"/>
              </a:rPr>
              <a:t>ILLEGAL VAPES</a:t>
            </a:r>
          </a:p>
        </p:txBody>
      </p:sp>
      <p:sp>
        <p:nvSpPr>
          <p:cNvPr id="21" name="Right Arrow 20">
            <a:extLst>
              <a:ext uri="{FF2B5EF4-FFF2-40B4-BE49-F238E27FC236}">
                <a16:creationId xmlns:a16="http://schemas.microsoft.com/office/drawing/2014/main" id="{9925B724-D865-464F-89BB-8563444D0E0D}"/>
              </a:ext>
            </a:extLst>
          </p:cNvPr>
          <p:cNvSpPr/>
          <p:nvPr/>
        </p:nvSpPr>
        <p:spPr>
          <a:xfrm rot="5400000">
            <a:off x="9965239" y="1851120"/>
            <a:ext cx="838194" cy="1224642"/>
          </a:xfrm>
          <a:prstGeom prst="rightArrow">
            <a:avLst/>
          </a:prstGeom>
          <a:solidFill>
            <a:srgbClr val="E98C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Oval 5">
            <a:extLst>
              <a:ext uri="{FF2B5EF4-FFF2-40B4-BE49-F238E27FC236}">
                <a16:creationId xmlns:a16="http://schemas.microsoft.com/office/drawing/2014/main" id="{520F1E20-84FC-EC97-3ED3-E51DFD09E163}"/>
              </a:ext>
            </a:extLst>
          </p:cNvPr>
          <p:cNvSpPr/>
          <p:nvPr/>
        </p:nvSpPr>
        <p:spPr>
          <a:xfrm rot="5400000">
            <a:off x="1253282" y="3720650"/>
            <a:ext cx="1718432" cy="2704599"/>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537A8D43-9302-E7B3-2787-DDABB715018D}"/>
              </a:ext>
            </a:extLst>
          </p:cNvPr>
          <p:cNvSpPr txBox="1"/>
          <p:nvPr/>
        </p:nvSpPr>
        <p:spPr>
          <a:xfrm>
            <a:off x="1279591" y="4534878"/>
            <a:ext cx="20921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D5127B"/>
                </a:solidFill>
                <a:latin typeface="Arial"/>
                <a:cs typeface="Arial"/>
              </a:rPr>
              <a:t>1 in 6 vapes confiscated in schools in 2024 contained SPICE</a:t>
            </a:r>
            <a:endParaRPr lang="en-US">
              <a:solidFill>
                <a:srgbClr val="D5127B"/>
              </a:solidFill>
            </a:endParaRPr>
          </a:p>
        </p:txBody>
      </p:sp>
    </p:spTree>
    <p:extLst>
      <p:ext uri="{BB962C8B-B14F-4D97-AF65-F5344CB8AC3E}">
        <p14:creationId xmlns:p14="http://schemas.microsoft.com/office/powerpoint/2010/main" val="14839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 grpId="0"/>
      <p:bldP spid="9" grpId="0"/>
      <p:bldP spid="16" grpId="0"/>
      <p:bldP spid="13" grpId="0" animBg="1"/>
      <p:bldP spid="20" grpId="0"/>
      <p:bldP spid="19" grpId="0"/>
      <p:bldP spid="22" grpId="0"/>
      <p:bldP spid="18" grpId="0"/>
      <p:bldP spid="21" grpId="0" animBg="1"/>
      <p:bldP spid="5" grpId="0" animBg="1"/>
      <p:bldP spid="7"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D8DBE-4A8D-CA4B-8F94-CEA96FEAE233}"/>
              </a:ext>
            </a:extLst>
          </p:cNvPr>
          <p:cNvSpPr/>
          <p:nvPr/>
        </p:nvSpPr>
        <p:spPr>
          <a:xfrm>
            <a:off x="0" y="0"/>
            <a:ext cx="6100997" cy="6858000"/>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595901" y="683851"/>
            <a:ext cx="4643919" cy="2275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bit more about nicotine…</a:t>
            </a:r>
          </a:p>
        </p:txBody>
      </p:sp>
      <p:sp>
        <p:nvSpPr>
          <p:cNvPr id="5" name="TextBox 4">
            <a:extLst>
              <a:ext uri="{FF2B5EF4-FFF2-40B4-BE49-F238E27FC236}">
                <a16:creationId xmlns:a16="http://schemas.microsoft.com/office/drawing/2014/main" id="{1E4A2066-2324-4560-BDE6-3F1C72C79EDF}"/>
              </a:ext>
            </a:extLst>
          </p:cNvPr>
          <p:cNvSpPr txBox="1"/>
          <p:nvPr/>
        </p:nvSpPr>
        <p:spPr>
          <a:xfrm>
            <a:off x="6385810" y="457200"/>
            <a:ext cx="5554702" cy="1384995"/>
          </a:xfrm>
          <a:prstGeom prst="rect">
            <a:avLst/>
          </a:prstGeom>
          <a:noFill/>
        </p:spPr>
        <p:txBody>
          <a:bodyPr wrap="square" lIns="91440" tIns="45720" rIns="91440" bIns="45720" rtlCol="0" anchor="t">
            <a:spAutoFit/>
          </a:bodyPr>
          <a:lstStyle/>
          <a:p>
            <a:pPr marL="342900" indent="-342900">
              <a:spcBef>
                <a:spcPts val="1200"/>
              </a:spcBef>
              <a:buClr>
                <a:srgbClr val="D5127B"/>
              </a:buClr>
              <a:buSzPct val="125000"/>
              <a:buFont typeface="Arial" panose="020B0604020202020204" pitchFamily="34" charset="0"/>
              <a:buChar char="•"/>
            </a:pPr>
            <a:r>
              <a:rPr lang="en-GB">
                <a:latin typeface="Arial"/>
                <a:cs typeface="Arial"/>
              </a:rPr>
              <a:t>Nicotine causes the body to release </a:t>
            </a:r>
            <a:r>
              <a:rPr lang="en-GB" b="1">
                <a:latin typeface="Arial"/>
                <a:cs typeface="Arial"/>
              </a:rPr>
              <a:t>adrenaline</a:t>
            </a:r>
            <a:r>
              <a:rPr lang="en-GB">
                <a:latin typeface="Arial"/>
                <a:cs typeface="Arial"/>
              </a:rPr>
              <a:t>, a hormone that makes us hyper aware and jumpy (fight or flight)</a:t>
            </a:r>
          </a:p>
          <a:p>
            <a:pPr marL="342900" indent="-342900">
              <a:spcBef>
                <a:spcPts val="1200"/>
              </a:spcBef>
              <a:buClr>
                <a:srgbClr val="D5127B"/>
              </a:buClr>
              <a:buSzPct val="125000"/>
              <a:buFont typeface="Arial" panose="020B0604020202020204" pitchFamily="34" charset="0"/>
              <a:buChar char="•"/>
            </a:pPr>
            <a:endParaRPr lang="en-GB" sz="2000">
              <a:latin typeface="Arial" panose="020B0604020202020204" pitchFamily="34" charset="0"/>
              <a:cs typeface="Arial" panose="020B0604020202020204" pitchFamily="34" charset="0"/>
            </a:endParaRPr>
          </a:p>
        </p:txBody>
      </p:sp>
      <p:pic>
        <p:nvPicPr>
          <p:cNvPr id="12" name="Picture 2" descr="Zyn Vuse and Puff Bar Mint Flavors">
            <a:extLst>
              <a:ext uri="{FF2B5EF4-FFF2-40B4-BE49-F238E27FC236}">
                <a16:creationId xmlns:a16="http://schemas.microsoft.com/office/drawing/2014/main" id="{E10DF475-5F11-144A-8D8B-3C2AA9EF05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07" y="3069135"/>
            <a:ext cx="4747884" cy="1978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orange sign with white text&#10;&#10;Description automatically generated">
            <a:extLst>
              <a:ext uri="{FF2B5EF4-FFF2-40B4-BE49-F238E27FC236}">
                <a16:creationId xmlns:a16="http://schemas.microsoft.com/office/drawing/2014/main" id="{32A8D56D-EA3C-CE8D-02B6-DBED60E14A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488" y="6053693"/>
            <a:ext cx="1838336" cy="493901"/>
          </a:xfrm>
          <a:prstGeom prst="rect">
            <a:avLst/>
          </a:prstGeom>
        </p:spPr>
      </p:pic>
      <p:pic>
        <p:nvPicPr>
          <p:cNvPr id="9" name="Picture 8" descr="A purple and orange sign&#10;&#10;Description automatically generated">
            <a:extLst>
              <a:ext uri="{FF2B5EF4-FFF2-40B4-BE49-F238E27FC236}">
                <a16:creationId xmlns:a16="http://schemas.microsoft.com/office/drawing/2014/main" id="{5AA0DE7D-38B5-934E-83FF-5972F7E248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sp>
        <p:nvSpPr>
          <p:cNvPr id="11" name="TextBox 10">
            <a:extLst>
              <a:ext uri="{FF2B5EF4-FFF2-40B4-BE49-F238E27FC236}">
                <a16:creationId xmlns:a16="http://schemas.microsoft.com/office/drawing/2014/main" id="{79B52FFB-557D-B74F-BCF7-74B53416F047}"/>
              </a:ext>
            </a:extLst>
          </p:cNvPr>
          <p:cNvSpPr txBox="1"/>
          <p:nvPr/>
        </p:nvSpPr>
        <p:spPr>
          <a:xfrm>
            <a:off x="6393180" y="1611333"/>
            <a:ext cx="5600700" cy="646331"/>
          </a:xfrm>
          <a:prstGeom prst="rect">
            <a:avLst/>
          </a:prstGeom>
          <a:noFill/>
        </p:spPr>
        <p:txBody>
          <a:bodyPr wrap="square">
            <a:spAutoFit/>
          </a:bodyPr>
          <a:lstStyle/>
          <a:p>
            <a:pPr marL="342900" indent="-342900">
              <a:spcBef>
                <a:spcPts val="1200"/>
              </a:spcBef>
              <a:buClr>
                <a:srgbClr val="D5127B"/>
              </a:buClr>
              <a:buSzPct val="125000"/>
              <a:buFont typeface="Arial" panose="020B0604020202020204" pitchFamily="34" charset="0"/>
              <a:buChar char="•"/>
            </a:pPr>
            <a:r>
              <a:rPr lang="en-GB" sz="1800">
                <a:latin typeface="Arial"/>
                <a:cs typeface="Arial"/>
              </a:rPr>
              <a:t>Adrenaline causes an increase in speed of breathing and heart rate</a:t>
            </a:r>
          </a:p>
        </p:txBody>
      </p:sp>
      <p:sp>
        <p:nvSpPr>
          <p:cNvPr id="13" name="TextBox 12">
            <a:extLst>
              <a:ext uri="{FF2B5EF4-FFF2-40B4-BE49-F238E27FC236}">
                <a16:creationId xmlns:a16="http://schemas.microsoft.com/office/drawing/2014/main" id="{95619055-05B9-F245-A16A-C82E0FE4E302}"/>
              </a:ext>
            </a:extLst>
          </p:cNvPr>
          <p:cNvSpPr txBox="1"/>
          <p:nvPr/>
        </p:nvSpPr>
        <p:spPr>
          <a:xfrm>
            <a:off x="6389370" y="2346276"/>
            <a:ext cx="5375910" cy="646331"/>
          </a:xfrm>
          <a:prstGeom prst="rect">
            <a:avLst/>
          </a:prstGeom>
          <a:noFill/>
        </p:spPr>
        <p:txBody>
          <a:bodyPr wrap="square">
            <a:spAutoFit/>
          </a:bodyPr>
          <a:lstStyle/>
          <a:p>
            <a:pPr marL="342900" indent="-342900">
              <a:spcBef>
                <a:spcPts val="1200"/>
              </a:spcBef>
              <a:buClr>
                <a:srgbClr val="D5127B"/>
              </a:buClr>
              <a:buSzPct val="125000"/>
              <a:buFont typeface="Arial" panose="020B0604020202020204" pitchFamily="34" charset="0"/>
              <a:buChar char="•"/>
            </a:pPr>
            <a:r>
              <a:rPr lang="en-GB" sz="1800">
                <a:latin typeface="Arial"/>
                <a:cs typeface="Arial"/>
              </a:rPr>
              <a:t>As someone inhales more the stimulant wears off and the person feels relaxed</a:t>
            </a:r>
          </a:p>
        </p:txBody>
      </p:sp>
      <p:sp>
        <p:nvSpPr>
          <p:cNvPr id="15" name="TextBox 14">
            <a:extLst>
              <a:ext uri="{FF2B5EF4-FFF2-40B4-BE49-F238E27FC236}">
                <a16:creationId xmlns:a16="http://schemas.microsoft.com/office/drawing/2014/main" id="{125D9C37-A2A7-104F-8502-D643B4235038}"/>
              </a:ext>
            </a:extLst>
          </p:cNvPr>
          <p:cNvSpPr txBox="1"/>
          <p:nvPr/>
        </p:nvSpPr>
        <p:spPr>
          <a:xfrm>
            <a:off x="6374130" y="3172659"/>
            <a:ext cx="6225540" cy="1477328"/>
          </a:xfrm>
          <a:prstGeom prst="rect">
            <a:avLst/>
          </a:prstGeom>
          <a:noFill/>
        </p:spPr>
        <p:txBody>
          <a:bodyPr wrap="square">
            <a:spAutoFit/>
          </a:bodyPr>
          <a:lstStyle/>
          <a:p>
            <a:pPr marL="342900" indent="-342900">
              <a:spcBef>
                <a:spcPts val="1200"/>
              </a:spcBef>
              <a:buClr>
                <a:srgbClr val="D5127B"/>
              </a:buClr>
              <a:buSzPct val="125000"/>
              <a:buFont typeface="Arial" panose="020B0604020202020204" pitchFamily="34" charset="0"/>
              <a:buChar char="•"/>
            </a:pPr>
            <a:r>
              <a:rPr lang="en-GB" sz="1800" b="1">
                <a:latin typeface="Arial"/>
                <a:cs typeface="Arial"/>
              </a:rPr>
              <a:t>The short-term effects </a:t>
            </a:r>
            <a:r>
              <a:rPr lang="en-GB" sz="1800">
                <a:latin typeface="Arial"/>
                <a:cs typeface="Arial"/>
              </a:rPr>
              <a:t>of nicotine can include:</a:t>
            </a:r>
          </a:p>
          <a:p>
            <a:pPr marL="677545" indent="-368300">
              <a:buClr>
                <a:srgbClr val="D5127B"/>
              </a:buClr>
              <a:buSzPct val="125000"/>
              <a:buFont typeface="Courier New" panose="02070309020205020404" pitchFamily="49" charset="0"/>
              <a:buChar char="o"/>
            </a:pPr>
            <a:r>
              <a:rPr lang="en-GB" sz="1800">
                <a:latin typeface="Arial"/>
                <a:cs typeface="Arial"/>
              </a:rPr>
              <a:t>An increase in heart rate and blood pressure (dizziness)</a:t>
            </a:r>
          </a:p>
          <a:p>
            <a:pPr marL="677545" indent="-368300">
              <a:lnSpc>
                <a:spcPct val="100000"/>
              </a:lnSpc>
              <a:buClr>
                <a:srgbClr val="D5127B"/>
              </a:buClr>
              <a:buSzPct val="125000"/>
              <a:buFont typeface="Courier New" panose="02070309020205020404" pitchFamily="49" charset="0"/>
              <a:buChar char="o"/>
            </a:pPr>
            <a:r>
              <a:rPr lang="en-GB" sz="1800">
                <a:latin typeface="Arial"/>
                <a:cs typeface="Arial"/>
              </a:rPr>
              <a:t>Feeling jittery/ hyper</a:t>
            </a:r>
          </a:p>
          <a:p>
            <a:pPr marL="677545" indent="-368300">
              <a:lnSpc>
                <a:spcPct val="100000"/>
              </a:lnSpc>
              <a:buClr>
                <a:srgbClr val="D5127B"/>
              </a:buClr>
              <a:buSzPct val="125000"/>
              <a:buFont typeface="Courier New" panose="02070309020205020404" pitchFamily="49" charset="0"/>
              <a:buChar char="o"/>
            </a:pPr>
            <a:r>
              <a:rPr lang="en-GB" sz="1800">
                <a:latin typeface="Arial"/>
                <a:cs typeface="Arial"/>
              </a:rPr>
              <a:t>Feeling sick</a:t>
            </a:r>
          </a:p>
        </p:txBody>
      </p:sp>
      <p:sp>
        <p:nvSpPr>
          <p:cNvPr id="17" name="TextBox 16">
            <a:extLst>
              <a:ext uri="{FF2B5EF4-FFF2-40B4-BE49-F238E27FC236}">
                <a16:creationId xmlns:a16="http://schemas.microsoft.com/office/drawing/2014/main" id="{53A7564F-EEF9-ED41-9E45-F0382170CF33}"/>
              </a:ext>
            </a:extLst>
          </p:cNvPr>
          <p:cNvSpPr txBox="1"/>
          <p:nvPr/>
        </p:nvSpPr>
        <p:spPr>
          <a:xfrm>
            <a:off x="6389370" y="4764316"/>
            <a:ext cx="6316980" cy="1200329"/>
          </a:xfrm>
          <a:prstGeom prst="rect">
            <a:avLst/>
          </a:prstGeom>
          <a:noFill/>
        </p:spPr>
        <p:txBody>
          <a:bodyPr wrap="square">
            <a:spAutoFit/>
          </a:bodyPr>
          <a:lstStyle/>
          <a:p>
            <a:pPr marL="361950" indent="-287338">
              <a:lnSpc>
                <a:spcPct val="100000"/>
              </a:lnSpc>
              <a:buClr>
                <a:srgbClr val="D5127B"/>
              </a:buClr>
              <a:buSzPct val="125000"/>
              <a:buFont typeface="Arial" panose="020B0604020202020204" pitchFamily="34" charset="0"/>
              <a:buChar char="•"/>
            </a:pPr>
            <a:r>
              <a:rPr lang="en-GB" sz="1800" b="1">
                <a:latin typeface="Arial"/>
                <a:cs typeface="Arial"/>
              </a:rPr>
              <a:t>Withdrawal symptoms </a:t>
            </a:r>
            <a:r>
              <a:rPr lang="en-GB" sz="1800">
                <a:latin typeface="Arial"/>
                <a:cs typeface="Arial"/>
              </a:rPr>
              <a:t>lead to</a:t>
            </a:r>
          </a:p>
          <a:p>
            <a:pPr marL="677545" indent="-368300">
              <a:lnSpc>
                <a:spcPct val="100000"/>
              </a:lnSpc>
              <a:buClr>
                <a:srgbClr val="D5127B"/>
              </a:buClr>
              <a:buSzPct val="125000"/>
              <a:buFont typeface="Courier New" panose="02070309020205020404" pitchFamily="49" charset="0"/>
              <a:buChar char="o"/>
            </a:pPr>
            <a:r>
              <a:rPr lang="en-GB" sz="1800">
                <a:latin typeface="Arial"/>
                <a:cs typeface="Arial"/>
              </a:rPr>
              <a:t>Having problems concentrating</a:t>
            </a:r>
          </a:p>
          <a:p>
            <a:pPr marL="594995" indent="-285750">
              <a:lnSpc>
                <a:spcPct val="100000"/>
              </a:lnSpc>
              <a:buClr>
                <a:srgbClr val="D5127B"/>
              </a:buClr>
              <a:buSzPct val="125000"/>
              <a:buFont typeface="Courier New" panose="02070309020205020404" pitchFamily="49" charset="0"/>
              <a:buChar char="o"/>
            </a:pPr>
            <a:r>
              <a:rPr lang="en-GB">
                <a:latin typeface="Arial"/>
                <a:cs typeface="Arial"/>
              </a:rPr>
              <a:t> </a:t>
            </a:r>
            <a:r>
              <a:rPr lang="en-GB" sz="1800">
                <a:latin typeface="Arial"/>
                <a:cs typeface="Arial"/>
              </a:rPr>
              <a:t>Having headaches and shaking when stop</a:t>
            </a:r>
          </a:p>
          <a:p>
            <a:pPr marL="677545" indent="-368300">
              <a:lnSpc>
                <a:spcPct val="100000"/>
              </a:lnSpc>
              <a:buClr>
                <a:srgbClr val="D5127B"/>
              </a:buClr>
              <a:buSzPct val="125000"/>
              <a:buFont typeface="Courier New" panose="02070309020205020404" pitchFamily="49" charset="0"/>
              <a:buChar char="o"/>
            </a:pPr>
            <a:r>
              <a:rPr lang="en-GB" sz="1800">
                <a:latin typeface="Arial"/>
                <a:cs typeface="Arial"/>
              </a:rPr>
              <a:t>Being irritable </a:t>
            </a:r>
          </a:p>
        </p:txBody>
      </p:sp>
    </p:spTree>
    <p:extLst>
      <p:ext uri="{BB962C8B-B14F-4D97-AF65-F5344CB8AC3E}">
        <p14:creationId xmlns:p14="http://schemas.microsoft.com/office/powerpoint/2010/main" val="15940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85F4-FD3F-5398-9869-CFAE0AF68FA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F2F0A15-32E2-C77D-D88F-C6B02ED79545}"/>
              </a:ext>
            </a:extLst>
          </p:cNvPr>
          <p:cNvSpPr/>
          <p:nvPr/>
        </p:nvSpPr>
        <p:spPr>
          <a:xfrm>
            <a:off x="0" y="-74951"/>
            <a:ext cx="12192000" cy="879068"/>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50F89B-1829-A164-3FB9-089F7D809784}"/>
              </a:ext>
            </a:extLst>
          </p:cNvPr>
          <p:cNvSpPr txBox="1"/>
          <p:nvPr/>
        </p:nvSpPr>
        <p:spPr>
          <a:xfrm>
            <a:off x="467870" y="1179556"/>
            <a:ext cx="3514164" cy="4462760"/>
          </a:xfrm>
          <a:prstGeom prst="rect">
            <a:avLst/>
          </a:prstGeom>
          <a:noFill/>
        </p:spPr>
        <p:txBody>
          <a:bodyPr wrap="square" lIns="91440" tIns="45720" rIns="91440" bIns="45720" rtlCol="0" anchor="t">
            <a:spAutoFit/>
          </a:bodyPr>
          <a:lstStyle/>
          <a:p>
            <a:pPr defTabSz="512064">
              <a:spcBef>
                <a:spcPts val="1800"/>
              </a:spcBef>
            </a:pPr>
            <a:r>
              <a:rPr lang="en-US" b="1" kern="1200">
                <a:latin typeface="Arial"/>
                <a:cs typeface="Arial"/>
              </a:rPr>
              <a:t>Cigarettes</a:t>
            </a:r>
            <a:r>
              <a:rPr lang="en-US" sz="1600" b="1">
                <a:latin typeface="Arial"/>
                <a:cs typeface="Arial"/>
              </a:rPr>
              <a:t> </a:t>
            </a:r>
            <a:endParaRPr lang="en-US" sz="1600" b="1" kern="1200">
              <a:solidFill>
                <a:schemeClr val="tx1"/>
              </a:solidFill>
              <a:latin typeface="Arial" panose="020B0604020202020204" pitchFamily="34" charset="0"/>
              <a:cs typeface="Arial" panose="020B0604020202020204" pitchFamily="34" charset="0"/>
            </a:endParaRPr>
          </a:p>
          <a:p>
            <a:pPr marL="285750" indent="-285750" defTabSz="512064">
              <a:spcBef>
                <a:spcPts val="600"/>
              </a:spcBef>
              <a:buFont typeface="Arial"/>
              <a:buChar char="•"/>
            </a:pPr>
            <a:r>
              <a:rPr lang="en-GB" sz="1400" kern="1200">
                <a:latin typeface="Arial"/>
                <a:cs typeface="Arial"/>
              </a:rPr>
              <a:t>deliver nicotine by burning tobacco, which can cause smoking-related illnesses such as lung cancer and heart disease</a:t>
            </a:r>
            <a:r>
              <a:rPr lang="en-GB" sz="1400" kern="1200">
                <a:solidFill>
                  <a:srgbClr val="FF0000"/>
                </a:solidFill>
                <a:latin typeface="Arial"/>
                <a:cs typeface="Arial"/>
              </a:rPr>
              <a:t>.</a:t>
            </a:r>
            <a:r>
              <a:rPr lang="en-GB" sz="1400">
                <a:solidFill>
                  <a:srgbClr val="FF0000"/>
                </a:solidFill>
                <a:latin typeface="Arial"/>
                <a:cs typeface="Arial"/>
              </a:rPr>
              <a:t> </a:t>
            </a:r>
          </a:p>
          <a:p>
            <a:pPr marL="285750" indent="-285750" defTabSz="512064">
              <a:spcBef>
                <a:spcPts val="600"/>
              </a:spcBef>
              <a:buFont typeface="Arial"/>
              <a:buChar char="•"/>
            </a:pPr>
            <a:r>
              <a:rPr lang="en-GB" sz="1400">
                <a:latin typeface="Arial"/>
                <a:cs typeface="Arial"/>
              </a:rPr>
              <a:t>Each cigarette contains 10mg of nicotine, </a:t>
            </a:r>
          </a:p>
          <a:p>
            <a:pPr marL="285750" indent="-285750" defTabSz="512064">
              <a:spcBef>
                <a:spcPts val="600"/>
              </a:spcBef>
              <a:buFont typeface="Arial"/>
              <a:buChar char="•"/>
            </a:pPr>
            <a:r>
              <a:rPr lang="en-GB" sz="1400">
                <a:latin typeface="Arial"/>
                <a:cs typeface="Arial"/>
              </a:rPr>
              <a:t>It is the tar and carbon monoxide inhaled as well as 67 other chemicals that are linked to cancer.</a:t>
            </a:r>
            <a:endParaRPr lang="en-GB" sz="1400">
              <a:solidFill>
                <a:srgbClr val="000000"/>
              </a:solidFill>
              <a:latin typeface="Arial"/>
              <a:ea typeface="+mn-lt"/>
              <a:cs typeface="Arial"/>
            </a:endParaRPr>
          </a:p>
          <a:p>
            <a:pPr marL="285750" indent="-285750" defTabSz="512064">
              <a:spcBef>
                <a:spcPts val="600"/>
              </a:spcBef>
              <a:buFont typeface="Arial"/>
              <a:buChar char="•"/>
            </a:pPr>
            <a:r>
              <a:rPr lang="en-GB" sz="1400">
                <a:solidFill>
                  <a:srgbClr val="000000"/>
                </a:solidFill>
                <a:latin typeface="Arial"/>
                <a:ea typeface="+mn-lt"/>
                <a:cs typeface="Arial"/>
              </a:rPr>
              <a:t>The Tobacco and Vapes Act, passed in 2026, </a:t>
            </a:r>
            <a:r>
              <a:rPr lang="en-GB" sz="1400" err="1">
                <a:solidFill>
                  <a:srgbClr val="000000"/>
                </a:solidFill>
                <a:latin typeface="Arial"/>
                <a:ea typeface="+mn-lt"/>
                <a:cs typeface="Arial"/>
              </a:rPr>
              <a:t>makes </a:t>
            </a:r>
            <a:r>
              <a:rPr lang="en-GB" sz="1400">
                <a:solidFill>
                  <a:srgbClr val="000000"/>
                </a:solidFill>
                <a:latin typeface="Arial"/>
                <a:ea typeface="+mn-lt"/>
                <a:cs typeface="Arial"/>
              </a:rPr>
              <a:t>it illegal to sell tobacco products to children born on or after 1 January 2009 to prevent the next generation from becoming addicted to tobacco.</a:t>
            </a:r>
            <a:endParaRPr lang="en-GB" sz="1400">
              <a:latin typeface="Arial"/>
              <a:ea typeface="Calibri" panose="020F0502020204030204"/>
              <a:cs typeface="Arial"/>
            </a:endParaRPr>
          </a:p>
          <a:p>
            <a:pPr marL="285750" indent="-285750" defTabSz="512064">
              <a:spcBef>
                <a:spcPts val="600"/>
              </a:spcBef>
              <a:buFont typeface="Arial"/>
              <a:buChar char="•"/>
            </a:pPr>
            <a:endParaRPr lang="en-GB" sz="1400">
              <a:solidFill>
                <a:srgbClr val="000000"/>
              </a:solidFill>
              <a:latin typeface="Arial"/>
              <a:cs typeface="Arial"/>
            </a:endParaRPr>
          </a:p>
          <a:p>
            <a:pPr marL="285750" indent="-285750" defTabSz="512064">
              <a:spcBef>
                <a:spcPts val="600"/>
              </a:spcBef>
              <a:buFontTx/>
              <a:buChar char="-"/>
            </a:pPr>
            <a:endParaRPr lang="en-GB" sz="1200">
              <a:solidFill>
                <a:srgbClr val="FF0000"/>
              </a:solidFill>
              <a:latin typeface="Arial"/>
              <a:cs typeface="Arial"/>
            </a:endParaRPr>
          </a:p>
        </p:txBody>
      </p:sp>
      <p:sp>
        <p:nvSpPr>
          <p:cNvPr id="12" name="TextBox 11">
            <a:extLst>
              <a:ext uri="{FF2B5EF4-FFF2-40B4-BE49-F238E27FC236}">
                <a16:creationId xmlns:a16="http://schemas.microsoft.com/office/drawing/2014/main" id="{B66B9DD1-2AD7-A6A0-8BA9-66B6E2BA1E4B}"/>
              </a:ext>
            </a:extLst>
          </p:cNvPr>
          <p:cNvSpPr txBox="1"/>
          <p:nvPr/>
        </p:nvSpPr>
        <p:spPr>
          <a:xfrm>
            <a:off x="4814995" y="4121389"/>
            <a:ext cx="3701207" cy="2600712"/>
          </a:xfrm>
          <a:prstGeom prst="rect">
            <a:avLst/>
          </a:prstGeom>
          <a:noFill/>
        </p:spPr>
        <p:txBody>
          <a:bodyPr wrap="square" lIns="91440" tIns="45720" rIns="91440" bIns="45720" rtlCol="0" anchor="t">
            <a:spAutoFit/>
          </a:bodyPr>
          <a:lstStyle/>
          <a:p>
            <a:pPr defTabSz="512064">
              <a:spcBef>
                <a:spcPts val="1800"/>
              </a:spcBef>
            </a:pPr>
            <a:r>
              <a:rPr lang="en-US" b="1" kern="1200">
                <a:solidFill>
                  <a:schemeClr val="tx1"/>
                </a:solidFill>
                <a:latin typeface="Arial" panose="020B0604020202020204" pitchFamily="34" charset="0"/>
                <a:cs typeface="Arial" panose="020B0604020202020204" pitchFamily="34" charset="0"/>
              </a:rPr>
              <a:t>Shisha </a:t>
            </a:r>
          </a:p>
          <a:p>
            <a:pPr marL="285750" indent="-285750" defTabSz="512064">
              <a:spcBef>
                <a:spcPts val="600"/>
              </a:spcBef>
              <a:buFontTx/>
              <a:buChar char="-"/>
            </a:pPr>
            <a:r>
              <a:rPr lang="en-GB" sz="1400" kern="1200">
                <a:latin typeface="Arial"/>
                <a:cs typeface="Arial"/>
              </a:rPr>
              <a:t>usually made up of tobacco, molasses/sugar, and fruit flavourings. </a:t>
            </a:r>
          </a:p>
          <a:p>
            <a:pPr marL="285750" indent="-285750" defTabSz="512064">
              <a:spcBef>
                <a:spcPts val="600"/>
              </a:spcBef>
              <a:buFontTx/>
              <a:buChar char="-"/>
            </a:pPr>
            <a:r>
              <a:rPr lang="en-GB" sz="1400" kern="1200">
                <a:latin typeface="Arial"/>
                <a:cs typeface="Arial"/>
              </a:rPr>
              <a:t>It is smoked through a water pipe that is heated by charcoal to produce the smoke. </a:t>
            </a:r>
          </a:p>
          <a:p>
            <a:pPr marL="285750" indent="-285750" defTabSz="512064">
              <a:spcBef>
                <a:spcPts val="600"/>
              </a:spcBef>
              <a:buFontTx/>
              <a:buChar char="-"/>
            </a:pPr>
            <a:r>
              <a:rPr lang="en-GB" sz="1400" kern="1200">
                <a:latin typeface="Arial"/>
                <a:cs typeface="Arial"/>
              </a:rPr>
              <a:t>The truth is shisha is just as harmful as smoking cigarettes and causes many of the same diseases.</a:t>
            </a:r>
            <a:endParaRPr lang="en-US" sz="1400" b="1" kern="1200">
              <a:latin typeface="Arial"/>
              <a:cs typeface="Arial"/>
            </a:endParaRPr>
          </a:p>
          <a:p>
            <a:pPr>
              <a:spcAft>
                <a:spcPts val="600"/>
              </a:spcAft>
            </a:pPr>
            <a:endParaRPr lang="en-US"/>
          </a:p>
        </p:txBody>
      </p:sp>
      <p:sp>
        <p:nvSpPr>
          <p:cNvPr id="13" name="Title 1">
            <a:extLst>
              <a:ext uri="{FF2B5EF4-FFF2-40B4-BE49-F238E27FC236}">
                <a16:creationId xmlns:a16="http://schemas.microsoft.com/office/drawing/2014/main" id="{4A278749-DD25-AF30-4DF7-5540FDD16505}"/>
              </a:ext>
            </a:extLst>
          </p:cNvPr>
          <p:cNvSpPr txBox="1">
            <a:spLocks/>
          </p:cNvSpPr>
          <p:nvPr/>
        </p:nvSpPr>
        <p:spPr>
          <a:xfrm>
            <a:off x="0" y="184265"/>
            <a:ext cx="12192000" cy="430331"/>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kern="12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Other nicotine products</a:t>
            </a:r>
          </a:p>
        </p:txBody>
      </p:sp>
      <p:pic>
        <p:nvPicPr>
          <p:cNvPr id="15" name="Picture 14" descr="A purple and orange sign&#10;&#10;Description automatically generated">
            <a:extLst>
              <a:ext uri="{FF2B5EF4-FFF2-40B4-BE49-F238E27FC236}">
                <a16:creationId xmlns:a16="http://schemas.microsoft.com/office/drawing/2014/main" id="{ABBA515B-60DF-02B7-517F-D92D345FE1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20" name="Picture 19" descr="A close up of a sign&#10;&#10;Description automatically generated">
            <a:extLst>
              <a:ext uri="{FF2B5EF4-FFF2-40B4-BE49-F238E27FC236}">
                <a16:creationId xmlns:a16="http://schemas.microsoft.com/office/drawing/2014/main" id="{28930867-0892-A8FB-E466-3C244F167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2" name="Picture 1" descr="A blue and gold hookah&#10;&#10;AI-generated content may be incorrect.">
            <a:extLst>
              <a:ext uri="{FF2B5EF4-FFF2-40B4-BE49-F238E27FC236}">
                <a16:creationId xmlns:a16="http://schemas.microsoft.com/office/drawing/2014/main" id="{67A86E7D-A02E-FE83-5B05-46F4D38895FB}"/>
              </a:ext>
            </a:extLst>
          </p:cNvPr>
          <p:cNvPicPr>
            <a:picLocks noChangeAspect="1"/>
          </p:cNvPicPr>
          <p:nvPr/>
        </p:nvPicPr>
        <p:blipFill>
          <a:blip r:embed="rId5"/>
          <a:stretch>
            <a:fillRect/>
          </a:stretch>
        </p:blipFill>
        <p:spPr>
          <a:xfrm>
            <a:off x="2742204" y="4120898"/>
            <a:ext cx="3165968" cy="3012282"/>
          </a:xfrm>
          <a:prstGeom prst="rect">
            <a:avLst/>
          </a:prstGeom>
        </p:spPr>
      </p:pic>
      <p:pic>
        <p:nvPicPr>
          <p:cNvPr id="3" name="Picture 2" descr="A plate with white chewing gum on it&#10;&#10;AI-generated content may be incorrect.">
            <a:extLst>
              <a:ext uri="{FF2B5EF4-FFF2-40B4-BE49-F238E27FC236}">
                <a16:creationId xmlns:a16="http://schemas.microsoft.com/office/drawing/2014/main" id="{7D2E11E7-DEB9-F919-EA8D-499E0F16CE93}"/>
              </a:ext>
            </a:extLst>
          </p:cNvPr>
          <p:cNvPicPr>
            <a:picLocks noChangeAspect="1"/>
          </p:cNvPicPr>
          <p:nvPr/>
        </p:nvPicPr>
        <p:blipFill>
          <a:blip r:embed="rId6"/>
          <a:stretch>
            <a:fillRect/>
          </a:stretch>
        </p:blipFill>
        <p:spPr>
          <a:xfrm>
            <a:off x="9535084" y="3427056"/>
            <a:ext cx="2765773" cy="1830889"/>
          </a:xfrm>
          <a:prstGeom prst="rect">
            <a:avLst/>
          </a:prstGeom>
        </p:spPr>
      </p:pic>
      <p:pic>
        <p:nvPicPr>
          <p:cNvPr id="17" name="Picture 16" descr="A group of cigarettes with brown and white filter&#10;&#10;AI-generated content may be incorrect.">
            <a:extLst>
              <a:ext uri="{FF2B5EF4-FFF2-40B4-BE49-F238E27FC236}">
                <a16:creationId xmlns:a16="http://schemas.microsoft.com/office/drawing/2014/main" id="{1BF355DD-28B0-4B3B-81A4-250F854C772F}"/>
              </a:ext>
            </a:extLst>
          </p:cNvPr>
          <p:cNvPicPr>
            <a:picLocks noChangeAspect="1"/>
          </p:cNvPicPr>
          <p:nvPr/>
        </p:nvPicPr>
        <p:blipFill>
          <a:blip r:embed="rId7"/>
          <a:srcRect t="-1997" r="5534"/>
          <a:stretch>
            <a:fillRect/>
          </a:stretch>
        </p:blipFill>
        <p:spPr>
          <a:xfrm>
            <a:off x="3722475" y="1420773"/>
            <a:ext cx="2184096" cy="1414930"/>
          </a:xfrm>
          <a:prstGeom prst="rect">
            <a:avLst/>
          </a:prstGeom>
        </p:spPr>
      </p:pic>
      <p:sp>
        <p:nvSpPr>
          <p:cNvPr id="8" name="TextBox 7">
            <a:extLst>
              <a:ext uri="{FF2B5EF4-FFF2-40B4-BE49-F238E27FC236}">
                <a16:creationId xmlns:a16="http://schemas.microsoft.com/office/drawing/2014/main" id="{46F743B7-DCCD-6280-6FCB-6D306055DF5E}"/>
              </a:ext>
            </a:extLst>
          </p:cNvPr>
          <p:cNvSpPr txBox="1"/>
          <p:nvPr/>
        </p:nvSpPr>
        <p:spPr>
          <a:xfrm>
            <a:off x="7236176" y="1176024"/>
            <a:ext cx="4362628" cy="2539157"/>
          </a:xfrm>
          <a:prstGeom prst="rect">
            <a:avLst/>
          </a:prstGeom>
          <a:noFill/>
        </p:spPr>
        <p:txBody>
          <a:bodyPr wrap="square" lIns="91440" tIns="45720" rIns="91440" bIns="45720" rtlCol="0" anchor="t">
            <a:spAutoFit/>
          </a:bodyPr>
          <a:lstStyle/>
          <a:p>
            <a:pPr defTabSz="512064">
              <a:spcBef>
                <a:spcPts val="1800"/>
              </a:spcBef>
            </a:pPr>
            <a:r>
              <a:rPr lang="en-US" b="1" kern="1200">
                <a:latin typeface="Arial"/>
                <a:cs typeface="Arial"/>
              </a:rPr>
              <a:t>Nicotine gum and patches</a:t>
            </a:r>
            <a:r>
              <a:rPr lang="en-US" b="1">
                <a:latin typeface="Arial"/>
                <a:cs typeface="Arial"/>
              </a:rPr>
              <a:t> </a:t>
            </a:r>
            <a:endParaRPr lang="en-US" b="1" kern="1200">
              <a:solidFill>
                <a:schemeClr val="tx1"/>
              </a:solidFill>
              <a:latin typeface="Arial" panose="020B0604020202020204" pitchFamily="34" charset="0"/>
              <a:cs typeface="Arial" panose="020B0604020202020204" pitchFamily="34" charset="0"/>
            </a:endParaRPr>
          </a:p>
          <a:p>
            <a:pPr marL="285750" indent="-285750" defTabSz="512064">
              <a:spcBef>
                <a:spcPts val="600"/>
              </a:spcBef>
              <a:buFontTx/>
              <a:buChar char="-"/>
            </a:pPr>
            <a:r>
              <a:rPr lang="en-GB" sz="1400" kern="1200">
                <a:latin typeface="Arial"/>
                <a:cs typeface="Arial"/>
              </a:rPr>
              <a:t>provide a low level of nicotine, without the tar, carbon monoxide and other poisonous chemicals present in tobacco smoke.</a:t>
            </a:r>
            <a:r>
              <a:rPr lang="en-GB" sz="1400">
                <a:latin typeface="Arial"/>
                <a:cs typeface="Arial"/>
              </a:rPr>
              <a:t> </a:t>
            </a:r>
            <a:endParaRPr lang="en-GB" sz="1400" kern="1200">
              <a:latin typeface="Arial" panose="020B0604020202020204" pitchFamily="34" charset="0"/>
              <a:cs typeface="Arial" panose="020B0604020202020204" pitchFamily="34" charset="0"/>
            </a:endParaRPr>
          </a:p>
          <a:p>
            <a:pPr marL="285750" indent="-285750" defTabSz="512064">
              <a:spcBef>
                <a:spcPts val="600"/>
              </a:spcBef>
              <a:buFontTx/>
              <a:buChar char="-"/>
            </a:pPr>
            <a:r>
              <a:rPr lang="en-GB" sz="1400" kern="1200">
                <a:latin typeface="Arial"/>
                <a:cs typeface="Arial"/>
              </a:rPr>
              <a:t>can help reduce unpleasant withdrawal effects, such as bad moods and cravings, which may occur when someone stops smoking.</a:t>
            </a:r>
            <a:r>
              <a:rPr lang="en-GB" sz="1400">
                <a:latin typeface="Arial"/>
                <a:cs typeface="Arial"/>
              </a:rPr>
              <a:t> </a:t>
            </a:r>
            <a:endParaRPr lang="en-GB" sz="1400" kern="1200">
              <a:latin typeface="Arial" panose="020B0604020202020204" pitchFamily="34" charset="0"/>
              <a:cs typeface="Arial" panose="020B0604020202020204" pitchFamily="34" charset="0"/>
            </a:endParaRPr>
          </a:p>
          <a:p>
            <a:pPr marL="285750" indent="-285750" defTabSz="512064">
              <a:spcBef>
                <a:spcPts val="600"/>
              </a:spcBef>
              <a:buFontTx/>
              <a:buChar char="-"/>
            </a:pPr>
            <a:r>
              <a:rPr lang="en-GB" sz="1400" kern="1200">
                <a:latin typeface="Arial"/>
                <a:cs typeface="Arial"/>
              </a:rPr>
              <a:t>can be bought from pharmacies and some shops and are also available on prescription from a doctor or NHS stop smoking service.</a:t>
            </a:r>
          </a:p>
        </p:txBody>
      </p:sp>
    </p:spTree>
    <p:extLst>
      <p:ext uri="{BB962C8B-B14F-4D97-AF65-F5344CB8AC3E}">
        <p14:creationId xmlns:p14="http://schemas.microsoft.com/office/powerpoint/2010/main" val="93026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E71C6A-37F6-9B44-9DA3-37C8BEF2865A}"/>
              </a:ext>
            </a:extLst>
          </p:cNvPr>
          <p:cNvSpPr txBox="1"/>
          <p:nvPr/>
        </p:nvSpPr>
        <p:spPr>
          <a:xfrm>
            <a:off x="397478" y="1104641"/>
            <a:ext cx="3432922" cy="1661993"/>
          </a:xfrm>
          <a:prstGeom prst="rect">
            <a:avLst/>
          </a:prstGeom>
          <a:noFill/>
        </p:spPr>
        <p:txBody>
          <a:bodyPr wrap="square" lIns="91440" tIns="45720" rIns="91440" bIns="45720" rtlCol="0" anchor="t">
            <a:spAutoFit/>
          </a:bodyPr>
          <a:lstStyle/>
          <a:p>
            <a:pPr defTabSz="512064">
              <a:spcBef>
                <a:spcPts val="1800"/>
              </a:spcBef>
            </a:pPr>
            <a:r>
              <a:rPr lang="en-US" b="1" kern="1200">
                <a:latin typeface="Arial"/>
                <a:cs typeface="Arial"/>
              </a:rPr>
              <a:t>SNUS</a:t>
            </a:r>
            <a:r>
              <a:rPr lang="en-US" sz="1400" b="1">
                <a:latin typeface="Arial"/>
                <a:cs typeface="Arial"/>
              </a:rPr>
              <a:t> </a:t>
            </a:r>
            <a:endParaRPr lang="en-US" sz="1400" b="1" kern="1200">
              <a:latin typeface="Arial" panose="020B0604020202020204" pitchFamily="34" charset="0"/>
              <a:cs typeface="Arial" panose="020B0604020202020204" pitchFamily="34" charset="0"/>
            </a:endParaRPr>
          </a:p>
          <a:p>
            <a:pPr marL="171450" indent="-171450" defTabSz="512064">
              <a:spcBef>
                <a:spcPts val="600"/>
              </a:spcBef>
              <a:buFont typeface="Calibri"/>
              <a:buChar char="-"/>
            </a:pPr>
            <a:r>
              <a:rPr lang="en-US" sz="1300" kern="1200">
                <a:latin typeface="Arial"/>
                <a:cs typeface="Arial"/>
              </a:rPr>
              <a:t>a </a:t>
            </a:r>
            <a:r>
              <a:rPr lang="en-GB" sz="1300" kern="1200">
                <a:latin typeface="Arial"/>
                <a:cs typeface="Arial"/>
              </a:rPr>
              <a:t>smokeless powdered tobacco mixed with salts and flavourings, like mint</a:t>
            </a:r>
            <a:r>
              <a:rPr lang="en-GB" sz="1300">
                <a:latin typeface="Arial"/>
                <a:cs typeface="Arial"/>
              </a:rPr>
              <a:t>. SNUS is banned from sale in the UK and the EU (except in Sweden).</a:t>
            </a:r>
            <a:endParaRPr lang="en-GB" sz="1300" kern="1200">
              <a:latin typeface="Arial" panose="020B0604020202020204" pitchFamily="34" charset="0"/>
              <a:cs typeface="Arial" panose="020B0604020202020204" pitchFamily="34" charset="0"/>
            </a:endParaRPr>
          </a:p>
          <a:p>
            <a:pPr marL="171450" indent="-171450" defTabSz="512064">
              <a:spcBef>
                <a:spcPts val="600"/>
              </a:spcBef>
              <a:buFont typeface="Calibri"/>
              <a:buChar char="-"/>
            </a:pPr>
            <a:endParaRPr lang="en-GB">
              <a:ea typeface="Calibri"/>
              <a:cs typeface="Calibri"/>
            </a:endParaRPr>
          </a:p>
        </p:txBody>
      </p:sp>
      <p:sp>
        <p:nvSpPr>
          <p:cNvPr id="7" name="Rectangle 6">
            <a:extLst>
              <a:ext uri="{FF2B5EF4-FFF2-40B4-BE49-F238E27FC236}">
                <a16:creationId xmlns:a16="http://schemas.microsoft.com/office/drawing/2014/main" id="{4E36E10C-C00F-E449-A519-C7699F32ABE0}"/>
              </a:ext>
            </a:extLst>
          </p:cNvPr>
          <p:cNvSpPr/>
          <p:nvPr/>
        </p:nvSpPr>
        <p:spPr>
          <a:xfrm>
            <a:off x="0" y="-74951"/>
            <a:ext cx="12192000" cy="879068"/>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40BBB10-E5FB-A749-B138-C8ED35EAA3AA}"/>
              </a:ext>
            </a:extLst>
          </p:cNvPr>
          <p:cNvSpPr txBox="1">
            <a:spLocks/>
          </p:cNvSpPr>
          <p:nvPr/>
        </p:nvSpPr>
        <p:spPr>
          <a:xfrm>
            <a:off x="0" y="184265"/>
            <a:ext cx="12192000" cy="430331"/>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kern="12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Other nicotine products</a:t>
            </a:r>
          </a:p>
        </p:txBody>
      </p:sp>
      <p:pic>
        <p:nvPicPr>
          <p:cNvPr id="15" name="Picture 14" descr="A purple and orange sign&#10;&#10;Description automatically generated">
            <a:extLst>
              <a:ext uri="{FF2B5EF4-FFF2-40B4-BE49-F238E27FC236}">
                <a16:creationId xmlns:a16="http://schemas.microsoft.com/office/drawing/2014/main" id="{F4B99D49-10DE-2C16-7547-069475ED96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20" name="Picture 19" descr="A close up of a sign&#10;&#10;Description automatically generated">
            <a:extLst>
              <a:ext uri="{FF2B5EF4-FFF2-40B4-BE49-F238E27FC236}">
                <a16:creationId xmlns:a16="http://schemas.microsoft.com/office/drawing/2014/main" id="{1DC9E97C-B2F0-6A02-0527-CEEA2F6103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18" name="TextBox 17">
            <a:extLst>
              <a:ext uri="{FF2B5EF4-FFF2-40B4-BE49-F238E27FC236}">
                <a16:creationId xmlns:a16="http://schemas.microsoft.com/office/drawing/2014/main" id="{29C2A66C-094B-BEC8-C73E-44D085A0E189}"/>
              </a:ext>
            </a:extLst>
          </p:cNvPr>
          <p:cNvSpPr txBox="1"/>
          <p:nvPr/>
        </p:nvSpPr>
        <p:spPr>
          <a:xfrm>
            <a:off x="4745533" y="800876"/>
            <a:ext cx="6989205" cy="6109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gn="l">
              <a:spcBef>
                <a:spcPts val="600"/>
              </a:spcBef>
              <a:buFont typeface="Calibri,Sans-Serif"/>
              <a:buChar char="-"/>
            </a:pPr>
            <a:endParaRPr lang="en-GB" sz="1200">
              <a:latin typeface="Arial"/>
              <a:cs typeface="Arial"/>
            </a:endParaRPr>
          </a:p>
          <a:p>
            <a:pPr>
              <a:spcBef>
                <a:spcPts val="600"/>
              </a:spcBef>
            </a:pPr>
            <a:r>
              <a:rPr lang="en-GB" b="1">
                <a:latin typeface="Arial"/>
                <a:cs typeface="Arial"/>
              </a:rPr>
              <a:t>White SNUS/ Nicotine pouches </a:t>
            </a:r>
            <a:endParaRPr lang="en-US">
              <a:latin typeface="Arial"/>
              <a:cs typeface="Arial"/>
            </a:endParaRPr>
          </a:p>
          <a:p>
            <a:pPr marL="171450" indent="-171450">
              <a:spcBef>
                <a:spcPts val="600"/>
              </a:spcBef>
              <a:buFont typeface="Calibri,Sans-Serif"/>
              <a:buChar char="-"/>
            </a:pPr>
            <a:r>
              <a:rPr lang="en-GB" sz="1300">
                <a:latin typeface="Arial"/>
                <a:cs typeface="Arial"/>
              </a:rPr>
              <a:t>Flavoured mini sachet that contain synthetic nicotine and synthetic flavourings, sodium carbonate, and </a:t>
            </a:r>
            <a:r>
              <a:rPr lang="en-GB" sz="1300" err="1">
                <a:latin typeface="Arial"/>
                <a:cs typeface="Arial"/>
              </a:rPr>
              <a:t>sweetners</a:t>
            </a:r>
            <a:r>
              <a:rPr lang="en-GB" sz="1300">
                <a:latin typeface="Arial"/>
                <a:cs typeface="Arial"/>
              </a:rPr>
              <a:t>.</a:t>
            </a:r>
          </a:p>
          <a:p>
            <a:pPr marL="171450" indent="-171450">
              <a:spcBef>
                <a:spcPts val="600"/>
              </a:spcBef>
              <a:buFont typeface="Calibri,Sans-Serif"/>
              <a:buChar char="-"/>
            </a:pPr>
            <a:r>
              <a:rPr lang="en-GB" sz="1300">
                <a:latin typeface="Arial"/>
                <a:cs typeface="Arial"/>
              </a:rPr>
              <a:t>They are placed between the upper lip and gum </a:t>
            </a:r>
            <a:endParaRPr lang="en-US" sz="1300">
              <a:latin typeface="Arial"/>
              <a:cs typeface="Arial"/>
            </a:endParaRPr>
          </a:p>
          <a:p>
            <a:pPr marL="171450" indent="-171450">
              <a:spcBef>
                <a:spcPts val="600"/>
              </a:spcBef>
              <a:buFont typeface="Calibri,Sans-Serif"/>
              <a:buChar char="-"/>
            </a:pPr>
            <a:r>
              <a:rPr lang="en-GB" sz="1300">
                <a:latin typeface="Arial"/>
                <a:cs typeface="Arial"/>
              </a:rPr>
              <a:t>They often have a high pH value, an effect of the sodium carbonate, which allows the nicotine inside the pouch to penetrate the soft lining on the gum more quickly and enter the bloodstream, resulting in stronger nicotine kicks. (Source Institute of Odontology, University of Gothenburg.</a:t>
            </a:r>
            <a:endParaRPr lang="en-US" sz="1300">
              <a:latin typeface="Arial"/>
              <a:cs typeface="Arial"/>
            </a:endParaRPr>
          </a:p>
          <a:p>
            <a:pPr>
              <a:spcBef>
                <a:spcPts val="600"/>
              </a:spcBef>
            </a:pPr>
            <a:r>
              <a:rPr lang="en-GB" sz="1300">
                <a:latin typeface="Arial"/>
                <a:cs typeface="Arial"/>
              </a:rPr>
              <a:t>The Tobacco and Vapes Act, </a:t>
            </a:r>
            <a:r>
              <a:rPr lang="en-GB" sz="1300">
                <a:latin typeface="Arial"/>
                <a:ea typeface="+mn-lt"/>
                <a:cs typeface="Arial"/>
              </a:rPr>
              <a:t>that became law on April 29, 2026</a:t>
            </a:r>
            <a:r>
              <a:rPr lang="en-GB" sz="1300">
                <a:latin typeface="Arial"/>
                <a:cs typeface="Arial"/>
              </a:rPr>
              <a:t>, means that pouches are now regulated by tobacco legislation so can't be given or marketed to under 18s. </a:t>
            </a:r>
            <a:endParaRPr lang="en-US" sz="1300">
              <a:latin typeface="Arial"/>
              <a:cs typeface="Arial"/>
            </a:endParaRPr>
          </a:p>
          <a:p>
            <a:pPr marL="171450" indent="-171450">
              <a:spcBef>
                <a:spcPts val="600"/>
              </a:spcBef>
              <a:buFont typeface="Calibri,Sans-Serif"/>
              <a:buChar char="-"/>
            </a:pPr>
            <a:r>
              <a:rPr lang="en-GB" sz="1300">
                <a:latin typeface="Arial"/>
                <a:cs typeface="Arial"/>
              </a:rPr>
              <a:t>They now need to display a warning, </a:t>
            </a:r>
            <a:r>
              <a:rPr lang="en-GB" sz="1300" i="1">
                <a:latin typeface="Arial"/>
                <a:cs typeface="Arial"/>
              </a:rPr>
              <a:t>"This product contains nicotine, which is a highly addictive substance."</a:t>
            </a:r>
            <a:endParaRPr lang="en-GB" sz="1300">
              <a:latin typeface="Arial"/>
              <a:cs typeface="Arial"/>
            </a:endParaRPr>
          </a:p>
          <a:p>
            <a:pPr marL="171450" indent="-171450">
              <a:spcBef>
                <a:spcPts val="600"/>
              </a:spcBef>
              <a:buFont typeface="Calibri,Sans-Serif"/>
              <a:buChar char="-"/>
            </a:pPr>
            <a:r>
              <a:rPr lang="en-GB" sz="1300">
                <a:latin typeface="Arial"/>
                <a:cs typeface="Arial"/>
              </a:rPr>
              <a:t>They can contain any level of nicotine, with high strength pouches containing 50mg+, compared to 1.8-2mg from a single cigarette.</a:t>
            </a:r>
          </a:p>
          <a:p>
            <a:pPr>
              <a:spcBef>
                <a:spcPts val="600"/>
              </a:spcBef>
            </a:pPr>
            <a:endParaRPr lang="en-GB" sz="1300" b="1">
              <a:latin typeface="Arial"/>
              <a:cs typeface="Arial"/>
            </a:endParaRPr>
          </a:p>
          <a:p>
            <a:pPr>
              <a:spcBef>
                <a:spcPts val="600"/>
              </a:spcBef>
            </a:pPr>
            <a:r>
              <a:rPr lang="en-GB" sz="1300" b="1">
                <a:latin typeface="Arial"/>
                <a:cs typeface="Arial"/>
              </a:rPr>
              <a:t>Production controls: </a:t>
            </a:r>
            <a:r>
              <a:rPr lang="en-GB" sz="1300">
                <a:latin typeface="Arial"/>
                <a:cs typeface="Arial"/>
              </a:rPr>
              <a:t>Minister have powers to limit maximum nicotine strengths, cap pouch sizes, regulate flavourings, and mandate specific packaging to reduce the appeal to children.</a:t>
            </a:r>
            <a:endParaRPr lang="en-GB" sz="1300">
              <a:ea typeface="Calibri"/>
              <a:cs typeface="Calibri"/>
            </a:endParaRPr>
          </a:p>
          <a:p>
            <a:pPr>
              <a:spcBef>
                <a:spcPts val="600"/>
              </a:spcBef>
            </a:pPr>
            <a:r>
              <a:rPr lang="en-GB" sz="1300" b="1">
                <a:latin typeface="Arial"/>
                <a:ea typeface="Calibri"/>
                <a:cs typeface="Arial"/>
              </a:rPr>
              <a:t>High-strength ban: </a:t>
            </a:r>
            <a:r>
              <a:rPr lang="en-GB" sz="1300">
                <a:latin typeface="Arial"/>
                <a:ea typeface="Calibri"/>
                <a:cs typeface="Arial"/>
              </a:rPr>
              <a:t>The legislation creates specific offences for manufacturing and selling ultra-high-strength oral nicotine products. These measures are enforced by local trading standards. </a:t>
            </a:r>
          </a:p>
          <a:p>
            <a:pPr>
              <a:spcBef>
                <a:spcPts val="600"/>
              </a:spcBef>
            </a:pPr>
            <a:r>
              <a:rPr lang="en-GB" sz="1300">
                <a:latin typeface="Arial"/>
                <a:ea typeface="Calibri"/>
                <a:cs typeface="Arial"/>
              </a:rPr>
              <a:t>See </a:t>
            </a:r>
            <a:r>
              <a:rPr lang="en-GB" sz="1300">
                <a:latin typeface="Arial"/>
                <a:ea typeface="Calibri"/>
                <a:cs typeface="Arial"/>
                <a:hlinkClick r:id="rId6"/>
              </a:rPr>
              <a:t>ASH Tobacco and Vapes Act overview</a:t>
            </a:r>
            <a:r>
              <a:rPr lang="en-GB" sz="1300">
                <a:latin typeface="Arial"/>
                <a:ea typeface="Calibri"/>
                <a:cs typeface="Arial"/>
              </a:rPr>
              <a:t> or read the </a:t>
            </a:r>
            <a:r>
              <a:rPr lang="en-GB" sz="1300">
                <a:latin typeface="Arial"/>
                <a:ea typeface="Calibri"/>
                <a:cs typeface="Arial"/>
                <a:hlinkClick r:id="rId7"/>
              </a:rPr>
              <a:t>Official Bill Documents</a:t>
            </a:r>
          </a:p>
          <a:p>
            <a:pPr marL="171450" indent="-171450">
              <a:spcBef>
                <a:spcPts val="600"/>
              </a:spcBef>
              <a:buFont typeface="Calibri,Sans-Serif"/>
              <a:buChar char="-"/>
            </a:pPr>
            <a:endParaRPr lang="en-GB" sz="1400">
              <a:latin typeface="Arial"/>
              <a:ea typeface="Calibri"/>
              <a:cs typeface="Arial"/>
            </a:endParaRPr>
          </a:p>
          <a:p>
            <a:endParaRPr lang="en-US" sz="1400">
              <a:latin typeface="Arial"/>
              <a:ea typeface="Calibri"/>
              <a:cs typeface="Arial"/>
            </a:endParaRPr>
          </a:p>
        </p:txBody>
      </p:sp>
      <p:pic>
        <p:nvPicPr>
          <p:cNvPr id="22" name="Picture 21" descr="A group of plates with food in them&#10;&#10;AI-generated content may be incorrect.">
            <a:extLst>
              <a:ext uri="{FF2B5EF4-FFF2-40B4-BE49-F238E27FC236}">
                <a16:creationId xmlns:a16="http://schemas.microsoft.com/office/drawing/2014/main" id="{5F6D04A5-4826-61C5-AA78-BFA09BD3C7F7}"/>
              </a:ext>
            </a:extLst>
          </p:cNvPr>
          <p:cNvPicPr>
            <a:picLocks noChangeAspect="1"/>
          </p:cNvPicPr>
          <p:nvPr/>
        </p:nvPicPr>
        <p:blipFill>
          <a:blip r:embed="rId8"/>
          <a:stretch>
            <a:fillRect/>
          </a:stretch>
        </p:blipFill>
        <p:spPr>
          <a:xfrm>
            <a:off x="398599" y="2852451"/>
            <a:ext cx="4183557" cy="2979876"/>
          </a:xfrm>
          <a:prstGeom prst="rect">
            <a:avLst/>
          </a:prstGeom>
        </p:spPr>
      </p:pic>
    </p:spTree>
    <p:extLst>
      <p:ext uri="{BB962C8B-B14F-4D97-AF65-F5344CB8AC3E}">
        <p14:creationId xmlns:p14="http://schemas.microsoft.com/office/powerpoint/2010/main" val="7682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84A1F-4E0D-014F-B410-3BA1B304EB08}"/>
              </a:ext>
            </a:extLst>
          </p:cNvPr>
          <p:cNvSpPr/>
          <p:nvPr/>
        </p:nvSpPr>
        <p:spPr>
          <a:xfrm>
            <a:off x="0" y="-113015"/>
            <a:ext cx="12192000" cy="1072386"/>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D93FAA-CE05-A44B-BC70-8861E3CC7798}"/>
              </a:ext>
            </a:extLst>
          </p:cNvPr>
          <p:cNvSpPr txBox="1"/>
          <p:nvPr/>
        </p:nvSpPr>
        <p:spPr>
          <a:xfrm>
            <a:off x="727073" y="1116321"/>
            <a:ext cx="6370412" cy="923330"/>
          </a:xfrm>
          <a:prstGeom prst="rect">
            <a:avLst/>
          </a:prstGeom>
          <a:noFill/>
        </p:spPr>
        <p:txBody>
          <a:bodyPr wrap="square" lIns="91440" tIns="45720" rIns="91440" bIns="45720" rtlCol="0" anchor="t">
            <a:spAutoFit/>
          </a:bodyPr>
          <a:lstStyle/>
          <a:p>
            <a:pPr marL="342900" indent="-342900">
              <a:spcBef>
                <a:spcPts val="1200"/>
              </a:spcBef>
              <a:buClr>
                <a:srgbClr val="8D2456"/>
              </a:buClr>
              <a:buSzPct val="125000"/>
              <a:buFont typeface="Arial" panose="020B0604020202020204" pitchFamily="34" charset="0"/>
              <a:buChar char="•"/>
            </a:pPr>
            <a:r>
              <a:rPr lang="en-US">
                <a:latin typeface="Arial"/>
                <a:cs typeface="Arial"/>
              </a:rPr>
              <a:t>Cannabis (weed) vape products can contain high levels of THC (</a:t>
            </a:r>
            <a:r>
              <a:rPr lang="en-GB">
                <a:latin typeface="Arial"/>
                <a:cs typeface="Arial"/>
              </a:rPr>
              <a:t>the principal psychoactive constituent of cannabis</a:t>
            </a:r>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1172980" y="-179568"/>
            <a:ext cx="9399500"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THC and Spice in vapes</a:t>
            </a:r>
          </a:p>
        </p:txBody>
      </p:sp>
      <p:pic>
        <p:nvPicPr>
          <p:cNvPr id="6" name="Picture 5" descr="A purple and orange sign&#10;&#10;Description automatically generated">
            <a:extLst>
              <a:ext uri="{FF2B5EF4-FFF2-40B4-BE49-F238E27FC236}">
                <a16:creationId xmlns:a16="http://schemas.microsoft.com/office/drawing/2014/main" id="{0BAC3166-C5B4-F254-2BDC-581F9EABEE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1" name="Picture 10" descr="A close up of a sign&#10;&#10;Description automatically generated">
            <a:extLst>
              <a:ext uri="{FF2B5EF4-FFF2-40B4-BE49-F238E27FC236}">
                <a16:creationId xmlns:a16="http://schemas.microsoft.com/office/drawing/2014/main" id="{CA60C0BA-00D7-B7F4-51A2-722D6A67FD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8" name="Picture 7">
            <a:extLst>
              <a:ext uri="{FF2B5EF4-FFF2-40B4-BE49-F238E27FC236}">
                <a16:creationId xmlns:a16="http://schemas.microsoft.com/office/drawing/2014/main" id="{40FCD71D-3FF6-4695-82BB-3AF08194CF75}"/>
              </a:ext>
            </a:extLst>
          </p:cNvPr>
          <p:cNvPicPr>
            <a:picLocks noChangeAspect="1"/>
          </p:cNvPicPr>
          <p:nvPr/>
        </p:nvPicPr>
        <p:blipFill>
          <a:blip r:embed="rId5"/>
          <a:stretch>
            <a:fillRect/>
          </a:stretch>
        </p:blipFill>
        <p:spPr>
          <a:xfrm>
            <a:off x="6953213" y="1412505"/>
            <a:ext cx="5238787" cy="4629066"/>
          </a:xfrm>
          <a:prstGeom prst="rect">
            <a:avLst/>
          </a:prstGeom>
        </p:spPr>
      </p:pic>
      <p:sp>
        <p:nvSpPr>
          <p:cNvPr id="5" name="TextBox 4">
            <a:extLst>
              <a:ext uri="{FF2B5EF4-FFF2-40B4-BE49-F238E27FC236}">
                <a16:creationId xmlns:a16="http://schemas.microsoft.com/office/drawing/2014/main" id="{10859E85-0A03-D841-B199-123BF4AF86D9}"/>
              </a:ext>
            </a:extLst>
          </p:cNvPr>
          <p:cNvSpPr txBox="1"/>
          <p:nvPr/>
        </p:nvSpPr>
        <p:spPr>
          <a:xfrm>
            <a:off x="716187" y="2007281"/>
            <a:ext cx="6141811" cy="1200329"/>
          </a:xfrm>
          <a:prstGeom prst="rect">
            <a:avLst/>
          </a:prstGeom>
          <a:noFill/>
        </p:spPr>
        <p:txBody>
          <a:bodyPr wrap="square" rtlCol="0">
            <a:spAutoFit/>
          </a:bodyPr>
          <a:lstStyle/>
          <a:p>
            <a:pPr marL="342900" indent="-342900">
              <a:spcBef>
                <a:spcPts val="1200"/>
              </a:spcBef>
              <a:buClr>
                <a:srgbClr val="8D2456"/>
              </a:buClr>
              <a:buSzPct val="125000"/>
              <a:buFont typeface="Arial" panose="020B0604020202020204" pitchFamily="34" charset="0"/>
              <a:buChar char="•"/>
            </a:pPr>
            <a:r>
              <a:rPr lang="en-US">
                <a:latin typeface="Arial"/>
                <a:cs typeface="Arial"/>
              </a:rPr>
              <a:t>Because these products are unregulated, it’s not possible to be sure about the amount of THC – or any other substance!</a:t>
            </a:r>
          </a:p>
          <a:p>
            <a:endParaRPr lang="en-US"/>
          </a:p>
        </p:txBody>
      </p:sp>
      <p:sp>
        <p:nvSpPr>
          <p:cNvPr id="9" name="TextBox 8">
            <a:extLst>
              <a:ext uri="{FF2B5EF4-FFF2-40B4-BE49-F238E27FC236}">
                <a16:creationId xmlns:a16="http://schemas.microsoft.com/office/drawing/2014/main" id="{0E0BD44E-8D4D-274A-A8FE-32540C065A81}"/>
              </a:ext>
            </a:extLst>
          </p:cNvPr>
          <p:cNvSpPr txBox="1"/>
          <p:nvPr/>
        </p:nvSpPr>
        <p:spPr>
          <a:xfrm>
            <a:off x="716188" y="2977674"/>
            <a:ext cx="6032956" cy="1477328"/>
          </a:xfrm>
          <a:prstGeom prst="rect">
            <a:avLst/>
          </a:prstGeom>
          <a:noFill/>
        </p:spPr>
        <p:txBody>
          <a:bodyPr wrap="square" rtlCol="0">
            <a:spAutoFit/>
          </a:bodyPr>
          <a:lstStyle/>
          <a:p>
            <a:pPr marL="342900" indent="-342900">
              <a:spcBef>
                <a:spcPts val="1200"/>
              </a:spcBef>
              <a:buClr>
                <a:srgbClr val="8D2456"/>
              </a:buClr>
              <a:buSzPct val="125000"/>
              <a:buFont typeface="Arial" panose="020B0604020202020204" pitchFamily="34" charset="0"/>
              <a:buChar char="•"/>
            </a:pPr>
            <a:r>
              <a:rPr lang="en-US">
                <a:latin typeface="Arial"/>
                <a:cs typeface="Arial"/>
              </a:rPr>
              <a:t>Compared to smoking cannabis, vapes allow a larger amount of THC to be inhaled very quickly - this can lead to overdosing (most </a:t>
            </a:r>
            <a:r>
              <a:rPr lang="en-US" altLang="en-US" err="1">
                <a:solidFill>
                  <a:srgbClr val="1A1D20"/>
                </a:solidFill>
                <a:latin typeface="Arial"/>
                <a:cs typeface="Arial"/>
              </a:rPr>
              <a:t>hospitalisations</a:t>
            </a:r>
            <a:r>
              <a:rPr lang="en-US" altLang="en-US">
                <a:solidFill>
                  <a:srgbClr val="1A1D20"/>
                </a:solidFill>
                <a:latin typeface="Arial"/>
                <a:cs typeface="Arial"/>
              </a:rPr>
              <a:t> for vaping are linked to THC vapes). </a:t>
            </a:r>
            <a:r>
              <a:rPr lang="en-US">
                <a:latin typeface="Arial"/>
                <a:cs typeface="Arial"/>
              </a:rPr>
              <a:t> </a:t>
            </a:r>
            <a:endParaRPr lang="en-US">
              <a:latin typeface="Arial" panose="020B0604020202020204" pitchFamily="34" charset="0"/>
              <a:cs typeface="Arial" panose="020B0604020202020204" pitchFamily="34" charset="0"/>
            </a:endParaRPr>
          </a:p>
          <a:p>
            <a:endParaRPr lang="en-US"/>
          </a:p>
        </p:txBody>
      </p:sp>
      <p:sp>
        <p:nvSpPr>
          <p:cNvPr id="10" name="TextBox 9">
            <a:extLst>
              <a:ext uri="{FF2B5EF4-FFF2-40B4-BE49-F238E27FC236}">
                <a16:creationId xmlns:a16="http://schemas.microsoft.com/office/drawing/2014/main" id="{9B0C7AB7-8B30-3F4A-B0DE-F417CDFD09AF}"/>
              </a:ext>
            </a:extLst>
          </p:cNvPr>
          <p:cNvSpPr txBox="1"/>
          <p:nvPr/>
        </p:nvSpPr>
        <p:spPr>
          <a:xfrm>
            <a:off x="694418" y="4201885"/>
            <a:ext cx="6096000" cy="923330"/>
          </a:xfrm>
          <a:prstGeom prst="rect">
            <a:avLst/>
          </a:prstGeom>
          <a:noFill/>
        </p:spPr>
        <p:txBody>
          <a:bodyPr wrap="square" rtlCol="0">
            <a:spAutoFit/>
          </a:bodyPr>
          <a:lstStyle/>
          <a:p>
            <a:pPr marL="285750" indent="-285750">
              <a:spcBef>
                <a:spcPts val="1200"/>
              </a:spcBef>
              <a:buClr>
                <a:srgbClr val="8D2456"/>
              </a:buClr>
              <a:buSzPct val="125000"/>
              <a:buFont typeface="Arial" panose="020B0604020202020204" pitchFamily="34" charset="0"/>
              <a:buChar char="•"/>
            </a:pPr>
            <a:r>
              <a:rPr lang="en-US">
                <a:latin typeface="Arial"/>
                <a:cs typeface="Arial"/>
              </a:rPr>
              <a:t>They are more likely to cause negative side effects or long-term health problems.</a:t>
            </a:r>
          </a:p>
          <a:p>
            <a:endParaRPr lang="en-US"/>
          </a:p>
        </p:txBody>
      </p:sp>
      <p:sp>
        <p:nvSpPr>
          <p:cNvPr id="14" name="TextBox 13">
            <a:extLst>
              <a:ext uri="{FF2B5EF4-FFF2-40B4-BE49-F238E27FC236}">
                <a16:creationId xmlns:a16="http://schemas.microsoft.com/office/drawing/2014/main" id="{54A7AA93-FDA6-D144-B434-86475F431CD6}"/>
              </a:ext>
            </a:extLst>
          </p:cNvPr>
          <p:cNvSpPr txBox="1"/>
          <p:nvPr/>
        </p:nvSpPr>
        <p:spPr>
          <a:xfrm>
            <a:off x="716188" y="4920344"/>
            <a:ext cx="6218011" cy="1200329"/>
          </a:xfrm>
          <a:prstGeom prst="rect">
            <a:avLst/>
          </a:prstGeom>
          <a:noFill/>
        </p:spPr>
        <p:txBody>
          <a:bodyPr wrap="square" rtlCol="0">
            <a:spAutoFit/>
          </a:bodyPr>
          <a:lstStyle/>
          <a:p>
            <a:pPr marL="285750" indent="-285750">
              <a:buClr>
                <a:srgbClr val="8D2456"/>
              </a:buClr>
              <a:buSzPct val="125000"/>
              <a:buFont typeface="Arial" panose="020B0604020202020204" pitchFamily="34" charset="0"/>
              <a:buChar char="•"/>
            </a:pPr>
            <a:r>
              <a:rPr lang="en-US" altLang="en-US">
                <a:solidFill>
                  <a:srgbClr val="1A1D20"/>
                </a:solidFill>
                <a:latin typeface="Arial"/>
                <a:cs typeface="Arial"/>
              </a:rPr>
              <a:t>Testing of these products has shown many are made with synthetic cannabis (Spice) which is highly dangerous.</a:t>
            </a:r>
          </a:p>
          <a:p>
            <a:endParaRPr lang="en-US"/>
          </a:p>
        </p:txBody>
      </p:sp>
    </p:spTree>
    <p:extLst>
      <p:ext uri="{BB962C8B-B14F-4D97-AF65-F5344CB8AC3E}">
        <p14:creationId xmlns:p14="http://schemas.microsoft.com/office/powerpoint/2010/main" val="233529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9D8DBE-4A8D-CA4B-8F94-CEA96FEAE233}"/>
              </a:ext>
            </a:extLst>
          </p:cNvPr>
          <p:cNvSpPr/>
          <p:nvPr/>
        </p:nvSpPr>
        <p:spPr>
          <a:xfrm>
            <a:off x="0" y="0"/>
            <a:ext cx="6082301" cy="6858000"/>
          </a:xfrm>
          <a:prstGeom prst="rect">
            <a:avLst/>
          </a:prstGeom>
          <a:solidFill>
            <a:srgbClr val="D51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610504" y="393914"/>
            <a:ext cx="5043546" cy="13478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GB" sz="3200" b="1">
                <a:solidFill>
                  <a:schemeClr val="bg1">
                    <a:lumMod val="95000"/>
                  </a:schemeClr>
                </a:solidFill>
                <a:latin typeface="Arial"/>
                <a:cs typeface="Arial"/>
              </a:rPr>
              <a:t>Why’s nicotine so hard to quit?</a:t>
            </a:r>
            <a:endParaRPr lang="en-GB" sz="1800">
              <a:solidFill>
                <a:schemeClr val="bg1">
                  <a:lumMod val="95000"/>
                </a:schemeClr>
              </a:solidFill>
              <a:latin typeface="Arial"/>
              <a:cs typeface="Arial"/>
            </a:endParaRPr>
          </a:p>
          <a:p>
            <a:pPr>
              <a:spcAft>
                <a:spcPts val="600"/>
              </a:spcAft>
            </a:pPr>
            <a:endParaRPr lang="en-US" sz="2400" b="1">
              <a:solidFill>
                <a:schemeClr val="bg1"/>
              </a:solidFill>
              <a:latin typeface="Arial"/>
              <a:cs typeface="Calibri"/>
            </a:endParaRPr>
          </a:p>
        </p:txBody>
      </p:sp>
      <p:graphicFrame>
        <p:nvGraphicFramePr>
          <p:cNvPr id="13" name="TextBox 10">
            <a:extLst>
              <a:ext uri="{FF2B5EF4-FFF2-40B4-BE49-F238E27FC236}">
                <a16:creationId xmlns:a16="http://schemas.microsoft.com/office/drawing/2014/main" id="{50BF26A5-6EAA-005D-095C-1BEDC3A5608B}"/>
              </a:ext>
            </a:extLst>
          </p:cNvPr>
          <p:cNvGraphicFramePr/>
          <p:nvPr>
            <p:extLst>
              <p:ext uri="{D42A27DB-BD31-4B8C-83A1-F6EECF244321}">
                <p14:modId xmlns:p14="http://schemas.microsoft.com/office/powerpoint/2010/main" val="787537602"/>
              </p:ext>
            </p:extLst>
          </p:nvPr>
        </p:nvGraphicFramePr>
        <p:xfrm>
          <a:off x="6357257" y="510931"/>
          <a:ext cx="5529944" cy="1219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descr="A black and orange sign with white text&#10;&#10;Description automatically generated">
            <a:extLst>
              <a:ext uri="{FF2B5EF4-FFF2-40B4-BE49-F238E27FC236}">
                <a16:creationId xmlns:a16="http://schemas.microsoft.com/office/drawing/2014/main" id="{A25FCE5F-436C-2AB1-ED54-1401A4341B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610" y="6053693"/>
            <a:ext cx="1824092" cy="472537"/>
          </a:xfrm>
          <a:prstGeom prst="rect">
            <a:avLst/>
          </a:prstGeom>
        </p:spPr>
      </p:pic>
      <p:pic>
        <p:nvPicPr>
          <p:cNvPr id="14" name="Picture 13" descr="A purple and orange sign&#10;&#10;Description automatically generated">
            <a:extLst>
              <a:ext uri="{FF2B5EF4-FFF2-40B4-BE49-F238E27FC236}">
                <a16:creationId xmlns:a16="http://schemas.microsoft.com/office/drawing/2014/main" id="{0DE1C24A-1134-C3F9-61C2-2AA2EC4B98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sp>
        <p:nvSpPr>
          <p:cNvPr id="2" name="TextBox 1">
            <a:extLst>
              <a:ext uri="{FF2B5EF4-FFF2-40B4-BE49-F238E27FC236}">
                <a16:creationId xmlns:a16="http://schemas.microsoft.com/office/drawing/2014/main" id="{E0E89EF2-BA21-3647-A446-19B246E1ED4A}"/>
              </a:ext>
            </a:extLst>
          </p:cNvPr>
          <p:cNvSpPr txBox="1"/>
          <p:nvPr/>
        </p:nvSpPr>
        <p:spPr>
          <a:xfrm>
            <a:off x="620486" y="1665514"/>
            <a:ext cx="5007428" cy="1569660"/>
          </a:xfrm>
          <a:prstGeom prst="rect">
            <a:avLst/>
          </a:prstGeom>
          <a:noFill/>
        </p:spPr>
        <p:txBody>
          <a:bodyPr wrap="square" rtlCol="0">
            <a:spAutoFit/>
          </a:bodyPr>
          <a:lstStyle/>
          <a:p>
            <a:pPr>
              <a:spcAft>
                <a:spcPts val="600"/>
              </a:spcAft>
            </a:pPr>
            <a:r>
              <a:rPr lang="en-US" sz="2400" b="1">
                <a:solidFill>
                  <a:schemeClr val="bg1"/>
                </a:solidFill>
                <a:latin typeface="Arial"/>
                <a:cs typeface="Calibri"/>
              </a:rPr>
              <a:t>What behaviours might you see if someone is addicted to nicotine from vaping or smoking?</a:t>
            </a:r>
            <a:r>
              <a:rPr lang="en-US" sz="1800" b="1">
                <a:solidFill>
                  <a:schemeClr val="bg1"/>
                </a:solidFill>
                <a:latin typeface="Arial"/>
                <a:cs typeface="Calibri"/>
              </a:rPr>
              <a:t> </a:t>
            </a:r>
            <a:endParaRPr lang="en-GB" sz="1800">
              <a:solidFill>
                <a:schemeClr val="bg1"/>
              </a:solidFill>
              <a:latin typeface="Arial"/>
              <a:cs typeface="Arial"/>
            </a:endParaRPr>
          </a:p>
        </p:txBody>
      </p:sp>
      <p:sp>
        <p:nvSpPr>
          <p:cNvPr id="5" name="TextBox 4">
            <a:extLst>
              <a:ext uri="{FF2B5EF4-FFF2-40B4-BE49-F238E27FC236}">
                <a16:creationId xmlns:a16="http://schemas.microsoft.com/office/drawing/2014/main" id="{FE7B7C46-8306-A04F-9619-8E4DA39897D4}"/>
              </a:ext>
            </a:extLst>
          </p:cNvPr>
          <p:cNvSpPr txBox="1"/>
          <p:nvPr/>
        </p:nvSpPr>
        <p:spPr>
          <a:xfrm>
            <a:off x="609600" y="3385457"/>
            <a:ext cx="4876800" cy="2893100"/>
          </a:xfrm>
          <a:prstGeom prst="rect">
            <a:avLst/>
          </a:prstGeom>
          <a:noFill/>
        </p:spPr>
        <p:txBody>
          <a:bodyPr wrap="square" rtlCol="0">
            <a:spAutoFit/>
          </a:bodyPr>
          <a:lstStyle/>
          <a:p>
            <a:pPr marL="285750" indent="-285750" algn="l">
              <a:spcAft>
                <a:spcPts val="600"/>
              </a:spcAft>
              <a:buFont typeface="Arial"/>
              <a:buChar char="•"/>
            </a:pPr>
            <a:r>
              <a:rPr lang="en-US" sz="1800">
                <a:solidFill>
                  <a:schemeClr val="bg1"/>
                </a:solidFill>
                <a:latin typeface="Arial"/>
                <a:cs typeface="Calibri"/>
              </a:rPr>
              <a:t>Vaping/smoking very regularly both with friends and alone </a:t>
            </a:r>
            <a:endParaRPr lang="en-GB" sz="1800">
              <a:solidFill>
                <a:schemeClr val="bg1"/>
              </a:solidFill>
              <a:latin typeface="Arial"/>
              <a:cs typeface="Arial"/>
            </a:endParaRPr>
          </a:p>
          <a:p>
            <a:pPr marL="285750" indent="-285750" algn="l">
              <a:spcAft>
                <a:spcPts val="600"/>
              </a:spcAft>
              <a:buFont typeface="Arial"/>
              <a:buChar char="•"/>
            </a:pPr>
            <a:r>
              <a:rPr lang="en-US" sz="1800">
                <a:solidFill>
                  <a:schemeClr val="bg1"/>
                </a:solidFill>
                <a:latin typeface="Arial"/>
                <a:cs typeface="Calibri"/>
              </a:rPr>
              <a:t>keeping secrets or lying about how much they smoke/ vape</a:t>
            </a:r>
            <a:endParaRPr lang="en-GB" sz="1800">
              <a:solidFill>
                <a:schemeClr val="bg1"/>
              </a:solidFill>
              <a:latin typeface="Arial"/>
              <a:cs typeface="Arial"/>
            </a:endParaRPr>
          </a:p>
          <a:p>
            <a:pPr marL="285750" indent="-285750" algn="l">
              <a:spcAft>
                <a:spcPts val="600"/>
              </a:spcAft>
              <a:buFont typeface="Arial"/>
              <a:buChar char="•"/>
            </a:pPr>
            <a:r>
              <a:rPr lang="en-US" sz="1800">
                <a:solidFill>
                  <a:schemeClr val="bg1"/>
                </a:solidFill>
                <a:latin typeface="Arial"/>
                <a:cs typeface="Calibri"/>
              </a:rPr>
              <a:t>doing more extreme things to be able to vape/ smoke e.g. borrowing money, or</a:t>
            </a:r>
          </a:p>
          <a:p>
            <a:pPr marL="285750" indent="-285750" algn="l">
              <a:spcAft>
                <a:spcPts val="600"/>
              </a:spcAft>
              <a:buFont typeface="Arial"/>
              <a:buChar char="•"/>
            </a:pPr>
            <a:r>
              <a:rPr lang="en-US" sz="1800">
                <a:solidFill>
                  <a:schemeClr val="bg1"/>
                </a:solidFill>
                <a:latin typeface="Arial"/>
                <a:cs typeface="Calibri"/>
              </a:rPr>
              <a:t>vaping/ smoking even when they want to cut down or stop</a:t>
            </a:r>
            <a:endParaRPr lang="en-GB" sz="1800">
              <a:solidFill>
                <a:schemeClr val="bg1"/>
              </a:solidFill>
              <a:latin typeface="Arial"/>
              <a:cs typeface="Arial"/>
            </a:endParaRPr>
          </a:p>
          <a:p>
            <a:endParaRPr lang="en-US"/>
          </a:p>
        </p:txBody>
      </p:sp>
      <p:graphicFrame>
        <p:nvGraphicFramePr>
          <p:cNvPr id="11" name="TextBox 10">
            <a:extLst>
              <a:ext uri="{FF2B5EF4-FFF2-40B4-BE49-F238E27FC236}">
                <a16:creationId xmlns:a16="http://schemas.microsoft.com/office/drawing/2014/main" id="{21612CBB-20C9-654F-99D8-B4F9B8641F58}"/>
              </a:ext>
            </a:extLst>
          </p:cNvPr>
          <p:cNvGraphicFramePr/>
          <p:nvPr>
            <p:extLst>
              <p:ext uri="{D42A27DB-BD31-4B8C-83A1-F6EECF244321}">
                <p14:modId xmlns:p14="http://schemas.microsoft.com/office/powerpoint/2010/main" val="2751980899"/>
              </p:ext>
            </p:extLst>
          </p:nvPr>
        </p:nvGraphicFramePr>
        <p:xfrm>
          <a:off x="6018934" y="4539343"/>
          <a:ext cx="6173066" cy="19421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2" name="Group 11">
            <a:extLst>
              <a:ext uri="{FF2B5EF4-FFF2-40B4-BE49-F238E27FC236}">
                <a16:creationId xmlns:a16="http://schemas.microsoft.com/office/drawing/2014/main" id="{7D3E76E8-B033-E541-A616-012ADAEB1C06}"/>
              </a:ext>
            </a:extLst>
          </p:cNvPr>
          <p:cNvGrpSpPr/>
          <p:nvPr/>
        </p:nvGrpSpPr>
        <p:grpSpPr>
          <a:xfrm>
            <a:off x="8754600" y="1636527"/>
            <a:ext cx="822341" cy="493404"/>
            <a:chOff x="2675361" y="1397979"/>
            <a:chExt cx="822341" cy="493404"/>
          </a:xfrm>
        </p:grpSpPr>
        <p:sp>
          <p:nvSpPr>
            <p:cNvPr id="15" name="Right Arrow 14">
              <a:extLst>
                <a:ext uri="{FF2B5EF4-FFF2-40B4-BE49-F238E27FC236}">
                  <a16:creationId xmlns:a16="http://schemas.microsoft.com/office/drawing/2014/main" id="{1690059F-A170-BB47-8DD5-A26598B60F40}"/>
                </a:ext>
              </a:extLst>
            </p:cNvPr>
            <p:cNvSpPr/>
            <p:nvPr/>
          </p:nvSpPr>
          <p:spPr>
            <a:xfrm rot="5400000">
              <a:off x="2839830" y="1233510"/>
              <a:ext cx="493404" cy="822341"/>
            </a:xfrm>
            <a:prstGeom prst="rightArrow">
              <a:avLst>
                <a:gd name="adj1" fmla="val 60000"/>
                <a:gd name="adj2" fmla="val 50000"/>
              </a:avLst>
            </a:prstGeom>
            <a:solidFill>
              <a:srgbClr val="EB8B2D"/>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Right Arrow 4">
              <a:extLst>
                <a:ext uri="{FF2B5EF4-FFF2-40B4-BE49-F238E27FC236}">
                  <a16:creationId xmlns:a16="http://schemas.microsoft.com/office/drawing/2014/main" id="{652139A1-0029-C746-9279-558C8F526300}"/>
                </a:ext>
              </a:extLst>
            </p:cNvPr>
            <p:cNvSpPr txBox="1"/>
            <p:nvPr/>
          </p:nvSpPr>
          <p:spPr>
            <a:xfrm>
              <a:off x="2839830" y="1397979"/>
              <a:ext cx="493405" cy="34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grpSp>
        <p:nvGrpSpPr>
          <p:cNvPr id="17" name="Group 16">
            <a:extLst>
              <a:ext uri="{FF2B5EF4-FFF2-40B4-BE49-F238E27FC236}">
                <a16:creationId xmlns:a16="http://schemas.microsoft.com/office/drawing/2014/main" id="{543A3F00-092E-404A-BB9D-33601924EF29}"/>
              </a:ext>
            </a:extLst>
          </p:cNvPr>
          <p:cNvGrpSpPr/>
          <p:nvPr/>
        </p:nvGrpSpPr>
        <p:grpSpPr>
          <a:xfrm>
            <a:off x="6389914" y="2246032"/>
            <a:ext cx="5475515" cy="2104677"/>
            <a:chOff x="1192323" y="642"/>
            <a:chExt cx="3788419" cy="2104677"/>
          </a:xfrm>
        </p:grpSpPr>
        <p:sp>
          <p:nvSpPr>
            <p:cNvPr id="18" name="Rounded Rectangle 17">
              <a:extLst>
                <a:ext uri="{FF2B5EF4-FFF2-40B4-BE49-F238E27FC236}">
                  <a16:creationId xmlns:a16="http://schemas.microsoft.com/office/drawing/2014/main" id="{E433C6D4-25AE-EF4A-883D-7C9487D659B4}"/>
                </a:ext>
              </a:extLst>
            </p:cNvPr>
            <p:cNvSpPr/>
            <p:nvPr/>
          </p:nvSpPr>
          <p:spPr>
            <a:xfrm>
              <a:off x="1192323" y="642"/>
              <a:ext cx="3788419" cy="2104677"/>
            </a:xfrm>
            <a:prstGeom prst="roundRect">
              <a:avLst>
                <a:gd name="adj" fmla="val 10000"/>
              </a:avLst>
            </a:prstGeom>
            <a:solidFill>
              <a:srgbClr val="8D245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6D1FC1DE-6704-7C46-8CB4-71C45ABAA16A}"/>
                </a:ext>
              </a:extLst>
            </p:cNvPr>
            <p:cNvSpPr txBox="1"/>
            <p:nvPr/>
          </p:nvSpPr>
          <p:spPr>
            <a:xfrm>
              <a:off x="1253967" y="62286"/>
              <a:ext cx="3665131" cy="19813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The nicotine gives a temporary high –</a:t>
              </a:r>
            </a:p>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 It can rev someone up, making them feel more alert, more focused and happier. </a:t>
              </a:r>
            </a:p>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After a while, this becomes a regular, necessary fix, and having nicotine in the body feels normal. </a:t>
              </a:r>
              <a:endParaRPr lang="en-US" sz="1800" kern="12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9EF09E18-BBFC-9940-BF8B-D8354E22918A}"/>
              </a:ext>
            </a:extLst>
          </p:cNvPr>
          <p:cNvGrpSpPr/>
          <p:nvPr/>
        </p:nvGrpSpPr>
        <p:grpSpPr>
          <a:xfrm>
            <a:off x="8721944" y="4401498"/>
            <a:ext cx="822341" cy="493404"/>
            <a:chOff x="2675361" y="1397979"/>
            <a:chExt cx="822341" cy="493404"/>
          </a:xfrm>
        </p:grpSpPr>
        <p:sp>
          <p:nvSpPr>
            <p:cNvPr id="21" name="Right Arrow 20">
              <a:extLst>
                <a:ext uri="{FF2B5EF4-FFF2-40B4-BE49-F238E27FC236}">
                  <a16:creationId xmlns:a16="http://schemas.microsoft.com/office/drawing/2014/main" id="{D109DDB9-E212-9C43-9FBC-27A77F5638D4}"/>
                </a:ext>
              </a:extLst>
            </p:cNvPr>
            <p:cNvSpPr/>
            <p:nvPr/>
          </p:nvSpPr>
          <p:spPr>
            <a:xfrm rot="5400000">
              <a:off x="2839830" y="1233510"/>
              <a:ext cx="493404" cy="822341"/>
            </a:xfrm>
            <a:prstGeom prst="rightArrow">
              <a:avLst>
                <a:gd name="adj1" fmla="val 60000"/>
                <a:gd name="adj2" fmla="val 50000"/>
              </a:avLst>
            </a:prstGeom>
            <a:solidFill>
              <a:srgbClr val="EB8B2D"/>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3" name="Right Arrow 4">
              <a:extLst>
                <a:ext uri="{FF2B5EF4-FFF2-40B4-BE49-F238E27FC236}">
                  <a16:creationId xmlns:a16="http://schemas.microsoft.com/office/drawing/2014/main" id="{1409DF1D-B13F-E846-A40C-5442298FBFB3}"/>
                </a:ext>
              </a:extLst>
            </p:cNvPr>
            <p:cNvSpPr txBox="1"/>
            <p:nvPr/>
          </p:nvSpPr>
          <p:spPr>
            <a:xfrm>
              <a:off x="2839830" y="1397979"/>
              <a:ext cx="493405" cy="345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spTree>
    <p:extLst>
      <p:ext uri="{BB962C8B-B14F-4D97-AF65-F5344CB8AC3E}">
        <p14:creationId xmlns:p14="http://schemas.microsoft.com/office/powerpoint/2010/main" val="40707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500"/>
                                        <p:tgtEl>
                                          <p:spTgt spid="5">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dissolve">
                                      <p:cBhvr>
                                        <p:cTn id="14" dur="500"/>
                                        <p:tgtEl>
                                          <p:spTgt spid="5">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2" grpId="0"/>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C937BB6-3C8A-C235-D856-D07236A243FA}"/>
              </a:ext>
            </a:extLst>
          </p:cNvPr>
          <p:cNvSpPr txBox="1">
            <a:spLocks/>
          </p:cNvSpPr>
          <p:nvPr/>
        </p:nvSpPr>
        <p:spPr>
          <a:xfrm>
            <a:off x="0" y="0"/>
            <a:ext cx="12192000" cy="1045029"/>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effect someone's health</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2DD6AB0-3B90-E47D-683D-A29F364AFE92}"/>
              </a:ext>
            </a:extLst>
          </p:cNvPr>
          <p:cNvSpPr txBox="1"/>
          <p:nvPr/>
        </p:nvSpPr>
        <p:spPr>
          <a:xfrm>
            <a:off x="1885244" y="1930400"/>
            <a:ext cx="5396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Blank sheet</a:t>
            </a:r>
            <a:endParaRPr lang="en-US"/>
          </a:p>
        </p:txBody>
      </p:sp>
      <p:pic>
        <p:nvPicPr>
          <p:cNvPr id="5" name="Picture 4" descr="A diagram of a human body&#10;&#10;Description automatically generated">
            <a:extLst>
              <a:ext uri="{FF2B5EF4-FFF2-40B4-BE49-F238E27FC236}">
                <a16:creationId xmlns:a16="http://schemas.microsoft.com/office/drawing/2014/main" id="{D8F0C67F-1D35-6143-80F7-3C737DA84E8A}"/>
              </a:ext>
            </a:extLst>
          </p:cNvPr>
          <p:cNvPicPr>
            <a:picLocks noChangeAspect="1"/>
          </p:cNvPicPr>
          <p:nvPr/>
        </p:nvPicPr>
        <p:blipFill rotWithShape="1">
          <a:blip r:embed="rId3">
            <a:extLst>
              <a:ext uri="{28A0092B-C50C-407E-A947-70E740481C1C}">
                <a14:useLocalDpi xmlns:a14="http://schemas.microsoft.com/office/drawing/2010/main" val="0"/>
              </a:ext>
            </a:extLst>
          </a:blip>
          <a:srcRect l="1866" t="9144" b="13994"/>
          <a:stretch/>
        </p:blipFill>
        <p:spPr>
          <a:xfrm>
            <a:off x="1463040" y="1080714"/>
            <a:ext cx="9489418" cy="5271247"/>
          </a:xfrm>
          <a:prstGeom prst="rect">
            <a:avLst/>
          </a:prstGeom>
          <a:ln>
            <a:solidFill>
              <a:schemeClr val="bg1"/>
            </a:solidFill>
          </a:ln>
        </p:spPr>
      </p:pic>
      <p:pic>
        <p:nvPicPr>
          <p:cNvPr id="7" name="Picture 6" descr="A close up of a sign&#10;&#10;Description automatically generated">
            <a:extLst>
              <a:ext uri="{FF2B5EF4-FFF2-40B4-BE49-F238E27FC236}">
                <a16:creationId xmlns:a16="http://schemas.microsoft.com/office/drawing/2014/main" id="{D21BD1F3-6DA4-3D44-83CD-3D42E0516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197006"/>
            <a:ext cx="1835210" cy="490935"/>
          </a:xfrm>
          <a:prstGeom prst="rect">
            <a:avLst/>
          </a:prstGeom>
        </p:spPr>
      </p:pic>
      <p:pic>
        <p:nvPicPr>
          <p:cNvPr id="8" name="Picture 7" descr="A purple and orange sign&#10;&#10;Description automatically generated">
            <a:extLst>
              <a:ext uri="{FF2B5EF4-FFF2-40B4-BE49-F238E27FC236}">
                <a16:creationId xmlns:a16="http://schemas.microsoft.com/office/drawing/2014/main" id="{6B610B3A-F72D-10BC-497E-D8C5CD385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spTree>
    <p:extLst>
      <p:ext uri="{BB962C8B-B14F-4D97-AF65-F5344CB8AC3E}">
        <p14:creationId xmlns:p14="http://schemas.microsoft.com/office/powerpoint/2010/main" val="357206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EC021DA-61EE-BF4A-9BC3-CCA512540295}"/>
              </a:ext>
            </a:extLst>
          </p:cNvPr>
          <p:cNvSpPr/>
          <p:nvPr/>
        </p:nvSpPr>
        <p:spPr>
          <a:xfrm>
            <a:off x="-1891067" y="-164891"/>
            <a:ext cx="5923422" cy="5681272"/>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descr="A group of people looking down&#10;&#10;Description automatically generated">
            <a:extLst>
              <a:ext uri="{FF2B5EF4-FFF2-40B4-BE49-F238E27FC236}">
                <a16:creationId xmlns:a16="http://schemas.microsoft.com/office/drawing/2014/main" id="{2C90C27D-3231-1A47-8D3C-8058D14EE8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07"/>
          <a:stretch/>
        </p:blipFill>
        <p:spPr>
          <a:xfrm rot="10800000">
            <a:off x="6102848" y="0"/>
            <a:ext cx="6590143" cy="7717645"/>
          </a:xfrm>
          <a:prstGeom prst="rect">
            <a:avLst/>
          </a:prstGeom>
        </p:spPr>
      </p:pic>
      <p:graphicFrame>
        <p:nvGraphicFramePr>
          <p:cNvPr id="18" name="TextBox 5">
            <a:extLst>
              <a:ext uri="{FF2B5EF4-FFF2-40B4-BE49-F238E27FC236}">
                <a16:creationId xmlns:a16="http://schemas.microsoft.com/office/drawing/2014/main" id="{2121F1F9-94B3-5D46-9EAD-0071FCAAA4BC}"/>
              </a:ext>
            </a:extLst>
          </p:cNvPr>
          <p:cNvGraphicFramePr/>
          <p:nvPr>
            <p:extLst>
              <p:ext uri="{D42A27DB-BD31-4B8C-83A1-F6EECF244321}">
                <p14:modId xmlns:p14="http://schemas.microsoft.com/office/powerpoint/2010/main" val="717874549"/>
              </p:ext>
            </p:extLst>
          </p:nvPr>
        </p:nvGraphicFramePr>
        <p:xfrm>
          <a:off x="7315254" y="1178394"/>
          <a:ext cx="3119110" cy="42103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9" name="Oval 28">
            <a:extLst>
              <a:ext uri="{FF2B5EF4-FFF2-40B4-BE49-F238E27FC236}">
                <a16:creationId xmlns:a16="http://schemas.microsoft.com/office/drawing/2014/main" id="{EF6D13D0-F431-364E-A0D4-E38A813E00AD}"/>
              </a:ext>
            </a:extLst>
          </p:cNvPr>
          <p:cNvSpPr/>
          <p:nvPr/>
        </p:nvSpPr>
        <p:spPr>
          <a:xfrm>
            <a:off x="2051939" y="-243794"/>
            <a:ext cx="1086488" cy="1064012"/>
          </a:xfrm>
          <a:prstGeom prst="ellipse">
            <a:avLst/>
          </a:prstGeom>
          <a:solidFill>
            <a:srgbClr val="D811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yellow and orange text&#10;&#10;Description automatically generated with medium confidence">
            <a:extLst>
              <a:ext uri="{FF2B5EF4-FFF2-40B4-BE49-F238E27FC236}">
                <a16:creationId xmlns:a16="http://schemas.microsoft.com/office/drawing/2014/main" id="{4105F78D-36A8-2742-A192-314E937C441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3333" y="1695063"/>
            <a:ext cx="2714314" cy="2667075"/>
          </a:xfrm>
          <a:prstGeom prst="rect">
            <a:avLst/>
          </a:prstGeom>
          <a:ln>
            <a:noFill/>
          </a:ln>
        </p:spPr>
      </p:pic>
      <p:sp>
        <p:nvSpPr>
          <p:cNvPr id="17" name="Title 1">
            <a:extLst>
              <a:ext uri="{FF2B5EF4-FFF2-40B4-BE49-F238E27FC236}">
                <a16:creationId xmlns:a16="http://schemas.microsoft.com/office/drawing/2014/main" id="{975897A8-7301-6B47-9155-089373B1CC5F}"/>
              </a:ext>
            </a:extLst>
          </p:cNvPr>
          <p:cNvSpPr txBox="1">
            <a:spLocks/>
          </p:cNvSpPr>
          <p:nvPr/>
        </p:nvSpPr>
        <p:spPr>
          <a:xfrm>
            <a:off x="260733" y="2099555"/>
            <a:ext cx="343650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600" b="1">
                <a:latin typeface="Aller" panose="02000503030000020004" pitchFamily="2" charset="77"/>
              </a:rPr>
              <a:t>GROUND RULES  </a:t>
            </a:r>
            <a:br>
              <a:rPr lang="en-GB" sz="2000">
                <a:latin typeface="Aller" panose="02000503030000020004" pitchFamily="2" charset="77"/>
              </a:rPr>
            </a:br>
            <a:r>
              <a:rPr lang="en-GB" sz="2000">
                <a:latin typeface="Arial" panose="020B0604020202020204" pitchFamily="34" charset="0"/>
                <a:cs typeface="Arial" panose="020B0604020202020204" pitchFamily="34" charset="0"/>
              </a:rPr>
              <a:t>How will we behave in today’s session?</a:t>
            </a:r>
          </a:p>
        </p:txBody>
      </p:sp>
      <p:pic>
        <p:nvPicPr>
          <p:cNvPr id="13" name="Picture 12" descr="A purple and orange sign&#10;&#10;Description automatically generated">
            <a:extLst>
              <a:ext uri="{FF2B5EF4-FFF2-40B4-BE49-F238E27FC236}">
                <a16:creationId xmlns:a16="http://schemas.microsoft.com/office/drawing/2014/main" id="{3801386B-339D-DDF0-DFBA-F5934118C0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52064" y="5998605"/>
            <a:ext cx="1019175" cy="666750"/>
          </a:xfrm>
          <a:prstGeom prst="rect">
            <a:avLst/>
          </a:prstGeom>
        </p:spPr>
      </p:pic>
      <p:pic>
        <p:nvPicPr>
          <p:cNvPr id="33" name="Picture 32" descr="A close up of a sign&#10;&#10;Description automatically generated">
            <a:extLst>
              <a:ext uri="{FF2B5EF4-FFF2-40B4-BE49-F238E27FC236}">
                <a16:creationId xmlns:a16="http://schemas.microsoft.com/office/drawing/2014/main" id="{FD63B8FB-2EA2-B95F-477E-0008DE6FF8A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2667" y="5876844"/>
            <a:ext cx="2148417" cy="586479"/>
          </a:xfrm>
          <a:prstGeom prst="rect">
            <a:avLst/>
          </a:prstGeom>
        </p:spPr>
      </p:pic>
    </p:spTree>
    <p:custDataLst>
      <p:tags r:id="rId1"/>
    </p:custDataLst>
    <p:extLst>
      <p:ext uri="{BB962C8B-B14F-4D97-AF65-F5344CB8AC3E}">
        <p14:creationId xmlns:p14="http://schemas.microsoft.com/office/powerpoint/2010/main" val="3450933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FCE303A2-EEC7-2EC9-8F33-F389EEFBFD48}"/>
              </a:ext>
            </a:extLst>
          </p:cNvPr>
          <p:cNvSpPr txBox="1">
            <a:spLocks/>
          </p:cNvSpPr>
          <p:nvPr/>
        </p:nvSpPr>
        <p:spPr>
          <a:xfrm>
            <a:off x="0" y="0"/>
            <a:ext cx="12192000" cy="1045029"/>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effect someone's health</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4" name="Picture 3" descr="A diagram of a person's body&#10;&#10;Description automatically generated">
            <a:extLst>
              <a:ext uri="{FF2B5EF4-FFF2-40B4-BE49-F238E27FC236}">
                <a16:creationId xmlns:a16="http://schemas.microsoft.com/office/drawing/2014/main" id="{ED4D101A-F337-AD4F-9D8B-5729F2490B50}"/>
              </a:ext>
            </a:extLst>
          </p:cNvPr>
          <p:cNvPicPr>
            <a:picLocks noChangeAspect="1"/>
          </p:cNvPicPr>
          <p:nvPr/>
        </p:nvPicPr>
        <p:blipFill rotWithShape="1">
          <a:blip r:embed="rId2">
            <a:extLst>
              <a:ext uri="{28A0092B-C50C-407E-A947-70E740481C1C}">
                <a14:useLocalDpi xmlns:a14="http://schemas.microsoft.com/office/drawing/2010/main" val="0"/>
              </a:ext>
            </a:extLst>
          </a:blip>
          <a:srcRect t="9604" b="13572"/>
          <a:stretch/>
        </p:blipFill>
        <p:spPr>
          <a:xfrm>
            <a:off x="1236665" y="1051871"/>
            <a:ext cx="9821852" cy="5330086"/>
          </a:xfrm>
          <a:prstGeom prst="rect">
            <a:avLst/>
          </a:prstGeom>
          <a:ln>
            <a:solidFill>
              <a:schemeClr val="bg1"/>
            </a:solidFill>
          </a:ln>
        </p:spPr>
      </p:pic>
      <p:pic>
        <p:nvPicPr>
          <p:cNvPr id="11" name="Picture 10" descr="A close up of a sign&#10;&#10;Description automatically generated">
            <a:extLst>
              <a:ext uri="{FF2B5EF4-FFF2-40B4-BE49-F238E27FC236}">
                <a16:creationId xmlns:a16="http://schemas.microsoft.com/office/drawing/2014/main" id="{60AF1E03-9D4B-D974-FFF4-CFEE16E73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9" name="Picture 8" descr="A purple and orange sign&#10;&#10;Description automatically generated">
            <a:extLst>
              <a:ext uri="{FF2B5EF4-FFF2-40B4-BE49-F238E27FC236}">
                <a16:creationId xmlns:a16="http://schemas.microsoft.com/office/drawing/2014/main" id="{BBC165C5-ECD2-C481-2620-A69576D8E0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spTree>
    <p:extLst>
      <p:ext uri="{BB962C8B-B14F-4D97-AF65-F5344CB8AC3E}">
        <p14:creationId xmlns:p14="http://schemas.microsoft.com/office/powerpoint/2010/main" val="3777836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C938DD-C1D1-C74C-A84C-79F63704AFA5}"/>
              </a:ext>
            </a:extLst>
          </p:cNvPr>
          <p:cNvSpPr/>
          <p:nvPr/>
        </p:nvSpPr>
        <p:spPr>
          <a:xfrm>
            <a:off x="0" y="0"/>
            <a:ext cx="12192000" cy="102953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23DAB8D-195B-8243-B590-8E9AC7D39C95}"/>
              </a:ext>
            </a:extLst>
          </p:cNvPr>
          <p:cNvSpPr txBox="1">
            <a:spLocks/>
          </p:cNvSpPr>
          <p:nvPr/>
        </p:nvSpPr>
        <p:spPr>
          <a:xfrm>
            <a:off x="0" y="173671"/>
            <a:ext cx="12191999" cy="68986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Vaping and the Law</a:t>
            </a:r>
            <a:endPar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6B2C19-7236-8346-9789-F427A0BBB4C6}"/>
              </a:ext>
            </a:extLst>
          </p:cNvPr>
          <p:cNvSpPr/>
          <p:nvPr/>
        </p:nvSpPr>
        <p:spPr>
          <a:xfrm>
            <a:off x="9418320" y="6080760"/>
            <a:ext cx="1371600" cy="777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up of a poster&#10;&#10;Description automatically generated">
            <a:extLst>
              <a:ext uri="{FF2B5EF4-FFF2-40B4-BE49-F238E27FC236}">
                <a16:creationId xmlns:a16="http://schemas.microsoft.com/office/drawing/2014/main" id="{E850693D-1697-DE4D-80DB-D9AD7F9E9D2E}"/>
              </a:ext>
            </a:extLst>
          </p:cNvPr>
          <p:cNvPicPr>
            <a:picLocks noChangeAspect="1"/>
          </p:cNvPicPr>
          <p:nvPr/>
        </p:nvPicPr>
        <p:blipFill rotWithShape="1">
          <a:blip r:embed="rId3">
            <a:extLst>
              <a:ext uri="{28A0092B-C50C-407E-A947-70E740481C1C}">
                <a14:useLocalDpi xmlns:a14="http://schemas.microsoft.com/office/drawing/2010/main" val="0"/>
              </a:ext>
            </a:extLst>
          </a:blip>
          <a:srcRect t="5957" r="66323" b="53494"/>
          <a:stretch/>
        </p:blipFill>
        <p:spPr>
          <a:xfrm>
            <a:off x="205154" y="1203158"/>
            <a:ext cx="2727204" cy="2180122"/>
          </a:xfrm>
          <a:prstGeom prst="rect">
            <a:avLst/>
          </a:prstGeom>
          <a:ln>
            <a:solidFill>
              <a:schemeClr val="bg1"/>
            </a:solidFill>
          </a:ln>
        </p:spPr>
      </p:pic>
      <p:pic>
        <p:nvPicPr>
          <p:cNvPr id="22" name="Picture 21" descr="A close-up of a poster&#10;&#10;Description automatically generated">
            <a:extLst>
              <a:ext uri="{FF2B5EF4-FFF2-40B4-BE49-F238E27FC236}">
                <a16:creationId xmlns:a16="http://schemas.microsoft.com/office/drawing/2014/main" id="{4902C6AD-8CF0-9643-A08C-029944ECD950}"/>
              </a:ext>
            </a:extLst>
          </p:cNvPr>
          <p:cNvPicPr>
            <a:picLocks noChangeAspect="1"/>
          </p:cNvPicPr>
          <p:nvPr/>
        </p:nvPicPr>
        <p:blipFill rotWithShape="1">
          <a:blip r:embed="rId3">
            <a:extLst>
              <a:ext uri="{28A0092B-C50C-407E-A947-70E740481C1C}">
                <a14:useLocalDpi xmlns:a14="http://schemas.microsoft.com/office/drawing/2010/main" val="0"/>
              </a:ext>
            </a:extLst>
          </a:blip>
          <a:srcRect l="67254" t="48922" b="11872"/>
          <a:stretch/>
        </p:blipFill>
        <p:spPr>
          <a:xfrm>
            <a:off x="9065455" y="3652786"/>
            <a:ext cx="2651760" cy="2107934"/>
          </a:xfrm>
          <a:prstGeom prst="rect">
            <a:avLst/>
          </a:prstGeom>
          <a:ln>
            <a:solidFill>
              <a:schemeClr val="bg1"/>
            </a:solidFill>
          </a:ln>
        </p:spPr>
      </p:pic>
      <p:pic>
        <p:nvPicPr>
          <p:cNvPr id="11" name="Picture 10" descr="A hand holding a red marker&#10;&#10;Description automatically generated">
            <a:extLst>
              <a:ext uri="{FF2B5EF4-FFF2-40B4-BE49-F238E27FC236}">
                <a16:creationId xmlns:a16="http://schemas.microsoft.com/office/drawing/2014/main" id="{A6322ACC-B0BC-7541-9CCF-75A57EEB0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43" y="3506804"/>
            <a:ext cx="3164305" cy="2406316"/>
          </a:xfrm>
          <a:prstGeom prst="rect">
            <a:avLst/>
          </a:prstGeom>
          <a:ln>
            <a:solidFill>
              <a:schemeClr val="bg1"/>
            </a:solidFill>
          </a:ln>
        </p:spPr>
      </p:pic>
      <p:pic>
        <p:nvPicPr>
          <p:cNvPr id="3" name="Picture 2" descr="A close-up of a poster&#10;&#10;Description automatically generated">
            <a:extLst>
              <a:ext uri="{FF2B5EF4-FFF2-40B4-BE49-F238E27FC236}">
                <a16:creationId xmlns:a16="http://schemas.microsoft.com/office/drawing/2014/main" id="{12461DD7-46F2-9144-9D50-7020EA47AC36}"/>
              </a:ext>
            </a:extLst>
          </p:cNvPr>
          <p:cNvPicPr>
            <a:picLocks noChangeAspect="1"/>
          </p:cNvPicPr>
          <p:nvPr/>
        </p:nvPicPr>
        <p:blipFill rotWithShape="1">
          <a:blip r:embed="rId3">
            <a:extLst>
              <a:ext uri="{28A0092B-C50C-407E-A947-70E740481C1C}">
                <a14:useLocalDpi xmlns:a14="http://schemas.microsoft.com/office/drawing/2010/main" val="0"/>
              </a:ext>
            </a:extLst>
          </a:blip>
          <a:srcRect l="34034" t="62618" r="32983"/>
          <a:stretch/>
        </p:blipFill>
        <p:spPr>
          <a:xfrm>
            <a:off x="6217920" y="3030461"/>
            <a:ext cx="2671011" cy="2009876"/>
          </a:xfrm>
          <a:prstGeom prst="rect">
            <a:avLst/>
          </a:prstGeom>
          <a:ln>
            <a:solidFill>
              <a:schemeClr val="bg1"/>
            </a:solidFill>
          </a:ln>
        </p:spPr>
      </p:pic>
      <p:pic>
        <p:nvPicPr>
          <p:cNvPr id="18" name="Picture 17" descr="A close-up of a poster&#10;&#10;Description automatically generated">
            <a:extLst>
              <a:ext uri="{FF2B5EF4-FFF2-40B4-BE49-F238E27FC236}">
                <a16:creationId xmlns:a16="http://schemas.microsoft.com/office/drawing/2014/main" id="{960E5516-D2AA-3546-B71C-02B5FE4F9960}"/>
              </a:ext>
            </a:extLst>
          </p:cNvPr>
          <p:cNvPicPr>
            <a:picLocks noChangeAspect="1"/>
          </p:cNvPicPr>
          <p:nvPr/>
        </p:nvPicPr>
        <p:blipFill rotWithShape="1">
          <a:blip r:embed="rId3">
            <a:extLst>
              <a:ext uri="{28A0092B-C50C-407E-A947-70E740481C1C}">
                <a14:useLocalDpi xmlns:a14="http://schemas.microsoft.com/office/drawing/2010/main" val="0"/>
              </a:ext>
            </a:extLst>
          </a:blip>
          <a:srcRect l="41010" t="40329" r="39368" b="36577"/>
          <a:stretch/>
        </p:blipFill>
        <p:spPr>
          <a:xfrm>
            <a:off x="5151120" y="1238904"/>
            <a:ext cx="2103120" cy="1643342"/>
          </a:xfrm>
          <a:prstGeom prst="rect">
            <a:avLst/>
          </a:prstGeom>
          <a:ln>
            <a:solidFill>
              <a:schemeClr val="bg1"/>
            </a:solidFill>
          </a:ln>
        </p:spPr>
      </p:pic>
      <p:pic>
        <p:nvPicPr>
          <p:cNvPr id="23" name="Picture 22" descr="A close-up of a poster&#10;&#10;Description automatically generated">
            <a:extLst>
              <a:ext uri="{FF2B5EF4-FFF2-40B4-BE49-F238E27FC236}">
                <a16:creationId xmlns:a16="http://schemas.microsoft.com/office/drawing/2014/main" id="{635A48F1-F96A-8142-AF6D-C83B37B9B8B1}"/>
              </a:ext>
            </a:extLst>
          </p:cNvPr>
          <p:cNvPicPr>
            <a:picLocks noChangeAspect="1"/>
          </p:cNvPicPr>
          <p:nvPr/>
        </p:nvPicPr>
        <p:blipFill rotWithShape="1">
          <a:blip r:embed="rId3">
            <a:extLst>
              <a:ext uri="{28A0092B-C50C-407E-A947-70E740481C1C}">
                <a14:useLocalDpi xmlns:a14="http://schemas.microsoft.com/office/drawing/2010/main" val="0"/>
              </a:ext>
            </a:extLst>
          </a:blip>
          <a:srcRect l="34034" t="1930" r="32983" b="59132"/>
          <a:stretch/>
        </p:blipFill>
        <p:spPr>
          <a:xfrm>
            <a:off x="3393831" y="2752824"/>
            <a:ext cx="2671011" cy="2093495"/>
          </a:xfrm>
          <a:prstGeom prst="rect">
            <a:avLst/>
          </a:prstGeom>
          <a:ln>
            <a:solidFill>
              <a:schemeClr val="bg1"/>
            </a:solidFill>
          </a:ln>
        </p:spPr>
      </p:pic>
      <p:pic>
        <p:nvPicPr>
          <p:cNvPr id="21" name="Picture 20" descr="A close-up of a poster&#10;&#10;Description automatically generated">
            <a:extLst>
              <a:ext uri="{FF2B5EF4-FFF2-40B4-BE49-F238E27FC236}">
                <a16:creationId xmlns:a16="http://schemas.microsoft.com/office/drawing/2014/main" id="{B67618BB-FB85-724D-9324-97FA26D7F924}"/>
              </a:ext>
            </a:extLst>
          </p:cNvPr>
          <p:cNvPicPr>
            <a:picLocks noChangeAspect="1"/>
          </p:cNvPicPr>
          <p:nvPr/>
        </p:nvPicPr>
        <p:blipFill rotWithShape="1">
          <a:blip r:embed="rId3">
            <a:extLst>
              <a:ext uri="{28A0092B-C50C-407E-A947-70E740481C1C}">
                <a14:useLocalDpi xmlns:a14="http://schemas.microsoft.com/office/drawing/2010/main" val="0"/>
              </a:ext>
            </a:extLst>
          </a:blip>
          <a:srcRect l="66125" t="5151" b="55105"/>
          <a:stretch/>
        </p:blipFill>
        <p:spPr>
          <a:xfrm>
            <a:off x="9067800" y="1292192"/>
            <a:ext cx="2743200" cy="2136808"/>
          </a:xfrm>
          <a:prstGeom prst="rect">
            <a:avLst/>
          </a:prstGeom>
          <a:ln>
            <a:solidFill>
              <a:schemeClr val="bg1"/>
            </a:solidFill>
          </a:ln>
        </p:spPr>
      </p:pic>
      <p:pic>
        <p:nvPicPr>
          <p:cNvPr id="24" name="Picture 23" descr="A purple and orange sign&#10;&#10;Description automatically generated">
            <a:extLst>
              <a:ext uri="{FF2B5EF4-FFF2-40B4-BE49-F238E27FC236}">
                <a16:creationId xmlns:a16="http://schemas.microsoft.com/office/drawing/2014/main" id="{40DEAFDF-1B08-AE4F-8F80-F77BD3547A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25" name="Picture 24" descr="A close up of a sign&#10;&#10;Description automatically generated">
            <a:extLst>
              <a:ext uri="{FF2B5EF4-FFF2-40B4-BE49-F238E27FC236}">
                <a16:creationId xmlns:a16="http://schemas.microsoft.com/office/drawing/2014/main" id="{750491B9-181C-2749-B56E-9B36BC4FA2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8618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E94497-A992-5F4C-8912-6BCBCBFCBD60}"/>
              </a:ext>
            </a:extLst>
          </p:cNvPr>
          <p:cNvSpPr/>
          <p:nvPr/>
        </p:nvSpPr>
        <p:spPr>
          <a:xfrm>
            <a:off x="0" y="-113015"/>
            <a:ext cx="5584903" cy="6968592"/>
          </a:xfrm>
          <a:prstGeom prst="rect">
            <a:avLst/>
          </a:prstGeom>
          <a:solidFill>
            <a:srgbClr val="D51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B5FCBA2-525F-42A7-8271-7C40B2B0DC66}"/>
              </a:ext>
            </a:extLst>
          </p:cNvPr>
          <p:cNvSpPr>
            <a:spLocks noGrp="1"/>
          </p:cNvSpPr>
          <p:nvPr>
            <p:ph type="subTitle" idx="1"/>
          </p:nvPr>
        </p:nvSpPr>
        <p:spPr>
          <a:xfrm>
            <a:off x="242211" y="3832437"/>
            <a:ext cx="4854007" cy="2127476"/>
          </a:xfrm>
        </p:spPr>
        <p:txBody>
          <a:bodyPr vert="horz" lIns="91440" tIns="45720" rIns="91440" bIns="45720" rtlCol="0" anchor="t">
            <a:normAutofit/>
          </a:bodyPr>
          <a:lstStyle/>
          <a:p>
            <a:pPr>
              <a:lnSpc>
                <a:spcPct val="100000"/>
              </a:lnSpc>
            </a:pPr>
            <a:r>
              <a:rPr lang="en-GB" sz="1600">
                <a:solidFill>
                  <a:schemeClr val="bg1"/>
                </a:solidFill>
                <a:latin typeface="Arial"/>
                <a:cs typeface="Arial"/>
              </a:rPr>
              <a:t>ONS say that 5.1 million adults vape in the UK and 1 in 6 young people aged 16 – 24 </a:t>
            </a:r>
            <a:endParaRPr lang="en-GB" sz="1600">
              <a:solidFill>
                <a:schemeClr val="bg1"/>
              </a:solidFill>
              <a:latin typeface="Calibri" panose="020F0502020204030204"/>
              <a:ea typeface="Calibri" panose="020F0502020204030204"/>
              <a:cs typeface="Calibri" panose="020F0502020204030204"/>
            </a:endParaRPr>
          </a:p>
          <a:p>
            <a:pPr>
              <a:lnSpc>
                <a:spcPct val="100000"/>
              </a:lnSpc>
            </a:pPr>
            <a:r>
              <a:rPr lang="en-GB" sz="1600">
                <a:solidFill>
                  <a:schemeClr val="bg1"/>
                </a:solidFill>
                <a:latin typeface="Arial"/>
                <a:cs typeface="Arial"/>
              </a:rPr>
              <a:t>Greenpeace says </a:t>
            </a:r>
            <a:r>
              <a:rPr lang="en-GB" sz="1600">
                <a:solidFill>
                  <a:schemeClr val="bg1"/>
                </a:solidFill>
                <a:latin typeface="Arial"/>
                <a:cs typeface="Arial"/>
                <a:hlinkClick r:id="rId3">
                  <a:extLst>
                    <a:ext uri="{A12FA001-AC4F-418D-AE19-62706E023703}">
                      <ahyp:hlinkClr xmlns:ahyp="http://schemas.microsoft.com/office/drawing/2018/hyperlinkcolor" val="tx"/>
                    </a:ext>
                  </a:extLst>
                </a:hlinkClick>
              </a:rPr>
              <a:t>we bin nearly 5 million</a:t>
            </a:r>
            <a:r>
              <a:rPr lang="en-GB" sz="1600">
                <a:solidFill>
                  <a:schemeClr val="bg1"/>
                </a:solidFill>
                <a:latin typeface="Arial"/>
                <a:cs typeface="Arial"/>
              </a:rPr>
              <a:t> vapes each week – that’s roughly 8 vapes every second.  </a:t>
            </a:r>
            <a:endParaRPr lang="en-GB" sz="1600">
              <a:solidFill>
                <a:schemeClr val="bg1"/>
              </a:solidFill>
              <a:latin typeface="Calibri" panose="020F0502020204030204"/>
              <a:ea typeface="Calibri" panose="020F0502020204030204"/>
              <a:cs typeface="Calibri" panose="020F0502020204030204"/>
            </a:endParaRPr>
          </a:p>
          <a:p>
            <a:pPr>
              <a:lnSpc>
                <a:spcPct val="100000"/>
              </a:lnSpc>
            </a:pPr>
            <a:r>
              <a:rPr lang="en-GB" sz="1600">
                <a:solidFill>
                  <a:schemeClr val="bg1"/>
                </a:solidFill>
                <a:latin typeface="Arial"/>
                <a:cs typeface="Arial"/>
              </a:rPr>
              <a:t>Single use waste that has to go somewhere. Some enters the environment as litter, some goes for recycling, while the rest ends up in landfills. </a:t>
            </a:r>
            <a:endParaRPr lang="en-GB" sz="1600">
              <a:solidFill>
                <a:schemeClr val="bg1"/>
              </a:solidFill>
              <a:ea typeface="Calibri" panose="020F0502020204030204"/>
              <a:cs typeface="Calibri" panose="020F0502020204030204"/>
            </a:endParaRPr>
          </a:p>
          <a:p>
            <a:pPr>
              <a:lnSpc>
                <a:spcPct val="100000"/>
              </a:lnSpc>
              <a:spcBef>
                <a:spcPts val="1800"/>
              </a:spcBef>
            </a:pPr>
            <a:endParaRPr lang="en-GB">
              <a:ea typeface="Calibri"/>
              <a:cs typeface="Calibri"/>
            </a:endParaRPr>
          </a:p>
        </p:txBody>
      </p:sp>
      <p:pic>
        <p:nvPicPr>
          <p:cNvPr id="4" name="Picture 3">
            <a:extLst>
              <a:ext uri="{FF2B5EF4-FFF2-40B4-BE49-F238E27FC236}">
                <a16:creationId xmlns:a16="http://schemas.microsoft.com/office/drawing/2014/main" id="{8EC77AF2-4416-4056-95D0-F061FBC8D2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1541" y="483361"/>
            <a:ext cx="3074737" cy="3070091"/>
          </a:xfrm>
          <a:prstGeom prst="rect">
            <a:avLst/>
          </a:prstGeom>
        </p:spPr>
      </p:pic>
      <p:sp>
        <p:nvSpPr>
          <p:cNvPr id="14" name="Subtitle 2">
            <a:extLst>
              <a:ext uri="{FF2B5EF4-FFF2-40B4-BE49-F238E27FC236}">
                <a16:creationId xmlns:a16="http://schemas.microsoft.com/office/drawing/2014/main" id="{AB57333D-9050-984C-AE6A-7CBE9B3FF25B}"/>
              </a:ext>
            </a:extLst>
          </p:cNvPr>
          <p:cNvSpPr txBox="1">
            <a:spLocks/>
          </p:cNvSpPr>
          <p:nvPr/>
        </p:nvSpPr>
        <p:spPr>
          <a:xfrm>
            <a:off x="5739995" y="965603"/>
            <a:ext cx="2851926" cy="854484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1800"/>
              </a:spcBef>
              <a:buClr>
                <a:srgbClr val="8D2456"/>
              </a:buClr>
              <a:buSzPct val="125000"/>
              <a:buFont typeface="Arial" panose="020B0604020202020204" pitchFamily="34" charset="0"/>
              <a:buChar char="•"/>
            </a:pPr>
            <a:r>
              <a:rPr lang="en-GB" sz="1600">
                <a:latin typeface="Arial"/>
                <a:cs typeface="Arial"/>
              </a:rPr>
              <a:t>Single-use vapes contain batteries and difficult to recycle plastics.</a:t>
            </a:r>
          </a:p>
          <a:p>
            <a:pPr marL="342900" indent="-342900" algn="l">
              <a:lnSpc>
                <a:spcPct val="100000"/>
              </a:lnSpc>
              <a:buClr>
                <a:srgbClr val="8D2456"/>
              </a:buClr>
              <a:buSzPct val="125000"/>
              <a:buFont typeface="Arial" panose="020B0604020202020204" pitchFamily="34" charset="0"/>
              <a:buChar char="•"/>
            </a:pPr>
            <a:r>
              <a:rPr lang="en-GB" sz="1600">
                <a:latin typeface="Arial"/>
                <a:cs typeface="Arial"/>
              </a:rPr>
              <a:t>These are dumped in landfill causing dangerous chemicals to pollute our soil, water and oceans.</a:t>
            </a:r>
          </a:p>
          <a:p>
            <a:pPr marL="342900" indent="-342900" algn="l">
              <a:lnSpc>
                <a:spcPct val="100000"/>
              </a:lnSpc>
              <a:buClr>
                <a:srgbClr val="8D2456"/>
              </a:buClr>
              <a:buSzPct val="125000"/>
              <a:buFont typeface="Arial" panose="020B0604020202020204" pitchFamily="34" charset="0"/>
              <a:buChar char="•"/>
            </a:pPr>
            <a:r>
              <a:rPr lang="en-GB" sz="1600">
                <a:latin typeface="Arial"/>
                <a:cs typeface="Arial"/>
              </a:rPr>
              <a:t>The plastics and toxic waste affect birds and animals.</a:t>
            </a:r>
          </a:p>
          <a:p>
            <a:pPr marL="342900" indent="-342900" algn="l">
              <a:lnSpc>
                <a:spcPct val="100000"/>
              </a:lnSpc>
              <a:buClr>
                <a:srgbClr val="8D2456"/>
              </a:buClr>
              <a:buSzPct val="125000"/>
              <a:buChar char="•"/>
            </a:pPr>
            <a:r>
              <a:rPr lang="en-GB" sz="1600">
                <a:solidFill>
                  <a:srgbClr val="1C1C1C"/>
                </a:solidFill>
                <a:latin typeface="Arial"/>
                <a:cs typeface="Arial"/>
              </a:rPr>
              <a:t>Over 40 tonnes of lithium was thrown out with disposable vapes in the UK in 2022. That’s enough to make batteries for </a:t>
            </a:r>
            <a:r>
              <a:rPr lang="en-GB" sz="1600">
                <a:latin typeface="Arial"/>
                <a:cs typeface="Arial"/>
              </a:rPr>
              <a:t>5,000 electric cars!</a:t>
            </a:r>
          </a:p>
          <a:p>
            <a:pPr marL="342900" indent="-342900" algn="l">
              <a:lnSpc>
                <a:spcPct val="100000"/>
              </a:lnSpc>
              <a:buClr>
                <a:srgbClr val="8D2456"/>
              </a:buClr>
              <a:buSzPct val="125000"/>
              <a:buChar char="•"/>
            </a:pPr>
            <a:endParaRPr lang="en-GB" sz="1600">
              <a:latin typeface="Arial"/>
              <a:cs typeface="Arial"/>
            </a:endParaRPr>
          </a:p>
          <a:p>
            <a:pPr algn="l"/>
            <a:endParaRPr lang="en-GB"/>
          </a:p>
          <a:p>
            <a:pPr algn="l"/>
            <a:endParaRPr lang="en-GB"/>
          </a:p>
          <a:p>
            <a:pPr algn="l"/>
            <a:endParaRPr lang="en-GB">
              <a:ea typeface="Calibri" panose="020F0502020204030204"/>
              <a:cs typeface="Calibri" panose="020F0502020204030204"/>
            </a:endParaRPr>
          </a:p>
          <a:p>
            <a:pPr algn="l"/>
            <a:endParaRPr lang="en-GB">
              <a:ea typeface="Calibri" panose="020F0502020204030204"/>
              <a:cs typeface="Calibri" panose="020F0502020204030204"/>
            </a:endParaRPr>
          </a:p>
        </p:txBody>
      </p:sp>
      <p:sp>
        <p:nvSpPr>
          <p:cNvPr id="6" name="Title 5">
            <a:extLst>
              <a:ext uri="{FF2B5EF4-FFF2-40B4-BE49-F238E27FC236}">
                <a16:creationId xmlns:a16="http://schemas.microsoft.com/office/drawing/2014/main" id="{F785EFD4-54CA-4F13-850F-BE907FEEE915}"/>
              </a:ext>
            </a:extLst>
          </p:cNvPr>
          <p:cNvSpPr>
            <a:spLocks noGrp="1"/>
          </p:cNvSpPr>
          <p:nvPr>
            <p:ph type="ctrTitle"/>
          </p:nvPr>
        </p:nvSpPr>
        <p:spPr>
          <a:xfrm>
            <a:off x="0" y="-65689"/>
            <a:ext cx="5383509" cy="114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800" b="1">
                <a:effectLst>
                  <a:outerShdw blurRad="50800" dist="38100" dir="2700000" algn="tl" rotWithShape="0">
                    <a:prstClr val="black">
                      <a:alpha val="40000"/>
                    </a:prstClr>
                  </a:outerShdw>
                </a:effectLst>
                <a:latin typeface="Arial"/>
                <a:cs typeface="Arial"/>
              </a:rPr>
              <a:t>Disposable vapes and the planet</a:t>
            </a:r>
          </a:p>
        </p:txBody>
      </p:sp>
      <p:pic>
        <p:nvPicPr>
          <p:cNvPr id="5" name="Picture 4" descr="A purple and orange sign&#10;&#10;Description automatically generated">
            <a:extLst>
              <a:ext uri="{FF2B5EF4-FFF2-40B4-BE49-F238E27FC236}">
                <a16:creationId xmlns:a16="http://schemas.microsoft.com/office/drawing/2014/main" id="{F4E970E3-5724-FABC-D58F-4DBC2E3C09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0" name="Picture 9" descr="A close up of a sign&#10;&#10;Description automatically generated">
            <a:extLst>
              <a:ext uri="{FF2B5EF4-FFF2-40B4-BE49-F238E27FC236}">
                <a16:creationId xmlns:a16="http://schemas.microsoft.com/office/drawing/2014/main" id="{CBDA4BF4-0F68-C091-9859-4DB5D44634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9" name="Picture 8" descr="A pile of lighters&#10;&#10;Description automatically generated">
            <a:extLst>
              <a:ext uri="{FF2B5EF4-FFF2-40B4-BE49-F238E27FC236}">
                <a16:creationId xmlns:a16="http://schemas.microsoft.com/office/drawing/2014/main" id="{67961BCF-A970-D240-B7E0-1FAC4D599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529" y="1061411"/>
            <a:ext cx="3980278" cy="2672104"/>
          </a:xfrm>
          <a:prstGeom prst="rect">
            <a:avLst/>
          </a:prstGeom>
        </p:spPr>
      </p:pic>
      <p:pic>
        <p:nvPicPr>
          <p:cNvPr id="2" name="Picture 1" descr="A badger in the grass&#10;&#10;AI-generated content may be incorrect.">
            <a:extLst>
              <a:ext uri="{FF2B5EF4-FFF2-40B4-BE49-F238E27FC236}">
                <a16:creationId xmlns:a16="http://schemas.microsoft.com/office/drawing/2014/main" id="{379A033D-1F1D-5081-CC4E-64D2C97C2A0F}"/>
              </a:ext>
            </a:extLst>
          </p:cNvPr>
          <p:cNvPicPr>
            <a:picLocks noChangeAspect="1"/>
          </p:cNvPicPr>
          <p:nvPr/>
        </p:nvPicPr>
        <p:blipFill>
          <a:blip r:embed="rId8"/>
          <a:stretch>
            <a:fillRect/>
          </a:stretch>
        </p:blipFill>
        <p:spPr>
          <a:xfrm>
            <a:off x="8661589" y="3634740"/>
            <a:ext cx="3113662" cy="2076450"/>
          </a:xfrm>
          <a:prstGeom prst="rect">
            <a:avLst/>
          </a:prstGeom>
        </p:spPr>
      </p:pic>
    </p:spTree>
    <p:extLst>
      <p:ext uri="{BB962C8B-B14F-4D97-AF65-F5344CB8AC3E}">
        <p14:creationId xmlns:p14="http://schemas.microsoft.com/office/powerpoint/2010/main" val="31450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BA84AA8-53A9-4C9B-8440-A3FBC9ACA641}"/>
              </a:ext>
            </a:extLst>
          </p:cNvPr>
          <p:cNvSpPr txBox="1">
            <a:spLocks/>
          </p:cNvSpPr>
          <p:nvPr/>
        </p:nvSpPr>
        <p:spPr>
          <a:xfrm>
            <a:off x="-146083" y="0"/>
            <a:ext cx="5296829" cy="6927297"/>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3200" b="1">
              <a:effectLst>
                <a:outerShdw blurRad="50800" dist="38100" dir="2700000" algn="tl" rotWithShape="0">
                  <a:prstClr val="black">
                    <a:alpha val="40000"/>
                  </a:prstClr>
                </a:outerShdw>
              </a:effectLst>
              <a:latin typeface="Arial"/>
              <a:cs typeface="Arial"/>
            </a:endParaRPr>
          </a:p>
        </p:txBody>
      </p:sp>
      <p:sp>
        <p:nvSpPr>
          <p:cNvPr id="4" name="Content Placeholder 1">
            <a:extLst>
              <a:ext uri="{FF2B5EF4-FFF2-40B4-BE49-F238E27FC236}">
                <a16:creationId xmlns:a16="http://schemas.microsoft.com/office/drawing/2014/main" id="{21773563-B2D3-FB5B-4C76-16A7D4E78510}"/>
              </a:ext>
            </a:extLst>
          </p:cNvPr>
          <p:cNvSpPr txBox="1">
            <a:spLocks/>
          </p:cNvSpPr>
          <p:nvPr/>
        </p:nvSpPr>
        <p:spPr>
          <a:xfrm>
            <a:off x="202501" y="4276349"/>
            <a:ext cx="4329279" cy="1799743"/>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sz="2000">
                <a:solidFill>
                  <a:schemeClr val="bg1"/>
                </a:solidFill>
                <a:latin typeface="Arial"/>
                <a:cs typeface="Arial"/>
              </a:rPr>
              <a:t>Around </a:t>
            </a:r>
            <a:r>
              <a:rPr lang="en-GB" sz="2000" b="1">
                <a:solidFill>
                  <a:schemeClr val="bg1"/>
                </a:solidFill>
                <a:latin typeface="Arial"/>
                <a:cs typeface="Arial"/>
              </a:rPr>
              <a:t>six trillion </a:t>
            </a:r>
            <a:r>
              <a:rPr lang="en-GB" sz="2000">
                <a:solidFill>
                  <a:schemeClr val="bg1"/>
                </a:solidFill>
                <a:latin typeface="Arial"/>
                <a:cs typeface="Arial"/>
              </a:rPr>
              <a:t>cigarettes are manufactured each year globally using </a:t>
            </a:r>
            <a:r>
              <a:rPr lang="en-GB" sz="2000" b="1">
                <a:solidFill>
                  <a:schemeClr val="bg1"/>
                </a:solidFill>
                <a:latin typeface="Arial"/>
                <a:cs typeface="Arial"/>
              </a:rPr>
              <a:t>5.3 million</a:t>
            </a:r>
            <a:r>
              <a:rPr lang="en-GB" sz="2000">
                <a:solidFill>
                  <a:schemeClr val="bg1"/>
                </a:solidFill>
                <a:latin typeface="Arial"/>
                <a:cs typeface="Arial"/>
              </a:rPr>
              <a:t> hectares of land </a:t>
            </a:r>
            <a:r>
              <a:rPr lang="en-US" sz="2000">
                <a:solidFill>
                  <a:schemeClr val="bg1"/>
                </a:solidFill>
                <a:latin typeface="Arial"/>
                <a:cs typeface="Arial"/>
              </a:rPr>
              <a:t>and </a:t>
            </a:r>
            <a:r>
              <a:rPr lang="en-US" sz="2000" b="1">
                <a:solidFill>
                  <a:schemeClr val="bg1"/>
                </a:solidFill>
                <a:latin typeface="Arial"/>
                <a:cs typeface="Arial"/>
              </a:rPr>
              <a:t>600 million </a:t>
            </a:r>
            <a:r>
              <a:rPr lang="en-US" sz="2000">
                <a:solidFill>
                  <a:schemeClr val="bg1"/>
                </a:solidFill>
                <a:latin typeface="Arial"/>
                <a:cs typeface="Arial"/>
              </a:rPr>
              <a:t>trees.</a:t>
            </a:r>
            <a:r>
              <a:rPr lang="en-US" sz="2900">
                <a:latin typeface="Arial"/>
                <a:cs typeface="Arial"/>
              </a:rPr>
              <a:t> </a:t>
            </a:r>
            <a:endParaRPr lang="en-US" sz="2900">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3500">
              <a:latin typeface="Arial"/>
              <a:cs typeface="Arial"/>
            </a:endParaRPr>
          </a:p>
          <a:p>
            <a:pPr marL="0" indent="0" algn="ctr">
              <a:buFont typeface="Arial" panose="020B0604020202020204" pitchFamily="34" charset="0"/>
              <a:buNone/>
            </a:pPr>
            <a:endParaRPr lang="en-GB" sz="3500">
              <a:latin typeface="Arial"/>
              <a:cs typeface="Arial"/>
            </a:endParaRPr>
          </a:p>
        </p:txBody>
      </p:sp>
      <p:pic>
        <p:nvPicPr>
          <p:cNvPr id="5" name="Picture 4" descr="A purple and orange sign&#10;&#10;Description automatically generated">
            <a:extLst>
              <a:ext uri="{FF2B5EF4-FFF2-40B4-BE49-F238E27FC236}">
                <a16:creationId xmlns:a16="http://schemas.microsoft.com/office/drawing/2014/main" id="{B8AA22D7-3E13-CBA4-CDBA-01D8F7E60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9" name="Picture 8" descr="A close up of a sign&#10;&#10;Description automatically generated">
            <a:extLst>
              <a:ext uri="{FF2B5EF4-FFF2-40B4-BE49-F238E27FC236}">
                <a16:creationId xmlns:a16="http://schemas.microsoft.com/office/drawing/2014/main" id="{42A9557A-B54A-D95A-BA57-4A83A3B32C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12" name="TextBox 11">
            <a:extLst>
              <a:ext uri="{FF2B5EF4-FFF2-40B4-BE49-F238E27FC236}">
                <a16:creationId xmlns:a16="http://schemas.microsoft.com/office/drawing/2014/main" id="{8D4E3A86-5F83-0A41-83B6-3FCECDD50713}"/>
              </a:ext>
            </a:extLst>
          </p:cNvPr>
          <p:cNvSpPr txBox="1"/>
          <p:nvPr/>
        </p:nvSpPr>
        <p:spPr>
          <a:xfrm>
            <a:off x="5654506" y="668338"/>
            <a:ext cx="6286013" cy="2385268"/>
          </a:xfrm>
          <a:prstGeom prst="rect">
            <a:avLst/>
          </a:prstGeom>
          <a:noFill/>
        </p:spPr>
        <p:txBody>
          <a:bodyPr wrap="square" rtlCol="0">
            <a:spAutoFit/>
          </a:bodyPr>
          <a:lstStyle/>
          <a:p>
            <a:r>
              <a:rPr lang="en-US" sz="1800">
                <a:latin typeface="Arial"/>
                <a:cs typeface="Arial"/>
              </a:rPr>
              <a:t>Cigarettes are the most littered item on the planet with </a:t>
            </a:r>
            <a:r>
              <a:rPr lang="en-US" sz="1800" b="1">
                <a:latin typeface="Arial"/>
                <a:cs typeface="Arial"/>
              </a:rPr>
              <a:t>4.5 trillion</a:t>
            </a:r>
            <a:r>
              <a:rPr lang="en-US" sz="1800">
                <a:latin typeface="Arial"/>
                <a:cs typeface="Arial"/>
              </a:rPr>
              <a:t> cigarette butts polluting our pavements, parks, soil, rivers, beaches  and oceans. </a:t>
            </a:r>
          </a:p>
          <a:p>
            <a:pPr>
              <a:spcBef>
                <a:spcPts val="600"/>
              </a:spcBef>
            </a:pPr>
            <a:r>
              <a:rPr lang="en-GB" sz="1800">
                <a:latin typeface="Arial"/>
                <a:cs typeface="Arial"/>
              </a:rPr>
              <a:t>All of this produced </a:t>
            </a:r>
            <a:r>
              <a:rPr lang="en-GB" sz="1800" b="1">
                <a:latin typeface="Arial"/>
                <a:cs typeface="Arial"/>
              </a:rPr>
              <a:t>25 megatons</a:t>
            </a:r>
            <a:r>
              <a:rPr lang="en-GB" sz="1800">
                <a:latin typeface="Arial"/>
                <a:cs typeface="Arial"/>
              </a:rPr>
              <a:t> of solid waste, </a:t>
            </a:r>
            <a:r>
              <a:rPr lang="en-GB" sz="1800" b="1">
                <a:latin typeface="Arial"/>
                <a:cs typeface="Arial"/>
              </a:rPr>
              <a:t>55 megatons</a:t>
            </a:r>
            <a:r>
              <a:rPr lang="en-GB" sz="1800">
                <a:latin typeface="Arial"/>
                <a:cs typeface="Arial"/>
              </a:rPr>
              <a:t> of waste-water, almost </a:t>
            </a:r>
            <a:r>
              <a:rPr lang="en-GB" sz="1800" b="1">
                <a:latin typeface="Arial"/>
                <a:cs typeface="Arial"/>
              </a:rPr>
              <a:t>84 megatons</a:t>
            </a:r>
            <a:r>
              <a:rPr lang="en-GB" sz="1800">
                <a:latin typeface="Arial"/>
                <a:cs typeface="Arial"/>
              </a:rPr>
              <a:t> of CO</a:t>
            </a:r>
            <a:r>
              <a:rPr lang="en-GB" sz="1800" baseline="-25000">
                <a:latin typeface="Arial"/>
                <a:cs typeface="Arial"/>
              </a:rPr>
              <a:t>2</a:t>
            </a:r>
            <a:r>
              <a:rPr lang="en-GB" sz="1800">
                <a:latin typeface="Arial"/>
                <a:cs typeface="Arial"/>
              </a:rPr>
              <a:t> emissions to climate change – approximately 0.2% of the global total.</a:t>
            </a:r>
          </a:p>
          <a:p>
            <a:endParaRPr lang="en-US"/>
          </a:p>
        </p:txBody>
      </p:sp>
      <p:sp>
        <p:nvSpPr>
          <p:cNvPr id="7" name="TextBox 6">
            <a:extLst>
              <a:ext uri="{FF2B5EF4-FFF2-40B4-BE49-F238E27FC236}">
                <a16:creationId xmlns:a16="http://schemas.microsoft.com/office/drawing/2014/main" id="{DF9763B6-E98F-FA90-51D0-0B317CA54BDE}"/>
              </a:ext>
            </a:extLst>
          </p:cNvPr>
          <p:cNvSpPr txBox="1"/>
          <p:nvPr/>
        </p:nvSpPr>
        <p:spPr>
          <a:xfrm>
            <a:off x="203510" y="157046"/>
            <a:ext cx="4522748" cy="911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ct val="0"/>
              </a:spcBef>
            </a:pPr>
            <a:r>
              <a:rPr lang="en-US" sz="2800" b="1">
                <a:solidFill>
                  <a:srgbClr val="FFFFFF"/>
                </a:solidFill>
                <a:latin typeface="Arial"/>
                <a:cs typeface="Arial"/>
              </a:rPr>
              <a:t>…and </a:t>
            </a:r>
            <a:endParaRPr lang="en-US" sz="2800">
              <a:solidFill>
                <a:srgbClr val="FFFFFF"/>
              </a:solidFill>
              <a:latin typeface="Arial"/>
              <a:cs typeface="Arial"/>
            </a:endParaRPr>
          </a:p>
          <a:p>
            <a:r>
              <a:rPr lang="en-US" sz="2800" b="1">
                <a:solidFill>
                  <a:srgbClr val="FFFFFF"/>
                </a:solidFill>
                <a:latin typeface="Arial"/>
                <a:cs typeface="Arial"/>
              </a:rPr>
              <a:t>the effect of cigarettes</a:t>
            </a:r>
            <a:endParaRPr lang="en-US" sz="2800">
              <a:ea typeface="Calibri"/>
              <a:cs typeface="Calibri"/>
            </a:endParaRPr>
          </a:p>
        </p:txBody>
      </p:sp>
      <p:pic>
        <p:nvPicPr>
          <p:cNvPr id="10" name="Picture 9" descr="Cigarettes in the sand&#10;&#10;Description automatically generated">
            <a:extLst>
              <a:ext uri="{FF2B5EF4-FFF2-40B4-BE49-F238E27FC236}">
                <a16:creationId xmlns:a16="http://schemas.microsoft.com/office/drawing/2014/main" id="{CD14B06F-E38B-7274-28E2-A5BE2F83C419}"/>
              </a:ext>
            </a:extLst>
          </p:cNvPr>
          <p:cNvPicPr>
            <a:picLocks noChangeAspect="1"/>
          </p:cNvPicPr>
          <p:nvPr/>
        </p:nvPicPr>
        <p:blipFill>
          <a:blip r:embed="rId5"/>
          <a:stretch>
            <a:fillRect/>
          </a:stretch>
        </p:blipFill>
        <p:spPr>
          <a:xfrm>
            <a:off x="5904347" y="4388248"/>
            <a:ext cx="2450134" cy="1826224"/>
          </a:xfrm>
          <a:prstGeom prst="rect">
            <a:avLst/>
          </a:prstGeom>
        </p:spPr>
      </p:pic>
      <p:pic>
        <p:nvPicPr>
          <p:cNvPr id="15" name="Picture 14" descr="A beach with grass and blue water">
            <a:extLst>
              <a:ext uri="{FF2B5EF4-FFF2-40B4-BE49-F238E27FC236}">
                <a16:creationId xmlns:a16="http://schemas.microsoft.com/office/drawing/2014/main" id="{10C01CDA-E2F6-84FF-C24C-0FCCF7386A37}"/>
              </a:ext>
            </a:extLst>
          </p:cNvPr>
          <p:cNvPicPr>
            <a:picLocks noChangeAspect="1"/>
          </p:cNvPicPr>
          <p:nvPr/>
        </p:nvPicPr>
        <p:blipFill>
          <a:blip r:embed="rId6"/>
          <a:stretch>
            <a:fillRect/>
          </a:stretch>
        </p:blipFill>
        <p:spPr>
          <a:xfrm>
            <a:off x="7962933" y="2909698"/>
            <a:ext cx="3631025" cy="2396624"/>
          </a:xfrm>
          <a:prstGeom prst="rect">
            <a:avLst/>
          </a:prstGeom>
        </p:spPr>
      </p:pic>
      <p:pic>
        <p:nvPicPr>
          <p:cNvPr id="16" name="Picture 15" descr="A forest with sun shining through trees">
            <a:extLst>
              <a:ext uri="{FF2B5EF4-FFF2-40B4-BE49-F238E27FC236}">
                <a16:creationId xmlns:a16="http://schemas.microsoft.com/office/drawing/2014/main" id="{C907F012-6E73-F930-B578-73339599CB72}"/>
              </a:ext>
            </a:extLst>
          </p:cNvPr>
          <p:cNvPicPr>
            <a:picLocks noChangeAspect="1"/>
          </p:cNvPicPr>
          <p:nvPr/>
        </p:nvPicPr>
        <p:blipFill>
          <a:blip r:embed="rId7"/>
          <a:stretch>
            <a:fillRect/>
          </a:stretch>
        </p:blipFill>
        <p:spPr>
          <a:xfrm>
            <a:off x="551962" y="1242874"/>
            <a:ext cx="3629270" cy="2398866"/>
          </a:xfrm>
          <a:prstGeom prst="rect">
            <a:avLst/>
          </a:prstGeom>
        </p:spPr>
      </p:pic>
    </p:spTree>
    <p:extLst>
      <p:ext uri="{BB962C8B-B14F-4D97-AF65-F5344CB8AC3E}">
        <p14:creationId xmlns:p14="http://schemas.microsoft.com/office/powerpoint/2010/main" val="30047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each with grass and blue water">
            <a:extLst>
              <a:ext uri="{FF2B5EF4-FFF2-40B4-BE49-F238E27FC236}">
                <a16:creationId xmlns:a16="http://schemas.microsoft.com/office/drawing/2014/main" id="{10C01CDA-E2F6-84FF-C24C-0FCCF7386A37}"/>
              </a:ext>
            </a:extLst>
          </p:cNvPr>
          <p:cNvPicPr>
            <a:picLocks noChangeAspect="1"/>
          </p:cNvPicPr>
          <p:nvPr/>
        </p:nvPicPr>
        <p:blipFill>
          <a:blip r:embed="rId3"/>
          <a:srcRect t="25" r="33772" b="-56"/>
          <a:stretch>
            <a:fillRect/>
          </a:stretch>
        </p:blipFill>
        <p:spPr>
          <a:xfrm>
            <a:off x="5360412" y="-1787"/>
            <a:ext cx="6896163" cy="6865237"/>
          </a:xfrm>
          <a:prstGeom prst="rect">
            <a:avLst/>
          </a:prstGeom>
        </p:spPr>
      </p:pic>
      <p:pic>
        <p:nvPicPr>
          <p:cNvPr id="5" name="Picture 4" descr="A purple and orange sign&#10;&#10;Description automatically generated">
            <a:extLst>
              <a:ext uri="{FF2B5EF4-FFF2-40B4-BE49-F238E27FC236}">
                <a16:creationId xmlns:a16="http://schemas.microsoft.com/office/drawing/2014/main" id="{B8AA22D7-3E13-CBA4-CDBA-01D8F7E607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9" name="Picture 8" descr="A close up of a sign&#10;&#10;Description automatically generated">
            <a:extLst>
              <a:ext uri="{FF2B5EF4-FFF2-40B4-BE49-F238E27FC236}">
                <a16:creationId xmlns:a16="http://schemas.microsoft.com/office/drawing/2014/main" id="{42A9557A-B54A-D95A-BA57-4A83A3B32C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12" name="TextBox 11">
            <a:extLst>
              <a:ext uri="{FF2B5EF4-FFF2-40B4-BE49-F238E27FC236}">
                <a16:creationId xmlns:a16="http://schemas.microsoft.com/office/drawing/2014/main" id="{8D4E3A86-5F83-0A41-83B6-3FCECDD50713}"/>
              </a:ext>
            </a:extLst>
          </p:cNvPr>
          <p:cNvSpPr txBox="1"/>
          <p:nvPr/>
        </p:nvSpPr>
        <p:spPr>
          <a:xfrm>
            <a:off x="455321" y="1242769"/>
            <a:ext cx="4169998" cy="2492990"/>
          </a:xfrm>
          <a:prstGeom prst="rect">
            <a:avLst/>
          </a:prstGeom>
          <a:noFill/>
        </p:spPr>
        <p:txBody>
          <a:bodyPr wrap="square" lIns="91440" tIns="45720" rIns="91440" bIns="45720" rtlCol="0" anchor="t">
            <a:spAutoFit/>
          </a:bodyPr>
          <a:lstStyle/>
          <a:p>
            <a:r>
              <a:rPr lang="en-US" sz="2400" b="1">
                <a:latin typeface="Arial"/>
                <a:cs typeface="Arial"/>
              </a:rPr>
              <a:t>Reflection</a:t>
            </a:r>
            <a:endParaRPr lang="en-US" sz="2400" b="1"/>
          </a:p>
          <a:p>
            <a:endParaRPr lang="en-US" sz="2400" b="1">
              <a:latin typeface="Arial"/>
              <a:cs typeface="Arial"/>
            </a:endParaRPr>
          </a:p>
          <a:p>
            <a:pPr marL="285750" indent="-285750">
              <a:buFont typeface="Arial"/>
              <a:buChar char="•"/>
            </a:pPr>
            <a:r>
              <a:rPr lang="en-US">
                <a:latin typeface="Arial"/>
                <a:cs typeface="Arial"/>
              </a:rPr>
              <a:t>How do these facts make you feel?</a:t>
            </a:r>
            <a:endParaRPr lang="en-US">
              <a:ea typeface="Calibri" panose="020F0502020204030204"/>
              <a:cs typeface="Calibri" panose="020F0502020204030204"/>
            </a:endParaRPr>
          </a:p>
          <a:p>
            <a:pPr marL="285750" indent="-285750">
              <a:buFont typeface="Arial"/>
              <a:buChar char="•"/>
            </a:pPr>
            <a:endParaRPr lang="en-US">
              <a:latin typeface="Arial"/>
              <a:cs typeface="Arial"/>
            </a:endParaRPr>
          </a:p>
          <a:p>
            <a:pPr marL="285750" indent="-285750">
              <a:buFont typeface="Arial"/>
              <a:buChar char="•"/>
            </a:pPr>
            <a:r>
              <a:rPr lang="en-US">
                <a:latin typeface="Arial"/>
                <a:cs typeface="Arial"/>
              </a:rPr>
              <a:t>What do you think should happen?</a:t>
            </a:r>
          </a:p>
          <a:p>
            <a:pPr marL="285750" indent="-285750">
              <a:buFont typeface="Arial"/>
              <a:buChar char="•"/>
            </a:pPr>
            <a:endParaRPr lang="en-US">
              <a:latin typeface="Arial"/>
              <a:cs typeface="Arial"/>
            </a:endParaRPr>
          </a:p>
          <a:p>
            <a:pPr marL="285750" indent="-285750">
              <a:buFont typeface="Arial"/>
              <a:buChar char="•"/>
            </a:pPr>
            <a:r>
              <a:rPr lang="en-US">
                <a:latin typeface="Arial"/>
                <a:cs typeface="Arial"/>
              </a:rPr>
              <a:t>How could we reduce the effect on the environment?</a:t>
            </a:r>
          </a:p>
        </p:txBody>
      </p:sp>
    </p:spTree>
    <p:extLst>
      <p:ext uri="{BB962C8B-B14F-4D97-AF65-F5344CB8AC3E}">
        <p14:creationId xmlns:p14="http://schemas.microsoft.com/office/powerpoint/2010/main" val="35481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31720CC-587F-7745-866F-744B728FC4B3}"/>
              </a:ext>
            </a:extLst>
          </p:cNvPr>
          <p:cNvSpPr/>
          <p:nvPr/>
        </p:nvSpPr>
        <p:spPr>
          <a:xfrm>
            <a:off x="-1433345" y="-457660"/>
            <a:ext cx="6185227" cy="6283107"/>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C16F5C-E7CB-A842-A049-943A8C442AD4}"/>
              </a:ext>
            </a:extLst>
          </p:cNvPr>
          <p:cNvSpPr txBox="1"/>
          <p:nvPr/>
        </p:nvSpPr>
        <p:spPr>
          <a:xfrm rot="1724034">
            <a:off x="961906" y="-342703"/>
            <a:ext cx="2513367" cy="3939540"/>
          </a:xfrm>
          <a:prstGeom prst="rect">
            <a:avLst/>
          </a:prstGeom>
          <a:noFill/>
        </p:spPr>
        <p:txBody>
          <a:bodyPr wrap="square" rtlCol="0">
            <a:spAutoFit/>
          </a:bodyPr>
          <a:lstStyle/>
          <a:p>
            <a:r>
              <a:rPr lang="en-US" sz="25000" b="1">
                <a:solidFill>
                  <a:srgbClr val="8D2456"/>
                </a:solidFill>
                <a:latin typeface="Arial" panose="020B0604020202020204" pitchFamily="34" charset="0"/>
                <a:cs typeface="Arial" panose="020B0604020202020204" pitchFamily="34" charset="0"/>
              </a:rPr>
              <a:t>?</a:t>
            </a:r>
          </a:p>
        </p:txBody>
      </p:sp>
      <p:sp>
        <p:nvSpPr>
          <p:cNvPr id="3" name="Subtitle 2">
            <a:extLst>
              <a:ext uri="{FF2B5EF4-FFF2-40B4-BE49-F238E27FC236}">
                <a16:creationId xmlns:a16="http://schemas.microsoft.com/office/drawing/2014/main" id="{CB5FCBA2-525F-42A7-8271-7C40B2B0DC66}"/>
              </a:ext>
            </a:extLst>
          </p:cNvPr>
          <p:cNvSpPr>
            <a:spLocks noGrp="1"/>
          </p:cNvSpPr>
          <p:nvPr>
            <p:ph type="subTitle" idx="1"/>
          </p:nvPr>
        </p:nvSpPr>
        <p:spPr>
          <a:xfrm>
            <a:off x="5424755" y="523982"/>
            <a:ext cx="5917915" cy="2302345"/>
          </a:xfrm>
        </p:spPr>
        <p:txBody>
          <a:bodyPr vert="horz" lIns="91440" tIns="45720" rIns="91440" bIns="45720" rtlCol="0" anchor="t">
            <a:normAutofit/>
          </a:bodyPr>
          <a:lstStyle/>
          <a:p>
            <a:pPr algn="l"/>
            <a:endParaRPr lang="en-GB">
              <a:latin typeface="Arial" panose="020B0604020202020204" pitchFamily="34" charset="0"/>
              <a:cs typeface="Arial" panose="020B0604020202020204" pitchFamily="34" charset="0"/>
            </a:endParaRPr>
          </a:p>
          <a:p>
            <a:pPr algn="l">
              <a:lnSpc>
                <a:spcPct val="100000"/>
              </a:lnSpc>
              <a:spcBef>
                <a:spcPts val="1600"/>
              </a:spcBef>
              <a:buClr>
                <a:srgbClr val="D5127B"/>
              </a:buClr>
              <a:buSzPct val="125000"/>
            </a:pPr>
            <a:r>
              <a:rPr lang="en-GB" sz="2000" b="1" i="1">
                <a:latin typeface="Arial"/>
                <a:cs typeface="Arial"/>
              </a:rPr>
              <a:t>80% of  young people aged 11-17 years say that they see e-cigarettes being promoted</a:t>
            </a:r>
          </a:p>
          <a:p>
            <a:pPr marL="342900" indent="-342900" algn="l">
              <a:lnSpc>
                <a:spcPct val="100000"/>
              </a:lnSpc>
              <a:spcBef>
                <a:spcPts val="1600"/>
              </a:spcBef>
              <a:buClr>
                <a:srgbClr val="D5127B"/>
              </a:buClr>
              <a:buSzPct val="125000"/>
              <a:buFont typeface="Arial" panose="020B0604020202020204" pitchFamily="34" charset="0"/>
              <a:buChar char="•"/>
            </a:pPr>
            <a:r>
              <a:rPr lang="en-GB" sz="1800">
                <a:latin typeface="Arial"/>
                <a:cs typeface="Arial"/>
              </a:rPr>
              <a:t>Why do you think influencers promote vapes, cannabis products or alcohol? </a:t>
            </a:r>
          </a:p>
          <a:p>
            <a:pPr algn="l"/>
            <a:endParaRPr lang="en-GB"/>
          </a:p>
          <a:p>
            <a:pPr algn="l"/>
            <a:endParaRPr lang="en-GB" b="1"/>
          </a:p>
          <a:p>
            <a:pPr algn="l"/>
            <a:endParaRPr lang="en-GB"/>
          </a:p>
          <a:p>
            <a:pPr algn="l"/>
            <a:endParaRPr lang="en-GB"/>
          </a:p>
          <a:p>
            <a:pPr algn="l"/>
            <a:endParaRPr lang="en-GB"/>
          </a:p>
          <a:p>
            <a:pPr algn="l"/>
            <a:endParaRPr lang="en-GB"/>
          </a:p>
        </p:txBody>
      </p:sp>
      <p:sp>
        <p:nvSpPr>
          <p:cNvPr id="4" name="Title 5">
            <a:extLst>
              <a:ext uri="{FF2B5EF4-FFF2-40B4-BE49-F238E27FC236}">
                <a16:creationId xmlns:a16="http://schemas.microsoft.com/office/drawing/2014/main" id="{CB8ABAC9-2EDF-4CD6-8C2B-533101460547}"/>
              </a:ext>
            </a:extLst>
          </p:cNvPr>
          <p:cNvSpPr>
            <a:spLocks noGrp="1"/>
          </p:cNvSpPr>
          <p:nvPr>
            <p:ph type="ctrTitle"/>
          </p:nvPr>
        </p:nvSpPr>
        <p:spPr>
          <a:xfrm>
            <a:off x="990568" y="2633482"/>
            <a:ext cx="3441843" cy="2650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Influencers and social media</a:t>
            </a:r>
          </a:p>
        </p:txBody>
      </p:sp>
      <p:pic>
        <p:nvPicPr>
          <p:cNvPr id="5" name="Picture 4" descr="A purple and orange sign&#10;&#10;Description automatically generated">
            <a:extLst>
              <a:ext uri="{FF2B5EF4-FFF2-40B4-BE49-F238E27FC236}">
                <a16:creationId xmlns:a16="http://schemas.microsoft.com/office/drawing/2014/main" id="{6B4C487C-5099-F444-E3F1-ED72225FB1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9" name="Picture 8" descr="A close up of a sign&#10;&#10;Description automatically generated">
            <a:extLst>
              <a:ext uri="{FF2B5EF4-FFF2-40B4-BE49-F238E27FC236}">
                <a16:creationId xmlns:a16="http://schemas.microsoft.com/office/drawing/2014/main" id="{1299AAA4-4A4E-A6C3-2AC8-FBCBE66C70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2" name="TextBox 1">
            <a:extLst>
              <a:ext uri="{FF2B5EF4-FFF2-40B4-BE49-F238E27FC236}">
                <a16:creationId xmlns:a16="http://schemas.microsoft.com/office/drawing/2014/main" id="{4B690F3B-62B8-2E40-8FC2-FB2857577B2A}"/>
              </a:ext>
            </a:extLst>
          </p:cNvPr>
          <p:cNvSpPr txBox="1"/>
          <p:nvPr/>
        </p:nvSpPr>
        <p:spPr>
          <a:xfrm>
            <a:off x="5394037" y="2687782"/>
            <a:ext cx="5865091" cy="646331"/>
          </a:xfrm>
          <a:prstGeom prst="rect">
            <a:avLst/>
          </a:prstGeom>
          <a:noFill/>
        </p:spPr>
        <p:txBody>
          <a:bodyPr wrap="square" rtlCol="0">
            <a:spAutoFit/>
          </a:bodyPr>
          <a:lstStyle/>
          <a:p>
            <a:pPr marL="342900" indent="-342900" algn="l">
              <a:lnSpc>
                <a:spcPct val="100000"/>
              </a:lnSpc>
              <a:spcBef>
                <a:spcPts val="1600"/>
              </a:spcBef>
              <a:buClr>
                <a:srgbClr val="D5127B"/>
              </a:buClr>
              <a:buSzPct val="125000"/>
              <a:buFont typeface="Arial" panose="020B0604020202020204" pitchFamily="34" charset="0"/>
              <a:buChar char="•"/>
            </a:pPr>
            <a:r>
              <a:rPr lang="en-GB" sz="1800">
                <a:latin typeface="Arial"/>
                <a:cs typeface="Arial"/>
              </a:rPr>
              <a:t>How do dealers use social media to sell vapes and other drugs?</a:t>
            </a:r>
            <a:endParaRPr lang="en-US"/>
          </a:p>
        </p:txBody>
      </p:sp>
      <p:sp>
        <p:nvSpPr>
          <p:cNvPr id="6" name="TextBox 5">
            <a:extLst>
              <a:ext uri="{FF2B5EF4-FFF2-40B4-BE49-F238E27FC236}">
                <a16:creationId xmlns:a16="http://schemas.microsoft.com/office/drawing/2014/main" id="{50148A3D-E1D9-DE4A-998C-9312E5ED084A}"/>
              </a:ext>
            </a:extLst>
          </p:cNvPr>
          <p:cNvSpPr txBox="1"/>
          <p:nvPr/>
        </p:nvSpPr>
        <p:spPr>
          <a:xfrm>
            <a:off x="5366328" y="2983345"/>
            <a:ext cx="5347855" cy="1682512"/>
          </a:xfrm>
          <a:prstGeom prst="rect">
            <a:avLst/>
          </a:prstGeom>
          <a:noFill/>
        </p:spPr>
        <p:txBody>
          <a:bodyPr wrap="square" rtlCol="0">
            <a:spAutoFit/>
          </a:bodyPr>
          <a:lstStyle/>
          <a:p>
            <a:pPr algn="l">
              <a:lnSpc>
                <a:spcPct val="100000"/>
              </a:lnSpc>
              <a:spcBef>
                <a:spcPts val="1600"/>
              </a:spcBef>
              <a:buClr>
                <a:srgbClr val="D5127B"/>
              </a:buClr>
              <a:buSzPct val="125000"/>
            </a:pPr>
            <a:endParaRPr lang="en-GB" sz="1800">
              <a:latin typeface="Arial"/>
              <a:cs typeface="Arial"/>
            </a:endParaRPr>
          </a:p>
          <a:p>
            <a:pPr marL="342900" indent="-342900" algn="l">
              <a:lnSpc>
                <a:spcPct val="100000"/>
              </a:lnSpc>
              <a:spcBef>
                <a:spcPts val="1600"/>
              </a:spcBef>
              <a:buClr>
                <a:srgbClr val="D5127B"/>
              </a:buClr>
              <a:buSzPct val="125000"/>
              <a:buFont typeface="Arial" panose="020B0604020202020204" pitchFamily="34" charset="0"/>
              <a:buChar char="•"/>
            </a:pPr>
            <a:r>
              <a:rPr lang="en-GB" sz="1800">
                <a:latin typeface="Arial"/>
                <a:cs typeface="Arial"/>
              </a:rPr>
              <a:t>Would someone buying vapes through Telegram, </a:t>
            </a:r>
            <a:r>
              <a:rPr lang="en-GB" sz="1800" err="1">
                <a:latin typeface="Arial"/>
                <a:cs typeface="Arial"/>
              </a:rPr>
              <a:t>TikTok</a:t>
            </a:r>
            <a:r>
              <a:rPr lang="en-GB" sz="1800">
                <a:latin typeface="Arial"/>
                <a:cs typeface="Arial"/>
              </a:rPr>
              <a:t> or Snapchat – or even eBay and Amazon know what was in them? </a:t>
            </a:r>
            <a:endParaRPr lang="en-GB" sz="18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5577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ottles in the sand&#10;&#10;Description automatically generated">
            <a:extLst>
              <a:ext uri="{FF2B5EF4-FFF2-40B4-BE49-F238E27FC236}">
                <a16:creationId xmlns:a16="http://schemas.microsoft.com/office/drawing/2014/main" id="{E2417BCE-CA02-1AA1-40B7-0CC0573A7E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7"/>
          <a:stretch/>
        </p:blipFill>
        <p:spPr>
          <a:xfrm>
            <a:off x="4595656" y="3248676"/>
            <a:ext cx="2821673" cy="2866218"/>
          </a:xfrm>
          <a:prstGeom prst="rect">
            <a:avLst/>
          </a:prstGeom>
        </p:spPr>
      </p:pic>
      <p:pic>
        <p:nvPicPr>
          <p:cNvPr id="6" name="Picture 5" descr="A person smoking a vaporizer&#10;&#10;Description automatically generated">
            <a:extLst>
              <a:ext uri="{FF2B5EF4-FFF2-40B4-BE49-F238E27FC236}">
                <a16:creationId xmlns:a16="http://schemas.microsoft.com/office/drawing/2014/main" id="{850CC566-B504-1707-D92A-85899738E2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614" y="1152340"/>
            <a:ext cx="3325537" cy="1972062"/>
          </a:xfrm>
          <a:prstGeom prst="rect">
            <a:avLst/>
          </a:prstGeom>
        </p:spPr>
      </p:pic>
      <p:pic>
        <p:nvPicPr>
          <p:cNvPr id="2" name="Picture 1" descr="A collage of images of various flavors&#10;&#10;Description automatically generated">
            <a:extLst>
              <a:ext uri="{FF2B5EF4-FFF2-40B4-BE49-F238E27FC236}">
                <a16:creationId xmlns:a16="http://schemas.microsoft.com/office/drawing/2014/main" id="{46AB7275-C342-F164-1AE1-EDAA8F2E75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7732" y="3211311"/>
            <a:ext cx="4148435" cy="2303881"/>
          </a:xfrm>
          <a:prstGeom prst="rect">
            <a:avLst/>
          </a:prstGeom>
          <a:ln>
            <a:noFill/>
          </a:ln>
        </p:spPr>
      </p:pic>
      <p:sp>
        <p:nvSpPr>
          <p:cNvPr id="5" name="Rectangle 4">
            <a:extLst>
              <a:ext uri="{FF2B5EF4-FFF2-40B4-BE49-F238E27FC236}">
                <a16:creationId xmlns:a16="http://schemas.microsoft.com/office/drawing/2014/main" id="{A349009A-6342-0DA7-E8DA-D3178AD38779}"/>
              </a:ext>
            </a:extLst>
          </p:cNvPr>
          <p:cNvSpPr/>
          <p:nvPr/>
        </p:nvSpPr>
        <p:spPr>
          <a:xfrm>
            <a:off x="0" y="-113015"/>
            <a:ext cx="12192000" cy="1178022"/>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51D3E4B8-35CD-99BC-D95C-516461EDA5BB}"/>
              </a:ext>
            </a:extLst>
          </p:cNvPr>
          <p:cNvSpPr txBox="1">
            <a:spLocks/>
          </p:cNvSpPr>
          <p:nvPr/>
        </p:nvSpPr>
        <p:spPr>
          <a:xfrm>
            <a:off x="0" y="43032"/>
            <a:ext cx="12192001" cy="94522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What do you think manufacturers of vapes are doing to promote them?</a:t>
            </a:r>
          </a:p>
        </p:txBody>
      </p:sp>
      <p:pic>
        <p:nvPicPr>
          <p:cNvPr id="13" name="Picture 12" descr="A close up of a sign&#10;&#10;Description automatically generated">
            <a:extLst>
              <a:ext uri="{FF2B5EF4-FFF2-40B4-BE49-F238E27FC236}">
                <a16:creationId xmlns:a16="http://schemas.microsoft.com/office/drawing/2014/main" id="{96D459A1-25CF-213C-BF85-4C040705B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pic>
        <p:nvPicPr>
          <p:cNvPr id="3" name="Picture 2" descr="A person with smoke coming out of her mouth&#10;&#10;Description automatically generated">
            <a:extLst>
              <a:ext uri="{FF2B5EF4-FFF2-40B4-BE49-F238E27FC236}">
                <a16:creationId xmlns:a16="http://schemas.microsoft.com/office/drawing/2014/main" id="{3EFC13BF-4D11-4056-584D-2BE25F9925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4325" y="1150828"/>
            <a:ext cx="4581968" cy="1888969"/>
          </a:xfrm>
          <a:prstGeom prst="rect">
            <a:avLst/>
          </a:prstGeom>
        </p:spPr>
      </p:pic>
      <p:pic>
        <p:nvPicPr>
          <p:cNvPr id="14" name="Picture 13" descr="A collage of images of various flavors&#10;&#10;Description automatically generated">
            <a:extLst>
              <a:ext uri="{FF2B5EF4-FFF2-40B4-BE49-F238E27FC236}">
                <a16:creationId xmlns:a16="http://schemas.microsoft.com/office/drawing/2014/main" id="{D2D42FA5-868A-62B0-3DD8-5CA835BA9B0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57" t="4421" r="1283" b="-19"/>
          <a:stretch/>
        </p:blipFill>
        <p:spPr>
          <a:xfrm>
            <a:off x="7523172" y="3243693"/>
            <a:ext cx="4151503" cy="2257061"/>
          </a:xfrm>
          <a:prstGeom prst="rect">
            <a:avLst/>
          </a:prstGeom>
        </p:spPr>
      </p:pic>
      <p:pic>
        <p:nvPicPr>
          <p:cNvPr id="8" name="Picture 7" descr="A person holding his hair in his hair&#10;&#10;Description automatically generated">
            <a:extLst>
              <a:ext uri="{FF2B5EF4-FFF2-40B4-BE49-F238E27FC236}">
                <a16:creationId xmlns:a16="http://schemas.microsoft.com/office/drawing/2014/main" id="{98449352-D265-222C-42B7-A140CCAD80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7001" y="1153688"/>
            <a:ext cx="3167063" cy="1893033"/>
          </a:xfrm>
          <a:prstGeom prst="rect">
            <a:avLst/>
          </a:prstGeom>
        </p:spPr>
      </p:pic>
    </p:spTree>
    <p:extLst>
      <p:ext uri="{BB962C8B-B14F-4D97-AF65-F5344CB8AC3E}">
        <p14:creationId xmlns:p14="http://schemas.microsoft.com/office/powerpoint/2010/main" val="520860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olorful pens&#10;&#10;Description automatically generated">
            <a:extLst>
              <a:ext uri="{FF2B5EF4-FFF2-40B4-BE49-F238E27FC236}">
                <a16:creationId xmlns:a16="http://schemas.microsoft.com/office/drawing/2014/main" id="{51DCF98E-AB3F-E442-8E07-828F3A4BA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341657" y="255567"/>
            <a:ext cx="8029865" cy="5346551"/>
          </a:xfrm>
          <a:prstGeom prst="rect">
            <a:avLst/>
          </a:prstGeom>
        </p:spPr>
      </p:pic>
      <p:sp>
        <p:nvSpPr>
          <p:cNvPr id="5" name="Rectangle 4">
            <a:extLst>
              <a:ext uri="{FF2B5EF4-FFF2-40B4-BE49-F238E27FC236}">
                <a16:creationId xmlns:a16="http://schemas.microsoft.com/office/drawing/2014/main" id="{A349009A-6342-0DA7-E8DA-D3178AD38779}"/>
              </a:ext>
            </a:extLst>
          </p:cNvPr>
          <p:cNvSpPr/>
          <p:nvPr/>
        </p:nvSpPr>
        <p:spPr>
          <a:xfrm>
            <a:off x="0" y="-113015"/>
            <a:ext cx="12192000" cy="1072386"/>
          </a:xfrm>
          <a:prstGeom prst="rect">
            <a:avLst/>
          </a:prstGeom>
          <a:solidFill>
            <a:srgbClr val="D51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51D3E4B8-35CD-99BC-D95C-516461EDA5BB}"/>
              </a:ext>
            </a:extLst>
          </p:cNvPr>
          <p:cNvSpPr txBox="1">
            <a:spLocks/>
          </p:cNvSpPr>
          <p:nvPr/>
        </p:nvSpPr>
        <p:spPr>
          <a:xfrm>
            <a:off x="0" y="0"/>
            <a:ext cx="12192001" cy="94522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Did you know....</a:t>
            </a:r>
          </a:p>
        </p:txBody>
      </p:sp>
      <p:pic>
        <p:nvPicPr>
          <p:cNvPr id="11" name="Picture 10" descr="A purple and orange sign&#10;&#10;Description automatically generated">
            <a:extLst>
              <a:ext uri="{FF2B5EF4-FFF2-40B4-BE49-F238E27FC236}">
                <a16:creationId xmlns:a16="http://schemas.microsoft.com/office/drawing/2014/main" id="{EA70ADE8-5724-08DF-CE16-E94FE5B616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3" name="Picture 12" descr="A close up of a sign&#10;&#10;Description automatically generated">
            <a:extLst>
              <a:ext uri="{FF2B5EF4-FFF2-40B4-BE49-F238E27FC236}">
                <a16:creationId xmlns:a16="http://schemas.microsoft.com/office/drawing/2014/main" id="{96D459A1-25CF-213C-BF85-4C040705B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3" name="TextBox 2">
            <a:extLst>
              <a:ext uri="{FF2B5EF4-FFF2-40B4-BE49-F238E27FC236}">
                <a16:creationId xmlns:a16="http://schemas.microsoft.com/office/drawing/2014/main" id="{E1AF2310-427C-E323-9D6D-70D78B7AAD51}"/>
              </a:ext>
            </a:extLst>
          </p:cNvPr>
          <p:cNvSpPr txBox="1"/>
          <p:nvPr/>
        </p:nvSpPr>
        <p:spPr>
          <a:xfrm>
            <a:off x="5583219" y="1390952"/>
            <a:ext cx="598950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a:cs typeface="Calibri"/>
              </a:rPr>
              <a:t>Although China is one of the main producers and suppliers of single use vapes, they have a ban on selling vapes on-line and have</a:t>
            </a:r>
            <a:r>
              <a:rPr lang="en-US" sz="2400">
                <a:latin typeface="Arial"/>
                <a:cs typeface="Arial"/>
              </a:rPr>
              <a:t> banned </a:t>
            </a:r>
            <a:r>
              <a:rPr lang="en-US" sz="2400" err="1">
                <a:latin typeface="Arial"/>
                <a:cs typeface="Arial"/>
              </a:rPr>
              <a:t>flavoured</a:t>
            </a:r>
            <a:r>
              <a:rPr lang="en-US" sz="2400">
                <a:latin typeface="Arial"/>
                <a:cs typeface="Arial"/>
              </a:rPr>
              <a:t> vapes in China,</a:t>
            </a:r>
            <a:r>
              <a:rPr lang="en-US"/>
              <a:t> </a:t>
            </a:r>
            <a:r>
              <a:rPr lang="en-US" sz="2400">
                <a:latin typeface="Arial"/>
                <a:cs typeface="Calibri"/>
              </a:rPr>
              <a:t>but they allow them to be produced and exported to the UK</a:t>
            </a:r>
            <a:endParaRPr lang="en-US"/>
          </a:p>
          <a:p>
            <a:endParaRPr lang="en-US" sz="3200" b="1">
              <a:solidFill>
                <a:srgbClr val="8D2456"/>
              </a:solidFill>
              <a:latin typeface="Arial"/>
              <a:cs typeface="Calibri"/>
            </a:endParaRPr>
          </a:p>
        </p:txBody>
      </p:sp>
      <p:sp>
        <p:nvSpPr>
          <p:cNvPr id="2" name="TextBox 1">
            <a:extLst>
              <a:ext uri="{FF2B5EF4-FFF2-40B4-BE49-F238E27FC236}">
                <a16:creationId xmlns:a16="http://schemas.microsoft.com/office/drawing/2014/main" id="{6393295A-17ED-BC46-B1E2-E4CC29015F8E}"/>
              </a:ext>
            </a:extLst>
          </p:cNvPr>
          <p:cNvSpPr txBox="1"/>
          <p:nvPr/>
        </p:nvSpPr>
        <p:spPr>
          <a:xfrm>
            <a:off x="5830645" y="3716338"/>
            <a:ext cx="5368066" cy="2092881"/>
          </a:xfrm>
          <a:prstGeom prst="rect">
            <a:avLst/>
          </a:prstGeom>
          <a:noFill/>
        </p:spPr>
        <p:txBody>
          <a:bodyPr wrap="square" rtlCol="0">
            <a:spAutoFit/>
          </a:bodyPr>
          <a:lstStyle/>
          <a:p>
            <a:pPr algn="ctr"/>
            <a:r>
              <a:rPr lang="en-US" sz="2800" b="1">
                <a:solidFill>
                  <a:srgbClr val="8D2456"/>
                </a:solidFill>
                <a:latin typeface="Arial" panose="020B0604020202020204" pitchFamily="34" charset="0"/>
                <a:cs typeface="Arial" panose="020B0604020202020204" pitchFamily="34" charset="0"/>
              </a:rPr>
              <a:t>What do you think about this fact?</a:t>
            </a:r>
            <a:endParaRPr lang="en-US" sz="2800">
              <a:latin typeface="Arial" panose="020B0604020202020204" pitchFamily="34" charset="0"/>
              <a:cs typeface="Arial" panose="020B0604020202020204" pitchFamily="34" charset="0"/>
            </a:endParaRPr>
          </a:p>
          <a:p>
            <a:endParaRPr lang="en-US" sz="2800" b="1">
              <a:solidFill>
                <a:srgbClr val="8D2456"/>
              </a:solidFill>
              <a:latin typeface="Arial" panose="020B0604020202020204" pitchFamily="34" charset="0"/>
              <a:cs typeface="Arial" panose="020B0604020202020204" pitchFamily="34" charset="0"/>
            </a:endParaRPr>
          </a:p>
          <a:p>
            <a:pPr algn="ctr"/>
            <a:r>
              <a:rPr lang="en-US" sz="2800" b="1">
                <a:solidFill>
                  <a:srgbClr val="8D2456"/>
                </a:solidFill>
                <a:latin typeface="Arial" panose="020B0604020202020204" pitchFamily="34" charset="0"/>
                <a:cs typeface="Arial" panose="020B0604020202020204" pitchFamily="34" charset="0"/>
              </a:rPr>
              <a:t>How does this make you feel?</a:t>
            </a:r>
            <a:endParaRPr lang="en-US" sz="28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9889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232841D-E55E-D246-B0D1-3F5718C68D96}"/>
              </a:ext>
            </a:extLst>
          </p:cNvPr>
          <p:cNvSpPr txBox="1"/>
          <p:nvPr/>
        </p:nvSpPr>
        <p:spPr>
          <a:xfrm>
            <a:off x="4916775" y="524454"/>
            <a:ext cx="6734120" cy="644780"/>
          </a:xfrm>
          <a:prstGeom prst="rect">
            <a:avLst/>
          </a:prstGeom>
          <a:noFill/>
        </p:spPr>
        <p:txBody>
          <a:bodyPr wrap="square" lIns="91440" tIns="45720" rIns="91440" bIns="45720" anchor="t">
            <a:spAutoFit/>
          </a:bodyPr>
          <a:lstStyle/>
          <a:p>
            <a:pPr algn="ctr"/>
            <a:r>
              <a:rPr lang="en-GB" b="1">
                <a:latin typeface="Arial"/>
                <a:cs typeface="Arial"/>
              </a:rPr>
              <a:t>Either in small groups, or as a class, come up with ideas to reduce vaping among young people</a:t>
            </a:r>
          </a:p>
        </p:txBody>
      </p:sp>
      <p:sp>
        <p:nvSpPr>
          <p:cNvPr id="5" name="TextBox 4">
            <a:extLst>
              <a:ext uri="{FF2B5EF4-FFF2-40B4-BE49-F238E27FC236}">
                <a16:creationId xmlns:a16="http://schemas.microsoft.com/office/drawing/2014/main" id="{CC0A1326-705B-8D48-AFB4-68F339456F5B}"/>
              </a:ext>
            </a:extLst>
          </p:cNvPr>
          <p:cNvSpPr txBox="1"/>
          <p:nvPr/>
        </p:nvSpPr>
        <p:spPr>
          <a:xfrm>
            <a:off x="1551398" y="2147299"/>
            <a:ext cx="2794571" cy="1077218"/>
          </a:xfrm>
          <a:prstGeom prst="rect">
            <a:avLst/>
          </a:prstGeom>
          <a:noFill/>
        </p:spPr>
        <p:txBody>
          <a:bodyPr wrap="square" rtlCol="0">
            <a:spAutoFit/>
          </a:bodyPr>
          <a:lstStyle/>
          <a:p>
            <a:pPr algn="ctr"/>
            <a:r>
              <a:rPr lang="en-US" sz="3200" b="1">
                <a:solidFill>
                  <a:schemeClr val="tx1">
                    <a:lumMod val="50000"/>
                    <a:lumOff val="5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What would you do?</a:t>
            </a:r>
          </a:p>
        </p:txBody>
      </p:sp>
      <p:grpSp>
        <p:nvGrpSpPr>
          <p:cNvPr id="28" name="Group 27">
            <a:extLst>
              <a:ext uri="{FF2B5EF4-FFF2-40B4-BE49-F238E27FC236}">
                <a16:creationId xmlns:a16="http://schemas.microsoft.com/office/drawing/2014/main" id="{0F41B882-ED41-0D4E-9DD2-9A731012E87C}"/>
              </a:ext>
            </a:extLst>
          </p:cNvPr>
          <p:cNvGrpSpPr/>
          <p:nvPr/>
        </p:nvGrpSpPr>
        <p:grpSpPr>
          <a:xfrm>
            <a:off x="5804900" y="1421768"/>
            <a:ext cx="4765910" cy="881851"/>
            <a:chOff x="0" y="0"/>
            <a:chExt cx="3119110" cy="421200"/>
          </a:xfrm>
          <a:solidFill>
            <a:srgbClr val="D5127B"/>
          </a:solidFill>
        </p:grpSpPr>
        <p:sp>
          <p:nvSpPr>
            <p:cNvPr id="30" name="Rounded Rectangle 29">
              <a:extLst>
                <a:ext uri="{FF2B5EF4-FFF2-40B4-BE49-F238E27FC236}">
                  <a16:creationId xmlns:a16="http://schemas.microsoft.com/office/drawing/2014/main" id="{73C5C99A-53E2-534C-B9B7-589436CA64B3}"/>
                </a:ext>
              </a:extLst>
            </p:cNvPr>
            <p:cNvSpPr/>
            <p:nvPr/>
          </p:nvSpPr>
          <p:spPr>
            <a:xfrm>
              <a:off x="0" y="0"/>
              <a:ext cx="3119110" cy="421200"/>
            </a:xfrm>
            <a:prstGeom prst="roundRect">
              <a:avLst/>
            </a:prstGeom>
            <a:solidFill>
              <a:srgbClr val="D5127B">
                <a:alpha val="26090"/>
              </a:srgbClr>
            </a:solidFill>
            <a:ln>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98F08C4A-0F1C-8747-A801-23951477F97D}"/>
                </a:ext>
              </a:extLst>
            </p:cNvPr>
            <p:cNvSpPr txBox="1"/>
            <p:nvPr/>
          </p:nvSpPr>
          <p:spPr>
            <a:xfrm>
              <a:off x="67239" y="20561"/>
              <a:ext cx="2978756" cy="38007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a:solidFill>
                    <a:schemeClr val="tx1"/>
                  </a:solidFill>
                  <a:latin typeface="Arial"/>
                  <a:cs typeface="Arial"/>
                </a:rPr>
                <a:t>Advertising</a:t>
              </a:r>
              <a:r>
                <a:rPr lang="en-GB" sz="2000" b="1" kern="1200">
                  <a:solidFill>
                    <a:schemeClr val="tx1"/>
                  </a:solidFill>
                  <a:latin typeface="Arial"/>
                  <a:cs typeface="Arial"/>
                </a:rPr>
                <a:t>?</a:t>
              </a:r>
              <a:r>
                <a:rPr lang="en-GB" sz="2000" b="1">
                  <a:solidFill>
                    <a:schemeClr val="tx1"/>
                  </a:solidFill>
                  <a:latin typeface="Arial"/>
                  <a:cs typeface="Arial"/>
                </a:rPr>
                <a:t> Price?</a:t>
              </a:r>
              <a:endParaRPr lang="en-US" sz="2000" b="1" kern="1200">
                <a:solidFill>
                  <a:schemeClr val="tx1"/>
                </a:solidFill>
                <a:latin typeface="Arial"/>
                <a:cs typeface="Arial"/>
              </a:endParaRPr>
            </a:p>
          </p:txBody>
        </p:sp>
      </p:grpSp>
      <p:grpSp>
        <p:nvGrpSpPr>
          <p:cNvPr id="34" name="Group 33">
            <a:extLst>
              <a:ext uri="{FF2B5EF4-FFF2-40B4-BE49-F238E27FC236}">
                <a16:creationId xmlns:a16="http://schemas.microsoft.com/office/drawing/2014/main" id="{514F1EBA-ABCA-174A-9439-EC7E81F98F85}"/>
              </a:ext>
            </a:extLst>
          </p:cNvPr>
          <p:cNvGrpSpPr/>
          <p:nvPr/>
        </p:nvGrpSpPr>
        <p:grpSpPr>
          <a:xfrm>
            <a:off x="5810089" y="2345404"/>
            <a:ext cx="4776184" cy="881851"/>
            <a:chOff x="0" y="0"/>
            <a:chExt cx="3119110" cy="421200"/>
          </a:xfrm>
          <a:solidFill>
            <a:srgbClr val="D5127B"/>
          </a:solidFill>
        </p:grpSpPr>
        <p:sp>
          <p:nvSpPr>
            <p:cNvPr id="36" name="Rounded Rectangle 35">
              <a:extLst>
                <a:ext uri="{FF2B5EF4-FFF2-40B4-BE49-F238E27FC236}">
                  <a16:creationId xmlns:a16="http://schemas.microsoft.com/office/drawing/2014/main" id="{A6A9C51E-834E-8A41-BA3F-9BB967B5F397}"/>
                </a:ext>
              </a:extLst>
            </p:cNvPr>
            <p:cNvSpPr/>
            <p:nvPr/>
          </p:nvSpPr>
          <p:spPr>
            <a:xfrm>
              <a:off x="0" y="0"/>
              <a:ext cx="3119110" cy="421200"/>
            </a:xfrm>
            <a:prstGeom prst="roundRect">
              <a:avLst/>
            </a:prstGeom>
            <a:solidFill>
              <a:srgbClr val="D5127B">
                <a:alpha val="25359"/>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ounded Rectangle 4">
              <a:extLst>
                <a:ext uri="{FF2B5EF4-FFF2-40B4-BE49-F238E27FC236}">
                  <a16:creationId xmlns:a16="http://schemas.microsoft.com/office/drawing/2014/main" id="{C25F8D0A-B1FB-9B48-A074-CDFB7A9EA9A1}"/>
                </a:ext>
              </a:extLst>
            </p:cNvPr>
            <p:cNvSpPr txBox="1"/>
            <p:nvPr/>
          </p:nvSpPr>
          <p:spPr>
            <a:xfrm>
              <a:off x="80514" y="20561"/>
              <a:ext cx="2985766" cy="38007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2000" b="1">
                  <a:solidFill>
                    <a:schemeClr val="tx1"/>
                  </a:solidFill>
                  <a:latin typeface="Arial"/>
                  <a:cs typeface="Arial"/>
                </a:rPr>
                <a:t>Disposable</a:t>
              </a:r>
              <a:r>
                <a:rPr lang="en-GB" sz="2000" b="1" kern="1200">
                  <a:solidFill>
                    <a:schemeClr val="tx1"/>
                  </a:solidFill>
                  <a:latin typeface="Arial"/>
                  <a:cs typeface="Arial"/>
                </a:rPr>
                <a:t> vapes?</a:t>
              </a:r>
              <a:endParaRPr lang="en-US" sz="2000" b="1" kern="1200">
                <a:solidFill>
                  <a:schemeClr val="tx1"/>
                </a:solidFill>
                <a:latin typeface="Arial"/>
                <a:cs typeface="Arial"/>
              </a:endParaRPr>
            </a:p>
          </p:txBody>
        </p:sp>
      </p:grpSp>
      <p:grpSp>
        <p:nvGrpSpPr>
          <p:cNvPr id="38" name="Group 37">
            <a:extLst>
              <a:ext uri="{FF2B5EF4-FFF2-40B4-BE49-F238E27FC236}">
                <a16:creationId xmlns:a16="http://schemas.microsoft.com/office/drawing/2014/main" id="{70DC7F93-F86D-F849-85B9-688478681431}"/>
              </a:ext>
            </a:extLst>
          </p:cNvPr>
          <p:cNvGrpSpPr/>
          <p:nvPr/>
        </p:nvGrpSpPr>
        <p:grpSpPr>
          <a:xfrm>
            <a:off x="5798775" y="3266176"/>
            <a:ext cx="4761275" cy="881851"/>
            <a:chOff x="0" y="0"/>
            <a:chExt cx="3119110" cy="421200"/>
          </a:xfrm>
          <a:solidFill>
            <a:srgbClr val="D5127B"/>
          </a:solidFill>
        </p:grpSpPr>
        <p:sp>
          <p:nvSpPr>
            <p:cNvPr id="39" name="Rounded Rectangle 38">
              <a:extLst>
                <a:ext uri="{FF2B5EF4-FFF2-40B4-BE49-F238E27FC236}">
                  <a16:creationId xmlns:a16="http://schemas.microsoft.com/office/drawing/2014/main" id="{31CF6111-5A59-5E4D-94B4-7BB36D4601CF}"/>
                </a:ext>
              </a:extLst>
            </p:cNvPr>
            <p:cNvSpPr/>
            <p:nvPr/>
          </p:nvSpPr>
          <p:spPr>
            <a:xfrm>
              <a:off x="0" y="0"/>
              <a:ext cx="3119110" cy="421200"/>
            </a:xfrm>
            <a:prstGeom prst="roundRect">
              <a:avLst/>
            </a:prstGeom>
            <a:solidFill>
              <a:srgbClr val="D5127B">
                <a:alpha val="2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0" name="Rounded Rectangle 4">
              <a:extLst>
                <a:ext uri="{FF2B5EF4-FFF2-40B4-BE49-F238E27FC236}">
                  <a16:creationId xmlns:a16="http://schemas.microsoft.com/office/drawing/2014/main" id="{8C5AC815-FE18-7F43-8DA5-DA0B095928B0}"/>
                </a:ext>
              </a:extLst>
            </p:cNvPr>
            <p:cNvSpPr txBox="1"/>
            <p:nvPr/>
          </p:nvSpPr>
          <p:spPr>
            <a:xfrm>
              <a:off x="93133" y="20561"/>
              <a:ext cx="2973600" cy="38007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a:solidFill>
                    <a:schemeClr val="tx1"/>
                  </a:solidFill>
                  <a:latin typeface="Arial"/>
                  <a:cs typeface="Arial"/>
                </a:rPr>
                <a:t>Flavours</a:t>
              </a:r>
              <a:r>
                <a:rPr lang="en-GB" sz="2000" b="1" kern="1200">
                  <a:solidFill>
                    <a:schemeClr val="tx1"/>
                  </a:solidFill>
                  <a:latin typeface="Arial"/>
                  <a:cs typeface="Arial"/>
                </a:rPr>
                <a:t>?</a:t>
              </a:r>
              <a:r>
                <a:rPr lang="en-GB" sz="2000" b="1">
                  <a:solidFill>
                    <a:schemeClr val="tx1"/>
                  </a:solidFill>
                  <a:latin typeface="Arial"/>
                  <a:cs typeface="Arial"/>
                </a:rPr>
                <a:t> Nicotine levels?</a:t>
              </a:r>
              <a:endParaRPr lang="en-US" sz="2000" b="1" kern="1200">
                <a:solidFill>
                  <a:schemeClr val="tx1"/>
                </a:solidFill>
                <a:latin typeface="Arial"/>
                <a:cs typeface="Arial"/>
              </a:endParaRPr>
            </a:p>
          </p:txBody>
        </p:sp>
      </p:grpSp>
      <p:grpSp>
        <p:nvGrpSpPr>
          <p:cNvPr id="41" name="Group 40">
            <a:extLst>
              <a:ext uri="{FF2B5EF4-FFF2-40B4-BE49-F238E27FC236}">
                <a16:creationId xmlns:a16="http://schemas.microsoft.com/office/drawing/2014/main" id="{B6D0EEC9-41E3-FA41-B7A7-B0EA1A12F5E0}"/>
              </a:ext>
            </a:extLst>
          </p:cNvPr>
          <p:cNvGrpSpPr/>
          <p:nvPr/>
        </p:nvGrpSpPr>
        <p:grpSpPr>
          <a:xfrm>
            <a:off x="5823957" y="4184502"/>
            <a:ext cx="4736093" cy="1015571"/>
            <a:chOff x="0" y="0"/>
            <a:chExt cx="3119110" cy="421200"/>
          </a:xfrm>
          <a:solidFill>
            <a:srgbClr val="D5127B"/>
          </a:solidFill>
        </p:grpSpPr>
        <p:sp>
          <p:nvSpPr>
            <p:cNvPr id="42" name="Rounded Rectangle 41">
              <a:extLst>
                <a:ext uri="{FF2B5EF4-FFF2-40B4-BE49-F238E27FC236}">
                  <a16:creationId xmlns:a16="http://schemas.microsoft.com/office/drawing/2014/main" id="{36479A8D-B86F-A94B-90C5-0C0E71153380}"/>
                </a:ext>
              </a:extLst>
            </p:cNvPr>
            <p:cNvSpPr/>
            <p:nvPr/>
          </p:nvSpPr>
          <p:spPr>
            <a:xfrm>
              <a:off x="0" y="0"/>
              <a:ext cx="3119110" cy="421200"/>
            </a:xfrm>
            <a:prstGeom prst="roundRect">
              <a:avLst/>
            </a:prstGeom>
            <a:solidFill>
              <a:srgbClr val="D5127B">
                <a:alpha val="2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3" name="Rounded Rectangle 4">
              <a:extLst>
                <a:ext uri="{FF2B5EF4-FFF2-40B4-BE49-F238E27FC236}">
                  <a16:creationId xmlns:a16="http://schemas.microsoft.com/office/drawing/2014/main" id="{D47C714A-0400-324B-AC36-259F86E03D26}"/>
                </a:ext>
              </a:extLst>
            </p:cNvPr>
            <p:cNvSpPr txBox="1"/>
            <p:nvPr/>
          </p:nvSpPr>
          <p:spPr>
            <a:xfrm>
              <a:off x="51384" y="31137"/>
              <a:ext cx="3012106" cy="35340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a:solidFill>
                    <a:schemeClr val="tx1"/>
                  </a:solidFill>
                  <a:latin typeface="Arial"/>
                  <a:cs typeface="Arial"/>
                </a:rPr>
                <a:t>Packaging? Social Media? </a:t>
              </a:r>
              <a:endParaRPr lang="en-GB" sz="2000" b="1" kern="1200">
                <a:solidFill>
                  <a:schemeClr val="tx1"/>
                </a:solidFill>
                <a:latin typeface="Arial"/>
                <a:cs typeface="Arial"/>
              </a:endParaRPr>
            </a:p>
          </p:txBody>
        </p:sp>
      </p:grpSp>
      <p:sp>
        <p:nvSpPr>
          <p:cNvPr id="44" name="Oval 43">
            <a:extLst>
              <a:ext uri="{FF2B5EF4-FFF2-40B4-BE49-F238E27FC236}">
                <a16:creationId xmlns:a16="http://schemas.microsoft.com/office/drawing/2014/main" id="{F8278B73-4ED1-0049-88F9-A1BBAEC225BD}"/>
              </a:ext>
            </a:extLst>
          </p:cNvPr>
          <p:cNvSpPr/>
          <p:nvPr/>
        </p:nvSpPr>
        <p:spPr>
          <a:xfrm>
            <a:off x="-1433344" y="-457660"/>
            <a:ext cx="6354666" cy="6242011"/>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D2456"/>
              </a:solidFill>
            </a:endParaRPr>
          </a:p>
        </p:txBody>
      </p:sp>
      <p:sp>
        <p:nvSpPr>
          <p:cNvPr id="47" name="Title 1">
            <a:extLst>
              <a:ext uri="{FF2B5EF4-FFF2-40B4-BE49-F238E27FC236}">
                <a16:creationId xmlns:a16="http://schemas.microsoft.com/office/drawing/2014/main" id="{C63754AF-4421-B543-82B4-B5E3CFA0139C}"/>
              </a:ext>
            </a:extLst>
          </p:cNvPr>
          <p:cNvSpPr txBox="1">
            <a:spLocks/>
          </p:cNvSpPr>
          <p:nvPr/>
        </p:nvSpPr>
        <p:spPr>
          <a:xfrm>
            <a:off x="802507" y="3716338"/>
            <a:ext cx="343650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sz="3200" b="1" kern="0">
                <a:solidFill>
                  <a:schemeClr val="bg1"/>
                </a:solidFill>
                <a:effectLst>
                  <a:outerShdw blurRad="50800" dist="38100" dir="2700000" algn="tl" rotWithShape="0">
                    <a:prstClr val="black">
                      <a:alpha val="40000"/>
                    </a:prstClr>
                  </a:outerShdw>
                </a:effectLst>
                <a:latin typeface="Arial"/>
                <a:cs typeface="Arial"/>
              </a:rPr>
              <a:t>If you were Prime Minister, what would you do?</a:t>
            </a:r>
          </a:p>
          <a:p>
            <a:pPr algn="ctr">
              <a:lnSpc>
                <a:spcPct val="120000"/>
              </a:lnSpc>
            </a:pPr>
            <a:endParaRPr lang="en-GB" sz="36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EFEF399-5EF0-B84B-987B-3D4946CF9F57}"/>
              </a:ext>
            </a:extLst>
          </p:cNvPr>
          <p:cNvSpPr txBox="1"/>
          <p:nvPr/>
        </p:nvSpPr>
        <p:spPr>
          <a:xfrm rot="1724034">
            <a:off x="275838" y="-300138"/>
            <a:ext cx="2513367" cy="3939540"/>
          </a:xfrm>
          <a:prstGeom prst="rect">
            <a:avLst/>
          </a:prstGeom>
          <a:noFill/>
        </p:spPr>
        <p:txBody>
          <a:bodyPr wrap="square" rtlCol="0">
            <a:spAutoFit/>
          </a:bodyPr>
          <a:lstStyle/>
          <a:p>
            <a:r>
              <a:rPr lang="en-US" sz="25000" b="1">
                <a:solidFill>
                  <a:srgbClr val="D5127B"/>
                </a:solidFill>
                <a:latin typeface="Arial" panose="020B0604020202020204" pitchFamily="34" charset="0"/>
                <a:cs typeface="Arial" panose="020B0604020202020204" pitchFamily="34" charset="0"/>
              </a:rPr>
              <a:t>?</a:t>
            </a:r>
          </a:p>
        </p:txBody>
      </p:sp>
      <p:pic>
        <p:nvPicPr>
          <p:cNvPr id="3" name="Picture 2" descr="A purple and orange sign&#10;&#10;Description automatically generated">
            <a:extLst>
              <a:ext uri="{FF2B5EF4-FFF2-40B4-BE49-F238E27FC236}">
                <a16:creationId xmlns:a16="http://schemas.microsoft.com/office/drawing/2014/main" id="{6B6D955B-8E01-103D-CAFB-82E1B6DC00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8" name="Picture 7" descr="A close up of a sign&#10;&#10;Description automatically generated">
            <a:extLst>
              <a:ext uri="{FF2B5EF4-FFF2-40B4-BE49-F238E27FC236}">
                <a16:creationId xmlns:a16="http://schemas.microsoft.com/office/drawing/2014/main" id="{73AB12C2-9AF0-BDBD-CE6D-72297AE9EB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grpSp>
        <p:nvGrpSpPr>
          <p:cNvPr id="2" name="Group 1">
            <a:extLst>
              <a:ext uri="{FF2B5EF4-FFF2-40B4-BE49-F238E27FC236}">
                <a16:creationId xmlns:a16="http://schemas.microsoft.com/office/drawing/2014/main" id="{63BBD8FB-AEC6-12A3-6F56-8456822352A4}"/>
              </a:ext>
            </a:extLst>
          </p:cNvPr>
          <p:cNvGrpSpPr/>
          <p:nvPr/>
        </p:nvGrpSpPr>
        <p:grpSpPr>
          <a:xfrm>
            <a:off x="5837811" y="5232831"/>
            <a:ext cx="4722240" cy="890881"/>
            <a:chOff x="0" y="0"/>
            <a:chExt cx="3119110" cy="273915"/>
          </a:xfrm>
          <a:solidFill>
            <a:srgbClr val="D5127B"/>
          </a:solidFill>
        </p:grpSpPr>
        <p:sp>
          <p:nvSpPr>
            <p:cNvPr id="4" name="Rounded Rectangle 41">
              <a:extLst>
                <a:ext uri="{FF2B5EF4-FFF2-40B4-BE49-F238E27FC236}">
                  <a16:creationId xmlns:a16="http://schemas.microsoft.com/office/drawing/2014/main" id="{23899349-B26D-C7E8-660F-2B1B79D0F559}"/>
                </a:ext>
              </a:extLst>
            </p:cNvPr>
            <p:cNvSpPr/>
            <p:nvPr/>
          </p:nvSpPr>
          <p:spPr>
            <a:xfrm>
              <a:off x="0" y="0"/>
              <a:ext cx="3119110" cy="271075"/>
            </a:xfrm>
            <a:prstGeom prst="roundRect">
              <a:avLst/>
            </a:prstGeom>
            <a:solidFill>
              <a:srgbClr val="D5127B">
                <a:alpha val="25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217CFC85-37D1-A775-73E0-DC4625550C3A}"/>
                </a:ext>
              </a:extLst>
            </p:cNvPr>
            <p:cNvSpPr txBox="1"/>
            <p:nvPr/>
          </p:nvSpPr>
          <p:spPr>
            <a:xfrm>
              <a:off x="51384" y="31137"/>
              <a:ext cx="3012106" cy="24277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sz="2000" b="1">
                  <a:solidFill>
                    <a:schemeClr val="tx1"/>
                  </a:solidFill>
                  <a:latin typeface="Arial"/>
                  <a:cs typeface="Arial"/>
                </a:rPr>
                <a:t>The Law?</a:t>
              </a:r>
              <a:endParaRPr lang="en-US">
                <a:solidFill>
                  <a:schemeClr val="tx1"/>
                </a:solidFill>
              </a:endParaRPr>
            </a:p>
          </p:txBody>
        </p:sp>
      </p:grpSp>
    </p:spTree>
    <p:extLst>
      <p:ext uri="{BB962C8B-B14F-4D97-AF65-F5344CB8AC3E}">
        <p14:creationId xmlns:p14="http://schemas.microsoft.com/office/powerpoint/2010/main" val="29133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88B1-50A9-2A44-BBDA-EE1972C1391A}"/>
              </a:ext>
            </a:extLst>
          </p:cNvPr>
          <p:cNvSpPr txBox="1">
            <a:spLocks/>
          </p:cNvSpPr>
          <p:nvPr/>
        </p:nvSpPr>
        <p:spPr>
          <a:xfrm>
            <a:off x="500575" y="-327502"/>
            <a:ext cx="11018520" cy="14324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b="1" spc="-2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Worried about vaping?</a:t>
            </a:r>
          </a:p>
          <a:p>
            <a:pPr algn="ctr">
              <a:spcAft>
                <a:spcPts val="600"/>
              </a:spcAft>
            </a:pPr>
            <a:r>
              <a:rPr lang="en-US" sz="2800" spc="-2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Where to go for help and support</a:t>
            </a:r>
          </a:p>
        </p:txBody>
      </p:sp>
      <p:sp>
        <p:nvSpPr>
          <p:cNvPr id="3" name="Text Placeholder 17">
            <a:extLst>
              <a:ext uri="{FF2B5EF4-FFF2-40B4-BE49-F238E27FC236}">
                <a16:creationId xmlns:a16="http://schemas.microsoft.com/office/drawing/2014/main" id="{C59CFD30-FFA0-A449-94AA-4EC384A69E31}"/>
              </a:ext>
            </a:extLst>
          </p:cNvPr>
          <p:cNvSpPr txBox="1">
            <a:spLocks/>
          </p:cNvSpPr>
          <p:nvPr/>
        </p:nvSpPr>
        <p:spPr>
          <a:xfrm>
            <a:off x="803275" y="1591534"/>
            <a:ext cx="6484216" cy="4577445"/>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buClr>
                <a:srgbClr val="D5127B"/>
              </a:buClr>
              <a:buSzPct val="125000"/>
            </a:pPr>
            <a:r>
              <a:rPr lang="en-US" sz="1600">
                <a:latin typeface="Arial" panose="020B0604020202020204" pitchFamily="34" charset="0"/>
                <a:cs typeface="Arial" panose="020B0604020202020204" pitchFamily="34" charset="0"/>
              </a:rPr>
              <a:t>Whether you currently vape or not, if you have any concerns at all around vaping, speak to a trusted adult. </a:t>
            </a:r>
          </a:p>
          <a:p>
            <a:pPr>
              <a:lnSpc>
                <a:spcPct val="100000"/>
              </a:lnSpc>
              <a:spcBef>
                <a:spcPts val="1200"/>
              </a:spcBef>
              <a:buClr>
                <a:srgbClr val="D5127B"/>
              </a:buClr>
              <a:buSzPct val="125000"/>
            </a:pPr>
            <a:r>
              <a:rPr lang="en-US" sz="1600">
                <a:latin typeface="Arial" panose="020B0604020202020204" pitchFamily="34" charset="0"/>
                <a:cs typeface="Arial" panose="020B0604020202020204" pitchFamily="34" charset="0"/>
              </a:rPr>
              <a:t>If you or a friend are currently vaping and want some support to stop, you can visit the FRANK website, call their helpline or use their text service (Text 82111) </a:t>
            </a:r>
            <a:r>
              <a:rPr lang="en-US" sz="1600" b="1" err="1">
                <a:latin typeface="Arial" panose="020B0604020202020204" pitchFamily="34" charset="0"/>
                <a:cs typeface="Arial" panose="020B0604020202020204" pitchFamily="34" charset="0"/>
              </a:rPr>
              <a:t>talktofrank.com</a:t>
            </a:r>
            <a:r>
              <a:rPr lang="en-US" sz="1600" b="1">
                <a:latin typeface="Arial" panose="020B0604020202020204" pitchFamily="34" charset="0"/>
                <a:cs typeface="Arial" panose="020B0604020202020204" pitchFamily="34" charset="0"/>
              </a:rPr>
              <a:t>/drug/vapes</a:t>
            </a:r>
            <a:endParaRPr lang="en-US" sz="1600">
              <a:latin typeface="Arial" panose="020B0604020202020204" pitchFamily="34" charset="0"/>
              <a:cs typeface="Arial" panose="020B0604020202020204" pitchFamily="34" charset="0"/>
            </a:endParaRPr>
          </a:p>
          <a:p>
            <a:pPr>
              <a:lnSpc>
                <a:spcPct val="100000"/>
              </a:lnSpc>
              <a:spcBef>
                <a:spcPts val="1200"/>
              </a:spcBef>
              <a:buClr>
                <a:srgbClr val="D5127B"/>
              </a:buClr>
              <a:buSzPct val="125000"/>
            </a:pPr>
            <a:r>
              <a:rPr lang="en-US" sz="1600">
                <a:latin typeface="Arial" panose="020B0604020202020204" pitchFamily="34" charset="0"/>
                <a:cs typeface="Arial" panose="020B0604020202020204" pitchFamily="34" charset="0"/>
              </a:rPr>
              <a:t>If you want any support around resisting peer pressure, Childline offer some excellent tips: </a:t>
            </a:r>
            <a:r>
              <a:rPr lang="en-US" sz="1600" b="1" err="1">
                <a:latin typeface="Arial" panose="020B0604020202020204" pitchFamily="34" charset="0"/>
                <a:cs typeface="Arial" panose="020B0604020202020204" pitchFamily="34" charset="0"/>
              </a:rPr>
              <a:t>childline.org.uk</a:t>
            </a:r>
            <a:r>
              <a:rPr lang="en-US" sz="1600" b="1">
                <a:latin typeface="Arial" panose="020B0604020202020204" pitchFamily="34" charset="0"/>
                <a:cs typeface="Arial" panose="020B0604020202020204" pitchFamily="34" charset="0"/>
              </a:rPr>
              <a:t>/info-advice/friends-relationships-sex/friends/peer-pressure/</a:t>
            </a:r>
          </a:p>
          <a:p>
            <a:pPr>
              <a:lnSpc>
                <a:spcPct val="100000"/>
              </a:lnSpc>
              <a:spcBef>
                <a:spcPts val="1200"/>
              </a:spcBef>
              <a:buClr>
                <a:srgbClr val="D5127B"/>
              </a:buClr>
              <a:buSzPct val="125000"/>
            </a:pPr>
            <a:r>
              <a:rPr lang="en-US" sz="1600">
                <a:latin typeface="Arial" panose="020B0604020202020204" pitchFamily="34" charset="0"/>
                <a:cs typeface="Arial" panose="020B0604020202020204" pitchFamily="34" charset="0"/>
              </a:rPr>
              <a:t>For further information and film clips on vaping</a:t>
            </a:r>
            <a:r>
              <a:rPr lang="en-US" sz="1600" b="1">
                <a:latin typeface="Arial" panose="020B0604020202020204" pitchFamily="34" charset="0"/>
                <a:cs typeface="Arial" panose="020B0604020202020204" pitchFamily="34" charset="0"/>
              </a:rPr>
              <a:t> </a:t>
            </a:r>
          </a:p>
          <a:p>
            <a:pPr lvl="1">
              <a:lnSpc>
                <a:spcPct val="100000"/>
              </a:lnSpc>
              <a:spcBef>
                <a:spcPts val="1200"/>
              </a:spcBef>
              <a:buClr>
                <a:srgbClr val="D5127B"/>
              </a:buClr>
              <a:buSzPct val="125000"/>
            </a:pPr>
            <a:r>
              <a:rPr lang="en-US" sz="1600" b="1">
                <a:latin typeface="Arial" panose="020B0604020202020204" pitchFamily="34" charset="0"/>
                <a:cs typeface="Arial" panose="020B0604020202020204" pitchFamily="34" charset="0"/>
              </a:rPr>
              <a:t>life-</a:t>
            </a:r>
            <a:r>
              <a:rPr lang="en-US" sz="1600" b="1" err="1">
                <a:latin typeface="Arial" panose="020B0604020202020204" pitchFamily="34" charset="0"/>
                <a:cs typeface="Arial" panose="020B0604020202020204" pitchFamily="34" charset="0"/>
              </a:rPr>
              <a:t>stuff.org</a:t>
            </a:r>
            <a:r>
              <a:rPr lang="en-US" sz="1600" b="1">
                <a:latin typeface="Arial" panose="020B0604020202020204" pitchFamily="34" charset="0"/>
                <a:cs typeface="Arial" panose="020B0604020202020204" pitchFamily="34" charset="0"/>
              </a:rPr>
              <a:t> </a:t>
            </a:r>
          </a:p>
          <a:p>
            <a:pPr lvl="1">
              <a:lnSpc>
                <a:spcPct val="100000"/>
              </a:lnSpc>
              <a:spcBef>
                <a:spcPts val="1200"/>
              </a:spcBef>
              <a:buClr>
                <a:srgbClr val="D5127B"/>
              </a:buClr>
              <a:buSzPct val="125000"/>
            </a:pPr>
            <a:r>
              <a:rPr lang="en-US" sz="1600" b="1" err="1">
                <a:latin typeface="Arial" panose="020B0604020202020204" pitchFamily="34" charset="0"/>
                <a:cs typeface="Arial" panose="020B0604020202020204" pitchFamily="34" charset="0"/>
              </a:rPr>
              <a:t>talkaboutalcohol.com</a:t>
            </a:r>
            <a:endParaRPr lang="en-US" sz="1600" b="1">
              <a:latin typeface="Arial" panose="020B0604020202020204" pitchFamily="34" charset="0"/>
              <a:cs typeface="Arial" panose="020B0604020202020204" pitchFamily="34" charset="0"/>
            </a:endParaRPr>
          </a:p>
          <a:p>
            <a:pPr lvl="1">
              <a:lnSpc>
                <a:spcPct val="100000"/>
              </a:lnSpc>
              <a:spcBef>
                <a:spcPts val="1200"/>
              </a:spcBef>
              <a:buClr>
                <a:srgbClr val="D5127B"/>
              </a:buClr>
              <a:buSzPct val="125000"/>
            </a:pPr>
            <a:r>
              <a:rPr lang="en-US" sz="1600" b="1">
                <a:latin typeface="Arial" panose="020B0604020202020204" pitchFamily="34" charset="0"/>
                <a:cs typeface="Arial" panose="020B0604020202020204" pitchFamily="34" charset="0"/>
              </a:rPr>
              <a:t>The Mix </a:t>
            </a:r>
            <a:r>
              <a:rPr lang="en-GB" sz="1600" b="1">
                <a:latin typeface="Arial" panose="020B0604020202020204" pitchFamily="34" charset="0"/>
                <a:cs typeface="Arial" panose="020B0604020202020204" pitchFamily="34" charset="0"/>
              </a:rPr>
              <a:t> </a:t>
            </a:r>
            <a:endParaRPr lang="en-US" sz="1600" b="1">
              <a:latin typeface="Arial" panose="020B0604020202020204" pitchFamily="34" charset="0"/>
              <a:cs typeface="Arial" panose="020B0604020202020204" pitchFamily="34" charset="0"/>
            </a:endParaRPr>
          </a:p>
          <a:p>
            <a:pPr lvl="1">
              <a:lnSpc>
                <a:spcPct val="100000"/>
              </a:lnSpc>
              <a:spcBef>
                <a:spcPts val="1200"/>
              </a:spcBef>
              <a:buClr>
                <a:srgbClr val="D5127B"/>
              </a:buClr>
              <a:buSzPct val="125000"/>
            </a:pPr>
            <a:endParaRPr lang="en-US" sz="1400" b="1">
              <a:latin typeface="Arial" panose="020B0604020202020204" pitchFamily="34" charset="0"/>
              <a:cs typeface="Arial" panose="020B0604020202020204" pitchFamily="34" charset="0"/>
            </a:endParaRPr>
          </a:p>
        </p:txBody>
      </p:sp>
      <p:pic>
        <p:nvPicPr>
          <p:cNvPr id="4" name="Picture Placeholder 5" descr="Teenage girl sitting and looking into the distance. ">
            <a:extLst>
              <a:ext uri="{FF2B5EF4-FFF2-40B4-BE49-F238E27FC236}">
                <a16:creationId xmlns:a16="http://schemas.microsoft.com/office/drawing/2014/main" id="{FCF1AA61-F8E6-2C45-9AE5-4B27385ACD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flipH="1">
            <a:off x="7658586" y="1556477"/>
            <a:ext cx="3941064" cy="4096512"/>
          </a:xfrm>
          <a:prstGeom prst="rect">
            <a:avLst/>
          </a:prstGeom>
        </p:spPr>
      </p:pic>
      <p:pic>
        <p:nvPicPr>
          <p:cNvPr id="5" name="Picture 4">
            <a:extLst>
              <a:ext uri="{FF2B5EF4-FFF2-40B4-BE49-F238E27FC236}">
                <a16:creationId xmlns:a16="http://schemas.microsoft.com/office/drawing/2014/main" id="{C692F87C-6496-534C-82E4-510FB71F8A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6206396" y="-4373006"/>
            <a:ext cx="513705" cy="11457504"/>
          </a:xfrm>
          <a:prstGeom prst="rect">
            <a:avLst/>
          </a:prstGeom>
          <a:ln>
            <a:noFill/>
          </a:ln>
        </p:spPr>
      </p:pic>
      <p:pic>
        <p:nvPicPr>
          <p:cNvPr id="6" name="Picture 5" descr="A purple and orange sign&#10;&#10;Description automatically generated">
            <a:extLst>
              <a:ext uri="{FF2B5EF4-FFF2-40B4-BE49-F238E27FC236}">
                <a16:creationId xmlns:a16="http://schemas.microsoft.com/office/drawing/2014/main" id="{737AE39B-EA10-D147-B3C6-D92CD5AC4F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2064" y="5977096"/>
            <a:ext cx="1019175" cy="666750"/>
          </a:xfrm>
          <a:prstGeom prst="rect">
            <a:avLst/>
          </a:prstGeom>
        </p:spPr>
      </p:pic>
      <p:pic>
        <p:nvPicPr>
          <p:cNvPr id="7" name="Picture 6" descr="A close up of a sign&#10;&#10;Description automatically generated">
            <a:extLst>
              <a:ext uri="{FF2B5EF4-FFF2-40B4-BE49-F238E27FC236}">
                <a16:creationId xmlns:a16="http://schemas.microsoft.com/office/drawing/2014/main" id="{4BD7BAE2-0010-2D4F-B724-3860B327A2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667" y="5908251"/>
            <a:ext cx="1979084" cy="533563"/>
          </a:xfrm>
          <a:prstGeom prst="rect">
            <a:avLst/>
          </a:prstGeom>
        </p:spPr>
      </p:pic>
    </p:spTree>
    <p:extLst>
      <p:ext uri="{BB962C8B-B14F-4D97-AF65-F5344CB8AC3E}">
        <p14:creationId xmlns:p14="http://schemas.microsoft.com/office/powerpoint/2010/main" val="429404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1E1BCE-81F8-E647-AAF8-32F46109681A}"/>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37177CCD-D35D-9345-BD24-827AE0F820E1}"/>
              </a:ext>
            </a:extLst>
          </p:cNvPr>
          <p:cNvSpPr>
            <a:spLocks noChangeArrowheads="1"/>
          </p:cNvSpPr>
          <p:nvPr/>
        </p:nvSpPr>
        <p:spPr bwMode="auto">
          <a:xfrm>
            <a:off x="1295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443AC1AD-4824-4904-B62A-45B6D9224C25">
            <a:extLst>
              <a:ext uri="{FF2B5EF4-FFF2-40B4-BE49-F238E27FC236}">
                <a16:creationId xmlns:a16="http://schemas.microsoft.com/office/drawing/2014/main" id="{9E696327-F958-E345-9FB6-EDD1D1900A4D}"/>
              </a:ext>
            </a:extLst>
          </p:cNvPr>
          <p:cNvSpPr>
            <a:spLocks noChangeAspect="1" noChangeArrowheads="1"/>
          </p:cNvSpPr>
          <p:nvPr/>
        </p:nvSpPr>
        <p:spPr bwMode="auto">
          <a:xfrm>
            <a:off x="1295400" y="6096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a:extLst>
              <a:ext uri="{FF2B5EF4-FFF2-40B4-BE49-F238E27FC236}">
                <a16:creationId xmlns:a16="http://schemas.microsoft.com/office/drawing/2014/main" id="{79D52BEC-91F6-DF40-BC07-E0A10D0DA262}"/>
              </a:ext>
            </a:extLst>
          </p:cNvPr>
          <p:cNvSpPr>
            <a:spLocks noChangeArrowheads="1"/>
          </p:cNvSpPr>
          <p:nvPr/>
        </p:nvSpPr>
        <p:spPr bwMode="auto">
          <a:xfrm>
            <a:off x="1447801" y="348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443AC1AD-4824-4904-B62A-45B6D9224C25">
            <a:extLst>
              <a:ext uri="{FF2B5EF4-FFF2-40B4-BE49-F238E27FC236}">
                <a16:creationId xmlns:a16="http://schemas.microsoft.com/office/drawing/2014/main" id="{2D591151-599B-4549-979D-4D752D609A70}"/>
              </a:ext>
            </a:extLst>
          </p:cNvPr>
          <p:cNvSpPr>
            <a:spLocks noChangeAspect="1" noChangeArrowheads="1"/>
          </p:cNvSpPr>
          <p:nvPr/>
        </p:nvSpPr>
        <p:spPr bwMode="auto">
          <a:xfrm>
            <a:off x="1447800" y="7620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0">
            <a:extLst>
              <a:ext uri="{FF2B5EF4-FFF2-40B4-BE49-F238E27FC236}">
                <a16:creationId xmlns:a16="http://schemas.microsoft.com/office/drawing/2014/main" id="{BCEBE6DE-F8DA-3048-847E-AF0816B15EA0}"/>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2">
            <a:extLst>
              <a:ext uri="{FF2B5EF4-FFF2-40B4-BE49-F238E27FC236}">
                <a16:creationId xmlns:a16="http://schemas.microsoft.com/office/drawing/2014/main" id="{796BC71C-31A0-F34B-BD4D-FD8DF73F736D}"/>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443AC1AD-4824-4904-B62A-45B6D9224C25">
            <a:extLst>
              <a:ext uri="{FF2B5EF4-FFF2-40B4-BE49-F238E27FC236}">
                <a16:creationId xmlns:a16="http://schemas.microsoft.com/office/drawing/2014/main" id="{DF345FAF-2C61-2A46-817C-998BBF626400}"/>
              </a:ext>
            </a:extLst>
          </p:cNvPr>
          <p:cNvSpPr>
            <a:spLocks noChangeAspect="1" noChangeArrowheads="1"/>
          </p:cNvSpPr>
          <p:nvPr/>
        </p:nvSpPr>
        <p:spPr bwMode="auto">
          <a:xfrm>
            <a:off x="1600200" y="9144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14">
            <a:extLst>
              <a:ext uri="{FF2B5EF4-FFF2-40B4-BE49-F238E27FC236}">
                <a16:creationId xmlns:a16="http://schemas.microsoft.com/office/drawing/2014/main" id="{0066A2DF-5CD4-8C4E-BE3E-9956BA4B71A7}"/>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TextBox 26">
            <a:extLst>
              <a:ext uri="{FF2B5EF4-FFF2-40B4-BE49-F238E27FC236}">
                <a16:creationId xmlns:a16="http://schemas.microsoft.com/office/drawing/2014/main" id="{64B9DCBB-1C0F-014A-A93A-2A81BF3EF6CC}"/>
              </a:ext>
            </a:extLst>
          </p:cNvPr>
          <p:cNvSpPr txBox="1"/>
          <p:nvPr/>
        </p:nvSpPr>
        <p:spPr>
          <a:xfrm>
            <a:off x="6527800" y="433575"/>
            <a:ext cx="5164190" cy="5801588"/>
          </a:xfrm>
          <a:prstGeom prst="rect">
            <a:avLst/>
          </a:prstGeom>
          <a:noFill/>
        </p:spPr>
        <p:txBody>
          <a:bodyPr wrap="square" lIns="91440" tIns="45720" rIns="91440" bIns="45720" rtlCol="0" anchor="t">
            <a:spAutoFit/>
          </a:bodyPr>
          <a:lstStyle/>
          <a:p>
            <a:pPr>
              <a:spcBef>
                <a:spcPts val="1800"/>
              </a:spcBef>
              <a:buClr>
                <a:srgbClr val="D5127B"/>
              </a:buClr>
              <a:buSzPct val="125000"/>
            </a:pPr>
            <a:r>
              <a:rPr lang="en-GB" sz="2000">
                <a:latin typeface="Arial" panose="020B0604020202020204" pitchFamily="34" charset="0"/>
                <a:cs typeface="Arial" panose="020B0604020202020204" pitchFamily="34" charset="0"/>
              </a:rPr>
              <a:t>We will</a:t>
            </a:r>
          </a:p>
          <a:p>
            <a:pPr marL="342900" indent="-342900">
              <a:spcBef>
                <a:spcPts val="1800"/>
              </a:spcBef>
              <a:buClr>
                <a:srgbClr val="D5127B"/>
              </a:buClr>
              <a:buSzPct val="125000"/>
              <a:buFont typeface="Arial" panose="020B0604020202020204" pitchFamily="34" charset="0"/>
              <a:buChar char="•"/>
            </a:pPr>
            <a:r>
              <a:rPr lang="en-GB" sz="2000">
                <a:latin typeface="Arial"/>
                <a:cs typeface="Arial"/>
              </a:rPr>
              <a:t>Learn what vaping is and what vapes/puff bars can contain</a:t>
            </a:r>
          </a:p>
          <a:p>
            <a:pPr marL="342900" indent="-342900">
              <a:spcBef>
                <a:spcPts val="1800"/>
              </a:spcBef>
              <a:buClr>
                <a:srgbClr val="D5127B"/>
              </a:buClr>
              <a:buSzPct val="125000"/>
              <a:buFont typeface="Arial" panose="020B0604020202020204" pitchFamily="34" charset="0"/>
              <a:buChar char="•"/>
            </a:pPr>
            <a:r>
              <a:rPr lang="en-GB" sz="2000">
                <a:latin typeface="Arial"/>
                <a:cs typeface="Arial"/>
              </a:rPr>
              <a:t>Explore the short and long-term effects of nicotine </a:t>
            </a:r>
          </a:p>
          <a:p>
            <a:pPr marL="342900" indent="-342900">
              <a:spcBef>
                <a:spcPts val="1800"/>
              </a:spcBef>
              <a:buClr>
                <a:srgbClr val="D5127B"/>
              </a:buClr>
              <a:buSzPct val="125000"/>
              <a:buFont typeface="Arial" panose="020B0604020202020204" pitchFamily="34" charset="0"/>
              <a:buChar char="•"/>
            </a:pPr>
            <a:r>
              <a:rPr lang="en-GB" sz="2000">
                <a:latin typeface="Arial" panose="020B0604020202020204" pitchFamily="34" charset="0"/>
                <a:cs typeface="Arial" panose="020B0604020202020204" pitchFamily="34" charset="0"/>
              </a:rPr>
              <a:t>Explore the differences between nicotine products</a:t>
            </a:r>
          </a:p>
          <a:p>
            <a:pPr marL="342900" indent="-342900">
              <a:spcBef>
                <a:spcPts val="1800"/>
              </a:spcBef>
              <a:buClr>
                <a:srgbClr val="D5127B"/>
              </a:buClr>
              <a:buSzPct val="125000"/>
              <a:buFont typeface="Arial" panose="020B0604020202020204" pitchFamily="34" charset="0"/>
              <a:buChar char="•"/>
            </a:pPr>
            <a:r>
              <a:rPr lang="en-GB" sz="2000">
                <a:latin typeface="Arial" panose="020B0604020202020204" pitchFamily="34" charset="0"/>
                <a:cs typeface="Arial" panose="020B0604020202020204" pitchFamily="34" charset="0"/>
              </a:rPr>
              <a:t>Think about why someone may choose to vape</a:t>
            </a:r>
          </a:p>
          <a:p>
            <a:pPr marL="342900" indent="-342900">
              <a:spcBef>
                <a:spcPts val="1800"/>
              </a:spcBef>
              <a:buClr>
                <a:srgbClr val="D5127B"/>
              </a:buClr>
              <a:buSzPct val="125000"/>
              <a:buFont typeface="Arial" panose="020B0604020202020204" pitchFamily="34" charset="0"/>
              <a:buChar char="•"/>
            </a:pPr>
            <a:r>
              <a:rPr lang="en-GB" sz="2000">
                <a:latin typeface="Arial" panose="020B0604020202020204" pitchFamily="34" charset="0"/>
                <a:cs typeface="Arial" panose="020B0604020202020204" pitchFamily="34" charset="0"/>
              </a:rPr>
              <a:t>Examine laws in the UK relating to vaping</a:t>
            </a:r>
          </a:p>
          <a:p>
            <a:pPr marL="342900" indent="-342900">
              <a:spcBef>
                <a:spcPts val="1800"/>
              </a:spcBef>
              <a:buClr>
                <a:srgbClr val="D5127B"/>
              </a:buClr>
              <a:buSzPct val="125000"/>
              <a:buFont typeface="Arial" panose="020B0604020202020204" pitchFamily="34" charset="0"/>
              <a:buChar char="•"/>
            </a:pPr>
            <a:r>
              <a:rPr lang="en-GB" sz="2000">
                <a:latin typeface="Arial" panose="020B0604020202020204" pitchFamily="34" charset="0"/>
                <a:cs typeface="Arial" panose="020B0604020202020204" pitchFamily="34" charset="0"/>
              </a:rPr>
              <a:t>Consider the environmental impact of vaping</a:t>
            </a:r>
          </a:p>
          <a:p>
            <a:pPr>
              <a:spcBef>
                <a:spcPts val="600"/>
              </a:spcBef>
            </a:pPr>
            <a:endParaRPr lang="en-US" sz="16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4BD6D9B-C4E9-0D48-94D8-14927ED24E86}"/>
              </a:ext>
            </a:extLst>
          </p:cNvPr>
          <p:cNvSpPr/>
          <p:nvPr/>
        </p:nvSpPr>
        <p:spPr>
          <a:xfrm>
            <a:off x="-1" y="0"/>
            <a:ext cx="6092575" cy="9509580"/>
          </a:xfrm>
          <a:prstGeom prst="rect">
            <a:avLst/>
          </a:prstGeom>
          <a:solidFill>
            <a:srgbClr val="8D245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17" name="Title 1">
            <a:extLst>
              <a:ext uri="{FF2B5EF4-FFF2-40B4-BE49-F238E27FC236}">
                <a16:creationId xmlns:a16="http://schemas.microsoft.com/office/drawing/2014/main" id="{D9962AF5-35B0-4E4C-9F67-80D29F5291D1}"/>
              </a:ext>
            </a:extLst>
          </p:cNvPr>
          <p:cNvSpPr txBox="1">
            <a:spLocks/>
          </p:cNvSpPr>
          <p:nvPr/>
        </p:nvSpPr>
        <p:spPr>
          <a:xfrm>
            <a:off x="566057" y="2799103"/>
            <a:ext cx="4572839" cy="1119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3600" b="1">
                <a:solidFill>
                  <a:schemeClr val="bg1"/>
                </a:solidFill>
                <a:latin typeface="Aller" panose="02000503030000020004" pitchFamily="2" charset="77"/>
                <a:ea typeface="Calibri" panose="020F0502020204030204" pitchFamily="34" charset="0"/>
                <a:cs typeface="Times New Roman" panose="02020603050405020304" pitchFamily="18" charset="0"/>
              </a:rPr>
              <a:t>LEARNING OBJECTIVES </a:t>
            </a:r>
            <a:br>
              <a:rPr lang="en-GB">
                <a:latin typeface="Calibri" panose="020F0502020204030204" pitchFamily="34" charset="0"/>
                <a:ea typeface="Calibri" panose="020F0502020204030204" pitchFamily="34" charset="0"/>
                <a:cs typeface="Times New Roman" panose="02020603050405020304" pitchFamily="18" charset="0"/>
              </a:rPr>
            </a:br>
            <a:endParaRPr lang="en-GB"/>
          </a:p>
        </p:txBody>
      </p:sp>
      <p:pic>
        <p:nvPicPr>
          <p:cNvPr id="4" name="Picture 3" descr="A purple and orange sign&#10;&#10;Description automatically generated">
            <a:extLst>
              <a:ext uri="{FF2B5EF4-FFF2-40B4-BE49-F238E27FC236}">
                <a16:creationId xmlns:a16="http://schemas.microsoft.com/office/drawing/2014/main" id="{8389FDE2-F28D-DD81-3500-FE4692D695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64" y="5998605"/>
            <a:ext cx="1019175" cy="666750"/>
          </a:xfrm>
          <a:prstGeom prst="rect">
            <a:avLst/>
          </a:prstGeom>
        </p:spPr>
      </p:pic>
      <p:pic>
        <p:nvPicPr>
          <p:cNvPr id="10" name="Picture 9" descr="A black and orange sign with white text&#10;&#10;Description automatically generated">
            <a:extLst>
              <a:ext uri="{FF2B5EF4-FFF2-40B4-BE49-F238E27FC236}">
                <a16:creationId xmlns:a16="http://schemas.microsoft.com/office/drawing/2014/main" id="{347D774B-C8CD-8CD6-95C3-DACD873554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834" y="6003844"/>
            <a:ext cx="2180167" cy="586479"/>
          </a:xfrm>
          <a:prstGeom prst="rect">
            <a:avLst/>
          </a:prstGeom>
        </p:spPr>
      </p:pic>
    </p:spTree>
    <p:extLst>
      <p:ext uri="{BB962C8B-B14F-4D97-AF65-F5344CB8AC3E}">
        <p14:creationId xmlns:p14="http://schemas.microsoft.com/office/powerpoint/2010/main" val="3964240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B90C91-8578-6143-95F9-3E5A2D364B6C}"/>
              </a:ext>
            </a:extLst>
          </p:cNvPr>
          <p:cNvSpPr txBox="1">
            <a:spLocks/>
          </p:cNvSpPr>
          <p:nvPr/>
        </p:nvSpPr>
        <p:spPr>
          <a:xfrm>
            <a:off x="1398855" y="517570"/>
            <a:ext cx="2993039" cy="4334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solidFill>
                  <a:schemeClr val="bg1"/>
                </a:solidFill>
                <a:latin typeface="Calibri" panose="020F0502020204030204" pitchFamily="34" charset="0"/>
                <a:cs typeface="Times New Roman" panose="02020603050405020304" pitchFamily="18" charset="0"/>
              </a:rPr>
              <a:t>WHAT CAN YOU REMEMBER?</a:t>
            </a:r>
            <a:endParaRPr lang="en-GB" sz="3600">
              <a:solidFill>
                <a:schemeClr val="bg1"/>
              </a:solidFill>
            </a:endParaRPr>
          </a:p>
        </p:txBody>
      </p:sp>
      <p:sp>
        <p:nvSpPr>
          <p:cNvPr id="3" name="Content Placeholder 2">
            <a:extLst>
              <a:ext uri="{FF2B5EF4-FFF2-40B4-BE49-F238E27FC236}">
                <a16:creationId xmlns:a16="http://schemas.microsoft.com/office/drawing/2014/main" id="{7A8A4003-D58D-4888-964E-F7811BBF48B4}"/>
              </a:ext>
            </a:extLst>
          </p:cNvPr>
          <p:cNvSpPr>
            <a:spLocks noGrp="1"/>
          </p:cNvSpPr>
          <p:nvPr>
            <p:ph idx="1"/>
          </p:nvPr>
        </p:nvSpPr>
        <p:spPr>
          <a:xfrm>
            <a:off x="6333395" y="421787"/>
            <a:ext cx="5205816" cy="5534173"/>
          </a:xfrm>
        </p:spPr>
        <p:txBody>
          <a:bodyPr vert="horz" lIns="91440" tIns="45720" rIns="91440" bIns="45720" rtlCol="0" anchor="t">
            <a:normAutofit/>
          </a:bodyPr>
          <a:lstStyle/>
          <a:p>
            <a:pPr marL="0" indent="0">
              <a:lnSpc>
                <a:spcPct val="107000"/>
              </a:lnSpc>
              <a:spcBef>
                <a:spcPts val="1600"/>
              </a:spcBef>
              <a:spcAft>
                <a:spcPts val="800"/>
              </a:spcAft>
              <a:buNone/>
            </a:pPr>
            <a:r>
              <a:rPr lang="en-GB" sz="2400" b="1">
                <a:latin typeface="Arial"/>
                <a:ea typeface="Calibri"/>
                <a:cs typeface="Arial"/>
              </a:rPr>
              <a:t>CAN YOU……</a:t>
            </a:r>
            <a:endParaRPr lang="en-GB" sz="2400">
              <a:latin typeface="Arial"/>
              <a:ea typeface="Calibri"/>
              <a:cs typeface="Arial"/>
            </a:endParaRPr>
          </a:p>
          <a:p>
            <a:pPr marL="342900" indent="-342900">
              <a:lnSpc>
                <a:spcPct val="120000"/>
              </a:lnSpc>
              <a:spcBef>
                <a:spcPts val="1800"/>
              </a:spcBef>
              <a:buClr>
                <a:srgbClr val="D5127B"/>
              </a:buClr>
              <a:buSzPct val="125000"/>
            </a:pPr>
            <a:r>
              <a:rPr lang="en-GB" sz="1800">
                <a:latin typeface="Arial"/>
                <a:cs typeface="Arial"/>
              </a:rPr>
              <a:t>Explain the key difference between vaping and smoking?</a:t>
            </a:r>
          </a:p>
          <a:p>
            <a:pPr>
              <a:spcBef>
                <a:spcPts val="1600"/>
              </a:spcBef>
              <a:buClr>
                <a:srgbClr val="73398B"/>
              </a:buClr>
              <a:buFont typeface="Arial" panose="020B0604020202020204" pitchFamily="34" charset="0"/>
              <a:buChar char="•"/>
            </a:pPr>
            <a:endParaRPr lang="en-GB" sz="2600"/>
          </a:p>
          <a:p>
            <a:pPr marL="0" indent="0">
              <a:lnSpc>
                <a:spcPct val="107000"/>
              </a:lnSpc>
              <a:spcBef>
                <a:spcPts val="1600"/>
              </a:spcBef>
              <a:spcAft>
                <a:spcPts val="800"/>
              </a:spcAft>
              <a:buNone/>
            </a:pPr>
            <a:endParaRPr lang="en-GB" sz="5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600"/>
              </a:spcBef>
              <a:spcAft>
                <a:spcPts val="800"/>
              </a:spcAft>
            </a:pPr>
            <a:endParaRPr lang="en-GB" sz="5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600"/>
              </a:spcBef>
              <a:spcAft>
                <a:spcPts val="800"/>
              </a:spcAft>
              <a:buNone/>
            </a:pPr>
            <a:endParaRPr lang="en-GB">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600"/>
              </a:spcBef>
              <a:spcAft>
                <a:spcPts val="800"/>
              </a:spcAft>
              <a:buNone/>
            </a:pPr>
            <a:endParaRPr lang="en-GB">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Bef>
                <a:spcPts val="1600"/>
              </a:spcBef>
            </a:pPr>
            <a:endParaRPr lang="en-GB"/>
          </a:p>
        </p:txBody>
      </p:sp>
      <p:sp>
        <p:nvSpPr>
          <p:cNvPr id="11" name="Rectangle 10">
            <a:extLst>
              <a:ext uri="{FF2B5EF4-FFF2-40B4-BE49-F238E27FC236}">
                <a16:creationId xmlns:a16="http://schemas.microsoft.com/office/drawing/2014/main" id="{65695916-0985-FC43-A594-021F99939092}"/>
              </a:ext>
            </a:extLst>
          </p:cNvPr>
          <p:cNvSpPr/>
          <p:nvPr/>
        </p:nvSpPr>
        <p:spPr>
          <a:xfrm>
            <a:off x="0" y="-207819"/>
            <a:ext cx="6027738" cy="7321541"/>
          </a:xfrm>
          <a:prstGeom prst="rect">
            <a:avLst/>
          </a:prstGeom>
          <a:solidFill>
            <a:srgbClr val="8D245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13" name="Title 1">
            <a:extLst>
              <a:ext uri="{FF2B5EF4-FFF2-40B4-BE49-F238E27FC236}">
                <a16:creationId xmlns:a16="http://schemas.microsoft.com/office/drawing/2014/main" id="{06666EEB-447D-2042-A23A-30B2021453F0}"/>
              </a:ext>
            </a:extLst>
          </p:cNvPr>
          <p:cNvSpPr>
            <a:spLocks noGrp="1"/>
          </p:cNvSpPr>
          <p:nvPr>
            <p:ph type="title"/>
          </p:nvPr>
        </p:nvSpPr>
        <p:spPr>
          <a:xfrm>
            <a:off x="591672" y="487197"/>
            <a:ext cx="4309414" cy="5469850"/>
          </a:xfrm>
        </p:spPr>
        <p:txBody>
          <a:bodyPr>
            <a:normAutofit/>
          </a:bodyPr>
          <a:lstStyle/>
          <a:p>
            <a:pPr algn="ctr"/>
            <a:r>
              <a:rPr lang="en-GB" sz="3600" b="1">
                <a:solidFill>
                  <a:schemeClr val="bg1"/>
                </a:solidFill>
                <a:latin typeface="Aller" panose="02000503030000020004" pitchFamily="2" charset="77"/>
                <a:cs typeface="Times New Roman" panose="02020603050405020304" pitchFamily="18" charset="0"/>
              </a:rPr>
              <a:t>WHAT CAN YOU REMEMBER?</a:t>
            </a:r>
            <a:endParaRPr lang="en-GB" sz="3600">
              <a:solidFill>
                <a:schemeClr val="bg1"/>
              </a:solidFill>
              <a:latin typeface="Aller" panose="02000503030000020004" pitchFamily="2" charset="77"/>
            </a:endParaRPr>
          </a:p>
        </p:txBody>
      </p:sp>
      <p:pic>
        <p:nvPicPr>
          <p:cNvPr id="7" name="Picture 6" descr="A black and orange sign with white text&#10;&#10;Description automatically generated">
            <a:extLst>
              <a:ext uri="{FF2B5EF4-FFF2-40B4-BE49-F238E27FC236}">
                <a16:creationId xmlns:a16="http://schemas.microsoft.com/office/drawing/2014/main" id="{A69E2592-BF0E-B94B-DB1D-A73280F68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10" y="6053693"/>
            <a:ext cx="1824092" cy="472537"/>
          </a:xfrm>
          <a:prstGeom prst="rect">
            <a:avLst/>
          </a:prstGeom>
        </p:spPr>
      </p:pic>
      <p:pic>
        <p:nvPicPr>
          <p:cNvPr id="9" name="Picture 8" descr="A purple and orange sign&#10;&#10;Description automatically generated">
            <a:extLst>
              <a:ext uri="{FF2B5EF4-FFF2-40B4-BE49-F238E27FC236}">
                <a16:creationId xmlns:a16="http://schemas.microsoft.com/office/drawing/2014/main" id="{6F8E5D32-A9C6-B870-185E-EAD39E7B09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sp>
        <p:nvSpPr>
          <p:cNvPr id="10" name="TextBox 9">
            <a:extLst>
              <a:ext uri="{FF2B5EF4-FFF2-40B4-BE49-F238E27FC236}">
                <a16:creationId xmlns:a16="http://schemas.microsoft.com/office/drawing/2014/main" id="{C1A5D25D-1EC6-A14B-9656-9B87ED6E0B66}"/>
              </a:ext>
            </a:extLst>
          </p:cNvPr>
          <p:cNvSpPr txBox="1"/>
          <p:nvPr/>
        </p:nvSpPr>
        <p:spPr>
          <a:xfrm>
            <a:off x="6332220" y="2094163"/>
            <a:ext cx="5524500" cy="726546"/>
          </a:xfrm>
          <a:prstGeom prst="rect">
            <a:avLst/>
          </a:prstGeom>
          <a:noFill/>
        </p:spPr>
        <p:txBody>
          <a:bodyPr wrap="square">
            <a:spAutoFit/>
          </a:bodyPr>
          <a:lstStyle/>
          <a:p>
            <a:pPr marL="342900" indent="-342900">
              <a:lnSpc>
                <a:spcPct val="120000"/>
              </a:lnSpc>
              <a:spcBef>
                <a:spcPts val="1800"/>
              </a:spcBef>
              <a:buClr>
                <a:srgbClr val="D5127B"/>
              </a:buClr>
              <a:buSzPct val="125000"/>
              <a:buFont typeface="Arial" panose="020B0604020202020204" pitchFamily="34" charset="0"/>
              <a:buChar char="•"/>
            </a:pPr>
            <a:r>
              <a:rPr lang="en-GB" sz="1800">
                <a:latin typeface="Arial"/>
                <a:cs typeface="Arial"/>
              </a:rPr>
              <a:t>Give a reason why young people specifically should avoid vaping</a:t>
            </a:r>
          </a:p>
        </p:txBody>
      </p:sp>
      <p:sp>
        <p:nvSpPr>
          <p:cNvPr id="12" name="TextBox 11">
            <a:extLst>
              <a:ext uri="{FF2B5EF4-FFF2-40B4-BE49-F238E27FC236}">
                <a16:creationId xmlns:a16="http://schemas.microsoft.com/office/drawing/2014/main" id="{B23C3B1A-4293-CF40-BDBF-57841C56BBB3}"/>
              </a:ext>
            </a:extLst>
          </p:cNvPr>
          <p:cNvSpPr txBox="1"/>
          <p:nvPr/>
        </p:nvSpPr>
        <p:spPr>
          <a:xfrm>
            <a:off x="6305550" y="2426561"/>
            <a:ext cx="5429250" cy="1289777"/>
          </a:xfrm>
          <a:prstGeom prst="rect">
            <a:avLst/>
          </a:prstGeom>
          <a:noFill/>
        </p:spPr>
        <p:txBody>
          <a:bodyPr wrap="square">
            <a:spAutoFit/>
          </a:bodyPr>
          <a:lstStyle/>
          <a:p>
            <a:pPr marL="342900" indent="-342900">
              <a:lnSpc>
                <a:spcPct val="120000"/>
              </a:lnSpc>
              <a:spcBef>
                <a:spcPts val="1800"/>
              </a:spcBef>
              <a:buClr>
                <a:srgbClr val="D5127B"/>
              </a:buClr>
              <a:buSzPct val="125000"/>
              <a:buFont typeface="Arial" panose="020B0604020202020204" pitchFamily="34" charset="0"/>
              <a:buChar char="•"/>
            </a:pPr>
            <a:endParaRPr lang="en-GB" sz="1800">
              <a:latin typeface="Arial"/>
              <a:cs typeface="Arial"/>
            </a:endParaRPr>
          </a:p>
          <a:p>
            <a:pPr marL="342900" indent="-342900">
              <a:lnSpc>
                <a:spcPct val="120000"/>
              </a:lnSpc>
              <a:spcBef>
                <a:spcPts val="1800"/>
              </a:spcBef>
              <a:buClr>
                <a:srgbClr val="D5127B"/>
              </a:buClr>
              <a:buSzPct val="125000"/>
              <a:buFont typeface="Arial" panose="020B0604020202020204" pitchFamily="34" charset="0"/>
              <a:buChar char="•"/>
            </a:pPr>
            <a:r>
              <a:rPr lang="en-GB" sz="1800">
                <a:latin typeface="Arial"/>
                <a:cs typeface="Arial"/>
              </a:rPr>
              <a:t>Give 2 examples of the short-term effects of nicotine on health and 2 on the long-term effects</a:t>
            </a:r>
          </a:p>
        </p:txBody>
      </p:sp>
    </p:spTree>
    <p:custDataLst>
      <p:tags r:id="rId1"/>
    </p:custDataLst>
    <p:extLst>
      <p:ext uri="{BB962C8B-B14F-4D97-AF65-F5344CB8AC3E}">
        <p14:creationId xmlns:p14="http://schemas.microsoft.com/office/powerpoint/2010/main" val="3824061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B90C91-8578-6143-95F9-3E5A2D364B6C}"/>
              </a:ext>
            </a:extLst>
          </p:cNvPr>
          <p:cNvSpPr txBox="1">
            <a:spLocks/>
          </p:cNvSpPr>
          <p:nvPr/>
        </p:nvSpPr>
        <p:spPr>
          <a:xfrm>
            <a:off x="1398855" y="517570"/>
            <a:ext cx="2993039" cy="4334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solidFill>
                  <a:schemeClr val="bg1"/>
                </a:solidFill>
                <a:latin typeface="Calibri" panose="020F0502020204030204" pitchFamily="34" charset="0"/>
                <a:cs typeface="Times New Roman" panose="02020603050405020304" pitchFamily="18" charset="0"/>
              </a:rPr>
              <a:t>WHAT CAN YOU REMEMBER?</a:t>
            </a:r>
            <a:endParaRPr lang="en-GB" sz="3600">
              <a:solidFill>
                <a:schemeClr val="bg1"/>
              </a:solidFill>
            </a:endParaRPr>
          </a:p>
        </p:txBody>
      </p:sp>
      <p:sp>
        <p:nvSpPr>
          <p:cNvPr id="13" name="Title 1">
            <a:extLst>
              <a:ext uri="{FF2B5EF4-FFF2-40B4-BE49-F238E27FC236}">
                <a16:creationId xmlns:a16="http://schemas.microsoft.com/office/drawing/2014/main" id="{06666EEB-447D-2042-A23A-30B2021453F0}"/>
              </a:ext>
            </a:extLst>
          </p:cNvPr>
          <p:cNvSpPr>
            <a:spLocks noGrp="1"/>
          </p:cNvSpPr>
          <p:nvPr>
            <p:ph type="title"/>
          </p:nvPr>
        </p:nvSpPr>
        <p:spPr>
          <a:xfrm>
            <a:off x="591672" y="487197"/>
            <a:ext cx="4309414" cy="5469850"/>
          </a:xfrm>
        </p:spPr>
        <p:txBody>
          <a:bodyPr>
            <a:normAutofit/>
          </a:bodyPr>
          <a:lstStyle/>
          <a:p>
            <a:pPr algn="ctr"/>
            <a:r>
              <a:rPr lang="en-GB" sz="3600" b="1">
                <a:solidFill>
                  <a:schemeClr val="bg1"/>
                </a:solidFill>
                <a:latin typeface="Aller" panose="02000503030000020004" pitchFamily="2" charset="77"/>
                <a:cs typeface="Times New Roman" panose="02020603050405020304" pitchFamily="18" charset="0"/>
              </a:rPr>
              <a:t>WHAT CAN YOU REMEMBER?</a:t>
            </a:r>
            <a:endParaRPr lang="en-GB" sz="3600">
              <a:solidFill>
                <a:schemeClr val="bg1"/>
              </a:solidFill>
              <a:latin typeface="Aller" panose="02000503030000020004" pitchFamily="2" charset="77"/>
            </a:endParaRPr>
          </a:p>
        </p:txBody>
      </p:sp>
      <p:pic>
        <p:nvPicPr>
          <p:cNvPr id="7" name="Picture 6" descr="A black and orange sign with white text&#10;&#10;Description automatically generated">
            <a:extLst>
              <a:ext uri="{FF2B5EF4-FFF2-40B4-BE49-F238E27FC236}">
                <a16:creationId xmlns:a16="http://schemas.microsoft.com/office/drawing/2014/main" id="{A69E2592-BF0E-B94B-DB1D-A73280F68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610" y="6053693"/>
            <a:ext cx="1824092" cy="472537"/>
          </a:xfrm>
          <a:prstGeom prst="rect">
            <a:avLst/>
          </a:prstGeom>
        </p:spPr>
      </p:pic>
      <p:pic>
        <p:nvPicPr>
          <p:cNvPr id="9" name="Picture 8" descr="A purple and orange sign&#10;&#10;Description automatically generated">
            <a:extLst>
              <a:ext uri="{FF2B5EF4-FFF2-40B4-BE49-F238E27FC236}">
                <a16:creationId xmlns:a16="http://schemas.microsoft.com/office/drawing/2014/main" id="{6F8E5D32-A9C6-B870-185E-EAD39E7B09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sp>
        <p:nvSpPr>
          <p:cNvPr id="15" name="Rectangle 14">
            <a:extLst>
              <a:ext uri="{FF2B5EF4-FFF2-40B4-BE49-F238E27FC236}">
                <a16:creationId xmlns:a16="http://schemas.microsoft.com/office/drawing/2014/main" id="{55AB65C7-9001-8A4C-9A4D-63EE5149052E}"/>
              </a:ext>
            </a:extLst>
          </p:cNvPr>
          <p:cNvSpPr/>
          <p:nvPr/>
        </p:nvSpPr>
        <p:spPr>
          <a:xfrm>
            <a:off x="0" y="-113015"/>
            <a:ext cx="12192000" cy="1072386"/>
          </a:xfrm>
          <a:prstGeom prst="rect">
            <a:avLst/>
          </a:prstGeom>
          <a:solidFill>
            <a:srgbClr val="D51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5">
            <a:extLst>
              <a:ext uri="{FF2B5EF4-FFF2-40B4-BE49-F238E27FC236}">
                <a16:creationId xmlns:a16="http://schemas.microsoft.com/office/drawing/2014/main" id="{575E560C-009E-8A43-8F22-CB73A75A0B75}"/>
              </a:ext>
            </a:extLst>
          </p:cNvPr>
          <p:cNvSpPr txBox="1">
            <a:spLocks/>
          </p:cNvSpPr>
          <p:nvPr/>
        </p:nvSpPr>
        <p:spPr>
          <a:xfrm>
            <a:off x="0" y="0"/>
            <a:ext cx="12192001" cy="94522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Additional enrichment and content that can be used as standalone activities or in tutor time</a:t>
            </a:r>
          </a:p>
        </p:txBody>
      </p:sp>
      <p:sp>
        <p:nvSpPr>
          <p:cNvPr id="8" name="TextBox 7">
            <a:extLst>
              <a:ext uri="{FF2B5EF4-FFF2-40B4-BE49-F238E27FC236}">
                <a16:creationId xmlns:a16="http://schemas.microsoft.com/office/drawing/2014/main" id="{167214BF-05AC-B946-AC9F-25EC8B90CBA2}"/>
              </a:ext>
            </a:extLst>
          </p:cNvPr>
          <p:cNvSpPr txBox="1"/>
          <p:nvPr/>
        </p:nvSpPr>
        <p:spPr>
          <a:xfrm>
            <a:off x="577516" y="1379621"/>
            <a:ext cx="3583004"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Peer pressure </a:t>
            </a:r>
            <a:r>
              <a:rPr lang="en-US">
                <a:latin typeface="Arial" panose="020B0604020202020204" pitchFamily="34" charset="0"/>
                <a:cs typeface="Arial" panose="020B0604020202020204" pitchFamily="34" charset="0"/>
              </a:rPr>
              <a:t>– vaping and other nicotine products  </a:t>
            </a:r>
          </a:p>
        </p:txBody>
      </p:sp>
      <p:pic>
        <p:nvPicPr>
          <p:cNvPr id="18" name="Picture 17" descr="A close-up of a logo&#10;&#10;Description automatically generated">
            <a:extLst>
              <a:ext uri="{FF2B5EF4-FFF2-40B4-BE49-F238E27FC236}">
                <a16:creationId xmlns:a16="http://schemas.microsoft.com/office/drawing/2014/main" id="{351A4040-CCC9-0145-A640-B4BA95CDE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41" y="2319921"/>
            <a:ext cx="3553445" cy="1992999"/>
          </a:xfrm>
          <a:prstGeom prst="rect">
            <a:avLst/>
          </a:prstGeom>
          <a:ln>
            <a:solidFill>
              <a:schemeClr val="tx1"/>
            </a:solidFill>
          </a:ln>
        </p:spPr>
      </p:pic>
    </p:spTree>
    <p:custDataLst>
      <p:tags r:id="rId1"/>
    </p:custDataLst>
    <p:extLst>
      <p:ext uri="{BB962C8B-B14F-4D97-AF65-F5344CB8AC3E}">
        <p14:creationId xmlns:p14="http://schemas.microsoft.com/office/powerpoint/2010/main" val="3990638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different types of vaping devices&#10;&#10;Description automatically generated">
            <a:extLst>
              <a:ext uri="{FF2B5EF4-FFF2-40B4-BE49-F238E27FC236}">
                <a16:creationId xmlns:a16="http://schemas.microsoft.com/office/drawing/2014/main" id="{4567D5BA-F906-42A4-9C51-FF596AE51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86" y="1"/>
            <a:ext cx="6038224" cy="292027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AAACCB29-718A-8447-99BC-FBBA4E3C880E}"/>
              </a:ext>
            </a:extLst>
          </p:cNvPr>
          <p:cNvSpPr/>
          <p:nvPr/>
        </p:nvSpPr>
        <p:spPr>
          <a:xfrm>
            <a:off x="0" y="0"/>
            <a:ext cx="6088828" cy="6997849"/>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104617"/>
            <a:ext cx="6282466"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Arial"/>
                <a:cs typeface="Arial"/>
              </a:rPr>
              <a:t>Vapes – what are they?</a:t>
            </a:r>
            <a:endParaRPr lang="en-US"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B15BB21-CB2E-4944-AFB6-F0DD62EDD5A7}"/>
              </a:ext>
            </a:extLst>
          </p:cNvPr>
          <p:cNvSpPr txBox="1"/>
          <p:nvPr/>
        </p:nvSpPr>
        <p:spPr>
          <a:xfrm>
            <a:off x="231776" y="1319673"/>
            <a:ext cx="5700280" cy="923330"/>
          </a:xfrm>
          <a:prstGeom prst="rect">
            <a:avLst/>
          </a:prstGeom>
          <a:noFill/>
        </p:spPr>
        <p:txBody>
          <a:bodyPr wrap="square" lIns="91440" tIns="45720" rIns="91440" bIns="45720" rtlCol="0" anchor="t">
            <a:spAutoFit/>
          </a:bodyPr>
          <a:lstStyle/>
          <a:p>
            <a:r>
              <a:rPr lang="en-GB">
                <a:solidFill>
                  <a:schemeClr val="bg1"/>
                </a:solidFill>
                <a:latin typeface="Arial"/>
                <a:cs typeface="Arial"/>
              </a:rPr>
              <a:t>Vaping is the use of an electronic device to inhale vapour derived from a heated liquid. </a:t>
            </a:r>
          </a:p>
          <a:p>
            <a:r>
              <a:rPr lang="en-GB">
                <a:solidFill>
                  <a:schemeClr val="bg1"/>
                </a:solidFill>
                <a:latin typeface="Arial"/>
                <a:cs typeface="Arial"/>
              </a:rPr>
              <a:t>The liquid can contain:</a:t>
            </a:r>
          </a:p>
        </p:txBody>
      </p:sp>
      <p:pic>
        <p:nvPicPr>
          <p:cNvPr id="9" name="Picture 8" descr="A purple and orange sign&#10;&#10;Description automatically generated">
            <a:extLst>
              <a:ext uri="{FF2B5EF4-FFF2-40B4-BE49-F238E27FC236}">
                <a16:creationId xmlns:a16="http://schemas.microsoft.com/office/drawing/2014/main" id="{552AFDE8-E654-3B0F-02F4-69C7CDE1CA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1461" y="6048039"/>
            <a:ext cx="1019175" cy="666750"/>
          </a:xfrm>
          <a:prstGeom prst="rect">
            <a:avLst/>
          </a:prstGeom>
        </p:spPr>
      </p:pic>
      <p:pic>
        <p:nvPicPr>
          <p:cNvPr id="11" name="Picture 10" descr="A close up of a sign&#10;&#10;Description automatically generated">
            <a:extLst>
              <a:ext uri="{FF2B5EF4-FFF2-40B4-BE49-F238E27FC236}">
                <a16:creationId xmlns:a16="http://schemas.microsoft.com/office/drawing/2014/main" id="{9791DE9A-986D-ABD3-0198-D0EC41446B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4129" y="6178976"/>
            <a:ext cx="1835210" cy="490935"/>
          </a:xfrm>
          <a:prstGeom prst="rect">
            <a:avLst/>
          </a:prstGeom>
        </p:spPr>
      </p:pic>
      <p:sp>
        <p:nvSpPr>
          <p:cNvPr id="14" name="TextBox 13">
            <a:extLst>
              <a:ext uri="{FF2B5EF4-FFF2-40B4-BE49-F238E27FC236}">
                <a16:creationId xmlns:a16="http://schemas.microsoft.com/office/drawing/2014/main" id="{8E74EBDB-D7C9-4323-8412-DBBFB7A7F037}"/>
              </a:ext>
            </a:extLst>
          </p:cNvPr>
          <p:cNvSpPr txBox="1"/>
          <p:nvPr/>
        </p:nvSpPr>
        <p:spPr>
          <a:xfrm>
            <a:off x="6400801" y="2947595"/>
            <a:ext cx="5357308" cy="3739998"/>
          </a:xfrm>
          <a:prstGeom prst="rect">
            <a:avLst/>
          </a:prstGeom>
          <a:noFill/>
        </p:spPr>
        <p:txBody>
          <a:bodyPr wrap="square">
            <a:spAutoFit/>
          </a:bodyPr>
          <a:lstStyle/>
          <a:p>
            <a:pPr marL="228600" indent="-228600">
              <a:lnSpc>
                <a:spcPct val="150000"/>
              </a:lnSpc>
              <a:buAutoNum type="arabicPeriod"/>
            </a:pPr>
            <a:r>
              <a:rPr lang="en-US" sz="1600">
                <a:latin typeface="Arial" panose="020B0604020202020204" pitchFamily="34" charset="0"/>
                <a:cs typeface="Arial" panose="020B0604020202020204" pitchFamily="34" charset="0"/>
              </a:rPr>
              <a:t>Disposable vape stick  </a:t>
            </a:r>
          </a:p>
          <a:p>
            <a:pPr marL="228600" indent="-228600">
              <a:lnSpc>
                <a:spcPct val="150000"/>
              </a:lnSpc>
              <a:buAutoNum type="arabicPeriod"/>
            </a:pPr>
            <a:r>
              <a:rPr lang="en-US" sz="1600">
                <a:latin typeface="Arial" panose="020B0604020202020204" pitchFamily="34" charset="0"/>
                <a:cs typeface="Arial" panose="020B0604020202020204" pitchFamily="34" charset="0"/>
              </a:rPr>
              <a:t>Reusable pod system </a:t>
            </a:r>
          </a:p>
          <a:p>
            <a:pPr marL="228600" indent="-228600">
              <a:lnSpc>
                <a:spcPct val="150000"/>
              </a:lnSpc>
              <a:buAutoNum type="arabicPeriod"/>
            </a:pPr>
            <a:r>
              <a:rPr lang="en-US" sz="1600">
                <a:latin typeface="Arial" panose="020B0604020202020204" pitchFamily="34" charset="0"/>
                <a:cs typeface="Arial" panose="020B0604020202020204" pitchFamily="34" charset="0"/>
              </a:rPr>
              <a:t>Refillable vape </a:t>
            </a:r>
          </a:p>
          <a:p>
            <a:pPr marL="228600" indent="-228600">
              <a:lnSpc>
                <a:spcPct val="150000"/>
              </a:lnSpc>
              <a:buAutoNum type="arabicPeriod"/>
            </a:pPr>
            <a:r>
              <a:rPr lang="en-US" sz="1600" err="1">
                <a:latin typeface="Arial" panose="020B0604020202020204" pitchFamily="34" charset="0"/>
                <a:cs typeface="Arial" panose="020B0604020202020204" pitchFamily="34" charset="0"/>
              </a:rPr>
              <a:t>Vuse</a:t>
            </a:r>
            <a:r>
              <a:rPr lang="en-US" sz="1600">
                <a:latin typeface="Arial" panose="020B0604020202020204" pitchFamily="34" charset="0"/>
                <a:cs typeface="Arial" panose="020B0604020202020204" pitchFamily="34" charset="0"/>
              </a:rPr>
              <a:t>/Juul style pod cartridge, reusable vape </a:t>
            </a:r>
          </a:p>
          <a:p>
            <a:pPr marL="228600" indent="-228600">
              <a:lnSpc>
                <a:spcPct val="150000"/>
              </a:lnSpc>
              <a:buAutoNum type="arabicPeriod"/>
            </a:pPr>
            <a:r>
              <a:rPr lang="en-US" sz="1600">
                <a:latin typeface="Arial" panose="020B0604020202020204" pitchFamily="34" charset="0"/>
                <a:cs typeface="Arial" panose="020B0604020202020204" pitchFamily="34" charset="0"/>
              </a:rPr>
              <a:t>Disposable cig-a-like design </a:t>
            </a:r>
          </a:p>
          <a:p>
            <a:pPr marL="228600" indent="-228600">
              <a:lnSpc>
                <a:spcPct val="150000"/>
              </a:lnSpc>
              <a:buAutoNum type="arabicPeriod"/>
            </a:pPr>
            <a:r>
              <a:rPr lang="en-US" sz="1600">
                <a:latin typeface="Arial" panose="020B0604020202020204" pitchFamily="34" charset="0"/>
                <a:cs typeface="Arial" panose="020B0604020202020204" pitchFamily="34" charset="0"/>
              </a:rPr>
              <a:t>Cartridge system reusable cig-a-like </a:t>
            </a:r>
          </a:p>
          <a:p>
            <a:pPr marL="228600" indent="-228600">
              <a:lnSpc>
                <a:spcPct val="150000"/>
              </a:lnSpc>
              <a:buAutoNum type="arabicPeriod"/>
            </a:pPr>
            <a:r>
              <a:rPr lang="en-US" sz="1600">
                <a:latin typeface="Arial" panose="020B0604020202020204" pitchFamily="34" charset="0"/>
                <a:cs typeface="Arial" panose="020B0604020202020204" pitchFamily="34" charset="0"/>
              </a:rPr>
              <a:t>Refillable vape pen design </a:t>
            </a:r>
          </a:p>
          <a:p>
            <a:pPr marL="228600" indent="-228600">
              <a:lnSpc>
                <a:spcPct val="150000"/>
              </a:lnSpc>
              <a:buAutoNum type="arabicPeriod"/>
            </a:pPr>
            <a:r>
              <a:rPr lang="en-US" sz="1600">
                <a:latin typeface="Arial" panose="020B0604020202020204" pitchFamily="34" charset="0"/>
                <a:cs typeface="Arial" panose="020B0604020202020204" pitchFamily="34" charset="0"/>
              </a:rPr>
              <a:t>Refillable vape pen design </a:t>
            </a:r>
          </a:p>
          <a:p>
            <a:pPr marL="228600" indent="-228600">
              <a:lnSpc>
                <a:spcPct val="150000"/>
              </a:lnSpc>
              <a:buAutoNum type="arabicPeriod"/>
            </a:pPr>
            <a:r>
              <a:rPr lang="en-US" sz="1600">
                <a:latin typeface="Arial" panose="020B0604020202020204" pitchFamily="34" charset="0"/>
                <a:cs typeface="Arial" panose="020B0604020202020204" pitchFamily="34" charset="0"/>
              </a:rPr>
              <a:t>Box mod with oversize tank </a:t>
            </a:r>
          </a:p>
          <a:p>
            <a:pPr marL="0" indent="0">
              <a:lnSpc>
                <a:spcPct val="150000"/>
              </a:lnSpc>
              <a:buNone/>
            </a:pPr>
            <a:r>
              <a:rPr lang="en-US" sz="1600">
                <a:latin typeface="Arial" panose="020B0604020202020204" pitchFamily="34" charset="0"/>
                <a:cs typeface="Arial" panose="020B0604020202020204" pitchFamily="34" charset="0"/>
              </a:rPr>
              <a:t>10. Large box mod, but legal sized tank </a:t>
            </a:r>
          </a:p>
        </p:txBody>
      </p:sp>
      <p:sp>
        <p:nvSpPr>
          <p:cNvPr id="5" name="TextBox 4">
            <a:extLst>
              <a:ext uri="{FF2B5EF4-FFF2-40B4-BE49-F238E27FC236}">
                <a16:creationId xmlns:a16="http://schemas.microsoft.com/office/drawing/2014/main" id="{B11D1C5B-9286-484F-99C4-D3F4131A24E7}"/>
              </a:ext>
            </a:extLst>
          </p:cNvPr>
          <p:cNvSpPr txBox="1"/>
          <p:nvPr/>
        </p:nvSpPr>
        <p:spPr>
          <a:xfrm>
            <a:off x="1000461" y="2441986"/>
            <a:ext cx="4948518" cy="923330"/>
          </a:xfrm>
          <a:prstGeom prst="rect">
            <a:avLst/>
          </a:prstGeom>
          <a:noFill/>
        </p:spPr>
        <p:txBody>
          <a:bodyPr wrap="square" rtlCol="0">
            <a:spAutoFit/>
          </a:bodyPr>
          <a:lstStyle/>
          <a:p>
            <a:pPr marL="447675" lvl="1" indent="-341313">
              <a:buClr>
                <a:srgbClr val="D5127B"/>
              </a:buClr>
              <a:buSzPct val="125000"/>
              <a:buFont typeface="Arial" panose="020B0604020202020204" pitchFamily="34" charset="0"/>
              <a:buChar char="•"/>
            </a:pPr>
            <a:r>
              <a:rPr lang="en-GB">
                <a:solidFill>
                  <a:schemeClr val="bg1"/>
                </a:solidFill>
                <a:latin typeface="Arial"/>
                <a:cs typeface="Arial"/>
              </a:rPr>
              <a:t>propylene </a:t>
            </a:r>
            <a:r>
              <a:rPr lang="en-GB" b="1">
                <a:solidFill>
                  <a:schemeClr val="bg1"/>
                </a:solidFill>
                <a:latin typeface="Arial"/>
                <a:cs typeface="Arial"/>
              </a:rPr>
              <a:t>glycol</a:t>
            </a:r>
            <a:r>
              <a:rPr lang="en-GB">
                <a:solidFill>
                  <a:schemeClr val="bg1"/>
                </a:solidFill>
                <a:latin typeface="Arial"/>
                <a:cs typeface="Arial"/>
              </a:rPr>
              <a:t> and vegetable </a:t>
            </a:r>
            <a:r>
              <a:rPr lang="en-GB" b="1">
                <a:solidFill>
                  <a:schemeClr val="bg1"/>
                </a:solidFill>
                <a:latin typeface="Arial"/>
                <a:cs typeface="Arial"/>
              </a:rPr>
              <a:t>glycerine</a:t>
            </a:r>
            <a:r>
              <a:rPr lang="en-GB">
                <a:solidFill>
                  <a:schemeClr val="bg1"/>
                </a:solidFill>
                <a:latin typeface="Arial"/>
                <a:cs typeface="Arial"/>
              </a:rPr>
              <a:t> (which gives vapour)</a:t>
            </a:r>
          </a:p>
          <a:p>
            <a:endParaRPr lang="en-US"/>
          </a:p>
        </p:txBody>
      </p:sp>
      <p:sp>
        <p:nvSpPr>
          <p:cNvPr id="8" name="TextBox 7">
            <a:extLst>
              <a:ext uri="{FF2B5EF4-FFF2-40B4-BE49-F238E27FC236}">
                <a16:creationId xmlns:a16="http://schemas.microsoft.com/office/drawing/2014/main" id="{37081013-7264-F84A-81F8-1AABBF2F9587}"/>
              </a:ext>
            </a:extLst>
          </p:cNvPr>
          <p:cNvSpPr txBox="1"/>
          <p:nvPr/>
        </p:nvSpPr>
        <p:spPr>
          <a:xfrm>
            <a:off x="978946" y="3248619"/>
            <a:ext cx="3915784" cy="784830"/>
          </a:xfrm>
          <a:prstGeom prst="rect">
            <a:avLst/>
          </a:prstGeom>
          <a:noFill/>
        </p:spPr>
        <p:txBody>
          <a:bodyPr wrap="square" rtlCol="0">
            <a:spAutoFit/>
          </a:bodyPr>
          <a:lstStyle/>
          <a:p>
            <a:pPr marL="447675" lvl="1" indent="-341313">
              <a:lnSpc>
                <a:spcPct val="150000"/>
              </a:lnSpc>
              <a:buClr>
                <a:srgbClr val="D5127B"/>
              </a:buClr>
              <a:buSzPct val="125000"/>
              <a:buFont typeface="Arial" panose="020B0604020202020204" pitchFamily="34" charset="0"/>
              <a:buChar char="•"/>
            </a:pPr>
            <a:r>
              <a:rPr lang="en-GB" b="1">
                <a:solidFill>
                  <a:schemeClr val="bg1"/>
                </a:solidFill>
                <a:latin typeface="Arial"/>
                <a:cs typeface="Arial"/>
              </a:rPr>
              <a:t>Nicotine</a:t>
            </a:r>
            <a:r>
              <a:rPr lang="en-GB">
                <a:solidFill>
                  <a:schemeClr val="bg1"/>
                </a:solidFill>
                <a:latin typeface="Arial"/>
                <a:cs typeface="Arial"/>
              </a:rPr>
              <a:t>, which is addictive</a:t>
            </a:r>
          </a:p>
          <a:p>
            <a:endParaRPr lang="en-US"/>
          </a:p>
        </p:txBody>
      </p:sp>
      <p:sp>
        <p:nvSpPr>
          <p:cNvPr id="10" name="TextBox 9">
            <a:extLst>
              <a:ext uri="{FF2B5EF4-FFF2-40B4-BE49-F238E27FC236}">
                <a16:creationId xmlns:a16="http://schemas.microsoft.com/office/drawing/2014/main" id="{64B5AEAF-9AAF-5C45-B16B-5659B3168762}"/>
              </a:ext>
            </a:extLst>
          </p:cNvPr>
          <p:cNvSpPr txBox="1"/>
          <p:nvPr/>
        </p:nvSpPr>
        <p:spPr>
          <a:xfrm>
            <a:off x="1065007" y="4883972"/>
            <a:ext cx="4378362" cy="369332"/>
          </a:xfrm>
          <a:prstGeom prst="rect">
            <a:avLst/>
          </a:prstGeom>
          <a:noFill/>
        </p:spPr>
        <p:txBody>
          <a:bodyPr wrap="square" rtlCol="0">
            <a:spAutoFit/>
          </a:bodyPr>
          <a:lstStyle/>
          <a:p>
            <a:endParaRPr lang="en-US"/>
          </a:p>
        </p:txBody>
      </p:sp>
      <p:sp>
        <p:nvSpPr>
          <p:cNvPr id="15" name="TextBox 14">
            <a:extLst>
              <a:ext uri="{FF2B5EF4-FFF2-40B4-BE49-F238E27FC236}">
                <a16:creationId xmlns:a16="http://schemas.microsoft.com/office/drawing/2014/main" id="{94C22ADA-DD1E-BD43-8432-524801F4C7D4}"/>
              </a:ext>
            </a:extLst>
          </p:cNvPr>
          <p:cNvSpPr txBox="1"/>
          <p:nvPr/>
        </p:nvSpPr>
        <p:spPr>
          <a:xfrm>
            <a:off x="959224" y="3885303"/>
            <a:ext cx="4774602" cy="1200329"/>
          </a:xfrm>
          <a:prstGeom prst="rect">
            <a:avLst/>
          </a:prstGeom>
          <a:noFill/>
        </p:spPr>
        <p:txBody>
          <a:bodyPr wrap="square" rtlCol="0">
            <a:spAutoFit/>
          </a:bodyPr>
          <a:lstStyle/>
          <a:p>
            <a:pPr marL="447675" lvl="1" indent="-341313">
              <a:lnSpc>
                <a:spcPct val="150000"/>
              </a:lnSpc>
              <a:buClr>
                <a:srgbClr val="D5127B"/>
              </a:buClr>
              <a:buSzPct val="125000"/>
              <a:buFont typeface="Arial" panose="020B0604020202020204" pitchFamily="34" charset="0"/>
              <a:buChar char="•"/>
            </a:pPr>
            <a:r>
              <a:rPr lang="en-GB">
                <a:solidFill>
                  <a:schemeClr val="bg1"/>
                </a:solidFill>
                <a:latin typeface="Arial"/>
                <a:cs typeface="Arial"/>
              </a:rPr>
              <a:t>Flavourings, colouring and sweeteners</a:t>
            </a:r>
            <a:endParaRPr lang="en-GB">
              <a:solidFill>
                <a:schemeClr val="bg1"/>
              </a:solidFill>
              <a:latin typeface="Arial" panose="020B0604020202020204" pitchFamily="34" charset="0"/>
              <a:cs typeface="Arial" panose="020B0604020202020204" pitchFamily="34" charset="0"/>
            </a:endParaRPr>
          </a:p>
          <a:p>
            <a:pPr marL="447675" lvl="1" indent="-341313">
              <a:lnSpc>
                <a:spcPct val="150000"/>
              </a:lnSpc>
              <a:buClr>
                <a:srgbClr val="D5127B"/>
              </a:buClr>
              <a:buSzPct val="125000"/>
              <a:buFont typeface="Arial" panose="020B0604020202020204" pitchFamily="34" charset="0"/>
              <a:buChar char="•"/>
            </a:pPr>
            <a:endParaRPr lang="en-GB">
              <a:solidFill>
                <a:schemeClr val="bg1"/>
              </a:solidFill>
              <a:latin typeface="Arial"/>
              <a:cs typeface="Arial"/>
            </a:endParaRPr>
          </a:p>
          <a:p>
            <a:endParaRPr lang="en-US"/>
          </a:p>
        </p:txBody>
      </p:sp>
    </p:spTree>
    <p:extLst>
      <p:ext uri="{BB962C8B-B14F-4D97-AF65-F5344CB8AC3E}">
        <p14:creationId xmlns:p14="http://schemas.microsoft.com/office/powerpoint/2010/main" val="1288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p:bldP spid="8" grpId="0"/>
      <p:bldP spid="15"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013079-6DD5-8AB1-37CE-813EF36FEFB9}"/>
              </a:ext>
            </a:extLst>
          </p:cNvPr>
          <p:cNvSpPr/>
          <p:nvPr/>
        </p:nvSpPr>
        <p:spPr>
          <a:xfrm>
            <a:off x="3907" y="0"/>
            <a:ext cx="6092575" cy="9509580"/>
          </a:xfrm>
          <a:prstGeom prst="rect">
            <a:avLst/>
          </a:prstGeom>
          <a:solidFill>
            <a:srgbClr val="EB8B2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solidFill>
                <a:srgbClr val="E98C37"/>
              </a:solidFill>
              <a:ea typeface="Calibri"/>
              <a:cs typeface="Calibri"/>
            </a:endParaRPr>
          </a:p>
        </p:txBody>
      </p:sp>
      <p:sp>
        <p:nvSpPr>
          <p:cNvPr id="2" name="TextBox 1">
            <a:extLst>
              <a:ext uri="{FF2B5EF4-FFF2-40B4-BE49-F238E27FC236}">
                <a16:creationId xmlns:a16="http://schemas.microsoft.com/office/drawing/2014/main" id="{97E42C3C-9CAD-6722-4D3D-EBFC64C3D612}"/>
              </a:ext>
            </a:extLst>
          </p:cNvPr>
          <p:cNvSpPr txBox="1"/>
          <p:nvPr/>
        </p:nvSpPr>
        <p:spPr>
          <a:xfrm>
            <a:off x="441944" y="1618749"/>
            <a:ext cx="496982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a:p>
            <a:r>
              <a:rPr lang="en-US">
                <a:ea typeface="Calibri"/>
                <a:cs typeface="Calibri"/>
              </a:rPr>
              <a:t> </a:t>
            </a:r>
          </a:p>
          <a:p>
            <a:endParaRPr lang="en-US">
              <a:ea typeface="Calibri"/>
              <a:cs typeface="Calibri"/>
            </a:endParaRPr>
          </a:p>
          <a:p>
            <a:r>
              <a:rPr lang="en-US">
                <a:latin typeface="Arial"/>
                <a:ea typeface="Calibri"/>
                <a:cs typeface="Calibri"/>
              </a:rPr>
              <a:t>This animation has been created by a Leeds Uni of The Arts student to help us think about the effect of vaping on our bodies, brains and the environment. </a:t>
            </a:r>
          </a:p>
          <a:p>
            <a:endParaRPr lang="en-US">
              <a:latin typeface="Arial"/>
              <a:ea typeface="Calibri"/>
              <a:cs typeface="Calibri"/>
            </a:endParaRPr>
          </a:p>
          <a:p>
            <a:r>
              <a:rPr lang="en-US">
                <a:latin typeface="Arial"/>
                <a:ea typeface="Calibri"/>
                <a:cs typeface="Calibri"/>
              </a:rPr>
              <a:t>He uses </a:t>
            </a:r>
            <a:r>
              <a:rPr lang="en-US" err="1">
                <a:latin typeface="Arial"/>
                <a:ea typeface="Calibri"/>
                <a:cs typeface="Calibri"/>
              </a:rPr>
              <a:t>humour</a:t>
            </a:r>
            <a:r>
              <a:rPr lang="en-US">
                <a:latin typeface="Arial"/>
                <a:ea typeface="Calibri"/>
                <a:cs typeface="Calibri"/>
              </a:rPr>
              <a:t> and irony to get important points and facts across for us to think about</a:t>
            </a:r>
          </a:p>
          <a:p>
            <a:endParaRPr lang="en-US">
              <a:latin typeface="Arial"/>
              <a:ea typeface="Calibri"/>
              <a:cs typeface="Calibri"/>
            </a:endParaRPr>
          </a:p>
          <a:p>
            <a:r>
              <a:rPr lang="en-US">
                <a:latin typeface="Arial"/>
                <a:ea typeface="Calibri"/>
                <a:cs typeface="Calibri"/>
              </a:rPr>
              <a:t>  </a:t>
            </a:r>
          </a:p>
          <a:p>
            <a:endParaRPr lang="en-US">
              <a:latin typeface="Arial"/>
              <a:ea typeface="Calibri"/>
              <a:cs typeface="Calibri"/>
            </a:endParaRPr>
          </a:p>
          <a:p>
            <a:endParaRPr lang="en-US">
              <a:latin typeface="Arial"/>
              <a:ea typeface="Calibri"/>
              <a:cs typeface="Calibri"/>
            </a:endParaRPr>
          </a:p>
          <a:p>
            <a:endParaRPr lang="en-US">
              <a:latin typeface="Arial"/>
              <a:ea typeface="Calibri"/>
              <a:cs typeface="Calibri"/>
            </a:endParaRPr>
          </a:p>
          <a:p>
            <a:endParaRPr lang="en-US">
              <a:ea typeface="Calibri"/>
              <a:cs typeface="Calibri"/>
            </a:endParaRPr>
          </a:p>
        </p:txBody>
      </p:sp>
      <p:pic>
        <p:nvPicPr>
          <p:cNvPr id="3" name="Picture 2" descr="A cartoon of a pink spray can&#10;&#10;Description automatically generated">
            <a:extLst>
              <a:ext uri="{FF2B5EF4-FFF2-40B4-BE49-F238E27FC236}">
                <a16:creationId xmlns:a16="http://schemas.microsoft.com/office/drawing/2014/main" id="{B0C3E725-074E-F03F-3F0E-60AFC10904B3}"/>
              </a:ext>
            </a:extLst>
          </p:cNvPr>
          <p:cNvPicPr>
            <a:picLocks noChangeAspect="1"/>
          </p:cNvPicPr>
          <p:nvPr/>
        </p:nvPicPr>
        <p:blipFill>
          <a:blip r:embed="rId2"/>
          <a:stretch>
            <a:fillRect/>
          </a:stretch>
        </p:blipFill>
        <p:spPr>
          <a:xfrm>
            <a:off x="6096000" y="2020106"/>
            <a:ext cx="6096000" cy="3209082"/>
          </a:xfrm>
          <a:prstGeom prst="rect">
            <a:avLst/>
          </a:prstGeom>
        </p:spPr>
      </p:pic>
      <p:sp>
        <p:nvSpPr>
          <p:cNvPr id="5" name="Speech Bubble: Oval 21">
            <a:extLst>
              <a:ext uri="{FF2B5EF4-FFF2-40B4-BE49-F238E27FC236}">
                <a16:creationId xmlns:a16="http://schemas.microsoft.com/office/drawing/2014/main" id="{034D76E0-400A-5828-3BEA-210EF4E9F8B3}"/>
              </a:ext>
            </a:extLst>
          </p:cNvPr>
          <p:cNvSpPr/>
          <p:nvPr/>
        </p:nvSpPr>
        <p:spPr>
          <a:xfrm>
            <a:off x="2430995" y="575351"/>
            <a:ext cx="2494953" cy="1497299"/>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TextBox 5">
            <a:extLst>
              <a:ext uri="{FF2B5EF4-FFF2-40B4-BE49-F238E27FC236}">
                <a16:creationId xmlns:a16="http://schemas.microsoft.com/office/drawing/2014/main" id="{F44D4E43-1863-135D-9538-3C44E2A0FE82}"/>
              </a:ext>
            </a:extLst>
          </p:cNvPr>
          <p:cNvSpPr txBox="1"/>
          <p:nvPr/>
        </p:nvSpPr>
        <p:spPr>
          <a:xfrm>
            <a:off x="2594708" y="10746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Calibri"/>
                <a:cs typeface="Arial"/>
              </a:rPr>
              <a:t>… to get us thinking</a:t>
            </a:r>
            <a:endParaRPr lang="en-US">
              <a:latin typeface="Arial"/>
              <a:cs typeface="Arial"/>
            </a:endParaRPr>
          </a:p>
        </p:txBody>
      </p:sp>
      <p:pic>
        <p:nvPicPr>
          <p:cNvPr id="12" name="Picture 11" descr="A purple and orange sign&#10;&#10;Description automatically generated">
            <a:extLst>
              <a:ext uri="{FF2B5EF4-FFF2-40B4-BE49-F238E27FC236}">
                <a16:creationId xmlns:a16="http://schemas.microsoft.com/office/drawing/2014/main" id="{D57ACDE7-414D-5BEE-8306-5CC3A579F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6" name="Picture 15" descr="A close up of a sign&#10;&#10;Description automatically generated">
            <a:extLst>
              <a:ext uri="{FF2B5EF4-FFF2-40B4-BE49-F238E27FC236}">
                <a16:creationId xmlns:a16="http://schemas.microsoft.com/office/drawing/2014/main" id="{F830C7CE-F435-C270-3423-5C8658B02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175" y="6064397"/>
            <a:ext cx="1835210" cy="490935"/>
          </a:xfrm>
          <a:prstGeom prst="rect">
            <a:avLst/>
          </a:prstGeom>
        </p:spPr>
      </p:pic>
    </p:spTree>
    <p:extLst>
      <p:ext uri="{BB962C8B-B14F-4D97-AF65-F5344CB8AC3E}">
        <p14:creationId xmlns:p14="http://schemas.microsoft.com/office/powerpoint/2010/main" val="37370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Vape Radpuff 031">
            <a:hlinkClick r:id="" action="ppaction://media"/>
            <a:extLst>
              <a:ext uri="{FF2B5EF4-FFF2-40B4-BE49-F238E27FC236}">
                <a16:creationId xmlns:a16="http://schemas.microsoft.com/office/drawing/2014/main" id="{5BDB5891-C64F-454F-AA90-E28C681354FD}"/>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pic>
        <p:nvPicPr>
          <p:cNvPr id="9" name="Picture 8" descr="A purple and orange sign&#10;&#10;Description automatically generated">
            <a:extLst>
              <a:ext uri="{FF2B5EF4-FFF2-40B4-BE49-F238E27FC236}">
                <a16:creationId xmlns:a16="http://schemas.microsoft.com/office/drawing/2014/main" id="{AC1614A0-11D9-5F20-B762-6002DF4EE0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11" name="Picture 10" descr="A close up of a sign&#10;&#10;Description automatically generated">
            <a:extLst>
              <a:ext uri="{FF2B5EF4-FFF2-40B4-BE49-F238E27FC236}">
                <a16:creationId xmlns:a16="http://schemas.microsoft.com/office/drawing/2014/main" id="{5E69AE9B-76C5-C4A8-003B-7E43B494D3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extLst>
      <p:ext uri="{BB962C8B-B14F-4D97-AF65-F5344CB8AC3E}">
        <p14:creationId xmlns:p14="http://schemas.microsoft.com/office/powerpoint/2010/main" val="34972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quote marks&#10;&#10;Description automatically generated with medium confidence">
            <a:extLst>
              <a:ext uri="{FF2B5EF4-FFF2-40B4-BE49-F238E27FC236}">
                <a16:creationId xmlns:a16="http://schemas.microsoft.com/office/drawing/2014/main" id="{5A67BCEF-4290-0942-8C92-2B54F9A9E8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flipH="1" flipV="1">
            <a:off x="428676" y="2257726"/>
            <a:ext cx="3599745" cy="3818055"/>
          </a:xfrm>
          <a:prstGeom prst="rect">
            <a:avLst/>
          </a:prstGeom>
        </p:spPr>
      </p:pic>
      <p:sp>
        <p:nvSpPr>
          <p:cNvPr id="3" name="Content Placeholder 2">
            <a:extLst>
              <a:ext uri="{FF2B5EF4-FFF2-40B4-BE49-F238E27FC236}">
                <a16:creationId xmlns:a16="http://schemas.microsoft.com/office/drawing/2014/main" id="{175845F1-0FE5-184C-A3CB-03A7D9DB524F}"/>
              </a:ext>
            </a:extLst>
          </p:cNvPr>
          <p:cNvSpPr>
            <a:spLocks noGrp="1" noChangeArrowheads="1"/>
          </p:cNvSpPr>
          <p:nvPr>
            <p:ph idx="1"/>
          </p:nvPr>
        </p:nvSpPr>
        <p:spPr>
          <a:xfrm>
            <a:off x="3899017" y="2462680"/>
            <a:ext cx="8526757" cy="6521825"/>
          </a:xfrm>
        </p:spPr>
        <p:txBody>
          <a:bodyPr vert="horz" lIns="91440" tIns="45720" rIns="91440" bIns="45720" rtlCol="0" anchor="t">
            <a:normAutofit/>
          </a:bodyPr>
          <a:lstStyle/>
          <a:p>
            <a:pPr marL="382270" indent="-342900">
              <a:spcBef>
                <a:spcPts val="1800"/>
              </a:spcBef>
              <a:buClr>
                <a:srgbClr val="D5127B"/>
              </a:buClr>
              <a:buSzPct val="125000"/>
            </a:pPr>
            <a:r>
              <a:rPr lang="en-GB" sz="1800">
                <a:latin typeface="Arial"/>
                <a:cs typeface="Arial"/>
              </a:rPr>
              <a:t>Why do you think most teenagers chose not to vape?</a:t>
            </a:r>
          </a:p>
          <a:p>
            <a:pPr marL="356870" indent="-317500">
              <a:spcBef>
                <a:spcPts val="1800"/>
              </a:spcBef>
              <a:buClr>
                <a:srgbClr val="D5127B"/>
              </a:buClr>
              <a:buSzPct val="125000"/>
            </a:pPr>
            <a:r>
              <a:rPr lang="en-GB" sz="1800">
                <a:latin typeface="Arial"/>
                <a:cs typeface="Arial"/>
              </a:rPr>
              <a:t>Why might some adults choose to vape instead of smoking? </a:t>
            </a:r>
            <a:endParaRPr lang="en-GB" sz="1800">
              <a:latin typeface="Arial" panose="020B0604020202020204" pitchFamily="34" charset="0"/>
              <a:cs typeface="Arial" panose="020B0604020202020204" pitchFamily="34" charset="0"/>
            </a:endParaRPr>
          </a:p>
          <a:p>
            <a:pPr marL="356870" indent="-317500">
              <a:spcBef>
                <a:spcPts val="1800"/>
              </a:spcBef>
              <a:buClr>
                <a:srgbClr val="D5127B"/>
              </a:buClr>
              <a:buSzPct val="125000"/>
            </a:pPr>
            <a:r>
              <a:rPr lang="en-GB" sz="1800">
                <a:latin typeface="Arial"/>
                <a:cs typeface="Arial"/>
              </a:rPr>
              <a:t>Is vaping worse than smoking for young people?</a:t>
            </a:r>
          </a:p>
          <a:p>
            <a:pPr marL="356870" indent="-317500">
              <a:spcBef>
                <a:spcPts val="1800"/>
              </a:spcBef>
              <a:buClr>
                <a:srgbClr val="D5127B"/>
              </a:buClr>
              <a:buSzPct val="125000"/>
            </a:pPr>
            <a:r>
              <a:rPr lang="en-GB" sz="1800">
                <a:latin typeface="Arial"/>
                <a:cs typeface="Arial"/>
              </a:rPr>
              <a:t>Why might under 18’s vape although it’s illegal?</a:t>
            </a:r>
          </a:p>
          <a:p>
            <a:pPr marL="356870" indent="-317500">
              <a:lnSpc>
                <a:spcPct val="100000"/>
              </a:lnSpc>
              <a:spcBef>
                <a:spcPts val="1800"/>
              </a:spcBef>
              <a:buClr>
                <a:srgbClr val="D5127B"/>
              </a:buClr>
              <a:buSzPct val="125000"/>
            </a:pPr>
            <a:r>
              <a:rPr lang="en-GB" altLang="en-US" sz="1800">
                <a:latin typeface="Arial"/>
                <a:ea typeface="Helvetica Neue" panose="02000503000000020004" pitchFamily="2" charset="0"/>
                <a:cs typeface="Arial"/>
              </a:rPr>
              <a:t>What percentage of 11 to 15-year-olds have tried vaping a few times or more?</a:t>
            </a:r>
          </a:p>
          <a:p>
            <a:pPr marL="39370" indent="0">
              <a:lnSpc>
                <a:spcPct val="100000"/>
              </a:lnSpc>
              <a:spcBef>
                <a:spcPts val="600"/>
              </a:spcBef>
              <a:buClr>
                <a:srgbClr val="D5127B"/>
              </a:buClr>
              <a:buSzPct val="125000"/>
              <a:buNone/>
            </a:pPr>
            <a:r>
              <a:rPr lang="en-GB" altLang="en-US" sz="1800">
                <a:latin typeface="Arial"/>
                <a:ea typeface="Helvetica Neue" panose="02000503000000020004" pitchFamily="2" charset="0"/>
                <a:cs typeface="Arial"/>
              </a:rPr>
              <a:t>	a) 10% b) 20% c) 30% d) 40% e)  50%</a:t>
            </a:r>
          </a:p>
          <a:p>
            <a:pPr marL="356870" indent="-317500">
              <a:lnSpc>
                <a:spcPct val="100000"/>
              </a:lnSpc>
              <a:spcBef>
                <a:spcPts val="1800"/>
              </a:spcBef>
              <a:buClr>
                <a:srgbClr val="D5127B"/>
              </a:buClr>
              <a:buSzPct val="125000"/>
            </a:pPr>
            <a:r>
              <a:rPr lang="en-GB" altLang="en-US" sz="1800">
                <a:latin typeface="Arial"/>
                <a:ea typeface="Helvetica Neue" panose="02000503000000020004" pitchFamily="2" charset="0"/>
                <a:cs typeface="Arial"/>
              </a:rPr>
              <a:t>What other products contain nicotine? </a:t>
            </a:r>
            <a:endParaRPr lang="en-GB" altLang="en-US" sz="1800">
              <a:latin typeface="Arial" panose="020B0604020202020204" pitchFamily="34" charset="0"/>
              <a:ea typeface="Helvetica Neue" panose="02000503000000020004" pitchFamily="2" charset="0"/>
              <a:cs typeface="Arial" panose="020B0604020202020204" pitchFamily="34" charset="0"/>
            </a:endParaRPr>
          </a:p>
          <a:p>
            <a:endParaRPr lang="en-GB" sz="2000"/>
          </a:p>
          <a:p>
            <a:pPr marL="314325" indent="-314325">
              <a:lnSpc>
                <a:spcPct val="100000"/>
              </a:lnSpc>
              <a:spcBef>
                <a:spcPts val="1413"/>
              </a:spcBef>
              <a:buClr>
                <a:srgbClr val="7030A0"/>
              </a:buClr>
            </a:pPr>
            <a:endParaRPr lang="en-GB" altLang="en-US" sz="20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A7AEAC5-D6DA-2144-BEC0-64930E5F4A3D}"/>
              </a:ext>
            </a:extLst>
          </p:cNvPr>
          <p:cNvSpPr/>
          <p:nvPr/>
        </p:nvSpPr>
        <p:spPr>
          <a:xfrm>
            <a:off x="0" y="0"/>
            <a:ext cx="12192000" cy="1284270"/>
          </a:xfrm>
          <a:prstGeom prst="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cs typeface="Calibri"/>
            </a:endParaRPr>
          </a:p>
        </p:txBody>
      </p:sp>
      <p:sp>
        <p:nvSpPr>
          <p:cNvPr id="14" name="TextBox 13">
            <a:extLst>
              <a:ext uri="{FF2B5EF4-FFF2-40B4-BE49-F238E27FC236}">
                <a16:creationId xmlns:a16="http://schemas.microsoft.com/office/drawing/2014/main" id="{CE1542C9-7932-374D-B314-3880C553D40D}"/>
              </a:ext>
            </a:extLst>
          </p:cNvPr>
          <p:cNvSpPr txBox="1"/>
          <p:nvPr/>
        </p:nvSpPr>
        <p:spPr>
          <a:xfrm>
            <a:off x="524655" y="1394085"/>
            <a:ext cx="10987250" cy="1292662"/>
          </a:xfrm>
          <a:prstGeom prst="rect">
            <a:avLst/>
          </a:prstGeom>
          <a:noFill/>
        </p:spPr>
        <p:txBody>
          <a:bodyPr wrap="square" lIns="91440" tIns="45720" rIns="91440" bIns="45720" rtlCol="0" anchor="t">
            <a:spAutoFit/>
          </a:bodyPr>
          <a:lstStyle/>
          <a:p>
            <a:r>
              <a:rPr lang="en-GB" altLang="en-US" sz="2000" b="1">
                <a:solidFill>
                  <a:srgbClr val="8D2456"/>
                </a:solidFill>
                <a:latin typeface="Arial"/>
                <a:cs typeface="Arial"/>
              </a:rPr>
              <a:t>Discuss these questions, if possible one question per group, for a few minutes. </a:t>
            </a:r>
            <a:endParaRPr lang="en-US" sz="2000">
              <a:solidFill>
                <a:srgbClr val="8D2456"/>
              </a:solidFill>
              <a:latin typeface="Arial"/>
              <a:cs typeface="Arial"/>
            </a:endParaRPr>
          </a:p>
          <a:p>
            <a:r>
              <a:rPr lang="en-GB" altLang="en-US" sz="2000" b="1">
                <a:solidFill>
                  <a:srgbClr val="8D2456"/>
                </a:solidFill>
                <a:latin typeface="Arial"/>
                <a:cs typeface="Arial"/>
              </a:rPr>
              <a:t>Feedback your answers to the whole class and talk through what you think the answers might be</a:t>
            </a:r>
            <a:endParaRPr lang="en-US" sz="2000">
              <a:solidFill>
                <a:srgbClr val="8D2456"/>
              </a:solidFill>
              <a:latin typeface="Arial"/>
              <a:cs typeface="Arial"/>
            </a:endParaRPr>
          </a:p>
          <a:p>
            <a:endParaRPr lang="en-US"/>
          </a:p>
        </p:txBody>
      </p:sp>
      <p:sp>
        <p:nvSpPr>
          <p:cNvPr id="20" name="TextBox 19">
            <a:extLst>
              <a:ext uri="{FF2B5EF4-FFF2-40B4-BE49-F238E27FC236}">
                <a16:creationId xmlns:a16="http://schemas.microsoft.com/office/drawing/2014/main" id="{2D3805EC-5F92-DD42-AD57-009C0CB0B15E}"/>
              </a:ext>
            </a:extLst>
          </p:cNvPr>
          <p:cNvSpPr txBox="1"/>
          <p:nvPr/>
        </p:nvSpPr>
        <p:spPr>
          <a:xfrm>
            <a:off x="1196233" y="391633"/>
            <a:ext cx="10834141" cy="584775"/>
          </a:xfrm>
          <a:prstGeom prst="rect">
            <a:avLst/>
          </a:prstGeom>
          <a:noFill/>
        </p:spPr>
        <p:txBody>
          <a:bodyPr wrap="square" lIns="91440" tIns="45720" rIns="91440" bIns="45720" anchor="t">
            <a:spAutoFit/>
          </a:bodyPr>
          <a:lstStyle/>
          <a:p>
            <a:pPr algn="ctr"/>
            <a:r>
              <a:rPr lang="en-GB" altLang="en-US" sz="3200" b="1">
                <a:solidFill>
                  <a:schemeClr val="bg1"/>
                </a:solidFill>
                <a:effectLst>
                  <a:outerShdw blurRad="50800" dist="38100" dir="2700000" algn="tl" rotWithShape="0">
                    <a:prstClr val="black">
                      <a:alpha val="40000"/>
                    </a:prstClr>
                  </a:outerShdw>
                </a:effectLst>
                <a:latin typeface="Arial"/>
                <a:ea typeface="Helvetica Neue" panose="02000503000000020004" pitchFamily="2" charset="0"/>
                <a:cs typeface="Arial"/>
              </a:rPr>
              <a:t>DISCUSSION – small groups</a:t>
            </a:r>
            <a:endParaRPr lang="en-US">
              <a:solidFill>
                <a:schemeClr val="bg1"/>
              </a:solidFill>
              <a:latin typeface="Arial"/>
              <a:cs typeface="Arial"/>
            </a:endParaRPr>
          </a:p>
        </p:txBody>
      </p:sp>
      <p:pic>
        <p:nvPicPr>
          <p:cNvPr id="4" name="Picture 3" descr="A purple and orange sign&#10;&#10;Description automatically generated">
            <a:extLst>
              <a:ext uri="{FF2B5EF4-FFF2-40B4-BE49-F238E27FC236}">
                <a16:creationId xmlns:a16="http://schemas.microsoft.com/office/drawing/2014/main" id="{B43E1DC2-D8E7-7595-98A6-02FE794AC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8" name="Picture 7" descr="A close up of a sign&#10;&#10;Description automatically generated">
            <a:extLst>
              <a:ext uri="{FF2B5EF4-FFF2-40B4-BE49-F238E27FC236}">
                <a16:creationId xmlns:a16="http://schemas.microsoft.com/office/drawing/2014/main" id="{E9EAFD6D-CC14-988C-69F6-8DC7E8EB7C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peech Bubble: Oval 21">
            <a:extLst>
              <a:ext uri="{FF2B5EF4-FFF2-40B4-BE49-F238E27FC236}">
                <a16:creationId xmlns:a16="http://schemas.microsoft.com/office/drawing/2014/main" id="{5731D05F-E5F0-F941-8F76-B3911DC0398C}"/>
              </a:ext>
            </a:extLst>
          </p:cNvPr>
          <p:cNvSpPr/>
          <p:nvPr/>
        </p:nvSpPr>
        <p:spPr>
          <a:xfrm rot="10800000">
            <a:off x="5691821" y="4762010"/>
            <a:ext cx="1986760" cy="1172566"/>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7149E520-A0F6-487A-9E3F-58928F7F6DC5}"/>
              </a:ext>
            </a:extLst>
          </p:cNvPr>
          <p:cNvSpPr txBox="1"/>
          <p:nvPr/>
        </p:nvSpPr>
        <p:spPr>
          <a:xfrm>
            <a:off x="585627" y="626724"/>
            <a:ext cx="503140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chemeClr val="bg1"/>
                </a:solidFill>
                <a:latin typeface="Arial" panose="020B0604020202020204" pitchFamily="34" charset="0"/>
                <a:cs typeface="Arial" panose="020B0604020202020204" pitchFamily="34" charset="0"/>
              </a:rPr>
              <a:t>Why do you think most teenagers chose not to vape? </a:t>
            </a:r>
            <a:endParaRPr lang="en-US" sz="2000">
              <a:solidFill>
                <a:schemeClr val="bg1"/>
              </a:solidFill>
              <a:latin typeface="Arial" panose="020B0604020202020204" pitchFamily="34" charset="0"/>
              <a:cs typeface="Arial" panose="020B0604020202020204" pitchFamily="34" charset="0"/>
            </a:endParaRPr>
          </a:p>
        </p:txBody>
      </p:sp>
      <p:sp>
        <p:nvSpPr>
          <p:cNvPr id="29" name="Speech Bubble: Oval 2">
            <a:extLst>
              <a:ext uri="{FF2B5EF4-FFF2-40B4-BE49-F238E27FC236}">
                <a16:creationId xmlns:a16="http://schemas.microsoft.com/office/drawing/2014/main" id="{4F118577-C38C-2B4B-9554-5B13D050459D}"/>
              </a:ext>
            </a:extLst>
          </p:cNvPr>
          <p:cNvSpPr/>
          <p:nvPr/>
        </p:nvSpPr>
        <p:spPr>
          <a:xfrm rot="5400000">
            <a:off x="9497088" y="2878417"/>
            <a:ext cx="1559005" cy="2373669"/>
          </a:xfrm>
          <a:prstGeom prst="wedgeEllipseCallout">
            <a:avLst/>
          </a:prstGeom>
          <a:solidFill>
            <a:schemeClr val="bg1"/>
          </a:solidFill>
          <a:ln w="76200">
            <a:solidFill>
              <a:srgbClr val="EB8B2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Speech Bubble: Oval 4">
            <a:extLst>
              <a:ext uri="{FF2B5EF4-FFF2-40B4-BE49-F238E27FC236}">
                <a16:creationId xmlns:a16="http://schemas.microsoft.com/office/drawing/2014/main" id="{1FFB74F6-F48D-5242-8115-BB800D60F239}"/>
              </a:ext>
            </a:extLst>
          </p:cNvPr>
          <p:cNvSpPr/>
          <p:nvPr/>
        </p:nvSpPr>
        <p:spPr>
          <a:xfrm rot="10800000" flipH="1">
            <a:off x="7893696" y="5005420"/>
            <a:ext cx="2688283" cy="1361547"/>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Speech Bubble: Oval 5">
            <a:extLst>
              <a:ext uri="{FF2B5EF4-FFF2-40B4-BE49-F238E27FC236}">
                <a16:creationId xmlns:a16="http://schemas.microsoft.com/office/drawing/2014/main" id="{86CF8252-AFAE-0042-B730-A4298D5A3F9B}"/>
              </a:ext>
            </a:extLst>
          </p:cNvPr>
          <p:cNvSpPr/>
          <p:nvPr/>
        </p:nvSpPr>
        <p:spPr>
          <a:xfrm rot="16200000">
            <a:off x="5216552" y="2209481"/>
            <a:ext cx="1837748" cy="2815177"/>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Speech Bubble: Oval 7">
            <a:extLst>
              <a:ext uri="{FF2B5EF4-FFF2-40B4-BE49-F238E27FC236}">
                <a16:creationId xmlns:a16="http://schemas.microsoft.com/office/drawing/2014/main" id="{49A1EBD6-5792-104D-A48E-CB28C572CC76}"/>
              </a:ext>
            </a:extLst>
          </p:cNvPr>
          <p:cNvSpPr/>
          <p:nvPr/>
        </p:nvSpPr>
        <p:spPr>
          <a:xfrm rot="10800000">
            <a:off x="6501143" y="1562036"/>
            <a:ext cx="1927525" cy="1217586"/>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Speech Bubble: Oval 21">
            <a:extLst>
              <a:ext uri="{FF2B5EF4-FFF2-40B4-BE49-F238E27FC236}">
                <a16:creationId xmlns:a16="http://schemas.microsoft.com/office/drawing/2014/main" id="{4E4A8AA9-947B-7F4D-89B3-375F34445CCE}"/>
              </a:ext>
            </a:extLst>
          </p:cNvPr>
          <p:cNvSpPr/>
          <p:nvPr/>
        </p:nvSpPr>
        <p:spPr>
          <a:xfrm>
            <a:off x="8632503" y="1517105"/>
            <a:ext cx="2494953" cy="1497299"/>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TextBox 36">
            <a:extLst>
              <a:ext uri="{FF2B5EF4-FFF2-40B4-BE49-F238E27FC236}">
                <a16:creationId xmlns:a16="http://schemas.microsoft.com/office/drawing/2014/main" id="{B5821A73-64D4-BE4F-B0F1-61CBEE58905E}"/>
              </a:ext>
            </a:extLst>
          </p:cNvPr>
          <p:cNvSpPr txBox="1"/>
          <p:nvPr/>
        </p:nvSpPr>
        <p:spPr>
          <a:xfrm>
            <a:off x="6833887" y="1749523"/>
            <a:ext cx="14666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panose="020B0604020202020204" pitchFamily="34" charset="0"/>
                <a:cs typeface="Arial" panose="020B0604020202020204" pitchFamily="34" charset="0"/>
              </a:rPr>
              <a:t>because </a:t>
            </a:r>
          </a:p>
          <a:p>
            <a:pPr algn="ctr"/>
            <a:r>
              <a:rPr lang="en-US" sz="2000">
                <a:latin typeface="Arial" panose="020B0604020202020204" pitchFamily="34" charset="0"/>
                <a:cs typeface="Arial" panose="020B0604020202020204" pitchFamily="34" charset="0"/>
              </a:rPr>
              <a:t>It’s illegal</a:t>
            </a:r>
          </a:p>
        </p:txBody>
      </p:sp>
      <p:sp>
        <p:nvSpPr>
          <p:cNvPr id="38" name="TextBox 37">
            <a:extLst>
              <a:ext uri="{FF2B5EF4-FFF2-40B4-BE49-F238E27FC236}">
                <a16:creationId xmlns:a16="http://schemas.microsoft.com/office/drawing/2014/main" id="{0F06DD75-D17A-4342-98FC-136CD5A2B2F6}"/>
              </a:ext>
            </a:extLst>
          </p:cNvPr>
          <p:cNvSpPr txBox="1"/>
          <p:nvPr/>
        </p:nvSpPr>
        <p:spPr>
          <a:xfrm>
            <a:off x="8754801" y="1907114"/>
            <a:ext cx="21120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panose="020B0604020202020204" pitchFamily="34" charset="0"/>
                <a:cs typeface="Arial" panose="020B0604020202020204" pitchFamily="34" charset="0"/>
              </a:rPr>
              <a:t>don't like the taste</a:t>
            </a:r>
          </a:p>
        </p:txBody>
      </p:sp>
      <p:sp>
        <p:nvSpPr>
          <p:cNvPr id="39" name="TextBox 38">
            <a:extLst>
              <a:ext uri="{FF2B5EF4-FFF2-40B4-BE49-F238E27FC236}">
                <a16:creationId xmlns:a16="http://schemas.microsoft.com/office/drawing/2014/main" id="{C608D6BF-1879-F446-B7BC-BCE12D5A651B}"/>
              </a:ext>
            </a:extLst>
          </p:cNvPr>
          <p:cNvSpPr txBox="1"/>
          <p:nvPr/>
        </p:nvSpPr>
        <p:spPr>
          <a:xfrm>
            <a:off x="9231225" y="3663482"/>
            <a:ext cx="21120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Arial" panose="020B0604020202020204" pitchFamily="34" charset="0"/>
                <a:cs typeface="Arial" panose="020B0604020202020204" pitchFamily="34" charset="0"/>
              </a:rPr>
              <a:t>nicotine is addictive</a:t>
            </a:r>
            <a:endParaRPr lang="en-US" sz="200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09A68FB4-77ED-E843-A945-A85517112008}"/>
              </a:ext>
            </a:extLst>
          </p:cNvPr>
          <p:cNvSpPr txBox="1"/>
          <p:nvPr/>
        </p:nvSpPr>
        <p:spPr>
          <a:xfrm>
            <a:off x="8124469" y="5348958"/>
            <a:ext cx="23074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Arial" panose="020B0604020202020204" pitchFamily="34" charset="0"/>
                <a:cs typeface="Arial" panose="020B0604020202020204" pitchFamily="34" charset="0"/>
              </a:rPr>
              <a:t>sport and fitness – affects lungs </a:t>
            </a:r>
            <a:endParaRPr lang="en-US" sz="200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0DD8135-CCCA-E245-B56C-6769C1C6DF83}"/>
              </a:ext>
            </a:extLst>
          </p:cNvPr>
          <p:cNvSpPr txBox="1"/>
          <p:nvPr/>
        </p:nvSpPr>
        <p:spPr>
          <a:xfrm>
            <a:off x="5690603" y="4955918"/>
            <a:ext cx="19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panose="020B0604020202020204" pitchFamily="34" charset="0"/>
                <a:cs typeface="Arial" panose="020B0604020202020204" pitchFamily="34" charset="0"/>
              </a:rPr>
              <a:t>Waste of money</a:t>
            </a:r>
          </a:p>
        </p:txBody>
      </p:sp>
      <p:sp>
        <p:nvSpPr>
          <p:cNvPr id="42" name="TextBox 41">
            <a:extLst>
              <a:ext uri="{FF2B5EF4-FFF2-40B4-BE49-F238E27FC236}">
                <a16:creationId xmlns:a16="http://schemas.microsoft.com/office/drawing/2014/main" id="{07E6443C-CE22-CC41-9B7B-5DEF717265BB}"/>
              </a:ext>
            </a:extLst>
          </p:cNvPr>
          <p:cNvSpPr txBox="1"/>
          <p:nvPr/>
        </p:nvSpPr>
        <p:spPr>
          <a:xfrm>
            <a:off x="4987876" y="3104915"/>
            <a:ext cx="240868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a:cs typeface="Arial"/>
              </a:rPr>
              <a:t>Bad for the planet, </a:t>
            </a:r>
            <a:endParaRPr lang="en-US" sz="2000">
              <a:latin typeface="Arial" panose="020B0604020202020204" pitchFamily="34" charset="0"/>
              <a:cs typeface="Arial" panose="020B0604020202020204" pitchFamily="34" charset="0"/>
            </a:endParaRPr>
          </a:p>
          <a:p>
            <a:pPr algn="ctr"/>
            <a:r>
              <a:rPr lang="en-US" sz="2000">
                <a:latin typeface="Arial"/>
                <a:cs typeface="Arial"/>
              </a:rPr>
              <a:t>especially disposables </a:t>
            </a:r>
            <a:endParaRPr lang="en-US" sz="2000">
              <a:latin typeface="Arial" panose="020B0604020202020204" pitchFamily="34" charset="0"/>
              <a:cs typeface="Arial" panose="020B0604020202020204" pitchFamily="34" charset="0"/>
            </a:endParaRPr>
          </a:p>
        </p:txBody>
      </p:sp>
      <p:pic>
        <p:nvPicPr>
          <p:cNvPr id="4" name="Picture 3" descr="A purple and orange sign&#10;&#10;Description automatically generated">
            <a:extLst>
              <a:ext uri="{FF2B5EF4-FFF2-40B4-BE49-F238E27FC236}">
                <a16:creationId xmlns:a16="http://schemas.microsoft.com/office/drawing/2014/main" id="{0AF9A905-2991-A68C-F281-8B18503C13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7" name="Picture 6" descr="A close up of a sign&#10;&#10;Description automatically generated">
            <a:extLst>
              <a:ext uri="{FF2B5EF4-FFF2-40B4-BE49-F238E27FC236}">
                <a16:creationId xmlns:a16="http://schemas.microsoft.com/office/drawing/2014/main" id="{15CF37BA-8707-AF35-1889-CA84CC304C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sp>
        <p:nvSpPr>
          <p:cNvPr id="3" name="TextBox 2">
            <a:extLst>
              <a:ext uri="{FF2B5EF4-FFF2-40B4-BE49-F238E27FC236}">
                <a16:creationId xmlns:a16="http://schemas.microsoft.com/office/drawing/2014/main" id="{B7BC1493-99C8-7F1D-2487-6D5444C53850}"/>
              </a:ext>
            </a:extLst>
          </p:cNvPr>
          <p:cNvSpPr txBox="1"/>
          <p:nvPr/>
        </p:nvSpPr>
        <p:spPr>
          <a:xfrm>
            <a:off x="499281" y="1397758"/>
            <a:ext cx="360755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Calibri"/>
              </a:rPr>
              <a:t>Nearly a third (32%) of teenagers aged 13-18 say they have vaped at least once according to a survey carried out for </a:t>
            </a:r>
            <a:r>
              <a:rPr lang="en-GB" b="1" u="sng">
                <a:solidFill>
                  <a:srgbClr val="0563C1"/>
                </a:solidFill>
                <a:latin typeface="Arial"/>
                <a:cs typeface="Calibri"/>
                <a:hlinkClick r:id="rId6"/>
              </a:rPr>
              <a:t>BBC Bitesize</a:t>
            </a:r>
            <a:r>
              <a:rPr lang="en-GB">
                <a:latin typeface="Arial"/>
                <a:cs typeface="Calibri"/>
              </a:rPr>
              <a:t> and BBC Radio 5 Live. Of those who said they had vaped at least once, 55% said they were worried it would be bad for their health.</a:t>
            </a:r>
            <a:endParaRPr lang="en-US">
              <a:latin typeface="Arial"/>
              <a:cs typeface="Arial"/>
            </a:endParaRPr>
          </a:p>
        </p:txBody>
      </p:sp>
      <p:sp>
        <p:nvSpPr>
          <p:cNvPr id="21" name="Rectangle 20">
            <a:extLst>
              <a:ext uri="{FF2B5EF4-FFF2-40B4-BE49-F238E27FC236}">
                <a16:creationId xmlns:a16="http://schemas.microsoft.com/office/drawing/2014/main" id="{96AD5863-DB44-5EBF-F9A6-81ECB910CADC}"/>
              </a:ext>
            </a:extLst>
          </p:cNvPr>
          <p:cNvSpPr/>
          <p:nvPr/>
        </p:nvSpPr>
        <p:spPr>
          <a:xfrm>
            <a:off x="0" y="0"/>
            <a:ext cx="12186313" cy="1216553"/>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67DCEC-C7E7-E8AE-C780-A9AD063118C7}"/>
              </a:ext>
            </a:extLst>
          </p:cNvPr>
          <p:cNvSpPr txBox="1"/>
          <p:nvPr/>
        </p:nvSpPr>
        <p:spPr>
          <a:xfrm>
            <a:off x="534448" y="262784"/>
            <a:ext cx="110307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chemeClr val="bg1"/>
                </a:solidFill>
                <a:latin typeface="Arial" panose="020B0604020202020204" pitchFamily="34" charset="0"/>
                <a:cs typeface="Arial" panose="020B0604020202020204" pitchFamily="34" charset="0"/>
              </a:rPr>
              <a:t>Why do you think most teenagers chose not to vape? </a:t>
            </a:r>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4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3" grpId="0" animBg="1"/>
      <p:bldP spid="34" grpId="0" animBg="1"/>
      <p:bldP spid="35" grpId="0" animBg="1"/>
      <p:bldP spid="36" grpId="0" animBg="1"/>
      <p:bldP spid="37" grpId="0"/>
      <p:bldP spid="38" grpId="0"/>
      <p:bldP spid="39" grpId="0"/>
      <p:bldP spid="40" grpId="0"/>
      <p:bldP spid="41" grpId="0"/>
      <p:bldP spid="42" grpId="0"/>
      <p:bldP spid="3" grpId="0"/>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5C4EF4-32DE-2D4C-9DC3-220F0D6700ED}"/>
              </a:ext>
            </a:extLst>
          </p:cNvPr>
          <p:cNvSpPr/>
          <p:nvPr/>
        </p:nvSpPr>
        <p:spPr>
          <a:xfrm>
            <a:off x="-1" y="-1"/>
            <a:ext cx="12306926" cy="1079293"/>
          </a:xfrm>
          <a:prstGeom prst="rect">
            <a:avLst/>
          </a:prstGeom>
          <a:solidFill>
            <a:srgbClr val="8D245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lnSpc>
                <a:spcPts val="2060"/>
              </a:lnSpc>
              <a:spcBef>
                <a:spcPts val="600"/>
              </a:spcBef>
            </a:pPr>
            <a:endParaRPr lang="en-GB">
              <a:latin typeface="Calibri" panose="020F0502020204030204" pitchFamily="34" charset="0"/>
            </a:endParaRPr>
          </a:p>
          <a:p>
            <a:pPr algn="ctr">
              <a:lnSpc>
                <a:spcPts val="2060"/>
              </a:lnSpc>
              <a:spcBef>
                <a:spcPts val="600"/>
              </a:spcBef>
            </a:pPr>
            <a:endParaRPr lang="en-GB">
              <a:latin typeface="Calibri" panose="020F0502020204030204" pitchFamily="34" charset="0"/>
            </a:endParaRPr>
          </a:p>
          <a:p>
            <a:pPr algn="ctr">
              <a:lnSpc>
                <a:spcPts val="2060"/>
              </a:lnSpc>
              <a:spcBef>
                <a:spcPts val="600"/>
              </a:spcBef>
            </a:pPr>
            <a:endParaRPr lang="en-GB">
              <a:latin typeface="Calibri" panose="020F0502020204030204" pitchFamily="34" charset="0"/>
            </a:endParaRPr>
          </a:p>
          <a:p>
            <a:pPr algn="ctr">
              <a:lnSpc>
                <a:spcPts val="2060"/>
              </a:lnSpc>
              <a:spcBef>
                <a:spcPts val="600"/>
              </a:spcBef>
            </a:pPr>
            <a:endParaRPr lang="en-GB" sz="34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C060B3DE-C894-754B-A54F-26D110D694CF}"/>
              </a:ext>
            </a:extLst>
          </p:cNvPr>
          <p:cNvSpPr txBox="1"/>
          <p:nvPr/>
        </p:nvSpPr>
        <p:spPr>
          <a:xfrm>
            <a:off x="765509" y="251970"/>
            <a:ext cx="11226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chemeClr val="bg1"/>
                </a:solidFill>
                <a:latin typeface="Arial" panose="020B0604020202020204" pitchFamily="34" charset="0"/>
                <a:cs typeface="Arial" panose="020B0604020202020204" pitchFamily="34" charset="0"/>
              </a:rPr>
              <a:t>Why do you think most teenagers chose not to vape? </a:t>
            </a:r>
            <a:endParaRPr lang="en-US" sz="2000">
              <a:solidFill>
                <a:schemeClr val="bg1"/>
              </a:solidFill>
              <a:latin typeface="Arial" panose="020B0604020202020204" pitchFamily="34" charset="0"/>
              <a:cs typeface="Arial" panose="020B0604020202020204" pitchFamily="34" charset="0"/>
            </a:endParaRPr>
          </a:p>
        </p:txBody>
      </p:sp>
      <p:graphicFrame>
        <p:nvGraphicFramePr>
          <p:cNvPr id="5" name="TextBox 2">
            <a:extLst>
              <a:ext uri="{FF2B5EF4-FFF2-40B4-BE49-F238E27FC236}">
                <a16:creationId xmlns:a16="http://schemas.microsoft.com/office/drawing/2014/main" id="{56E4EA14-5E5F-BB49-8166-0897981CE72F}"/>
              </a:ext>
            </a:extLst>
          </p:cNvPr>
          <p:cNvGraphicFramePr/>
          <p:nvPr>
            <p:extLst>
              <p:ext uri="{D42A27DB-BD31-4B8C-83A1-F6EECF244321}">
                <p14:modId xmlns:p14="http://schemas.microsoft.com/office/powerpoint/2010/main" val="3672194364"/>
              </p:ext>
            </p:extLst>
          </p:nvPr>
        </p:nvGraphicFramePr>
        <p:xfrm>
          <a:off x="299859" y="1305691"/>
          <a:ext cx="3242872" cy="2053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extBox 1">
            <a:extLst>
              <a:ext uri="{FF2B5EF4-FFF2-40B4-BE49-F238E27FC236}">
                <a16:creationId xmlns:a16="http://schemas.microsoft.com/office/drawing/2014/main" id="{A65E9885-D04B-659C-8917-453C17BBA10B}"/>
              </a:ext>
            </a:extLst>
          </p:cNvPr>
          <p:cNvGraphicFramePr/>
          <p:nvPr>
            <p:extLst>
              <p:ext uri="{D42A27DB-BD31-4B8C-83A1-F6EECF244321}">
                <p14:modId xmlns:p14="http://schemas.microsoft.com/office/powerpoint/2010/main" val="733436206"/>
              </p:ext>
            </p:extLst>
          </p:nvPr>
        </p:nvGraphicFramePr>
        <p:xfrm>
          <a:off x="3209073" y="5937337"/>
          <a:ext cx="8527815" cy="21022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Picture 17" descr="A purple and orange sign&#10;&#10;Description automatically generated">
            <a:extLst>
              <a:ext uri="{FF2B5EF4-FFF2-40B4-BE49-F238E27FC236}">
                <a16:creationId xmlns:a16="http://schemas.microsoft.com/office/drawing/2014/main" id="{CED7DE80-12A8-1C27-7850-5B20D90A598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21337" y="6062549"/>
            <a:ext cx="1019175" cy="666750"/>
          </a:xfrm>
          <a:prstGeom prst="rect">
            <a:avLst/>
          </a:prstGeom>
        </p:spPr>
      </p:pic>
      <p:pic>
        <p:nvPicPr>
          <p:cNvPr id="20" name="Picture 19" descr="A close up of a sign&#10;&#10;Description automatically generated">
            <a:extLst>
              <a:ext uri="{FF2B5EF4-FFF2-40B4-BE49-F238E27FC236}">
                <a16:creationId xmlns:a16="http://schemas.microsoft.com/office/drawing/2014/main" id="{E046ACBE-CAAA-1945-6D7D-17793808B92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9590" y="6068305"/>
            <a:ext cx="1835210" cy="490935"/>
          </a:xfrm>
          <a:prstGeom prst="rect">
            <a:avLst/>
          </a:prstGeom>
        </p:spPr>
      </p:pic>
      <p:grpSp>
        <p:nvGrpSpPr>
          <p:cNvPr id="2" name="Group 1">
            <a:extLst>
              <a:ext uri="{FF2B5EF4-FFF2-40B4-BE49-F238E27FC236}">
                <a16:creationId xmlns:a16="http://schemas.microsoft.com/office/drawing/2014/main" id="{088102FD-132B-534B-B3D6-B6ECC77F2B6C}"/>
              </a:ext>
            </a:extLst>
          </p:cNvPr>
          <p:cNvGrpSpPr/>
          <p:nvPr/>
        </p:nvGrpSpPr>
        <p:grpSpPr>
          <a:xfrm>
            <a:off x="3164499" y="1433257"/>
            <a:ext cx="7445046" cy="1298390"/>
            <a:chOff x="3151973" y="1445783"/>
            <a:chExt cx="7445046" cy="1298390"/>
          </a:xfrm>
        </p:grpSpPr>
        <p:grpSp>
          <p:nvGrpSpPr>
            <p:cNvPr id="8" name="Group 7">
              <a:extLst>
                <a:ext uri="{FF2B5EF4-FFF2-40B4-BE49-F238E27FC236}">
                  <a16:creationId xmlns:a16="http://schemas.microsoft.com/office/drawing/2014/main" id="{C376FE9E-6B66-9046-94ED-D7B62BB450AB}"/>
                </a:ext>
              </a:extLst>
            </p:cNvPr>
            <p:cNvGrpSpPr/>
            <p:nvPr/>
          </p:nvGrpSpPr>
          <p:grpSpPr>
            <a:xfrm>
              <a:off x="3151973" y="1445783"/>
              <a:ext cx="7445046" cy="943541"/>
              <a:chOff x="0" y="0"/>
              <a:chExt cx="7015396" cy="943541"/>
            </a:xfrm>
          </p:grpSpPr>
          <p:sp>
            <p:nvSpPr>
              <p:cNvPr id="12" name="Rounded Rectangle 11">
                <a:extLst>
                  <a:ext uri="{FF2B5EF4-FFF2-40B4-BE49-F238E27FC236}">
                    <a16:creationId xmlns:a16="http://schemas.microsoft.com/office/drawing/2014/main" id="{5D1CBFEC-402E-784D-822F-F18CFD9FFA13}"/>
                  </a:ext>
                </a:extLst>
              </p:cNvPr>
              <p:cNvSpPr/>
              <p:nvPr/>
            </p:nvSpPr>
            <p:spPr>
              <a:xfrm>
                <a:off x="0" y="0"/>
                <a:ext cx="7015396" cy="943541"/>
              </a:xfrm>
              <a:prstGeom prst="roundRect">
                <a:avLst>
                  <a:gd name="adj" fmla="val 10000"/>
                </a:avLst>
              </a:prstGeom>
              <a:solidFill>
                <a:schemeClr val="bg1"/>
              </a:solidFill>
              <a:ln w="38100">
                <a:solidFill>
                  <a:srgbClr val="D5127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C63037C8-8507-A745-BBB6-B056825B1308}"/>
                  </a:ext>
                </a:extLst>
              </p:cNvPr>
              <p:cNvSpPr txBox="1"/>
              <p:nvPr/>
            </p:nvSpPr>
            <p:spPr>
              <a:xfrm>
                <a:off x="27635" y="27635"/>
                <a:ext cx="5917513" cy="8882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tx1"/>
                    </a:solidFill>
                    <a:latin typeface="Arial" panose="020B0604020202020204" pitchFamily="34" charset="0"/>
                    <a:cs typeface="Arial" panose="020B0604020202020204" pitchFamily="34" charset="0"/>
                  </a:rPr>
                  <a:t>We are the experiment! </a:t>
                </a:r>
              </a:p>
              <a:p>
                <a:pPr marL="0" lvl="0" indent="0" algn="l" defTabSz="889000">
                  <a:lnSpc>
                    <a:spcPct val="90000"/>
                  </a:lnSpc>
                  <a:spcBef>
                    <a:spcPct val="0"/>
                  </a:spcBef>
                  <a:spcAft>
                    <a:spcPct val="35000"/>
                  </a:spcAft>
                  <a:buNone/>
                </a:pPr>
                <a:r>
                  <a:rPr lang="en-GB" sz="2000" kern="1200">
                    <a:solidFill>
                      <a:schemeClr val="tx1"/>
                    </a:solidFill>
                    <a:latin typeface="Arial" panose="020B0604020202020204" pitchFamily="34" charset="0"/>
                    <a:cs typeface="Arial" panose="020B0604020202020204" pitchFamily="34" charset="0"/>
                  </a:rPr>
                  <a:t>No-one knows the effect of vaping yet </a:t>
                </a:r>
                <a:endParaRPr lang="en-US" sz="2000" kern="1200">
                  <a:solidFill>
                    <a:schemeClr val="tx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B69F4D8B-1D25-1B41-9478-7C8BA6E921AC}"/>
                </a:ext>
              </a:extLst>
            </p:cNvPr>
            <p:cNvGrpSpPr/>
            <p:nvPr/>
          </p:nvGrpSpPr>
          <p:grpSpPr>
            <a:xfrm>
              <a:off x="9579119" y="2130872"/>
              <a:ext cx="613301" cy="613301"/>
              <a:chOff x="6402094" y="722667"/>
              <a:chExt cx="613301" cy="613301"/>
            </a:xfrm>
          </p:grpSpPr>
          <p:sp>
            <p:nvSpPr>
              <p:cNvPr id="10" name="Down Arrow 9">
                <a:extLst>
                  <a:ext uri="{FF2B5EF4-FFF2-40B4-BE49-F238E27FC236}">
                    <a16:creationId xmlns:a16="http://schemas.microsoft.com/office/drawing/2014/main" id="{77523793-9D5F-604D-96A4-705F09474B82}"/>
                  </a:ext>
                </a:extLst>
              </p:cNvPr>
              <p:cNvSpPr/>
              <p:nvPr/>
            </p:nvSpPr>
            <p:spPr>
              <a:xfrm>
                <a:off x="6402094" y="722667"/>
                <a:ext cx="613301" cy="613301"/>
              </a:xfrm>
              <a:prstGeom prst="downArrow">
                <a:avLst>
                  <a:gd name="adj1" fmla="val 55000"/>
                  <a:gd name="adj2" fmla="val 45000"/>
                </a:avLst>
              </a:prstGeom>
              <a:solidFill>
                <a:srgbClr val="EB8B2D">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Down Arrow 6">
                <a:extLst>
                  <a:ext uri="{FF2B5EF4-FFF2-40B4-BE49-F238E27FC236}">
                    <a16:creationId xmlns:a16="http://schemas.microsoft.com/office/drawing/2014/main" id="{77818726-7E11-2D48-A336-58B90EE3B3A0}"/>
                  </a:ext>
                </a:extLst>
              </p:cNvPr>
              <p:cNvSpPr txBox="1"/>
              <p:nvPr/>
            </p:nvSpPr>
            <p:spPr>
              <a:xfrm>
                <a:off x="6540087" y="722667"/>
                <a:ext cx="337315" cy="4615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grpSp>
      <p:grpSp>
        <p:nvGrpSpPr>
          <p:cNvPr id="28" name="Group 27">
            <a:extLst>
              <a:ext uri="{FF2B5EF4-FFF2-40B4-BE49-F238E27FC236}">
                <a16:creationId xmlns:a16="http://schemas.microsoft.com/office/drawing/2014/main" id="{0992E582-B178-3B41-9170-54BACAFBD21F}"/>
              </a:ext>
            </a:extLst>
          </p:cNvPr>
          <p:cNvGrpSpPr/>
          <p:nvPr/>
        </p:nvGrpSpPr>
        <p:grpSpPr>
          <a:xfrm>
            <a:off x="3097222" y="5245804"/>
            <a:ext cx="7499798" cy="879423"/>
            <a:chOff x="0" y="525563"/>
            <a:chExt cx="8527815" cy="1051127"/>
          </a:xfrm>
        </p:grpSpPr>
        <p:sp>
          <p:nvSpPr>
            <p:cNvPr id="29" name="Rounded Rectangle 28">
              <a:extLst>
                <a:ext uri="{FF2B5EF4-FFF2-40B4-BE49-F238E27FC236}">
                  <a16:creationId xmlns:a16="http://schemas.microsoft.com/office/drawing/2014/main" id="{C03BEA65-A657-634C-A535-FE445032859C}"/>
                </a:ext>
              </a:extLst>
            </p:cNvPr>
            <p:cNvSpPr/>
            <p:nvPr/>
          </p:nvSpPr>
          <p:spPr>
            <a:xfrm>
              <a:off x="0" y="525563"/>
              <a:ext cx="8527815" cy="1051127"/>
            </a:xfrm>
            <a:prstGeom prst="roundRect">
              <a:avLst>
                <a:gd name="adj" fmla="val 10000"/>
              </a:avLst>
            </a:prstGeom>
            <a:solidFill>
              <a:schemeClr val="bg1"/>
            </a:solidFill>
            <a:ln w="38100">
              <a:solidFill>
                <a:srgbClr val="D5127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ounded Rectangle 4">
              <a:extLst>
                <a:ext uri="{FF2B5EF4-FFF2-40B4-BE49-F238E27FC236}">
                  <a16:creationId xmlns:a16="http://schemas.microsoft.com/office/drawing/2014/main" id="{24B9DF17-5531-5F43-AC8C-109C29B8D6B9}"/>
                </a:ext>
              </a:extLst>
            </p:cNvPr>
            <p:cNvSpPr txBox="1"/>
            <p:nvPr/>
          </p:nvSpPr>
          <p:spPr>
            <a:xfrm>
              <a:off x="81713" y="556349"/>
              <a:ext cx="8415315" cy="989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defTabSz="889000">
                <a:lnSpc>
                  <a:spcPct val="90000"/>
                </a:lnSpc>
                <a:spcBef>
                  <a:spcPct val="0"/>
                </a:spcBef>
                <a:spcAft>
                  <a:spcPct val="35000"/>
                </a:spcAft>
                <a:buNone/>
              </a:pPr>
              <a:r>
                <a:rPr lang="en-GB" sz="2000" kern="1200">
                  <a:solidFill>
                    <a:schemeClr val="tx1"/>
                  </a:solidFill>
                  <a:latin typeface="Arial" panose="020B0604020202020204" pitchFamily="34" charset="0"/>
                  <a:cs typeface="Arial" panose="020B0604020202020204" pitchFamily="34" charset="0"/>
                </a:rPr>
                <a:t>1 in 3 vapes sold are unregulated/illegal so they can contain anything</a:t>
              </a:r>
              <a:endParaRPr lang="en-US" sz="2000" kern="1200">
                <a:solidFill>
                  <a:schemeClr val="tx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FAC64BC6-4AB6-9B41-AC71-F56442E11DFE}"/>
              </a:ext>
            </a:extLst>
          </p:cNvPr>
          <p:cNvGrpSpPr/>
          <p:nvPr/>
        </p:nvGrpSpPr>
        <p:grpSpPr>
          <a:xfrm>
            <a:off x="3158210" y="2735929"/>
            <a:ext cx="7453859" cy="1200305"/>
            <a:chOff x="3158210" y="2735929"/>
            <a:chExt cx="7453859" cy="1200305"/>
          </a:xfrm>
        </p:grpSpPr>
        <p:grpSp>
          <p:nvGrpSpPr>
            <p:cNvPr id="14" name="Group 13">
              <a:extLst>
                <a:ext uri="{FF2B5EF4-FFF2-40B4-BE49-F238E27FC236}">
                  <a16:creationId xmlns:a16="http://schemas.microsoft.com/office/drawing/2014/main" id="{EC3F6949-DD2D-5346-A4F2-2795DB4B774E}"/>
                </a:ext>
              </a:extLst>
            </p:cNvPr>
            <p:cNvGrpSpPr/>
            <p:nvPr/>
          </p:nvGrpSpPr>
          <p:grpSpPr>
            <a:xfrm>
              <a:off x="3158210" y="2735929"/>
              <a:ext cx="7453859" cy="859041"/>
              <a:chOff x="-162839" y="-15212"/>
              <a:chExt cx="7453859" cy="1043253"/>
            </a:xfrm>
          </p:grpSpPr>
          <p:sp>
            <p:nvSpPr>
              <p:cNvPr id="19" name="Rounded Rectangle 18">
                <a:extLst>
                  <a:ext uri="{FF2B5EF4-FFF2-40B4-BE49-F238E27FC236}">
                    <a16:creationId xmlns:a16="http://schemas.microsoft.com/office/drawing/2014/main" id="{B6139557-0300-7E4C-850A-4C4D21033543}"/>
                  </a:ext>
                </a:extLst>
              </p:cNvPr>
              <p:cNvSpPr/>
              <p:nvPr/>
            </p:nvSpPr>
            <p:spPr>
              <a:xfrm>
                <a:off x="-162839" y="-15212"/>
                <a:ext cx="7453859" cy="1043253"/>
              </a:xfrm>
              <a:prstGeom prst="roundRect">
                <a:avLst>
                  <a:gd name="adj" fmla="val 10000"/>
                </a:avLst>
              </a:prstGeom>
              <a:solidFill>
                <a:schemeClr val="bg1"/>
              </a:solidFill>
              <a:ln w="38100">
                <a:solidFill>
                  <a:srgbClr val="D5127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7F3E4828-661E-0842-AEDE-661BC581FC22}"/>
                  </a:ext>
                </a:extLst>
              </p:cNvPr>
              <p:cNvSpPr txBox="1"/>
              <p:nvPr/>
            </p:nvSpPr>
            <p:spPr>
              <a:xfrm>
                <a:off x="-89333" y="37685"/>
                <a:ext cx="7252570" cy="97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tx1"/>
                    </a:solidFill>
                    <a:latin typeface="Arial" panose="020B0604020202020204" pitchFamily="34" charset="0"/>
                    <a:cs typeface="Arial" panose="020B0604020202020204" pitchFamily="34" charset="0"/>
                  </a:rPr>
                  <a:t>We do know nicotine is addictive and changes the teenage brain</a:t>
                </a:r>
                <a:endParaRPr lang="en-US" sz="2000" kern="1200">
                  <a:solidFill>
                    <a:schemeClr val="tx1"/>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C03CF3F-7C31-5142-A05A-B9FDD957A941}"/>
                </a:ext>
              </a:extLst>
            </p:cNvPr>
            <p:cNvGrpSpPr/>
            <p:nvPr/>
          </p:nvGrpSpPr>
          <p:grpSpPr>
            <a:xfrm>
              <a:off x="9543629" y="3322933"/>
              <a:ext cx="613301" cy="613301"/>
              <a:chOff x="6402094" y="722667"/>
              <a:chExt cx="613301" cy="613301"/>
            </a:xfrm>
          </p:grpSpPr>
          <p:sp>
            <p:nvSpPr>
              <p:cNvPr id="32" name="Down Arrow 31">
                <a:extLst>
                  <a:ext uri="{FF2B5EF4-FFF2-40B4-BE49-F238E27FC236}">
                    <a16:creationId xmlns:a16="http://schemas.microsoft.com/office/drawing/2014/main" id="{9D806F2E-7217-5F43-A769-665450FA0EFA}"/>
                  </a:ext>
                </a:extLst>
              </p:cNvPr>
              <p:cNvSpPr/>
              <p:nvPr/>
            </p:nvSpPr>
            <p:spPr>
              <a:xfrm>
                <a:off x="6402094" y="722667"/>
                <a:ext cx="613301" cy="613301"/>
              </a:xfrm>
              <a:prstGeom prst="downArrow">
                <a:avLst>
                  <a:gd name="adj1" fmla="val 55000"/>
                  <a:gd name="adj2" fmla="val 45000"/>
                </a:avLst>
              </a:prstGeom>
              <a:solidFill>
                <a:srgbClr val="EB8B2D">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3" name="Down Arrow 6">
                <a:extLst>
                  <a:ext uri="{FF2B5EF4-FFF2-40B4-BE49-F238E27FC236}">
                    <a16:creationId xmlns:a16="http://schemas.microsoft.com/office/drawing/2014/main" id="{FCAF36DF-0BC4-AC4A-BC54-85D776028B42}"/>
                  </a:ext>
                </a:extLst>
              </p:cNvPr>
              <p:cNvSpPr txBox="1"/>
              <p:nvPr/>
            </p:nvSpPr>
            <p:spPr>
              <a:xfrm>
                <a:off x="6540087" y="722667"/>
                <a:ext cx="337315" cy="4615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grpSp>
      <p:grpSp>
        <p:nvGrpSpPr>
          <p:cNvPr id="37" name="Group 36">
            <a:extLst>
              <a:ext uri="{FF2B5EF4-FFF2-40B4-BE49-F238E27FC236}">
                <a16:creationId xmlns:a16="http://schemas.microsoft.com/office/drawing/2014/main" id="{7350D538-F309-5A47-AE54-37AF375E04A3}"/>
              </a:ext>
            </a:extLst>
          </p:cNvPr>
          <p:cNvGrpSpPr/>
          <p:nvPr/>
        </p:nvGrpSpPr>
        <p:grpSpPr>
          <a:xfrm>
            <a:off x="3133158" y="3922077"/>
            <a:ext cx="7453859" cy="1341916"/>
            <a:chOff x="3133158" y="3922077"/>
            <a:chExt cx="7453859" cy="1341916"/>
          </a:xfrm>
        </p:grpSpPr>
        <p:grpSp>
          <p:nvGrpSpPr>
            <p:cNvPr id="22" name="Group 21">
              <a:extLst>
                <a:ext uri="{FF2B5EF4-FFF2-40B4-BE49-F238E27FC236}">
                  <a16:creationId xmlns:a16="http://schemas.microsoft.com/office/drawing/2014/main" id="{C2EB3F51-1F97-C74F-929D-AEC6D78CE63C}"/>
                </a:ext>
              </a:extLst>
            </p:cNvPr>
            <p:cNvGrpSpPr/>
            <p:nvPr/>
          </p:nvGrpSpPr>
          <p:grpSpPr>
            <a:xfrm>
              <a:off x="3133158" y="3922077"/>
              <a:ext cx="7453859" cy="963073"/>
              <a:chOff x="0" y="0"/>
              <a:chExt cx="7453859" cy="1929971"/>
            </a:xfrm>
          </p:grpSpPr>
          <p:sp>
            <p:nvSpPr>
              <p:cNvPr id="26" name="Rounded Rectangle 25">
                <a:extLst>
                  <a:ext uri="{FF2B5EF4-FFF2-40B4-BE49-F238E27FC236}">
                    <a16:creationId xmlns:a16="http://schemas.microsoft.com/office/drawing/2014/main" id="{B2E3CD44-A270-E74B-A457-99EB09EDCCBF}"/>
                  </a:ext>
                </a:extLst>
              </p:cNvPr>
              <p:cNvSpPr/>
              <p:nvPr/>
            </p:nvSpPr>
            <p:spPr>
              <a:xfrm>
                <a:off x="0" y="0"/>
                <a:ext cx="7453859" cy="1929971"/>
              </a:xfrm>
              <a:prstGeom prst="roundRect">
                <a:avLst>
                  <a:gd name="adj" fmla="val 10000"/>
                </a:avLst>
              </a:prstGeom>
              <a:solidFill>
                <a:schemeClr val="bg1"/>
              </a:solidFill>
              <a:ln w="38100">
                <a:solidFill>
                  <a:srgbClr val="D5127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3E567EE9-D6AF-FE43-821A-6200F9A17F2C}"/>
                  </a:ext>
                </a:extLst>
              </p:cNvPr>
              <p:cNvSpPr txBox="1"/>
              <p:nvPr/>
            </p:nvSpPr>
            <p:spPr>
              <a:xfrm>
                <a:off x="56527" y="56526"/>
                <a:ext cx="7257022" cy="1816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tx1"/>
                    </a:solidFill>
                    <a:latin typeface="Arial" panose="020B0604020202020204" pitchFamily="34" charset="0"/>
                    <a:cs typeface="Arial" panose="020B0604020202020204" pitchFamily="34" charset="0"/>
                  </a:rPr>
                  <a:t>Vapes contain up to 2,000 chemicals – some tested have been found to include nickel, THC and SPICE</a:t>
                </a:r>
                <a:endParaRPr lang="en-US" sz="2000" kern="1200">
                  <a:solidFill>
                    <a:schemeClr val="tx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71C8CBE7-5DB1-254C-9270-A92115604E0C}"/>
                </a:ext>
              </a:extLst>
            </p:cNvPr>
            <p:cNvGrpSpPr/>
            <p:nvPr/>
          </p:nvGrpSpPr>
          <p:grpSpPr>
            <a:xfrm>
              <a:off x="9581207" y="4650692"/>
              <a:ext cx="613301" cy="613301"/>
              <a:chOff x="6402094" y="722667"/>
              <a:chExt cx="613301" cy="613301"/>
            </a:xfrm>
          </p:grpSpPr>
          <p:sp>
            <p:nvSpPr>
              <p:cNvPr id="35" name="Down Arrow 34">
                <a:extLst>
                  <a:ext uri="{FF2B5EF4-FFF2-40B4-BE49-F238E27FC236}">
                    <a16:creationId xmlns:a16="http://schemas.microsoft.com/office/drawing/2014/main" id="{94BE3779-99D0-2F46-AF16-10872A30319A}"/>
                  </a:ext>
                </a:extLst>
              </p:cNvPr>
              <p:cNvSpPr/>
              <p:nvPr/>
            </p:nvSpPr>
            <p:spPr>
              <a:xfrm>
                <a:off x="6402094" y="722667"/>
                <a:ext cx="613301" cy="613301"/>
              </a:xfrm>
              <a:prstGeom prst="downArrow">
                <a:avLst>
                  <a:gd name="adj1" fmla="val 55000"/>
                  <a:gd name="adj2" fmla="val 45000"/>
                </a:avLst>
              </a:prstGeom>
              <a:solidFill>
                <a:srgbClr val="EB8B2D">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6" name="Down Arrow 6">
                <a:extLst>
                  <a:ext uri="{FF2B5EF4-FFF2-40B4-BE49-F238E27FC236}">
                    <a16:creationId xmlns:a16="http://schemas.microsoft.com/office/drawing/2014/main" id="{9ADA9BA5-4730-E94B-9575-D8508D533DB9}"/>
                  </a:ext>
                </a:extLst>
              </p:cNvPr>
              <p:cNvSpPr txBox="1"/>
              <p:nvPr/>
            </p:nvSpPr>
            <p:spPr>
              <a:xfrm>
                <a:off x="6540087" y="722667"/>
                <a:ext cx="337315" cy="4615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grpSp>
    </p:spTree>
    <p:extLst>
      <p:ext uri="{BB962C8B-B14F-4D97-AF65-F5344CB8AC3E}">
        <p14:creationId xmlns:p14="http://schemas.microsoft.com/office/powerpoint/2010/main" val="390618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8d0badd-c873-4b80-9899-6063a92997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C3337281B93445B4899E87D7519FBE" ma:contentTypeVersion="16" ma:contentTypeDescription="Create a new document." ma:contentTypeScope="" ma:versionID="2ebf5dabe05d97e7537ab81de7e2572e">
  <xsd:schema xmlns:xsd="http://www.w3.org/2001/XMLSchema" xmlns:xs="http://www.w3.org/2001/XMLSchema" xmlns:p="http://schemas.microsoft.com/office/2006/metadata/properties" xmlns:ns3="b8d0badd-c873-4b80-9899-6063a929971e" xmlns:ns4="1935a8c6-20d3-4bc0-8ad4-e84a0b399984" targetNamespace="http://schemas.microsoft.com/office/2006/metadata/properties" ma:root="true" ma:fieldsID="a139f72f953537608afd7c4035f3b814" ns3:_="" ns4:_="">
    <xsd:import namespace="b8d0badd-c873-4b80-9899-6063a929971e"/>
    <xsd:import namespace="1935a8c6-20d3-4bc0-8ad4-e84a0b39998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0badd-c873-4b80-9899-6063a92997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35a8c6-20d3-4bc0-8ad4-e84a0b3999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6BAA4F-9BB0-4B5A-87D5-1614202BDA7C}">
  <ds:schemaRefs>
    <ds:schemaRef ds:uri="1935a8c6-20d3-4bc0-8ad4-e84a0b399984"/>
    <ds:schemaRef ds:uri="b8d0badd-c873-4b80-9899-6063a92997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B0CA5D-DDBE-4F06-A693-2F436566CC39}">
  <ds:schemaRefs>
    <ds:schemaRef ds:uri="http://schemas.microsoft.com/sharepoint/v3/contenttype/forms"/>
  </ds:schemaRefs>
</ds:datastoreItem>
</file>

<file path=customXml/itemProps3.xml><?xml version="1.0" encoding="utf-8"?>
<ds:datastoreItem xmlns:ds="http://schemas.openxmlformats.org/officeDocument/2006/customXml" ds:itemID="{93A1356E-BAFB-43BD-B85B-FCC93C0D6EA6}">
  <ds:schemaRefs>
    <ds:schemaRef ds:uri="1935a8c6-20d3-4bc0-8ad4-e84a0b399984"/>
    <ds:schemaRef ds:uri="b8d0badd-c873-4b80-9899-6063a92997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29</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Disposable vapes and the planet</vt:lpstr>
      <vt:lpstr>PowerPoint Presentation</vt:lpstr>
      <vt:lpstr>PowerPoint Presentation</vt:lpstr>
      <vt:lpstr>Influencers and social media</vt:lpstr>
      <vt:lpstr>PowerPoint Presentation</vt:lpstr>
      <vt:lpstr>PowerPoint Presentation</vt:lpstr>
      <vt:lpstr>PowerPoint Presentation</vt:lpstr>
      <vt:lpstr>PowerPoint Presentation</vt:lpstr>
      <vt:lpstr>WHAT CAN YOU REMEMBER?</vt:lpstr>
      <vt:lpstr>WHAT CAN YOU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Conibear</dc:creator>
  <cp:revision>2</cp:revision>
  <dcterms:created xsi:type="dcterms:W3CDTF">2023-07-28T10:06:48Z</dcterms:created>
  <dcterms:modified xsi:type="dcterms:W3CDTF">2026-05-26T13:02:48Z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0x01010015C3337281B93445B4899E87D7519FBE</vt:lpwstr>
  </property>
</Properties>
</file>